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 id="2147483667" r:id="rId2"/>
    <p:sldMasterId id="2147483690" r:id="rId3"/>
    <p:sldMasterId id="2147483700" r:id="rId4"/>
    <p:sldMasterId id="2147483710" r:id="rId5"/>
    <p:sldMasterId id="2147483721" r:id="rId6"/>
  </p:sldMasterIdLst>
  <p:notesMasterIdLst>
    <p:notesMasterId r:id="rId76"/>
  </p:notesMasterIdLst>
  <p:handoutMasterIdLst>
    <p:handoutMasterId r:id="rId77"/>
  </p:handoutMasterIdLst>
  <p:sldIdLst>
    <p:sldId id="261" r:id="rId7"/>
    <p:sldId id="443" r:id="rId8"/>
    <p:sldId id="379" r:id="rId9"/>
    <p:sldId id="574" r:id="rId10"/>
    <p:sldId id="575" r:id="rId11"/>
    <p:sldId id="576" r:id="rId12"/>
    <p:sldId id="334" r:id="rId13"/>
    <p:sldId id="400" r:id="rId14"/>
    <p:sldId id="439" r:id="rId15"/>
    <p:sldId id="380" r:id="rId16"/>
    <p:sldId id="577" r:id="rId17"/>
    <p:sldId id="578" r:id="rId18"/>
    <p:sldId id="403" r:id="rId19"/>
    <p:sldId id="395" r:id="rId20"/>
    <p:sldId id="398" r:id="rId21"/>
    <p:sldId id="399" r:id="rId22"/>
    <p:sldId id="298" r:id="rId23"/>
    <p:sldId id="329" r:id="rId24"/>
    <p:sldId id="440" r:id="rId25"/>
    <p:sldId id="412" r:id="rId26"/>
    <p:sldId id="260" r:id="rId27"/>
    <p:sldId id="579" r:id="rId28"/>
    <p:sldId id="263" r:id="rId29"/>
    <p:sldId id="404" r:id="rId30"/>
    <p:sldId id="405" r:id="rId31"/>
    <p:sldId id="580" r:id="rId32"/>
    <p:sldId id="406" r:id="rId33"/>
    <p:sldId id="327" r:id="rId34"/>
    <p:sldId id="407" r:id="rId35"/>
    <p:sldId id="408" r:id="rId36"/>
    <p:sldId id="409" r:id="rId37"/>
    <p:sldId id="410" r:id="rId38"/>
    <p:sldId id="413" r:id="rId39"/>
    <p:sldId id="414" r:id="rId40"/>
    <p:sldId id="275" r:id="rId41"/>
    <p:sldId id="276" r:id="rId42"/>
    <p:sldId id="277" r:id="rId43"/>
    <p:sldId id="415" r:id="rId44"/>
    <p:sldId id="306" r:id="rId45"/>
    <p:sldId id="411" r:id="rId46"/>
    <p:sldId id="421" r:id="rId47"/>
    <p:sldId id="581" r:id="rId48"/>
    <p:sldId id="632" r:id="rId49"/>
    <p:sldId id="633" r:id="rId50"/>
    <p:sldId id="422" r:id="rId51"/>
    <p:sldId id="325" r:id="rId52"/>
    <p:sldId id="423" r:id="rId53"/>
    <p:sldId id="634" r:id="rId54"/>
    <p:sldId id="635" r:id="rId55"/>
    <p:sldId id="636" r:id="rId56"/>
    <p:sldId id="638" r:id="rId57"/>
    <p:sldId id="637" r:id="rId58"/>
    <p:sldId id="416" r:id="rId59"/>
    <p:sldId id="418" r:id="rId60"/>
    <p:sldId id="438" r:id="rId61"/>
    <p:sldId id="419" r:id="rId62"/>
    <p:sldId id="420" r:id="rId63"/>
    <p:sldId id="429" r:id="rId64"/>
    <p:sldId id="430" r:id="rId65"/>
    <p:sldId id="431" r:id="rId66"/>
    <p:sldId id="432" r:id="rId67"/>
    <p:sldId id="434" r:id="rId68"/>
    <p:sldId id="435" r:id="rId69"/>
    <p:sldId id="433" r:id="rId70"/>
    <p:sldId id="328" r:id="rId71"/>
    <p:sldId id="312" r:id="rId72"/>
    <p:sldId id="436" r:id="rId73"/>
    <p:sldId id="639" r:id="rId74"/>
    <p:sldId id="294" r:id="rId75"/>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3" userDrawn="1">
          <p15:clr>
            <a:srgbClr val="A4A3A4"/>
          </p15:clr>
        </p15:guide>
        <p15:guide id="2" pos="1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B211"/>
    <a:srgbClr val="0000FF"/>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47" autoAdjust="0"/>
    <p:restoredTop sz="69562" autoAdjust="0"/>
  </p:normalViewPr>
  <p:slideViewPr>
    <p:cSldViewPr snapToGrid="0" snapToObjects="1">
      <p:cViewPr varScale="1">
        <p:scale>
          <a:sx n="45" d="100"/>
          <a:sy n="45" d="100"/>
        </p:scale>
        <p:origin x="774" y="54"/>
      </p:cViewPr>
      <p:guideLst>
        <p:guide orient="horz" pos="773"/>
        <p:guide pos="183"/>
      </p:guideLst>
    </p:cSldViewPr>
  </p:slideViewPr>
  <p:outlineViewPr>
    <p:cViewPr>
      <p:scale>
        <a:sx n="33" d="100"/>
        <a:sy n="33" d="100"/>
      </p:scale>
      <p:origin x="0" y="-39786"/>
    </p:cViewPr>
  </p:outlineViewPr>
  <p:notesTextViewPr>
    <p:cViewPr>
      <p:scale>
        <a:sx n="100" d="100"/>
        <a:sy n="100" d="100"/>
      </p:scale>
      <p:origin x="0" y="0"/>
    </p:cViewPr>
  </p:notesTextViewPr>
  <p:sorterViewPr>
    <p:cViewPr>
      <p:scale>
        <a:sx n="129" d="100"/>
        <a:sy n="129" d="100"/>
      </p:scale>
      <p:origin x="0" y="-52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9AF9DA-1570-44A6-A743-E09776D71433}" type="doc">
      <dgm:prSet loTypeId="urn:microsoft.com/office/officeart/2005/8/layout/radial1" loCatId="relationship" qsTypeId="urn:microsoft.com/office/officeart/2005/8/quickstyle/simple1" qsCatId="simple" csTypeId="urn:microsoft.com/office/officeart/2005/8/colors/accent1_2" csCatId="accent1" phldr="1"/>
      <dgm:spPr/>
    </dgm:pt>
    <dgm:pt modelId="{F47FC156-2046-4A7C-B5CA-6A3A842F8BD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Electrical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 Energy</a:t>
          </a:r>
        </a:p>
      </dgm:t>
    </dgm:pt>
    <dgm:pt modelId="{A9DAD925-5AC0-480E-9898-DC225A5939BB}" type="parTrans" cxnId="{938D4B18-A967-498F-96B2-41D09669648A}">
      <dgm:prSet/>
      <dgm:spPr/>
      <dgm:t>
        <a:bodyPr/>
        <a:lstStyle/>
        <a:p>
          <a:endParaRPr lang="en-US"/>
        </a:p>
      </dgm:t>
    </dgm:pt>
    <dgm:pt modelId="{E8EF3B59-D780-456C-8B93-3D462ABE42D7}" type="sibTrans" cxnId="{938D4B18-A967-498F-96B2-41D09669648A}">
      <dgm:prSet/>
      <dgm:spPr/>
      <dgm:t>
        <a:bodyPr/>
        <a:lstStyle/>
        <a:p>
          <a:endParaRPr lang="en-US"/>
        </a:p>
      </dgm:t>
    </dgm:pt>
    <dgm:pt modelId="{E76F6FDD-ED06-40B4-B5F2-6EF2F3E9FDB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Fuses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Breakers</a:t>
          </a:r>
        </a:p>
      </dgm:t>
    </dgm:pt>
    <dgm:pt modelId="{E809E808-27C1-4487-AE8A-90F2800B3015}" type="parTrans" cxnId="{29EDE48B-B6D6-492D-8558-7AAB0F058A03}">
      <dgm:prSet/>
      <dgm:spPr/>
      <dgm:t>
        <a:bodyPr/>
        <a:lstStyle/>
        <a:p>
          <a:endParaRPr lang="en-US" dirty="0"/>
        </a:p>
      </dgm:t>
    </dgm:pt>
    <dgm:pt modelId="{1F5955D7-BD2F-410C-B6C5-6FA02A446AA2}" type="sibTrans" cxnId="{29EDE48B-B6D6-492D-8558-7AAB0F058A03}">
      <dgm:prSet/>
      <dgm:spPr/>
      <dgm:t>
        <a:bodyPr/>
        <a:lstStyle/>
        <a:p>
          <a:endParaRPr lang="en-US"/>
        </a:p>
      </dgm:t>
    </dgm:pt>
    <dgm:pt modelId="{30723665-FE13-41C7-8435-CFC2D7941E9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Predetermined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lockout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points</a:t>
          </a:r>
        </a:p>
      </dgm:t>
    </dgm:pt>
    <dgm:pt modelId="{E63BFD4C-957B-4BF5-BD2E-047E3ADFD263}" type="parTrans" cxnId="{4FB8EF00-B28E-44E7-A246-51AE054CE953}">
      <dgm:prSet/>
      <dgm:spPr/>
      <dgm:t>
        <a:bodyPr/>
        <a:lstStyle/>
        <a:p>
          <a:endParaRPr lang="en-US" dirty="0"/>
        </a:p>
      </dgm:t>
    </dgm:pt>
    <dgm:pt modelId="{6C00B6E0-9A14-4895-8CCB-6CD402981279}" type="sibTrans" cxnId="{4FB8EF00-B28E-44E7-A246-51AE054CE953}">
      <dgm:prSet/>
      <dgm:spPr/>
      <dgm:t>
        <a:bodyPr/>
        <a:lstStyle/>
        <a:p>
          <a:endParaRPr lang="en-US"/>
        </a:p>
      </dgm:t>
    </dgm:pt>
    <dgm:pt modelId="{7C2BCF48-0EB8-4297-8B36-18A4F3B1D5A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Disconnects</a:t>
          </a:r>
        </a:p>
      </dgm:t>
    </dgm:pt>
    <dgm:pt modelId="{2194E889-B9E8-4437-B490-D53FEB716B75}" type="parTrans" cxnId="{932A3528-5A92-41E5-9BF6-FD42F1183F02}">
      <dgm:prSet/>
      <dgm:spPr/>
      <dgm:t>
        <a:bodyPr/>
        <a:lstStyle/>
        <a:p>
          <a:endParaRPr lang="en-US" dirty="0"/>
        </a:p>
      </dgm:t>
    </dgm:pt>
    <dgm:pt modelId="{9E96461E-9756-4E26-A4B6-5D39990BC281}" type="sibTrans" cxnId="{932A3528-5A92-41E5-9BF6-FD42F1183F02}">
      <dgm:prSet/>
      <dgm:spPr/>
      <dgm:t>
        <a:bodyPr/>
        <a:lstStyle/>
        <a:p>
          <a:endParaRPr lang="en-US"/>
        </a:p>
      </dgm:t>
    </dgm:pt>
    <dgm:pt modelId="{84D86D82-663B-4EDA-B1E4-B68DD7BC8C1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cs typeface="Arial" charset="0"/>
            </a:rPr>
            <a:t>Plug</a:t>
          </a:r>
        </a:p>
      </dgm:t>
    </dgm:pt>
    <dgm:pt modelId="{33EB026B-7CBF-4317-BDEE-63A33228340E}" type="parTrans" cxnId="{26CE7011-9F4D-450E-842B-5C0730C2912F}">
      <dgm:prSet/>
      <dgm:spPr/>
      <dgm:t>
        <a:bodyPr/>
        <a:lstStyle/>
        <a:p>
          <a:endParaRPr lang="en-US" dirty="0"/>
        </a:p>
      </dgm:t>
    </dgm:pt>
    <dgm:pt modelId="{CFC2FB3D-0505-46BE-802C-F88645AF7419}" type="sibTrans" cxnId="{26CE7011-9F4D-450E-842B-5C0730C2912F}">
      <dgm:prSet/>
      <dgm:spPr/>
      <dgm:t>
        <a:bodyPr/>
        <a:lstStyle/>
        <a:p>
          <a:endParaRPr lang="en-US"/>
        </a:p>
      </dgm:t>
    </dgm:pt>
    <dgm:pt modelId="{BEEAC78E-11DD-4CBA-95C5-A4A24A22BCAA}" type="pres">
      <dgm:prSet presAssocID="{569AF9DA-1570-44A6-A743-E09776D71433}" presName="cycle" presStyleCnt="0">
        <dgm:presLayoutVars>
          <dgm:chMax val="1"/>
          <dgm:dir/>
          <dgm:animLvl val="ctr"/>
          <dgm:resizeHandles val="exact"/>
        </dgm:presLayoutVars>
      </dgm:prSet>
      <dgm:spPr/>
    </dgm:pt>
    <dgm:pt modelId="{9FE677C0-DA98-4975-BA1B-B29A927F0171}" type="pres">
      <dgm:prSet presAssocID="{F47FC156-2046-4A7C-B5CA-6A3A842F8BDE}" presName="centerShape" presStyleLbl="node0" presStyleIdx="0" presStyleCnt="1"/>
      <dgm:spPr/>
    </dgm:pt>
    <dgm:pt modelId="{78A9154A-0BEA-487F-8A61-53140F32F2B7}" type="pres">
      <dgm:prSet presAssocID="{E809E808-27C1-4487-AE8A-90F2800B3015}" presName="Name9" presStyleLbl="parChTrans1D2" presStyleIdx="0" presStyleCnt="4"/>
      <dgm:spPr/>
    </dgm:pt>
    <dgm:pt modelId="{369B289F-9ED8-4C0C-87B8-87EA79FEAD3F}" type="pres">
      <dgm:prSet presAssocID="{E809E808-27C1-4487-AE8A-90F2800B3015}" presName="connTx" presStyleLbl="parChTrans1D2" presStyleIdx="0" presStyleCnt="4"/>
      <dgm:spPr/>
    </dgm:pt>
    <dgm:pt modelId="{E20FBA79-2FAE-410D-90DB-7561BF3E0E71}" type="pres">
      <dgm:prSet presAssocID="{E76F6FDD-ED06-40B4-B5F2-6EF2F3E9FDB4}" presName="node" presStyleLbl="node1" presStyleIdx="0" presStyleCnt="4">
        <dgm:presLayoutVars>
          <dgm:bulletEnabled val="1"/>
        </dgm:presLayoutVars>
      </dgm:prSet>
      <dgm:spPr/>
    </dgm:pt>
    <dgm:pt modelId="{5F90C4F7-ACDA-4F7D-972F-5A63173493FF}" type="pres">
      <dgm:prSet presAssocID="{E63BFD4C-957B-4BF5-BD2E-047E3ADFD263}" presName="Name9" presStyleLbl="parChTrans1D2" presStyleIdx="1" presStyleCnt="4"/>
      <dgm:spPr/>
    </dgm:pt>
    <dgm:pt modelId="{E4878B72-1FFF-44C2-9E5D-B45C3EDE0DE5}" type="pres">
      <dgm:prSet presAssocID="{E63BFD4C-957B-4BF5-BD2E-047E3ADFD263}" presName="connTx" presStyleLbl="parChTrans1D2" presStyleIdx="1" presStyleCnt="4"/>
      <dgm:spPr/>
    </dgm:pt>
    <dgm:pt modelId="{E3AE6592-705B-4192-9674-A767C2D93AB5}" type="pres">
      <dgm:prSet presAssocID="{30723665-FE13-41C7-8435-CFC2D7941E91}" presName="node" presStyleLbl="node1" presStyleIdx="1" presStyleCnt="4" custScaleX="123055" custScaleY="103433">
        <dgm:presLayoutVars>
          <dgm:bulletEnabled val="1"/>
        </dgm:presLayoutVars>
      </dgm:prSet>
      <dgm:spPr/>
    </dgm:pt>
    <dgm:pt modelId="{6595CB39-4434-4199-B008-661FEBAFCCEF}" type="pres">
      <dgm:prSet presAssocID="{2194E889-B9E8-4437-B490-D53FEB716B75}" presName="Name9" presStyleLbl="parChTrans1D2" presStyleIdx="2" presStyleCnt="4"/>
      <dgm:spPr/>
    </dgm:pt>
    <dgm:pt modelId="{BF04B068-9900-4B31-9397-D45EECE6977E}" type="pres">
      <dgm:prSet presAssocID="{2194E889-B9E8-4437-B490-D53FEB716B75}" presName="connTx" presStyleLbl="parChTrans1D2" presStyleIdx="2" presStyleCnt="4"/>
      <dgm:spPr/>
    </dgm:pt>
    <dgm:pt modelId="{114D7A98-20CA-44D0-A306-D517A8A56C77}" type="pres">
      <dgm:prSet presAssocID="{7C2BCF48-0EB8-4297-8B36-18A4F3B1D5AB}" presName="node" presStyleLbl="node1" presStyleIdx="2" presStyleCnt="4">
        <dgm:presLayoutVars>
          <dgm:bulletEnabled val="1"/>
        </dgm:presLayoutVars>
      </dgm:prSet>
      <dgm:spPr/>
    </dgm:pt>
    <dgm:pt modelId="{53A91785-BFFD-4A61-A9CE-89D2F5B9CBF0}" type="pres">
      <dgm:prSet presAssocID="{33EB026B-7CBF-4317-BDEE-63A33228340E}" presName="Name9" presStyleLbl="parChTrans1D2" presStyleIdx="3" presStyleCnt="4"/>
      <dgm:spPr/>
    </dgm:pt>
    <dgm:pt modelId="{E7E59721-268D-4826-813E-9D796539810D}" type="pres">
      <dgm:prSet presAssocID="{33EB026B-7CBF-4317-BDEE-63A33228340E}" presName="connTx" presStyleLbl="parChTrans1D2" presStyleIdx="3" presStyleCnt="4"/>
      <dgm:spPr/>
    </dgm:pt>
    <dgm:pt modelId="{521F4BFC-58F4-4944-A919-C069EA6C6EF0}" type="pres">
      <dgm:prSet presAssocID="{84D86D82-663B-4EDA-B1E4-B68DD7BC8C10}" presName="node" presStyleLbl="node1" presStyleIdx="3" presStyleCnt="4">
        <dgm:presLayoutVars>
          <dgm:bulletEnabled val="1"/>
        </dgm:presLayoutVars>
      </dgm:prSet>
      <dgm:spPr/>
    </dgm:pt>
  </dgm:ptLst>
  <dgm:cxnLst>
    <dgm:cxn modelId="{4FB8EF00-B28E-44E7-A246-51AE054CE953}" srcId="{F47FC156-2046-4A7C-B5CA-6A3A842F8BDE}" destId="{30723665-FE13-41C7-8435-CFC2D7941E91}" srcOrd="1" destOrd="0" parTransId="{E63BFD4C-957B-4BF5-BD2E-047E3ADFD263}" sibTransId="{6C00B6E0-9A14-4895-8CCB-6CD402981279}"/>
    <dgm:cxn modelId="{26CE7011-9F4D-450E-842B-5C0730C2912F}" srcId="{F47FC156-2046-4A7C-B5CA-6A3A842F8BDE}" destId="{84D86D82-663B-4EDA-B1E4-B68DD7BC8C10}" srcOrd="3" destOrd="0" parTransId="{33EB026B-7CBF-4317-BDEE-63A33228340E}" sibTransId="{CFC2FB3D-0505-46BE-802C-F88645AF7419}"/>
    <dgm:cxn modelId="{01BE3616-6490-4781-BA0D-22EE0FB7310B}" type="presOf" srcId="{F47FC156-2046-4A7C-B5CA-6A3A842F8BDE}" destId="{9FE677C0-DA98-4975-BA1B-B29A927F0171}" srcOrd="0" destOrd="0" presId="urn:microsoft.com/office/officeart/2005/8/layout/radial1"/>
    <dgm:cxn modelId="{938D4B18-A967-498F-96B2-41D09669648A}" srcId="{569AF9DA-1570-44A6-A743-E09776D71433}" destId="{F47FC156-2046-4A7C-B5CA-6A3A842F8BDE}" srcOrd="0" destOrd="0" parTransId="{A9DAD925-5AC0-480E-9898-DC225A5939BB}" sibTransId="{E8EF3B59-D780-456C-8B93-3D462ABE42D7}"/>
    <dgm:cxn modelId="{932A3528-5A92-41E5-9BF6-FD42F1183F02}" srcId="{F47FC156-2046-4A7C-B5CA-6A3A842F8BDE}" destId="{7C2BCF48-0EB8-4297-8B36-18A4F3B1D5AB}" srcOrd="2" destOrd="0" parTransId="{2194E889-B9E8-4437-B490-D53FEB716B75}" sibTransId="{9E96461E-9756-4E26-A4B6-5D39990BC281}"/>
    <dgm:cxn modelId="{4B184E38-63E2-4C64-A5DA-A1A96EAC0A4D}" type="presOf" srcId="{30723665-FE13-41C7-8435-CFC2D7941E91}" destId="{E3AE6592-705B-4192-9674-A767C2D93AB5}" srcOrd="0" destOrd="0" presId="urn:microsoft.com/office/officeart/2005/8/layout/radial1"/>
    <dgm:cxn modelId="{86B8533B-FCCA-48E0-A85A-B85522DB5567}" type="presOf" srcId="{E63BFD4C-957B-4BF5-BD2E-047E3ADFD263}" destId="{5F90C4F7-ACDA-4F7D-972F-5A63173493FF}" srcOrd="0" destOrd="0" presId="urn:microsoft.com/office/officeart/2005/8/layout/radial1"/>
    <dgm:cxn modelId="{82920C62-E9B7-4CC9-BEBC-77DE029E3BFB}" type="presOf" srcId="{33EB026B-7CBF-4317-BDEE-63A33228340E}" destId="{53A91785-BFFD-4A61-A9CE-89D2F5B9CBF0}" srcOrd="0" destOrd="0" presId="urn:microsoft.com/office/officeart/2005/8/layout/radial1"/>
    <dgm:cxn modelId="{F6D84750-4D36-413D-935F-BE8CA70C1EC6}" type="presOf" srcId="{2194E889-B9E8-4437-B490-D53FEB716B75}" destId="{6595CB39-4434-4199-B008-661FEBAFCCEF}" srcOrd="0" destOrd="0" presId="urn:microsoft.com/office/officeart/2005/8/layout/radial1"/>
    <dgm:cxn modelId="{35340055-90F2-4D64-8D86-CF0339182FDE}" type="presOf" srcId="{E809E808-27C1-4487-AE8A-90F2800B3015}" destId="{78A9154A-0BEA-487F-8A61-53140F32F2B7}" srcOrd="0" destOrd="0" presId="urn:microsoft.com/office/officeart/2005/8/layout/radial1"/>
    <dgm:cxn modelId="{AB8BC975-90F6-4CA9-A431-A4F9BFBB37D9}" type="presOf" srcId="{E76F6FDD-ED06-40B4-B5F2-6EF2F3E9FDB4}" destId="{E20FBA79-2FAE-410D-90DB-7561BF3E0E71}" srcOrd="0" destOrd="0" presId="urn:microsoft.com/office/officeart/2005/8/layout/radial1"/>
    <dgm:cxn modelId="{29EDE48B-B6D6-492D-8558-7AAB0F058A03}" srcId="{F47FC156-2046-4A7C-B5CA-6A3A842F8BDE}" destId="{E76F6FDD-ED06-40B4-B5F2-6EF2F3E9FDB4}" srcOrd="0" destOrd="0" parTransId="{E809E808-27C1-4487-AE8A-90F2800B3015}" sibTransId="{1F5955D7-BD2F-410C-B6C5-6FA02A446AA2}"/>
    <dgm:cxn modelId="{825DF7B5-02C2-4822-A621-902FC74889AE}" type="presOf" srcId="{84D86D82-663B-4EDA-B1E4-B68DD7BC8C10}" destId="{521F4BFC-58F4-4944-A919-C069EA6C6EF0}" srcOrd="0" destOrd="0" presId="urn:microsoft.com/office/officeart/2005/8/layout/radial1"/>
    <dgm:cxn modelId="{BCBDCABB-C63B-469F-B91B-7A0AA7937C9B}" type="presOf" srcId="{E63BFD4C-957B-4BF5-BD2E-047E3ADFD263}" destId="{E4878B72-1FFF-44C2-9E5D-B45C3EDE0DE5}" srcOrd="1" destOrd="0" presId="urn:microsoft.com/office/officeart/2005/8/layout/radial1"/>
    <dgm:cxn modelId="{9EE2D8D5-6D2B-4C1D-BE39-17778A9D6001}" type="presOf" srcId="{2194E889-B9E8-4437-B490-D53FEB716B75}" destId="{BF04B068-9900-4B31-9397-D45EECE6977E}" srcOrd="1" destOrd="0" presId="urn:microsoft.com/office/officeart/2005/8/layout/radial1"/>
    <dgm:cxn modelId="{B288C1DD-E350-4733-87E3-109FC3EFBEF9}" type="presOf" srcId="{33EB026B-7CBF-4317-BDEE-63A33228340E}" destId="{E7E59721-268D-4826-813E-9D796539810D}" srcOrd="1" destOrd="0" presId="urn:microsoft.com/office/officeart/2005/8/layout/radial1"/>
    <dgm:cxn modelId="{0B7D16E5-CA2E-47CB-A6CE-D6F27D698652}" type="presOf" srcId="{569AF9DA-1570-44A6-A743-E09776D71433}" destId="{BEEAC78E-11DD-4CBA-95C5-A4A24A22BCAA}" srcOrd="0" destOrd="0" presId="urn:microsoft.com/office/officeart/2005/8/layout/radial1"/>
    <dgm:cxn modelId="{FF53A2E5-5D5B-451E-97B8-4F1CEFFD3EE6}" type="presOf" srcId="{E809E808-27C1-4487-AE8A-90F2800B3015}" destId="{369B289F-9ED8-4C0C-87B8-87EA79FEAD3F}" srcOrd="1" destOrd="0" presId="urn:microsoft.com/office/officeart/2005/8/layout/radial1"/>
    <dgm:cxn modelId="{5A1B47F7-A631-4EC5-B74E-1704213F124C}" type="presOf" srcId="{7C2BCF48-0EB8-4297-8B36-18A4F3B1D5AB}" destId="{114D7A98-20CA-44D0-A306-D517A8A56C77}" srcOrd="0" destOrd="0" presId="urn:microsoft.com/office/officeart/2005/8/layout/radial1"/>
    <dgm:cxn modelId="{F417693B-F057-4E38-8E28-8F5DD1A239C0}" type="presParOf" srcId="{BEEAC78E-11DD-4CBA-95C5-A4A24A22BCAA}" destId="{9FE677C0-DA98-4975-BA1B-B29A927F0171}" srcOrd="0" destOrd="0" presId="urn:microsoft.com/office/officeart/2005/8/layout/radial1"/>
    <dgm:cxn modelId="{1A571B07-C155-4763-99AE-DDA0B4121C45}" type="presParOf" srcId="{BEEAC78E-11DD-4CBA-95C5-A4A24A22BCAA}" destId="{78A9154A-0BEA-487F-8A61-53140F32F2B7}" srcOrd="1" destOrd="0" presId="urn:microsoft.com/office/officeart/2005/8/layout/radial1"/>
    <dgm:cxn modelId="{05463550-2C7F-4811-8C93-9B5A671EE52E}" type="presParOf" srcId="{78A9154A-0BEA-487F-8A61-53140F32F2B7}" destId="{369B289F-9ED8-4C0C-87B8-87EA79FEAD3F}" srcOrd="0" destOrd="0" presId="urn:microsoft.com/office/officeart/2005/8/layout/radial1"/>
    <dgm:cxn modelId="{979883E3-B1A9-4CDB-8CF4-CEFD85558601}" type="presParOf" srcId="{BEEAC78E-11DD-4CBA-95C5-A4A24A22BCAA}" destId="{E20FBA79-2FAE-410D-90DB-7561BF3E0E71}" srcOrd="2" destOrd="0" presId="urn:microsoft.com/office/officeart/2005/8/layout/radial1"/>
    <dgm:cxn modelId="{EDF16CAD-F10B-41AD-9444-B238F6AC9B8F}" type="presParOf" srcId="{BEEAC78E-11DD-4CBA-95C5-A4A24A22BCAA}" destId="{5F90C4F7-ACDA-4F7D-972F-5A63173493FF}" srcOrd="3" destOrd="0" presId="urn:microsoft.com/office/officeart/2005/8/layout/radial1"/>
    <dgm:cxn modelId="{1F2EAF7B-AE63-427B-BF28-E24372894610}" type="presParOf" srcId="{5F90C4F7-ACDA-4F7D-972F-5A63173493FF}" destId="{E4878B72-1FFF-44C2-9E5D-B45C3EDE0DE5}" srcOrd="0" destOrd="0" presId="urn:microsoft.com/office/officeart/2005/8/layout/radial1"/>
    <dgm:cxn modelId="{A6761D4A-1528-4187-9DED-1653C616FA9C}" type="presParOf" srcId="{BEEAC78E-11DD-4CBA-95C5-A4A24A22BCAA}" destId="{E3AE6592-705B-4192-9674-A767C2D93AB5}" srcOrd="4" destOrd="0" presId="urn:microsoft.com/office/officeart/2005/8/layout/radial1"/>
    <dgm:cxn modelId="{6C4BDA70-B8DF-4D4A-904B-C704707BEF9E}" type="presParOf" srcId="{BEEAC78E-11DD-4CBA-95C5-A4A24A22BCAA}" destId="{6595CB39-4434-4199-B008-661FEBAFCCEF}" srcOrd="5" destOrd="0" presId="urn:microsoft.com/office/officeart/2005/8/layout/radial1"/>
    <dgm:cxn modelId="{5979761B-52A0-442D-B201-36449BB3F9C8}" type="presParOf" srcId="{6595CB39-4434-4199-B008-661FEBAFCCEF}" destId="{BF04B068-9900-4B31-9397-D45EECE6977E}" srcOrd="0" destOrd="0" presId="urn:microsoft.com/office/officeart/2005/8/layout/radial1"/>
    <dgm:cxn modelId="{FA7B9D1F-BE47-4F4A-95FC-0C348669D152}" type="presParOf" srcId="{BEEAC78E-11DD-4CBA-95C5-A4A24A22BCAA}" destId="{114D7A98-20CA-44D0-A306-D517A8A56C77}" srcOrd="6" destOrd="0" presId="urn:microsoft.com/office/officeart/2005/8/layout/radial1"/>
    <dgm:cxn modelId="{EA6BAAA0-15AA-43F4-A3AD-9DA4B6221538}" type="presParOf" srcId="{BEEAC78E-11DD-4CBA-95C5-A4A24A22BCAA}" destId="{53A91785-BFFD-4A61-A9CE-89D2F5B9CBF0}" srcOrd="7" destOrd="0" presId="urn:microsoft.com/office/officeart/2005/8/layout/radial1"/>
    <dgm:cxn modelId="{93F3A90B-0C22-4275-AECD-2538D2461D14}" type="presParOf" srcId="{53A91785-BFFD-4A61-A9CE-89D2F5B9CBF0}" destId="{E7E59721-268D-4826-813E-9D796539810D}" srcOrd="0" destOrd="0" presId="urn:microsoft.com/office/officeart/2005/8/layout/radial1"/>
    <dgm:cxn modelId="{374889B6-6EE9-46A9-A134-C83373FEAB44}" type="presParOf" srcId="{BEEAC78E-11DD-4CBA-95C5-A4A24A22BCAA}" destId="{521F4BFC-58F4-4944-A919-C069EA6C6EF0}" srcOrd="8" destOrd="0" presId="urn:microsoft.com/office/officeart/2005/8/layout/radial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E1B7A6-8CE4-4676-866A-1D1029949AB4}" type="doc">
      <dgm:prSet loTypeId="urn:microsoft.com/office/officeart/2005/8/layout/radial1" loCatId="relationship" qsTypeId="urn:microsoft.com/office/officeart/2005/8/quickstyle/simple1" qsCatId="simple" csTypeId="urn:microsoft.com/office/officeart/2005/8/colors/accent1_2" csCatId="accent1"/>
      <dgm:spPr/>
    </dgm:pt>
    <dgm:pt modelId="{3AD08A7B-38E0-40A9-A3A3-97FB370821E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Ball Valves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Gate Valves</a:t>
          </a:r>
        </a:p>
      </dgm:t>
    </dgm:pt>
    <dgm:pt modelId="{D029C809-4457-4B31-8E10-327B95E27950}" type="parTrans" cxnId="{8F09D926-0F14-44AD-9F05-3E8EB3BD5546}">
      <dgm:prSet/>
      <dgm:spPr/>
      <dgm:t>
        <a:bodyPr/>
        <a:lstStyle/>
        <a:p>
          <a:endParaRPr lang="en-US"/>
        </a:p>
      </dgm:t>
    </dgm:pt>
    <dgm:pt modelId="{046C2B15-158F-4F5E-9B8D-C6BEC02BC12F}" type="sibTrans" cxnId="{8F09D926-0F14-44AD-9F05-3E8EB3BD5546}">
      <dgm:prSet/>
      <dgm:spPr/>
      <dgm:t>
        <a:bodyPr/>
        <a:lstStyle/>
        <a:p>
          <a:endParaRPr lang="en-US"/>
        </a:p>
      </dgm:t>
    </dgm:pt>
    <dgm:pt modelId="{5EE1B01B-2634-4DA1-BDF1-0F6E28B6B5E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Pneumatic</a:t>
          </a:r>
        </a:p>
      </dgm:t>
    </dgm:pt>
    <dgm:pt modelId="{2C7ACC82-58E3-4A42-8D53-D59A658B0A38}" type="parTrans" cxnId="{DA16D16E-4019-4EA5-9476-EE989049D52F}">
      <dgm:prSet/>
      <dgm:spPr/>
      <dgm:t>
        <a:bodyPr/>
        <a:lstStyle/>
        <a:p>
          <a:endParaRPr lang="en-US" dirty="0"/>
        </a:p>
      </dgm:t>
    </dgm:pt>
    <dgm:pt modelId="{1E68C637-A2A5-4FE7-AFA2-D73A8E15A302}" type="sibTrans" cxnId="{DA16D16E-4019-4EA5-9476-EE989049D52F}">
      <dgm:prSet/>
      <dgm:spPr/>
      <dgm:t>
        <a:bodyPr/>
        <a:lstStyle/>
        <a:p>
          <a:endParaRPr lang="en-US"/>
        </a:p>
      </dgm:t>
    </dgm:pt>
    <dgm:pt modelId="{E9A4CD07-D11B-4392-83CC-6A92360AA89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Hydraulic</a:t>
          </a:r>
        </a:p>
      </dgm:t>
    </dgm:pt>
    <dgm:pt modelId="{2D85DC30-BC10-4E1B-9614-E634D328CD15}" type="parTrans" cxnId="{3AEF299D-D6B0-4E73-B4A2-B9D1D02FB10E}">
      <dgm:prSet/>
      <dgm:spPr/>
      <dgm:t>
        <a:bodyPr/>
        <a:lstStyle/>
        <a:p>
          <a:endParaRPr lang="en-US" dirty="0"/>
        </a:p>
      </dgm:t>
    </dgm:pt>
    <dgm:pt modelId="{8B2DEC39-6620-498F-93B5-F48F8FBA53BC}" type="sibTrans" cxnId="{3AEF299D-D6B0-4E73-B4A2-B9D1D02FB10E}">
      <dgm:prSet/>
      <dgm:spPr/>
      <dgm:t>
        <a:bodyPr/>
        <a:lstStyle/>
        <a:p>
          <a:endParaRPr lang="en-US"/>
        </a:p>
      </dgm:t>
    </dgm:pt>
    <dgm:pt modelId="{007342DD-4CD1-42A0-B569-CF28F4BD525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Natural gas</a:t>
          </a:r>
        </a:p>
      </dgm:t>
    </dgm:pt>
    <dgm:pt modelId="{E95F2FB6-22CF-41CB-95D2-D52480635A57}" type="parTrans" cxnId="{8B4E90EB-D543-4506-A5AD-4A3DA6F7A8FC}">
      <dgm:prSet/>
      <dgm:spPr/>
      <dgm:t>
        <a:bodyPr/>
        <a:lstStyle/>
        <a:p>
          <a:endParaRPr lang="en-US" dirty="0"/>
        </a:p>
      </dgm:t>
    </dgm:pt>
    <dgm:pt modelId="{25F7B110-1CDE-49E7-8F32-ACE624FF95F8}" type="sibTrans" cxnId="{8B4E90EB-D543-4506-A5AD-4A3DA6F7A8FC}">
      <dgm:prSet/>
      <dgm:spPr/>
      <dgm:t>
        <a:bodyPr/>
        <a:lstStyle/>
        <a:p>
          <a:endParaRPr lang="en-US"/>
        </a:p>
      </dgm:t>
    </dgm:pt>
    <dgm:pt modelId="{172989E9-49F9-4ECE-8C5E-D2929E31808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Chemical</a:t>
          </a:r>
        </a:p>
      </dgm:t>
    </dgm:pt>
    <dgm:pt modelId="{1D90286E-2CDC-4588-9612-0100EB9211F9}" type="parTrans" cxnId="{3ED11DA3-065A-4BC0-9519-775F175E1A5A}">
      <dgm:prSet/>
      <dgm:spPr/>
      <dgm:t>
        <a:bodyPr/>
        <a:lstStyle/>
        <a:p>
          <a:endParaRPr lang="en-US" dirty="0"/>
        </a:p>
      </dgm:t>
    </dgm:pt>
    <dgm:pt modelId="{9CFDE789-A7DC-4387-9820-134ED9CA504F}" type="sibTrans" cxnId="{3ED11DA3-065A-4BC0-9519-775F175E1A5A}">
      <dgm:prSet/>
      <dgm:spPr/>
      <dgm:t>
        <a:bodyPr/>
        <a:lstStyle/>
        <a:p>
          <a:endParaRPr lang="en-US"/>
        </a:p>
      </dgm:t>
    </dgm:pt>
    <dgm:pt modelId="{1CF7EA0E-980E-47BE-A57E-6ED8C476C65E}" type="pres">
      <dgm:prSet presAssocID="{F7E1B7A6-8CE4-4676-866A-1D1029949AB4}" presName="cycle" presStyleCnt="0">
        <dgm:presLayoutVars>
          <dgm:chMax val="1"/>
          <dgm:dir/>
          <dgm:animLvl val="ctr"/>
          <dgm:resizeHandles val="exact"/>
        </dgm:presLayoutVars>
      </dgm:prSet>
      <dgm:spPr/>
    </dgm:pt>
    <dgm:pt modelId="{AC8DA335-1FF3-43FE-AA24-9EA439ADB11D}" type="pres">
      <dgm:prSet presAssocID="{3AD08A7B-38E0-40A9-A3A3-97FB370821EF}" presName="centerShape" presStyleLbl="node0" presStyleIdx="0" presStyleCnt="1"/>
      <dgm:spPr/>
    </dgm:pt>
    <dgm:pt modelId="{40905E15-5C48-4C09-BF79-3F99B319AFD2}" type="pres">
      <dgm:prSet presAssocID="{2C7ACC82-58E3-4A42-8D53-D59A658B0A38}" presName="Name9" presStyleLbl="parChTrans1D2" presStyleIdx="0" presStyleCnt="4"/>
      <dgm:spPr/>
    </dgm:pt>
    <dgm:pt modelId="{F5FAE532-B578-4AF9-9E6A-C5F44EB1E99C}" type="pres">
      <dgm:prSet presAssocID="{2C7ACC82-58E3-4A42-8D53-D59A658B0A38}" presName="connTx" presStyleLbl="parChTrans1D2" presStyleIdx="0" presStyleCnt="4"/>
      <dgm:spPr/>
    </dgm:pt>
    <dgm:pt modelId="{80E884C9-6E2B-4366-B9E7-C41B5FA1DC9A}" type="pres">
      <dgm:prSet presAssocID="{5EE1B01B-2634-4DA1-BDF1-0F6E28B6B5EF}" presName="node" presStyleLbl="node1" presStyleIdx="0" presStyleCnt="4">
        <dgm:presLayoutVars>
          <dgm:bulletEnabled val="1"/>
        </dgm:presLayoutVars>
      </dgm:prSet>
      <dgm:spPr/>
    </dgm:pt>
    <dgm:pt modelId="{32140CD0-203A-4C87-A71E-87BD2028A241}" type="pres">
      <dgm:prSet presAssocID="{2D85DC30-BC10-4E1B-9614-E634D328CD15}" presName="Name9" presStyleLbl="parChTrans1D2" presStyleIdx="1" presStyleCnt="4"/>
      <dgm:spPr/>
    </dgm:pt>
    <dgm:pt modelId="{F0B36D77-0EB7-43DA-8984-3B13F0C91351}" type="pres">
      <dgm:prSet presAssocID="{2D85DC30-BC10-4E1B-9614-E634D328CD15}" presName="connTx" presStyleLbl="parChTrans1D2" presStyleIdx="1" presStyleCnt="4"/>
      <dgm:spPr/>
    </dgm:pt>
    <dgm:pt modelId="{6235260E-8D23-4C7C-8F8E-A2ECB851F661}" type="pres">
      <dgm:prSet presAssocID="{E9A4CD07-D11B-4392-83CC-6A92360AA899}" presName="node" presStyleLbl="node1" presStyleIdx="1" presStyleCnt="4">
        <dgm:presLayoutVars>
          <dgm:bulletEnabled val="1"/>
        </dgm:presLayoutVars>
      </dgm:prSet>
      <dgm:spPr/>
    </dgm:pt>
    <dgm:pt modelId="{826A21A6-307B-46A6-8637-39A98CCF6034}" type="pres">
      <dgm:prSet presAssocID="{E95F2FB6-22CF-41CB-95D2-D52480635A57}" presName="Name9" presStyleLbl="parChTrans1D2" presStyleIdx="2" presStyleCnt="4"/>
      <dgm:spPr/>
    </dgm:pt>
    <dgm:pt modelId="{F4556250-8E9F-4663-936D-6937940F77E8}" type="pres">
      <dgm:prSet presAssocID="{E95F2FB6-22CF-41CB-95D2-D52480635A57}" presName="connTx" presStyleLbl="parChTrans1D2" presStyleIdx="2" presStyleCnt="4"/>
      <dgm:spPr/>
    </dgm:pt>
    <dgm:pt modelId="{8237B525-3501-42BA-BF6E-DE3C19F5B286}" type="pres">
      <dgm:prSet presAssocID="{007342DD-4CD1-42A0-B569-CF28F4BD525D}" presName="node" presStyleLbl="node1" presStyleIdx="2" presStyleCnt="4">
        <dgm:presLayoutVars>
          <dgm:bulletEnabled val="1"/>
        </dgm:presLayoutVars>
      </dgm:prSet>
      <dgm:spPr/>
    </dgm:pt>
    <dgm:pt modelId="{78910B06-E5F1-4CDF-8598-3C4D08012508}" type="pres">
      <dgm:prSet presAssocID="{1D90286E-2CDC-4588-9612-0100EB9211F9}" presName="Name9" presStyleLbl="parChTrans1D2" presStyleIdx="3" presStyleCnt="4"/>
      <dgm:spPr/>
    </dgm:pt>
    <dgm:pt modelId="{ACFB18D1-26D2-4904-8063-03B4C412E405}" type="pres">
      <dgm:prSet presAssocID="{1D90286E-2CDC-4588-9612-0100EB9211F9}" presName="connTx" presStyleLbl="parChTrans1D2" presStyleIdx="3" presStyleCnt="4"/>
      <dgm:spPr/>
    </dgm:pt>
    <dgm:pt modelId="{98B1DDE2-0044-49DC-A98F-BFBCAB7AA4D8}" type="pres">
      <dgm:prSet presAssocID="{172989E9-49F9-4ECE-8C5E-D2929E31808D}" presName="node" presStyleLbl="node1" presStyleIdx="3" presStyleCnt="4">
        <dgm:presLayoutVars>
          <dgm:bulletEnabled val="1"/>
        </dgm:presLayoutVars>
      </dgm:prSet>
      <dgm:spPr/>
    </dgm:pt>
  </dgm:ptLst>
  <dgm:cxnLst>
    <dgm:cxn modelId="{F6B9A602-B43B-486A-B91A-A35141D300DB}" type="presOf" srcId="{5EE1B01B-2634-4DA1-BDF1-0F6E28B6B5EF}" destId="{80E884C9-6E2B-4366-B9E7-C41B5FA1DC9A}" srcOrd="0" destOrd="0" presId="urn:microsoft.com/office/officeart/2005/8/layout/radial1"/>
    <dgm:cxn modelId="{21326907-567B-44AD-A505-8C2C16792230}" type="presOf" srcId="{2C7ACC82-58E3-4A42-8D53-D59A658B0A38}" destId="{40905E15-5C48-4C09-BF79-3F99B319AFD2}" srcOrd="0" destOrd="0" presId="urn:microsoft.com/office/officeart/2005/8/layout/radial1"/>
    <dgm:cxn modelId="{8F09D926-0F14-44AD-9F05-3E8EB3BD5546}" srcId="{F7E1B7A6-8CE4-4676-866A-1D1029949AB4}" destId="{3AD08A7B-38E0-40A9-A3A3-97FB370821EF}" srcOrd="0" destOrd="0" parTransId="{D029C809-4457-4B31-8E10-327B95E27950}" sibTransId="{046C2B15-158F-4F5E-9B8D-C6BEC02BC12F}"/>
    <dgm:cxn modelId="{97673D5C-813D-490C-B824-653061C222F0}" type="presOf" srcId="{2C7ACC82-58E3-4A42-8D53-D59A658B0A38}" destId="{F5FAE532-B578-4AF9-9E6A-C5F44EB1E99C}" srcOrd="1" destOrd="0" presId="urn:microsoft.com/office/officeart/2005/8/layout/radial1"/>
    <dgm:cxn modelId="{753A8242-5BE2-48C1-ACCB-8B33B939B561}" type="presOf" srcId="{2D85DC30-BC10-4E1B-9614-E634D328CD15}" destId="{F0B36D77-0EB7-43DA-8984-3B13F0C91351}" srcOrd="1" destOrd="0" presId="urn:microsoft.com/office/officeart/2005/8/layout/radial1"/>
    <dgm:cxn modelId="{DA16D16E-4019-4EA5-9476-EE989049D52F}" srcId="{3AD08A7B-38E0-40A9-A3A3-97FB370821EF}" destId="{5EE1B01B-2634-4DA1-BDF1-0F6E28B6B5EF}" srcOrd="0" destOrd="0" parTransId="{2C7ACC82-58E3-4A42-8D53-D59A658B0A38}" sibTransId="{1E68C637-A2A5-4FE7-AFA2-D73A8E15A302}"/>
    <dgm:cxn modelId="{728ABC50-BD9B-456B-A466-5BACC036292A}" type="presOf" srcId="{1D90286E-2CDC-4588-9612-0100EB9211F9}" destId="{78910B06-E5F1-4CDF-8598-3C4D08012508}" srcOrd="0" destOrd="0" presId="urn:microsoft.com/office/officeart/2005/8/layout/radial1"/>
    <dgm:cxn modelId="{04A18352-CE03-422F-808F-46C0094D8849}" type="presOf" srcId="{E95F2FB6-22CF-41CB-95D2-D52480635A57}" destId="{F4556250-8E9F-4663-936D-6937940F77E8}" srcOrd="1" destOrd="0" presId="urn:microsoft.com/office/officeart/2005/8/layout/radial1"/>
    <dgm:cxn modelId="{9E11AF73-D47D-43D9-AE2E-88312822E6A8}" type="presOf" srcId="{E95F2FB6-22CF-41CB-95D2-D52480635A57}" destId="{826A21A6-307B-46A6-8637-39A98CCF6034}" srcOrd="0" destOrd="0" presId="urn:microsoft.com/office/officeart/2005/8/layout/radial1"/>
    <dgm:cxn modelId="{C0ABAF53-3AD5-41AB-A0A1-4C764C05C3C0}" type="presOf" srcId="{3AD08A7B-38E0-40A9-A3A3-97FB370821EF}" destId="{AC8DA335-1FF3-43FE-AA24-9EA439ADB11D}" srcOrd="0" destOrd="0" presId="urn:microsoft.com/office/officeart/2005/8/layout/radial1"/>
    <dgm:cxn modelId="{A5B4F97D-F619-4FB2-A6C6-571A0BDB1E24}" type="presOf" srcId="{F7E1B7A6-8CE4-4676-866A-1D1029949AB4}" destId="{1CF7EA0E-980E-47BE-A57E-6ED8C476C65E}" srcOrd="0" destOrd="0" presId="urn:microsoft.com/office/officeart/2005/8/layout/radial1"/>
    <dgm:cxn modelId="{BB96ED8C-EB0F-482A-BE27-FEEDC980F463}" type="presOf" srcId="{2D85DC30-BC10-4E1B-9614-E634D328CD15}" destId="{32140CD0-203A-4C87-A71E-87BD2028A241}" srcOrd="0" destOrd="0" presId="urn:microsoft.com/office/officeart/2005/8/layout/radial1"/>
    <dgm:cxn modelId="{3AEF299D-D6B0-4E73-B4A2-B9D1D02FB10E}" srcId="{3AD08A7B-38E0-40A9-A3A3-97FB370821EF}" destId="{E9A4CD07-D11B-4392-83CC-6A92360AA899}" srcOrd="1" destOrd="0" parTransId="{2D85DC30-BC10-4E1B-9614-E634D328CD15}" sibTransId="{8B2DEC39-6620-498F-93B5-F48F8FBA53BC}"/>
    <dgm:cxn modelId="{3ED11DA3-065A-4BC0-9519-775F175E1A5A}" srcId="{3AD08A7B-38E0-40A9-A3A3-97FB370821EF}" destId="{172989E9-49F9-4ECE-8C5E-D2929E31808D}" srcOrd="3" destOrd="0" parTransId="{1D90286E-2CDC-4588-9612-0100EB9211F9}" sibTransId="{9CFDE789-A7DC-4387-9820-134ED9CA504F}"/>
    <dgm:cxn modelId="{FF7182A5-685F-4B2C-8A82-0176C44549F3}" type="presOf" srcId="{172989E9-49F9-4ECE-8C5E-D2929E31808D}" destId="{98B1DDE2-0044-49DC-A98F-BFBCAB7AA4D8}" srcOrd="0" destOrd="0" presId="urn:microsoft.com/office/officeart/2005/8/layout/radial1"/>
    <dgm:cxn modelId="{7F4E70A8-6B70-411F-9838-B10AA8EF153E}" type="presOf" srcId="{E9A4CD07-D11B-4392-83CC-6A92360AA899}" destId="{6235260E-8D23-4C7C-8F8E-A2ECB851F661}" srcOrd="0" destOrd="0" presId="urn:microsoft.com/office/officeart/2005/8/layout/radial1"/>
    <dgm:cxn modelId="{BB5DB6BC-806D-4D8F-B256-B3D6E167EB75}" type="presOf" srcId="{1D90286E-2CDC-4588-9612-0100EB9211F9}" destId="{ACFB18D1-26D2-4904-8063-03B4C412E405}" srcOrd="1" destOrd="0" presId="urn:microsoft.com/office/officeart/2005/8/layout/radial1"/>
    <dgm:cxn modelId="{8B4E90EB-D543-4506-A5AD-4A3DA6F7A8FC}" srcId="{3AD08A7B-38E0-40A9-A3A3-97FB370821EF}" destId="{007342DD-4CD1-42A0-B569-CF28F4BD525D}" srcOrd="2" destOrd="0" parTransId="{E95F2FB6-22CF-41CB-95D2-D52480635A57}" sibTransId="{25F7B110-1CDE-49E7-8F32-ACE624FF95F8}"/>
    <dgm:cxn modelId="{8DA52BFF-184F-4BB8-AF55-3E77AD3AC3ED}" type="presOf" srcId="{007342DD-4CD1-42A0-B569-CF28F4BD525D}" destId="{8237B525-3501-42BA-BF6E-DE3C19F5B286}" srcOrd="0" destOrd="0" presId="urn:microsoft.com/office/officeart/2005/8/layout/radial1"/>
    <dgm:cxn modelId="{69325546-B14D-4A1E-8107-D10FC101191B}" type="presParOf" srcId="{1CF7EA0E-980E-47BE-A57E-6ED8C476C65E}" destId="{AC8DA335-1FF3-43FE-AA24-9EA439ADB11D}" srcOrd="0" destOrd="0" presId="urn:microsoft.com/office/officeart/2005/8/layout/radial1"/>
    <dgm:cxn modelId="{055E15A2-3EA6-485A-B23D-B413DEF3DDC7}" type="presParOf" srcId="{1CF7EA0E-980E-47BE-A57E-6ED8C476C65E}" destId="{40905E15-5C48-4C09-BF79-3F99B319AFD2}" srcOrd="1" destOrd="0" presId="urn:microsoft.com/office/officeart/2005/8/layout/radial1"/>
    <dgm:cxn modelId="{315B5C1A-3AA1-47C0-9EAE-C239375473B1}" type="presParOf" srcId="{40905E15-5C48-4C09-BF79-3F99B319AFD2}" destId="{F5FAE532-B578-4AF9-9E6A-C5F44EB1E99C}" srcOrd="0" destOrd="0" presId="urn:microsoft.com/office/officeart/2005/8/layout/radial1"/>
    <dgm:cxn modelId="{D6834D7E-52EA-4DD8-AAD5-6EF502FA6B67}" type="presParOf" srcId="{1CF7EA0E-980E-47BE-A57E-6ED8C476C65E}" destId="{80E884C9-6E2B-4366-B9E7-C41B5FA1DC9A}" srcOrd="2" destOrd="0" presId="urn:microsoft.com/office/officeart/2005/8/layout/radial1"/>
    <dgm:cxn modelId="{34B5198B-E70E-4F19-A903-91AE61F0E307}" type="presParOf" srcId="{1CF7EA0E-980E-47BE-A57E-6ED8C476C65E}" destId="{32140CD0-203A-4C87-A71E-87BD2028A241}" srcOrd="3" destOrd="0" presId="urn:microsoft.com/office/officeart/2005/8/layout/radial1"/>
    <dgm:cxn modelId="{26FAE912-F248-49BF-B011-8743D495E558}" type="presParOf" srcId="{32140CD0-203A-4C87-A71E-87BD2028A241}" destId="{F0B36D77-0EB7-43DA-8984-3B13F0C91351}" srcOrd="0" destOrd="0" presId="urn:microsoft.com/office/officeart/2005/8/layout/radial1"/>
    <dgm:cxn modelId="{642FE60B-92BA-440C-BE48-5734A3F8B126}" type="presParOf" srcId="{1CF7EA0E-980E-47BE-A57E-6ED8C476C65E}" destId="{6235260E-8D23-4C7C-8F8E-A2ECB851F661}" srcOrd="4" destOrd="0" presId="urn:microsoft.com/office/officeart/2005/8/layout/radial1"/>
    <dgm:cxn modelId="{9EEADF49-642F-40AB-B1E1-C69ED080032D}" type="presParOf" srcId="{1CF7EA0E-980E-47BE-A57E-6ED8C476C65E}" destId="{826A21A6-307B-46A6-8637-39A98CCF6034}" srcOrd="5" destOrd="0" presId="urn:microsoft.com/office/officeart/2005/8/layout/radial1"/>
    <dgm:cxn modelId="{CB1FA71F-2DE5-4E36-A349-1F030CC38E69}" type="presParOf" srcId="{826A21A6-307B-46A6-8637-39A98CCF6034}" destId="{F4556250-8E9F-4663-936D-6937940F77E8}" srcOrd="0" destOrd="0" presId="urn:microsoft.com/office/officeart/2005/8/layout/radial1"/>
    <dgm:cxn modelId="{941C6033-F985-443F-897E-4C7C04039E79}" type="presParOf" srcId="{1CF7EA0E-980E-47BE-A57E-6ED8C476C65E}" destId="{8237B525-3501-42BA-BF6E-DE3C19F5B286}" srcOrd="6" destOrd="0" presId="urn:microsoft.com/office/officeart/2005/8/layout/radial1"/>
    <dgm:cxn modelId="{57C89C0D-4F08-4351-A118-16BF340A00F3}" type="presParOf" srcId="{1CF7EA0E-980E-47BE-A57E-6ED8C476C65E}" destId="{78910B06-E5F1-4CDF-8598-3C4D08012508}" srcOrd="7" destOrd="0" presId="urn:microsoft.com/office/officeart/2005/8/layout/radial1"/>
    <dgm:cxn modelId="{28DEFA22-D950-4AF6-BDCE-9B0F09200D1F}" type="presParOf" srcId="{78910B06-E5F1-4CDF-8598-3C4D08012508}" destId="{ACFB18D1-26D2-4904-8063-03B4C412E405}" srcOrd="0" destOrd="0" presId="urn:microsoft.com/office/officeart/2005/8/layout/radial1"/>
    <dgm:cxn modelId="{2AD59A33-F7F2-4B1A-8F06-F9F651A7AA3F}" type="presParOf" srcId="{1CF7EA0E-980E-47BE-A57E-6ED8C476C65E}" destId="{98B1DDE2-0044-49DC-A98F-BFBCAB7AA4D8}"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677C0-DA98-4975-BA1B-B29A927F0171}">
      <dsp:nvSpPr>
        <dsp:cNvPr id="0" name=""/>
        <dsp:cNvSpPr/>
      </dsp:nvSpPr>
      <dsp:spPr>
        <a:xfrm>
          <a:off x="2216352" y="1442664"/>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cs typeface="Arial" charset="0"/>
            </a:rPr>
            <a:t>Electrical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cs typeface="Arial" charset="0"/>
            </a:rPr>
            <a:t> Energy</a:t>
          </a:r>
        </a:p>
      </dsp:txBody>
      <dsp:txXfrm>
        <a:off x="2378449" y="1604761"/>
        <a:ext cx="782674" cy="782674"/>
      </dsp:txXfrm>
    </dsp:sp>
    <dsp:sp modelId="{78A9154A-0BEA-487F-8A61-53140F32F2B7}">
      <dsp:nvSpPr>
        <dsp:cNvPr id="0" name=""/>
        <dsp:cNvSpPr/>
      </dsp:nvSpPr>
      <dsp:spPr>
        <a:xfrm rot="16200000">
          <a:off x="2603643" y="1258943"/>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61479" y="1268214"/>
        <a:ext cx="16614" cy="16614"/>
      </dsp:txXfrm>
    </dsp:sp>
    <dsp:sp modelId="{E20FBA79-2FAE-410D-90DB-7561BF3E0E71}">
      <dsp:nvSpPr>
        <dsp:cNvPr id="0" name=""/>
        <dsp:cNvSpPr/>
      </dsp:nvSpPr>
      <dsp:spPr>
        <a:xfrm>
          <a:off x="2216352" y="3509"/>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Fuses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Breakers</a:t>
          </a:r>
        </a:p>
      </dsp:txBody>
      <dsp:txXfrm>
        <a:off x="2378449" y="165606"/>
        <a:ext cx="782674" cy="782674"/>
      </dsp:txXfrm>
    </dsp:sp>
    <dsp:sp modelId="{5F90C4F7-ACDA-4F7D-972F-5A63173493FF}">
      <dsp:nvSpPr>
        <dsp:cNvPr id="0" name=""/>
        <dsp:cNvSpPr/>
      </dsp:nvSpPr>
      <dsp:spPr>
        <a:xfrm>
          <a:off x="3323220" y="1978520"/>
          <a:ext cx="204692" cy="35156"/>
        </a:xfrm>
        <a:custGeom>
          <a:avLst/>
          <a:gdLst/>
          <a:ahLst/>
          <a:cxnLst/>
          <a:rect l="0" t="0" r="0" b="0"/>
          <a:pathLst>
            <a:path>
              <a:moveTo>
                <a:pt x="0" y="17578"/>
              </a:moveTo>
              <a:lnTo>
                <a:pt x="204692"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420449" y="1990981"/>
        <a:ext cx="10234" cy="10234"/>
      </dsp:txXfrm>
    </dsp:sp>
    <dsp:sp modelId="{E3AE6592-705B-4192-9674-A767C2D93AB5}">
      <dsp:nvSpPr>
        <dsp:cNvPr id="0" name=""/>
        <dsp:cNvSpPr/>
      </dsp:nvSpPr>
      <dsp:spPr>
        <a:xfrm>
          <a:off x="3527912" y="1423665"/>
          <a:ext cx="1362057" cy="114486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Predetermined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lockout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points</a:t>
          </a:r>
        </a:p>
      </dsp:txBody>
      <dsp:txXfrm>
        <a:off x="3727381" y="1591327"/>
        <a:ext cx="963119" cy="809543"/>
      </dsp:txXfrm>
    </dsp:sp>
    <dsp:sp modelId="{6595CB39-4434-4199-B008-661FEBAFCCEF}">
      <dsp:nvSpPr>
        <dsp:cNvPr id="0" name=""/>
        <dsp:cNvSpPr/>
      </dsp:nvSpPr>
      <dsp:spPr>
        <a:xfrm rot="5400000">
          <a:off x="2603643" y="2698098"/>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61479" y="2707369"/>
        <a:ext cx="16614" cy="16614"/>
      </dsp:txXfrm>
    </dsp:sp>
    <dsp:sp modelId="{114D7A98-20CA-44D0-A306-D517A8A56C77}">
      <dsp:nvSpPr>
        <dsp:cNvPr id="0" name=""/>
        <dsp:cNvSpPr/>
      </dsp:nvSpPr>
      <dsp:spPr>
        <a:xfrm>
          <a:off x="2216352" y="2881819"/>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Disconnects</a:t>
          </a:r>
        </a:p>
      </dsp:txBody>
      <dsp:txXfrm>
        <a:off x="2378449" y="3043916"/>
        <a:ext cx="782674" cy="782674"/>
      </dsp:txXfrm>
    </dsp:sp>
    <dsp:sp modelId="{53A91785-BFFD-4A61-A9CE-89D2F5B9CBF0}">
      <dsp:nvSpPr>
        <dsp:cNvPr id="0" name=""/>
        <dsp:cNvSpPr/>
      </dsp:nvSpPr>
      <dsp:spPr>
        <a:xfrm rot="10800000">
          <a:off x="1884065" y="1978520"/>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041901" y="1987791"/>
        <a:ext cx="16614" cy="16614"/>
      </dsp:txXfrm>
    </dsp:sp>
    <dsp:sp modelId="{521F4BFC-58F4-4944-A919-C069EA6C6EF0}">
      <dsp:nvSpPr>
        <dsp:cNvPr id="0" name=""/>
        <dsp:cNvSpPr/>
      </dsp:nvSpPr>
      <dsp:spPr>
        <a:xfrm>
          <a:off x="777197" y="1442664"/>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Plug</a:t>
          </a:r>
        </a:p>
      </dsp:txBody>
      <dsp:txXfrm>
        <a:off x="939294" y="1604761"/>
        <a:ext cx="782674" cy="782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DA335-1FF3-43FE-AA24-9EA439ADB11D}">
      <dsp:nvSpPr>
        <dsp:cNvPr id="0" name=""/>
        <dsp:cNvSpPr/>
      </dsp:nvSpPr>
      <dsp:spPr>
        <a:xfrm>
          <a:off x="2227177"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Ball Valves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Gate Valves</a:t>
          </a:r>
        </a:p>
      </dsp:txBody>
      <dsp:txXfrm>
        <a:off x="2395972" y="1669992"/>
        <a:ext cx="815011" cy="815011"/>
      </dsp:txXfrm>
    </dsp:sp>
    <dsp:sp modelId="{40905E15-5C48-4C09-BF79-3F99B319AFD2}">
      <dsp:nvSpPr>
        <dsp:cNvPr id="0" name=""/>
        <dsp:cNvSpPr/>
      </dsp:nvSpPr>
      <dsp:spPr>
        <a:xfrm rot="16200000">
          <a:off x="2630570" y="1309788"/>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4832" y="1319644"/>
        <a:ext cx="17290" cy="17290"/>
      </dsp:txXfrm>
    </dsp:sp>
    <dsp:sp modelId="{80E884C9-6E2B-4366-B9E7-C41B5FA1DC9A}">
      <dsp:nvSpPr>
        <dsp:cNvPr id="0" name=""/>
        <dsp:cNvSpPr/>
      </dsp:nvSpPr>
      <dsp:spPr>
        <a:xfrm>
          <a:off x="2227177" y="2779"/>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Pneumatic</a:t>
          </a:r>
        </a:p>
      </dsp:txBody>
      <dsp:txXfrm>
        <a:off x="2395972" y="171574"/>
        <a:ext cx="815011" cy="815011"/>
      </dsp:txXfrm>
    </dsp:sp>
    <dsp:sp modelId="{32140CD0-203A-4C87-A71E-87BD2028A241}">
      <dsp:nvSpPr>
        <dsp:cNvPr id="0" name=""/>
        <dsp:cNvSpPr/>
      </dsp:nvSpPr>
      <dsp:spPr>
        <a:xfrm>
          <a:off x="3379778" y="2058997"/>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544041" y="2068853"/>
        <a:ext cx="17290" cy="17290"/>
      </dsp:txXfrm>
    </dsp:sp>
    <dsp:sp modelId="{6235260E-8D23-4C7C-8F8E-A2ECB851F661}">
      <dsp:nvSpPr>
        <dsp:cNvPr id="0" name=""/>
        <dsp:cNvSpPr/>
      </dsp:nvSpPr>
      <dsp:spPr>
        <a:xfrm>
          <a:off x="3725594"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Hydraulic</a:t>
          </a:r>
        </a:p>
      </dsp:txBody>
      <dsp:txXfrm>
        <a:off x="3894389" y="1669992"/>
        <a:ext cx="815011" cy="815011"/>
      </dsp:txXfrm>
    </dsp:sp>
    <dsp:sp modelId="{826A21A6-307B-46A6-8637-39A98CCF6034}">
      <dsp:nvSpPr>
        <dsp:cNvPr id="0" name=""/>
        <dsp:cNvSpPr/>
      </dsp:nvSpPr>
      <dsp:spPr>
        <a:xfrm rot="5400000">
          <a:off x="2630570" y="2808206"/>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4832" y="2818061"/>
        <a:ext cx="17290" cy="17290"/>
      </dsp:txXfrm>
    </dsp:sp>
    <dsp:sp modelId="{8237B525-3501-42BA-BF6E-DE3C19F5B286}">
      <dsp:nvSpPr>
        <dsp:cNvPr id="0" name=""/>
        <dsp:cNvSpPr/>
      </dsp:nvSpPr>
      <dsp:spPr>
        <a:xfrm>
          <a:off x="2227177" y="2999615"/>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Natural gas</a:t>
          </a:r>
        </a:p>
      </dsp:txBody>
      <dsp:txXfrm>
        <a:off x="2395972" y="3168410"/>
        <a:ext cx="815011" cy="815011"/>
      </dsp:txXfrm>
    </dsp:sp>
    <dsp:sp modelId="{78910B06-E5F1-4CDF-8598-3C4D08012508}">
      <dsp:nvSpPr>
        <dsp:cNvPr id="0" name=""/>
        <dsp:cNvSpPr/>
      </dsp:nvSpPr>
      <dsp:spPr>
        <a:xfrm rot="10800000">
          <a:off x="1881361" y="2058997"/>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045623" y="2068853"/>
        <a:ext cx="17290" cy="17290"/>
      </dsp:txXfrm>
    </dsp:sp>
    <dsp:sp modelId="{98B1DDE2-0044-49DC-A98F-BFBCAB7AA4D8}">
      <dsp:nvSpPr>
        <dsp:cNvPr id="0" name=""/>
        <dsp:cNvSpPr/>
      </dsp:nvSpPr>
      <dsp:spPr>
        <a:xfrm>
          <a:off x="728759"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Chemical</a:t>
          </a:r>
        </a:p>
      </dsp:txBody>
      <dsp:txXfrm>
        <a:off x="897554" y="1669992"/>
        <a:ext cx="815011" cy="81501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46C64112-08AF-49A3-810F-8C35908DB7C2}" type="datetimeFigureOut">
              <a:rPr lang="en-US" smtClean="0"/>
              <a:t>3/3/2021</a:t>
            </a:fld>
            <a:endParaRPr lang="en-US"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48A1D11-E2BF-413A-96D1-EF5BB58414DC}" type="slidenum">
              <a:rPr lang="en-US" smtClean="0"/>
              <a:t>‹#›</a:t>
            </a:fld>
            <a:endParaRPr lang="en-US" dirty="0"/>
          </a:p>
        </p:txBody>
      </p:sp>
    </p:spTree>
    <p:extLst>
      <p:ext uri="{BB962C8B-B14F-4D97-AF65-F5344CB8AC3E}">
        <p14:creationId xmlns:p14="http://schemas.microsoft.com/office/powerpoint/2010/main" val="2045378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20D98961-49D3-43BD-B95E-44A57F75D434}" type="datetimeFigureOut">
              <a:rPr lang="en-US" smtClean="0"/>
              <a:t>3/3/2021</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93407ACD-906F-44B0-8CD6-1E9886437A98}" type="slidenum">
              <a:rPr lang="en-US" smtClean="0"/>
              <a:t>‹#›</a:t>
            </a:fld>
            <a:endParaRPr lang="en-US" dirty="0"/>
          </a:p>
        </p:txBody>
      </p:sp>
    </p:spTree>
    <p:extLst>
      <p:ext uri="{BB962C8B-B14F-4D97-AF65-F5344CB8AC3E}">
        <p14:creationId xmlns:p14="http://schemas.microsoft.com/office/powerpoint/2010/main" val="97827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The material was produced under grant number </a:t>
            </a:r>
            <a:r>
              <a:rPr lang="en-US" sz="1800">
                <a:effectLst/>
                <a:latin typeface="Calibri" panose="020F0502020204030204" pitchFamily="34" charset="0"/>
                <a:ea typeface="Calibri" panose="020F0502020204030204" pitchFamily="34" charset="0"/>
              </a:rPr>
              <a:t>Grant SH-99019-SH0</a:t>
            </a:r>
            <a:r>
              <a:rPr lang="is-IS" b="1" baseline="0">
                <a:solidFill>
                  <a:srgbClr val="FF0000"/>
                </a:solidFill>
              </a:rPr>
              <a:t> </a:t>
            </a:r>
            <a:r>
              <a:rPr lang="is-IS" b="1" baseline="0" dirty="0">
                <a:solidFill>
                  <a:srgbClr val="FF0000"/>
                </a:solidFill>
              </a:rPr>
              <a:t>(</a:t>
            </a:r>
            <a:r>
              <a:rPr lang="en-US" baseline="0" dirty="0">
                <a:solidFill>
                  <a:srgbClr val="FF0000"/>
                </a:solidFill>
              </a:rPr>
              <a:t>from the</a:t>
            </a:r>
            <a:r>
              <a:rPr lang="en-US" baseline="0" dirty="0"/>
              <a:t> Occupational Safety and Health Administration, U.S. Department of Labor). It does not necessarily reflect the views or policies of the U.S. Department of Labor, nor does the mention of trade names, commercial products, or organizations imply endorsement by the U.S. Government.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a:t>
            </a:fld>
            <a:endParaRPr lang="en-US" dirty="0"/>
          </a:p>
        </p:txBody>
      </p:sp>
    </p:spTree>
    <p:extLst>
      <p:ext uri="{BB962C8B-B14F-4D97-AF65-F5344CB8AC3E}">
        <p14:creationId xmlns:p14="http://schemas.microsoft.com/office/powerpoint/2010/main" val="219974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this module, we will cover general information on OSHA, the requirements in OSHA’s lockout/tagout standard, the required elements of an energy control program, and how to effectively control hazardous energy. Ask the class what their experience with LOTO looks like. Based upon their own history and experience, why do they think lockout/tagout is important? Have they ever witnessed an incident involving lack or improper execution of LOTO? Are they maintenance personnel? Are they authorized to do LOTO? Are they training other employees in how to do LOTO?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a:t>
            </a:fld>
            <a:endParaRPr lang="en-US" dirty="0"/>
          </a:p>
        </p:txBody>
      </p:sp>
    </p:spTree>
    <p:extLst>
      <p:ext uri="{BB962C8B-B14F-4D97-AF65-F5344CB8AC3E}">
        <p14:creationId xmlns:p14="http://schemas.microsoft.com/office/powerpoint/2010/main" val="1481528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begin with an introduction on lockout/tagout, including what lockout/tagout it, why it is important, and what is the purpose of the standard. We will review and identify various hazardous energy sources that may be used to power equipment or machinery. We will identify hazards associated with poor execution of LOTO, and we will discuss how energy is properly controlled. We will review OSHA’s requirements for energy control programs, including equipment-specific procedures, periodic inspections, and employee training. </a:t>
            </a:r>
          </a:p>
        </p:txBody>
      </p:sp>
      <p:sp>
        <p:nvSpPr>
          <p:cNvPr id="4" name="Slide Number Placeholder 3"/>
          <p:cNvSpPr>
            <a:spLocks noGrp="1"/>
          </p:cNvSpPr>
          <p:nvPr>
            <p:ph type="sldNum" sz="quarter" idx="5"/>
          </p:nvPr>
        </p:nvSpPr>
        <p:spPr/>
        <p:txBody>
          <a:bodyPr/>
          <a:lstStyle/>
          <a:p>
            <a:fld id="{93407ACD-906F-44B0-8CD6-1E9886437A98}" type="slidenum">
              <a:rPr lang="en-US" smtClean="0"/>
              <a:t>3</a:t>
            </a:fld>
            <a:endParaRPr lang="en-US" dirty="0"/>
          </a:p>
        </p:txBody>
      </p:sp>
    </p:spTree>
    <p:extLst>
      <p:ext uri="{BB962C8B-B14F-4D97-AF65-F5344CB8AC3E}">
        <p14:creationId xmlns:p14="http://schemas.microsoft.com/office/powerpoint/2010/main" val="2765048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must also:</a:t>
            </a:r>
          </a:p>
          <a:p>
            <a:pPr marL="171426" indent="-171426">
              <a:buFont typeface="Arial"/>
              <a:buChar char="•"/>
            </a:pPr>
            <a:r>
              <a:rPr lang="en-US" dirty="0"/>
              <a:t>Perform tests in the workplace, such as air sampling or noise monitoring, as required by some OSHA standards.</a:t>
            </a:r>
          </a:p>
          <a:p>
            <a:pPr marL="171426" indent="-171426">
              <a:buFont typeface="Arial"/>
              <a:buChar char="•"/>
            </a:pPr>
            <a:r>
              <a:rPr lang="en-US" dirty="0"/>
              <a:t>Provide hearing exams or other medical tests required by OSHA standards (if applicable).</a:t>
            </a:r>
          </a:p>
          <a:p>
            <a:pPr marL="171426" indent="-171426">
              <a:buFont typeface="Arial"/>
              <a:buChar char="•"/>
            </a:pPr>
            <a:r>
              <a:rPr lang="en-US" dirty="0"/>
              <a:t>Post injury/illness information so that employees can see them.</a:t>
            </a:r>
          </a:p>
          <a:p>
            <a:pPr marL="171426" indent="-171426">
              <a:buFont typeface="Arial"/>
              <a:buChar char="•"/>
            </a:pPr>
            <a:r>
              <a:rPr lang="en-US" dirty="0"/>
              <a:t>Prominently display the official OSHA "Job Safety and Health - It's the Law" poster that describes rights and responsibilities under the OSH Act</a:t>
            </a:r>
            <a:r>
              <a:rPr lang="en-US" baseline="0" dirty="0"/>
              <a:t>; new poster issued in 2015, however, either poster is still acceptable.</a:t>
            </a:r>
            <a:endParaRPr lang="en-US" dirty="0"/>
          </a:p>
          <a:p>
            <a:pPr marL="171426" indent="-171426">
              <a:buFont typeface="Arial"/>
              <a:buChar char="•"/>
            </a:pPr>
            <a:r>
              <a:rPr lang="en-US" dirty="0"/>
              <a:t>AND employers MAY NOT retaliate or discriminate against workers for using their rights under the OSH Act to report hazards that could lead to or have caused a work-related injury or illness.</a:t>
            </a:r>
          </a:p>
          <a:p>
            <a:pPr marL="171426" indent="-171426">
              <a:buFont typeface="Arial"/>
              <a:buChar char="•"/>
            </a:pPr>
            <a:endParaRPr lang="en-US" dirty="0"/>
          </a:p>
          <a:p>
            <a:pPr marL="0" indent="0">
              <a:buFont typeface="Arial"/>
              <a:buNone/>
            </a:pPr>
            <a:r>
              <a:rPr lang="en-US" b="1" dirty="0"/>
              <a:t>Graphic: </a:t>
            </a:r>
            <a:r>
              <a:rPr lang="en-US" dirty="0"/>
              <a:t>This</a:t>
            </a:r>
            <a:r>
              <a:rPr lang="en-US" baseline="0" dirty="0"/>
              <a:t> slide has a picture of the old OSHA poster and the 2015 version of the OSHA poster.</a:t>
            </a:r>
            <a:endParaRPr lang="en-US" dirty="0"/>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3313770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have the responsibility to provide a safe workplace free from serious hazards and must follow all OSHA safety and health standards.</a:t>
            </a:r>
          </a:p>
          <a:p>
            <a:endParaRPr lang="en-US" dirty="0"/>
          </a:p>
          <a:p>
            <a:r>
              <a:rPr lang="en-US" dirty="0"/>
              <a:t>Employers must find and correct safety and health problems as their due diligence under the OSH Act. OSHA requires that employers first try to eliminate or reduce hazards by making feasible changes in working conditions rather than relying on personal protective equipment - a.k.a. PPE (e.g. masks, gloves, earplugs); and if an employer provides PPE, then the employer must train the employees on WHEN and HOW to use the PPE.</a:t>
            </a:r>
          </a:p>
          <a:p>
            <a:endParaRPr lang="en-US" dirty="0"/>
          </a:p>
          <a:p>
            <a:r>
              <a:rPr lang="en-US" dirty="0"/>
              <a:t>Any training given by the employer must be in a language that the employees can understand. An example is when an employer is giving training on procedures for how to de-energize or re-energize a piece of equipment by locking out or tagging out (LOTO) the various energy sources to prevent employee entrapment or other hazards from released energy.</a:t>
            </a:r>
          </a:p>
          <a:p>
            <a:endParaRPr lang="en-US" dirty="0"/>
          </a:p>
          <a:p>
            <a:r>
              <a:rPr lang="en-US" dirty="0"/>
              <a:t>Temporary workers are also entitled to the same protection against retaliation as full-time workers. Employers may not take action against employees for participating in protected workplace activities (i.e., filing a complaint, voicing concerns about workplace hazards to supervisors, etc.). Workers also can inform OSHA of other whistleblower items that OSHA enforces, which currently (2014) is 22 different whistleblower statutes covering a variety of workplaces. For more information visit whistleblowers.gov.</a:t>
            </a:r>
          </a:p>
          <a:p>
            <a:endParaRPr lang="en-US" dirty="0"/>
          </a:p>
          <a:p>
            <a:r>
              <a:rPr lang="en-US" dirty="0"/>
              <a:t>The</a:t>
            </a:r>
            <a:r>
              <a:rPr lang="en-US" baseline="0" dirty="0"/>
              <a:t> whistleblower document is included in Resource Section. </a:t>
            </a:r>
            <a:endParaRPr lang="en-US" dirty="0"/>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462738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6" indent="-171426">
              <a:buFont typeface="Arial"/>
              <a:buChar char="•"/>
            </a:pPr>
            <a:r>
              <a:rPr lang="en-US" dirty="0"/>
              <a:t>Workers can participate during an OSHA inspection. They may speak with an inspector in private without retaliation from an employer.  Workers can see the OSHA citations</a:t>
            </a:r>
            <a:r>
              <a:rPr lang="en-US" baseline="0" dirty="0"/>
              <a:t> and request medical records, tests that measure hazards and the OSHA log.</a:t>
            </a:r>
            <a:br>
              <a:rPr lang="en-US" dirty="0"/>
            </a:br>
            <a:endParaRPr lang="en-US" dirty="0"/>
          </a:p>
          <a:p>
            <a:pPr marL="171426" indent="-171426">
              <a:buFont typeface="Arial"/>
              <a:buChar char="•"/>
            </a:pPr>
            <a:r>
              <a:rPr lang="en-US" dirty="0"/>
              <a:t>Section 11(c) of the OSH Act prohibits discharge or discrimination by any person against any employee for OSHA-related activity AND authorizes the Secretary to investigate and seek all appropriate relief against any such person. Retaliatory lay-offs or failure to refer a worker who engages in protected activity under OSHA would be grounds for the Secretary to seek remedial - including injunctive - relief in district court.</a:t>
            </a:r>
          </a:p>
          <a:p>
            <a:endParaRPr lang="en-US" dirty="0"/>
          </a:p>
          <a:p>
            <a:pPr marL="171426" indent="-171426">
              <a:buFont typeface="Arial"/>
              <a:buChar char="•"/>
            </a:pPr>
            <a:r>
              <a:rPr lang="en-US" dirty="0"/>
              <a:t>Employers may not take action against employees for participating in protected workplace activities (i.e. filing a complaint, voicing concerns about workplace hazards to supervisors, etc.). Workers also can inform OSHA of other whistleblower items that OSHA enforces, which currently (2019) is 23 different whistleblower statutes covering a variety of workplaces. For more information visit whistleblowers.gov.</a:t>
            </a:r>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561370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891A45EC-25C3-49C4-A839-F0ED1AB174C3}"/>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069AE41C-DC71-42A7-8C94-818A8E6559A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Questions to ponder as we start to discuss LOTO in detail. We need to understand these basic questions to know the importance of LOTO. “Lockout/tagout” refers to specific practices and procedures to safeguard employees from the unexpected energization or startup of machinery and equipment, or the release of hazardous energy during service or maintenance activities.</a:t>
            </a:r>
          </a:p>
        </p:txBody>
      </p:sp>
      <p:sp>
        <p:nvSpPr>
          <p:cNvPr id="18436" name="Slide Number Placeholder 3">
            <a:extLst>
              <a:ext uri="{FF2B5EF4-FFF2-40B4-BE49-F238E27FC236}">
                <a16:creationId xmlns:a16="http://schemas.microsoft.com/office/drawing/2014/main" id="{01AF1048-D539-49DE-B8A8-7E5DF4F961E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26A78B0-FA3D-46A0-8DD6-C9EB3B98E6F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 is OSHA’s standard for LOTO. The standard is broken up in the following way: scope, application and purpose, definitions, general requirements, application of energy control, release from LOTO, and additional requirements. We have included a screenshot here of OSHA’s LOTO </a:t>
            </a:r>
            <a:r>
              <a:rPr lang="en-US" dirty="0" err="1"/>
              <a:t>eTool</a:t>
            </a:r>
            <a:r>
              <a:rPr lang="en-US" dirty="0"/>
              <a:t>. You can easily access this </a:t>
            </a:r>
            <a:r>
              <a:rPr lang="en-US" dirty="0" err="1"/>
              <a:t>etool</a:t>
            </a:r>
            <a:r>
              <a:rPr lang="en-US" dirty="0"/>
              <a:t> on OSHA’s website. The </a:t>
            </a:r>
            <a:r>
              <a:rPr lang="en-US" dirty="0" err="1"/>
              <a:t>eTool</a:t>
            </a:r>
            <a:r>
              <a:rPr lang="en-US" dirty="0"/>
              <a:t> does a great job at explaining the concept of hazardous energy control, and the procedures that must be taken in order to properly control any hazardous energy prior to doing any servicing or maintenance work on equipment. </a:t>
            </a:r>
          </a:p>
          <a:p>
            <a:endParaRPr lang="en-US" dirty="0"/>
          </a:p>
          <a:p>
            <a:r>
              <a:rPr lang="en-US" b="1" dirty="0"/>
              <a:t>Graphic: </a:t>
            </a:r>
            <a:r>
              <a:rPr lang="en-US" dirty="0"/>
              <a:t>Screenshot of OSHA’s LOTO </a:t>
            </a:r>
            <a:r>
              <a:rPr lang="en-US" dirty="0" err="1"/>
              <a:t>eTool</a:t>
            </a:r>
            <a:r>
              <a:rPr lang="en-US" dirty="0"/>
              <a:t> home page. </a:t>
            </a:r>
          </a:p>
          <a:p>
            <a:r>
              <a:rPr lang="en-US" dirty="0"/>
              <a:t>OSHA’s Lockout/Tagout </a:t>
            </a:r>
            <a:r>
              <a:rPr lang="en-US" dirty="0" err="1"/>
              <a:t>eTool</a:t>
            </a:r>
            <a:r>
              <a:rPr lang="en-US" dirty="0"/>
              <a:t>: https://www.osha.gov/dts/osta/lototraining/index.html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a:t>
            </a:fld>
            <a:endParaRPr lang="en-US" dirty="0"/>
          </a:p>
        </p:txBody>
      </p:sp>
    </p:spTree>
    <p:extLst>
      <p:ext uri="{BB962C8B-B14F-4D97-AF65-F5344CB8AC3E}">
        <p14:creationId xmlns:p14="http://schemas.microsoft.com/office/powerpoint/2010/main" val="1340392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items most frequently cited under the standard are the following items: machine specific procedure, periodic inspections, LOTO program, training, and application of controls. We will discuss all of these items in the slide show presentation. </a:t>
            </a:r>
          </a:p>
          <a:p>
            <a:endParaRPr lang="en-US" altLang="en-US" dirty="0"/>
          </a:p>
          <a:p>
            <a:r>
              <a:rPr lang="en-US" altLang="en-US" b="1" dirty="0"/>
              <a:t>Graphic</a:t>
            </a:r>
            <a:r>
              <a:rPr lang="en-US" altLang="en-US" dirty="0"/>
              <a:t>: Chart showing the 2017 General Industry Subpart J most frequently cited serious violations.</a:t>
            </a:r>
          </a:p>
        </p:txBody>
      </p:sp>
      <p:sp>
        <p:nvSpPr>
          <p:cNvPr id="4" name="Slide Number Placeholder 3"/>
          <p:cNvSpPr>
            <a:spLocks noGrp="1"/>
          </p:cNvSpPr>
          <p:nvPr>
            <p:ph type="sldNum" sz="quarter" idx="5"/>
          </p:nvPr>
        </p:nvSpPr>
        <p:spPr/>
        <p:txBody>
          <a:bodyPr/>
          <a:lstStyle/>
          <a:p>
            <a:fld id="{93407ACD-906F-44B0-8CD6-1E9886437A98}" type="slidenum">
              <a:rPr lang="en-US" smtClean="0"/>
              <a:t>9</a:t>
            </a:fld>
            <a:endParaRPr lang="en-US" dirty="0"/>
          </a:p>
        </p:txBody>
      </p:sp>
    </p:spTree>
    <p:extLst>
      <p:ext uri="{BB962C8B-B14F-4D97-AF65-F5344CB8AC3E}">
        <p14:creationId xmlns:p14="http://schemas.microsoft.com/office/powerpoint/2010/main" val="3846113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LOTO? Essentially, LOTO is verified energy control with communication. Breaking the term “lockout/tagout” down: lockout is the verified energy control, and tagout is the communication portion. </a:t>
            </a:r>
          </a:p>
          <a:p>
            <a:endParaRPr lang="en-US" dirty="0"/>
          </a:p>
          <a:p>
            <a:r>
              <a:rPr lang="en-US" dirty="0"/>
              <a:t>When does LOTO apply? LOTO applies any time an employee performs maintenance or servicing on equipment or machinery, and any time an employee bypasses a guard or works in a hazardous area-or what we call a danger zone. Again-LOTO applies whenever servicing or maintenance is performed, and whenever a guard must be removed and an employee is working in a hazardous area.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OSHA’s LOTO standard covers servicing and maintenance of machinery and equipment that could become unexpectedly energized. Not referring to locking/tagging something out of service, but rather when servicing or maintenance needs to be performed on machinery.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Photo: </a:t>
            </a:r>
            <a:r>
              <a:rPr lang="en-US" sz="1800" dirty="0">
                <a:effectLst/>
                <a:latin typeface="Calibri" panose="020F0502020204030204" pitchFamily="34" charset="0"/>
                <a:ea typeface="Calibri" panose="020F0502020204030204" pitchFamily="34" charset="0"/>
                <a:cs typeface="Times New Roman" panose="02020603050405020304" pitchFamily="18" charset="0"/>
              </a:rPr>
              <a:t>Employee performing maintenance on a mechanical power press.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a:t>
            </a:fld>
            <a:endParaRPr lang="en-US" dirty="0"/>
          </a:p>
        </p:txBody>
      </p:sp>
    </p:spTree>
    <p:extLst>
      <p:ext uri="{BB962C8B-B14F-4D97-AF65-F5344CB8AC3E}">
        <p14:creationId xmlns:p14="http://schemas.microsoft.com/office/powerpoint/2010/main" val="370556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LOTO covers the servicing and maintenance of machines and equipment in which the unexpected energization or start up of the machines or equipment, or release of stored energy could cause injury to workers. This standard establishes the minimum performance requirements for the control of such hazardous energy.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LOTO also applies to servicing or maintenance during normal production operations when employees bypass a machine guard or place any part of their body in a hazardous area. Employees should never be exposed to machine hazards, whether while doing servicing or maintenance or during normal production operations.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3407ACD-906F-44B0-8CD6-1E9886437A98}" type="slidenum">
              <a:rPr lang="en-US" smtClean="0"/>
              <a:t>11</a:t>
            </a:fld>
            <a:endParaRPr lang="en-US" dirty="0"/>
          </a:p>
        </p:txBody>
      </p:sp>
    </p:spTree>
    <p:extLst>
      <p:ext uri="{BB962C8B-B14F-4D97-AF65-F5344CB8AC3E}">
        <p14:creationId xmlns:p14="http://schemas.microsoft.com/office/powerpoint/2010/main" val="3176581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The general industry standard does not apply to maritime, but maritime most certainly has a standard. The construction standard does not mention a LOTO standard, but workers certainly have to have equipment rendered inoperable before working on the equipment.</a:t>
            </a:r>
          </a:p>
          <a:p>
            <a:pPr eaLnBrk="1" hangingPunct="1"/>
            <a:endParaRPr lang="en-US" altLang="en-US" dirty="0"/>
          </a:p>
          <a:p>
            <a:pPr eaLnBrk="1" hangingPunct="1"/>
            <a:r>
              <a:rPr lang="en-US" altLang="en-US" dirty="0"/>
              <a:t>Bullet #2 suggests an alternative for LOTO is when the machine is protected by some other means, such as machine guarding.</a:t>
            </a:r>
          </a:p>
          <a:p>
            <a:pPr eaLnBrk="1" hangingPunct="1"/>
            <a:endParaRPr lang="en-US" altLang="en-US" dirty="0"/>
          </a:p>
          <a:p>
            <a:pPr eaLnBrk="1" hangingPunct="1"/>
            <a:r>
              <a:rPr lang="en-US" altLang="en-US" dirty="0"/>
              <a:t>Bullet #3-Cord and plug connected equipment is exempt when the worker has direct control over the cord of the equipment.</a:t>
            </a:r>
          </a:p>
          <a:p>
            <a:pPr eaLnBrk="1" hangingPunct="1"/>
            <a:endParaRPr lang="en-US" altLang="en-US" dirty="0"/>
          </a:p>
          <a:p>
            <a:pPr eaLnBrk="1" hangingPunct="1"/>
            <a:r>
              <a:rPr lang="en-US" altLang="en-US" dirty="0"/>
              <a:t>Bullet #4 There are electrical safe work practices to protect workers, but sometimes you have to lockout machine electrical conductors as well. The standards 1910-330 through 360 would apply and the consensus standard (2018 NFPA 70E) discusses the best work practices.</a:t>
            </a:r>
          </a:p>
          <a:p>
            <a:pPr eaLnBrk="1" hangingPunct="1"/>
            <a:endParaRPr lang="en-US" altLang="en-US" dirty="0"/>
          </a:p>
          <a:p>
            <a:pPr eaLnBrk="1" hangingPunct="1"/>
            <a:r>
              <a:rPr lang="en-US" altLang="en-US" dirty="0"/>
              <a:t>Cord and plug connected equipment is conditionally exempt provided the worker has control over the end of the cord. It would be best practice to go ahead and install an attachment plug as a precaution.</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a:t>
            </a:fld>
            <a:endParaRPr lang="en-US" dirty="0"/>
          </a:p>
        </p:txBody>
      </p:sp>
    </p:spTree>
    <p:extLst>
      <p:ext uri="{BB962C8B-B14F-4D97-AF65-F5344CB8AC3E}">
        <p14:creationId xmlns:p14="http://schemas.microsoft.com/office/powerpoint/2010/main" val="2709938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is used to prevent the unexpected energization, start-up, moving, or release of stored energy while employees are performing servicing or maintenance on equipment, or when they bypass a guard. Exposure to such unexpected movements may lead to serious injury or death. </a:t>
            </a:r>
          </a:p>
          <a:p>
            <a:endParaRPr lang="en-US" dirty="0"/>
          </a:p>
          <a:p>
            <a:r>
              <a:rPr lang="en-US" b="1" dirty="0"/>
              <a:t>Photo: </a:t>
            </a:r>
            <a:r>
              <a:rPr lang="en-US" b="0" dirty="0"/>
              <a:t>three employees doing maintenance work on a piece of machinery.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a:t>
            </a:fld>
            <a:endParaRPr lang="en-US" dirty="0"/>
          </a:p>
        </p:txBody>
      </p:sp>
    </p:spTree>
    <p:extLst>
      <p:ext uri="{BB962C8B-B14F-4D97-AF65-F5344CB8AC3E}">
        <p14:creationId xmlns:p14="http://schemas.microsoft.com/office/powerpoint/2010/main" val="2525749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incidents could have been prevented if lockout/tagout was performed. Unfortunately, this type of incident is quite common. This is where communication is also very essential. If proper LOTO was performed, employees would be unable to flip the switch because there would be a lock on it, and they would know from the tag who is working on the equipment. </a:t>
            </a:r>
          </a:p>
          <a:p>
            <a:endParaRPr lang="en-US" dirty="0"/>
          </a:p>
          <a:p>
            <a:r>
              <a:rPr lang="en-US" dirty="0"/>
              <a:t>2</a:t>
            </a:r>
            <a:r>
              <a:rPr lang="en-US" baseline="30000" dirty="0"/>
              <a:t>nd</a:t>
            </a:r>
            <a:r>
              <a:rPr lang="en-US" dirty="0"/>
              <a:t> incident: it sounds like the machine was still on while the maintenance employee was working on it. The machine should not be powered while performing servicing or maintenance. LOTO not only ensures that equipment is powered down prior to servicing or maintenance, but it also ensures that it can’t be powered back up while employees are working on it. </a:t>
            </a:r>
          </a:p>
          <a:p>
            <a:endParaRPr lang="en-US" dirty="0"/>
          </a:p>
          <a:p>
            <a:r>
              <a:rPr lang="en-US" b="1" dirty="0"/>
              <a:t>Source</a:t>
            </a:r>
            <a:r>
              <a:rPr lang="en-US" dirty="0"/>
              <a:t>: OSHA Accident Report Detail (https://www.osha.gov/pls/imis/accidentsearch.accident_detail?id=93469.015 and https://www.osha.gov/pls/imis/accidentsearch.accident_detail?id=97001.015).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14</a:t>
            </a:fld>
            <a:endParaRPr lang="en-US" dirty="0"/>
          </a:p>
        </p:txBody>
      </p:sp>
    </p:spTree>
    <p:extLst>
      <p:ext uri="{BB962C8B-B14F-4D97-AF65-F5344CB8AC3E}">
        <p14:creationId xmlns:p14="http://schemas.microsoft.com/office/powerpoint/2010/main" val="1388117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only is LOTO one of the top ten most violated standards in general industry, but the failure to control the release of hazardous energy is responsible for the deaths of 150-200 people per year, as well as 50,000 or more injuries per year. This slide causes us to realize that we aren’t just talking about statistics here. We are talking about real people, who are husbands, wives, daughters, sons, mothers, and fathers. If lockout/tagout was properly applied, these employees would not have lost their lives on the job. The injuries and fatalities that result from either a lack of performing LOTO or from inadequately performing LOTO are 100% preventable when the proper procedures are put into place. Oftentimes the maintenance employees themselves are not deliberately choosing to not follow LOTO. Rather, their companies do not have a formal LOTO program in place, employees have not received the adequate training they need in order to effectively perform LOTO, or they may feel rushed by their employer to get the job done quickly so that production can resume. It is the employer’s responsibility to develop an effective LOTO program and to prioritize employee safety when servicing or maintenance needs to be performed on equipment. </a:t>
            </a:r>
          </a:p>
          <a:p>
            <a:endParaRPr lang="en-US" dirty="0"/>
          </a:p>
          <a:p>
            <a:r>
              <a:rPr lang="en-US" b="1" dirty="0"/>
              <a:t>Photos: </a:t>
            </a:r>
            <a:r>
              <a:rPr lang="en-US" b="0" dirty="0"/>
              <a:t>This employee was caught between a large chain and sprocket system due to lockout/tagout failure. </a:t>
            </a:r>
          </a:p>
          <a:p>
            <a:endParaRPr lang="en-US" dirty="0"/>
          </a:p>
          <a:p>
            <a:r>
              <a:rPr lang="en-US" b="1" dirty="0"/>
              <a:t>Source: </a:t>
            </a:r>
            <a:r>
              <a:rPr lang="en-US" dirty="0"/>
              <a:t>https://www.osha.gov/OshDoc/data_General_Facts/factsheet-lockout-tagout.pdf</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15</a:t>
            </a:fld>
            <a:endParaRPr lang="en-US" dirty="0"/>
          </a:p>
        </p:txBody>
      </p:sp>
    </p:spTree>
    <p:extLst>
      <p:ext uri="{BB962C8B-B14F-4D97-AF65-F5344CB8AC3E}">
        <p14:creationId xmlns:p14="http://schemas.microsoft.com/office/powerpoint/2010/main" val="3268985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reasons why a LOTO program may fail. Have any of you come across these statements when addressing LOTO?</a:t>
            </a:r>
          </a:p>
          <a:p>
            <a:pPr marL="171450" indent="-171450">
              <a:buFont typeface="Arial" panose="020B0604020202020204" pitchFamily="34" charset="0"/>
              <a:buChar char="•"/>
            </a:pPr>
            <a:r>
              <a:rPr lang="en-US" dirty="0"/>
              <a:t>I can get this done much faster-For example, employees may think it’s not worth it to go through all the steps just to clear a jam. It would be a lot faster if they just turn the machine off and stick the hand in the machine and clear the jam. </a:t>
            </a:r>
          </a:p>
          <a:p>
            <a:pPr marL="171450" indent="-171450">
              <a:buFont typeface="Arial" panose="020B0604020202020204" pitchFamily="34" charset="0"/>
              <a:buChar char="•"/>
            </a:pPr>
            <a:r>
              <a:rPr lang="en-US" dirty="0"/>
              <a:t>It’s too much trouble-it’s too much trouble to go over to the breaker, and apply a lock and tag, or if you have many different energy sources, to isolate each of the energy sources.   </a:t>
            </a:r>
          </a:p>
          <a:p>
            <a:pPr marL="171450" indent="-171450">
              <a:buFont typeface="Arial" panose="020B0604020202020204" pitchFamily="34" charset="0"/>
              <a:buChar char="•"/>
            </a:pPr>
            <a:r>
              <a:rPr lang="en-US" dirty="0"/>
              <a:t>I didn’t know we had a LOTO program-this is quite common. It is up to the employer to ensure that employees receive the proper training they need to perform LOTO, and it’s also important that employers are on board with keeping their employees safe and that they have a disciplinary system in place to address when employees don’t perform LOTO, or don’t perform it adequately. Having a disciplinary system in place is essential when it comes to having an effective LOTO program. You can have everything in writing, you can have a written program and procedures, but if there is no enforcement regarding following the procedures, then employees may be more likely to cut corners, especially when they are pressed for time. </a:t>
            </a:r>
          </a:p>
          <a:p>
            <a:pPr marL="171450" indent="-171450">
              <a:buFont typeface="Arial" panose="020B0604020202020204" pitchFamily="34" charset="0"/>
              <a:buChar char="•"/>
            </a:pPr>
            <a:r>
              <a:rPr lang="en-US" dirty="0"/>
              <a:t>LOTO…huh? Some employees don’t know what LOTO even is. This is a problem, especially if they are servicing or maintenance employees.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Top photo: </a:t>
            </a:r>
            <a:r>
              <a:rPr lang="en-US" dirty="0"/>
              <a:t>Two disconnects. The disconnect on the left has a hasp with a lock affixed to it. There is not tag. Make sure you use both locks and tags.</a:t>
            </a:r>
          </a:p>
          <a:p>
            <a:pPr marL="0" indent="0">
              <a:buFont typeface="Arial" panose="020B0604020202020204" pitchFamily="34" charset="0"/>
              <a:buNone/>
            </a:pPr>
            <a:r>
              <a:rPr lang="en-US" b="1" dirty="0"/>
              <a:t>Bottom photo</a:t>
            </a:r>
            <a:r>
              <a:rPr lang="en-US" dirty="0"/>
              <a:t>: This is an example of an insufficient tag. A post-it note cannot be used as a tag. Tags need to be durable and standardized.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16</a:t>
            </a:fld>
            <a:endParaRPr lang="en-US" dirty="0"/>
          </a:p>
        </p:txBody>
      </p:sp>
    </p:spTree>
    <p:extLst>
      <p:ext uri="{BB962C8B-B14F-4D97-AF65-F5344CB8AC3E}">
        <p14:creationId xmlns:p14="http://schemas.microsoft.com/office/powerpoint/2010/main" val="1174620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CDCBFB1-F23B-44DC-A2F9-8563B475BE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041649-14CC-4ED3-8CF6-7CEAB109B55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0723" name="Rectangle 2">
            <a:extLst>
              <a:ext uri="{FF2B5EF4-FFF2-40B4-BE49-F238E27FC236}">
                <a16:creationId xmlns:a16="http://schemas.microsoft.com/office/drawing/2014/main" id="{FBA7CCA7-C657-4130-A6A6-3AD1C4CCEC1A}"/>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E650CFFB-269E-498C-AA1B-B6D01ABCC6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t>Photos</a:t>
            </a:r>
            <a:r>
              <a:rPr lang="en-US" altLang="en-US" dirty="0"/>
              <a:t>: Left photo—food processing equipment that has moving parts; </a:t>
            </a:r>
            <a:r>
              <a:rPr lang="en-US" altLang="en-US" b="1" dirty="0"/>
              <a:t>Right photo</a:t>
            </a:r>
            <a:r>
              <a:rPr lang="en-US" altLang="en-US" dirty="0"/>
              <a:t>—close-up of food processing equipment showing the guard opened and moving parts accessible. If we open the guard to do servicing or maintenance, we would have to LOTO the machinery.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815C2E26-2773-4C51-87CD-9A3BF150807F}"/>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021305CB-E796-405A-883E-EC7AAD4035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No! The employee in the picture is preparing the plant for the sanitation crew. He is covering the sensitive parts of the machinery, but he opened the machine and inserted part of his body without locking and tagging out the equipment.</a:t>
            </a:r>
          </a:p>
          <a:p>
            <a:endParaRPr lang="en-US" altLang="en-US"/>
          </a:p>
          <a:p>
            <a:r>
              <a:rPr lang="en-US" altLang="en-US" b="1"/>
              <a:t>Photo</a:t>
            </a:r>
            <a:r>
              <a:rPr lang="en-US" altLang="en-US"/>
              <a:t>: food processing equipment with most of it covered in yellow plastic to protect the sensitive parts of the machines. In center is employee leaning into machine that has NOT been locked or tagged out.</a:t>
            </a:r>
          </a:p>
        </p:txBody>
      </p:sp>
      <p:sp>
        <p:nvSpPr>
          <p:cNvPr id="32772" name="Slide Number Placeholder 3">
            <a:extLst>
              <a:ext uri="{FF2B5EF4-FFF2-40B4-BE49-F238E27FC236}">
                <a16:creationId xmlns:a16="http://schemas.microsoft.com/office/drawing/2014/main" id="{6280FFF1-154D-46D1-8146-933F7CBDD8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EEA4-2B03-4B88-8ADD-661F5E64287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OSHA standard distinguishes between three different groups of employees, all of whom are covered under the LOTO standard. First are the authorized employees. These are the employees who are performing servicing or maintenance on machines and equipment. Authorized employees are those who will be performing LOTO. It is important that companies identify in their written program who the authorized employees are. </a:t>
            </a:r>
          </a:p>
          <a:p>
            <a:r>
              <a:rPr lang="en-US" dirty="0"/>
              <a:t>Second are the affected employees. These are the employees who are operating or using the machines or equipment that may need to be serviced or maintained. However, affected employees do NOT perform LOTO. For example, you have a press operator. The press operator is going to be the affected employee. If you have a maintenance employee who performs some work on the press, they will be considered an authorized employee.</a:t>
            </a:r>
          </a:p>
          <a:p>
            <a:r>
              <a:rPr lang="en-US" dirty="0"/>
              <a:t>Lastly, other employees are those who are working in the area where LOTO procedures may be used.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19</a:t>
            </a:fld>
            <a:endParaRPr lang="en-US" dirty="0"/>
          </a:p>
        </p:txBody>
      </p:sp>
    </p:spTree>
    <p:extLst>
      <p:ext uri="{BB962C8B-B14F-4D97-AF65-F5344CB8AC3E}">
        <p14:creationId xmlns:p14="http://schemas.microsoft.com/office/powerpoint/2010/main" val="2904807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several different types of energy. These include electrical, mechanical, hydraulic, pneumatic, chemical, thermal energy, springs, gravity…Because there are multiple types of energy, it’s important to evaluate your machinery to determine whether there is more than one energy source. Sometimes machines will be powered by both electrical and pneumatic energy, and if this is the case, then both those energy sources need to be controlled. </a:t>
            </a:r>
          </a:p>
          <a:p>
            <a:endParaRPr lang="en-US" b="1" dirty="0"/>
          </a:p>
          <a:p>
            <a:r>
              <a:rPr lang="en-US" b="1" dirty="0"/>
              <a:t>Graphics: </a:t>
            </a:r>
            <a:r>
              <a:rPr lang="en-US" b="0" dirty="0"/>
              <a:t>shows several different types of energy, including electrical, mechanical, and thermal energy. </a:t>
            </a:r>
          </a:p>
        </p:txBody>
      </p:sp>
      <p:sp>
        <p:nvSpPr>
          <p:cNvPr id="4" name="Slide Number Placeholder 3"/>
          <p:cNvSpPr>
            <a:spLocks noGrp="1"/>
          </p:cNvSpPr>
          <p:nvPr>
            <p:ph type="sldNum" sz="quarter" idx="5"/>
          </p:nvPr>
        </p:nvSpPr>
        <p:spPr/>
        <p:txBody>
          <a:bodyPr/>
          <a:lstStyle/>
          <a:p>
            <a:fld id="{93407ACD-906F-44B0-8CD6-1E9886437A98}" type="slidenum">
              <a:rPr lang="en-US" smtClean="0"/>
              <a:t>20</a:t>
            </a:fld>
            <a:endParaRPr lang="en-US" dirty="0"/>
          </a:p>
        </p:txBody>
      </p:sp>
    </p:spTree>
    <p:extLst>
      <p:ext uri="{BB962C8B-B14F-4D97-AF65-F5344CB8AC3E}">
        <p14:creationId xmlns:p14="http://schemas.microsoft.com/office/powerpoint/2010/main" val="2223099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C6DCD72-B8EC-498A-9C88-816F9859EC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C46727-BFF0-468E-8EFE-FFBAE649748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6867" name="Rectangle 2">
            <a:extLst>
              <a:ext uri="{FF2B5EF4-FFF2-40B4-BE49-F238E27FC236}">
                <a16:creationId xmlns:a16="http://schemas.microsoft.com/office/drawing/2014/main" id="{199E50D5-749C-482A-BD32-11AE6ABE7B6C}"/>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C1B2BF0-4B44-4424-BBF1-96060E0686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In all cases, if a machine can be locked out, the worker must lock out the machine. If the only means to safeguard the machine is tag out, the worker must take additional steps to ensure workers are protected to the equivalency of LOTO. Addition steps are needed to provide full employee protection. If alterations or modification are made the machine, the employer must upgrade the system to ensure the equipment can be locked out.</a:t>
            </a:r>
          </a:p>
          <a:p>
            <a:pPr eaLnBrk="1" hangingPunct="1"/>
            <a:endParaRPr lang="en-US" altLang="en-US" dirty="0"/>
          </a:p>
          <a:p>
            <a:pPr eaLnBrk="1" hangingPunct="1"/>
            <a:r>
              <a:rPr lang="en-US" altLang="en-US" b="1" dirty="0"/>
              <a:t>Pictures</a:t>
            </a:r>
            <a:r>
              <a:rPr lang="en-US" altLang="en-US" dirty="0"/>
              <a:t>: Top: Shows means that can be used to LOTO equipment, such as a valve with a tag stating “Danger; Hands Off; Do not Operate” and Bottom: an electrical disconnect with a place to add a lock.</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E158AF3A-F732-4FA8-9D29-942091283E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2486B9-EF64-4591-A907-F06E847D9B3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8915" name="Rectangle 2">
            <a:extLst>
              <a:ext uri="{FF2B5EF4-FFF2-40B4-BE49-F238E27FC236}">
                <a16:creationId xmlns:a16="http://schemas.microsoft.com/office/drawing/2014/main" id="{E39BF717-C21A-40C5-B884-AF8B122AB42D}"/>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4E61FAE0-ED76-41C0-AB0A-95ABED86AC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slide explains exactly is meant by full employee protection. A worker can’t rely solely on the tag alone; other steps must be taken to protect personnel.</a:t>
            </a:r>
          </a:p>
          <a:p>
            <a:pPr eaLnBrk="1" hangingPunct="1"/>
            <a:endParaRPr lang="en-US" altLang="en-US" dirty="0"/>
          </a:p>
          <a:p>
            <a:pPr eaLnBrk="1" hangingPunct="1"/>
            <a:r>
              <a:rPr lang="en-US" altLang="en-US" b="1" dirty="0"/>
              <a:t>Picture</a:t>
            </a:r>
            <a:r>
              <a:rPr lang="en-US" altLang="en-US" dirty="0"/>
              <a:t>: Illustrates a tag on a valve stating “Danger; Hands Off; Do not Operate”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3F2BCAE6-F359-467E-95CE-B3AB22FA8E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650051B-1079-4B4E-8D69-13D48262D0E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43011" name="Rectangle 2">
            <a:extLst>
              <a:ext uri="{FF2B5EF4-FFF2-40B4-BE49-F238E27FC236}">
                <a16:creationId xmlns:a16="http://schemas.microsoft.com/office/drawing/2014/main" id="{4E4B5FD0-786F-4FDE-B478-3BB0FE5B79DD}"/>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2FDE4D45-E940-481A-84F5-F91100B42A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standard applies to the control of hazardous energy when employees are involved in service or maintenance activities such as constructing, installing, setting up, adjusting, inspecting, modifying, and maintaining or servicing machines or equipment. These activities include lubricating, cleaning or unjamming machines, and making adjustments or tool changes, where the employees may be exposed to hazardous energy. Set up usually occurs before manufacturing on a machine.</a:t>
            </a:r>
          </a:p>
          <a:p>
            <a:endParaRPr lang="en-US" altLang="en-US" dirty="0"/>
          </a:p>
          <a:p>
            <a:r>
              <a:rPr lang="en-US" altLang="en-US" b="1" dirty="0"/>
              <a:t>Graphic</a:t>
            </a:r>
            <a:r>
              <a:rPr lang="en-US" altLang="en-US" dirty="0"/>
              <a:t>: The clip art reveals a mechanical device, such as a valve.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latin typeface="Times New Roman" charset="0"/>
              </a:rPr>
              <a:t>There are three vital components of a lock out tag out program (Hazardous Energy Control Program). </a:t>
            </a:r>
          </a:p>
          <a:p>
            <a:pPr marL="228600" indent="-228600" eaLnBrk="1" hangingPunct="1">
              <a:buFont typeface="+mj-lt"/>
              <a:buAutoNum type="arabicPeriod"/>
              <a:defRPr/>
            </a:pPr>
            <a:r>
              <a:rPr lang="en-US" altLang="en-US" dirty="0">
                <a:latin typeface="Times New Roman" charset="0"/>
              </a:rPr>
              <a:t>A written program outlines the scope, activities, and accountability for controlling the energy. </a:t>
            </a:r>
          </a:p>
          <a:p>
            <a:pPr marL="228600" indent="-228600" eaLnBrk="1" hangingPunct="1">
              <a:buFont typeface="+mj-lt"/>
              <a:buAutoNum type="arabicPeriod"/>
              <a:defRPr/>
            </a:pPr>
            <a:r>
              <a:rPr lang="en-US" altLang="en-US" dirty="0">
                <a:latin typeface="Times New Roman" charset="0"/>
              </a:rPr>
              <a:t>Training includes many more people than maintenance. Others in the plant need at least awareness training.</a:t>
            </a:r>
          </a:p>
          <a:p>
            <a:pPr marL="228600" indent="-228600" eaLnBrk="1" hangingPunct="1">
              <a:buFont typeface="+mj-lt"/>
              <a:buAutoNum type="arabicPeriod"/>
              <a:defRPr/>
            </a:pPr>
            <a:r>
              <a:rPr lang="en-US" altLang="en-US" dirty="0">
                <a:latin typeface="Times New Roman" charset="0"/>
              </a:rPr>
              <a:t>Periodic reviews are necessary to determine if there is a problem with the procedure and execution of the procedure.</a:t>
            </a:r>
          </a:p>
          <a:p>
            <a:pPr eaLnBrk="1" hangingPunct="1">
              <a:defRPr/>
            </a:pPr>
            <a:endParaRPr lang="en-US" altLang="en-US" dirty="0">
              <a:latin typeface="Times New Roman" charset="0"/>
            </a:endParaRPr>
          </a:p>
          <a:p>
            <a:pPr eaLnBrk="1" hangingPunct="1">
              <a:defRPr/>
            </a:pPr>
            <a:r>
              <a:rPr lang="en-US" altLang="en-US" b="1" dirty="0">
                <a:latin typeface="Times New Roman" charset="0"/>
              </a:rPr>
              <a:t>Clip Art: </a:t>
            </a:r>
            <a:r>
              <a:rPr lang="en-US" altLang="en-US" dirty="0">
                <a:latin typeface="Times New Roman" charset="0"/>
              </a:rPr>
              <a:t>Indicates a pen in the hand to write procedures for LOTO.</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24</a:t>
            </a:fld>
            <a:endParaRPr lang="en-US" dirty="0"/>
          </a:p>
        </p:txBody>
      </p:sp>
    </p:spTree>
    <p:extLst>
      <p:ext uri="{BB962C8B-B14F-4D97-AF65-F5344CB8AC3E}">
        <p14:creationId xmlns:p14="http://schemas.microsoft.com/office/powerpoint/2010/main" val="1185118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1200" dirty="0"/>
              <a:t>The written LOTO program must specifically outline the scope, purpose, authorization, rules, and techniques that must be utilized for the control of hazardous energy. The written program describes how the different requirements in the OSHA LOTO standard will be met, and thereby how employees will effectively control hazardous energy. For example, the written program will include sections on employee training, the periodic review of the equipment-specific procedures, group LOTO procedures, what to do if you have contractors who will be performing LOTO on-site, the specific steps that must be followed when performing LOTO, etc. The plan must include your methods to enforce compliance. It is very important that these methods are followed. Not only is it important that everything in the written program is being done, but it’s just as important that you have some sort of disciplinary system in place to ensure employees continue to follow what is covered in the written program.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alt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1200" b="1" dirty="0"/>
              <a:t>Photo 1: </a:t>
            </a:r>
            <a:r>
              <a:rPr lang="en-US" altLang="en-US" sz="1200" b="0" dirty="0"/>
              <a:t>Snapshot of a tag used for lockout/tagout.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1200" b="1" dirty="0"/>
              <a:t>Photo 2: </a:t>
            </a:r>
            <a:r>
              <a:rPr lang="en-US" altLang="en-US" sz="1200" b="0" dirty="0"/>
              <a:t>Various locks that are used for lockout/tagout. </a:t>
            </a:r>
            <a:endParaRPr lang="en-US" altLang="en-US" sz="1200"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25</a:t>
            </a:fld>
            <a:endParaRPr lang="en-US" dirty="0"/>
          </a:p>
        </p:txBody>
      </p:sp>
    </p:spTree>
    <p:extLst>
      <p:ext uri="{BB962C8B-B14F-4D97-AF65-F5344CB8AC3E}">
        <p14:creationId xmlns:p14="http://schemas.microsoft.com/office/powerpoint/2010/main" val="641184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Enforcement is very vital to a LOTO program. Train authorized personnel and hold them accountable for following the procedures. The procedural steps will direct and guide authorized personnel in taking steps to implement LOTO.</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26</a:t>
            </a:fld>
            <a:endParaRPr lang="en-US" dirty="0"/>
          </a:p>
        </p:txBody>
      </p:sp>
    </p:spTree>
    <p:extLst>
      <p:ext uri="{BB962C8B-B14F-4D97-AF65-F5344CB8AC3E}">
        <p14:creationId xmlns:p14="http://schemas.microsoft.com/office/powerpoint/2010/main" val="4701568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elements listed in the slide are all components of an energy control procedure. We will discuss each of these items.</a:t>
            </a:r>
          </a:p>
          <a:p>
            <a:endParaRPr lang="en-US" dirty="0"/>
          </a:p>
          <a:p>
            <a:r>
              <a:rPr lang="en-US" b="1" dirty="0"/>
              <a:t>Top graphic: </a:t>
            </a:r>
            <a:r>
              <a:rPr lang="en-US" dirty="0"/>
              <a:t>clip art of a pencil and journal. </a:t>
            </a:r>
          </a:p>
          <a:p>
            <a:r>
              <a:rPr lang="en-US" b="1" dirty="0"/>
              <a:t>Lower left photo: </a:t>
            </a:r>
            <a:r>
              <a:rPr lang="en-US" dirty="0"/>
              <a:t>photo of a lockout/tagout station.</a:t>
            </a:r>
          </a:p>
          <a:p>
            <a:r>
              <a:rPr lang="en-US" b="1" dirty="0"/>
              <a:t>Lower right graphic: </a:t>
            </a:r>
            <a:r>
              <a:rPr lang="en-US" dirty="0"/>
              <a:t>clip art of an employee working at a circuit breaker.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27</a:t>
            </a:fld>
            <a:endParaRPr lang="en-US" dirty="0"/>
          </a:p>
        </p:txBody>
      </p:sp>
    </p:spTree>
    <p:extLst>
      <p:ext uri="{BB962C8B-B14F-4D97-AF65-F5344CB8AC3E}">
        <p14:creationId xmlns:p14="http://schemas.microsoft.com/office/powerpoint/2010/main" val="2342467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6EEEC8F4-1147-44C5-85FC-750D7CFB46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66CE31-D644-4B87-B3E6-67FA511898F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5299" name="Rectangle 2">
            <a:extLst>
              <a:ext uri="{FF2B5EF4-FFF2-40B4-BE49-F238E27FC236}">
                <a16:creationId xmlns:a16="http://schemas.microsoft.com/office/drawing/2014/main" id="{F7CB2AAD-1622-45C8-AA9C-6D096ACAF7BC}"/>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0403E9A0-2AD7-44F3-A6EF-81F31744FA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Machine specific energy control procedures are necessary for the machinery. The procedure outlines steps to shutdown the equipment, verify the absence of energy, and bring the equipment back on line. </a:t>
            </a:r>
          </a:p>
          <a:p>
            <a:pPr eaLnBrk="1" hangingPunct="1"/>
            <a:endParaRPr lang="en-US" altLang="en-US" dirty="0"/>
          </a:p>
          <a:p>
            <a:pPr eaLnBrk="1" hangingPunct="1"/>
            <a:r>
              <a:rPr lang="en-US" altLang="en-US" b="1" dirty="0"/>
              <a:t>Photo:</a:t>
            </a:r>
            <a:r>
              <a:rPr lang="en-US" altLang="en-US" dirty="0"/>
              <a:t> of binder containing machine-specific procedure steps and photos.</a:t>
            </a:r>
            <a:endParaRPr lang="en-US" altLang="en-US" b="1"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It is very important to coordinate LOTO activities. One of the most important activities is to notify personnel of impending lock out of machines to ensure that personnel activities do not create additional hazards. Personnel need to be clear of the machinery.</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29</a:t>
            </a:fld>
            <a:endParaRPr lang="en-US" dirty="0"/>
          </a:p>
        </p:txBody>
      </p:sp>
    </p:spTree>
    <p:extLst>
      <p:ext uri="{BB962C8B-B14F-4D97-AF65-F5344CB8AC3E}">
        <p14:creationId xmlns:p14="http://schemas.microsoft.com/office/powerpoint/2010/main" val="1055098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Authorized personnel must take the necessary steps prior to shutdown. They need the knowledge and skills necessary for the safe application, use, and removal of energy-isolating devices. They also need training in the following: hazardous energy source recognition; the type and magnitude of the hazardous energy sources in the workplace; and energy-control procedures, including the methods and means to isolate and control those energy sources.</a:t>
            </a:r>
          </a:p>
          <a:p>
            <a:endParaRPr lang="en-US" altLang="en-US" dirty="0"/>
          </a:p>
          <a:p>
            <a:r>
              <a:rPr lang="en-US" altLang="en-US" b="1" dirty="0"/>
              <a:t>Picture</a:t>
            </a:r>
            <a:r>
              <a:rPr lang="en-US" altLang="en-US" dirty="0"/>
              <a:t>: a sample energy control procedure.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30</a:t>
            </a:fld>
            <a:endParaRPr lang="en-US" dirty="0"/>
          </a:p>
        </p:txBody>
      </p:sp>
    </p:spTree>
    <p:extLst>
      <p:ext uri="{BB962C8B-B14F-4D97-AF65-F5344CB8AC3E}">
        <p14:creationId xmlns:p14="http://schemas.microsoft.com/office/powerpoint/2010/main" val="124130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Specific steps or actions may be necessary to shut down the equipment. If the manufacturer has specific instructions, follow the information to safely shut down the equipment. The machine(s) or equipment must be turned off or shut down using normal stopping means, such as using the stop button(s) at the production control center. An orderly shutdown must be conducted to avoid any additional or increased hazards to employees as a result of equipment de-energization.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Top photo: </a:t>
            </a:r>
            <a:r>
              <a:rPr lang="en-US" altLang="en-US" dirty="0"/>
              <a:t>A control panel on a machine. This is where the machine is shut down. However, it is </a:t>
            </a:r>
            <a:r>
              <a:rPr lang="en-US" altLang="en-US" b="1" dirty="0"/>
              <a:t>not</a:t>
            </a:r>
            <a:r>
              <a:rPr lang="en-US" altLang="en-US" dirty="0"/>
              <a:t> where the energy is isolated.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Bottom photo: </a:t>
            </a:r>
            <a:r>
              <a:rPr lang="en-US" altLang="en-US" dirty="0"/>
              <a:t>The on/off switch for a machine. This is where the machine is shut down. However, it is </a:t>
            </a:r>
            <a:r>
              <a:rPr lang="en-US" altLang="en-US" b="1" dirty="0"/>
              <a:t>not </a:t>
            </a:r>
            <a:r>
              <a:rPr lang="en-US" altLang="en-US" dirty="0"/>
              <a:t>where the energy is isolated.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31</a:t>
            </a:fld>
            <a:endParaRPr lang="en-US" dirty="0"/>
          </a:p>
        </p:txBody>
      </p:sp>
    </p:spTree>
    <p:extLst>
      <p:ext uri="{BB962C8B-B14F-4D97-AF65-F5344CB8AC3E}">
        <p14:creationId xmlns:p14="http://schemas.microsoft.com/office/powerpoint/2010/main" val="26391548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primary way to prevent the release of hazardous energy during service and maintenance activities is by using energy-isolating devices such as manually operated circuit breakers, disconnect switches, and line valves and safety blocks. Lockout requires use of a lock or other lockout device to hold the energy-isolating device in a safe position to prevent machinery from becoming reenergized. All energy isolating devices used to control the energy to the machine or equipment must be physically located and placed in the "off" position to disconnect the machine or equipment from its energy source and de-energize it. Control circuitry does not provide a physical barrier that controls hazardous energy and, therefore, is not an energy isolation device. For example, push buttons, selector switches, and interlocking gates are not energy isolation devices and are not permissible substitutes for energy isolation devices under the standard.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dirty="0"/>
              <a:t>A circuit breaker schedule on the door of a panel board. The information from the schedule may be used to find the breaker, but the employee would still have to perform verification. There have numerous injuries where workers have put total confidence in the schedule and were surprised to still find the equipment was still energized.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32</a:t>
            </a:fld>
            <a:endParaRPr lang="en-US" dirty="0"/>
          </a:p>
        </p:txBody>
      </p:sp>
    </p:spTree>
    <p:extLst>
      <p:ext uri="{BB962C8B-B14F-4D97-AF65-F5344CB8AC3E}">
        <p14:creationId xmlns:p14="http://schemas.microsoft.com/office/powerpoint/2010/main" val="3400718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types of energy isolating devices. For electrical energy there are fuse breakers, disconnects, and plugs. With plugs, there is a section in the standard that exempts cord and plug equipment, as long as the person who is doing work on the equipment has absolute control over the plug while doing servicing or maintenance, and the plug is the only energy source for the equipment. If necessary, there are clamps that can be used to go over the plug. They can be secured with a lock and tag, which prevent someone from powering the equipment while it is being worked on. </a:t>
            </a:r>
          </a:p>
          <a:p>
            <a:endParaRPr lang="en-US" dirty="0"/>
          </a:p>
          <a:p>
            <a:r>
              <a:rPr lang="en-US" b="1" dirty="0"/>
              <a:t>Left photo</a:t>
            </a:r>
            <a:r>
              <a:rPr lang="en-US" dirty="0"/>
              <a:t>: An example of a plug.</a:t>
            </a:r>
          </a:p>
          <a:p>
            <a:r>
              <a:rPr lang="en-US" b="1" dirty="0"/>
              <a:t>Top right photo: </a:t>
            </a:r>
            <a:r>
              <a:rPr lang="en-US" dirty="0"/>
              <a:t>An example of a switch on a circuit beaker.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Bottom right photo: </a:t>
            </a:r>
            <a:r>
              <a:rPr lang="en-US" b="0" dirty="0"/>
              <a:t>A</a:t>
            </a:r>
            <a:r>
              <a:rPr lang="en-US" altLang="en-US" dirty="0"/>
              <a:t>n electrical disconnect (gray metal box with handle) is shown in the picture to serve as a precaution to workers. The disconnect and circuit breakers should only be operated by someone that is qualified.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33</a:t>
            </a:fld>
            <a:endParaRPr lang="en-US" dirty="0"/>
          </a:p>
        </p:txBody>
      </p:sp>
    </p:spTree>
    <p:extLst>
      <p:ext uri="{BB962C8B-B14F-4D97-AF65-F5344CB8AC3E}">
        <p14:creationId xmlns:p14="http://schemas.microsoft.com/office/powerpoint/2010/main" val="2325565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types of energy include pneumatic energy, hydraulic energy, chemical energy, and natural gas. The energy isolating devices for these types of energy sources are typically going to be ball valves, gate valves, or line valves. Make sure these valves are turned into the position that prevents the machines from being reenergized. There are plenty of different lockout devices that allow you to isolate these energy sources. </a:t>
            </a:r>
          </a:p>
          <a:p>
            <a:endParaRPr lang="en-US" dirty="0"/>
          </a:p>
          <a:p>
            <a:r>
              <a:rPr lang="en-US" b="1" dirty="0"/>
              <a:t>Photo: </a:t>
            </a:r>
            <a:r>
              <a:rPr lang="en-US" dirty="0"/>
              <a:t>An example of a lockout device on a line valve. Both the lock and tag are affixed to the energy isolating device. </a:t>
            </a:r>
          </a:p>
        </p:txBody>
      </p:sp>
      <p:sp>
        <p:nvSpPr>
          <p:cNvPr id="4" name="Slide Number Placeholder 3"/>
          <p:cNvSpPr>
            <a:spLocks noGrp="1"/>
          </p:cNvSpPr>
          <p:nvPr>
            <p:ph type="sldNum" sz="quarter" idx="5"/>
          </p:nvPr>
        </p:nvSpPr>
        <p:spPr/>
        <p:txBody>
          <a:bodyPr/>
          <a:lstStyle/>
          <a:p>
            <a:fld id="{93407ACD-906F-44B0-8CD6-1E9886437A98}" type="slidenum">
              <a:rPr lang="en-US" smtClean="0"/>
              <a:t>34</a:t>
            </a:fld>
            <a:endParaRPr lang="en-US" dirty="0"/>
          </a:p>
        </p:txBody>
      </p:sp>
    </p:spTree>
    <p:extLst>
      <p:ext uri="{BB962C8B-B14F-4D97-AF65-F5344CB8AC3E}">
        <p14:creationId xmlns:p14="http://schemas.microsoft.com/office/powerpoint/2010/main" val="3947057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This slide explains what a line break is. </a:t>
            </a: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Graphic</a:t>
            </a:r>
            <a:r>
              <a:rPr lang="en-US" altLang="en-US" dirty="0"/>
              <a:t>: Clip Art illustrates a valve that has been intentionally opened to allow product to flow through the pipe. The pipe may have been used to carry flammable, corrosive, or toxic materials.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35</a:t>
            </a:fld>
            <a:endParaRPr lang="en-US" dirty="0"/>
          </a:p>
        </p:txBody>
      </p:sp>
    </p:spTree>
    <p:extLst>
      <p:ext uri="{BB962C8B-B14F-4D97-AF65-F5344CB8AC3E}">
        <p14:creationId xmlns:p14="http://schemas.microsoft.com/office/powerpoint/2010/main" val="15930849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 order to implement line blanking or blinding the pipe must be closed off with a solid plate that covers the bore. The plate must be capable of withstanding the maximum pressure with no leaks.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36</a:t>
            </a:fld>
            <a:endParaRPr lang="en-US" dirty="0"/>
          </a:p>
        </p:txBody>
      </p:sp>
    </p:spTree>
    <p:extLst>
      <p:ext uri="{BB962C8B-B14F-4D97-AF65-F5344CB8AC3E}">
        <p14:creationId xmlns:p14="http://schemas.microsoft.com/office/powerpoint/2010/main" val="2267791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Double block and bleed is a technique used to control materials that flow through pipes.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37</a:t>
            </a:fld>
            <a:endParaRPr lang="en-US" dirty="0"/>
          </a:p>
        </p:txBody>
      </p:sp>
    </p:spTree>
    <p:extLst>
      <p:ext uri="{BB962C8B-B14F-4D97-AF65-F5344CB8AC3E}">
        <p14:creationId xmlns:p14="http://schemas.microsoft.com/office/powerpoint/2010/main" val="2853974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answer is false. Make sure to shut the power off at the pushbuttons, but this is not where the energy is going to be isolated. </a:t>
            </a:r>
          </a:p>
          <a:p>
            <a:endParaRPr lang="en-US" dirty="0"/>
          </a:p>
          <a:p>
            <a:r>
              <a:rPr lang="en-US" b="1" dirty="0"/>
              <a:t>Photo: </a:t>
            </a:r>
            <a:r>
              <a:rPr lang="en-US" dirty="0"/>
              <a:t>A control panel on a machine. This is where the machine will be shut off, but not where the energy will be isolated.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38</a:t>
            </a:fld>
            <a:endParaRPr lang="en-US" dirty="0"/>
          </a:p>
        </p:txBody>
      </p:sp>
    </p:spTree>
    <p:extLst>
      <p:ext uri="{BB962C8B-B14F-4D97-AF65-F5344CB8AC3E}">
        <p14:creationId xmlns:p14="http://schemas.microsoft.com/office/powerpoint/2010/main" val="28484640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3D745413-101A-465D-B9BD-0F84A93DB1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52CA3F-54FB-4378-BB56-D67246C71C79}" type="slidenum">
              <a:rPr lang="en-US" altLang="en-US">
                <a:latin typeface="Times New Roman" panose="02020603050405020304" pitchFamily="18" charset="0"/>
              </a:rPr>
              <a:pPr/>
              <a:t>39</a:t>
            </a:fld>
            <a:endParaRPr lang="en-US" altLang="en-US">
              <a:latin typeface="Times New Roman" panose="02020603050405020304" pitchFamily="18" charset="0"/>
            </a:endParaRPr>
          </a:p>
        </p:txBody>
      </p:sp>
      <p:sp>
        <p:nvSpPr>
          <p:cNvPr id="77827" name="Rectangle 2">
            <a:extLst>
              <a:ext uri="{FF2B5EF4-FFF2-40B4-BE49-F238E27FC236}">
                <a16:creationId xmlns:a16="http://schemas.microsoft.com/office/drawing/2014/main" id="{C972E506-4343-4B5D-B4C8-81BBF903BBC7}"/>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EB25BF40-907E-42A8-9443-252F183A66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t>Photos: </a:t>
            </a:r>
            <a:r>
              <a:rPr lang="en-US" altLang="en-US" dirty="0"/>
              <a:t>The two pictures illustrate the proper way to LOTO equipment. The first picture (left) illustrates not to use a control circuit, such as an emergency stop, to control hazardous energy. A control circuit is subject to failure and does not have control reliability. The photo on the right shows locks applied to the electrical disconnects which is an approved method as indicated with “thumbs up” clipart below the photo.</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machine is isolated from the energy source, the next step is to apply the lockout and tagout devices. A few important things to note here:</a:t>
            </a:r>
          </a:p>
          <a:p>
            <a:r>
              <a:rPr lang="en-US" dirty="0"/>
              <a:t>-A lockout device and tag need to be applied to each energy source. Therefore, if you have multiple sources of energy powering one machine, you will need to apply a lock and tag at the energy-isolating devices for each energy source. The locks and tags must be affixed by an authorized employee. An authorized employee cannot ask another employee to affix their locks and tags for them. Also, you must follow the one lock one person principle. Each authorized employee must have their own lock, and they must be the only ones who have the key to that lock. Nobody else should have a key to their lock. These requirements also include supervisors and contractors. Supervisors cannot lockout on behalf of their crew. If their crew members are the ones who are going to be performing maintenance or servicing, the crew members themselves must apply their own locks and tags to the applicable energy isolating devices. </a:t>
            </a:r>
          </a:p>
          <a:p>
            <a:endParaRPr lang="en-US" dirty="0"/>
          </a:p>
          <a:p>
            <a:r>
              <a:rPr lang="en-US" b="1" dirty="0"/>
              <a:t>Photo: </a:t>
            </a:r>
            <a:r>
              <a:rPr lang="en-US" b="0" dirty="0"/>
              <a:t>An example of a standard lock and tag affixed to an electrical disconnect. Here we can see that only one employee is working on the deenergized equipment, since there is only one lock and one tag.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40</a:t>
            </a:fld>
            <a:endParaRPr lang="en-US" dirty="0"/>
          </a:p>
        </p:txBody>
      </p:sp>
    </p:spTree>
    <p:extLst>
      <p:ext uri="{BB962C8B-B14F-4D97-AF65-F5344CB8AC3E}">
        <p14:creationId xmlns:p14="http://schemas.microsoft.com/office/powerpoint/2010/main" val="8969191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LOTO equipment has to be procured to adequately control the energy sources. We have to ensure the equipment is: durable, standardized, substantial, and identifiable. The equipment has to be standardized to ensure that it is recognized as a LOTO lock. We can’t use the lock for other purposes, but LOTO. Tags have to be identifiable to ensure we know who placed LOTO tag on the equipment. LOTO hardware must be used only for the purpose in which it is intended. The equipment may not be used for anything else.</a:t>
            </a:r>
          </a:p>
          <a:p>
            <a:pPr eaLnBrk="1" hangingPunct="1"/>
            <a:endParaRPr lang="en-US" altLang="en-US" dirty="0"/>
          </a:p>
          <a:p>
            <a:pPr eaLnBrk="1" hangingPunct="1"/>
            <a:endParaRPr lang="en-US" altLang="en-US" dirty="0"/>
          </a:p>
          <a:p>
            <a:pPr eaLnBrk="1" hangingPunct="1"/>
            <a:r>
              <a:rPr lang="en-US" altLang="en-US" b="1" dirty="0"/>
              <a:t>Pictures (Clockwise): </a:t>
            </a:r>
            <a:r>
              <a:rPr lang="en-US" altLang="en-US" dirty="0"/>
              <a:t>Photo of several different LOTO kits. The kits contain equipment that is necessary to LOTO equipment. The top picture shows an assortment of locks and lockout hardware (including locks, tags, and valve covers) that are to control hazardous energy. The picture on the right of the disconnect switch shows insufficient LOTO. Zip-ties can be used when affixing tags, but they must not be used as a means of lockout.  The middle picture shows tags with standardized verbiage and a picture of the worker.  The lower left picture shows various locks that may be used for lockout. </a:t>
            </a:r>
          </a:p>
          <a:p>
            <a:pPr eaLnBrk="1" hangingPunct="1"/>
            <a:endParaRPr lang="en-US" alt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41</a:t>
            </a:fld>
            <a:endParaRPr lang="en-US" dirty="0"/>
          </a:p>
        </p:txBody>
      </p:sp>
    </p:spTree>
    <p:extLst>
      <p:ext uri="{BB962C8B-B14F-4D97-AF65-F5344CB8AC3E}">
        <p14:creationId xmlns:p14="http://schemas.microsoft.com/office/powerpoint/2010/main" val="31301028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LOTO equipment must be procured to adequately control the energy sources. We have to ensure the equipment is: durable, standardized, substantial, and identifiable. The equipment has to be standardized to ensure that it is recognized as a LOTO lock. We can’t use the lock for other purposes, but LOTO. Tags must be identifiable to ensure we know who placed LOTO tag on the equipment. LOTO hardware must be used only for the purpose in which it is intended. The equipment may not be used for anything else.</a:t>
            </a:r>
          </a:p>
          <a:p>
            <a:pPr eaLnBrk="1" hangingPunct="1"/>
            <a:endParaRPr lang="en-US" altLang="en-US" dirty="0"/>
          </a:p>
          <a:p>
            <a:pPr eaLnBrk="1" hangingPunct="1"/>
            <a:endParaRPr lang="en-US" altLang="en-US" b="1" dirty="0"/>
          </a:p>
          <a:p>
            <a:pPr eaLnBrk="1" hangingPunct="1"/>
            <a:r>
              <a:rPr lang="en-US" altLang="en-US" b="1" dirty="0"/>
              <a:t>Pictures (Clockwise): </a:t>
            </a:r>
            <a:r>
              <a:rPr lang="en-US" altLang="en-US" dirty="0"/>
              <a:t>Photo of several different LOTO kits. The kits contain equipment that is necessary to LOTO equipment. The top picture shows an assortment of locks and lockout hardware (including locks, tags, and valve covers) that are to control hazardous energy. The picture on the right of the disconnect switch shows insufficient LOTO. Zip-ties can be used when affixing tags, but they must not be used as a means of lockout.  The middle picture shows tags with standardized verbiage and a picture of the worker.  The lower left picture shows various locks that may be used for lockout.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5321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a:t>
            </a:r>
            <a:r>
              <a:rPr lang="en-US" dirty="0"/>
              <a:t>: A hasp connected to a circuit breaker. The circuit breaker is effectively locked out. It looks like more than one authorized employee is working on the equipment that is connected to this breaker because there are two locks here. Since there are two authorized employees working on the equipment, there should be two tags as well. Hasps are good to use when more than one person is working on equipment, because they allow for multiple employees to apply locks and tags. </a:t>
            </a:r>
          </a:p>
          <a:p>
            <a:endParaRPr lang="en-US" b="1" dirty="0"/>
          </a:p>
          <a:p>
            <a:r>
              <a:rPr lang="en-US" b="1" dirty="0"/>
              <a:t>Right photo: </a:t>
            </a:r>
            <a:r>
              <a:rPr lang="en-US" dirty="0"/>
              <a:t>A plug cover. This cover can be locked out. These covers need to be used when an authorized employee doesn’t have autonomous control over the plug while performing any servicing or maintenance, or when the plug is not the only source of energy to the machine.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14485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 </a:t>
            </a:r>
            <a:r>
              <a:rPr lang="en-US" dirty="0"/>
              <a:t>A single pole device, which keeps the circuit switch in the off position. This can only be used when one authorized employee is working on a piece of equipment or machinery, because it only allows for one lock to be applied. It also looks like a standard master lock is used here, which may be an issue if this type of lock is used for other purposes in the work environment. It’s hard to tell in the photo, but it may be that a tag was not affixed here.</a:t>
            </a:r>
          </a:p>
          <a:p>
            <a:r>
              <a:rPr lang="en-US" b="1" dirty="0"/>
              <a:t>Lower right photo: </a:t>
            </a:r>
            <a:r>
              <a:rPr lang="en-US" dirty="0"/>
              <a:t>A ball valve cover, which is securing the valve in a position that will prevent the release of any energy. It looks like they are just using a generic master lock. </a:t>
            </a:r>
          </a:p>
          <a:p>
            <a:r>
              <a:rPr lang="en-US" b="1" dirty="0"/>
              <a:t>Upper right photo: </a:t>
            </a:r>
            <a:r>
              <a:rPr lang="en-US" dirty="0"/>
              <a:t>A valve cover. This cover prevents employees from coming and twisting the valve when it is locked out.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940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devices need to be durable, they need to be standardized. One way to standardize them is by color, having locks that are a particular color, and designating those locks as LOTO locks. The format of the tags must also be standardized. </a:t>
            </a:r>
          </a:p>
          <a:p>
            <a:r>
              <a:rPr lang="en-US" dirty="0"/>
              <a:t>LOTO devices need to be substantial to prevent their accidental removal. Tag attachment means must be able to withstand at least 50 pounds of force, they must not be re-usable, they must be self-locking, and they must be attachable by hand. </a:t>
            </a:r>
          </a:p>
          <a:p>
            <a:endParaRPr lang="en-US" dirty="0"/>
          </a:p>
          <a:p>
            <a:r>
              <a:rPr lang="en-US" b="1" dirty="0"/>
              <a:t>Photo: </a:t>
            </a:r>
            <a:r>
              <a:rPr lang="en-US" b="0" dirty="0"/>
              <a:t>This is an example of insufficient lockout/tagout. The company used zip-ties to “lock out” the disconnect. Zip-ties are a good way to attach tags, but not to lockout energy isolating equipment.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45</a:t>
            </a:fld>
            <a:endParaRPr lang="en-US" dirty="0"/>
          </a:p>
        </p:txBody>
      </p:sp>
    </p:spTree>
    <p:extLst>
      <p:ext uri="{BB962C8B-B14F-4D97-AF65-F5344CB8AC3E}">
        <p14:creationId xmlns:p14="http://schemas.microsoft.com/office/powerpoint/2010/main" val="13509596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46D516B9-1C4A-4C51-BB55-E1212F7C27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6F2F3C-1E8C-4EAB-A510-EDF088F54FC0}" type="slidenum">
              <a:rPr lang="en-US" altLang="en-US">
                <a:latin typeface="Times New Roman" panose="02020603050405020304" pitchFamily="18" charset="0"/>
              </a:rPr>
              <a:pPr/>
              <a:t>46</a:t>
            </a:fld>
            <a:endParaRPr lang="en-US" altLang="en-US">
              <a:latin typeface="Times New Roman" panose="02020603050405020304" pitchFamily="18" charset="0"/>
            </a:endParaRPr>
          </a:p>
        </p:txBody>
      </p:sp>
      <p:sp>
        <p:nvSpPr>
          <p:cNvPr id="96259" name="Rectangle 2">
            <a:extLst>
              <a:ext uri="{FF2B5EF4-FFF2-40B4-BE49-F238E27FC236}">
                <a16:creationId xmlns:a16="http://schemas.microsoft.com/office/drawing/2014/main" id="{E62259D1-4586-41B4-BFAB-DF55E726286F}"/>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7C948B87-3128-404E-9ACC-4B3B8D1E37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Tags must be durable and able to withstand the work environment. </a:t>
            </a:r>
          </a:p>
          <a:p>
            <a:pPr eaLnBrk="1" hangingPunct="1"/>
            <a:r>
              <a:rPr lang="en-US" altLang="en-US" b="1" dirty="0"/>
              <a:t>Left: </a:t>
            </a:r>
            <a:r>
              <a:rPr lang="en-US" altLang="en-US" dirty="0"/>
              <a:t>A tag in good condition</a:t>
            </a:r>
          </a:p>
          <a:p>
            <a:pPr eaLnBrk="1" hangingPunct="1"/>
            <a:r>
              <a:rPr lang="en-US" altLang="en-US" b="1" dirty="0"/>
              <a:t>Right: </a:t>
            </a:r>
            <a:r>
              <a:rPr lang="en-US" altLang="en-US" dirty="0"/>
              <a:t>A tag that has been damaged. This tag did not withstand the work environment. </a:t>
            </a:r>
          </a:p>
          <a:p>
            <a:pPr eaLnBrk="1" hangingPunct="1"/>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Tags must identify the employee who applied the tag itself, and they must include a legend such as “Do not start” or “do not operate.” </a:t>
            </a:r>
          </a:p>
          <a:p>
            <a:endParaRPr lang="en-US" dirty="0"/>
          </a:p>
          <a:p>
            <a:r>
              <a:rPr lang="en-US" b="1" dirty="0"/>
              <a:t>Photo</a:t>
            </a:r>
            <a:r>
              <a:rPr lang="en-US" dirty="0"/>
              <a:t>: This photo demonstrates a sufficient tag that can be used when performing lockout/tagout. The tag has the name of the employee and their department.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47</a:t>
            </a:fld>
            <a:endParaRPr lang="en-US" dirty="0"/>
          </a:p>
        </p:txBody>
      </p:sp>
    </p:spTree>
    <p:extLst>
      <p:ext uri="{BB962C8B-B14F-4D97-AF65-F5344CB8AC3E}">
        <p14:creationId xmlns:p14="http://schemas.microsoft.com/office/powerpoint/2010/main" val="2692316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LOTO has to be done to ensure that no materials may flow through pipes. </a:t>
            </a:r>
          </a:p>
          <a:p>
            <a:pPr eaLnBrk="1" hangingPunct="1"/>
            <a:endParaRPr lang="en-US" altLang="en-US" dirty="0"/>
          </a:p>
          <a:p>
            <a:pPr eaLnBrk="1" hangingPunct="1"/>
            <a:r>
              <a:rPr lang="en-US" altLang="en-US" b="1" dirty="0"/>
              <a:t>Photo: </a:t>
            </a:r>
            <a:r>
              <a:rPr lang="en-US" altLang="en-US" dirty="0"/>
              <a:t>The picture illustrates valve handles that have been locked. However, it is still possible to move or rotate the valve handles.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7608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This picture illustrates another position of the valve handles and locks. However, it still does not prevent the handles from being turned.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038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attaching a tag to a key sufficient? No! It looks like this is the key that powers the machine, and therefore the machine has not yet been isolated from the energy source. And there is nothing in place here that would prevent someone from turning that key.</a:t>
            </a:r>
          </a:p>
          <a:p>
            <a:endParaRPr lang="en-US" dirty="0"/>
          </a:p>
          <a:p>
            <a:r>
              <a:rPr lang="en-US" b="1" dirty="0"/>
              <a:t>Photo: </a:t>
            </a:r>
            <a:r>
              <a:rPr lang="en-US" dirty="0"/>
              <a:t>This photo demonstrates inadequate LOTO. The tag was affixed to a key that is still inserted into machine.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08952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employer needs to ensure the appropriate hardware has been procured to do the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This picture illustrates a lock (not sure if it is standardized or not; does not appear to be a LOTO lock) and a post-it note has been used as a tag. The post-it note is not adequate because it would not be durable, identifiable, standardized, and self locking.</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220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dirty="0"/>
              <a:t>The picture shows two locks and two tags that have been placed on a switchgear. The locks are common Master locks, which may not be adequate. Locks for lockout must be used only for that purpose. The locks and the tags need to standardized and identifiable for that purpose.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8912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Stored energy takes the form of many different devices, such as springs, gravity, and capacitors. We must secure all sources of energy to protect personnel. Do not overlook the stored energy sources.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must consider whether a machine has any stored energy. The problem with stored energy is that it can still be released after performing lockout/tagout. Examples of stored energy can be a pressure differential, moving parts such as a ram, springs, or gravity. It may be that you will need to chock part of your equipment to prevent it from coming down due to gravity. If it is determined that the machine has stored energy, make sure to release, disconnect, or block all stored energy prior to performing any work on the machine. If the possibility exists for the re-accumulation of stored energy to hazardous levels, the authorized employee must regularly perform verification steps to detect any re-accumulation before it has the potential to cause an injury.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Top photo: </a:t>
            </a:r>
            <a:r>
              <a:rPr lang="en-US" dirty="0"/>
              <a:t>An example of a spring. Evaluate machinery to see whether there are any springs. Springs are an example of stored energy, and will need to be released prior to any work being done.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Bottom photo: </a:t>
            </a:r>
            <a:r>
              <a:rPr lang="en-US" b="0" dirty="0"/>
              <a:t>An example of a line that may be carrying stored energy, such as hydraulic energy. This energy would need to be opened (line breaking), closed via a solid plate (line blanking or blinding), or the two in-line valves would need to be closed by locking and tagging out, and the line between the two valves would need to be drained or vented and locked and tagged out (double block and bleed).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53</a:t>
            </a:fld>
            <a:endParaRPr lang="en-US" dirty="0"/>
          </a:p>
        </p:txBody>
      </p:sp>
    </p:spTree>
    <p:extLst>
      <p:ext uri="{BB962C8B-B14F-4D97-AF65-F5344CB8AC3E}">
        <p14:creationId xmlns:p14="http://schemas.microsoft.com/office/powerpoint/2010/main" val="21536427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cs typeface="Times New Roman" panose="02020603050405020304" pitchFamily="18" charset="0"/>
              </a:rPr>
              <a:t>Prior to starting work on machines or equipment that have been locked or tagged out, the authorized employee shall verify that isolation and de-energization of the machine or equipment have been accomplished.</a:t>
            </a:r>
          </a:p>
          <a:p>
            <a:pPr eaLnBrk="1" hangingPunct="1"/>
            <a:endParaRPr lang="en-US" altLang="en-US" dirty="0">
              <a:cs typeface="Times New Roman" panose="02020603050405020304" pitchFamily="18" charset="0"/>
            </a:endParaRPr>
          </a:p>
          <a:p>
            <a:pPr eaLnBrk="1" hangingPunct="1"/>
            <a:r>
              <a:rPr lang="en-US" altLang="en-US" dirty="0">
                <a:cs typeface="Times New Roman" panose="02020603050405020304" pitchFamily="18" charset="0"/>
              </a:rPr>
              <a:t>Before an authorized proceeds, it is very to important verification has been done to ensure the energy has been isolated. Lack of verification of the isolation of energy sources has resulted in many fatalities and injuries. Verification can also be accomplished using monitoring instruments such as a voltmeter to test electrical circuits to determine that there is no electrical energy available to the machine or equipment. Similar testing equipment could be used to check for the presence of other energy types and sources. In order to verify that all potentially hazardous energy has been isolated, the authorized employee may need to use a combination of verification methods. The appropriate combination will depend upon the type of machinery or equipment involved, the complexity of the system, or other factors.</a:t>
            </a:r>
          </a:p>
          <a:p>
            <a:endParaRPr lang="en-US" dirty="0"/>
          </a:p>
          <a:p>
            <a:r>
              <a:rPr lang="en-US" b="1" dirty="0"/>
              <a:t>Photo: </a:t>
            </a:r>
            <a:r>
              <a:rPr lang="en-US" dirty="0"/>
              <a:t>This photo demonstrates improper lockout/tagout. Simply wrapping a chain around the on/off lever is not going to effectively isolate the energy. If verification of isolation was performed here, the employee may have found that the energy was not properly locked and tagged out.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54</a:t>
            </a:fld>
            <a:endParaRPr lang="en-US" dirty="0"/>
          </a:p>
        </p:txBody>
      </p:sp>
    </p:spTree>
    <p:extLst>
      <p:ext uri="{BB962C8B-B14F-4D97-AF65-F5344CB8AC3E}">
        <p14:creationId xmlns:p14="http://schemas.microsoft.com/office/powerpoint/2010/main" val="12789387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describes a fatality that may have been prevented if verification of isolation was performed. If the employee had turned the de-barker on to verify that the energy was isolated, he would have likely realized that the energy was not properly isolated, because the de-barker would have likely turned on. Employees typically do not deliberately skip this step. Oftentimes they do not know this step is part of the LOTO procedure, because it isn’t included on the written LOTO procedure. Review your written LOTO procedures to ensure that verification of isolation is included, and train employees on the importance of this step. </a:t>
            </a:r>
          </a:p>
          <a:p>
            <a:endParaRPr lang="en-US" b="1" dirty="0"/>
          </a:p>
          <a:p>
            <a:r>
              <a:rPr lang="en-US" b="1" dirty="0"/>
              <a:t>Top photo: </a:t>
            </a:r>
            <a:r>
              <a:rPr lang="en-US" b="0" i="0" dirty="0">
                <a:solidFill>
                  <a:srgbClr val="212529"/>
                </a:solidFill>
                <a:effectLst/>
                <a:latin typeface="Open Sans"/>
              </a:rPr>
              <a:t>This photo illustrates the feed rolls of the south </a:t>
            </a:r>
            <a:r>
              <a:rPr lang="en-US" b="0" i="0" dirty="0" err="1">
                <a:solidFill>
                  <a:srgbClr val="212529"/>
                </a:solidFill>
                <a:effectLst/>
                <a:latin typeface="Open Sans"/>
              </a:rPr>
              <a:t>debarker</a:t>
            </a:r>
            <a:r>
              <a:rPr lang="en-US" b="0" i="0" dirty="0">
                <a:solidFill>
                  <a:srgbClr val="212529"/>
                </a:solidFill>
                <a:effectLst/>
                <a:latin typeface="Open Sans"/>
              </a:rPr>
              <a:t> where the victim had been welding metal onto the </a:t>
            </a:r>
            <a:r>
              <a:rPr lang="en-US" b="0" i="0" dirty="0" err="1">
                <a:solidFill>
                  <a:srgbClr val="212529"/>
                </a:solidFill>
                <a:effectLst/>
                <a:latin typeface="Open Sans"/>
              </a:rPr>
              <a:t>debarker</a:t>
            </a:r>
            <a:r>
              <a:rPr lang="en-US" b="0" i="0" dirty="0">
                <a:solidFill>
                  <a:srgbClr val="212529"/>
                </a:solidFill>
                <a:effectLst/>
                <a:latin typeface="Open Sans"/>
              </a:rPr>
              <a:t> teeth.</a:t>
            </a:r>
          </a:p>
          <a:p>
            <a:r>
              <a:rPr lang="en-US" b="1" i="0" dirty="0">
                <a:solidFill>
                  <a:srgbClr val="212529"/>
                </a:solidFill>
                <a:effectLst/>
                <a:latin typeface="Open Sans"/>
              </a:rPr>
              <a:t>Bottom photo: </a:t>
            </a:r>
            <a:r>
              <a:rPr lang="en-US" b="0" i="0" dirty="0">
                <a:solidFill>
                  <a:srgbClr val="212529"/>
                </a:solidFill>
                <a:effectLst/>
                <a:latin typeface="+mn-lt"/>
              </a:rPr>
              <a:t>This photo illustrates the air line that supplied the </a:t>
            </a:r>
            <a:r>
              <a:rPr lang="en-US" b="0" i="0" dirty="0" err="1">
                <a:solidFill>
                  <a:srgbClr val="212529"/>
                </a:solidFill>
                <a:effectLst/>
                <a:latin typeface="+mn-lt"/>
              </a:rPr>
              <a:t>debarker</a:t>
            </a:r>
            <a:r>
              <a:rPr lang="en-US" b="0" i="0" dirty="0">
                <a:solidFill>
                  <a:srgbClr val="212529"/>
                </a:solidFill>
                <a:effectLst/>
                <a:latin typeface="+mn-lt"/>
              </a:rPr>
              <a:t> and is not properly locked out [courtesy of SCOSHA]. The insert illustrates an example of a ball valve lockout device that can be used to lock out the pneumatic airline. The manufacturers’ directions for installing any lockout device must be followed.</a:t>
            </a:r>
            <a:endParaRPr lang="en-US" b="0" dirty="0">
              <a:latin typeface="+mn-lt"/>
            </a:endParaRPr>
          </a:p>
          <a:p>
            <a:endParaRPr lang="en-US" dirty="0"/>
          </a:p>
          <a:p>
            <a:r>
              <a:rPr lang="en-US" b="1" dirty="0"/>
              <a:t>Source: </a:t>
            </a:r>
            <a:r>
              <a:rPr lang="en-US" dirty="0"/>
              <a:t>NIOSH FACE Report (https://www.cdc.gov/niosh/face/in-house/full200602.html#:~:text=On%20January%2017%2C%202006%2C%20a,teeth%20on%20the%20feed%20rolls)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55</a:t>
            </a:fld>
            <a:endParaRPr lang="en-US" dirty="0"/>
          </a:p>
        </p:txBody>
      </p:sp>
    </p:spTree>
    <p:extLst>
      <p:ext uri="{BB962C8B-B14F-4D97-AF65-F5344CB8AC3E}">
        <p14:creationId xmlns:p14="http://schemas.microsoft.com/office/powerpoint/2010/main" val="12148259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Employees who work on deenergized machinery may be seriously injured or killed if someone removes lockout/tagout devices and reenergizes machinery without their knowledge. Thus, it is extremely important that all employees respect lockout and tagout devices and that only the person(s) who applied these devices remove them.</a:t>
            </a:r>
          </a:p>
          <a:p>
            <a:endParaRPr lang="en-US" altLang="en-US" dirty="0"/>
          </a:p>
          <a:p>
            <a:r>
              <a:rPr lang="en-US" altLang="en-US" dirty="0"/>
              <a:t>Before removing lockout or tagout devices, the employees must take the following steps in accordance with the specific provisions of the energy-control procedure: inspect machines or their components to assure that they are operationally intact and that nonessential items are removed from the area; and check to assure that everyone is positioned safely and away from machines. </a:t>
            </a:r>
          </a:p>
          <a:p>
            <a:endParaRPr lang="en-US" altLang="en-US" dirty="0"/>
          </a:p>
          <a:p>
            <a:r>
              <a:rPr lang="en-US" altLang="en-US" b="1" dirty="0"/>
              <a:t>Photo: </a:t>
            </a:r>
            <a:r>
              <a:rPr lang="en-US" altLang="en-US" b="0" dirty="0"/>
              <a:t>Employee using a key to remove his lock from a hasp. Removal of locks and tags must be performed by the individual who initially applied the lock.</a:t>
            </a:r>
            <a:endParaRPr lang="en-US" alt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56</a:t>
            </a:fld>
            <a:endParaRPr lang="en-US" dirty="0"/>
          </a:p>
        </p:txBody>
      </p:sp>
    </p:spTree>
    <p:extLst>
      <p:ext uri="{BB962C8B-B14F-4D97-AF65-F5344CB8AC3E}">
        <p14:creationId xmlns:p14="http://schemas.microsoft.com/office/powerpoint/2010/main" val="36785604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 authorized employee leaves their locks and tags on a piece of equipment and they are not available for lock/tag removal, the locks and tags can only be removed if the company verifies that the authorized employee is not at the facility, the company makes a reasonable effort to inform them that their locks and tags were left on the equipment and they need to be removed, and the company notifies the employee of the lock and tag removal once they return to the facility. These steps do need to be included in your company’s written lockout/tagout program. </a:t>
            </a:r>
          </a:p>
          <a:p>
            <a:endParaRPr lang="en-US" dirty="0"/>
          </a:p>
          <a:p>
            <a:r>
              <a:rPr lang="en-US" b="1" dirty="0"/>
              <a:t>Photo: </a:t>
            </a:r>
            <a:r>
              <a:rPr lang="en-US" b="0" dirty="0"/>
              <a:t>Pliers that may be used to remove a lock from an energy isolating device if necessary. Before the lock is removed, the steps listed in this slide must be met.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57</a:t>
            </a:fld>
            <a:endParaRPr lang="en-US" dirty="0"/>
          </a:p>
        </p:txBody>
      </p:sp>
    </p:spTree>
    <p:extLst>
      <p:ext uri="{BB962C8B-B14F-4D97-AF65-F5344CB8AC3E}">
        <p14:creationId xmlns:p14="http://schemas.microsoft.com/office/powerpoint/2010/main" val="29879304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LOTO procedures must be inspected periodically (at least annually) to ensure that they are being followed and that they remain effective in preventing employee exposure to hazardous energy. A review in the office or a meeting does not meet that requirement. A qualified person (an authorized employee not involved with the process) must evaluate another qualified person that is executing the procedure.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58</a:t>
            </a:fld>
            <a:endParaRPr lang="en-US" dirty="0"/>
          </a:p>
        </p:txBody>
      </p:sp>
    </p:spTree>
    <p:extLst>
      <p:ext uri="{BB962C8B-B14F-4D97-AF65-F5344CB8AC3E}">
        <p14:creationId xmlns:p14="http://schemas.microsoft.com/office/powerpoint/2010/main" val="21266531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Employees need to be trained to ensure that they know, understand, and follow the applicable provisions of the hazardous energy control procedures. The training must cover at least three areas: aspects of the energy control program; elements of the energy control procedure relevant to the employee’s duties or assignment; and the various requirements of the OSHA standards related to lockout/tagout.</a:t>
            </a:r>
          </a:p>
          <a:p>
            <a:endParaRPr lang="en-US" altLang="en-US" dirty="0"/>
          </a:p>
          <a:p>
            <a:r>
              <a:rPr lang="en-US" altLang="en-US" dirty="0"/>
              <a:t>Affected employees must receive training in the purpose and use of energy-control procedures. They also need to be able to do the following: recognize when the energy-control procedure is being used,</a:t>
            </a:r>
            <a:r>
              <a:rPr lang="en-US" altLang="en-US" baseline="0" dirty="0"/>
              <a:t> u</a:t>
            </a:r>
            <a:r>
              <a:rPr lang="en-US" altLang="en-US" dirty="0"/>
              <a:t>nderstand the purpose of the procedure, and understand the importance of not tampering with lockout or tagout devices and not starting or using equipment that has been locked or tagged out.</a:t>
            </a:r>
          </a:p>
          <a:p>
            <a:endParaRPr lang="en-US" altLang="en-US" dirty="0"/>
          </a:p>
          <a:p>
            <a:r>
              <a:rPr lang="en-US" altLang="en-US" dirty="0"/>
              <a:t>All other employees whose work operations are or may be in an area where energy-control procedures are used must receive instruction regarding the energy-control procedure and the prohibition against removing a lockout or tagout device and attempting to restart, reenergize, or operate the machinery.</a:t>
            </a:r>
          </a:p>
          <a:p>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If employees perform tagout, they need to receive training on the limitations of tagout systems. Employees must understand tags are warning devices and do not provide the same physical restraint that is provided by a lock, as well as the requirement that when a tag is attached to an energy isolating means, it is never to be removed without authorization or ignored. Employees must be trained on the requirement for tags to be understandable by all authorized, affected, and other employees, and that tags and their attachment means must be durable and able to withstand the environmental conditions of the workplace. Employees must understand that tags may evoke a false sense of security. Tags must also be securely attached to energy-isolating devices so that they cannot be detached during use. </a:t>
            </a:r>
          </a:p>
          <a:p>
            <a:endParaRPr lang="en-US" altLang="en-US" dirty="0"/>
          </a:p>
          <a:p>
            <a:endParaRPr lang="en-US" altLang="en-US" dirty="0"/>
          </a:p>
          <a:p>
            <a:endParaRPr lang="en-US" altLang="en-US" dirty="0"/>
          </a:p>
          <a:p>
            <a:r>
              <a:rPr lang="en-US" altLang="en-US" b="1" dirty="0"/>
              <a:t>Graphic: </a:t>
            </a:r>
            <a:r>
              <a:rPr lang="en-US" altLang="en-US" dirty="0"/>
              <a:t>Clip art shows the information as thoughts from an employee.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59</a:t>
            </a:fld>
            <a:endParaRPr lang="en-US" dirty="0"/>
          </a:p>
        </p:txBody>
      </p:sp>
    </p:spTree>
    <p:extLst>
      <p:ext uri="{BB962C8B-B14F-4D97-AF65-F5344CB8AC3E}">
        <p14:creationId xmlns:p14="http://schemas.microsoft.com/office/powerpoint/2010/main" val="1568849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Retraining is vital to LOTO program, especially if there are changes in the procedures or equipment. Retraining is also needed when the results of the audit indicate a worker has problems with the execution of the procedure.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60</a:t>
            </a:fld>
            <a:endParaRPr lang="en-US" dirty="0"/>
          </a:p>
        </p:txBody>
      </p:sp>
    </p:spTree>
    <p:extLst>
      <p:ext uri="{BB962C8B-B14F-4D97-AF65-F5344CB8AC3E}">
        <p14:creationId xmlns:p14="http://schemas.microsoft.com/office/powerpoint/2010/main" val="25674248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Evidence of training is necessary. The information on the certificate needs to include: name of trainee, name of trainer, topics of training, and date of the training.</a:t>
            </a:r>
          </a:p>
          <a:p>
            <a:endParaRPr lang="en-US" dirty="0"/>
          </a:p>
          <a:p>
            <a:r>
              <a:rPr lang="en-US" b="1" dirty="0"/>
              <a:t>Photo: </a:t>
            </a:r>
            <a:r>
              <a:rPr lang="en-US" b="0" dirty="0"/>
              <a:t>This photo shows one employee observing another employee performing lockout/tagout.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61</a:t>
            </a:fld>
            <a:endParaRPr lang="en-US" dirty="0"/>
          </a:p>
        </p:txBody>
      </p:sp>
    </p:spTree>
    <p:extLst>
      <p:ext uri="{BB962C8B-B14F-4D97-AF65-F5344CB8AC3E}">
        <p14:creationId xmlns:p14="http://schemas.microsoft.com/office/powerpoint/2010/main" val="11594987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outside servicing personnel are engaged in activities covered by this standard, the on-site employer and the outside employer shall inform each other of their respective lockout or tagout procedure.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Photo: </a:t>
            </a:r>
            <a:r>
              <a:rPr lang="en-US" sz="1200" dirty="0"/>
              <a:t>Two employees reviewing a document. It is important to ensure that on-site employers and outside employers are aware of each other’s lockout/tagout procedures. If you are an on-site employer, ensure temporary workers or outside contactors are aware of your company’s lockout/tagout program, and the requirements covered in the program.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62</a:t>
            </a:fld>
            <a:endParaRPr lang="en-US" dirty="0"/>
          </a:p>
        </p:txBody>
      </p:sp>
    </p:spTree>
    <p:extLst>
      <p:ext uri="{BB962C8B-B14F-4D97-AF65-F5344CB8AC3E}">
        <p14:creationId xmlns:p14="http://schemas.microsoft.com/office/powerpoint/2010/main" val="12400512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OSHA allows the temporary removal of lockout or tagout devices and the reenergization of the machine only in limited situations for particular tasks that require energization — for example, when power is needed to test or position machines, equipment, or components. However, this temporary exception applies only for the limited time required to perform the particular task requiring energization.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procedures must provide maximum safety coverage for employees when the equipment or machinery must be energized during the course of servicing. Employee exposure to hazards is high during these transition periods. To ensure workplace safety, the following sequence must be followed when testing or repositioning a machine or piece of equipment: clear the machines or equipment of tools and materials;</a:t>
            </a:r>
            <a:r>
              <a:rPr lang="en-US" altLang="en-US" baseline="0" dirty="0"/>
              <a:t> r</a:t>
            </a:r>
            <a:r>
              <a:rPr lang="en-US" altLang="en-US" dirty="0"/>
              <a:t>emove employees from the machine or equipment area;</a:t>
            </a:r>
            <a:r>
              <a:rPr lang="en-US" altLang="en-US" baseline="0" dirty="0"/>
              <a:t> r</a:t>
            </a:r>
            <a:r>
              <a:rPr lang="en-US" altLang="en-US" dirty="0"/>
              <a:t>emove the lockout or tagout devices as specified;</a:t>
            </a:r>
            <a:r>
              <a:rPr lang="en-US" altLang="en-US" baseline="0" dirty="0"/>
              <a:t> e</a:t>
            </a:r>
            <a:r>
              <a:rPr lang="en-US" altLang="en-US" dirty="0"/>
              <a:t>nergize and proceed with testing or positioning;</a:t>
            </a:r>
            <a:r>
              <a:rPr lang="en-US" altLang="en-US" baseline="0" dirty="0"/>
              <a:t> </a:t>
            </a:r>
            <a:r>
              <a:rPr lang="en-US" altLang="en-US" baseline="0" dirty="0" err="1"/>
              <a:t>d</a:t>
            </a:r>
            <a:r>
              <a:rPr lang="en-US" altLang="en-US" dirty="0" err="1"/>
              <a:t>eenergize</a:t>
            </a:r>
            <a:r>
              <a:rPr lang="en-US" altLang="en-US" dirty="0"/>
              <a:t> all systems, isolate the machine or equipment from the energy source,</a:t>
            </a:r>
            <a:r>
              <a:rPr lang="en-US" altLang="en-US" baseline="0" dirty="0"/>
              <a:t> </a:t>
            </a:r>
            <a:r>
              <a:rPr lang="en-US" altLang="en-US" dirty="0"/>
              <a:t>and reapply lockout or tagout devices as specified. OSHA permits the removal of lockout/tagout devices and the reenergization of equipment only during the time necessary for the testing or positioning of the machine, equipment, or component, and only when reenergization is essential to accomplishing the servicing task.</a:t>
            </a:r>
          </a:p>
          <a:p>
            <a:endParaRPr lang="en-US" dirty="0"/>
          </a:p>
          <a:p>
            <a:r>
              <a:rPr lang="en-US" b="1" dirty="0"/>
              <a:t>Photo: </a:t>
            </a:r>
            <a:r>
              <a:rPr lang="en-US" b="0" dirty="0"/>
              <a:t>An employee testing a machine.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63</a:t>
            </a:fld>
            <a:endParaRPr lang="en-US" dirty="0"/>
          </a:p>
        </p:txBody>
      </p:sp>
    </p:spTree>
    <p:extLst>
      <p:ext uri="{BB962C8B-B14F-4D97-AF65-F5344CB8AC3E}">
        <p14:creationId xmlns:p14="http://schemas.microsoft.com/office/powerpoint/2010/main" val="19995730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cs typeface="Times New Roman" panose="02020603050405020304" pitchFamily="18" charset="0"/>
              </a:rPr>
              <a:t>Each employee must affix their own lock to the hasp on the energy isolation device. Procedures for group lockout tagout must be discussed in the hazardous energy control plan. An authorized employee may represent a group and have primary responsibility for the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Times New Roman" panose="02020603050405020304" pitchFamily="18" charset="0"/>
              </a:rPr>
              <a:t>Top photo: </a:t>
            </a:r>
            <a:r>
              <a:rPr lang="en-US" altLang="en-US" sz="1200" b="0" dirty="0">
                <a:cs typeface="Times New Roman" panose="02020603050405020304" pitchFamily="18" charset="0"/>
              </a:rPr>
              <a:t>Hasps that may be used for group lockout/tagout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Times New Roman" panose="02020603050405020304" pitchFamily="18" charset="0"/>
              </a:rPr>
              <a:t>Bottom photo: </a:t>
            </a:r>
            <a:r>
              <a:rPr lang="en-US" altLang="en-US" sz="1200" dirty="0">
                <a:cs typeface="Times New Roman" panose="02020603050405020304" pitchFamily="18" charset="0"/>
              </a:rPr>
              <a:t>A lock and two hasps to demonstrate a group lockout tagout in progress. </a:t>
            </a:r>
            <a:endParaRPr lang="en-US" altLang="en-US" sz="1200" b="1" dirty="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64</a:t>
            </a:fld>
            <a:endParaRPr lang="en-US" dirty="0"/>
          </a:p>
        </p:txBody>
      </p:sp>
    </p:spTree>
    <p:extLst>
      <p:ext uri="{BB962C8B-B14F-4D97-AF65-F5344CB8AC3E}">
        <p14:creationId xmlns:p14="http://schemas.microsoft.com/office/powerpoint/2010/main" val="10166729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273449C4-4452-4380-8EE2-8456FFAACF01}"/>
              </a:ext>
            </a:extLst>
          </p:cNvPr>
          <p:cNvSpPr>
            <a:spLocks noGrp="1" noRot="1" noChangeAspect="1" noTextEdit="1"/>
          </p:cNvSpPr>
          <p:nvPr>
            <p:ph type="sldImg"/>
          </p:nvPr>
        </p:nvSpPr>
        <p:spPr>
          <a:ln/>
        </p:spPr>
      </p:sp>
      <p:sp>
        <p:nvSpPr>
          <p:cNvPr id="133123" name="Notes Placeholder 2">
            <a:extLst>
              <a:ext uri="{FF2B5EF4-FFF2-40B4-BE49-F238E27FC236}">
                <a16:creationId xmlns:a16="http://schemas.microsoft.com/office/drawing/2014/main" id="{32A4AA8A-7B0A-40E6-96D5-330BB949C5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b="0" i="0" dirty="0">
                <a:solidFill>
                  <a:srgbClr val="800080"/>
                </a:solidFill>
                <a:cs typeface="Times New Roman" panose="02020603050405020304" pitchFamily="18" charset="0"/>
              </a:rPr>
              <a:t>Each authorized person performing work must still apply their individual lock to the machine, equipment or device.</a:t>
            </a:r>
            <a:r>
              <a:rPr lang="en-US" altLang="en-US" sz="1200" b="0" i="0" dirty="0">
                <a:solidFill>
                  <a:srgbClr val="33CC33"/>
                </a:solidFill>
                <a:cs typeface="Times New Roman" panose="02020603050405020304" pitchFamily="18" charset="0"/>
              </a:rPr>
              <a:t>   </a:t>
            </a:r>
          </a:p>
          <a:p>
            <a:endParaRPr lang="en-US" altLang="en-US" sz="1200" b="1" i="1" dirty="0">
              <a:solidFill>
                <a:srgbClr val="33CC33"/>
              </a:solidFill>
              <a:cs typeface="Times New Roman" panose="02020603050405020304" pitchFamily="18" charset="0"/>
            </a:endParaRPr>
          </a:p>
          <a:p>
            <a:r>
              <a:rPr lang="en-US" altLang="en-US" sz="1200" b="1" i="0" dirty="0">
                <a:solidFill>
                  <a:srgbClr val="33CC33"/>
                </a:solidFill>
                <a:cs typeface="Times New Roman" panose="02020603050405020304" pitchFamily="18" charset="0"/>
              </a:rPr>
              <a:t>Photos: </a:t>
            </a:r>
            <a:r>
              <a:rPr lang="en-US" altLang="en-US" sz="1200" b="0" i="0" dirty="0">
                <a:solidFill>
                  <a:srgbClr val="33CC33"/>
                </a:solidFill>
                <a:cs typeface="Times New Roman" panose="02020603050405020304" pitchFamily="18" charset="0"/>
              </a:rPr>
              <a:t>These photos illustrate personnel are conducting a group lockout. Note at least two or more locks and tags on the equipment (electrical disconnect)</a:t>
            </a:r>
          </a:p>
          <a:p>
            <a:pPr eaLnBrk="1" hangingPunct="1"/>
            <a:endParaRPr lang="en-US" altLang="en-US" sz="1100" dirty="0">
              <a:cs typeface="Times New Roman" panose="02020603050405020304" pitchFamily="18" charset="0"/>
            </a:endParaRPr>
          </a:p>
        </p:txBody>
      </p:sp>
      <p:sp>
        <p:nvSpPr>
          <p:cNvPr id="133124" name="Slide Number Placeholder 3">
            <a:extLst>
              <a:ext uri="{FF2B5EF4-FFF2-40B4-BE49-F238E27FC236}">
                <a16:creationId xmlns:a16="http://schemas.microsoft.com/office/drawing/2014/main" id="{EBA9DA89-8375-47C5-8A38-AD03BF4FEC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ED8472-D8D9-4310-8DBE-942539DCD8D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8A07F4CA-65E9-4817-A809-97D47CA7E9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C607A8-BD27-42D3-BF10-9534441049C1}" type="slidenum">
              <a:rPr lang="en-US" altLang="en-US">
                <a:latin typeface="Times New Roman" panose="02020603050405020304" pitchFamily="18" charset="0"/>
              </a:rPr>
              <a:pPr/>
              <a:t>66</a:t>
            </a:fld>
            <a:endParaRPr lang="en-US" altLang="en-US">
              <a:latin typeface="Times New Roman" panose="02020603050405020304" pitchFamily="18" charset="0"/>
            </a:endParaRPr>
          </a:p>
        </p:txBody>
      </p:sp>
      <p:sp>
        <p:nvSpPr>
          <p:cNvPr id="135171" name="Rectangle 2">
            <a:extLst>
              <a:ext uri="{FF2B5EF4-FFF2-40B4-BE49-F238E27FC236}">
                <a16:creationId xmlns:a16="http://schemas.microsoft.com/office/drawing/2014/main" id="{0F8D6F8F-B29A-4DD3-B3EE-2B1CDC2EFDD6}"/>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ACC08042-7C7F-43E9-A708-9559CE66F2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Work involving minor tool changes and adjustments or other minor servicing activities that are routine, repetitive, and integral to the use of the production equipment and that occur during normal production operations are not covered by the lockout/tagout standard. This exception is limited, however, and applies only when the employer provides and requires alternative measures to ensure effective, alternative protection.</a:t>
            </a:r>
          </a:p>
          <a:p>
            <a:pPr eaLnBrk="1" hangingPunct="1"/>
            <a:endParaRPr lang="en-US" alt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directs you to the LOTO </a:t>
            </a:r>
            <a:r>
              <a:rPr lang="en-US" altLang="en-US" dirty="0" err="1"/>
              <a:t>eTool</a:t>
            </a:r>
            <a:r>
              <a:rPr lang="en-US" altLang="en-US" dirty="0"/>
              <a:t> that is available at www.osha.gov. The </a:t>
            </a:r>
            <a:r>
              <a:rPr lang="en-US" altLang="en-US" dirty="0" err="1"/>
              <a:t>eTool</a:t>
            </a:r>
            <a:r>
              <a:rPr lang="en-US" altLang="en-US" dirty="0"/>
              <a:t> provides information on the standard and tutorials.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Graphic: </a:t>
            </a:r>
            <a:r>
              <a:rPr lang="en-US" altLang="en-US" dirty="0"/>
              <a:t>A screenshot of OSHA’s LOTO </a:t>
            </a:r>
            <a:r>
              <a:rPr lang="en-US" altLang="en-US" dirty="0" err="1"/>
              <a:t>eTool</a:t>
            </a:r>
            <a:r>
              <a:rPr lang="en-US" altLang="en-US" dirty="0"/>
              <a:t> homepage.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OSHA’s Lockout/Tagout </a:t>
            </a:r>
            <a:r>
              <a:rPr lang="en-US" altLang="en-US" dirty="0" err="1"/>
              <a:t>eTool</a:t>
            </a:r>
            <a:r>
              <a:rPr lang="en-US" altLang="en-US" dirty="0"/>
              <a:t>: https://www.osha.gov/dts/osta/lototraining/index.html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67</a:t>
            </a:fld>
            <a:endParaRPr lang="en-US" dirty="0"/>
          </a:p>
        </p:txBody>
      </p:sp>
    </p:spTree>
    <p:extLst>
      <p:ext uri="{BB962C8B-B14F-4D97-AF65-F5344CB8AC3E}">
        <p14:creationId xmlns:p14="http://schemas.microsoft.com/office/powerpoint/2010/main" val="37269790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review of some of the different topics that were covered during the module. </a:t>
            </a:r>
          </a:p>
          <a:p>
            <a:endParaRPr lang="en-US" dirty="0"/>
          </a:p>
          <a:p>
            <a:r>
              <a:rPr lang="en-US" dirty="0"/>
              <a:t>Answers:</a:t>
            </a:r>
          </a:p>
          <a:p>
            <a:pPr>
              <a:lnSpc>
                <a:spcPct val="90000"/>
              </a:lnSpc>
              <a:buClr>
                <a:srgbClr val="262626"/>
              </a:buClr>
            </a:pPr>
            <a:r>
              <a:rPr lang="en-US" dirty="0"/>
              <a:t>Question 1: </a:t>
            </a:r>
          </a:p>
          <a:p>
            <a:pPr marL="228600" indent="-228600">
              <a:lnSpc>
                <a:spcPct val="90000"/>
              </a:lnSpc>
              <a:buClr>
                <a:srgbClr val="262626"/>
              </a:buClr>
              <a:buFont typeface="+mj-lt"/>
              <a:buAutoNum type="arabicPeriod"/>
            </a:pPr>
            <a:r>
              <a:rPr lang="en-US" sz="1200" dirty="0"/>
              <a:t>Notification of employees</a:t>
            </a:r>
          </a:p>
          <a:p>
            <a:pPr marL="228600" indent="-228600">
              <a:lnSpc>
                <a:spcPct val="90000"/>
              </a:lnSpc>
              <a:buClr>
                <a:srgbClr val="262626"/>
              </a:buClr>
              <a:buFont typeface="+mj-lt"/>
              <a:buAutoNum type="arabicPeriod"/>
            </a:pPr>
            <a:r>
              <a:rPr lang="en-US" sz="1200" dirty="0"/>
              <a:t>Preparation for shutdown</a:t>
            </a:r>
          </a:p>
          <a:p>
            <a:pPr marL="228600" indent="-228600">
              <a:lnSpc>
                <a:spcPct val="90000"/>
              </a:lnSpc>
              <a:buClr>
                <a:srgbClr val="262626"/>
              </a:buClr>
              <a:buFont typeface="+mj-lt"/>
              <a:buAutoNum type="arabicPeriod"/>
            </a:pPr>
            <a:r>
              <a:rPr lang="en-US" sz="1200" dirty="0"/>
              <a:t>Machine or equipment shutdown</a:t>
            </a:r>
          </a:p>
          <a:p>
            <a:pPr marL="228600" indent="-228600">
              <a:lnSpc>
                <a:spcPct val="90000"/>
              </a:lnSpc>
              <a:buClr>
                <a:srgbClr val="262626"/>
              </a:buClr>
              <a:buFont typeface="+mj-lt"/>
              <a:buAutoNum type="arabicPeriod"/>
            </a:pPr>
            <a:r>
              <a:rPr lang="en-US" sz="1200" dirty="0"/>
              <a:t>Machine or equipment isolation</a:t>
            </a:r>
          </a:p>
          <a:p>
            <a:pPr marL="228600" indent="-228600">
              <a:lnSpc>
                <a:spcPct val="90000"/>
              </a:lnSpc>
              <a:buClr>
                <a:srgbClr val="262626"/>
              </a:buClr>
              <a:buFont typeface="+mj-lt"/>
              <a:buAutoNum type="arabicPeriod"/>
            </a:pPr>
            <a:r>
              <a:rPr lang="en-US" sz="1200" dirty="0"/>
              <a:t>Lockout/tagout device application</a:t>
            </a:r>
          </a:p>
          <a:p>
            <a:pPr marL="228600" indent="-228600">
              <a:lnSpc>
                <a:spcPct val="90000"/>
              </a:lnSpc>
              <a:buClr>
                <a:srgbClr val="262626"/>
              </a:buClr>
              <a:buFont typeface="+mj-lt"/>
              <a:buAutoNum type="arabicPeriod"/>
            </a:pPr>
            <a:r>
              <a:rPr lang="en-US" sz="1200" dirty="0"/>
              <a:t>Stored energy </a:t>
            </a:r>
          </a:p>
          <a:p>
            <a:pPr marL="228600" indent="-228600">
              <a:lnSpc>
                <a:spcPct val="90000"/>
              </a:lnSpc>
              <a:buClr>
                <a:srgbClr val="262626"/>
              </a:buClr>
              <a:buFont typeface="+mj-lt"/>
              <a:buAutoNum type="arabicPeriod"/>
            </a:pPr>
            <a:r>
              <a:rPr lang="en-US" sz="1200" dirty="0"/>
              <a:t>Verification of isolation</a:t>
            </a:r>
          </a:p>
          <a:p>
            <a:pPr marL="228600" indent="-228600">
              <a:lnSpc>
                <a:spcPct val="90000"/>
              </a:lnSpc>
              <a:buClr>
                <a:srgbClr val="262626"/>
              </a:buClr>
              <a:buFont typeface="+mj-lt"/>
              <a:buAutoNum type="arabicPeriod"/>
            </a:pPr>
            <a:r>
              <a:rPr lang="en-US" sz="1200" dirty="0"/>
              <a:t>Release from lockout/tagout</a:t>
            </a:r>
          </a:p>
          <a:p>
            <a:pPr marL="0" indent="0">
              <a:lnSpc>
                <a:spcPct val="90000"/>
              </a:lnSpc>
              <a:buClr>
                <a:srgbClr val="262626"/>
              </a:buClr>
              <a:buFont typeface="+mj-lt"/>
              <a:buNone/>
            </a:pPr>
            <a:endParaRPr lang="en-US" sz="1200" dirty="0"/>
          </a:p>
          <a:p>
            <a:pPr marL="0" indent="0">
              <a:lnSpc>
                <a:spcPct val="90000"/>
              </a:lnSpc>
              <a:buClr>
                <a:srgbClr val="262626"/>
              </a:buClr>
              <a:buFont typeface="+mj-lt"/>
              <a:buNone/>
            </a:pPr>
            <a:r>
              <a:rPr lang="en-US" sz="1200" dirty="0"/>
              <a:t>Question 2: </a:t>
            </a:r>
          </a:p>
          <a:p>
            <a:pPr>
              <a:spcBef>
                <a:spcPts val="1200"/>
              </a:spcBef>
              <a:spcAft>
                <a:spcPts val="1200"/>
              </a:spcAft>
              <a:buClr>
                <a:srgbClr val="262626"/>
              </a:buClr>
            </a:pPr>
            <a:r>
              <a:rPr lang="en-US" sz="1200" dirty="0"/>
              <a:t>Retraining is required when an employee has a change in their job assignment, there is a change in the machine or process, there is a change in the lockout/tagout procedure, or when inadequacies are observed and revealed during the periodic review. </a:t>
            </a:r>
          </a:p>
          <a:p>
            <a:endParaRPr lang="en-US" dirty="0"/>
          </a:p>
          <a:p>
            <a:r>
              <a:rPr lang="en-US" dirty="0"/>
              <a:t>Question 3: </a:t>
            </a:r>
          </a:p>
          <a:p>
            <a:r>
              <a:rPr lang="en-US" dirty="0"/>
              <a:t>Periodic inspections must be performed at least once every year.</a:t>
            </a:r>
          </a:p>
          <a:p>
            <a:endParaRPr lang="en-US" dirty="0"/>
          </a:p>
          <a:p>
            <a:r>
              <a:rPr lang="en-US" dirty="0"/>
              <a:t>Question 4: The minor servicing exception would apply when minor servicing activities, which are routine, repetitive, and integral to production, take place during normal production operations AND alternative measures of protection are provided. </a:t>
            </a:r>
          </a:p>
        </p:txBody>
      </p:sp>
      <p:sp>
        <p:nvSpPr>
          <p:cNvPr id="4" name="Slide Number Placeholder 3"/>
          <p:cNvSpPr>
            <a:spLocks noGrp="1"/>
          </p:cNvSpPr>
          <p:nvPr>
            <p:ph type="sldNum" sz="quarter" idx="5"/>
          </p:nvPr>
        </p:nvSpPr>
        <p:spPr/>
        <p:txBody>
          <a:bodyPr/>
          <a:lstStyle/>
          <a:p>
            <a:fld id="{93407ACD-906F-44B0-8CD6-1E9886437A98}" type="slidenum">
              <a:rPr lang="en-US" smtClean="0"/>
              <a:t>68</a:t>
            </a:fld>
            <a:endParaRPr lang="en-US" dirty="0"/>
          </a:p>
        </p:txBody>
      </p:sp>
    </p:spTree>
    <p:extLst>
      <p:ext uri="{BB962C8B-B14F-4D97-AF65-F5344CB8AC3E}">
        <p14:creationId xmlns:p14="http://schemas.microsoft.com/office/powerpoint/2010/main" val="37612072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summarizes the basics of a hazardous energy control plan. Written procedures are important to direct the activities of the hazardous energy control at the facility. The basic must outline the scope, authority, and responsibility of implementing LOTO. Items that need to be included are: steps to isolate the equipment, verification of isolation, steps to release the equipment, interaction with contractors, group LOTO, shift changes, lock removal, training, machine specific procedures, and periodic inspections. The policy must be enforced to be effective!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69</a:t>
            </a:fld>
            <a:endParaRPr lang="en-US" dirty="0"/>
          </a:p>
        </p:txBody>
      </p:sp>
    </p:spTree>
    <p:extLst>
      <p:ext uri="{BB962C8B-B14F-4D97-AF65-F5344CB8AC3E}">
        <p14:creationId xmlns:p14="http://schemas.microsoft.com/office/powerpoint/2010/main" val="2532740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style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2725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4498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CA9E62-8E5A-4BF9-B624-C7597FCFE397}" type="slidenum">
              <a:rPr lang="en-US" smtClean="0"/>
              <a:pPr/>
              <a:t>‹#›</a:t>
            </a:fld>
            <a:endParaRPr lang="en-US" dirty="0"/>
          </a:p>
        </p:txBody>
      </p:sp>
    </p:spTree>
    <p:extLst>
      <p:ext uri="{BB962C8B-B14F-4D97-AF65-F5344CB8AC3E}">
        <p14:creationId xmlns:p14="http://schemas.microsoft.com/office/powerpoint/2010/main" val="3350693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0337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8873067"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09236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1" y="1600200"/>
            <a:ext cx="4191000"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563536" y="1600200"/>
            <a:ext cx="4351865"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166170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p:nvPr>
        </p:nvSpPr>
        <p:spPr>
          <a:xfrm>
            <a:off x="254000" y="1371600"/>
            <a:ext cx="4216401" cy="2253044"/>
          </a:xfrm>
        </p:spPr>
        <p:txBody>
          <a:bodyPr/>
          <a:lstStyle/>
          <a:p>
            <a:endParaRPr lang="en-US" dirty="0"/>
          </a:p>
        </p:txBody>
      </p:sp>
      <p:sp>
        <p:nvSpPr>
          <p:cNvPr id="4" name="Picture Placeholder 3"/>
          <p:cNvSpPr>
            <a:spLocks noGrp="1"/>
          </p:cNvSpPr>
          <p:nvPr>
            <p:ph type="pic" sz="quarter" idx="11"/>
          </p:nvPr>
        </p:nvSpPr>
        <p:spPr>
          <a:xfrm>
            <a:off x="4656667" y="1371600"/>
            <a:ext cx="4207934" cy="2253044"/>
          </a:xfrm>
        </p:spPr>
        <p:txBody>
          <a:bodyPr/>
          <a:lstStyle/>
          <a:p>
            <a:endParaRPr lang="en-US" dirty="0"/>
          </a:p>
        </p:txBody>
      </p:sp>
      <p:sp>
        <p:nvSpPr>
          <p:cNvPr id="5" name="Picture Placeholder 3"/>
          <p:cNvSpPr>
            <a:spLocks noGrp="1"/>
          </p:cNvSpPr>
          <p:nvPr>
            <p:ph type="pic" sz="quarter" idx="12"/>
          </p:nvPr>
        </p:nvSpPr>
        <p:spPr>
          <a:xfrm>
            <a:off x="254000" y="3784602"/>
            <a:ext cx="4216401" cy="2459799"/>
          </a:xfrm>
        </p:spPr>
        <p:txBody>
          <a:bodyPr/>
          <a:lstStyle/>
          <a:p>
            <a:endParaRPr lang="en-US" dirty="0"/>
          </a:p>
        </p:txBody>
      </p:sp>
      <p:sp>
        <p:nvSpPr>
          <p:cNvPr id="6" name="Picture Placeholder 3"/>
          <p:cNvSpPr>
            <a:spLocks noGrp="1"/>
          </p:cNvSpPr>
          <p:nvPr>
            <p:ph type="pic" sz="quarter" idx="13"/>
          </p:nvPr>
        </p:nvSpPr>
        <p:spPr>
          <a:xfrm>
            <a:off x="4656667" y="3784600"/>
            <a:ext cx="4207934" cy="2459800"/>
          </a:xfrm>
        </p:spPr>
        <p:txBody>
          <a:bodyPr/>
          <a:lstStyle/>
          <a:p>
            <a:endParaRPr lang="en-US" dirty="0"/>
          </a:p>
        </p:txBody>
      </p:sp>
    </p:spTree>
    <p:extLst>
      <p:ext uri="{BB962C8B-B14F-4D97-AF65-F5344CB8AC3E}">
        <p14:creationId xmlns:p14="http://schemas.microsoft.com/office/powerpoint/2010/main" val="172913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3"/>
          <p:cNvSpPr>
            <a:spLocks noGrp="1"/>
          </p:cNvSpPr>
          <p:nvPr>
            <p:ph type="pic" sz="quarter" idx="10"/>
          </p:nvPr>
        </p:nvSpPr>
        <p:spPr>
          <a:xfrm>
            <a:off x="262467" y="1329267"/>
            <a:ext cx="2751666" cy="1400218"/>
          </a:xfrm>
        </p:spPr>
        <p:txBody>
          <a:bodyPr/>
          <a:lstStyle/>
          <a:p>
            <a:endParaRPr lang="en-US" dirty="0"/>
          </a:p>
        </p:txBody>
      </p:sp>
      <p:sp>
        <p:nvSpPr>
          <p:cNvPr id="6" name="Picture Placeholder 3"/>
          <p:cNvSpPr>
            <a:spLocks noGrp="1"/>
          </p:cNvSpPr>
          <p:nvPr>
            <p:ph type="pic" sz="quarter" idx="12"/>
          </p:nvPr>
        </p:nvSpPr>
        <p:spPr>
          <a:xfrm>
            <a:off x="6092776" y="1329267"/>
            <a:ext cx="2805693" cy="1400218"/>
          </a:xfrm>
        </p:spPr>
        <p:txBody>
          <a:bodyPr/>
          <a:lstStyle/>
          <a:p>
            <a:endParaRPr lang="en-US" dirty="0"/>
          </a:p>
        </p:txBody>
      </p:sp>
      <p:sp>
        <p:nvSpPr>
          <p:cNvPr id="7" name="Picture Placeholder 3"/>
          <p:cNvSpPr>
            <a:spLocks noGrp="1"/>
          </p:cNvSpPr>
          <p:nvPr>
            <p:ph type="pic" sz="quarter" idx="13"/>
          </p:nvPr>
        </p:nvSpPr>
        <p:spPr>
          <a:xfrm>
            <a:off x="3132668" y="1329267"/>
            <a:ext cx="2870200" cy="1400218"/>
          </a:xfrm>
        </p:spPr>
        <p:txBody>
          <a:bodyPr/>
          <a:lstStyle/>
          <a:p>
            <a:endParaRPr lang="en-US" dirty="0"/>
          </a:p>
        </p:txBody>
      </p:sp>
      <p:sp>
        <p:nvSpPr>
          <p:cNvPr id="8" name="Picture Placeholder 3"/>
          <p:cNvSpPr>
            <a:spLocks noGrp="1"/>
          </p:cNvSpPr>
          <p:nvPr>
            <p:ph type="pic" sz="quarter" idx="14"/>
          </p:nvPr>
        </p:nvSpPr>
        <p:spPr>
          <a:xfrm>
            <a:off x="262467" y="2946400"/>
            <a:ext cx="2751666" cy="1514524"/>
          </a:xfrm>
        </p:spPr>
        <p:txBody>
          <a:bodyPr/>
          <a:lstStyle/>
          <a:p>
            <a:endParaRPr lang="en-US" dirty="0"/>
          </a:p>
        </p:txBody>
      </p:sp>
      <p:sp>
        <p:nvSpPr>
          <p:cNvPr id="9" name="Picture Placeholder 3"/>
          <p:cNvSpPr>
            <a:spLocks noGrp="1"/>
          </p:cNvSpPr>
          <p:nvPr>
            <p:ph type="pic" sz="quarter" idx="15"/>
          </p:nvPr>
        </p:nvSpPr>
        <p:spPr>
          <a:xfrm>
            <a:off x="6092776" y="2946400"/>
            <a:ext cx="2805693" cy="1514524"/>
          </a:xfrm>
        </p:spPr>
        <p:txBody>
          <a:bodyPr/>
          <a:lstStyle/>
          <a:p>
            <a:endParaRPr lang="en-US" dirty="0"/>
          </a:p>
        </p:txBody>
      </p:sp>
      <p:sp>
        <p:nvSpPr>
          <p:cNvPr id="10" name="Picture Placeholder 3"/>
          <p:cNvSpPr>
            <a:spLocks noGrp="1"/>
          </p:cNvSpPr>
          <p:nvPr>
            <p:ph type="pic" sz="quarter" idx="16"/>
          </p:nvPr>
        </p:nvSpPr>
        <p:spPr>
          <a:xfrm>
            <a:off x="3132668" y="2946400"/>
            <a:ext cx="2870200" cy="1514524"/>
          </a:xfrm>
        </p:spPr>
        <p:txBody>
          <a:bodyPr/>
          <a:lstStyle/>
          <a:p>
            <a:endParaRPr lang="en-US" dirty="0"/>
          </a:p>
        </p:txBody>
      </p:sp>
      <p:sp>
        <p:nvSpPr>
          <p:cNvPr id="11" name="Picture Placeholder 3"/>
          <p:cNvSpPr>
            <a:spLocks noGrp="1"/>
          </p:cNvSpPr>
          <p:nvPr>
            <p:ph type="pic" sz="quarter" idx="17"/>
          </p:nvPr>
        </p:nvSpPr>
        <p:spPr>
          <a:xfrm>
            <a:off x="262467" y="4677839"/>
            <a:ext cx="2751666" cy="1507682"/>
          </a:xfrm>
        </p:spPr>
        <p:txBody>
          <a:bodyPr/>
          <a:lstStyle/>
          <a:p>
            <a:endParaRPr lang="en-US" dirty="0"/>
          </a:p>
        </p:txBody>
      </p:sp>
      <p:sp>
        <p:nvSpPr>
          <p:cNvPr id="12" name="Picture Placeholder 3"/>
          <p:cNvSpPr>
            <a:spLocks noGrp="1"/>
          </p:cNvSpPr>
          <p:nvPr>
            <p:ph type="pic" sz="quarter" idx="18"/>
          </p:nvPr>
        </p:nvSpPr>
        <p:spPr>
          <a:xfrm>
            <a:off x="6092776" y="4677839"/>
            <a:ext cx="2805692" cy="1507682"/>
          </a:xfrm>
        </p:spPr>
        <p:txBody>
          <a:bodyPr/>
          <a:lstStyle/>
          <a:p>
            <a:endParaRPr lang="en-US" dirty="0"/>
          </a:p>
        </p:txBody>
      </p:sp>
      <p:sp>
        <p:nvSpPr>
          <p:cNvPr id="13" name="Picture Placeholder 3"/>
          <p:cNvSpPr>
            <a:spLocks noGrp="1"/>
          </p:cNvSpPr>
          <p:nvPr>
            <p:ph type="pic" sz="quarter" idx="19"/>
          </p:nvPr>
        </p:nvSpPr>
        <p:spPr>
          <a:xfrm>
            <a:off x="3132668" y="4677839"/>
            <a:ext cx="2870200" cy="1507682"/>
          </a:xfrm>
        </p:spPr>
        <p:txBody>
          <a:bodyPr/>
          <a:lstStyle/>
          <a:p>
            <a:endParaRPr lang="en-US" dirty="0"/>
          </a:p>
        </p:txBody>
      </p:sp>
    </p:spTree>
    <p:extLst>
      <p:ext uri="{BB962C8B-B14F-4D97-AF65-F5344CB8AC3E}">
        <p14:creationId xmlns:p14="http://schemas.microsoft.com/office/powerpoint/2010/main" val="335747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532517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07708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a:p>
        </p:txBody>
      </p:sp>
    </p:spTree>
    <p:extLst>
      <p:ext uri="{BB962C8B-B14F-4D97-AF65-F5344CB8AC3E}">
        <p14:creationId xmlns:p14="http://schemas.microsoft.com/office/powerpoint/2010/main" val="4206013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175321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148293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6590275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26470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675382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53552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68270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301625" indent="-301625">
              <a:spcAft>
                <a:spcPts val="450"/>
              </a:spcAft>
              <a:buFont typeface="Arial" charset="0"/>
              <a:buChar char="•"/>
              <a:tabLst/>
              <a:defRPr sz="3400"/>
            </a:lvl1pPr>
            <a:lvl2pPr marL="698500" indent="-349250">
              <a:spcAft>
                <a:spcPts val="450"/>
              </a:spcAft>
              <a:buFont typeface="Courier New" charset="0"/>
              <a:buChar char="o"/>
              <a:tabLst/>
              <a:defRPr sz="3200"/>
            </a:lvl2pPr>
            <a:lvl3pPr marL="922338" indent="-236538">
              <a:spcAft>
                <a:spcPts val="450"/>
              </a:spcAft>
              <a:buFont typeface="Wingdings" charset="2"/>
              <a:buChar char="§"/>
              <a:tabLst/>
              <a:defRPr sz="2800"/>
            </a:lvl3pPr>
            <a:lvl4pPr marL="1319213" indent="-290513">
              <a:tabLst/>
              <a:defRPr sz="2400"/>
            </a:lvl4pPr>
            <a:lvl5pPr marL="1666875" indent="-295275">
              <a:buFont typeface="Courier New" charset="0"/>
              <a:buChar char="o"/>
              <a:tabLst/>
              <a:defRPr sz="24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4000"/>
            </a:lvl1pPr>
          </a:lstStyle>
          <a:p>
            <a:r>
              <a:rPr lang="en-US" dirty="0"/>
              <a:t>Click to edit Master title style</a:t>
            </a:r>
          </a:p>
        </p:txBody>
      </p:sp>
      <p:sp>
        <p:nvSpPr>
          <p:cNvPr id="4"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598108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8873067"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Title 6"/>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12776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772400" y="6135089"/>
            <a:ext cx="766380" cy="370171"/>
          </a:xfrm>
          <a:prstGeom prst="rect">
            <a:avLst/>
          </a:prstGeom>
        </p:spPr>
        <p:txBody>
          <a:bodyPr/>
          <a:lstStyle/>
          <a:p>
            <a:endParaRPr lang="en-US" dirty="0"/>
          </a:p>
        </p:txBody>
      </p:sp>
      <p:sp>
        <p:nvSpPr>
          <p:cNvPr id="3" name="Footer Placeholder 2"/>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511228" y="787783"/>
            <a:ext cx="584978" cy="365125"/>
          </a:xfrm>
          <a:prstGeom prst="rect">
            <a:avLst/>
          </a:prstGeom>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3702662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endParaRPr lang="en-US" dirty="0"/>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511228" y="787783"/>
            <a:ext cx="584978" cy="365125"/>
          </a:xfrm>
          <a:prstGeom prst="rect">
            <a:avLst/>
          </a:prstGeom>
        </p:spPr>
        <p:txBody>
          <a:bodyPr/>
          <a:lstStyle/>
          <a:p>
            <a:fld id="{903FAE49-DD17-4C2D-B81E-57E671009795}" type="slidenum">
              <a:rPr lang="en-US" smtClean="0"/>
              <a:pPr/>
              <a:t>‹#›</a:t>
            </a:fld>
            <a:endParaRPr lang="en-US" dirty="0"/>
          </a:p>
        </p:txBody>
      </p:sp>
    </p:spTree>
    <p:extLst>
      <p:ext uri="{BB962C8B-B14F-4D97-AF65-F5344CB8AC3E}">
        <p14:creationId xmlns:p14="http://schemas.microsoft.com/office/powerpoint/2010/main" val="1912847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0" name="Slide Number Placeholder 5"/>
          <p:cNvSpPr>
            <a:spLocks noGrp="1"/>
          </p:cNvSpPr>
          <p:nvPr>
            <p:ph type="sldNum" sz="quarter" idx="12"/>
          </p:nvPr>
        </p:nvSpPr>
        <p:spPr>
          <a:xfrm>
            <a:off x="511228" y="787783"/>
            <a:ext cx="584978" cy="365125"/>
          </a:xfrm>
          <a:prstGeom prst="rect">
            <a:avLst/>
          </a:prstGeom>
        </p:spPr>
        <p:txBody>
          <a:bodyPr/>
          <a:lstStyle/>
          <a:p>
            <a:fld id="{F6110AB0-40B6-45A0-A2CF-A0A293CCF00B}" type="slidenum">
              <a:rPr lang="en-US" smtClean="0"/>
              <a:pPr/>
              <a:t>‹#›</a:t>
            </a:fld>
            <a:endParaRPr lang="en-US" dirty="0"/>
          </a:p>
        </p:txBody>
      </p:sp>
    </p:spTree>
    <p:extLst>
      <p:ext uri="{BB962C8B-B14F-4D97-AF65-F5344CB8AC3E}">
        <p14:creationId xmlns:p14="http://schemas.microsoft.com/office/powerpoint/2010/main" val="3292477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76800" y="1600200"/>
            <a:ext cx="3810000" cy="4530725"/>
          </a:xfrm>
        </p:spPr>
        <p:txBody>
          <a:bodyPr/>
          <a:lstStyle/>
          <a:p>
            <a:endParaRPr lang="en-US" dirty="0"/>
          </a:p>
        </p:txBody>
      </p:sp>
      <p:sp>
        <p:nvSpPr>
          <p:cNvPr id="5" name="Date Placeholder 4"/>
          <p:cNvSpPr>
            <a:spLocks noGrp="1"/>
          </p:cNvSpPr>
          <p:nvPr>
            <p:ph type="dt" sz="half" idx="10"/>
          </p:nvPr>
        </p:nvSpPr>
        <p:spPr>
          <a:xfrm>
            <a:off x="914400" y="6251575"/>
            <a:ext cx="1981200" cy="457200"/>
          </a:xfrm>
          <a:prstGeom prst="rect">
            <a:avLst/>
          </a:prstGeom>
        </p:spPr>
        <p:txBody>
          <a:bodyPr/>
          <a:lstStyle>
            <a:lvl1pPr>
              <a:defRPr/>
            </a:lvl1pPr>
          </a:lstStyle>
          <a:p>
            <a:endParaRPr lang="en-US" dirty="0"/>
          </a:p>
        </p:txBody>
      </p:sp>
      <p:sp>
        <p:nvSpPr>
          <p:cNvPr id="6" name="Footer Placeholder 5"/>
          <p:cNvSpPr>
            <a:spLocks noGrp="1"/>
          </p:cNvSpPr>
          <p:nvPr>
            <p:ph type="ftr" sz="quarter" idx="11"/>
          </p:nvPr>
        </p:nvSpPr>
        <p:spPr>
          <a:xfrm>
            <a:off x="3352800" y="6248400"/>
            <a:ext cx="2971800" cy="457200"/>
          </a:xfrm>
          <a:prstGeom prst="rect">
            <a:avLst/>
          </a:prstGeom>
        </p:spPr>
        <p:txBody>
          <a:bodyPr/>
          <a:lstStyle>
            <a:lvl1pPr>
              <a:defRPr/>
            </a:lvl1pPr>
          </a:lstStyle>
          <a:p>
            <a:endParaRPr lang="en-US" dirty="0"/>
          </a:p>
        </p:txBody>
      </p:sp>
      <p:sp>
        <p:nvSpPr>
          <p:cNvPr id="7" name="Slide Number Placeholder 6"/>
          <p:cNvSpPr>
            <a:spLocks noGrp="1"/>
          </p:cNvSpPr>
          <p:nvPr>
            <p:ph type="sldNum" sz="quarter" idx="12"/>
          </p:nvPr>
        </p:nvSpPr>
        <p:spPr>
          <a:xfrm>
            <a:off x="6781800" y="6248400"/>
            <a:ext cx="1905000" cy="457200"/>
          </a:xfrm>
          <a:prstGeom prst="rect">
            <a:avLst/>
          </a:prstGeom>
        </p:spPr>
        <p:txBody>
          <a:bodyPr/>
          <a:lstStyle>
            <a:lvl1pPr>
              <a:defRPr/>
            </a:lvl1pPr>
          </a:lstStyle>
          <a:p>
            <a:fld id="{53C0D9D8-401F-4188-B1D6-CE49686FD238}" type="slidenum">
              <a:rPr lang="en-US"/>
              <a:pPr/>
              <a:t>‹#›</a:t>
            </a:fld>
            <a:endParaRPr lang="en-US" dirty="0"/>
          </a:p>
        </p:txBody>
      </p:sp>
    </p:spTree>
    <p:extLst>
      <p:ext uri="{BB962C8B-B14F-4D97-AF65-F5344CB8AC3E}">
        <p14:creationId xmlns:p14="http://schemas.microsoft.com/office/powerpoint/2010/main" val="1631219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nchor="ctr" anchorCtr="0"/>
          <a:lstStyle>
            <a:lvl1pPr marL="337090" indent="-337090">
              <a:lnSpc>
                <a:spcPct val="85000"/>
              </a:lnSpc>
              <a:spcBef>
                <a:spcPts val="529"/>
              </a:spcBef>
              <a:spcAft>
                <a:spcPts val="529"/>
              </a:spcAft>
              <a:buFont typeface="Arial" pitchFamily="34" charset="0"/>
              <a:buChar char="•"/>
              <a:defRPr>
                <a:solidFill>
                  <a:srgbClr val="012D4B"/>
                </a:solidFill>
              </a:defRPr>
            </a:lvl1pPr>
            <a:lvl2pPr marL="730361" indent="-280909">
              <a:lnSpc>
                <a:spcPct val="85000"/>
              </a:lnSpc>
              <a:spcBef>
                <a:spcPts val="529"/>
              </a:spcBef>
              <a:spcAft>
                <a:spcPts val="529"/>
              </a:spcAft>
              <a:buFont typeface="Arial" pitchFamily="34" charset="0"/>
              <a:buChar char="•"/>
              <a:defRPr>
                <a:solidFill>
                  <a:srgbClr val="012D4B"/>
                </a:solidFill>
              </a:defRPr>
            </a:lvl2pPr>
            <a:lvl3pPr marL="1123632" indent="-224726">
              <a:lnSpc>
                <a:spcPct val="85000"/>
              </a:lnSpc>
              <a:spcBef>
                <a:spcPts val="529"/>
              </a:spcBef>
              <a:spcAft>
                <a:spcPts val="529"/>
              </a:spcAft>
              <a:buFont typeface="Arial" pitchFamily="34" charset="0"/>
              <a:buChar char="•"/>
              <a:defRPr>
                <a:solidFill>
                  <a:srgbClr val="012D4B"/>
                </a:solidFill>
              </a:defRPr>
            </a:lvl3pPr>
            <a:lvl4pPr marL="1573084" indent="-224726">
              <a:lnSpc>
                <a:spcPct val="85000"/>
              </a:lnSpc>
              <a:spcBef>
                <a:spcPts val="529"/>
              </a:spcBef>
              <a:spcAft>
                <a:spcPts val="529"/>
              </a:spcAft>
              <a:buFont typeface="Arial" pitchFamily="34" charset="0"/>
              <a:buChar char="•"/>
              <a:defRPr>
                <a:solidFill>
                  <a:srgbClr val="012D4B"/>
                </a:solidFill>
              </a:defRPr>
            </a:lvl4pPr>
            <a:lvl5pPr marL="2022538" indent="-224726">
              <a:lnSpc>
                <a:spcPct val="85000"/>
              </a:lnSpc>
              <a:spcBef>
                <a:spcPts val="529"/>
              </a:spcBef>
              <a:spcAft>
                <a:spcPts val="529"/>
              </a:spcAft>
              <a:buFont typeface="Arial" pitchFamily="34" charset="0"/>
              <a:buChar char="•"/>
              <a:defRPr>
                <a:solidFill>
                  <a:srgbClr val="012D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445414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771525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45242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a:p>
        </p:txBody>
      </p:sp>
    </p:spTree>
    <p:extLst>
      <p:ext uri="{BB962C8B-B14F-4D97-AF65-F5344CB8AC3E}">
        <p14:creationId xmlns:p14="http://schemas.microsoft.com/office/powerpoint/2010/main" val="31738977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85750" indent="-285750">
              <a:spcAft>
                <a:spcPts val="450"/>
              </a:spcAft>
              <a:buFont typeface="Arial" charset="0"/>
              <a:buChar char="•"/>
              <a:defRPr sz="3600"/>
            </a:lvl1pPr>
            <a:lvl2pPr marL="754063" indent="-411163">
              <a:spcAft>
                <a:spcPts val="450"/>
              </a:spcAft>
              <a:buFont typeface="Courier New" charset="0"/>
              <a:buChar char="o"/>
              <a:tabLst/>
              <a:defRPr sz="3200"/>
            </a:lvl2pPr>
            <a:lvl3pPr marL="974725" indent="-288925">
              <a:spcAft>
                <a:spcPts val="450"/>
              </a:spcAft>
              <a:buFont typeface="Wingdings" charset="2"/>
              <a:buChar char="§"/>
              <a:tabLst/>
              <a:defRPr sz="2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a:xfrm>
            <a:off x="457200" y="274638"/>
            <a:ext cx="6781800" cy="1143000"/>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2826826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213214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407687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482956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7307602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160247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style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5812226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2257370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CA9E62-8E5A-4BF9-B624-C7597FCFE397}" type="slidenum">
              <a:rPr lang="en-US" smtClean="0"/>
              <a:pPr/>
              <a:t>‹#›</a:t>
            </a:fld>
            <a:endParaRPr lang="en-US" dirty="0"/>
          </a:p>
        </p:txBody>
      </p:sp>
    </p:spTree>
    <p:extLst>
      <p:ext uri="{BB962C8B-B14F-4D97-AF65-F5344CB8AC3E}">
        <p14:creationId xmlns:p14="http://schemas.microsoft.com/office/powerpoint/2010/main" val="42146835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11317819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8572449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4.jpeg"/><Relationship Id="rId4" Type="http://schemas.openxmlformats.org/officeDocument/2006/relationships/slideLayout" Target="../slideLayouts/slideLayout12.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4.jpeg"/><Relationship Id="rId5" Type="http://schemas.openxmlformats.org/officeDocument/2006/relationships/slideLayout" Target="../slideLayouts/slideLayout21.xml"/><Relationship Id="rId10" Type="http://schemas.openxmlformats.org/officeDocument/2006/relationships/theme" Target="../theme/theme4.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4.jpeg"/><Relationship Id="rId5" Type="http://schemas.openxmlformats.org/officeDocument/2006/relationships/slideLayout" Target="../slideLayouts/slideLayout30.xml"/><Relationship Id="rId10" Type="http://schemas.openxmlformats.org/officeDocument/2006/relationships/theme" Target="../theme/theme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image" Target="../media/image1.jp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6.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98132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720" r:id="rId4"/>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5765800" cy="991352"/>
          </a:xfrm>
          <a:prstGeom prst="rect">
            <a:avLst/>
          </a:prstGeom>
          <a:solidFill>
            <a:schemeClr val="bg1"/>
          </a:solidFill>
        </p:spPr>
        <p:txBody>
          <a:bodyPr vert="horz" lIns="274320" tIns="45720" rIns="91440" bIns="45720" rtlCol="0" anchor="ctr" anchorCtr="0">
            <a:noAutofit/>
          </a:bodyPr>
          <a:lstStyle/>
          <a:p>
            <a:r>
              <a:rPr lang="en-US" dirty="0"/>
              <a:t>Click to edit Master title style</a:t>
            </a:r>
          </a:p>
        </p:txBody>
      </p:sp>
      <p:sp>
        <p:nvSpPr>
          <p:cNvPr id="3" name="Text Placeholder 2"/>
          <p:cNvSpPr>
            <a:spLocks noGrp="1"/>
          </p:cNvSpPr>
          <p:nvPr>
            <p:ph type="body" idx="1"/>
          </p:nvPr>
        </p:nvSpPr>
        <p:spPr>
          <a:xfrm>
            <a:off x="1" y="1363133"/>
            <a:ext cx="8924509" cy="4834466"/>
          </a:xfrm>
          <a:prstGeom prst="rect">
            <a:avLst/>
          </a:prstGeom>
        </p:spPr>
        <p:txBody>
          <a:bodyPr vert="horz" lIns="274320" tIns="45720" rIns="27432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27784912"/>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hf hdr="0" ftr="0" dt="0"/>
  <p:txStyles>
    <p:titleStyle>
      <a:lvl1pPr algn="l" defTabSz="342900" rtl="0" eaLnBrk="1" latinLnBrk="0" hangingPunct="1">
        <a:spcBef>
          <a:spcPct val="0"/>
        </a:spcBef>
        <a:buNone/>
        <a:defRPr sz="1800" kern="1200" cap="all" spc="150">
          <a:solidFill>
            <a:srgbClr val="EEB211"/>
          </a:solidFill>
          <a:latin typeface="Calibri"/>
          <a:ea typeface="+mj-ea"/>
          <a:cs typeface="+mj-cs"/>
        </a:defRPr>
      </a:lvl1pPr>
    </p:titleStyle>
    <p:bodyStyle>
      <a:lvl1pPr marL="0" indent="0" algn="l" defTabSz="342900" rtl="0" eaLnBrk="1" latinLnBrk="0" hangingPunct="1">
        <a:spcBef>
          <a:spcPct val="20000"/>
        </a:spcBef>
        <a:buFont typeface="Arial"/>
        <a:buNone/>
        <a:defRPr sz="2400" kern="1200">
          <a:solidFill>
            <a:srgbClr val="262626"/>
          </a:solidFill>
          <a:latin typeface="+mn-lt"/>
          <a:ea typeface="+mn-ea"/>
          <a:cs typeface="+mn-cs"/>
        </a:defRPr>
      </a:lvl1pPr>
      <a:lvl2pPr marL="349758" indent="-214313" algn="l" defTabSz="342900" rtl="0" eaLnBrk="1" latinLnBrk="0" hangingPunct="1">
        <a:spcBef>
          <a:spcPct val="20000"/>
        </a:spcBef>
        <a:buFont typeface="Arial"/>
        <a:buChar char="•"/>
        <a:defRPr sz="2100" kern="1200">
          <a:solidFill>
            <a:srgbClr val="26262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rgbClr val="26262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4pPr>
      <a:lvl5pPr marL="15430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887486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5" r:id="rId4"/>
    <p:sldLayoutId id="2147483696" r:id="rId5"/>
    <p:sldLayoutId id="2147483697" r:id="rId6"/>
    <p:sldLayoutId id="2147483698" r:id="rId7"/>
    <p:sldLayoutId id="2147483699" r:id="rId8"/>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493083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7634718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6275441"/>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4.png"/><Relationship Id="rId5" Type="http://schemas.openxmlformats.org/officeDocument/2006/relationships/oleObject" Target="../embeddings/oleObject1.bin"/><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9.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9.w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31.wmf"/><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7.png"/><Relationship Id="rId7" Type="http://schemas.openxmlformats.org/officeDocument/2006/relationships/diagramQuickStyle" Target="../diagrams/quickStyle1.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9.png"/><Relationship Id="rId4" Type="http://schemas.openxmlformats.org/officeDocument/2006/relationships/image" Target="../media/image38.png"/><Relationship Id="rId9" Type="http://schemas.microsoft.com/office/2007/relationships/diagramDrawing" Target="../diagrams/drawing1.xml"/></Relationships>
</file>

<file path=ppt/slides/_rels/slide3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34.png"/><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45.wmf"/><Relationship Id="rId5" Type="http://schemas.openxmlformats.org/officeDocument/2006/relationships/image" Target="../media/image44.jpeg"/><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37.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4.xml"/><Relationship Id="rId1" Type="http://schemas.openxmlformats.org/officeDocument/2006/relationships/slideLayout" Target="../slideLayouts/slideLayout37.xml"/><Relationship Id="rId5" Type="http://schemas.openxmlformats.org/officeDocument/2006/relationships/image" Target="../media/image56.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58.jpe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7.xml"/><Relationship Id="rId1" Type="http://schemas.openxmlformats.org/officeDocument/2006/relationships/vmlDrawing" Target="../drawings/vmlDrawing5.vml"/><Relationship Id="rId5" Type="http://schemas.openxmlformats.org/officeDocument/2006/relationships/image" Target="../media/image59.png"/><Relationship Id="rId4" Type="http://schemas.openxmlformats.org/officeDocument/2006/relationships/oleObject" Target="../embeddings/oleObject4.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7.xml"/><Relationship Id="rId1" Type="http://schemas.openxmlformats.org/officeDocument/2006/relationships/vmlDrawing" Target="../drawings/vmlDrawing6.vml"/><Relationship Id="rId5" Type="http://schemas.openxmlformats.org/officeDocument/2006/relationships/image" Target="../media/image60.png"/><Relationship Id="rId4" Type="http://schemas.openxmlformats.org/officeDocument/2006/relationships/oleObject" Target="../embeddings/oleObject5.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7.xml"/><Relationship Id="rId1" Type="http://schemas.openxmlformats.org/officeDocument/2006/relationships/vmlDrawing" Target="../drawings/vmlDrawing7.vml"/><Relationship Id="rId5" Type="http://schemas.openxmlformats.org/officeDocument/2006/relationships/image" Target="../media/image61.png"/><Relationship Id="rId4" Type="http://schemas.openxmlformats.org/officeDocument/2006/relationships/oleObject" Target="../embeddings/oleObject6.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37.xml"/><Relationship Id="rId1" Type="http://schemas.openxmlformats.org/officeDocument/2006/relationships/vmlDrawing" Target="../drawings/vmlDrawing8.vml"/><Relationship Id="rId5" Type="http://schemas.openxmlformats.org/officeDocument/2006/relationships/image" Target="../media/image14.png"/><Relationship Id="rId4" Type="http://schemas.openxmlformats.org/officeDocument/2006/relationships/oleObject" Target="../embeddings/oleObject7.bin"/></Relationships>
</file>

<file path=ppt/slides/_rels/slide5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2.xml"/><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64.jpg"/></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5.xml"/><Relationship Id="rId1" Type="http://schemas.openxmlformats.org/officeDocument/2006/relationships/slideLayout" Target="../slideLayouts/slideLayout29.xml"/><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hyperlink" Target="https://www.osha.gov/dts/osta/lototraining/index.html"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7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1277" y="1797635"/>
            <a:ext cx="5418668" cy="1996286"/>
          </a:xfrm>
        </p:spPr>
        <p:txBody>
          <a:bodyPr/>
          <a:lstStyle/>
          <a:p>
            <a:pPr algn="ctr"/>
            <a:r>
              <a:rPr lang="en-US" sz="4400" dirty="0">
                <a:solidFill>
                  <a:schemeClr val="tx1"/>
                </a:solidFill>
              </a:rPr>
              <a:t>Hazardous Energy Control</a:t>
            </a:r>
            <a:br>
              <a:rPr lang="en-US" sz="4400" dirty="0">
                <a:solidFill>
                  <a:schemeClr val="tx1"/>
                </a:solidFill>
              </a:rPr>
            </a:br>
            <a:r>
              <a:rPr lang="en-US" sz="4400" dirty="0">
                <a:solidFill>
                  <a:schemeClr val="tx1"/>
                </a:solidFill>
              </a:rPr>
              <a:t>(lockout/tagout)</a:t>
            </a:r>
            <a:endParaRPr lang="en-US" sz="2800" dirty="0">
              <a:solidFill>
                <a:schemeClr val="tx1"/>
              </a:solidFill>
            </a:endParaRPr>
          </a:p>
        </p:txBody>
      </p:sp>
      <p:sp>
        <p:nvSpPr>
          <p:cNvPr id="3" name="Subtitle 2"/>
          <p:cNvSpPr>
            <a:spLocks noGrp="1"/>
          </p:cNvSpPr>
          <p:nvPr>
            <p:ph type="subTitle" idx="1"/>
          </p:nvPr>
        </p:nvSpPr>
        <p:spPr/>
        <p:txBody>
          <a:bodyPr/>
          <a:lstStyle/>
          <a:p>
            <a:pPr algn="ctr"/>
            <a:r>
              <a:rPr lang="pt-BR" sz="3200" dirty="0">
                <a:solidFill>
                  <a:schemeClr val="tx1"/>
                </a:solidFill>
              </a:rPr>
              <a:t>29 CFR 1910.147</a:t>
            </a:r>
            <a:endParaRPr lang="en-US" sz="3200" dirty="0">
              <a:solidFill>
                <a:schemeClr val="tx1"/>
              </a:solidFill>
            </a:endParaRPr>
          </a:p>
        </p:txBody>
      </p:sp>
      <p:sp>
        <p:nvSpPr>
          <p:cNvPr id="4" name="TextBox 3">
            <a:extLst>
              <a:ext uri="{FF2B5EF4-FFF2-40B4-BE49-F238E27FC236}">
                <a16:creationId xmlns:a16="http://schemas.microsoft.com/office/drawing/2014/main" id="{B169BE09-DC7C-4CF6-8DC6-A588E30EA499}"/>
              </a:ext>
            </a:extLst>
          </p:cNvPr>
          <p:cNvSpPr txBox="1"/>
          <p:nvPr/>
        </p:nvSpPr>
        <p:spPr>
          <a:xfrm>
            <a:off x="123721" y="5723692"/>
            <a:ext cx="8896558" cy="135421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aseline="0" dirty="0"/>
              <a:t>The material was produced under grant number </a:t>
            </a:r>
            <a:r>
              <a:rPr lang="en-US" sz="1600" dirty="0">
                <a:effectLst/>
                <a:ea typeface="Calibri" panose="020F0502020204030204" pitchFamily="34" charset="0"/>
              </a:rPr>
              <a:t>Grant SH-99019-SH0</a:t>
            </a:r>
            <a:r>
              <a:rPr lang="is-IS" sz="1600" b="1" baseline="0" dirty="0"/>
              <a:t> </a:t>
            </a:r>
            <a:r>
              <a:rPr lang="is-IS" sz="1600" baseline="0" dirty="0"/>
              <a:t>(</a:t>
            </a:r>
            <a:r>
              <a:rPr lang="en-US" sz="1600" baseline="0" dirty="0"/>
              <a:t>from the Occupational Safety and Health Administration, U.S. Department of Labor). It does not necessarily reflect the views or policies of the U.S. Department of Labor, nor does the mention of trade names, commercial products, or organizations imply endorsement by the U.S. Government. </a:t>
            </a:r>
          </a:p>
          <a:p>
            <a:endParaRPr lang="en-US" dirty="0"/>
          </a:p>
        </p:txBody>
      </p:sp>
    </p:spTree>
    <p:extLst>
      <p:ext uri="{BB962C8B-B14F-4D97-AF65-F5344CB8AC3E}">
        <p14:creationId xmlns:p14="http://schemas.microsoft.com/office/powerpoint/2010/main" val="1982245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E397-10A6-4738-B9C4-253D9C9C93DC}"/>
              </a:ext>
            </a:extLst>
          </p:cNvPr>
          <p:cNvSpPr>
            <a:spLocks noGrp="1"/>
          </p:cNvSpPr>
          <p:nvPr>
            <p:ph type="title"/>
          </p:nvPr>
        </p:nvSpPr>
        <p:spPr>
          <a:xfrm>
            <a:off x="0" y="0"/>
            <a:ext cx="6096000" cy="1143000"/>
          </a:xfrm>
        </p:spPr>
        <p:txBody>
          <a:bodyPr>
            <a:normAutofit/>
          </a:bodyPr>
          <a:lstStyle/>
          <a:p>
            <a:r>
              <a:rPr lang="en-US" sz="3600" dirty="0"/>
              <a:t>WE WILL COVER:</a:t>
            </a:r>
          </a:p>
        </p:txBody>
      </p:sp>
      <p:sp>
        <p:nvSpPr>
          <p:cNvPr id="3" name="Content Placeholder 2">
            <a:extLst>
              <a:ext uri="{FF2B5EF4-FFF2-40B4-BE49-F238E27FC236}">
                <a16:creationId xmlns:a16="http://schemas.microsoft.com/office/drawing/2014/main" id="{B4ECC821-1531-40A2-8A86-5137EB7B4C8B}"/>
              </a:ext>
            </a:extLst>
          </p:cNvPr>
          <p:cNvSpPr>
            <a:spLocks noGrp="1"/>
          </p:cNvSpPr>
          <p:nvPr>
            <p:ph idx="1"/>
          </p:nvPr>
        </p:nvSpPr>
        <p:spPr>
          <a:xfrm>
            <a:off x="0" y="1363136"/>
            <a:ext cx="8229600" cy="4525963"/>
          </a:xfrm>
        </p:spPr>
        <p:txBody>
          <a:bodyPr/>
          <a:lstStyle/>
          <a:p>
            <a:r>
              <a:rPr lang="en-US" sz="3200" dirty="0"/>
              <a:t>OSHA Information</a:t>
            </a:r>
          </a:p>
          <a:p>
            <a:r>
              <a:rPr lang="en-US" sz="3200" dirty="0"/>
              <a:t>OSHA’s Lockout/Tagout (LOTO) Standard</a:t>
            </a:r>
          </a:p>
          <a:p>
            <a:r>
              <a:rPr lang="en-US" sz="3200" dirty="0"/>
              <a:t>Effective Hazardous Energy Control Methods</a:t>
            </a:r>
          </a:p>
          <a:p>
            <a:r>
              <a:rPr lang="en-US" sz="3200" dirty="0"/>
              <a:t>Elements of an Energy Control Program</a:t>
            </a:r>
          </a:p>
          <a:p>
            <a:endParaRPr lang="en-US" dirty="0"/>
          </a:p>
        </p:txBody>
      </p:sp>
      <p:sp>
        <p:nvSpPr>
          <p:cNvPr id="4" name="Slide Number Placeholder 3">
            <a:extLst>
              <a:ext uri="{FF2B5EF4-FFF2-40B4-BE49-F238E27FC236}">
                <a16:creationId xmlns:a16="http://schemas.microsoft.com/office/drawing/2014/main" id="{232AB14B-32EC-45DE-B372-4999BADF659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a:t>
            </a:fld>
            <a:endParaRPr lang="en-US" dirty="0"/>
          </a:p>
        </p:txBody>
      </p:sp>
    </p:spTree>
    <p:extLst>
      <p:ext uri="{BB962C8B-B14F-4D97-AF65-F5344CB8AC3E}">
        <p14:creationId xmlns:p14="http://schemas.microsoft.com/office/powerpoint/2010/main" val="905990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30"/>
            <a:ext cx="6096000" cy="1143000"/>
          </a:xfrm>
        </p:spPr>
        <p:txBody>
          <a:bodyPr>
            <a:normAutofit/>
          </a:bodyPr>
          <a:lstStyle/>
          <a:p>
            <a:r>
              <a:rPr lang="en-US" sz="3600" dirty="0"/>
              <a:t>OBJECTIVES</a:t>
            </a:r>
          </a:p>
        </p:txBody>
      </p:sp>
      <p:sp>
        <p:nvSpPr>
          <p:cNvPr id="3" name="Content Placeholder 2"/>
          <p:cNvSpPr>
            <a:spLocks noGrp="1"/>
          </p:cNvSpPr>
          <p:nvPr>
            <p:ph idx="1"/>
          </p:nvPr>
        </p:nvSpPr>
        <p:spPr>
          <a:xfrm>
            <a:off x="0" y="1151530"/>
            <a:ext cx="8741391" cy="4955866"/>
          </a:xfrm>
        </p:spPr>
        <p:txBody>
          <a:bodyPr>
            <a:noAutofit/>
          </a:bodyPr>
          <a:lstStyle/>
          <a:p>
            <a:pPr>
              <a:spcBef>
                <a:spcPts val="600"/>
              </a:spcBef>
            </a:pPr>
            <a:r>
              <a:rPr lang="en-US" sz="2800" dirty="0"/>
              <a:t>Upon the successful completion of this module, participants will be able to: </a:t>
            </a:r>
          </a:p>
          <a:p>
            <a:pPr lvl="1">
              <a:spcBef>
                <a:spcPts val="600"/>
              </a:spcBef>
            </a:pPr>
            <a:r>
              <a:rPr lang="en-US" sz="2800" dirty="0"/>
              <a:t>Discuss the importance of lockout/tagout</a:t>
            </a:r>
          </a:p>
          <a:p>
            <a:pPr lvl="1">
              <a:spcBef>
                <a:spcPts val="600"/>
              </a:spcBef>
            </a:pPr>
            <a:r>
              <a:rPr lang="en-US" sz="2800" dirty="0"/>
              <a:t>Identify sources of hazardous energy</a:t>
            </a:r>
          </a:p>
          <a:p>
            <a:pPr lvl="1">
              <a:spcBef>
                <a:spcPts val="600"/>
              </a:spcBef>
            </a:pPr>
            <a:r>
              <a:rPr lang="en-US" sz="2800" dirty="0"/>
              <a:t>Identify hazards associated with poor execution of lockout/tagout</a:t>
            </a:r>
          </a:p>
          <a:p>
            <a:pPr lvl="1">
              <a:spcBef>
                <a:spcPts val="600"/>
              </a:spcBef>
            </a:pPr>
            <a:r>
              <a:rPr lang="en-US" sz="2800" dirty="0"/>
              <a:t>Describe the methods of energy control (e.g. lockout, tagout, block and bleed)</a:t>
            </a:r>
          </a:p>
          <a:p>
            <a:pPr lvl="1">
              <a:spcBef>
                <a:spcPts val="600"/>
              </a:spcBef>
            </a:pPr>
            <a:r>
              <a:rPr lang="en-US" sz="2800" dirty="0"/>
              <a:t>Describe the requirements of the energy control program (e.g. energy control procedures, employee training, periodic inspections)</a:t>
            </a:r>
          </a:p>
        </p:txBody>
      </p:sp>
      <p:sp>
        <p:nvSpPr>
          <p:cNvPr id="4" name="Slide Number Placeholder 3">
            <a:extLst>
              <a:ext uri="{FF2B5EF4-FFF2-40B4-BE49-F238E27FC236}">
                <a16:creationId xmlns:a16="http://schemas.microsoft.com/office/drawing/2014/main" id="{26FE406E-3FE8-42E6-87E4-CAAE93132D4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a:t>
            </a:fld>
            <a:endParaRPr lang="en-US" dirty="0"/>
          </a:p>
        </p:txBody>
      </p:sp>
    </p:spTree>
    <p:extLst>
      <p:ext uri="{BB962C8B-B14F-4D97-AF65-F5344CB8AC3E}">
        <p14:creationId xmlns:p14="http://schemas.microsoft.com/office/powerpoint/2010/main" val="3563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27"/>
            <a:ext cx="6858000" cy="1143000"/>
          </a:xfrm>
        </p:spPr>
        <p:txBody>
          <a:bodyPr/>
          <a:lstStyle/>
          <a:p>
            <a:r>
              <a:rPr lang="en-US" sz="3600" b="1" dirty="0"/>
              <a:t>EMPLOYER RIGHTS AND RESPONSIBILITIES</a:t>
            </a:r>
          </a:p>
        </p:txBody>
      </p:sp>
      <p:sp>
        <p:nvSpPr>
          <p:cNvPr id="3" name="Content Placeholder 2"/>
          <p:cNvSpPr>
            <a:spLocks noGrp="1"/>
          </p:cNvSpPr>
          <p:nvPr>
            <p:ph idx="1"/>
          </p:nvPr>
        </p:nvSpPr>
        <p:spPr>
          <a:xfrm>
            <a:off x="152178" y="1405466"/>
            <a:ext cx="4999242" cy="4749800"/>
          </a:xfrm>
        </p:spPr>
        <p:txBody>
          <a:bodyPr/>
          <a:lstStyle/>
          <a:p>
            <a:r>
              <a:rPr lang="en-US" dirty="0"/>
              <a:t>Employers have the responsibility to, at a minimum, comply with the OSH Act</a:t>
            </a:r>
          </a:p>
          <a:p>
            <a:r>
              <a:rPr lang="en-US" dirty="0"/>
              <a:t>Employers must perform their due diligence to find and correct safety and health hazards </a:t>
            </a:r>
          </a:p>
        </p:txBody>
      </p:sp>
      <p:pic>
        <p:nvPicPr>
          <p:cNvPr id="6" name="Picture 5" descr="This slide has a picture of the old OSHA poster " title="OSHA Post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320" y="135878"/>
            <a:ext cx="2413640" cy="3322778"/>
          </a:xfrm>
          <a:prstGeom prst="rect">
            <a:avLst/>
          </a:prstGeom>
        </p:spPr>
      </p:pic>
      <p:pic>
        <p:nvPicPr>
          <p:cNvPr id="7" name="Picture 6" descr="2015 version of the OSHA Poster" title="OSHA Post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72611" y="2678667"/>
            <a:ext cx="2545167" cy="3499604"/>
          </a:xfrm>
          <a:prstGeom prst="rect">
            <a:avLst/>
          </a:prstGeom>
        </p:spPr>
      </p:pic>
      <p:sp>
        <p:nvSpPr>
          <p:cNvPr id="9" name="Left Arrow 8" descr="Arrow graphic"/>
          <p:cNvSpPr/>
          <p:nvPr/>
        </p:nvSpPr>
        <p:spPr>
          <a:xfrm>
            <a:off x="7867140" y="4388509"/>
            <a:ext cx="439491" cy="244699"/>
          </a:xfrm>
          <a:prstGeom prst="leftArrow">
            <a:avLst/>
          </a:prstGeom>
          <a:solidFill>
            <a:srgbClr val="BE9B69"/>
          </a:solidFill>
          <a:ln>
            <a:solidFill>
              <a:srgbClr val="002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8306631" y="4034436"/>
            <a:ext cx="956902" cy="92333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mn-cs"/>
              </a:rPr>
              <a:t>New 2015 version</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4197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1143000"/>
          </a:xfrm>
        </p:spPr>
        <p:txBody>
          <a:bodyPr/>
          <a:lstStyle/>
          <a:p>
            <a:r>
              <a:rPr lang="en-US" sz="3600" b="1" dirty="0"/>
              <a:t>WORKERS’ RIGHTS</a:t>
            </a:r>
          </a:p>
        </p:txBody>
      </p:sp>
      <p:sp>
        <p:nvSpPr>
          <p:cNvPr id="3" name="Content Placeholder 2"/>
          <p:cNvSpPr>
            <a:spLocks noGrp="1"/>
          </p:cNvSpPr>
          <p:nvPr>
            <p:ph idx="1"/>
          </p:nvPr>
        </p:nvSpPr>
        <p:spPr>
          <a:xfrm>
            <a:off x="0" y="1202265"/>
            <a:ext cx="8715196" cy="5117087"/>
          </a:xfrm>
        </p:spPr>
        <p:txBody>
          <a:bodyPr>
            <a:normAutofit fontScale="85000" lnSpcReduction="20000"/>
          </a:bodyPr>
          <a:lstStyle/>
          <a:p>
            <a:r>
              <a:rPr lang="en-US" dirty="0"/>
              <a:t>Workplace free of recognized hazards</a:t>
            </a:r>
          </a:p>
          <a:p>
            <a:r>
              <a:rPr lang="en-US" dirty="0"/>
              <a:t>Report safety and health concerns and/or injuries and illnesses without retaliation</a:t>
            </a:r>
          </a:p>
          <a:p>
            <a:pPr lvl="1"/>
            <a:r>
              <a:rPr lang="en-US" dirty="0"/>
              <a:t>File a discrimination complaint under Section 11 (c) of the OSH Act, which prohibits discharge or discrimination by “any person” against any employee for OSHA-related activity; </a:t>
            </a:r>
          </a:p>
          <a:p>
            <a:pPr lvl="1"/>
            <a:r>
              <a:rPr lang="en-US" dirty="0"/>
              <a:t>File a complaint if punished or discriminated against for acting as a “whistleblower” under the additional federal laws for which OSHA has jurisdiction.</a:t>
            </a:r>
          </a:p>
          <a:p>
            <a:r>
              <a:rPr lang="en-US" dirty="0"/>
              <a:t>Receive appropriate training in a language and vocabulary that workers understand</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45179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05"/>
            <a:ext cx="6858000" cy="1143000"/>
          </a:xfrm>
        </p:spPr>
        <p:txBody>
          <a:bodyPr/>
          <a:lstStyle/>
          <a:p>
            <a:r>
              <a:rPr lang="en-US" sz="3600" b="1" dirty="0"/>
              <a:t>WORKERS’ RIGHTS (CONT.)</a:t>
            </a:r>
          </a:p>
        </p:txBody>
      </p:sp>
      <p:sp>
        <p:nvSpPr>
          <p:cNvPr id="3" name="Content Placeholder 2"/>
          <p:cNvSpPr>
            <a:spLocks noGrp="1"/>
          </p:cNvSpPr>
          <p:nvPr>
            <p:ph idx="1"/>
          </p:nvPr>
        </p:nvSpPr>
        <p:spPr>
          <a:xfrm>
            <a:off x="0" y="1413933"/>
            <a:ext cx="8415868" cy="4749800"/>
          </a:xfrm>
        </p:spPr>
        <p:txBody>
          <a:bodyPr/>
          <a:lstStyle/>
          <a:p>
            <a:r>
              <a:rPr lang="en-US" dirty="0"/>
              <a:t>Request an OSHA inspection at your facility (confidential)</a:t>
            </a:r>
          </a:p>
          <a:p>
            <a:r>
              <a:rPr lang="en-US" dirty="0"/>
              <a:t>Participate in an OSHA inspection</a:t>
            </a:r>
          </a:p>
          <a:p>
            <a:r>
              <a:rPr lang="en-US" dirty="0"/>
              <a:t>Speak to OSHA inspector in private</a:t>
            </a:r>
          </a:p>
          <a:p>
            <a:r>
              <a:rPr lang="en-US" dirty="0"/>
              <a:t>See OSHA citations</a:t>
            </a:r>
          </a:p>
          <a:p>
            <a:r>
              <a:rPr lang="en-US" dirty="0"/>
              <a:t>Request medical records, tests that measure hazards and injury/illness log</a:t>
            </a:r>
          </a:p>
          <a:p>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6</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551080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102A2965-AB3C-41E1-A673-B3A7F55F390E}"/>
              </a:ext>
            </a:extLst>
          </p:cNvPr>
          <p:cNvSpPr>
            <a:spLocks noGrp="1"/>
          </p:cNvSpPr>
          <p:nvPr>
            <p:ph type="title"/>
          </p:nvPr>
        </p:nvSpPr>
        <p:spPr>
          <a:xfrm>
            <a:off x="0" y="3705"/>
            <a:ext cx="6096000" cy="1143000"/>
          </a:xfrm>
        </p:spPr>
        <p:txBody>
          <a:bodyPr/>
          <a:lstStyle/>
          <a:p>
            <a:r>
              <a:rPr lang="en-US" altLang="en-US" sz="3600" b="1" dirty="0"/>
              <a:t>INTRODUCTORY LOTO QUIZ</a:t>
            </a:r>
          </a:p>
        </p:txBody>
      </p:sp>
      <p:sp>
        <p:nvSpPr>
          <p:cNvPr id="17411" name="Content Placeholder 4">
            <a:extLst>
              <a:ext uri="{FF2B5EF4-FFF2-40B4-BE49-F238E27FC236}">
                <a16:creationId xmlns:a16="http://schemas.microsoft.com/office/drawing/2014/main" id="{FD543753-7B1C-44AB-B845-7D58B991C314}"/>
              </a:ext>
            </a:extLst>
          </p:cNvPr>
          <p:cNvSpPr>
            <a:spLocks noGrp="1"/>
          </p:cNvSpPr>
          <p:nvPr>
            <p:ph sz="half" idx="1"/>
          </p:nvPr>
        </p:nvSpPr>
        <p:spPr>
          <a:xfrm>
            <a:off x="0" y="1485900"/>
            <a:ext cx="4038600" cy="3886200"/>
          </a:xfrm>
        </p:spPr>
        <p:txBody>
          <a:bodyPr/>
          <a:lstStyle/>
          <a:p>
            <a:r>
              <a:rPr lang="en-US" altLang="en-US" sz="3200" dirty="0"/>
              <a:t>What is the purpose of LOTO?</a:t>
            </a:r>
          </a:p>
          <a:p>
            <a:r>
              <a:rPr lang="en-US" altLang="en-US" sz="3200" dirty="0"/>
              <a:t>When does LOTO apply?</a:t>
            </a:r>
          </a:p>
          <a:p>
            <a:r>
              <a:rPr lang="en-US" altLang="en-US" sz="3200" dirty="0"/>
              <a:t>What are the primary sources of energy in the work environment?</a:t>
            </a:r>
          </a:p>
          <a:p>
            <a:endParaRPr lang="en-US" altLang="en-US" dirty="0"/>
          </a:p>
          <a:p>
            <a:endParaRPr lang="en-US" altLang="en-US" dirty="0"/>
          </a:p>
          <a:p>
            <a:endParaRPr lang="en-US" altLang="en-US" dirty="0"/>
          </a:p>
        </p:txBody>
      </p:sp>
      <p:sp>
        <p:nvSpPr>
          <p:cNvPr id="17412" name="Content Placeholder 5">
            <a:extLst>
              <a:ext uri="{FF2B5EF4-FFF2-40B4-BE49-F238E27FC236}">
                <a16:creationId xmlns:a16="http://schemas.microsoft.com/office/drawing/2014/main" id="{5062E9FF-C910-4AFF-B2E0-16CA0F32EFA2}"/>
              </a:ext>
            </a:extLst>
          </p:cNvPr>
          <p:cNvSpPr>
            <a:spLocks noGrp="1"/>
          </p:cNvSpPr>
          <p:nvPr>
            <p:ph sz="half" idx="2"/>
          </p:nvPr>
        </p:nvSpPr>
        <p:spPr>
          <a:xfrm>
            <a:off x="4648200" y="1485900"/>
            <a:ext cx="4495800" cy="3886200"/>
          </a:xfrm>
        </p:spPr>
        <p:txBody>
          <a:bodyPr/>
          <a:lstStyle/>
          <a:p>
            <a:pPr eaLnBrk="1" hangingPunct="1"/>
            <a:r>
              <a:rPr lang="en-US" altLang="en-US" sz="3200" dirty="0"/>
              <a:t>What are the components of a LOTO program?</a:t>
            </a:r>
          </a:p>
          <a:p>
            <a:pPr eaLnBrk="1" hangingPunct="1"/>
            <a:r>
              <a:rPr lang="en-US" altLang="en-US" sz="3200" dirty="0"/>
              <a:t>How often do you have to audit LOTO procedures?</a:t>
            </a:r>
          </a:p>
          <a:p>
            <a:pPr eaLnBrk="1" hangingPunct="1"/>
            <a:endParaRPr lang="en-US" altLang="en-US" dirty="0"/>
          </a:p>
        </p:txBody>
      </p:sp>
      <p:sp>
        <p:nvSpPr>
          <p:cNvPr id="17413" name="TextBox 2">
            <a:extLst>
              <a:ext uri="{FF2B5EF4-FFF2-40B4-BE49-F238E27FC236}">
                <a16:creationId xmlns:a16="http://schemas.microsoft.com/office/drawing/2014/main" id="{1918C9FF-0858-4581-8702-FE74AE538A71}"/>
              </a:ext>
            </a:extLst>
          </p:cNvPr>
          <p:cNvSpPr txBox="1">
            <a:spLocks noChangeArrowheads="1"/>
          </p:cNvSpPr>
          <p:nvPr/>
        </p:nvSpPr>
        <p:spPr bwMode="auto">
          <a:xfrm>
            <a:off x="8458200" y="61722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3</a:t>
            </a:r>
          </a:p>
        </p:txBody>
      </p:sp>
      <p:sp>
        <p:nvSpPr>
          <p:cNvPr id="2" name="Slide Number Placeholder 1">
            <a:extLst>
              <a:ext uri="{FF2B5EF4-FFF2-40B4-BE49-F238E27FC236}">
                <a16:creationId xmlns:a16="http://schemas.microsoft.com/office/drawing/2014/main" id="{4E044B99-C572-42A1-8525-78CB3F8FED66}"/>
              </a:ext>
            </a:extLst>
          </p:cNvPr>
          <p:cNvSpPr>
            <a:spLocks noGrp="1"/>
          </p:cNvSpPr>
          <p:nvPr>
            <p:ph type="sldNum" sz="quarter" idx="11"/>
          </p:nvPr>
        </p:nvSpPr>
        <p:spPr/>
        <p:txBody>
          <a:bodyPr/>
          <a:lstStyle/>
          <a:p>
            <a:fld id="{AF2ABBD4-2A22-41E6-B25D-10D2268751BB}" type="slidenum">
              <a:rPr lang="en-US" altLang="en-US" smtClean="0"/>
              <a:pPr/>
              <a:t>7</a:t>
            </a:fld>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5936566" cy="1143000"/>
          </a:xfrm>
        </p:spPr>
        <p:txBody>
          <a:bodyPr>
            <a:normAutofit/>
          </a:bodyPr>
          <a:lstStyle/>
          <a:p>
            <a:r>
              <a:rPr lang="en-US" sz="3600" dirty="0"/>
              <a:t>LOCKOUT TAGOUT STANDARD</a:t>
            </a:r>
          </a:p>
        </p:txBody>
      </p:sp>
      <p:sp>
        <p:nvSpPr>
          <p:cNvPr id="8" name="Rectangle 3">
            <a:extLst>
              <a:ext uri="{FF2B5EF4-FFF2-40B4-BE49-F238E27FC236}">
                <a16:creationId xmlns:a16="http://schemas.microsoft.com/office/drawing/2014/main" id="{A930241F-0602-4A06-A73E-7104E42984AE}"/>
              </a:ext>
            </a:extLst>
          </p:cNvPr>
          <p:cNvSpPr txBox="1">
            <a:spLocks noChangeArrowheads="1"/>
          </p:cNvSpPr>
          <p:nvPr/>
        </p:nvSpPr>
        <p:spPr>
          <a:xfrm>
            <a:off x="0" y="1231310"/>
            <a:ext cx="5311262"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95288" indent="-395288">
              <a:spcBef>
                <a:spcPts val="1200"/>
              </a:spcBef>
              <a:buClr>
                <a:srgbClr val="92D050"/>
              </a:buClr>
            </a:pPr>
            <a:r>
              <a:rPr lang="en-US" sz="2800" dirty="0"/>
              <a:t>1910.147(a) Scope, Application and Purpose</a:t>
            </a:r>
          </a:p>
          <a:p>
            <a:pPr marL="395288" indent="-395288">
              <a:spcBef>
                <a:spcPts val="1200"/>
              </a:spcBef>
              <a:buClr>
                <a:srgbClr val="92D050"/>
              </a:buClr>
            </a:pPr>
            <a:r>
              <a:rPr lang="en-US" sz="2800" dirty="0"/>
              <a:t>1910.147(b) Definitions</a:t>
            </a:r>
          </a:p>
          <a:p>
            <a:pPr marL="395288" indent="-395288">
              <a:spcBef>
                <a:spcPts val="1200"/>
              </a:spcBef>
              <a:buClr>
                <a:srgbClr val="92D050"/>
              </a:buClr>
            </a:pPr>
            <a:r>
              <a:rPr lang="en-US" sz="2800" dirty="0"/>
              <a:t>1910.147(c) General</a:t>
            </a:r>
          </a:p>
          <a:p>
            <a:pPr marL="395288" indent="-395288">
              <a:spcBef>
                <a:spcPts val="1200"/>
              </a:spcBef>
              <a:buClr>
                <a:srgbClr val="92D050"/>
              </a:buClr>
            </a:pPr>
            <a:r>
              <a:rPr lang="en-US" sz="2800" dirty="0"/>
              <a:t>1910.147(d) Application of Control</a:t>
            </a:r>
          </a:p>
          <a:p>
            <a:pPr marL="395288" indent="-395288">
              <a:spcBef>
                <a:spcPts val="1200"/>
              </a:spcBef>
              <a:buClr>
                <a:srgbClr val="92D050"/>
              </a:buClr>
            </a:pPr>
            <a:r>
              <a:rPr lang="en-US" sz="2800" dirty="0"/>
              <a:t>1910.147(e) Release from LOTO</a:t>
            </a:r>
          </a:p>
          <a:p>
            <a:pPr marL="395288" indent="-395288">
              <a:spcBef>
                <a:spcPts val="1200"/>
              </a:spcBef>
              <a:buClr>
                <a:srgbClr val="92D050"/>
              </a:buClr>
            </a:pPr>
            <a:r>
              <a:rPr lang="en-US" sz="2800" dirty="0"/>
              <a:t>1910.147(f) Additional Requirements</a:t>
            </a:r>
          </a:p>
        </p:txBody>
      </p:sp>
      <p:pic>
        <p:nvPicPr>
          <p:cNvPr id="2" name="Picture 1" descr="Picture of OSHA website LOTO page. ">
            <a:extLst>
              <a:ext uri="{FF2B5EF4-FFF2-40B4-BE49-F238E27FC236}">
                <a16:creationId xmlns:a16="http://schemas.microsoft.com/office/drawing/2014/main" id="{63BB234B-A4BF-4071-9544-6788EBE8815F}"/>
              </a:ext>
            </a:extLst>
          </p:cNvPr>
          <p:cNvPicPr>
            <a:picLocks noChangeAspect="1"/>
          </p:cNvPicPr>
          <p:nvPr/>
        </p:nvPicPr>
        <p:blipFill>
          <a:blip r:embed="rId3"/>
          <a:stretch>
            <a:fillRect/>
          </a:stretch>
        </p:blipFill>
        <p:spPr>
          <a:xfrm>
            <a:off x="5420444" y="1250360"/>
            <a:ext cx="3507475" cy="5050427"/>
          </a:xfrm>
          <a:prstGeom prst="rect">
            <a:avLst/>
          </a:prstGeom>
        </p:spPr>
      </p:pic>
      <p:sp>
        <p:nvSpPr>
          <p:cNvPr id="3" name="Slide Number Placeholder 2">
            <a:extLst>
              <a:ext uri="{FF2B5EF4-FFF2-40B4-BE49-F238E27FC236}">
                <a16:creationId xmlns:a16="http://schemas.microsoft.com/office/drawing/2014/main" id="{7D57F092-F8E4-40BC-92BD-0D275A268BA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a:t>
            </a:fld>
            <a:endParaRPr lang="en-US" dirty="0"/>
          </a:p>
        </p:txBody>
      </p:sp>
    </p:spTree>
    <p:extLst>
      <p:ext uri="{BB962C8B-B14F-4D97-AF65-F5344CB8AC3E}">
        <p14:creationId xmlns:p14="http://schemas.microsoft.com/office/powerpoint/2010/main" val="2090868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25"/>
          <p:cNvSpPr txBox="1">
            <a:spLocks noGrp="1"/>
          </p:cNvSpPr>
          <p:nvPr>
            <p:ph type="title"/>
          </p:nvPr>
        </p:nvSpPr>
        <p:spPr>
          <a:xfrm>
            <a:off x="1262587" y="1314367"/>
            <a:ext cx="6096000" cy="843821"/>
          </a:xfrm>
          <a:prstGeom prst="rect">
            <a:avLst/>
          </a:prstGeom>
        </p:spPr>
        <p:txBody>
          <a:bodyPr vert="horz" wrap="square" lIns="0" tIns="12700" rIns="0" bIns="0" rtlCol="0">
            <a:spAutoFit/>
          </a:bodyPr>
          <a:lstStyle/>
          <a:p>
            <a:pPr marL="12065" marR="5080" algn="ctr">
              <a:lnSpc>
                <a:spcPct val="100000"/>
              </a:lnSpc>
              <a:spcBef>
                <a:spcPts val="100"/>
              </a:spcBef>
            </a:pPr>
            <a:r>
              <a:rPr lang="en-US" spc="-80" dirty="0"/>
              <a:t>Hazardous Energy </a:t>
            </a:r>
            <a:r>
              <a:rPr lang="en-US" spc="-95" dirty="0"/>
              <a:t>Control</a:t>
            </a:r>
            <a:r>
              <a:rPr spc="-95" dirty="0"/>
              <a:t> [1910</a:t>
            </a:r>
            <a:r>
              <a:rPr spc="-110" dirty="0"/>
              <a:t>.147]</a:t>
            </a:r>
            <a:br>
              <a:rPr lang="en-US" spc="-110" dirty="0"/>
            </a:br>
            <a:r>
              <a:rPr lang="en-US" spc="-110" dirty="0"/>
              <a:t> FY 2017</a:t>
            </a:r>
            <a:endParaRPr dirty="0"/>
          </a:p>
        </p:txBody>
      </p:sp>
      <p:sp>
        <p:nvSpPr>
          <p:cNvPr id="33" name="Title 5">
            <a:extLst>
              <a:ext uri="{FF2B5EF4-FFF2-40B4-BE49-F238E27FC236}">
                <a16:creationId xmlns:a16="http://schemas.microsoft.com/office/drawing/2014/main" id="{302474C6-1DE8-F54F-9B74-3C8E7ACF7869}"/>
              </a:ext>
            </a:extLst>
          </p:cNvPr>
          <p:cNvSpPr txBox="1">
            <a:spLocks/>
          </p:cNvSpPr>
          <p:nvPr/>
        </p:nvSpPr>
        <p:spPr>
          <a:xfrm>
            <a:off x="1603717" y="149467"/>
            <a:ext cx="5936566" cy="1143000"/>
          </a:xfrm>
          <a:prstGeom prst="rect">
            <a:avLst/>
          </a:prstGeom>
        </p:spPr>
        <p:txBody>
          <a:bodyPr vert="horz" lIns="91440" tIns="45720" rIns="91440" bIns="45720" rtlCol="0" anchor="ctr">
            <a:normAutofit lnSpcReduction="10000"/>
          </a:bodyPr>
          <a:lstStyle>
            <a:lvl1pPr algn="l" defTabSz="342900" rtl="0" eaLnBrk="1" latinLnBrk="0" hangingPunct="1">
              <a:spcBef>
                <a:spcPct val="0"/>
              </a:spcBef>
              <a:buNone/>
              <a:defRPr sz="2700" b="1" kern="1200">
                <a:solidFill>
                  <a:schemeClr val="tx1"/>
                </a:solidFill>
                <a:latin typeface="+mj-lt"/>
                <a:ea typeface="+mj-ea"/>
                <a:cs typeface="+mj-cs"/>
              </a:defRPr>
            </a:lvl1pPr>
          </a:lstStyle>
          <a:p>
            <a:pPr algn="ctr"/>
            <a:r>
              <a:rPr lang="en-US" sz="3600" dirty="0"/>
              <a:t>FREQUENTLY CITED </a:t>
            </a:r>
          </a:p>
          <a:p>
            <a:pPr algn="ctr"/>
            <a:r>
              <a:rPr lang="en-US" sz="3600" dirty="0"/>
              <a:t>HAZARDS</a:t>
            </a:r>
          </a:p>
        </p:txBody>
      </p:sp>
      <p:pic>
        <p:nvPicPr>
          <p:cNvPr id="26" name="Picture 25" descr="Graph of frequently cited hazards. ">
            <a:extLst>
              <a:ext uri="{FF2B5EF4-FFF2-40B4-BE49-F238E27FC236}">
                <a16:creationId xmlns:a16="http://schemas.microsoft.com/office/drawing/2014/main" id="{BE758268-CE9E-F843-9848-9AF2B095DE68}"/>
              </a:ext>
            </a:extLst>
          </p:cNvPr>
          <p:cNvPicPr>
            <a:picLocks noChangeAspect="1"/>
          </p:cNvPicPr>
          <p:nvPr/>
        </p:nvPicPr>
        <p:blipFill>
          <a:blip r:embed="rId3"/>
          <a:stretch>
            <a:fillRect/>
          </a:stretch>
        </p:blipFill>
        <p:spPr>
          <a:xfrm>
            <a:off x="565986" y="2180088"/>
            <a:ext cx="7315427" cy="4315363"/>
          </a:xfrm>
          <a:prstGeom prst="rect">
            <a:avLst/>
          </a:prstGeom>
        </p:spPr>
      </p:pic>
      <p:sp>
        <p:nvSpPr>
          <p:cNvPr id="2" name="Slide Number Placeholder 1">
            <a:extLst>
              <a:ext uri="{FF2B5EF4-FFF2-40B4-BE49-F238E27FC236}">
                <a16:creationId xmlns:a16="http://schemas.microsoft.com/office/drawing/2014/main" id="{D8C82F39-ED45-46E7-AAB5-C95120D19BA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a:t>
            </a:fld>
            <a:endParaRPr lang="en-US" dirty="0"/>
          </a:p>
        </p:txBody>
      </p:sp>
    </p:spTree>
    <p:extLst>
      <p:ext uri="{BB962C8B-B14F-4D97-AF65-F5344CB8AC3E}">
        <p14:creationId xmlns:p14="http://schemas.microsoft.com/office/powerpoint/2010/main" val="2115623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3"/>
            <a:ext cx="6096000" cy="1143000"/>
          </a:xfrm>
        </p:spPr>
        <p:txBody>
          <a:bodyPr>
            <a:normAutofit/>
          </a:bodyPr>
          <a:lstStyle/>
          <a:p>
            <a:r>
              <a:rPr lang="en-US" sz="3600" dirty="0"/>
              <a:t>LOCKOUT/TAGOUT: What is it? </a:t>
            </a:r>
          </a:p>
        </p:txBody>
      </p:sp>
      <p:sp>
        <p:nvSpPr>
          <p:cNvPr id="3" name="Content Placeholder 2"/>
          <p:cNvSpPr>
            <a:spLocks noGrp="1"/>
          </p:cNvSpPr>
          <p:nvPr>
            <p:ph idx="1"/>
          </p:nvPr>
        </p:nvSpPr>
        <p:spPr>
          <a:xfrm>
            <a:off x="0" y="1276452"/>
            <a:ext cx="4834249" cy="4305096"/>
          </a:xfrm>
        </p:spPr>
        <p:txBody>
          <a:bodyPr>
            <a:normAutofit/>
          </a:bodyPr>
          <a:lstStyle/>
          <a:p>
            <a:pPr>
              <a:spcBef>
                <a:spcPts val="0"/>
              </a:spcBef>
            </a:pPr>
            <a:endParaRPr lang="en-US" sz="1200" dirty="0"/>
          </a:p>
          <a:p>
            <a:pPr>
              <a:spcBef>
                <a:spcPts val="0"/>
              </a:spcBef>
            </a:pPr>
            <a:r>
              <a:rPr lang="en-US" sz="4000" b="1" dirty="0">
                <a:solidFill>
                  <a:srgbClr val="FF0000"/>
                </a:solidFill>
              </a:rPr>
              <a:t>Lockout Tagout = Verified Energy Control with Communication</a:t>
            </a:r>
            <a:endParaRPr lang="en-US" sz="4000" dirty="0">
              <a:solidFill>
                <a:srgbClr val="FF0000"/>
              </a:solidFill>
            </a:endParaRPr>
          </a:p>
        </p:txBody>
      </p:sp>
      <p:pic>
        <p:nvPicPr>
          <p:cNvPr id="5" name="Picture 5" descr="Image of man performing maintenance on a machine. ">
            <a:extLst>
              <a:ext uri="{FF2B5EF4-FFF2-40B4-BE49-F238E27FC236}">
                <a16:creationId xmlns:a16="http://schemas.microsoft.com/office/drawing/2014/main" id="{B0EEAAC6-07F6-4A47-A561-493112C75752}"/>
              </a:ext>
            </a:extLst>
          </p:cNvPr>
          <p:cNvPicPr>
            <a:picLocks noChangeAspect="1" noChangeArrowheads="1"/>
          </p:cNvPicPr>
          <p:nvPr/>
        </p:nvPicPr>
        <p:blipFill>
          <a:blip r:embed="rId3" cstate="print"/>
          <a:srcRect/>
          <a:stretch>
            <a:fillRect/>
          </a:stretch>
        </p:blipFill>
        <p:spPr>
          <a:xfrm>
            <a:off x="4711063" y="1677236"/>
            <a:ext cx="4224337" cy="3904312"/>
          </a:xfrm>
          <a:prstGeom prst="rect">
            <a:avLst/>
          </a:prstGeom>
          <a:noFill/>
        </p:spPr>
      </p:pic>
      <p:sp>
        <p:nvSpPr>
          <p:cNvPr id="4" name="Slide Number Placeholder 3">
            <a:extLst>
              <a:ext uri="{FF2B5EF4-FFF2-40B4-BE49-F238E27FC236}">
                <a16:creationId xmlns:a16="http://schemas.microsoft.com/office/drawing/2014/main" id="{9430408B-11CA-4E07-AF96-F46526BDF8A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a:t>
            </a:fld>
            <a:endParaRPr lang="en-US" dirty="0"/>
          </a:p>
        </p:txBody>
      </p:sp>
    </p:spTree>
    <p:extLst>
      <p:ext uri="{BB962C8B-B14F-4D97-AF65-F5344CB8AC3E}">
        <p14:creationId xmlns:p14="http://schemas.microsoft.com/office/powerpoint/2010/main" val="2944887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40987-5B68-4B69-B25A-2BF558D81449}"/>
              </a:ext>
            </a:extLst>
          </p:cNvPr>
          <p:cNvSpPr>
            <a:spLocks noGrp="1"/>
          </p:cNvSpPr>
          <p:nvPr>
            <p:ph type="title"/>
          </p:nvPr>
        </p:nvSpPr>
        <p:spPr>
          <a:xfrm>
            <a:off x="-1" y="71438"/>
            <a:ext cx="6874934" cy="1143000"/>
          </a:xfrm>
        </p:spPr>
        <p:txBody>
          <a:bodyPr>
            <a:noAutofit/>
          </a:bodyPr>
          <a:lstStyle/>
          <a:p>
            <a:r>
              <a:rPr lang="en-US" sz="3600" dirty="0"/>
              <a:t>ACTIVITIES COVERED UNDER 1910.147</a:t>
            </a:r>
          </a:p>
        </p:txBody>
      </p:sp>
      <p:sp>
        <p:nvSpPr>
          <p:cNvPr id="3" name="Content Placeholder 2">
            <a:extLst>
              <a:ext uri="{FF2B5EF4-FFF2-40B4-BE49-F238E27FC236}">
                <a16:creationId xmlns:a16="http://schemas.microsoft.com/office/drawing/2014/main" id="{F7336525-D02F-413C-8601-7B934C8A1FBA}"/>
              </a:ext>
            </a:extLst>
          </p:cNvPr>
          <p:cNvSpPr>
            <a:spLocks noGrp="1"/>
          </p:cNvSpPr>
          <p:nvPr>
            <p:ph idx="1"/>
          </p:nvPr>
        </p:nvSpPr>
        <p:spPr>
          <a:xfrm>
            <a:off x="110066" y="1444106"/>
            <a:ext cx="8923867" cy="4525963"/>
          </a:xfrm>
        </p:spPr>
        <p:txBody>
          <a:bodyPr>
            <a:normAutofit/>
          </a:bodyPr>
          <a:lstStyle/>
          <a:p>
            <a:r>
              <a:rPr lang="en-US" sz="3600" dirty="0"/>
              <a:t>Servicing and maintenance of equipment or machinery</a:t>
            </a:r>
          </a:p>
          <a:p>
            <a:r>
              <a:rPr lang="en-US" sz="3600" dirty="0"/>
              <a:t>Normal production operations where:</a:t>
            </a:r>
          </a:p>
          <a:p>
            <a:pPr lvl="1"/>
            <a:r>
              <a:rPr lang="en-US" sz="3200" dirty="0"/>
              <a:t>Employees by-pass guard(s)</a:t>
            </a:r>
          </a:p>
          <a:p>
            <a:pPr lvl="1"/>
            <a:r>
              <a:rPr lang="en-US" sz="3200" dirty="0"/>
              <a:t>Employees place any part of their body in a hazardous area</a:t>
            </a:r>
          </a:p>
        </p:txBody>
      </p:sp>
      <p:sp>
        <p:nvSpPr>
          <p:cNvPr id="4" name="Slide Number Placeholder 3">
            <a:extLst>
              <a:ext uri="{FF2B5EF4-FFF2-40B4-BE49-F238E27FC236}">
                <a16:creationId xmlns:a16="http://schemas.microsoft.com/office/drawing/2014/main" id="{AA33A95E-DE5B-4ED0-A70B-EEC7B645165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a:t>
            </a:fld>
            <a:endParaRPr lang="en-US" dirty="0"/>
          </a:p>
        </p:txBody>
      </p:sp>
    </p:spTree>
    <p:extLst>
      <p:ext uri="{BB962C8B-B14F-4D97-AF65-F5344CB8AC3E}">
        <p14:creationId xmlns:p14="http://schemas.microsoft.com/office/powerpoint/2010/main" val="1209985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237FF-F57A-4E1C-A1BF-E13B428B295A}"/>
              </a:ext>
            </a:extLst>
          </p:cNvPr>
          <p:cNvSpPr>
            <a:spLocks noGrp="1"/>
          </p:cNvSpPr>
          <p:nvPr>
            <p:ph type="title"/>
          </p:nvPr>
        </p:nvSpPr>
        <p:spPr>
          <a:xfrm>
            <a:off x="-1" y="0"/>
            <a:ext cx="6773333" cy="1143000"/>
          </a:xfrm>
        </p:spPr>
        <p:txBody>
          <a:bodyPr>
            <a:noAutofit/>
          </a:bodyPr>
          <a:lstStyle/>
          <a:p>
            <a:r>
              <a:rPr lang="en-US" sz="3600" dirty="0"/>
              <a:t>ACTIVITIES NOT COVERED UNDER 1910.147</a:t>
            </a:r>
          </a:p>
        </p:txBody>
      </p:sp>
      <p:sp>
        <p:nvSpPr>
          <p:cNvPr id="3" name="Content Placeholder 2">
            <a:extLst>
              <a:ext uri="{FF2B5EF4-FFF2-40B4-BE49-F238E27FC236}">
                <a16:creationId xmlns:a16="http://schemas.microsoft.com/office/drawing/2014/main" id="{CCF0CD2C-BE11-4B41-8E35-7A0861529CBB}"/>
              </a:ext>
            </a:extLst>
          </p:cNvPr>
          <p:cNvSpPr>
            <a:spLocks noGrp="1"/>
          </p:cNvSpPr>
          <p:nvPr>
            <p:ph idx="1"/>
          </p:nvPr>
        </p:nvSpPr>
        <p:spPr>
          <a:xfrm>
            <a:off x="127000" y="1413935"/>
            <a:ext cx="8890000" cy="4525963"/>
          </a:xfrm>
        </p:spPr>
        <p:txBody>
          <a:bodyPr>
            <a:normAutofit/>
          </a:bodyPr>
          <a:lstStyle/>
          <a:p>
            <a:r>
              <a:rPr lang="en-US" sz="3200" dirty="0"/>
              <a:t>Construction, agriculture, and maritime</a:t>
            </a:r>
          </a:p>
          <a:p>
            <a:r>
              <a:rPr lang="en-US" sz="3200" dirty="0"/>
              <a:t>Normal production operations</a:t>
            </a:r>
          </a:p>
          <a:p>
            <a:pPr lvl="1"/>
            <a:r>
              <a:rPr lang="en-US" sz="2800" dirty="0"/>
              <a:t>Subpart O</a:t>
            </a:r>
          </a:p>
          <a:p>
            <a:r>
              <a:rPr lang="en-US" sz="3200" dirty="0"/>
              <a:t>Cord-and-plug under the control of employee</a:t>
            </a:r>
          </a:p>
          <a:p>
            <a:pPr lvl="1"/>
            <a:r>
              <a:rPr lang="en-US" sz="2800" dirty="0"/>
              <a:t>Written procedure still required</a:t>
            </a:r>
          </a:p>
          <a:p>
            <a:r>
              <a:rPr lang="en-US" sz="3200" dirty="0"/>
              <a:t>Exposure to electrical conductors</a:t>
            </a:r>
          </a:p>
          <a:p>
            <a:pPr lvl="1"/>
            <a:r>
              <a:rPr lang="en-US" sz="2800" dirty="0"/>
              <a:t>Subpart S and electrical safety-related work practices</a:t>
            </a:r>
          </a:p>
        </p:txBody>
      </p:sp>
      <p:sp>
        <p:nvSpPr>
          <p:cNvPr id="4" name="Slide Number Placeholder 3">
            <a:extLst>
              <a:ext uri="{FF2B5EF4-FFF2-40B4-BE49-F238E27FC236}">
                <a16:creationId xmlns:a16="http://schemas.microsoft.com/office/drawing/2014/main" id="{5F283DDD-7EE9-4CCF-9028-6D23F98B283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a:t>
            </a:fld>
            <a:endParaRPr lang="en-US" dirty="0"/>
          </a:p>
        </p:txBody>
      </p:sp>
    </p:spTree>
    <p:extLst>
      <p:ext uri="{BB962C8B-B14F-4D97-AF65-F5344CB8AC3E}">
        <p14:creationId xmlns:p14="http://schemas.microsoft.com/office/powerpoint/2010/main" val="1921518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2701"/>
            <a:ext cx="6663022" cy="1143000"/>
          </a:xfrm>
        </p:spPr>
        <p:txBody>
          <a:bodyPr>
            <a:noAutofit/>
          </a:bodyPr>
          <a:lstStyle/>
          <a:p>
            <a:r>
              <a:rPr lang="en-US" sz="3600" dirty="0"/>
              <a:t>WHY USE LOCKOUT/TAGOUT?</a:t>
            </a:r>
          </a:p>
        </p:txBody>
      </p:sp>
      <p:sp>
        <p:nvSpPr>
          <p:cNvPr id="7" name="Rectangle 3">
            <a:extLst>
              <a:ext uri="{FF2B5EF4-FFF2-40B4-BE49-F238E27FC236}">
                <a16:creationId xmlns:a16="http://schemas.microsoft.com/office/drawing/2014/main" id="{994729E9-5028-4C74-B02F-3A99FA5A614F}"/>
              </a:ext>
            </a:extLst>
          </p:cNvPr>
          <p:cNvSpPr txBox="1">
            <a:spLocks noChangeArrowheads="1"/>
          </p:cNvSpPr>
          <p:nvPr/>
        </p:nvSpPr>
        <p:spPr>
          <a:xfrm>
            <a:off x="216080" y="1051616"/>
            <a:ext cx="4087793" cy="44196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Tx/>
              <a:buNone/>
            </a:pPr>
            <a:r>
              <a:rPr lang="en-US" sz="2800" b="1" u="sng" dirty="0"/>
              <a:t>To Prevent “Unexpected”:</a:t>
            </a:r>
          </a:p>
          <a:p>
            <a:pPr lvl="1"/>
            <a:r>
              <a:rPr lang="en-US" sz="2800" dirty="0"/>
              <a:t>Energizing</a:t>
            </a:r>
          </a:p>
          <a:p>
            <a:pPr lvl="1"/>
            <a:r>
              <a:rPr lang="en-US" sz="2800" dirty="0"/>
              <a:t>Start-up</a:t>
            </a:r>
          </a:p>
          <a:p>
            <a:pPr lvl="1"/>
            <a:r>
              <a:rPr lang="en-US" sz="2800" dirty="0"/>
              <a:t>Movement</a:t>
            </a:r>
          </a:p>
          <a:p>
            <a:pPr lvl="1"/>
            <a:r>
              <a:rPr lang="en-US" sz="2800" dirty="0"/>
              <a:t>Release of Stored Energy</a:t>
            </a:r>
          </a:p>
          <a:p>
            <a:pPr lvl="1"/>
            <a:endParaRPr lang="en-US" sz="2800" dirty="0"/>
          </a:p>
          <a:p>
            <a:pPr lvl="1">
              <a:buFontTx/>
              <a:buNone/>
            </a:pPr>
            <a:endParaRPr lang="en-US" sz="2800" dirty="0"/>
          </a:p>
          <a:p>
            <a:endParaRPr lang="en-US" sz="2800" dirty="0"/>
          </a:p>
        </p:txBody>
      </p:sp>
      <p:sp>
        <p:nvSpPr>
          <p:cNvPr id="12" name="Text Box 14">
            <a:extLst>
              <a:ext uri="{FF2B5EF4-FFF2-40B4-BE49-F238E27FC236}">
                <a16:creationId xmlns:a16="http://schemas.microsoft.com/office/drawing/2014/main" id="{05FC58B5-C788-41BC-8536-2333F960A780}"/>
              </a:ext>
            </a:extLst>
          </p:cNvPr>
          <p:cNvSpPr txBox="1">
            <a:spLocks noChangeArrowheads="1"/>
          </p:cNvSpPr>
          <p:nvPr/>
        </p:nvSpPr>
        <p:spPr bwMode="auto">
          <a:xfrm>
            <a:off x="4569519" y="1051616"/>
            <a:ext cx="4096804" cy="2031325"/>
          </a:xfrm>
          <a:prstGeom prst="rect">
            <a:avLst/>
          </a:prstGeom>
          <a:noFill/>
          <a:ln w="9525">
            <a:noFill/>
            <a:miter lim="800000"/>
            <a:headEnd/>
            <a:tailEnd/>
          </a:ln>
          <a:effectLst/>
        </p:spPr>
        <p:txBody>
          <a:bodyPr wrap="square">
            <a:spAutoFit/>
          </a:bodyPr>
          <a:lstStyle/>
          <a:p>
            <a:r>
              <a:rPr lang="en-US" sz="2800" b="1" u="sng" dirty="0"/>
              <a:t>“Unexpected” Movement</a:t>
            </a:r>
          </a:p>
          <a:p>
            <a:r>
              <a:rPr lang="en-US" sz="2800" dirty="0"/>
              <a:t>Leads to Serious Injury</a:t>
            </a:r>
          </a:p>
          <a:p>
            <a:endParaRPr lang="en-US" sz="2800" b="1" dirty="0"/>
          </a:p>
          <a:p>
            <a:pPr>
              <a:spcBef>
                <a:spcPct val="50000"/>
              </a:spcBef>
            </a:pPr>
            <a:endParaRPr lang="en-US" sz="2800" b="1" dirty="0"/>
          </a:p>
        </p:txBody>
      </p:sp>
      <p:pic>
        <p:nvPicPr>
          <p:cNvPr id="4098" name="Picture 2" descr="Image of group lockout/tagout effort. ">
            <a:extLst>
              <a:ext uri="{FF2B5EF4-FFF2-40B4-BE49-F238E27FC236}">
                <a16:creationId xmlns:a16="http://schemas.microsoft.com/office/drawing/2014/main" id="{FC1D74B2-30EB-4F57-84B7-726BFF8F0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519" y="3018549"/>
            <a:ext cx="4087793" cy="320483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8BDD0BB-FB52-46E0-B86D-31CA97DB472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a:t>
            </a:fld>
            <a:endParaRPr lang="en-US" dirty="0"/>
          </a:p>
        </p:txBody>
      </p:sp>
    </p:spTree>
    <p:extLst>
      <p:ext uri="{BB962C8B-B14F-4D97-AF65-F5344CB8AC3E}">
        <p14:creationId xmlns:p14="http://schemas.microsoft.com/office/powerpoint/2010/main" val="1129629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096000" cy="1143000"/>
          </a:xfrm>
        </p:spPr>
        <p:txBody>
          <a:bodyPr>
            <a:normAutofit/>
          </a:bodyPr>
          <a:lstStyle/>
          <a:p>
            <a:r>
              <a:rPr lang="en-US" sz="3600" dirty="0"/>
              <a:t>INCIDENT REPORTS</a:t>
            </a:r>
          </a:p>
        </p:txBody>
      </p:sp>
      <p:sp>
        <p:nvSpPr>
          <p:cNvPr id="4" name="Rectangle 3">
            <a:extLst>
              <a:ext uri="{FF2B5EF4-FFF2-40B4-BE49-F238E27FC236}">
                <a16:creationId xmlns:a16="http://schemas.microsoft.com/office/drawing/2014/main" id="{22DD4F57-C2F2-413D-A8C5-A32673A0654C}"/>
              </a:ext>
            </a:extLst>
          </p:cNvPr>
          <p:cNvSpPr txBox="1">
            <a:spLocks noChangeArrowheads="1"/>
          </p:cNvSpPr>
          <p:nvPr/>
        </p:nvSpPr>
        <p:spPr>
          <a:xfrm>
            <a:off x="0" y="1021873"/>
            <a:ext cx="8850573" cy="566972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r>
              <a:rPr lang="en-US" sz="2200" b="0" i="0" dirty="0">
                <a:solidFill>
                  <a:srgbClr val="000000"/>
                </a:solidFill>
                <a:effectLst/>
              </a:rPr>
              <a:t>An employee was beginning to repair a leaking pneumatic fitting of an abrasive blasting machine. He shut off the blasting machine and disconnected the media hose before walking to another building to get a wrench to remove the worn fitting. While the employee was away from the machine, a coworker turned the machine back on and walked back to his work area. When the employee returned and was lying in front of the fitting, the coworker triggered the valve to open. The employee was injured when the machine was not locked out and it re-energized. </a:t>
            </a:r>
          </a:p>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r>
              <a:rPr lang="en-US" sz="2200" dirty="0">
                <a:latin typeface="Calibri"/>
              </a:rPr>
              <a:t>A</a:t>
            </a:r>
            <a:r>
              <a:rPr kumimoji="0" lang="en-US" sz="2200" i="0" u="none" strike="noStrike" kern="1200" cap="none" spc="0" normalizeH="0" baseline="0" noProof="0" dirty="0">
                <a:ln>
                  <a:noFill/>
                </a:ln>
                <a:effectLst/>
                <a:uLnTx/>
                <a:uFillTx/>
                <a:latin typeface="Calibri"/>
                <a:ea typeface="+mn-ea"/>
                <a:cs typeface="+mn-cs"/>
              </a:rPr>
              <a:t>n employee was performing maintenance on a </a:t>
            </a:r>
            <a:r>
              <a:rPr kumimoji="0" lang="en-US" sz="2200" i="0" u="none" strike="noStrike" kern="1200" cap="none" spc="0" normalizeH="0" baseline="0" noProof="0" dirty="0" err="1">
                <a:ln>
                  <a:noFill/>
                </a:ln>
                <a:effectLst/>
                <a:uLnTx/>
                <a:uFillTx/>
                <a:latin typeface="Calibri"/>
                <a:ea typeface="+mn-ea"/>
                <a:cs typeface="+mn-cs"/>
              </a:rPr>
              <a:t>Foltex</a:t>
            </a:r>
            <a:r>
              <a:rPr kumimoji="0" lang="en-US" sz="2200" i="0" u="none" strike="noStrike" kern="1200" cap="none" spc="0" normalizeH="0" baseline="0" noProof="0" dirty="0">
                <a:ln>
                  <a:noFill/>
                </a:ln>
                <a:effectLst/>
                <a:uLnTx/>
                <a:uFillTx/>
                <a:latin typeface="Calibri"/>
                <a:ea typeface="+mn-ea"/>
                <a:cs typeface="+mn-cs"/>
              </a:rPr>
              <a:t> feeder. The employee forgot to lock out the machine before starting with preventive maintenance. The employee's glove got caught and was pulled into a sprocket. The employee's right index finger was amputated. </a:t>
            </a:r>
          </a:p>
          <a:p>
            <a:pPr marL="0" indent="0">
              <a:lnSpc>
                <a:spcPct val="110000"/>
              </a:lnSpc>
              <a:spcBef>
                <a:spcPts val="1800"/>
              </a:spcBef>
              <a:buNone/>
              <a:defRPr/>
            </a:pPr>
            <a:r>
              <a:rPr lang="en-US" sz="2400" b="1" dirty="0">
                <a:solidFill>
                  <a:srgbClr val="FF0000"/>
                </a:solidFill>
              </a:rPr>
              <a:t>What are your thoughts about what happened here? What went wrong?</a:t>
            </a:r>
            <a:endParaRPr lang="en-US" sz="2400" dirty="0">
              <a:solidFill>
                <a:srgbClr val="FF0000"/>
              </a:solidFill>
            </a:endParaRPr>
          </a:p>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endParaRPr kumimoji="0" lang="en-US" sz="2400" i="0" u="none" strike="noStrike" kern="1200" cap="none" spc="0" normalizeH="0" baseline="0" noProof="0" dirty="0">
              <a:ln>
                <a:noFill/>
              </a:ln>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6AA3A772-3C6B-41B1-8E57-1BC9014E8B2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a:t>
            </a:fld>
            <a:endParaRPr lang="en-US" dirty="0"/>
          </a:p>
        </p:txBody>
      </p:sp>
    </p:spTree>
    <p:extLst>
      <p:ext uri="{BB962C8B-B14F-4D97-AF65-F5344CB8AC3E}">
        <p14:creationId xmlns:p14="http://schemas.microsoft.com/office/powerpoint/2010/main" val="18858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3" name="Rectangle 3"/>
          <p:cNvSpPr>
            <a:spLocks noGrp="1" noChangeArrowheads="1"/>
          </p:cNvSpPr>
          <p:nvPr>
            <p:ph type="body" idx="1"/>
          </p:nvPr>
        </p:nvSpPr>
        <p:spPr>
          <a:xfrm>
            <a:off x="0" y="1020788"/>
            <a:ext cx="8782565" cy="2461406"/>
          </a:xfrm>
        </p:spPr>
        <p:txBody>
          <a:bodyPr>
            <a:normAutofit lnSpcReduction="10000"/>
          </a:bodyPr>
          <a:lstStyle/>
          <a:p>
            <a:r>
              <a:rPr lang="en-US" sz="2800" dirty="0"/>
              <a:t>Every Year Lockout/Tagout is one of the top ten most violated standards in industry.</a:t>
            </a:r>
          </a:p>
          <a:p>
            <a:endParaRPr lang="en-US" sz="1200" dirty="0"/>
          </a:p>
          <a:p>
            <a:r>
              <a:rPr lang="en-US" sz="2800" dirty="0"/>
              <a:t>Each year 150-200 people die and 50,000 or more are injured due to a failure to control the release of hazardous energy.</a:t>
            </a:r>
          </a:p>
        </p:txBody>
      </p:sp>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20034" y="33845"/>
            <a:ext cx="6096000" cy="1143000"/>
          </a:xfrm>
        </p:spPr>
        <p:txBody>
          <a:bodyPr>
            <a:normAutofit/>
          </a:bodyPr>
          <a:lstStyle/>
          <a:p>
            <a:r>
              <a:rPr lang="en-US" sz="3600" dirty="0"/>
              <a:t>LOCKOUT/TAGOUT DANGERS</a:t>
            </a:r>
          </a:p>
        </p:txBody>
      </p:sp>
      <p:pic>
        <p:nvPicPr>
          <p:cNvPr id="8" name="Picture 2" descr="Employee caught between large chain and sprocket due to lockout/tagout failure. ">
            <a:extLst>
              <a:ext uri="{FF2B5EF4-FFF2-40B4-BE49-F238E27FC236}">
                <a16:creationId xmlns:a16="http://schemas.microsoft.com/office/drawing/2014/main" id="{B28D94A0-6CCC-41CC-B2A7-679DE5535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216" y="3273669"/>
            <a:ext cx="4569568" cy="294737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EDD082E-2FEB-4895-86C3-4CA7E4FE901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15</a:t>
            </a:fld>
            <a:endParaRPr lang="en-US" dirty="0"/>
          </a:p>
        </p:txBody>
      </p:sp>
    </p:spTree>
    <p:extLst>
      <p:ext uri="{BB962C8B-B14F-4D97-AF65-F5344CB8AC3E}">
        <p14:creationId xmlns:p14="http://schemas.microsoft.com/office/powerpoint/2010/main" val="3016297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649"/>
            <a:ext cx="5945568" cy="1143000"/>
          </a:xfrm>
        </p:spPr>
        <p:txBody>
          <a:bodyPr>
            <a:normAutofit/>
          </a:bodyPr>
          <a:lstStyle/>
          <a:p>
            <a:r>
              <a:rPr lang="en-US" sz="3200" dirty="0"/>
              <a:t>WHY DOES A LOCKOUT/TAGOUT PROGRAM FAIL?</a:t>
            </a:r>
          </a:p>
        </p:txBody>
      </p:sp>
      <p:sp>
        <p:nvSpPr>
          <p:cNvPr id="8" name="Rectangle 3">
            <a:extLst>
              <a:ext uri="{FF2B5EF4-FFF2-40B4-BE49-F238E27FC236}">
                <a16:creationId xmlns:a16="http://schemas.microsoft.com/office/drawing/2014/main" id="{A930241F-0602-4A06-A73E-7104E42984AE}"/>
              </a:ext>
            </a:extLst>
          </p:cNvPr>
          <p:cNvSpPr txBox="1">
            <a:spLocks noChangeArrowheads="1"/>
          </p:cNvSpPr>
          <p:nvPr/>
        </p:nvSpPr>
        <p:spPr>
          <a:xfrm>
            <a:off x="216081" y="1155316"/>
            <a:ext cx="5070864"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buClr>
                <a:srgbClr val="262626"/>
              </a:buClr>
            </a:pPr>
            <a:r>
              <a:rPr lang="en-US" sz="3200" dirty="0"/>
              <a:t>I can get this done much faster</a:t>
            </a:r>
          </a:p>
          <a:p>
            <a:pPr marL="395288" indent="-395288">
              <a:spcBef>
                <a:spcPts val="1200"/>
              </a:spcBef>
              <a:buClr>
                <a:srgbClr val="262626"/>
              </a:buClr>
            </a:pPr>
            <a:r>
              <a:rPr lang="en-US" sz="3200" dirty="0"/>
              <a:t>It’s too much trouble</a:t>
            </a:r>
          </a:p>
          <a:p>
            <a:pPr marL="395288" indent="-395288">
              <a:spcBef>
                <a:spcPts val="1200"/>
              </a:spcBef>
              <a:buClr>
                <a:srgbClr val="262626"/>
              </a:buClr>
            </a:pPr>
            <a:r>
              <a:rPr lang="en-US" sz="3200" dirty="0"/>
              <a:t>Loss of respect for equipment</a:t>
            </a:r>
          </a:p>
          <a:p>
            <a:pPr marL="395288" indent="-395288">
              <a:spcBef>
                <a:spcPts val="1200"/>
              </a:spcBef>
              <a:buClr>
                <a:srgbClr val="262626"/>
              </a:buClr>
            </a:pPr>
            <a:r>
              <a:rPr lang="en-US" sz="3200" dirty="0"/>
              <a:t>I didn’t know we had a Lockout/Tagout Program</a:t>
            </a:r>
          </a:p>
          <a:p>
            <a:pPr marL="395288" indent="-395288">
              <a:spcBef>
                <a:spcPts val="1200"/>
              </a:spcBef>
              <a:buClr>
                <a:srgbClr val="262626"/>
              </a:buClr>
            </a:pPr>
            <a:r>
              <a:rPr lang="en-US" sz="3200" dirty="0"/>
              <a:t>LOTO …. Huh?</a:t>
            </a:r>
          </a:p>
        </p:txBody>
      </p:sp>
      <p:pic>
        <p:nvPicPr>
          <p:cNvPr id="10" name="Picture 9" descr="Image of lockout device on a breaker box. ">
            <a:extLst>
              <a:ext uri="{FF2B5EF4-FFF2-40B4-BE49-F238E27FC236}">
                <a16:creationId xmlns:a16="http://schemas.microsoft.com/office/drawing/2014/main" id="{D0C489C8-3B03-4BD8-BFB3-39B681575845}"/>
              </a:ext>
            </a:extLst>
          </p:cNvPr>
          <p:cNvPicPr>
            <a:picLocks noChangeAspect="1"/>
          </p:cNvPicPr>
          <p:nvPr/>
        </p:nvPicPr>
        <p:blipFill>
          <a:blip r:embed="rId4"/>
          <a:stretch>
            <a:fillRect/>
          </a:stretch>
        </p:blipFill>
        <p:spPr>
          <a:xfrm>
            <a:off x="5786651" y="1419321"/>
            <a:ext cx="3141268" cy="2348519"/>
          </a:xfrm>
          <a:prstGeom prst="rect">
            <a:avLst/>
          </a:prstGeom>
        </p:spPr>
      </p:pic>
      <p:graphicFrame>
        <p:nvGraphicFramePr>
          <p:cNvPr id="12" name="Object 2" descr="Image of lockout device with a sticky note on it. The sticky note is not an adequate tag. ">
            <a:extLst>
              <a:ext uri="{FF2B5EF4-FFF2-40B4-BE49-F238E27FC236}">
                <a16:creationId xmlns:a16="http://schemas.microsoft.com/office/drawing/2014/main" id="{425887C8-1D1D-434E-9563-ACBE4564D463}"/>
              </a:ext>
            </a:extLst>
          </p:cNvPr>
          <p:cNvGraphicFramePr>
            <a:graphicFrameLocks noChangeAspect="1"/>
          </p:cNvGraphicFramePr>
          <p:nvPr>
            <p:extLst>
              <p:ext uri="{D42A27DB-BD31-4B8C-83A1-F6EECF244321}">
                <p14:modId xmlns:p14="http://schemas.microsoft.com/office/powerpoint/2010/main" val="1651964"/>
              </p:ext>
            </p:extLst>
          </p:nvPr>
        </p:nvGraphicFramePr>
        <p:xfrm>
          <a:off x="5786651" y="3929900"/>
          <a:ext cx="3141268" cy="2355951"/>
        </p:xfrm>
        <a:graphic>
          <a:graphicData uri="http://schemas.openxmlformats.org/presentationml/2006/ole">
            <mc:AlternateContent xmlns:mc="http://schemas.openxmlformats.org/markup-compatibility/2006">
              <mc:Choice xmlns:v="urn:schemas-microsoft-com:vml" Requires="v">
                <p:oleObj spid="_x0000_s2146" name="Bitmap Image" r:id="rId5" imgW="12193702" imgH="9142857" progId="Paint.Picture">
                  <p:embed/>
                </p:oleObj>
              </mc:Choice>
              <mc:Fallback>
                <p:oleObj name="Bitmap Image" r:id="rId5" imgW="12193702" imgH="9142857" progId="Paint.Picture">
                  <p:embed/>
                  <p:pic>
                    <p:nvPicPr>
                      <p:cNvPr id="717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6651" y="3929900"/>
                        <a:ext cx="3141268" cy="2355951"/>
                      </a:xfrm>
                      <a:prstGeom prst="rect">
                        <a:avLst/>
                      </a:prstGeom>
                      <a:noFill/>
                    </p:spPr>
                  </p:pic>
                </p:oleObj>
              </mc:Fallback>
            </mc:AlternateContent>
          </a:graphicData>
        </a:graphic>
      </p:graphicFrame>
      <p:sp>
        <p:nvSpPr>
          <p:cNvPr id="2" name="Slide Number Placeholder 1">
            <a:extLst>
              <a:ext uri="{FF2B5EF4-FFF2-40B4-BE49-F238E27FC236}">
                <a16:creationId xmlns:a16="http://schemas.microsoft.com/office/drawing/2014/main" id="{5B7BD5F7-86C3-4507-83FA-EB2616291A3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16</a:t>
            </a:fld>
            <a:endParaRPr lang="en-US" dirty="0"/>
          </a:p>
        </p:txBody>
      </p:sp>
    </p:spTree>
    <p:extLst>
      <p:ext uri="{BB962C8B-B14F-4D97-AF65-F5344CB8AC3E}">
        <p14:creationId xmlns:p14="http://schemas.microsoft.com/office/powerpoint/2010/main" val="289483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42038865-6C03-44BC-9136-944B6CEC7B7A}"/>
              </a:ext>
            </a:extLst>
          </p:cNvPr>
          <p:cNvSpPr>
            <a:spLocks noGrp="1" noChangeArrowheads="1"/>
          </p:cNvSpPr>
          <p:nvPr>
            <p:ph type="title"/>
          </p:nvPr>
        </p:nvSpPr>
        <p:spPr>
          <a:xfrm>
            <a:off x="0" y="20638"/>
            <a:ext cx="6781800" cy="1143000"/>
          </a:xfrm>
        </p:spPr>
        <p:txBody>
          <a:bodyPr/>
          <a:lstStyle/>
          <a:p>
            <a:r>
              <a:rPr lang="en-US" altLang="en-US" sz="3600" b="1" dirty="0"/>
              <a:t>IS THIS EQUIPMENT LOCKED OUT?</a:t>
            </a:r>
          </a:p>
        </p:txBody>
      </p:sp>
      <p:pic>
        <p:nvPicPr>
          <p:cNvPr id="29699" name="Picture 8" descr="Image of food processing equipment. ">
            <a:extLst>
              <a:ext uri="{FF2B5EF4-FFF2-40B4-BE49-F238E27FC236}">
                <a16:creationId xmlns:a16="http://schemas.microsoft.com/office/drawing/2014/main" id="{3AB1D42C-03F7-4D27-B616-03092ED20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34" y="1163638"/>
            <a:ext cx="3733800"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9" descr="Image of food processing equipment not properly locked out. ">
            <a:extLst>
              <a:ext uri="{FF2B5EF4-FFF2-40B4-BE49-F238E27FC236}">
                <a16:creationId xmlns:a16="http://schemas.microsoft.com/office/drawing/2014/main" id="{707D5A3A-4ACB-448C-AF71-AAB907D471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1163638"/>
            <a:ext cx="3457575"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8002839E-105F-490B-8341-0AC2E3D8B447}"/>
              </a:ext>
            </a:extLst>
          </p:cNvPr>
          <p:cNvSpPr>
            <a:spLocks noGrp="1"/>
          </p:cNvSpPr>
          <p:nvPr>
            <p:ph type="title"/>
          </p:nvPr>
        </p:nvSpPr>
        <p:spPr>
          <a:xfrm>
            <a:off x="0" y="0"/>
            <a:ext cx="6781800" cy="1143000"/>
          </a:xfrm>
        </p:spPr>
        <p:txBody>
          <a:bodyPr/>
          <a:lstStyle/>
          <a:p>
            <a:r>
              <a:rPr lang="en-US" altLang="en-US" sz="3600" b="1" dirty="0"/>
              <a:t>LOCKED OUT?</a:t>
            </a:r>
          </a:p>
        </p:txBody>
      </p:sp>
      <p:pic>
        <p:nvPicPr>
          <p:cNvPr id="31747" name="Picture 2" descr="Food processing equipment with most of it covered in yellow plastic to protect the sensitive parts of the machines. In center is employee leaning into machine that has NOT been locked or tagged out.">
            <a:extLst>
              <a:ext uri="{FF2B5EF4-FFF2-40B4-BE49-F238E27FC236}">
                <a16:creationId xmlns:a16="http://schemas.microsoft.com/office/drawing/2014/main" id="{A192E86C-7AB7-4C1B-86AE-9B1FE5B2D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56" y="1265238"/>
            <a:ext cx="8675687"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8009-0479-4A97-BF09-624A675AA63F}"/>
              </a:ext>
            </a:extLst>
          </p:cNvPr>
          <p:cNvSpPr>
            <a:spLocks noGrp="1"/>
          </p:cNvSpPr>
          <p:nvPr>
            <p:ph type="title"/>
          </p:nvPr>
        </p:nvSpPr>
        <p:spPr>
          <a:xfrm>
            <a:off x="0" y="0"/>
            <a:ext cx="6096000" cy="1143000"/>
          </a:xfrm>
        </p:spPr>
        <p:txBody>
          <a:bodyPr>
            <a:normAutofit/>
          </a:bodyPr>
          <a:lstStyle/>
          <a:p>
            <a:r>
              <a:rPr lang="en-US" sz="3600" dirty="0"/>
              <a:t>WHO’S COVERED?</a:t>
            </a:r>
          </a:p>
        </p:txBody>
      </p:sp>
      <p:sp>
        <p:nvSpPr>
          <p:cNvPr id="3" name="Content Placeholder 2">
            <a:extLst>
              <a:ext uri="{FF2B5EF4-FFF2-40B4-BE49-F238E27FC236}">
                <a16:creationId xmlns:a16="http://schemas.microsoft.com/office/drawing/2014/main" id="{CA0E4B3E-DC6A-4A92-9545-54DA4507C542}"/>
              </a:ext>
            </a:extLst>
          </p:cNvPr>
          <p:cNvSpPr>
            <a:spLocks noGrp="1"/>
          </p:cNvSpPr>
          <p:nvPr>
            <p:ph idx="1"/>
          </p:nvPr>
        </p:nvSpPr>
        <p:spPr>
          <a:xfrm>
            <a:off x="0" y="1320763"/>
            <a:ext cx="9144000" cy="4525963"/>
          </a:xfrm>
        </p:spPr>
        <p:txBody>
          <a:bodyPr>
            <a:normAutofit lnSpcReduction="10000"/>
          </a:bodyPr>
          <a:lstStyle/>
          <a:p>
            <a:r>
              <a:rPr lang="en-US" sz="3200" b="1" u="sng" dirty="0"/>
              <a:t>Authorized Employee:</a:t>
            </a:r>
          </a:p>
          <a:p>
            <a:pPr lvl="1"/>
            <a:r>
              <a:rPr lang="en-US" sz="2800" dirty="0"/>
              <a:t>The person who services or performs maintenance on machines and equipment.</a:t>
            </a:r>
          </a:p>
          <a:p>
            <a:r>
              <a:rPr lang="en-US" sz="3200" b="1" u="sng" dirty="0"/>
              <a:t>Affected Employee:</a:t>
            </a:r>
          </a:p>
          <a:p>
            <a:pPr lvl="1"/>
            <a:r>
              <a:rPr lang="en-US" sz="2800" dirty="0"/>
              <a:t>The person who operates or uses a machine or piece of equipment which is being serviced.</a:t>
            </a:r>
          </a:p>
          <a:p>
            <a:r>
              <a:rPr lang="en-US" sz="3200" b="1" u="sng" dirty="0"/>
              <a:t>Other Employee:</a:t>
            </a:r>
          </a:p>
          <a:p>
            <a:pPr lvl="1"/>
            <a:r>
              <a:rPr lang="en-US" sz="2800" dirty="0"/>
              <a:t>The person who works in an area where lockout/tagout procedures are being used. </a:t>
            </a:r>
          </a:p>
        </p:txBody>
      </p:sp>
      <p:sp>
        <p:nvSpPr>
          <p:cNvPr id="4" name="Slide Number Placeholder 3">
            <a:extLst>
              <a:ext uri="{FF2B5EF4-FFF2-40B4-BE49-F238E27FC236}">
                <a16:creationId xmlns:a16="http://schemas.microsoft.com/office/drawing/2014/main" id="{4B2999A7-AE7F-45C4-837B-E7F15E576DE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19</a:t>
            </a:fld>
            <a:endParaRPr lang="en-US" dirty="0"/>
          </a:p>
        </p:txBody>
      </p:sp>
    </p:spTree>
    <p:extLst>
      <p:ext uri="{BB962C8B-B14F-4D97-AF65-F5344CB8AC3E}">
        <p14:creationId xmlns:p14="http://schemas.microsoft.com/office/powerpoint/2010/main" val="2368717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4656170" cy="1143000"/>
          </a:xfrm>
        </p:spPr>
        <p:txBody>
          <a:bodyPr>
            <a:normAutofit/>
          </a:bodyPr>
          <a:lstStyle/>
          <a:p>
            <a:r>
              <a:rPr lang="en-US" sz="3600" dirty="0"/>
              <a:t>ENERGY TYPES</a:t>
            </a:r>
          </a:p>
        </p:txBody>
      </p:sp>
      <p:sp>
        <p:nvSpPr>
          <p:cNvPr id="15" name="Rectangle 3">
            <a:extLst>
              <a:ext uri="{FF2B5EF4-FFF2-40B4-BE49-F238E27FC236}">
                <a16:creationId xmlns:a16="http://schemas.microsoft.com/office/drawing/2014/main" id="{9ADFF2EA-F023-4494-A370-9E4917FDF009}"/>
              </a:ext>
            </a:extLst>
          </p:cNvPr>
          <p:cNvSpPr txBox="1">
            <a:spLocks noChangeArrowheads="1"/>
          </p:cNvSpPr>
          <p:nvPr/>
        </p:nvSpPr>
        <p:spPr>
          <a:xfrm>
            <a:off x="166897" y="1143000"/>
            <a:ext cx="3927143"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EEB211"/>
              </a:buClr>
            </a:pPr>
            <a:r>
              <a:rPr lang="en-US" sz="2800" dirty="0"/>
              <a:t>Electrical</a:t>
            </a:r>
          </a:p>
          <a:p>
            <a:pPr>
              <a:spcBef>
                <a:spcPts val="1200"/>
              </a:spcBef>
              <a:spcAft>
                <a:spcPts val="1200"/>
              </a:spcAft>
              <a:buClr>
                <a:srgbClr val="EEB211"/>
              </a:buClr>
            </a:pPr>
            <a:r>
              <a:rPr lang="en-US" sz="2800" dirty="0"/>
              <a:t>Mechanical</a:t>
            </a:r>
          </a:p>
          <a:p>
            <a:pPr>
              <a:spcBef>
                <a:spcPts val="1200"/>
              </a:spcBef>
              <a:spcAft>
                <a:spcPts val="1200"/>
              </a:spcAft>
              <a:buClr>
                <a:srgbClr val="EEB211"/>
              </a:buClr>
            </a:pPr>
            <a:r>
              <a:rPr lang="en-US" sz="2800" dirty="0"/>
              <a:t>Hydraulic</a:t>
            </a:r>
          </a:p>
          <a:p>
            <a:pPr>
              <a:spcBef>
                <a:spcPts val="1200"/>
              </a:spcBef>
              <a:spcAft>
                <a:spcPts val="1200"/>
              </a:spcAft>
              <a:buClr>
                <a:srgbClr val="EEB211"/>
              </a:buClr>
            </a:pPr>
            <a:r>
              <a:rPr lang="en-US" sz="2800" dirty="0"/>
              <a:t>Pneumatic</a:t>
            </a:r>
          </a:p>
          <a:p>
            <a:pPr>
              <a:spcBef>
                <a:spcPts val="1200"/>
              </a:spcBef>
              <a:spcAft>
                <a:spcPts val="1200"/>
              </a:spcAft>
              <a:buClr>
                <a:srgbClr val="EEB211"/>
              </a:buClr>
            </a:pPr>
            <a:r>
              <a:rPr lang="en-US" sz="2800" dirty="0"/>
              <a:t>Chemical</a:t>
            </a:r>
          </a:p>
          <a:p>
            <a:pPr>
              <a:spcBef>
                <a:spcPts val="1200"/>
              </a:spcBef>
              <a:spcAft>
                <a:spcPts val="1200"/>
              </a:spcAft>
              <a:buClr>
                <a:srgbClr val="EEB211"/>
              </a:buClr>
            </a:pPr>
            <a:r>
              <a:rPr lang="en-US" sz="2800" dirty="0"/>
              <a:t>Thermal</a:t>
            </a:r>
          </a:p>
          <a:p>
            <a:pPr>
              <a:spcBef>
                <a:spcPts val="1200"/>
              </a:spcBef>
              <a:spcAft>
                <a:spcPts val="1200"/>
              </a:spcAft>
              <a:buClr>
                <a:srgbClr val="EEB211"/>
              </a:buClr>
            </a:pPr>
            <a:r>
              <a:rPr lang="en-US" sz="2800" dirty="0"/>
              <a:t>Other</a:t>
            </a:r>
          </a:p>
        </p:txBody>
      </p:sp>
      <p:grpSp>
        <p:nvGrpSpPr>
          <p:cNvPr id="5" name="Group 4" descr="Shows several different types of energy, including electrical, mechanical, and thermal energy. ">
            <a:extLst>
              <a:ext uri="{FF2B5EF4-FFF2-40B4-BE49-F238E27FC236}">
                <a16:creationId xmlns:a16="http://schemas.microsoft.com/office/drawing/2014/main" id="{14720C7F-6737-4797-9586-439F16927369}"/>
              </a:ext>
            </a:extLst>
          </p:cNvPr>
          <p:cNvGrpSpPr/>
          <p:nvPr/>
        </p:nvGrpSpPr>
        <p:grpSpPr>
          <a:xfrm>
            <a:off x="5231873" y="1154234"/>
            <a:ext cx="3318403" cy="4876752"/>
            <a:chOff x="5562600" y="1752600"/>
            <a:chExt cx="2835275" cy="4427538"/>
          </a:xfrm>
        </p:grpSpPr>
        <p:pic>
          <p:nvPicPr>
            <p:cNvPr id="7" name="Picture 5" descr="A photo of an electrical outlet. ">
              <a:extLst>
                <a:ext uri="{FF2B5EF4-FFF2-40B4-BE49-F238E27FC236}">
                  <a16:creationId xmlns:a16="http://schemas.microsoft.com/office/drawing/2014/main" id="{3DECA2C6-7B4C-429B-AD77-24267D731999}"/>
                </a:ext>
              </a:extLst>
            </p:cNvPr>
            <p:cNvPicPr>
              <a:picLocks noChangeAspect="1" noChangeArrowheads="1"/>
            </p:cNvPicPr>
            <p:nvPr/>
          </p:nvPicPr>
          <p:blipFill>
            <a:blip r:embed="rId3" cstate="print"/>
            <a:srcRect/>
            <a:stretch>
              <a:fillRect/>
            </a:stretch>
          </p:blipFill>
          <p:spPr bwMode="auto">
            <a:xfrm>
              <a:off x="5943600" y="1752600"/>
              <a:ext cx="1641475" cy="2054225"/>
            </a:xfrm>
            <a:prstGeom prst="rect">
              <a:avLst/>
            </a:prstGeom>
            <a:noFill/>
            <a:ln w="9525">
              <a:noFill/>
              <a:miter lim="800000"/>
              <a:headEnd/>
              <a:tailEnd/>
            </a:ln>
          </p:spPr>
        </p:pic>
        <p:pic>
          <p:nvPicPr>
            <p:cNvPr id="9" name="Picture 6" descr="A photo of meshing gears, demonstrating mechanical energy. ">
              <a:extLst>
                <a:ext uri="{FF2B5EF4-FFF2-40B4-BE49-F238E27FC236}">
                  <a16:creationId xmlns:a16="http://schemas.microsoft.com/office/drawing/2014/main" id="{FF813419-37CE-49AB-B5F8-7AC26DF50A4C}"/>
                </a:ext>
              </a:extLst>
            </p:cNvPr>
            <p:cNvPicPr>
              <a:picLocks noChangeAspect="1" noChangeArrowheads="1"/>
            </p:cNvPicPr>
            <p:nvPr/>
          </p:nvPicPr>
          <p:blipFill>
            <a:blip r:embed="rId4" cstate="print"/>
            <a:srcRect/>
            <a:stretch>
              <a:fillRect/>
            </a:stretch>
          </p:blipFill>
          <p:spPr bwMode="auto">
            <a:xfrm>
              <a:off x="5562600" y="2819400"/>
              <a:ext cx="1355725" cy="2032000"/>
            </a:xfrm>
            <a:prstGeom prst="rect">
              <a:avLst/>
            </a:prstGeom>
            <a:noFill/>
            <a:ln w="9525">
              <a:noFill/>
              <a:miter lim="800000"/>
              <a:headEnd/>
              <a:tailEnd/>
            </a:ln>
          </p:spPr>
        </p:pic>
        <p:pic>
          <p:nvPicPr>
            <p:cNvPr id="10" name="Picture 7" descr="A clip art demonstrating thermal energy. ">
              <a:extLst>
                <a:ext uri="{FF2B5EF4-FFF2-40B4-BE49-F238E27FC236}">
                  <a16:creationId xmlns:a16="http://schemas.microsoft.com/office/drawing/2014/main" id="{3601CE7A-D1FD-4761-AC05-B510F2B0755A}"/>
                </a:ext>
              </a:extLst>
            </p:cNvPr>
            <p:cNvPicPr>
              <a:picLocks noChangeAspect="1" noChangeArrowheads="1"/>
            </p:cNvPicPr>
            <p:nvPr/>
          </p:nvPicPr>
          <p:blipFill>
            <a:blip r:embed="rId5" cstate="print"/>
            <a:srcRect/>
            <a:stretch>
              <a:fillRect/>
            </a:stretch>
          </p:blipFill>
          <p:spPr bwMode="auto">
            <a:xfrm>
              <a:off x="6705600" y="4038600"/>
              <a:ext cx="1692275" cy="1819275"/>
            </a:xfrm>
            <a:prstGeom prst="rect">
              <a:avLst/>
            </a:prstGeom>
            <a:noFill/>
            <a:ln w="9525">
              <a:noFill/>
              <a:miter lim="800000"/>
              <a:headEnd/>
              <a:tailEnd/>
            </a:ln>
          </p:spPr>
        </p:pic>
        <p:pic>
          <p:nvPicPr>
            <p:cNvPr id="11" name="Picture 8" descr="a clip art demonstrating electrical energy.">
              <a:extLst>
                <a:ext uri="{FF2B5EF4-FFF2-40B4-BE49-F238E27FC236}">
                  <a16:creationId xmlns:a16="http://schemas.microsoft.com/office/drawing/2014/main" id="{71DE9459-1D16-4E51-8356-3A12C21467CF}"/>
                </a:ext>
              </a:extLst>
            </p:cNvPr>
            <p:cNvPicPr>
              <a:picLocks noChangeAspect="1" noChangeArrowheads="1"/>
            </p:cNvPicPr>
            <p:nvPr/>
          </p:nvPicPr>
          <p:blipFill>
            <a:blip r:embed="rId6" cstate="print"/>
            <a:srcRect/>
            <a:stretch>
              <a:fillRect/>
            </a:stretch>
          </p:blipFill>
          <p:spPr bwMode="auto">
            <a:xfrm>
              <a:off x="6248400" y="5257800"/>
              <a:ext cx="923925" cy="922338"/>
            </a:xfrm>
            <a:prstGeom prst="rect">
              <a:avLst/>
            </a:prstGeom>
            <a:noFill/>
            <a:ln w="9525">
              <a:noFill/>
              <a:miter lim="800000"/>
              <a:headEnd/>
              <a:tailEnd/>
            </a:ln>
          </p:spPr>
        </p:pic>
      </p:grpSp>
      <p:sp>
        <p:nvSpPr>
          <p:cNvPr id="2" name="Slide Number Placeholder 1">
            <a:extLst>
              <a:ext uri="{FF2B5EF4-FFF2-40B4-BE49-F238E27FC236}">
                <a16:creationId xmlns:a16="http://schemas.microsoft.com/office/drawing/2014/main" id="{74589546-B3EC-4329-9EF2-325E4963792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20</a:t>
            </a:fld>
            <a:endParaRPr lang="en-US" dirty="0"/>
          </a:p>
        </p:txBody>
      </p:sp>
    </p:spTree>
    <p:extLst>
      <p:ext uri="{BB962C8B-B14F-4D97-AF65-F5344CB8AC3E}">
        <p14:creationId xmlns:p14="http://schemas.microsoft.com/office/powerpoint/2010/main" val="371378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a:extLst>
              <a:ext uri="{FF2B5EF4-FFF2-40B4-BE49-F238E27FC236}">
                <a16:creationId xmlns:a16="http://schemas.microsoft.com/office/drawing/2014/main" id="{7C3996D3-B48F-46BB-A18E-811FC3B06CC8}"/>
              </a:ext>
            </a:extLst>
          </p:cNvPr>
          <p:cNvSpPr>
            <a:spLocks noGrp="1" noChangeArrowheads="1"/>
          </p:cNvSpPr>
          <p:nvPr>
            <p:ph type="title"/>
          </p:nvPr>
        </p:nvSpPr>
        <p:spPr>
          <a:xfrm>
            <a:off x="0" y="0"/>
            <a:ext cx="6781800" cy="1143000"/>
          </a:xfrm>
        </p:spPr>
        <p:txBody>
          <a:bodyPr/>
          <a:lstStyle/>
          <a:p>
            <a:r>
              <a:rPr lang="en-US" altLang="en-US" sz="3600" b="1" dirty="0"/>
              <a:t>LOCKOUT VS. TAGOUT</a:t>
            </a:r>
          </a:p>
        </p:txBody>
      </p:sp>
      <p:sp>
        <p:nvSpPr>
          <p:cNvPr id="32769" name="Rectangle 3">
            <a:extLst>
              <a:ext uri="{FF2B5EF4-FFF2-40B4-BE49-F238E27FC236}">
                <a16:creationId xmlns:a16="http://schemas.microsoft.com/office/drawing/2014/main" id="{86819D01-EEB3-4C62-8DE8-E600EDEDC45A}"/>
              </a:ext>
            </a:extLst>
          </p:cNvPr>
          <p:cNvSpPr>
            <a:spLocks noGrp="1" noChangeArrowheads="1"/>
          </p:cNvSpPr>
          <p:nvPr>
            <p:ph idx="1"/>
          </p:nvPr>
        </p:nvSpPr>
        <p:spPr>
          <a:xfrm>
            <a:off x="0" y="1184275"/>
            <a:ext cx="7086600" cy="5062537"/>
          </a:xfrm>
        </p:spPr>
        <p:txBody>
          <a:bodyPr>
            <a:normAutofit lnSpcReduction="10000"/>
          </a:bodyPr>
          <a:lstStyle/>
          <a:p>
            <a:pPr>
              <a:defRPr/>
            </a:pPr>
            <a:r>
              <a:rPr lang="en-US" altLang="en-US" dirty="0"/>
              <a:t>If capable of being locked out:</a:t>
            </a:r>
          </a:p>
          <a:p>
            <a:pPr lvl="1">
              <a:defRPr/>
            </a:pPr>
            <a:r>
              <a:rPr lang="en-US" altLang="en-US" dirty="0"/>
              <a:t>Prefer lockout</a:t>
            </a:r>
          </a:p>
          <a:p>
            <a:pPr lvl="1">
              <a:defRPr/>
            </a:pPr>
            <a:r>
              <a:rPr lang="en-US" altLang="en-US" dirty="0"/>
              <a:t>Tags allowed, if employer can demonstrate FULL EMPLOYEE PROTECTION</a:t>
            </a:r>
          </a:p>
          <a:p>
            <a:pPr>
              <a:defRPr/>
            </a:pPr>
            <a:r>
              <a:rPr lang="en-US" altLang="en-US" dirty="0"/>
              <a:t>Machine Modifications</a:t>
            </a:r>
          </a:p>
          <a:p>
            <a:pPr lvl="1">
              <a:defRPr/>
            </a:pPr>
            <a:r>
              <a:rPr lang="en-US" altLang="en-US" dirty="0"/>
              <a:t>If you alter a machine you must make the machine capable of accepting a lock.</a:t>
            </a:r>
          </a:p>
        </p:txBody>
      </p:sp>
      <p:pic>
        <p:nvPicPr>
          <p:cNvPr id="35844" name="Picture 4" descr="Top: Shows means that can be used to LOTO equipment, such as a valve with a tag stating “Danger; Hands Off; Do not Operate” ">
            <a:extLst>
              <a:ext uri="{FF2B5EF4-FFF2-40B4-BE49-F238E27FC236}">
                <a16:creationId xmlns:a16="http://schemas.microsoft.com/office/drawing/2014/main" id="{EB2D6018-25B5-4C87-8381-41E7405E6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666" y="1278754"/>
            <a:ext cx="2033588" cy="2526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descr="An electrical disconnect with a place to add a lock.">
            <a:extLst>
              <a:ext uri="{FF2B5EF4-FFF2-40B4-BE49-F238E27FC236}">
                <a16:creationId xmlns:a16="http://schemas.microsoft.com/office/drawing/2014/main" id="{F6947E36-86E0-4488-82D3-96E9334095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0336" y="4142437"/>
            <a:ext cx="2256247"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a:extLst>
              <a:ext uri="{FF2B5EF4-FFF2-40B4-BE49-F238E27FC236}">
                <a16:creationId xmlns:a16="http://schemas.microsoft.com/office/drawing/2014/main" id="{3030723E-B4F6-41A9-9D2B-A3C97767E40B}"/>
              </a:ext>
            </a:extLst>
          </p:cNvPr>
          <p:cNvSpPr>
            <a:spLocks noGrp="1" noChangeArrowheads="1"/>
          </p:cNvSpPr>
          <p:nvPr>
            <p:ph type="title"/>
          </p:nvPr>
        </p:nvSpPr>
        <p:spPr>
          <a:xfrm>
            <a:off x="0" y="0"/>
            <a:ext cx="6781800" cy="1143000"/>
          </a:xfrm>
        </p:spPr>
        <p:txBody>
          <a:bodyPr/>
          <a:lstStyle/>
          <a:p>
            <a:r>
              <a:rPr lang="en-US" altLang="en-US" sz="3600" b="1" dirty="0"/>
              <a:t>FULL EMPLOYEE PROTECTION?</a:t>
            </a:r>
          </a:p>
        </p:txBody>
      </p:sp>
      <p:sp>
        <p:nvSpPr>
          <p:cNvPr id="37890" name="Rectangle 3">
            <a:extLst>
              <a:ext uri="{FF2B5EF4-FFF2-40B4-BE49-F238E27FC236}">
                <a16:creationId xmlns:a16="http://schemas.microsoft.com/office/drawing/2014/main" id="{5C1428DC-A145-4F5C-9B89-5591B25DC95B}"/>
              </a:ext>
            </a:extLst>
          </p:cNvPr>
          <p:cNvSpPr>
            <a:spLocks noGrp="1" noChangeArrowheads="1"/>
          </p:cNvSpPr>
          <p:nvPr>
            <p:ph idx="1"/>
          </p:nvPr>
        </p:nvSpPr>
        <p:spPr>
          <a:xfrm>
            <a:off x="-33338" y="1197504"/>
            <a:ext cx="8415338" cy="4749800"/>
          </a:xfrm>
        </p:spPr>
        <p:txBody>
          <a:bodyPr/>
          <a:lstStyle/>
          <a:p>
            <a:pPr>
              <a:buFont typeface="Arial" panose="020B0604020202020204" pitchFamily="34" charset="0"/>
              <a:buChar char="•"/>
            </a:pPr>
            <a:r>
              <a:rPr lang="en-US" altLang="en-US" dirty="0"/>
              <a:t>Tags attached at the same location as locks</a:t>
            </a:r>
          </a:p>
          <a:p>
            <a:pPr>
              <a:buFont typeface="Arial" panose="020B0604020202020204" pitchFamily="34" charset="0"/>
              <a:buChar char="•"/>
            </a:pPr>
            <a:r>
              <a:rPr lang="en-US" altLang="en-US" dirty="0"/>
              <a:t>Full compliance with all tagout provisions in 29 CFR 1910.147</a:t>
            </a:r>
          </a:p>
          <a:p>
            <a:pPr>
              <a:buFont typeface="Arial" panose="020B0604020202020204" pitchFamily="34" charset="0"/>
              <a:buChar char="•"/>
            </a:pPr>
            <a:r>
              <a:rPr lang="en-US" altLang="en-US" dirty="0"/>
              <a:t>Additional means when necessary</a:t>
            </a:r>
          </a:p>
          <a:p>
            <a:pPr lvl="1">
              <a:buFont typeface="Courier New" panose="02070309020205020404" pitchFamily="49" charset="0"/>
              <a:buChar char="o"/>
            </a:pPr>
            <a:r>
              <a:rPr lang="en-US" altLang="en-US" dirty="0"/>
              <a:t>e.g., removal of a valve handle</a:t>
            </a:r>
          </a:p>
        </p:txBody>
      </p:sp>
      <p:pic>
        <p:nvPicPr>
          <p:cNvPr id="37892" name="Picture 4" descr="Illustrates a tag on a valve stating “Danger; Hands Off; Do not Operate” ">
            <a:extLst>
              <a:ext uri="{FF2B5EF4-FFF2-40B4-BE49-F238E27FC236}">
                <a16:creationId xmlns:a16="http://schemas.microsoft.com/office/drawing/2014/main" id="{3616BBCB-9CF8-4A3E-A847-2CE5DB249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475" y="3429000"/>
            <a:ext cx="1990725" cy="2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a:extLst>
              <a:ext uri="{FF2B5EF4-FFF2-40B4-BE49-F238E27FC236}">
                <a16:creationId xmlns:a16="http://schemas.microsoft.com/office/drawing/2014/main" id="{464DA9C2-8FC6-4B7A-8F76-498DE3DD9CF7}"/>
              </a:ext>
            </a:extLst>
          </p:cNvPr>
          <p:cNvSpPr>
            <a:spLocks noGrp="1" noChangeArrowheads="1"/>
          </p:cNvSpPr>
          <p:nvPr>
            <p:ph type="title"/>
          </p:nvPr>
        </p:nvSpPr>
        <p:spPr>
          <a:xfrm>
            <a:off x="106362" y="95249"/>
            <a:ext cx="7510463" cy="1143000"/>
          </a:xfrm>
        </p:spPr>
        <p:txBody>
          <a:bodyPr/>
          <a:lstStyle/>
          <a:p>
            <a:r>
              <a:rPr lang="en-US" altLang="en-US" sz="3600" b="1" dirty="0"/>
              <a:t>SERVICING AND MAINTENANCE INCLUDES:</a:t>
            </a:r>
          </a:p>
        </p:txBody>
      </p:sp>
      <p:sp>
        <p:nvSpPr>
          <p:cNvPr id="41986" name="Rectangle 3">
            <a:extLst>
              <a:ext uri="{FF2B5EF4-FFF2-40B4-BE49-F238E27FC236}">
                <a16:creationId xmlns:a16="http://schemas.microsoft.com/office/drawing/2014/main" id="{99A07EE1-3CD1-4D76-8FBF-233CD7FDAE1F}"/>
              </a:ext>
            </a:extLst>
          </p:cNvPr>
          <p:cNvSpPr>
            <a:spLocks noGrp="1" noChangeArrowheads="1"/>
          </p:cNvSpPr>
          <p:nvPr>
            <p:ph idx="1"/>
          </p:nvPr>
        </p:nvSpPr>
        <p:spPr>
          <a:xfrm>
            <a:off x="228600" y="1608137"/>
            <a:ext cx="8415338" cy="4411663"/>
          </a:xfrm>
        </p:spPr>
        <p:txBody>
          <a:bodyPr/>
          <a:lstStyle/>
          <a:p>
            <a:pPr>
              <a:buFont typeface="Arial" panose="020B0604020202020204" pitchFamily="34" charset="0"/>
              <a:buChar char="•"/>
            </a:pPr>
            <a:r>
              <a:rPr lang="en-US" altLang="en-US" dirty="0"/>
              <a:t>Setting up</a:t>
            </a:r>
          </a:p>
          <a:p>
            <a:pPr>
              <a:buFont typeface="Arial" panose="020B0604020202020204" pitchFamily="34" charset="0"/>
              <a:buChar char="•"/>
            </a:pPr>
            <a:r>
              <a:rPr lang="en-US" altLang="en-US" dirty="0"/>
              <a:t>Adjusting</a:t>
            </a:r>
          </a:p>
          <a:p>
            <a:pPr>
              <a:buFont typeface="Arial" panose="020B0604020202020204" pitchFamily="34" charset="0"/>
              <a:buChar char="•"/>
            </a:pPr>
            <a:r>
              <a:rPr lang="en-US" altLang="en-US" dirty="0"/>
              <a:t>Inspecting</a:t>
            </a:r>
          </a:p>
          <a:p>
            <a:pPr>
              <a:buFont typeface="Arial" panose="020B0604020202020204" pitchFamily="34" charset="0"/>
              <a:buChar char="•"/>
            </a:pPr>
            <a:r>
              <a:rPr lang="en-US" altLang="en-US" dirty="0"/>
              <a:t>Modifying</a:t>
            </a:r>
          </a:p>
          <a:p>
            <a:pPr>
              <a:buFont typeface="Arial" panose="020B0604020202020204" pitchFamily="34" charset="0"/>
              <a:buChar char="•"/>
            </a:pPr>
            <a:r>
              <a:rPr lang="en-US" altLang="en-US" dirty="0"/>
              <a:t>Installing</a:t>
            </a:r>
          </a:p>
        </p:txBody>
      </p:sp>
      <p:pic>
        <p:nvPicPr>
          <p:cNvPr id="41988" name="Picture 4" descr="Clipart of valve. ">
            <a:extLst>
              <a:ext uri="{FF2B5EF4-FFF2-40B4-BE49-F238E27FC236}">
                <a16:creationId xmlns:a16="http://schemas.microsoft.com/office/drawing/2014/main" id="{CC978746-3AF0-4620-9488-BDA0FACADA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190485"/>
            <a:ext cx="1825625"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Box 1">
            <a:extLst>
              <a:ext uri="{FF2B5EF4-FFF2-40B4-BE49-F238E27FC236}">
                <a16:creationId xmlns:a16="http://schemas.microsoft.com/office/drawing/2014/main" id="{A4CF99D8-1CD3-4AA8-8856-E5FC82C7362F}"/>
              </a:ext>
            </a:extLst>
          </p:cNvPr>
          <p:cNvSpPr txBox="1">
            <a:spLocks noChangeArrowheads="1"/>
          </p:cNvSpPr>
          <p:nvPr/>
        </p:nvSpPr>
        <p:spPr bwMode="auto">
          <a:xfrm>
            <a:off x="8534400" y="60198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9035"/>
            <a:ext cx="6935372" cy="1143000"/>
          </a:xfrm>
        </p:spPr>
        <p:txBody>
          <a:bodyPr>
            <a:noAutofit/>
          </a:bodyPr>
          <a:lstStyle/>
          <a:p>
            <a:r>
              <a:rPr lang="en-US" sz="3600" dirty="0"/>
              <a:t>LOCKOUT TAGOUT REQUIREMENTS</a:t>
            </a:r>
          </a:p>
        </p:txBody>
      </p:sp>
      <p:sp>
        <p:nvSpPr>
          <p:cNvPr id="7" name="Rectangle 3">
            <a:extLst>
              <a:ext uri="{FF2B5EF4-FFF2-40B4-BE49-F238E27FC236}">
                <a16:creationId xmlns:a16="http://schemas.microsoft.com/office/drawing/2014/main" id="{994729E9-5028-4C74-B02F-3A99FA5A614F}"/>
              </a:ext>
            </a:extLst>
          </p:cNvPr>
          <p:cNvSpPr txBox="1">
            <a:spLocks noChangeArrowheads="1"/>
          </p:cNvSpPr>
          <p:nvPr/>
        </p:nvSpPr>
        <p:spPr>
          <a:xfrm>
            <a:off x="-1" y="1219200"/>
            <a:ext cx="5824025" cy="44196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262626"/>
              </a:buClr>
              <a:buFont typeface="Arial" panose="020B0604020202020204" pitchFamily="34" charset="0"/>
              <a:buChar char="•"/>
            </a:pPr>
            <a:r>
              <a:rPr lang="en-US" sz="3200" b="1" dirty="0"/>
              <a:t>Written program </a:t>
            </a:r>
            <a:r>
              <a:rPr lang="en-US" sz="3200" dirty="0"/>
              <a:t>which includes specific written </a:t>
            </a:r>
            <a:r>
              <a:rPr lang="en-US" sz="3200" b="1" dirty="0"/>
              <a:t>procedures</a:t>
            </a:r>
          </a:p>
          <a:p>
            <a:pPr>
              <a:spcBef>
                <a:spcPts val="1200"/>
              </a:spcBef>
              <a:spcAft>
                <a:spcPts val="1200"/>
              </a:spcAft>
              <a:buClr>
                <a:srgbClr val="262626"/>
              </a:buClr>
              <a:buFont typeface="Arial" panose="020B0604020202020204" pitchFamily="34" charset="0"/>
              <a:buChar char="•"/>
            </a:pPr>
            <a:r>
              <a:rPr lang="en-US" sz="3200" b="1" dirty="0"/>
              <a:t>Training </a:t>
            </a:r>
            <a:r>
              <a:rPr lang="en-US" sz="3200" dirty="0"/>
              <a:t>of employees (not just maintenance!)</a:t>
            </a:r>
          </a:p>
          <a:p>
            <a:pPr>
              <a:spcBef>
                <a:spcPts val="1200"/>
              </a:spcBef>
              <a:spcAft>
                <a:spcPts val="1200"/>
              </a:spcAft>
              <a:buClr>
                <a:srgbClr val="262626"/>
              </a:buClr>
              <a:buFont typeface="Arial" panose="020B0604020202020204" pitchFamily="34" charset="0"/>
              <a:buChar char="•"/>
            </a:pPr>
            <a:r>
              <a:rPr lang="en-US" sz="3200" dirty="0"/>
              <a:t>Periodic </a:t>
            </a:r>
            <a:r>
              <a:rPr lang="en-US" sz="3200" b="1" dirty="0"/>
              <a:t>review </a:t>
            </a:r>
            <a:r>
              <a:rPr lang="en-US" sz="3200" dirty="0"/>
              <a:t>of procedures</a:t>
            </a:r>
          </a:p>
          <a:p>
            <a:pPr lvl="1">
              <a:spcBef>
                <a:spcPts val="1200"/>
              </a:spcBef>
              <a:spcAft>
                <a:spcPts val="1200"/>
              </a:spcAft>
              <a:buClr>
                <a:srgbClr val="EEB211"/>
              </a:buClr>
              <a:buFont typeface="Arial" panose="020B0604020202020204" pitchFamily="34" charset="0"/>
              <a:buChar char="•"/>
            </a:pPr>
            <a:endParaRPr lang="en-US" sz="2800" dirty="0"/>
          </a:p>
          <a:p>
            <a:pPr lvl="1">
              <a:spcBef>
                <a:spcPts val="1200"/>
              </a:spcBef>
              <a:spcAft>
                <a:spcPts val="1200"/>
              </a:spcAft>
              <a:buClr>
                <a:srgbClr val="EEB211"/>
              </a:buClr>
              <a:buFont typeface="Arial" panose="020B0604020202020204" pitchFamily="34" charset="0"/>
              <a:buChar char="•"/>
            </a:pPr>
            <a:endParaRPr lang="en-US" sz="2800" dirty="0"/>
          </a:p>
          <a:p>
            <a:pPr>
              <a:spcBef>
                <a:spcPts val="1200"/>
              </a:spcBef>
              <a:spcAft>
                <a:spcPts val="1200"/>
              </a:spcAft>
              <a:buClr>
                <a:srgbClr val="EEB211"/>
              </a:buClr>
              <a:buFont typeface="Arial" panose="020B0604020202020204" pitchFamily="34" charset="0"/>
              <a:buChar char="•"/>
            </a:pPr>
            <a:endParaRPr lang="en-US" sz="2800" dirty="0"/>
          </a:p>
        </p:txBody>
      </p:sp>
      <p:pic>
        <p:nvPicPr>
          <p:cNvPr id="9" name="Picture 4" descr="Clipart of hand writing. ">
            <a:extLst>
              <a:ext uri="{FF2B5EF4-FFF2-40B4-BE49-F238E27FC236}">
                <a16:creationId xmlns:a16="http://schemas.microsoft.com/office/drawing/2014/main" id="{B13280F2-B027-4735-9D57-8B2A4694C448}"/>
              </a:ext>
            </a:extLst>
          </p:cNvPr>
          <p:cNvPicPr>
            <a:picLocks noChangeAspect="1" noChangeArrowheads="1"/>
          </p:cNvPicPr>
          <p:nvPr/>
        </p:nvPicPr>
        <p:blipFill>
          <a:blip r:embed="rId3" cstate="print"/>
          <a:srcRect/>
          <a:stretch>
            <a:fillRect/>
          </a:stretch>
        </p:blipFill>
        <p:spPr bwMode="auto">
          <a:xfrm>
            <a:off x="6279106" y="1125369"/>
            <a:ext cx="2168857" cy="216885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BD71D03-BDF6-4FB3-B455-7246AF3029F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24</a:t>
            </a:fld>
            <a:endParaRPr lang="en-US" dirty="0"/>
          </a:p>
        </p:txBody>
      </p:sp>
    </p:spTree>
    <p:extLst>
      <p:ext uri="{BB962C8B-B14F-4D97-AF65-F5344CB8AC3E}">
        <p14:creationId xmlns:p14="http://schemas.microsoft.com/office/powerpoint/2010/main" val="1962987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3103"/>
            <a:ext cx="6217920" cy="1143000"/>
          </a:xfrm>
        </p:spPr>
        <p:txBody>
          <a:bodyPr>
            <a:noAutofit/>
          </a:bodyPr>
          <a:lstStyle/>
          <a:p>
            <a:r>
              <a:rPr lang="en-US" sz="3600" dirty="0"/>
              <a:t>LOCKOUT TAGOUT PROGRAM</a:t>
            </a:r>
          </a:p>
        </p:txBody>
      </p:sp>
      <p:sp>
        <p:nvSpPr>
          <p:cNvPr id="10" name="TextBox 9">
            <a:extLst>
              <a:ext uri="{FF2B5EF4-FFF2-40B4-BE49-F238E27FC236}">
                <a16:creationId xmlns:a16="http://schemas.microsoft.com/office/drawing/2014/main" id="{4974344F-D3DE-40BF-BF90-F009ECDD8AE6}"/>
              </a:ext>
            </a:extLst>
          </p:cNvPr>
          <p:cNvSpPr txBox="1"/>
          <p:nvPr/>
        </p:nvSpPr>
        <p:spPr>
          <a:xfrm>
            <a:off x="163772" y="1166103"/>
            <a:ext cx="5104264"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t>Your hazardous energy control plan must specifically outline the </a:t>
            </a:r>
            <a:r>
              <a:rPr lang="en-US" sz="2800" b="1" dirty="0"/>
              <a:t>scope, purpose, authorization, rules, and techniques </a:t>
            </a:r>
            <a:r>
              <a:rPr lang="en-US" sz="2800" dirty="0"/>
              <a:t>to be utilized for the control of hazardous energy. </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The plan must also include your methods to enforce compliance.</a:t>
            </a:r>
            <a:endParaRPr lang="en-US" sz="2800" dirty="0"/>
          </a:p>
        </p:txBody>
      </p:sp>
      <p:pic>
        <p:nvPicPr>
          <p:cNvPr id="31746" name="Picture 2" descr="Various locks that are used for lockout/tagout. &#10;">
            <a:extLst>
              <a:ext uri="{FF2B5EF4-FFF2-40B4-BE49-F238E27FC236}">
                <a16:creationId xmlns:a16="http://schemas.microsoft.com/office/drawing/2014/main" id="{C9B545B7-2BB6-49B1-8C0A-0050ED35E6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5" t="1620" r="1642" b="2262"/>
          <a:stretch/>
        </p:blipFill>
        <p:spPr bwMode="auto">
          <a:xfrm>
            <a:off x="5397690" y="4019466"/>
            <a:ext cx="3712192" cy="21972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Snapshot of a tag used for lockout/tagout.&#10;">
            <a:extLst>
              <a:ext uri="{FF2B5EF4-FFF2-40B4-BE49-F238E27FC236}">
                <a16:creationId xmlns:a16="http://schemas.microsoft.com/office/drawing/2014/main" id="{FEF54E42-8252-426F-89F6-061883119AA4}"/>
              </a:ext>
            </a:extLst>
          </p:cNvPr>
          <p:cNvPicPr>
            <a:picLocks noChangeAspect="1"/>
          </p:cNvPicPr>
          <p:nvPr/>
        </p:nvPicPr>
        <p:blipFill rotWithShape="1">
          <a:blip r:embed="rId4"/>
          <a:srcRect l="8448" r="57226"/>
          <a:stretch/>
        </p:blipFill>
        <p:spPr>
          <a:xfrm>
            <a:off x="5397690" y="1211896"/>
            <a:ext cx="3712192" cy="2520077"/>
          </a:xfrm>
          <a:prstGeom prst="rect">
            <a:avLst/>
          </a:prstGeom>
          <a:ln>
            <a:solidFill>
              <a:schemeClr val="tx1"/>
            </a:solidFill>
          </a:ln>
        </p:spPr>
      </p:pic>
      <p:sp>
        <p:nvSpPr>
          <p:cNvPr id="3" name="Slide Number Placeholder 2">
            <a:extLst>
              <a:ext uri="{FF2B5EF4-FFF2-40B4-BE49-F238E27FC236}">
                <a16:creationId xmlns:a16="http://schemas.microsoft.com/office/drawing/2014/main" id="{3226CFFE-A445-452B-A2B1-6B9A41A2ACF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25</a:t>
            </a:fld>
            <a:endParaRPr lang="en-US" dirty="0"/>
          </a:p>
        </p:txBody>
      </p:sp>
    </p:spTree>
    <p:extLst>
      <p:ext uri="{BB962C8B-B14F-4D97-AF65-F5344CB8AC3E}">
        <p14:creationId xmlns:p14="http://schemas.microsoft.com/office/powerpoint/2010/main" val="970885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9EFB-3CA9-42EE-80AC-1B923594BE07}"/>
              </a:ext>
            </a:extLst>
          </p:cNvPr>
          <p:cNvSpPr>
            <a:spLocks noGrp="1"/>
          </p:cNvSpPr>
          <p:nvPr>
            <p:ph type="title"/>
          </p:nvPr>
        </p:nvSpPr>
        <p:spPr>
          <a:xfrm>
            <a:off x="0" y="0"/>
            <a:ext cx="6096000" cy="1143000"/>
          </a:xfrm>
        </p:spPr>
        <p:txBody>
          <a:bodyPr>
            <a:normAutofit/>
          </a:bodyPr>
          <a:lstStyle/>
          <a:p>
            <a:r>
              <a:rPr lang="en-US" sz="3600" dirty="0"/>
              <a:t>ENERGY CONTROL PROCEDURE</a:t>
            </a:r>
          </a:p>
        </p:txBody>
      </p:sp>
      <p:sp>
        <p:nvSpPr>
          <p:cNvPr id="3" name="Content Placeholder 2">
            <a:extLst>
              <a:ext uri="{FF2B5EF4-FFF2-40B4-BE49-F238E27FC236}">
                <a16:creationId xmlns:a16="http://schemas.microsoft.com/office/drawing/2014/main" id="{17470859-795D-4543-9BCC-5FE4B829AB49}"/>
              </a:ext>
            </a:extLst>
          </p:cNvPr>
          <p:cNvSpPr>
            <a:spLocks noGrp="1"/>
          </p:cNvSpPr>
          <p:nvPr>
            <p:ph idx="1"/>
          </p:nvPr>
        </p:nvSpPr>
        <p:spPr>
          <a:xfrm>
            <a:off x="152400" y="1295402"/>
            <a:ext cx="8229600" cy="4525963"/>
          </a:xfrm>
        </p:spPr>
        <p:txBody>
          <a:bodyPr>
            <a:normAutofit/>
          </a:bodyPr>
          <a:lstStyle/>
          <a:p>
            <a:r>
              <a:rPr lang="en-US" sz="3600" dirty="0"/>
              <a:t>Must clearly and specifically outline:</a:t>
            </a:r>
          </a:p>
          <a:p>
            <a:pPr lvl="1"/>
            <a:r>
              <a:rPr lang="en-US" sz="3200" dirty="0"/>
              <a:t>Intended use of procedure</a:t>
            </a:r>
          </a:p>
          <a:p>
            <a:pPr lvl="1"/>
            <a:r>
              <a:rPr lang="en-US" sz="3200" dirty="0"/>
              <a:t>Specific procedural steps</a:t>
            </a:r>
          </a:p>
          <a:p>
            <a:pPr lvl="1"/>
            <a:r>
              <a:rPr lang="en-US" sz="3200" dirty="0"/>
              <a:t>Specific testing requirements</a:t>
            </a:r>
          </a:p>
          <a:p>
            <a:pPr lvl="1"/>
            <a:r>
              <a:rPr lang="en-US" sz="3200" dirty="0"/>
              <a:t>Means to enforce compliance </a:t>
            </a:r>
          </a:p>
        </p:txBody>
      </p:sp>
      <p:sp>
        <p:nvSpPr>
          <p:cNvPr id="4" name="Slide Number Placeholder 3">
            <a:extLst>
              <a:ext uri="{FF2B5EF4-FFF2-40B4-BE49-F238E27FC236}">
                <a16:creationId xmlns:a16="http://schemas.microsoft.com/office/drawing/2014/main" id="{DEB76707-1100-4A8C-908E-0D633A9802B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26</a:t>
            </a:fld>
            <a:endParaRPr lang="en-US" dirty="0"/>
          </a:p>
        </p:txBody>
      </p:sp>
    </p:spTree>
    <p:extLst>
      <p:ext uri="{BB962C8B-B14F-4D97-AF65-F5344CB8AC3E}">
        <p14:creationId xmlns:p14="http://schemas.microsoft.com/office/powerpoint/2010/main" val="2812169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216081" y="89327"/>
            <a:ext cx="6555545" cy="1143000"/>
          </a:xfrm>
        </p:spPr>
        <p:txBody>
          <a:bodyPr>
            <a:noAutofit/>
          </a:bodyPr>
          <a:lstStyle/>
          <a:p>
            <a:r>
              <a:rPr lang="en-US" sz="3600" dirty="0"/>
              <a:t>ENERGY CONTROL PROCEDURE - STEPS</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3551" y="1310047"/>
            <a:ext cx="5488683"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buClr>
                <a:srgbClr val="262626"/>
              </a:buClr>
            </a:pPr>
            <a:r>
              <a:rPr lang="en-US" sz="2800" dirty="0"/>
              <a:t>Notification of employees</a:t>
            </a:r>
          </a:p>
          <a:p>
            <a:pPr>
              <a:lnSpc>
                <a:spcPct val="90000"/>
              </a:lnSpc>
              <a:buClr>
                <a:srgbClr val="262626"/>
              </a:buClr>
            </a:pPr>
            <a:r>
              <a:rPr lang="en-US" sz="2800" dirty="0"/>
              <a:t>Preparation for shutdown</a:t>
            </a:r>
          </a:p>
          <a:p>
            <a:pPr>
              <a:lnSpc>
                <a:spcPct val="90000"/>
              </a:lnSpc>
              <a:buClr>
                <a:srgbClr val="262626"/>
              </a:buClr>
            </a:pPr>
            <a:r>
              <a:rPr lang="en-US" sz="2800" dirty="0"/>
              <a:t>Machine or equipment shutdown</a:t>
            </a:r>
          </a:p>
          <a:p>
            <a:pPr>
              <a:lnSpc>
                <a:spcPct val="90000"/>
              </a:lnSpc>
              <a:buClr>
                <a:srgbClr val="262626"/>
              </a:buClr>
            </a:pPr>
            <a:r>
              <a:rPr lang="en-US" sz="2800" dirty="0"/>
              <a:t>Machine or equipment isolation</a:t>
            </a:r>
          </a:p>
          <a:p>
            <a:pPr>
              <a:lnSpc>
                <a:spcPct val="90000"/>
              </a:lnSpc>
              <a:buClr>
                <a:srgbClr val="262626"/>
              </a:buClr>
            </a:pPr>
            <a:r>
              <a:rPr lang="en-US" sz="2800" dirty="0"/>
              <a:t>Lockout/tagout device application</a:t>
            </a:r>
          </a:p>
          <a:p>
            <a:pPr>
              <a:lnSpc>
                <a:spcPct val="90000"/>
              </a:lnSpc>
              <a:buClr>
                <a:srgbClr val="262626"/>
              </a:buClr>
            </a:pPr>
            <a:r>
              <a:rPr lang="en-US" sz="2800" dirty="0"/>
              <a:t>Stored energy </a:t>
            </a:r>
          </a:p>
          <a:p>
            <a:pPr>
              <a:lnSpc>
                <a:spcPct val="90000"/>
              </a:lnSpc>
              <a:buClr>
                <a:srgbClr val="262626"/>
              </a:buClr>
            </a:pPr>
            <a:r>
              <a:rPr lang="en-US" sz="2800" dirty="0"/>
              <a:t>Verification of isolation</a:t>
            </a:r>
          </a:p>
          <a:p>
            <a:pPr>
              <a:lnSpc>
                <a:spcPct val="90000"/>
              </a:lnSpc>
              <a:buClr>
                <a:srgbClr val="262626"/>
              </a:buClr>
            </a:pPr>
            <a:r>
              <a:rPr lang="en-US" sz="2800" dirty="0"/>
              <a:t>Release from lockout/tagout</a:t>
            </a:r>
          </a:p>
        </p:txBody>
      </p:sp>
      <p:pic>
        <p:nvPicPr>
          <p:cNvPr id="10" name="Picture 4" descr="photo of a lockout/tagout station.&#10;">
            <a:extLst>
              <a:ext uri="{FF2B5EF4-FFF2-40B4-BE49-F238E27FC236}">
                <a16:creationId xmlns:a16="http://schemas.microsoft.com/office/drawing/2014/main" id="{34368AC7-E37C-4D1A-B2AF-1BD5713C32EC}"/>
              </a:ext>
            </a:extLst>
          </p:cNvPr>
          <p:cNvPicPr>
            <a:picLocks noChangeAspect="1" noChangeArrowheads="1"/>
          </p:cNvPicPr>
          <p:nvPr/>
        </p:nvPicPr>
        <p:blipFill>
          <a:blip r:embed="rId4" cstate="print"/>
          <a:srcRect/>
          <a:stretch>
            <a:fillRect/>
          </a:stretch>
        </p:blipFill>
        <p:spPr bwMode="auto">
          <a:xfrm>
            <a:off x="5544833" y="3378343"/>
            <a:ext cx="1771508" cy="2134704"/>
          </a:xfrm>
          <a:prstGeom prst="rect">
            <a:avLst/>
          </a:prstGeom>
          <a:noFill/>
          <a:ln w="9525">
            <a:noFill/>
            <a:miter lim="800000"/>
            <a:headEnd/>
            <a:tailEnd/>
          </a:ln>
        </p:spPr>
      </p:pic>
      <p:pic>
        <p:nvPicPr>
          <p:cNvPr id="11" name="Picture 5" descr="clip art of an employee working at a circuit breaker. &#10;">
            <a:extLst>
              <a:ext uri="{FF2B5EF4-FFF2-40B4-BE49-F238E27FC236}">
                <a16:creationId xmlns:a16="http://schemas.microsoft.com/office/drawing/2014/main" id="{B482D34B-5D89-4CA3-9210-EA64F55C26B1}"/>
              </a:ext>
            </a:extLst>
          </p:cNvPr>
          <p:cNvPicPr>
            <a:picLocks noChangeAspect="1" noChangeArrowheads="1"/>
          </p:cNvPicPr>
          <p:nvPr/>
        </p:nvPicPr>
        <p:blipFill>
          <a:blip r:embed="rId5" cstate="print"/>
          <a:srcRect/>
          <a:stretch>
            <a:fillRect/>
          </a:stretch>
        </p:blipFill>
        <p:spPr bwMode="auto">
          <a:xfrm>
            <a:off x="7421539" y="3428999"/>
            <a:ext cx="1612142" cy="1552433"/>
          </a:xfrm>
          <a:prstGeom prst="rect">
            <a:avLst/>
          </a:prstGeom>
          <a:noFill/>
        </p:spPr>
      </p:pic>
      <p:graphicFrame>
        <p:nvGraphicFramePr>
          <p:cNvPr id="9" name="Object 1028" descr="clip art of a pencil and journal. &#10;">
            <a:extLst>
              <a:ext uri="{FF2B5EF4-FFF2-40B4-BE49-F238E27FC236}">
                <a16:creationId xmlns:a16="http://schemas.microsoft.com/office/drawing/2014/main" id="{FC0EAABA-5CCE-4551-BC8D-107479E69ACC}"/>
              </a:ext>
            </a:extLst>
          </p:cNvPr>
          <p:cNvGraphicFramePr>
            <a:graphicFrameLocks noChangeAspect="1"/>
          </p:cNvGraphicFramePr>
          <p:nvPr>
            <p:extLst>
              <p:ext uri="{D42A27DB-BD31-4B8C-83A1-F6EECF244321}">
                <p14:modId xmlns:p14="http://schemas.microsoft.com/office/powerpoint/2010/main" val="770058630"/>
              </p:ext>
            </p:extLst>
          </p:nvPr>
        </p:nvGraphicFramePr>
        <p:xfrm>
          <a:off x="5300481" y="1232327"/>
          <a:ext cx="3627438" cy="1806575"/>
        </p:xfrm>
        <a:graphic>
          <a:graphicData uri="http://schemas.openxmlformats.org/presentationml/2006/ole">
            <mc:AlternateContent xmlns:mc="http://schemas.openxmlformats.org/markup-compatibility/2006">
              <mc:Choice xmlns:v="urn:schemas-microsoft-com:vml" Requires="v">
                <p:oleObj spid="_x0000_s34878" name="Clip" r:id="rId6" imgW="2713022" imgH="1351984" progId="MS_ClipArt_Gallery.5">
                  <p:embed/>
                </p:oleObj>
              </mc:Choice>
              <mc:Fallback>
                <p:oleObj name="Clip" r:id="rId6" imgW="2713022" imgH="1351984" progId="MS_ClipArt_Gallery.5">
                  <p:embed/>
                  <p:pic>
                    <p:nvPicPr>
                      <p:cNvPr id="32772" name="Object 1028">
                        <a:extLst>
                          <a:ext uri="{FF2B5EF4-FFF2-40B4-BE49-F238E27FC236}">
                            <a16:creationId xmlns:a16="http://schemas.microsoft.com/office/drawing/2014/main" id="{618B9A62-F95B-457C-83C1-EF1A5FC6B3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0481" y="1232327"/>
                        <a:ext cx="3627438" cy="180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a:extLst>
              <a:ext uri="{FF2B5EF4-FFF2-40B4-BE49-F238E27FC236}">
                <a16:creationId xmlns:a16="http://schemas.microsoft.com/office/drawing/2014/main" id="{16BAB57E-2B4C-4B20-B37F-6F2BA9B8047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27</a:t>
            </a:fld>
            <a:endParaRPr lang="en-US" dirty="0"/>
          </a:p>
        </p:txBody>
      </p:sp>
    </p:spTree>
    <p:extLst>
      <p:ext uri="{BB962C8B-B14F-4D97-AF65-F5344CB8AC3E}">
        <p14:creationId xmlns:p14="http://schemas.microsoft.com/office/powerpoint/2010/main" val="4166426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a:extLst>
              <a:ext uri="{FF2B5EF4-FFF2-40B4-BE49-F238E27FC236}">
                <a16:creationId xmlns:a16="http://schemas.microsoft.com/office/drawing/2014/main" id="{93BF4ACA-0D7D-4BF8-8DFB-F10B252C8696}"/>
              </a:ext>
            </a:extLst>
          </p:cNvPr>
          <p:cNvSpPr>
            <a:spLocks noGrp="1" noChangeArrowheads="1"/>
          </p:cNvSpPr>
          <p:nvPr>
            <p:ph type="title"/>
          </p:nvPr>
        </p:nvSpPr>
        <p:spPr>
          <a:xfrm>
            <a:off x="609600" y="39290"/>
            <a:ext cx="7924800" cy="1143000"/>
          </a:xfrm>
        </p:spPr>
        <p:txBody>
          <a:bodyPr/>
          <a:lstStyle/>
          <a:p>
            <a:pPr algn="ctr"/>
            <a:r>
              <a:rPr lang="en-US" altLang="en-US" sz="3600" b="1" dirty="0"/>
              <a:t>EQUIPMENT-SPECIFIC </a:t>
            </a:r>
            <a:br>
              <a:rPr lang="en-US" altLang="en-US" sz="3600" b="1" dirty="0"/>
            </a:br>
            <a:r>
              <a:rPr lang="en-US" altLang="en-US" sz="3600" b="1" dirty="0"/>
              <a:t>PROCEDURES</a:t>
            </a:r>
          </a:p>
        </p:txBody>
      </p:sp>
      <p:pic>
        <p:nvPicPr>
          <p:cNvPr id="54274" name="Picture 5" descr="Binder containing machine-specific procedure steps and photos.">
            <a:extLst>
              <a:ext uri="{FF2B5EF4-FFF2-40B4-BE49-F238E27FC236}">
                <a16:creationId xmlns:a16="http://schemas.microsoft.com/office/drawing/2014/main" id="{B6498B69-0B3C-4ABD-9318-F130B0A9B68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065337" y="1370277"/>
            <a:ext cx="5013325" cy="4758267"/>
          </a:xfrm>
        </p:spPr>
      </p:pic>
      <p:sp>
        <p:nvSpPr>
          <p:cNvPr id="54277" name="TextBox 1">
            <a:extLst>
              <a:ext uri="{FF2B5EF4-FFF2-40B4-BE49-F238E27FC236}">
                <a16:creationId xmlns:a16="http://schemas.microsoft.com/office/drawing/2014/main" id="{80B3F2D6-5ADC-4841-86ED-F482B036ADB4}"/>
              </a:ext>
            </a:extLst>
          </p:cNvPr>
          <p:cNvSpPr txBox="1">
            <a:spLocks noChangeArrowheads="1"/>
          </p:cNvSpPr>
          <p:nvPr/>
        </p:nvSpPr>
        <p:spPr bwMode="auto">
          <a:xfrm>
            <a:off x="8382000" y="59436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2138"/>
            <a:ext cx="7427742" cy="1143000"/>
          </a:xfrm>
        </p:spPr>
        <p:txBody>
          <a:bodyPr>
            <a:normAutofit/>
          </a:bodyPr>
          <a:lstStyle/>
          <a:p>
            <a:r>
              <a:rPr lang="en-US" sz="3600" dirty="0"/>
              <a:t>ENERGY CONTROL PROCEDURE</a:t>
            </a:r>
            <a:br>
              <a:rPr lang="en-US" dirty="0"/>
            </a:br>
            <a:r>
              <a:rPr lang="en-US" sz="2800" dirty="0">
                <a:solidFill>
                  <a:srgbClr val="EEB211"/>
                </a:solidFill>
              </a:rPr>
              <a:t>Step 1 - Notification of Employees</a:t>
            </a:r>
            <a:endParaRPr lang="en-US" dirty="0">
              <a:solidFill>
                <a:srgbClr val="EEB211"/>
              </a:solidFill>
            </a:endParaRP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107476" y="1339159"/>
            <a:ext cx="8820443" cy="417968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pPr>
            <a:r>
              <a:rPr lang="en-US" sz="3600" dirty="0"/>
              <a:t>Notify all affected employees working on or around the equipment or machinery, that servicing and maintenance is about to occur.</a:t>
            </a:r>
          </a:p>
          <a:p>
            <a:pPr lvl="1">
              <a:lnSpc>
                <a:spcPct val="90000"/>
              </a:lnSpc>
            </a:pPr>
            <a:r>
              <a:rPr lang="en-US" sz="3300" dirty="0"/>
              <a:t>Before controls are applied, and again before they are removed  </a:t>
            </a:r>
          </a:p>
        </p:txBody>
      </p:sp>
      <p:sp>
        <p:nvSpPr>
          <p:cNvPr id="2" name="Slide Number Placeholder 1">
            <a:extLst>
              <a:ext uri="{FF2B5EF4-FFF2-40B4-BE49-F238E27FC236}">
                <a16:creationId xmlns:a16="http://schemas.microsoft.com/office/drawing/2014/main" id="{D2A59C7D-9AC2-4000-941B-4FB3AB1A143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29</a:t>
            </a:fld>
            <a:endParaRPr lang="en-US" dirty="0"/>
          </a:p>
        </p:txBody>
      </p:sp>
    </p:spTree>
    <p:extLst>
      <p:ext uri="{BB962C8B-B14F-4D97-AF65-F5344CB8AC3E}">
        <p14:creationId xmlns:p14="http://schemas.microsoft.com/office/powerpoint/2010/main" val="40668318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91157" cy="1170251"/>
          </a:xfrm>
        </p:spPr>
        <p:txBody>
          <a:bodyPr>
            <a:normAutofit/>
          </a:bodyPr>
          <a:lstStyle/>
          <a:p>
            <a:r>
              <a:rPr lang="en-US" sz="3600" dirty="0"/>
              <a:t>ENERGY CONTROL PROCEDURE</a:t>
            </a:r>
            <a:br>
              <a:rPr lang="en-US" dirty="0"/>
            </a:br>
            <a:r>
              <a:rPr lang="en-US" sz="2800" dirty="0">
                <a:solidFill>
                  <a:srgbClr val="EEB211"/>
                </a:solidFill>
              </a:rPr>
              <a:t>Step 2 - Preparing for Shutdown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170251"/>
            <a:ext cx="4970069" cy="5333999"/>
          </a:xfrm>
          <a:prstGeom prst="rect">
            <a:avLst/>
          </a:prstGeom>
        </p:spPr>
        <p:txBody>
          <a:bodyPr vert="horz" lIns="91440" tIns="45720" rIns="91440" bIns="45720" rtlCol="0">
            <a:normAutofit fontScale="925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spcBef>
                <a:spcPts val="1200"/>
              </a:spcBef>
              <a:buClr>
                <a:srgbClr val="262626"/>
              </a:buClr>
              <a:buFont typeface="Arial" panose="020B0604020202020204" pitchFamily="34" charset="0"/>
              <a:buChar char="•"/>
            </a:pPr>
            <a:r>
              <a:rPr lang="en-US" sz="2800" dirty="0"/>
              <a:t>Procedure – do you know it?</a:t>
            </a:r>
          </a:p>
          <a:p>
            <a:pPr>
              <a:lnSpc>
                <a:spcPct val="90000"/>
              </a:lnSpc>
              <a:spcBef>
                <a:spcPts val="1200"/>
              </a:spcBef>
              <a:buClr>
                <a:srgbClr val="262626"/>
              </a:buClr>
              <a:buFont typeface="Arial" panose="020B0604020202020204" pitchFamily="34" charset="0"/>
              <a:buChar char="•"/>
            </a:pPr>
            <a:r>
              <a:rPr lang="en-US" sz="2800" dirty="0"/>
              <a:t>Equipment – do you have it?</a:t>
            </a:r>
          </a:p>
          <a:p>
            <a:pPr>
              <a:lnSpc>
                <a:spcPct val="90000"/>
              </a:lnSpc>
              <a:spcBef>
                <a:spcPts val="1200"/>
              </a:spcBef>
              <a:buClr>
                <a:srgbClr val="262626"/>
              </a:buClr>
              <a:buFont typeface="Arial" panose="020B0604020202020204" pitchFamily="34" charset="0"/>
              <a:buChar char="•"/>
            </a:pPr>
            <a:r>
              <a:rPr lang="en-US" sz="2800" dirty="0"/>
              <a:t>Know types and magnitude of energy sources</a:t>
            </a:r>
          </a:p>
          <a:p>
            <a:pPr>
              <a:lnSpc>
                <a:spcPct val="90000"/>
              </a:lnSpc>
              <a:spcBef>
                <a:spcPts val="1200"/>
              </a:spcBef>
              <a:buClr>
                <a:srgbClr val="262626"/>
              </a:buClr>
              <a:buFont typeface="Arial" panose="020B0604020202020204" pitchFamily="34" charset="0"/>
              <a:buChar char="•"/>
            </a:pPr>
            <a:r>
              <a:rPr lang="en-US" sz="2800" dirty="0"/>
              <a:t>Know hazards posed by energy sources</a:t>
            </a:r>
          </a:p>
          <a:p>
            <a:pPr>
              <a:lnSpc>
                <a:spcPct val="90000"/>
              </a:lnSpc>
              <a:spcBef>
                <a:spcPts val="1200"/>
              </a:spcBef>
              <a:buClr>
                <a:srgbClr val="262626"/>
              </a:buClr>
              <a:buFont typeface="Arial" panose="020B0604020202020204" pitchFamily="34" charset="0"/>
              <a:buChar char="•"/>
            </a:pPr>
            <a:r>
              <a:rPr lang="en-US" sz="2800" dirty="0"/>
              <a:t>Know how to control the hazards</a:t>
            </a:r>
          </a:p>
          <a:p>
            <a:pPr>
              <a:lnSpc>
                <a:spcPct val="90000"/>
              </a:lnSpc>
              <a:spcBef>
                <a:spcPts val="1200"/>
              </a:spcBef>
              <a:buClr>
                <a:srgbClr val="262626"/>
              </a:buClr>
              <a:buFont typeface="Arial" panose="020B0604020202020204" pitchFamily="34" charset="0"/>
              <a:buChar char="•"/>
            </a:pPr>
            <a:r>
              <a:rPr lang="en-US" sz="2800" dirty="0"/>
              <a:t>Who’s involved</a:t>
            </a:r>
          </a:p>
          <a:p>
            <a:pPr>
              <a:lnSpc>
                <a:spcPct val="90000"/>
              </a:lnSpc>
              <a:spcBef>
                <a:spcPts val="1200"/>
              </a:spcBef>
              <a:buClr>
                <a:srgbClr val="262626"/>
              </a:buClr>
              <a:buFont typeface="Arial" panose="020B0604020202020204" pitchFamily="34" charset="0"/>
              <a:buChar char="•"/>
            </a:pPr>
            <a:r>
              <a:rPr lang="en-US" sz="2800" dirty="0">
                <a:solidFill>
                  <a:srgbClr val="FF0000"/>
                </a:solidFill>
              </a:rPr>
              <a:t>Caution: </a:t>
            </a:r>
            <a:r>
              <a:rPr lang="en-US" sz="2800" dirty="0"/>
              <a:t>Employees who operate circuit breakers, disconnects, or other electrical devices must be trained and qualified. </a:t>
            </a:r>
          </a:p>
        </p:txBody>
      </p:sp>
      <p:pic>
        <p:nvPicPr>
          <p:cNvPr id="5" name="Picture 4" descr="a sample energy control procedure. &#10;">
            <a:extLst>
              <a:ext uri="{FF2B5EF4-FFF2-40B4-BE49-F238E27FC236}">
                <a16:creationId xmlns:a16="http://schemas.microsoft.com/office/drawing/2014/main" id="{DE4DE84E-3EBA-41E3-B34A-4295FE611269}"/>
              </a:ext>
            </a:extLst>
          </p:cNvPr>
          <p:cNvPicPr>
            <a:picLocks noChangeAspect="1"/>
          </p:cNvPicPr>
          <p:nvPr/>
        </p:nvPicPr>
        <p:blipFill>
          <a:blip r:embed="rId3"/>
          <a:stretch>
            <a:fillRect/>
          </a:stretch>
        </p:blipFill>
        <p:spPr>
          <a:xfrm>
            <a:off x="5281684" y="1446572"/>
            <a:ext cx="3646235" cy="4506718"/>
          </a:xfrm>
          <a:prstGeom prst="rect">
            <a:avLst/>
          </a:prstGeom>
          <a:ln>
            <a:solidFill>
              <a:schemeClr val="tx1"/>
            </a:solidFill>
          </a:ln>
        </p:spPr>
      </p:pic>
      <p:sp>
        <p:nvSpPr>
          <p:cNvPr id="2" name="Slide Number Placeholder 1">
            <a:extLst>
              <a:ext uri="{FF2B5EF4-FFF2-40B4-BE49-F238E27FC236}">
                <a16:creationId xmlns:a16="http://schemas.microsoft.com/office/drawing/2014/main" id="{671A088F-EECA-442B-AE58-09FE023AFE1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30</a:t>
            </a:fld>
            <a:endParaRPr lang="en-US" dirty="0"/>
          </a:p>
        </p:txBody>
      </p:sp>
    </p:spTree>
    <p:extLst>
      <p:ext uri="{BB962C8B-B14F-4D97-AF65-F5344CB8AC3E}">
        <p14:creationId xmlns:p14="http://schemas.microsoft.com/office/powerpoint/2010/main" val="3472328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46989"/>
            <a:ext cx="6607801" cy="1143000"/>
          </a:xfrm>
        </p:spPr>
        <p:txBody>
          <a:bodyPr>
            <a:noAutofit/>
          </a:bodyPr>
          <a:lstStyle/>
          <a:p>
            <a:r>
              <a:rPr lang="en-US" sz="3600" dirty="0"/>
              <a:t>ENERGY CONTROL PROCEDURE</a:t>
            </a:r>
            <a:br>
              <a:rPr lang="en-US" dirty="0"/>
            </a:br>
            <a:r>
              <a:rPr lang="en-US" sz="2800" dirty="0">
                <a:solidFill>
                  <a:srgbClr val="EEB211"/>
                </a:solidFill>
              </a:rPr>
              <a:t>Step 3 - Machine or Equipment Shutdown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446572"/>
            <a:ext cx="5223374" cy="473586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spcBef>
                <a:spcPts val="1200"/>
              </a:spcBef>
              <a:buClr>
                <a:srgbClr val="262626"/>
              </a:buClr>
              <a:buFont typeface="Arial" panose="020B0604020202020204" pitchFamily="34" charset="0"/>
              <a:buChar char="•"/>
            </a:pPr>
            <a:r>
              <a:rPr lang="en-US" sz="2800" dirty="0"/>
              <a:t>Turn off or shut down equipment using the procedures for that machine.</a:t>
            </a:r>
          </a:p>
          <a:p>
            <a:pPr>
              <a:lnSpc>
                <a:spcPct val="90000"/>
              </a:lnSpc>
              <a:spcBef>
                <a:spcPts val="1200"/>
              </a:spcBef>
              <a:buClr>
                <a:srgbClr val="262626"/>
              </a:buClr>
              <a:buFont typeface="Arial" panose="020B0604020202020204" pitchFamily="34" charset="0"/>
              <a:buChar char="•"/>
            </a:pPr>
            <a:r>
              <a:rPr lang="en-US" sz="2800" dirty="0"/>
              <a:t>Orderly shutdown to avoid increased hazard.</a:t>
            </a:r>
          </a:p>
          <a:p>
            <a:pPr>
              <a:lnSpc>
                <a:spcPct val="90000"/>
              </a:lnSpc>
              <a:spcBef>
                <a:spcPts val="1200"/>
              </a:spcBef>
              <a:buClr>
                <a:srgbClr val="EEB211"/>
              </a:buClr>
              <a:buFont typeface="Arial" panose="020B0604020202020204" pitchFamily="34" charset="0"/>
              <a:buChar char="•"/>
            </a:pPr>
            <a:endParaRPr lang="en-US" sz="2800" dirty="0"/>
          </a:p>
          <a:p>
            <a:pPr marL="300038" lvl="1" indent="0">
              <a:lnSpc>
                <a:spcPct val="90000"/>
              </a:lnSpc>
              <a:spcBef>
                <a:spcPts val="1200"/>
              </a:spcBef>
              <a:buClr>
                <a:srgbClr val="EEB211"/>
              </a:buClr>
              <a:buNone/>
            </a:pPr>
            <a:r>
              <a:rPr lang="en-US" sz="2800" dirty="0">
                <a:solidFill>
                  <a:srgbClr val="FF0000"/>
                </a:solidFill>
              </a:rPr>
              <a:t>Note: There is still power to the machine!</a:t>
            </a:r>
          </a:p>
        </p:txBody>
      </p:sp>
      <p:graphicFrame>
        <p:nvGraphicFramePr>
          <p:cNvPr id="5" name="Object 2" descr="A control panel on a machine. This is where the machine is shut down. However, it is not where the energy is isolated.&#10;">
            <a:extLst>
              <a:ext uri="{FF2B5EF4-FFF2-40B4-BE49-F238E27FC236}">
                <a16:creationId xmlns:a16="http://schemas.microsoft.com/office/drawing/2014/main" id="{9E94635E-3DC2-4E85-8929-11D841A29D6C}"/>
              </a:ext>
            </a:extLst>
          </p:cNvPr>
          <p:cNvGraphicFramePr>
            <a:graphicFrameLocks noChangeAspect="1"/>
          </p:cNvGraphicFramePr>
          <p:nvPr>
            <p:extLst>
              <p:ext uri="{D42A27DB-BD31-4B8C-83A1-F6EECF244321}">
                <p14:modId xmlns:p14="http://schemas.microsoft.com/office/powerpoint/2010/main" val="1654416242"/>
              </p:ext>
            </p:extLst>
          </p:nvPr>
        </p:nvGraphicFramePr>
        <p:xfrm>
          <a:off x="5439453" y="1419321"/>
          <a:ext cx="3355710" cy="2237141"/>
        </p:xfrm>
        <a:graphic>
          <a:graphicData uri="http://schemas.openxmlformats.org/presentationml/2006/ole">
            <mc:AlternateContent xmlns:mc="http://schemas.openxmlformats.org/markup-compatibility/2006">
              <mc:Choice xmlns:v="urn:schemas-microsoft-com:vml" Requires="v">
                <p:oleObj spid="_x0000_s33863" name="Photo Editor Photo" r:id="rId4" imgW="8573697" imgH="5714286" progId="MSPhotoEd.3">
                  <p:embed/>
                </p:oleObj>
              </mc:Choice>
              <mc:Fallback>
                <p:oleObj name="Photo Editor Photo" r:id="rId4" imgW="8573697" imgH="5714286" progId="MSPhotoEd.3">
                  <p:embed/>
                  <p:pic>
                    <p:nvPicPr>
                      <p:cNvPr id="5" name="Object 2">
                        <a:extLst>
                          <a:ext uri="{FF2B5EF4-FFF2-40B4-BE49-F238E27FC236}">
                            <a16:creationId xmlns:a16="http://schemas.microsoft.com/office/drawing/2014/main" id="{DD42B5CB-C399-4B81-ACF1-D8A52E5CEE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453" y="1419321"/>
                        <a:ext cx="3355710" cy="2237141"/>
                      </a:xfrm>
                      <a:prstGeom prst="rect">
                        <a:avLst/>
                      </a:prstGeom>
                      <a:noFill/>
                      <a:ln>
                        <a:noFill/>
                      </a:ln>
                      <a:effectLst/>
                    </p:spPr>
                  </p:pic>
                </p:oleObj>
              </mc:Fallback>
            </mc:AlternateContent>
          </a:graphicData>
        </a:graphic>
      </p:graphicFrame>
      <p:pic>
        <p:nvPicPr>
          <p:cNvPr id="3" name="Picture 2" descr="The on/off switch for a machine. This is where the machine is shut down. However, it is not where the energy is isolated.&#10;">
            <a:extLst>
              <a:ext uri="{FF2B5EF4-FFF2-40B4-BE49-F238E27FC236}">
                <a16:creationId xmlns:a16="http://schemas.microsoft.com/office/drawing/2014/main" id="{A60D40A4-0C12-448E-9E5C-6314151BA1FE}"/>
              </a:ext>
            </a:extLst>
          </p:cNvPr>
          <p:cNvPicPr>
            <a:picLocks noChangeAspect="1"/>
          </p:cNvPicPr>
          <p:nvPr/>
        </p:nvPicPr>
        <p:blipFill rotWithShape="1">
          <a:blip r:embed="rId6"/>
          <a:srcRect l="26269" t="10928" r="4776" b="7925"/>
          <a:stretch/>
        </p:blipFill>
        <p:spPr>
          <a:xfrm>
            <a:off x="5439453" y="3885794"/>
            <a:ext cx="3379606" cy="2237142"/>
          </a:xfrm>
          <a:prstGeom prst="rect">
            <a:avLst/>
          </a:prstGeom>
        </p:spPr>
      </p:pic>
      <p:sp>
        <p:nvSpPr>
          <p:cNvPr id="2" name="Slide Number Placeholder 1">
            <a:extLst>
              <a:ext uri="{FF2B5EF4-FFF2-40B4-BE49-F238E27FC236}">
                <a16:creationId xmlns:a16="http://schemas.microsoft.com/office/drawing/2014/main" id="{6247B082-F717-4FB5-8810-35B9BFC4002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31</a:t>
            </a:fld>
            <a:endParaRPr lang="en-US" dirty="0"/>
          </a:p>
        </p:txBody>
      </p:sp>
    </p:spTree>
    <p:extLst>
      <p:ext uri="{BB962C8B-B14F-4D97-AF65-F5344CB8AC3E}">
        <p14:creationId xmlns:p14="http://schemas.microsoft.com/office/powerpoint/2010/main" val="941723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4246"/>
            <a:ext cx="6607801" cy="1143000"/>
          </a:xfrm>
        </p:spPr>
        <p:txBody>
          <a:bodyPr>
            <a:noAutofit/>
          </a:bodyPr>
          <a:lstStyle/>
          <a:p>
            <a:r>
              <a:rPr lang="en-US" sz="3600" dirty="0"/>
              <a:t>ENERGY CONTROL PROCEDURE</a:t>
            </a:r>
            <a:br>
              <a:rPr lang="en-US" sz="3600" dirty="0"/>
            </a:br>
            <a:r>
              <a:rPr lang="en-US" sz="2800" dirty="0">
                <a:solidFill>
                  <a:srgbClr val="EEB211"/>
                </a:solidFill>
              </a:rPr>
              <a:t>Step 4 - Machine or Equipment Isolation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216079" y="1372271"/>
            <a:ext cx="4970069" cy="473586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3200" dirty="0"/>
              <a:t>Isolate each energy source</a:t>
            </a:r>
          </a:p>
          <a:p>
            <a:pPr lvl="1">
              <a:buClr>
                <a:srgbClr val="262626"/>
              </a:buClr>
            </a:pPr>
            <a:r>
              <a:rPr lang="en-US" sz="2800" dirty="0"/>
              <a:t>What does “isolate” mean?</a:t>
            </a:r>
          </a:p>
          <a:p>
            <a:pPr lvl="1">
              <a:buClr>
                <a:srgbClr val="262626"/>
              </a:buClr>
            </a:pPr>
            <a:r>
              <a:rPr lang="en-US" sz="2800" dirty="0"/>
              <a:t>What is an energy isolation device?</a:t>
            </a:r>
          </a:p>
          <a:p>
            <a:pPr marL="0" indent="0">
              <a:lnSpc>
                <a:spcPct val="150000"/>
              </a:lnSpc>
              <a:buClr>
                <a:srgbClr val="92D050"/>
              </a:buClr>
              <a:buNone/>
            </a:pPr>
            <a:endParaRPr lang="en-US" sz="2800" dirty="0"/>
          </a:p>
          <a:p>
            <a:pPr>
              <a:lnSpc>
                <a:spcPct val="90000"/>
              </a:lnSpc>
              <a:spcBef>
                <a:spcPts val="1200"/>
              </a:spcBef>
              <a:buClr>
                <a:srgbClr val="EEB211"/>
              </a:buClr>
              <a:buFont typeface="Wingdings" panose="05000000000000000000" pitchFamily="2" charset="2"/>
              <a:buChar char="v"/>
            </a:pPr>
            <a:r>
              <a:rPr lang="en-US" sz="2800" dirty="0">
                <a:solidFill>
                  <a:srgbClr val="FF0000"/>
                </a:solidFill>
              </a:rPr>
              <a:t>Disconnects vs. on/off buttons</a:t>
            </a:r>
          </a:p>
          <a:p>
            <a:pPr>
              <a:lnSpc>
                <a:spcPct val="90000"/>
              </a:lnSpc>
              <a:spcBef>
                <a:spcPts val="1200"/>
              </a:spcBef>
              <a:buClr>
                <a:srgbClr val="EEB211"/>
              </a:buClr>
              <a:buFont typeface="Wingdings" panose="05000000000000000000" pitchFamily="2" charset="2"/>
              <a:buChar char="v"/>
            </a:pPr>
            <a:r>
              <a:rPr lang="en-US" sz="2800" dirty="0">
                <a:solidFill>
                  <a:srgbClr val="FF0000"/>
                </a:solidFill>
              </a:rPr>
              <a:t>Circuit breakers vs. e-stops</a:t>
            </a:r>
          </a:p>
        </p:txBody>
      </p:sp>
      <p:pic>
        <p:nvPicPr>
          <p:cNvPr id="2" name="Picture 4" descr="Photo of a breaker box. ">
            <a:extLst>
              <a:ext uri="{FF2B5EF4-FFF2-40B4-BE49-F238E27FC236}">
                <a16:creationId xmlns:a16="http://schemas.microsoft.com/office/drawing/2014/main" id="{9DAB87D8-93AA-441A-9D30-CA86B8EDD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6533" y="1570567"/>
            <a:ext cx="3002003"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6C4F97BF-1570-46D2-B919-256FDB61E40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32</a:t>
            </a:fld>
            <a:endParaRPr lang="en-US" dirty="0"/>
          </a:p>
        </p:txBody>
      </p:sp>
    </p:spTree>
    <p:extLst>
      <p:ext uri="{BB962C8B-B14F-4D97-AF65-F5344CB8AC3E}">
        <p14:creationId xmlns:p14="http://schemas.microsoft.com/office/powerpoint/2010/main" val="1457230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7170"/>
            <a:ext cx="6607801" cy="1143000"/>
          </a:xfrm>
        </p:spPr>
        <p:txBody>
          <a:bodyPr>
            <a:noAutofit/>
          </a:bodyPr>
          <a:lstStyle/>
          <a:p>
            <a:r>
              <a:rPr lang="en-US" sz="3600" dirty="0">
                <a:solidFill>
                  <a:srgbClr val="0070C0"/>
                </a:solidFill>
              </a:rPr>
              <a:t>ENERGY ISOLATING DEVICES</a:t>
            </a:r>
            <a:br>
              <a:rPr lang="en-US" dirty="0"/>
            </a:br>
            <a:r>
              <a:rPr lang="en-US" dirty="0"/>
              <a:t>Electrical Energy</a:t>
            </a:r>
          </a:p>
        </p:txBody>
      </p:sp>
      <p:pic>
        <p:nvPicPr>
          <p:cNvPr id="11" name="Picture 15" descr="An example of a plug.">
            <a:extLst>
              <a:ext uri="{FF2B5EF4-FFF2-40B4-BE49-F238E27FC236}">
                <a16:creationId xmlns:a16="http://schemas.microsoft.com/office/drawing/2014/main" id="{8B805E23-CDF7-40EE-B9F4-721E175F39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814" y="1503669"/>
            <a:ext cx="1899125" cy="1723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4" descr="An example of a switch on a circuit beaker.&#10;">
            <a:extLst>
              <a:ext uri="{FF2B5EF4-FFF2-40B4-BE49-F238E27FC236}">
                <a16:creationId xmlns:a16="http://schemas.microsoft.com/office/drawing/2014/main" id="{168B4388-1809-4CB5-92C0-2FDBC4E8A0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660794" y="1775938"/>
            <a:ext cx="1925332" cy="1380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Diagram 4" descr="Diagram outlining different types of energy isolating deices for electrical energy: fuses breakers, predetermined lockout points, disconnects, and plugs. ">
            <a:extLst>
              <a:ext uri="{FF2B5EF4-FFF2-40B4-BE49-F238E27FC236}">
                <a16:creationId xmlns:a16="http://schemas.microsoft.com/office/drawing/2014/main" id="{FB07F894-791E-4299-B6D3-F45CCA72451C}"/>
              </a:ext>
            </a:extLst>
          </p:cNvPr>
          <p:cNvGraphicFramePr/>
          <p:nvPr>
            <p:extLst>
              <p:ext uri="{D42A27DB-BD31-4B8C-83A1-F6EECF244321}">
                <p14:modId xmlns:p14="http://schemas.microsoft.com/office/powerpoint/2010/main" val="930430208"/>
              </p:ext>
            </p:extLst>
          </p:nvPr>
        </p:nvGraphicFramePr>
        <p:xfrm>
          <a:off x="1893693" y="1749913"/>
          <a:ext cx="5667167" cy="399219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icture 16" descr="an electrical disconnect (gray metal box with handle) is shown in the picture to serve as a precaution to workers. The disconnect and circuit breakers should only be operated by someone that is qualified.&#10;">
            <a:extLst>
              <a:ext uri="{FF2B5EF4-FFF2-40B4-BE49-F238E27FC236}">
                <a16:creationId xmlns:a16="http://schemas.microsoft.com/office/drawing/2014/main" id="{A9DCF3A4-B477-4318-BDB3-8588DEC01D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33728" y="4197540"/>
            <a:ext cx="1282499" cy="2040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05C32057-F745-48C1-B827-F7059A5E9E4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33</a:t>
            </a:fld>
            <a:endParaRPr lang="en-US" dirty="0"/>
          </a:p>
        </p:txBody>
      </p:sp>
    </p:spTree>
    <p:extLst>
      <p:ext uri="{BB962C8B-B14F-4D97-AF65-F5344CB8AC3E}">
        <p14:creationId xmlns:p14="http://schemas.microsoft.com/office/powerpoint/2010/main" val="1645342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solidFill>
                  <a:srgbClr val="0070C0"/>
                </a:solidFill>
              </a:rPr>
              <a:t>ENERGY ISOLATING DEVICES</a:t>
            </a:r>
            <a:br>
              <a:rPr lang="en-US" dirty="0"/>
            </a:br>
            <a:r>
              <a:rPr lang="en-US" dirty="0"/>
              <a:t>Other Energy</a:t>
            </a:r>
          </a:p>
        </p:txBody>
      </p:sp>
      <p:graphicFrame>
        <p:nvGraphicFramePr>
          <p:cNvPr id="13" name="Diagram 12" descr="Diagram demonstrates energy isolating devices for pneumatic, hydraulic, natural gas, and chemical energy. For these types of energy ball valves and gate valves are used. ">
            <a:extLst>
              <a:ext uri="{FF2B5EF4-FFF2-40B4-BE49-F238E27FC236}">
                <a16:creationId xmlns:a16="http://schemas.microsoft.com/office/drawing/2014/main" id="{9688E3F6-9F1C-48EC-8897-5A2D2CBA126D}"/>
              </a:ext>
            </a:extLst>
          </p:cNvPr>
          <p:cNvGraphicFramePr/>
          <p:nvPr>
            <p:extLst>
              <p:ext uri="{D42A27DB-BD31-4B8C-83A1-F6EECF244321}">
                <p14:modId xmlns:p14="http://schemas.microsoft.com/office/powerpoint/2010/main" val="4143372041"/>
              </p:ext>
            </p:extLst>
          </p:nvPr>
        </p:nvGraphicFramePr>
        <p:xfrm>
          <a:off x="3320963" y="1578873"/>
          <a:ext cx="5606956" cy="4154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3" descr="Lockout device on line valve. ">
            <a:extLst>
              <a:ext uri="{FF2B5EF4-FFF2-40B4-BE49-F238E27FC236}">
                <a16:creationId xmlns:a16="http://schemas.microsoft.com/office/drawing/2014/main" id="{6BE8F768-03C0-4981-9431-23D4733CFCA4}"/>
              </a:ext>
            </a:extLst>
          </p:cNvPr>
          <p:cNvPicPr>
            <a:picLocks noChangeAspect="1" noChangeArrowheads="1"/>
          </p:cNvPicPr>
          <p:nvPr/>
        </p:nvPicPr>
        <p:blipFill>
          <a:blip r:embed="rId8" cstate="print"/>
          <a:srcRect/>
          <a:stretch>
            <a:fillRect/>
          </a:stretch>
        </p:blipFill>
        <p:spPr bwMode="auto">
          <a:xfrm>
            <a:off x="471980" y="1446572"/>
            <a:ext cx="3048000" cy="4419600"/>
          </a:xfrm>
          <a:prstGeom prst="rect">
            <a:avLst/>
          </a:prstGeom>
          <a:noFill/>
        </p:spPr>
      </p:pic>
      <p:sp>
        <p:nvSpPr>
          <p:cNvPr id="2" name="Slide Number Placeholder 1">
            <a:extLst>
              <a:ext uri="{FF2B5EF4-FFF2-40B4-BE49-F238E27FC236}">
                <a16:creationId xmlns:a16="http://schemas.microsoft.com/office/drawing/2014/main" id="{617E3C0A-0999-497B-A023-CAC4E2D6121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34</a:t>
            </a:fld>
            <a:endParaRPr lang="en-US" dirty="0"/>
          </a:p>
        </p:txBody>
      </p:sp>
    </p:spTree>
    <p:extLst>
      <p:ext uri="{BB962C8B-B14F-4D97-AF65-F5344CB8AC3E}">
        <p14:creationId xmlns:p14="http://schemas.microsoft.com/office/powerpoint/2010/main" val="2557317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52400" y="-30163"/>
            <a:ext cx="6096000" cy="1143000"/>
          </a:xfrm>
        </p:spPr>
        <p:txBody>
          <a:bodyPr rtlCol="0">
            <a:normAutofit/>
          </a:bodyPr>
          <a:lstStyle/>
          <a:p>
            <a:pPr eaLnBrk="1" fontAlgn="auto" hangingPunct="1">
              <a:spcAft>
                <a:spcPts val="0"/>
              </a:spcAft>
              <a:defRPr/>
            </a:pPr>
            <a:r>
              <a:rPr lang="en-US" altLang="en-US" sz="3600" dirty="0"/>
              <a:t>LINE BREAKING</a:t>
            </a:r>
            <a:endParaRPr altLang="en-US" sz="3600" dirty="0"/>
          </a:p>
        </p:txBody>
      </p:sp>
      <p:sp>
        <p:nvSpPr>
          <p:cNvPr id="33795" name="Rectangle 3"/>
          <p:cNvSpPr>
            <a:spLocks noGrp="1" noChangeArrowheads="1"/>
          </p:cNvSpPr>
          <p:nvPr>
            <p:ph idx="1"/>
          </p:nvPr>
        </p:nvSpPr>
        <p:spPr>
          <a:xfrm>
            <a:off x="0" y="1219200"/>
            <a:ext cx="8229600" cy="4525963"/>
          </a:xfrm>
        </p:spPr>
        <p:txBody>
          <a:bodyPr>
            <a:normAutofit/>
          </a:bodyPr>
          <a:lstStyle/>
          <a:p>
            <a:pPr eaLnBrk="1" hangingPunct="1">
              <a:buFont typeface="Symbol" panose="05050102010706020507" pitchFamily="18" charset="2"/>
              <a:buNone/>
            </a:pPr>
            <a:r>
              <a:rPr lang="en-US" altLang="en-US" sz="3200" dirty="0"/>
              <a:t>	Means the intentional opening of a pipe, line, or duct that is or has been carrying flammable, corrosive, or toxic material, an inert gas, or any fluid at a volume, pressure, or temperature capable of causing injury.</a:t>
            </a:r>
          </a:p>
        </p:txBody>
      </p:sp>
      <p:pic>
        <p:nvPicPr>
          <p:cNvPr id="2" name="Picture 4" descr="Clip Art illustrates a valve that has been intentionally opened to allow product to flow through the pipe. The pipe may have been used to carry flammable, corrosive, or toxic materials.&#10;">
            <a:extLst>
              <a:ext uri="{FF2B5EF4-FFF2-40B4-BE49-F238E27FC236}">
                <a16:creationId xmlns:a16="http://schemas.microsoft.com/office/drawing/2014/main" id="{B17C7B83-713E-41D0-B62A-58A0529954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666" y="3758125"/>
            <a:ext cx="2175934" cy="188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2D073E8-AE2C-4C7E-99A3-7FD9CAC01D8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35</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35467" y="0"/>
            <a:ext cx="6096000" cy="1143000"/>
          </a:xfrm>
        </p:spPr>
        <p:txBody>
          <a:bodyPr rtlCol="0">
            <a:noAutofit/>
          </a:bodyPr>
          <a:lstStyle/>
          <a:p>
            <a:pPr eaLnBrk="1" fontAlgn="auto" hangingPunct="1">
              <a:spcAft>
                <a:spcPts val="0"/>
              </a:spcAft>
              <a:defRPr/>
            </a:pPr>
            <a:r>
              <a:rPr lang="en-US" altLang="en-US" sz="3600" dirty="0"/>
              <a:t>LINE BLANKING OR BLINDING</a:t>
            </a:r>
            <a:endParaRPr altLang="en-US" sz="3600" dirty="0"/>
          </a:p>
        </p:txBody>
      </p:sp>
      <p:sp>
        <p:nvSpPr>
          <p:cNvPr id="34819" name="Rectangle 3"/>
          <p:cNvSpPr>
            <a:spLocks noGrp="1" noChangeArrowheads="1"/>
          </p:cNvSpPr>
          <p:nvPr>
            <p:ph idx="1"/>
          </p:nvPr>
        </p:nvSpPr>
        <p:spPr>
          <a:xfrm>
            <a:off x="-1" y="1185335"/>
            <a:ext cx="8754533" cy="4525963"/>
          </a:xfrm>
        </p:spPr>
        <p:txBody>
          <a:bodyPr>
            <a:normAutofit/>
          </a:bodyPr>
          <a:lstStyle/>
          <a:p>
            <a:pPr eaLnBrk="1" hangingPunct="1">
              <a:buFont typeface="Symbol" panose="05050102010706020507" pitchFamily="18" charset="2"/>
              <a:buNone/>
            </a:pPr>
            <a:r>
              <a:rPr lang="en-US" altLang="en-US" sz="2800" dirty="0"/>
              <a:t>	</a:t>
            </a:r>
            <a:r>
              <a:rPr lang="en-US" altLang="en-US" sz="3200" dirty="0"/>
              <a:t>Means the absolute closure of a pipe, line, or duct by fastening of a solid plate that completely covers the bore and that is capable of withstanding the maximum pressure of the pipe, line, or duct with no leakage beyond the plate.</a:t>
            </a:r>
            <a:endParaRPr lang="en-US" altLang="en-US" sz="2800" dirty="0"/>
          </a:p>
        </p:txBody>
      </p:sp>
      <p:sp>
        <p:nvSpPr>
          <p:cNvPr id="2" name="Slide Number Placeholder 1">
            <a:extLst>
              <a:ext uri="{FF2B5EF4-FFF2-40B4-BE49-F238E27FC236}">
                <a16:creationId xmlns:a16="http://schemas.microsoft.com/office/drawing/2014/main" id="{3DE8D586-8981-44D4-A8E9-F05864F3B09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36</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69333" y="33867"/>
            <a:ext cx="6096000" cy="1143000"/>
          </a:xfrm>
        </p:spPr>
        <p:txBody>
          <a:bodyPr rtlCol="0">
            <a:normAutofit/>
          </a:bodyPr>
          <a:lstStyle/>
          <a:p>
            <a:pPr eaLnBrk="1" fontAlgn="auto" hangingPunct="1">
              <a:spcAft>
                <a:spcPts val="0"/>
              </a:spcAft>
              <a:defRPr/>
            </a:pPr>
            <a:r>
              <a:rPr lang="en-US" altLang="en-US" sz="3600" dirty="0"/>
              <a:t>DOUBLE BLOCK AND BLEED</a:t>
            </a:r>
            <a:endParaRPr altLang="en-US" sz="3600" dirty="0"/>
          </a:p>
        </p:txBody>
      </p:sp>
      <p:sp>
        <p:nvSpPr>
          <p:cNvPr id="35843" name="Rectangle 3"/>
          <p:cNvSpPr>
            <a:spLocks noGrp="1" noChangeArrowheads="1"/>
          </p:cNvSpPr>
          <p:nvPr>
            <p:ph idx="1"/>
          </p:nvPr>
        </p:nvSpPr>
        <p:spPr>
          <a:xfrm>
            <a:off x="-1" y="1335351"/>
            <a:ext cx="8856133" cy="4525963"/>
          </a:xfrm>
        </p:spPr>
        <p:txBody>
          <a:bodyPr>
            <a:normAutofit/>
          </a:bodyPr>
          <a:lstStyle/>
          <a:p>
            <a:pPr eaLnBrk="1" hangingPunct="1">
              <a:buFont typeface="Symbol" panose="05050102010706020507" pitchFamily="18" charset="2"/>
              <a:buNone/>
            </a:pPr>
            <a:r>
              <a:rPr lang="en-US" altLang="en-US" sz="2800" dirty="0"/>
              <a:t>	</a:t>
            </a:r>
            <a:r>
              <a:rPr lang="en-US" altLang="en-US" sz="3200" dirty="0"/>
              <a:t>Means the closure of a line, duct, or pipe by closing and locking or tagging two in-line valves and by opening and locking or tagging a drain or vent valve in the line between the two closed valves.</a:t>
            </a:r>
            <a:endParaRPr lang="en-US" altLang="en-US" sz="2800" dirty="0"/>
          </a:p>
        </p:txBody>
      </p:sp>
      <p:sp>
        <p:nvSpPr>
          <p:cNvPr id="2" name="Slide Number Placeholder 1">
            <a:extLst>
              <a:ext uri="{FF2B5EF4-FFF2-40B4-BE49-F238E27FC236}">
                <a16:creationId xmlns:a16="http://schemas.microsoft.com/office/drawing/2014/main" id="{2AD140B9-6D4E-4EDB-AD0A-73773C518CC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t>TEST YOUR KNOWLEDGE</a:t>
            </a:r>
            <a:endParaRPr lang="en-US" sz="3600" b="0" dirty="0"/>
          </a:p>
        </p:txBody>
      </p:sp>
      <p:graphicFrame>
        <p:nvGraphicFramePr>
          <p:cNvPr id="5" name="Object 2" descr="A control panel on a machine. This is where the machine will be shut off, but not where the energy will be isolated. &#10;">
            <a:extLst>
              <a:ext uri="{FF2B5EF4-FFF2-40B4-BE49-F238E27FC236}">
                <a16:creationId xmlns:a16="http://schemas.microsoft.com/office/drawing/2014/main" id="{DD42B5CB-C399-4B81-ACF1-D8A52E5CEE37}"/>
              </a:ext>
            </a:extLst>
          </p:cNvPr>
          <p:cNvGraphicFramePr>
            <a:graphicFrameLocks noChangeAspect="1"/>
          </p:cNvGraphicFramePr>
          <p:nvPr>
            <p:extLst>
              <p:ext uri="{D42A27DB-BD31-4B8C-83A1-F6EECF244321}">
                <p14:modId xmlns:p14="http://schemas.microsoft.com/office/powerpoint/2010/main" val="3807842490"/>
              </p:ext>
            </p:extLst>
          </p:nvPr>
        </p:nvGraphicFramePr>
        <p:xfrm>
          <a:off x="3848668" y="2952081"/>
          <a:ext cx="4763641" cy="3175762"/>
        </p:xfrm>
        <a:graphic>
          <a:graphicData uri="http://schemas.openxmlformats.org/presentationml/2006/ole">
            <mc:AlternateContent xmlns:mc="http://schemas.openxmlformats.org/markup-compatibility/2006">
              <mc:Choice xmlns:v="urn:schemas-microsoft-com:vml" Requires="v">
                <p:oleObj spid="_x0000_s7257" name="Photo Editor Photo" r:id="rId4" imgW="8573697" imgH="5714286" progId="MSPhotoEd.3">
                  <p:embed/>
                </p:oleObj>
              </mc:Choice>
              <mc:Fallback>
                <p:oleObj name="Photo Editor Photo" r:id="rId4" imgW="8573697" imgH="5714286" progId="MSPhotoEd.3">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8668" y="2952081"/>
                        <a:ext cx="4763641" cy="3175762"/>
                      </a:xfrm>
                      <a:prstGeom prst="rect">
                        <a:avLst/>
                      </a:prstGeom>
                      <a:noFill/>
                      <a:ln>
                        <a:noFill/>
                      </a:ln>
                      <a:effectLst/>
                    </p:spPr>
                  </p:pic>
                </p:oleObj>
              </mc:Fallback>
            </mc:AlternateContent>
          </a:graphicData>
        </a:graphic>
      </p:graphicFrame>
      <p:sp>
        <p:nvSpPr>
          <p:cNvPr id="10" name="Rectangle 59">
            <a:extLst>
              <a:ext uri="{FF2B5EF4-FFF2-40B4-BE49-F238E27FC236}">
                <a16:creationId xmlns:a16="http://schemas.microsoft.com/office/drawing/2014/main" id="{7815C8A8-6038-4012-B7AC-0CFC7F0AFDA5}"/>
              </a:ext>
            </a:extLst>
          </p:cNvPr>
          <p:cNvSpPr txBox="1">
            <a:spLocks noChangeArrowheads="1"/>
          </p:cNvSpPr>
          <p:nvPr/>
        </p:nvSpPr>
        <p:spPr>
          <a:xfrm>
            <a:off x="15226" y="1143000"/>
            <a:ext cx="8711840" cy="49529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dirty="0">
                <a:solidFill>
                  <a:srgbClr val="EEB211"/>
                </a:solidFill>
              </a:rPr>
              <a:t>True or False</a:t>
            </a:r>
          </a:p>
          <a:p>
            <a:pPr marL="0" indent="0">
              <a:buNone/>
            </a:pPr>
            <a:r>
              <a:rPr lang="en-US" dirty="0"/>
              <a:t>Push buttons, selector switches and other control circuit type devices are energy isolating devices.</a:t>
            </a:r>
          </a:p>
          <a:p>
            <a:pPr>
              <a:buClr>
                <a:srgbClr val="92D050"/>
              </a:buClr>
            </a:pPr>
            <a:endParaRPr lang="en-US" dirty="0"/>
          </a:p>
        </p:txBody>
      </p:sp>
      <p:sp>
        <p:nvSpPr>
          <p:cNvPr id="11" name="TextBox 10">
            <a:extLst>
              <a:ext uri="{FF2B5EF4-FFF2-40B4-BE49-F238E27FC236}">
                <a16:creationId xmlns:a16="http://schemas.microsoft.com/office/drawing/2014/main" id="{CEB27978-E15C-40DD-A98F-631EE82C3EF9}"/>
              </a:ext>
            </a:extLst>
          </p:cNvPr>
          <p:cNvSpPr txBox="1"/>
          <p:nvPr/>
        </p:nvSpPr>
        <p:spPr>
          <a:xfrm>
            <a:off x="416934" y="4637156"/>
            <a:ext cx="1615440" cy="707886"/>
          </a:xfrm>
          <a:prstGeom prst="rect">
            <a:avLst/>
          </a:prstGeom>
          <a:noFill/>
        </p:spPr>
        <p:txBody>
          <a:bodyPr wrap="square" rtlCol="0">
            <a:spAutoFit/>
          </a:bodyPr>
          <a:lstStyle/>
          <a:p>
            <a:r>
              <a:rPr lang="en-US" sz="4000" b="1" dirty="0">
                <a:solidFill>
                  <a:srgbClr val="EEB211"/>
                </a:solidFill>
              </a:rPr>
              <a:t>False</a:t>
            </a:r>
          </a:p>
        </p:txBody>
      </p:sp>
      <p:sp>
        <p:nvSpPr>
          <p:cNvPr id="2" name="Slide Number Placeholder 1">
            <a:extLst>
              <a:ext uri="{FF2B5EF4-FFF2-40B4-BE49-F238E27FC236}">
                <a16:creationId xmlns:a16="http://schemas.microsoft.com/office/drawing/2014/main" id="{F615B9AE-1FB9-4FA1-A445-7927E6A5A43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38</a:t>
            </a:fld>
            <a:endParaRPr lang="en-US" dirty="0"/>
          </a:p>
        </p:txBody>
      </p:sp>
    </p:spTree>
    <p:extLst>
      <p:ext uri="{BB962C8B-B14F-4D97-AF65-F5344CB8AC3E}">
        <p14:creationId xmlns:p14="http://schemas.microsoft.com/office/powerpoint/2010/main" val="2149752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itle 1">
            <a:extLst>
              <a:ext uri="{FF2B5EF4-FFF2-40B4-BE49-F238E27FC236}">
                <a16:creationId xmlns:a16="http://schemas.microsoft.com/office/drawing/2014/main" id="{FB2B679E-FC83-4D08-955E-05291882A9EE}"/>
              </a:ext>
            </a:extLst>
          </p:cNvPr>
          <p:cNvSpPr>
            <a:spLocks noGrp="1"/>
          </p:cNvSpPr>
          <p:nvPr>
            <p:ph type="title"/>
          </p:nvPr>
        </p:nvSpPr>
        <p:spPr>
          <a:xfrm>
            <a:off x="0" y="41274"/>
            <a:ext cx="6096000" cy="854075"/>
          </a:xfrm>
        </p:spPr>
        <p:txBody>
          <a:bodyPr>
            <a:normAutofit/>
          </a:bodyPr>
          <a:lstStyle/>
          <a:p>
            <a:r>
              <a:rPr lang="en-US" altLang="en-US" sz="3600" b="1" dirty="0"/>
              <a:t>ENERGY ISOLATION</a:t>
            </a:r>
          </a:p>
        </p:txBody>
      </p:sp>
      <p:pic>
        <p:nvPicPr>
          <p:cNvPr id="76804" name="Picture 5" descr="An &quot;X&quot; to show that a control circuit or E-stop is not where you should isolate energy. ">
            <a:extLst>
              <a:ext uri="{FF2B5EF4-FFF2-40B4-BE49-F238E27FC236}">
                <a16:creationId xmlns:a16="http://schemas.microsoft.com/office/drawing/2014/main" id="{8A394300-8B3B-4A31-A50B-5BE27DF9A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19200"/>
            <a:ext cx="16637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2" name="Picture 3" descr="This picture illustrates not to use a control circuit, such as an emergency stop, to control hazardous energy. ">
            <a:extLst>
              <a:ext uri="{FF2B5EF4-FFF2-40B4-BE49-F238E27FC236}">
                <a16:creationId xmlns:a16="http://schemas.microsoft.com/office/drawing/2014/main" id="{1FC7F17B-432C-4ADF-A96B-7AC21E43A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325" y="1128713"/>
            <a:ext cx="30670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76803" name="Picture 4" descr="This photo shows locks applied to the electrical disconnects which is an approved method as indicated with “thumbs up” clipart below the photo.">
            <a:extLst>
              <a:ext uri="{FF2B5EF4-FFF2-40B4-BE49-F238E27FC236}">
                <a16:creationId xmlns:a16="http://schemas.microsoft.com/office/drawing/2014/main" id="{914E4147-0F37-4C32-BE17-F8836C4C19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103313"/>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6" descr="A thumbs up indicates that electrical disconnects are adequate energy isolation devices. ">
            <a:extLst>
              <a:ext uri="{FF2B5EF4-FFF2-40B4-BE49-F238E27FC236}">
                <a16:creationId xmlns:a16="http://schemas.microsoft.com/office/drawing/2014/main" id="{C19830F2-A615-4DC9-AACB-01F740F472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5989" y="4525964"/>
            <a:ext cx="15652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6" name="TextBox 1">
            <a:extLst>
              <a:ext uri="{FF2B5EF4-FFF2-40B4-BE49-F238E27FC236}">
                <a16:creationId xmlns:a16="http://schemas.microsoft.com/office/drawing/2014/main" id="{DB5C4C5C-5FCE-4F30-8D5C-D845CC850932}"/>
              </a:ext>
            </a:extLst>
          </p:cNvPr>
          <p:cNvSpPr txBox="1">
            <a:spLocks noChangeArrowheads="1"/>
          </p:cNvSpPr>
          <p:nvPr/>
        </p:nvSpPr>
        <p:spPr bwMode="auto">
          <a:xfrm>
            <a:off x="8458200" y="60198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32</a:t>
            </a:r>
          </a:p>
        </p:txBody>
      </p:sp>
      <p:sp>
        <p:nvSpPr>
          <p:cNvPr id="2" name="Slide Number Placeholder 1">
            <a:extLst>
              <a:ext uri="{FF2B5EF4-FFF2-40B4-BE49-F238E27FC236}">
                <a16:creationId xmlns:a16="http://schemas.microsoft.com/office/drawing/2014/main" id="{8BA23A88-3C02-4FA3-9F2F-1AC071B97103}"/>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39</a:t>
            </a:fld>
            <a:endParaRPr lang="en-US"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4035"/>
            <a:ext cx="6935372" cy="1143000"/>
          </a:xfrm>
        </p:spPr>
        <p:txBody>
          <a:bodyPr>
            <a:noAutofit/>
          </a:bodyPr>
          <a:lstStyle/>
          <a:p>
            <a:r>
              <a:rPr lang="en-US" sz="3600" dirty="0"/>
              <a:t>ENERGY CONTROL PROCEDURE</a:t>
            </a:r>
            <a:br>
              <a:rPr lang="en-US" dirty="0"/>
            </a:br>
            <a:r>
              <a:rPr lang="en-US" sz="2800" dirty="0">
                <a:solidFill>
                  <a:srgbClr val="EEB211"/>
                </a:solidFill>
              </a:rPr>
              <a:t>Step 5 – Lockout or Tagout Device Application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573524"/>
            <a:ext cx="5162550" cy="4735864"/>
          </a:xfrm>
          <a:prstGeom prst="rect">
            <a:avLst/>
          </a:prstGeom>
        </p:spPr>
        <p:txBody>
          <a:bodyPr vert="horz" lIns="91440" tIns="45720" rIns="91440" bIns="45720" rtlCol="0">
            <a:normAutofit fontScale="92500" lnSpcReduction="2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80000"/>
              </a:lnSpc>
              <a:buClr>
                <a:srgbClr val="262626"/>
              </a:buClr>
            </a:pPr>
            <a:r>
              <a:rPr lang="en-US" sz="3200" dirty="0"/>
              <a:t>Apply lockout device and tag to each energy source</a:t>
            </a:r>
          </a:p>
          <a:p>
            <a:pPr>
              <a:lnSpc>
                <a:spcPct val="80000"/>
              </a:lnSpc>
              <a:buClr>
                <a:srgbClr val="262626"/>
              </a:buClr>
            </a:pPr>
            <a:r>
              <a:rPr lang="en-US" sz="3200" dirty="0"/>
              <a:t>Affixed by Authorized Employee</a:t>
            </a:r>
          </a:p>
          <a:p>
            <a:pPr>
              <a:lnSpc>
                <a:spcPct val="80000"/>
              </a:lnSpc>
              <a:buClr>
                <a:srgbClr val="262626"/>
              </a:buClr>
            </a:pPr>
            <a:r>
              <a:rPr lang="en-US" sz="3200" dirty="0"/>
              <a:t>One lock per person</a:t>
            </a:r>
          </a:p>
          <a:p>
            <a:pPr>
              <a:lnSpc>
                <a:spcPct val="80000"/>
              </a:lnSpc>
              <a:buClr>
                <a:srgbClr val="262626"/>
              </a:buClr>
            </a:pPr>
            <a:r>
              <a:rPr lang="en-US" sz="3200" dirty="0"/>
              <a:t>One key per lock</a:t>
            </a:r>
          </a:p>
          <a:p>
            <a:pPr>
              <a:lnSpc>
                <a:spcPct val="80000"/>
              </a:lnSpc>
              <a:buClr>
                <a:srgbClr val="262626"/>
              </a:buClr>
            </a:pPr>
            <a:r>
              <a:rPr lang="en-US" sz="3200" dirty="0"/>
              <a:t>This includes:</a:t>
            </a:r>
          </a:p>
          <a:p>
            <a:pPr lvl="1">
              <a:lnSpc>
                <a:spcPct val="80000"/>
              </a:lnSpc>
            </a:pPr>
            <a:r>
              <a:rPr lang="en-US" sz="3200" dirty="0"/>
              <a:t>Supervisors</a:t>
            </a:r>
          </a:p>
          <a:p>
            <a:pPr lvl="1">
              <a:lnSpc>
                <a:spcPct val="80000"/>
              </a:lnSpc>
            </a:pPr>
            <a:r>
              <a:rPr lang="en-US" sz="3200" dirty="0"/>
              <a:t>Contractors</a:t>
            </a:r>
          </a:p>
          <a:p>
            <a:pPr>
              <a:lnSpc>
                <a:spcPct val="150000"/>
              </a:lnSpc>
              <a:buClr>
                <a:srgbClr val="92D050"/>
              </a:buClr>
            </a:pPr>
            <a:endParaRPr lang="en-US" sz="2800" dirty="0"/>
          </a:p>
          <a:p>
            <a:pPr marL="0" indent="0">
              <a:lnSpc>
                <a:spcPct val="90000"/>
              </a:lnSpc>
              <a:spcBef>
                <a:spcPts val="1200"/>
              </a:spcBef>
              <a:buClr>
                <a:srgbClr val="EEB211"/>
              </a:buClr>
              <a:buNone/>
            </a:pPr>
            <a:r>
              <a:rPr lang="en-US" sz="3200" dirty="0">
                <a:solidFill>
                  <a:srgbClr val="FF0000"/>
                </a:solidFill>
              </a:rPr>
              <a:t>Supervisors cannot lockout on behalf of their crew.</a:t>
            </a:r>
          </a:p>
        </p:txBody>
      </p:sp>
      <p:grpSp>
        <p:nvGrpSpPr>
          <p:cNvPr id="11" name="Group 10" descr="An example of a standard lock and tag affixed to an electrical disconnect. Here we can see that only one employee is working on the deenergized equipment, since there is only one lock and one tag. &#10;">
            <a:extLst>
              <a:ext uri="{FF2B5EF4-FFF2-40B4-BE49-F238E27FC236}">
                <a16:creationId xmlns:a16="http://schemas.microsoft.com/office/drawing/2014/main" id="{6ED921BA-9F40-4991-98B6-B09355B93CCB}"/>
              </a:ext>
            </a:extLst>
          </p:cNvPr>
          <p:cNvGrpSpPr/>
          <p:nvPr/>
        </p:nvGrpSpPr>
        <p:grpSpPr>
          <a:xfrm>
            <a:off x="5363314" y="1573524"/>
            <a:ext cx="3306122" cy="3095663"/>
            <a:chOff x="5837878" y="2087880"/>
            <a:chExt cx="3306122" cy="3095663"/>
          </a:xfrm>
        </p:grpSpPr>
        <p:pic>
          <p:nvPicPr>
            <p:cNvPr id="12" name="Picture 3" descr="An example of a standard lock and tag affixed to an electrical disconnect. Here we can see that only one employee is working on the deenergized equipment, since there is only one lock and one tag. &#10;">
              <a:extLst>
                <a:ext uri="{FF2B5EF4-FFF2-40B4-BE49-F238E27FC236}">
                  <a16:creationId xmlns:a16="http://schemas.microsoft.com/office/drawing/2014/main" id="{C1FFCA92-C46F-4146-8D49-1CA5D86CE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879" y="2549545"/>
              <a:ext cx="3306121" cy="263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7DA23937-227E-4855-BE92-77C7C662FEAF}"/>
                </a:ext>
              </a:extLst>
            </p:cNvPr>
            <p:cNvSpPr txBox="1"/>
            <p:nvPr/>
          </p:nvSpPr>
          <p:spPr>
            <a:xfrm>
              <a:off x="5837878" y="2087880"/>
              <a:ext cx="3306121" cy="461665"/>
            </a:xfrm>
            <a:prstGeom prst="rect">
              <a:avLst/>
            </a:prstGeom>
            <a:noFill/>
          </p:spPr>
          <p:txBody>
            <a:bodyPr wrap="square" rtlCol="0">
              <a:spAutoFit/>
            </a:bodyPr>
            <a:lstStyle/>
            <a:p>
              <a:pPr algn="ctr"/>
              <a:r>
                <a:rPr lang="en-US" sz="2400" dirty="0"/>
                <a:t>Standard Lock</a:t>
              </a:r>
            </a:p>
          </p:txBody>
        </p:sp>
      </p:grpSp>
      <p:sp>
        <p:nvSpPr>
          <p:cNvPr id="2" name="Slide Number Placeholder 1">
            <a:extLst>
              <a:ext uri="{FF2B5EF4-FFF2-40B4-BE49-F238E27FC236}">
                <a16:creationId xmlns:a16="http://schemas.microsoft.com/office/drawing/2014/main" id="{AEC1B246-0D02-4D88-8DF4-4FCDA9D53F9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40</a:t>
            </a:fld>
            <a:endParaRPr lang="en-US" dirty="0"/>
          </a:p>
        </p:txBody>
      </p:sp>
    </p:spTree>
    <p:extLst>
      <p:ext uri="{BB962C8B-B14F-4D97-AF65-F5344CB8AC3E}">
        <p14:creationId xmlns:p14="http://schemas.microsoft.com/office/powerpoint/2010/main" val="2517643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1368" y="-2804"/>
            <a:ext cx="6607801" cy="1143000"/>
          </a:xfrm>
        </p:spPr>
        <p:txBody>
          <a:bodyPr>
            <a:noAutofit/>
          </a:bodyPr>
          <a:lstStyle/>
          <a:p>
            <a:r>
              <a:rPr lang="en-US" sz="3600" dirty="0"/>
              <a:t>LOCKOUT TAGOUT DEVICES</a:t>
            </a:r>
            <a:br>
              <a:rPr lang="en-US" dirty="0"/>
            </a:br>
            <a:r>
              <a:rPr lang="en-US" sz="2800" dirty="0">
                <a:solidFill>
                  <a:srgbClr val="EEB211"/>
                </a:solidFill>
              </a:rPr>
              <a:t>Hardware Requirements (1)</a:t>
            </a:r>
          </a:p>
        </p:txBody>
      </p:sp>
      <p:sp>
        <p:nvSpPr>
          <p:cNvPr id="28" name="Rectangle 3">
            <a:extLst>
              <a:ext uri="{FF2B5EF4-FFF2-40B4-BE49-F238E27FC236}">
                <a16:creationId xmlns:a16="http://schemas.microsoft.com/office/drawing/2014/main" id="{9E3F72D7-4AAC-45B2-A5FC-44B62F42A5C4}"/>
              </a:ext>
            </a:extLst>
          </p:cNvPr>
          <p:cNvSpPr txBox="1">
            <a:spLocks noChangeArrowheads="1"/>
          </p:cNvSpPr>
          <p:nvPr/>
        </p:nvSpPr>
        <p:spPr>
          <a:xfrm>
            <a:off x="49656" y="1329736"/>
            <a:ext cx="2951148" cy="486372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600"/>
              </a:spcBef>
              <a:buClr>
                <a:srgbClr val="262626"/>
              </a:buClr>
            </a:pPr>
            <a:r>
              <a:rPr lang="en-US" sz="3600" dirty="0"/>
              <a:t>Durable</a:t>
            </a:r>
          </a:p>
          <a:p>
            <a:pPr>
              <a:spcBef>
                <a:spcPts val="600"/>
              </a:spcBef>
              <a:buClr>
                <a:srgbClr val="262626"/>
              </a:buClr>
            </a:pPr>
            <a:r>
              <a:rPr lang="en-US" sz="3600" dirty="0"/>
              <a:t>Standardized</a:t>
            </a:r>
          </a:p>
          <a:p>
            <a:pPr>
              <a:spcBef>
                <a:spcPts val="600"/>
              </a:spcBef>
              <a:buClr>
                <a:srgbClr val="262626"/>
              </a:buClr>
            </a:pPr>
            <a:r>
              <a:rPr lang="en-US" sz="3600" dirty="0"/>
              <a:t>Substantial</a:t>
            </a:r>
          </a:p>
          <a:p>
            <a:pPr>
              <a:spcBef>
                <a:spcPts val="600"/>
              </a:spcBef>
              <a:buClr>
                <a:srgbClr val="262626"/>
              </a:buClr>
            </a:pPr>
            <a:r>
              <a:rPr lang="en-US" sz="3600" dirty="0"/>
              <a:t>Identifiable</a:t>
            </a:r>
          </a:p>
          <a:p>
            <a:pPr marL="0" indent="0">
              <a:spcBef>
                <a:spcPts val="600"/>
              </a:spcBef>
              <a:buClr>
                <a:srgbClr val="EEB211"/>
              </a:buClr>
              <a:buNone/>
            </a:pPr>
            <a:endParaRPr lang="en-US" sz="4400" dirty="0">
              <a:solidFill>
                <a:srgbClr val="EEB211"/>
              </a:solidFill>
            </a:endParaRPr>
          </a:p>
          <a:p>
            <a:pPr>
              <a:spcBef>
                <a:spcPts val="600"/>
              </a:spcBef>
              <a:buClr>
                <a:srgbClr val="EEB211"/>
              </a:buClr>
            </a:pPr>
            <a:endParaRPr lang="en-US" dirty="0"/>
          </a:p>
        </p:txBody>
      </p:sp>
      <p:pic>
        <p:nvPicPr>
          <p:cNvPr id="2" name="Picture 1" descr="A snapshot of a tag, lock, and hasp used for lockout/tagout.">
            <a:extLst>
              <a:ext uri="{FF2B5EF4-FFF2-40B4-BE49-F238E27FC236}">
                <a16:creationId xmlns:a16="http://schemas.microsoft.com/office/drawing/2014/main" id="{F9932AE2-883D-4427-861B-EED8CEF93766}"/>
              </a:ext>
            </a:extLst>
          </p:cNvPr>
          <p:cNvPicPr>
            <a:picLocks noChangeAspect="1"/>
          </p:cNvPicPr>
          <p:nvPr/>
        </p:nvPicPr>
        <p:blipFill rotWithShape="1">
          <a:blip r:embed="rId3"/>
          <a:srcRect l="6137"/>
          <a:stretch/>
        </p:blipFill>
        <p:spPr>
          <a:xfrm>
            <a:off x="3000804" y="1284590"/>
            <a:ext cx="5817938" cy="893939"/>
          </a:xfrm>
          <a:prstGeom prst="rect">
            <a:avLst/>
          </a:prstGeom>
        </p:spPr>
      </p:pic>
      <p:sp>
        <p:nvSpPr>
          <p:cNvPr id="4" name="Slide Number Placeholder 3">
            <a:extLst>
              <a:ext uri="{FF2B5EF4-FFF2-40B4-BE49-F238E27FC236}">
                <a16:creationId xmlns:a16="http://schemas.microsoft.com/office/drawing/2014/main" id="{902C5297-9859-4FC0-80BE-1F327181870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41</a:t>
            </a:fld>
            <a:endParaRPr lang="en-US" dirty="0"/>
          </a:p>
        </p:txBody>
      </p:sp>
      <p:grpSp>
        <p:nvGrpSpPr>
          <p:cNvPr id="11" name="Group 10" descr="Photo of several different LOTO kits. The kits contain equipment that is necessary to LOTO equipment. The top picture shows an assortment of locks and lockout hardware (including locks, tags, and valve covers) that are to control hazardous energy. The picture on the right of the disconnect switch shows insufficient LOTO. Zip-ties can be used when affixing tags, but they must not be used as a means of lockout.  The middle picture shows tags with standardized verbiage and a picture of the worker.  The lower left picture shows various locks that may be used for lockout. &#10;">
            <a:extLst>
              <a:ext uri="{FF2B5EF4-FFF2-40B4-BE49-F238E27FC236}">
                <a16:creationId xmlns:a16="http://schemas.microsoft.com/office/drawing/2014/main" id="{9350C50E-CDE1-3242-8C4F-27775BD33B78}"/>
              </a:ext>
            </a:extLst>
          </p:cNvPr>
          <p:cNvGrpSpPr/>
          <p:nvPr/>
        </p:nvGrpSpPr>
        <p:grpSpPr>
          <a:xfrm>
            <a:off x="3000804" y="2314527"/>
            <a:ext cx="5817939" cy="3924076"/>
            <a:chOff x="3000803" y="2435780"/>
            <a:chExt cx="5817939" cy="3924076"/>
          </a:xfrm>
        </p:grpSpPr>
        <p:pic>
          <p:nvPicPr>
            <p:cNvPr id="12" name="Picture 7" descr="This photo shows various LOTO devices, including locks, tags, and lockout hardware. ">
              <a:extLst>
                <a:ext uri="{FF2B5EF4-FFF2-40B4-BE49-F238E27FC236}">
                  <a16:creationId xmlns:a16="http://schemas.microsoft.com/office/drawing/2014/main" id="{DD16CD6B-084A-454C-A9B0-6281D815ECFF}"/>
                </a:ext>
              </a:extLst>
            </p:cNvPr>
            <p:cNvPicPr>
              <a:picLocks noChangeAspect="1" noChangeArrowheads="1"/>
            </p:cNvPicPr>
            <p:nvPr/>
          </p:nvPicPr>
          <p:blipFill>
            <a:blip r:embed="rId4" cstate="print"/>
            <a:srcRect/>
            <a:stretch>
              <a:fillRect/>
            </a:stretch>
          </p:blipFill>
          <p:spPr bwMode="auto">
            <a:xfrm>
              <a:off x="3000803" y="2435780"/>
              <a:ext cx="3468240" cy="2121216"/>
            </a:xfrm>
            <a:prstGeom prst="rect">
              <a:avLst/>
            </a:prstGeom>
            <a:noFill/>
            <a:ln w="9525">
              <a:noFill/>
              <a:miter lim="800000"/>
              <a:headEnd/>
              <a:tailEnd/>
            </a:ln>
          </p:spPr>
        </p:pic>
        <p:pic>
          <p:nvPicPr>
            <p:cNvPr id="13" name="Picture 8" descr="Locks used for lockout/tagout. They are all different colors but are the same shape. ">
              <a:extLst>
                <a:ext uri="{FF2B5EF4-FFF2-40B4-BE49-F238E27FC236}">
                  <a16:creationId xmlns:a16="http://schemas.microsoft.com/office/drawing/2014/main" id="{EED388B0-BD40-0740-A265-28A913BEC703}"/>
                </a:ext>
              </a:extLst>
            </p:cNvPr>
            <p:cNvPicPr>
              <a:picLocks noChangeAspect="1" noChangeArrowheads="1"/>
            </p:cNvPicPr>
            <p:nvPr/>
          </p:nvPicPr>
          <p:blipFill>
            <a:blip r:embed="rId5" cstate="print"/>
            <a:srcRect/>
            <a:stretch>
              <a:fillRect/>
            </a:stretch>
          </p:blipFill>
          <p:spPr bwMode="auto">
            <a:xfrm>
              <a:off x="3000803" y="4679471"/>
              <a:ext cx="1785850" cy="1680384"/>
            </a:xfrm>
            <a:prstGeom prst="rect">
              <a:avLst/>
            </a:prstGeom>
            <a:noFill/>
            <a:ln w="9525">
              <a:noFill/>
              <a:miter lim="800000"/>
              <a:headEnd/>
              <a:tailEnd/>
            </a:ln>
          </p:spPr>
        </p:pic>
        <p:pic>
          <p:nvPicPr>
            <p:cNvPr id="14" name="Picture 9" descr="An example of a tag used for lockout/tagout. ">
              <a:extLst>
                <a:ext uri="{FF2B5EF4-FFF2-40B4-BE49-F238E27FC236}">
                  <a16:creationId xmlns:a16="http://schemas.microsoft.com/office/drawing/2014/main" id="{85E7E360-DD67-2E46-806A-DA4E64BF8BDA}"/>
                </a:ext>
              </a:extLst>
            </p:cNvPr>
            <p:cNvPicPr>
              <a:picLocks noChangeAspect="1" noChangeArrowheads="1"/>
            </p:cNvPicPr>
            <p:nvPr/>
          </p:nvPicPr>
          <p:blipFill>
            <a:blip r:embed="rId6" cstate="print"/>
            <a:srcRect/>
            <a:stretch>
              <a:fillRect/>
            </a:stretch>
          </p:blipFill>
          <p:spPr bwMode="auto">
            <a:xfrm>
              <a:off x="4936778" y="4679471"/>
              <a:ext cx="1532265" cy="1680384"/>
            </a:xfrm>
            <a:prstGeom prst="rect">
              <a:avLst/>
            </a:prstGeom>
            <a:noFill/>
            <a:ln w="9525">
              <a:noFill/>
              <a:miter lim="800000"/>
              <a:headEnd/>
              <a:tailEnd/>
            </a:ln>
          </p:spPr>
        </p:pic>
        <p:pic>
          <p:nvPicPr>
            <p:cNvPr id="15" name="Picture 14" descr="A photo of a safety switch with inadequate lockout/tagout. Zip-ties were used to keep the safety switch from being turned on. This is not adequate. ">
              <a:extLst>
                <a:ext uri="{FF2B5EF4-FFF2-40B4-BE49-F238E27FC236}">
                  <a16:creationId xmlns:a16="http://schemas.microsoft.com/office/drawing/2014/main" id="{6E40071E-2648-4343-BAF2-557F0841CAF6}"/>
                </a:ext>
              </a:extLst>
            </p:cNvPr>
            <p:cNvPicPr>
              <a:picLocks noChangeAspect="1"/>
            </p:cNvPicPr>
            <p:nvPr/>
          </p:nvPicPr>
          <p:blipFill>
            <a:blip r:embed="rId7"/>
            <a:stretch>
              <a:fillRect/>
            </a:stretch>
          </p:blipFill>
          <p:spPr>
            <a:xfrm>
              <a:off x="6619168" y="2435780"/>
              <a:ext cx="2199574" cy="3924076"/>
            </a:xfrm>
            <a:prstGeom prst="rect">
              <a:avLst/>
            </a:prstGeom>
          </p:spPr>
        </p:pic>
      </p:grpSp>
    </p:spTree>
    <p:extLst>
      <p:ext uri="{BB962C8B-B14F-4D97-AF65-F5344CB8AC3E}">
        <p14:creationId xmlns:p14="http://schemas.microsoft.com/office/powerpoint/2010/main" val="4104203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1368" y="-2804"/>
            <a:ext cx="6607801" cy="1143000"/>
          </a:xfrm>
        </p:spPr>
        <p:txBody>
          <a:bodyPr>
            <a:noAutofit/>
          </a:bodyPr>
          <a:lstStyle/>
          <a:p>
            <a:r>
              <a:rPr lang="en-US" sz="3600" dirty="0"/>
              <a:t>LOCKOUT TAGOUT DEVICES</a:t>
            </a:r>
            <a:br>
              <a:rPr lang="en-US" dirty="0"/>
            </a:br>
            <a:r>
              <a:rPr lang="en-US" sz="2800" dirty="0">
                <a:solidFill>
                  <a:srgbClr val="EEB211"/>
                </a:solidFill>
              </a:rPr>
              <a:t>Hardware Requirements (2)</a:t>
            </a:r>
          </a:p>
        </p:txBody>
      </p:sp>
      <p:sp>
        <p:nvSpPr>
          <p:cNvPr id="28" name="Rectangle 3">
            <a:extLst>
              <a:ext uri="{FF2B5EF4-FFF2-40B4-BE49-F238E27FC236}">
                <a16:creationId xmlns:a16="http://schemas.microsoft.com/office/drawing/2014/main" id="{9E3F72D7-4AAC-45B2-A5FC-44B62F42A5C4}"/>
              </a:ext>
            </a:extLst>
          </p:cNvPr>
          <p:cNvSpPr txBox="1">
            <a:spLocks noChangeArrowheads="1"/>
          </p:cNvSpPr>
          <p:nvPr/>
        </p:nvSpPr>
        <p:spPr>
          <a:xfrm>
            <a:off x="49656" y="1329736"/>
            <a:ext cx="2951148" cy="4863721"/>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Provided by the employer</a:t>
            </a:r>
          </a:p>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lang="en-US" sz="3600" dirty="0">
                <a:solidFill>
                  <a:prstClr val="black"/>
                </a:solidFill>
                <a:latin typeface="Calibri"/>
              </a:rPr>
              <a:t>Singularly identified </a:t>
            </a:r>
          </a:p>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Only devices used for control</a:t>
            </a:r>
          </a:p>
          <a:p>
            <a:pPr marL="257175" marR="0" lvl="0" indent="-257175" algn="l" defTabSz="342900" rtl="0" eaLnBrk="1" fontAlgn="auto" latinLnBrk="0" hangingPunct="1">
              <a:lnSpc>
                <a:spcPct val="100000"/>
              </a:lnSpc>
              <a:spcBef>
                <a:spcPts val="600"/>
              </a:spcBef>
              <a:spcAft>
                <a:spcPts val="0"/>
              </a:spcAft>
              <a:buClr>
                <a:srgbClr val="262626"/>
              </a:buClr>
              <a:buSzTx/>
              <a:buFont typeface="Arial"/>
              <a:buChar char="•"/>
              <a:tabLst/>
              <a:defRPr/>
            </a:pPr>
            <a:r>
              <a:rPr lang="en-US" sz="3600" dirty="0">
                <a:solidFill>
                  <a:prstClr val="black"/>
                </a:solidFill>
                <a:latin typeface="Calibri"/>
              </a:rPr>
              <a:t>Not used for other purposes</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600"/>
              </a:spcBef>
              <a:spcAft>
                <a:spcPts val="0"/>
              </a:spcAft>
              <a:buClr>
                <a:srgbClr val="EEB211"/>
              </a:buClr>
              <a:buSzTx/>
              <a:buFont typeface="Arial"/>
              <a:buNone/>
              <a:tabLst/>
              <a:defRPr/>
            </a:pPr>
            <a:endParaRPr kumimoji="0" lang="en-US" sz="4400" b="0" i="0" u="none" strike="noStrike" kern="1200" cap="none" spc="0" normalizeH="0" baseline="0" noProof="0" dirty="0">
              <a:ln>
                <a:noFill/>
              </a:ln>
              <a:solidFill>
                <a:srgbClr val="EEB211"/>
              </a:solidFill>
              <a:effectLst/>
              <a:uLnTx/>
              <a:uFillTx/>
              <a:latin typeface="Calibri"/>
              <a:ea typeface="+mn-ea"/>
              <a:cs typeface="+mn-cs"/>
            </a:endParaRPr>
          </a:p>
          <a:p>
            <a:pPr marL="257175" marR="0" lvl="0" indent="-257175" algn="l" defTabSz="342900" rtl="0" eaLnBrk="1" fontAlgn="auto" latinLnBrk="0" hangingPunct="1">
              <a:lnSpc>
                <a:spcPct val="100000"/>
              </a:lnSpc>
              <a:spcBef>
                <a:spcPts val="600"/>
              </a:spcBef>
              <a:spcAft>
                <a:spcPts val="0"/>
              </a:spcAft>
              <a:buClr>
                <a:srgbClr val="EEB211"/>
              </a:buClr>
              <a:buSzTx/>
              <a:buFont typeface="Arial"/>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3" name="Group 2" descr="Photo of several different LOTO kits. The kits contain equipment that is necessary to LOTO equipment. The top picture shows an assortment of locks and lockout hardware (including locks, tags, and valve covers) that are to control hazardous energy. The picture on the right of the disconnect switch shows insufficient LOTO. Zip-ties can be used when affixing tags, but they must not be used as a means of lockout.  The middle picture shows tags with standardized verbiage and a picture of the worker.  The lower left picture shows various locks that may be used for lockout. &#10;">
            <a:extLst>
              <a:ext uri="{FF2B5EF4-FFF2-40B4-BE49-F238E27FC236}">
                <a16:creationId xmlns:a16="http://schemas.microsoft.com/office/drawing/2014/main" id="{1B9C06BC-4243-45A6-B71C-59A105A0162A}"/>
              </a:ext>
            </a:extLst>
          </p:cNvPr>
          <p:cNvGrpSpPr/>
          <p:nvPr/>
        </p:nvGrpSpPr>
        <p:grpSpPr>
          <a:xfrm>
            <a:off x="3057875" y="1446572"/>
            <a:ext cx="5817939" cy="3924076"/>
            <a:chOff x="3000803" y="2435780"/>
            <a:chExt cx="5817939" cy="3924076"/>
          </a:xfrm>
        </p:grpSpPr>
        <p:pic>
          <p:nvPicPr>
            <p:cNvPr id="29" name="Picture 7" descr="This photo shows various LOTO devices, including locks, tags, and lockout hardware. ">
              <a:extLst>
                <a:ext uri="{FF2B5EF4-FFF2-40B4-BE49-F238E27FC236}">
                  <a16:creationId xmlns:a16="http://schemas.microsoft.com/office/drawing/2014/main" id="{9D04C373-AA80-4216-A652-2CAD4E99459F}"/>
                </a:ext>
              </a:extLst>
            </p:cNvPr>
            <p:cNvPicPr>
              <a:picLocks noChangeAspect="1" noChangeArrowheads="1"/>
            </p:cNvPicPr>
            <p:nvPr/>
          </p:nvPicPr>
          <p:blipFill>
            <a:blip r:embed="rId3" cstate="print"/>
            <a:srcRect/>
            <a:stretch>
              <a:fillRect/>
            </a:stretch>
          </p:blipFill>
          <p:spPr bwMode="auto">
            <a:xfrm>
              <a:off x="3000803" y="2435780"/>
              <a:ext cx="3468240" cy="2121216"/>
            </a:xfrm>
            <a:prstGeom prst="rect">
              <a:avLst/>
            </a:prstGeom>
            <a:noFill/>
            <a:ln w="9525">
              <a:noFill/>
              <a:miter lim="800000"/>
              <a:headEnd/>
              <a:tailEnd/>
            </a:ln>
          </p:spPr>
        </p:pic>
        <p:pic>
          <p:nvPicPr>
            <p:cNvPr id="30" name="Picture 8" descr="Locks used for lockout/tagout. They are all different colors but are the same shape. ">
              <a:extLst>
                <a:ext uri="{FF2B5EF4-FFF2-40B4-BE49-F238E27FC236}">
                  <a16:creationId xmlns:a16="http://schemas.microsoft.com/office/drawing/2014/main" id="{611BA9E4-B31A-4F81-ACD0-91EBE42E397B}"/>
                </a:ext>
              </a:extLst>
            </p:cNvPr>
            <p:cNvPicPr>
              <a:picLocks noChangeAspect="1" noChangeArrowheads="1"/>
            </p:cNvPicPr>
            <p:nvPr/>
          </p:nvPicPr>
          <p:blipFill>
            <a:blip r:embed="rId4" cstate="print"/>
            <a:srcRect/>
            <a:stretch>
              <a:fillRect/>
            </a:stretch>
          </p:blipFill>
          <p:spPr bwMode="auto">
            <a:xfrm>
              <a:off x="3000803" y="4679471"/>
              <a:ext cx="1785850" cy="1680384"/>
            </a:xfrm>
            <a:prstGeom prst="rect">
              <a:avLst/>
            </a:prstGeom>
            <a:noFill/>
            <a:ln w="9525">
              <a:noFill/>
              <a:miter lim="800000"/>
              <a:headEnd/>
              <a:tailEnd/>
            </a:ln>
          </p:spPr>
        </p:pic>
        <p:pic>
          <p:nvPicPr>
            <p:cNvPr id="31" name="Picture 9" descr="An example of a tag used for lockout/tagout. ">
              <a:extLst>
                <a:ext uri="{FF2B5EF4-FFF2-40B4-BE49-F238E27FC236}">
                  <a16:creationId xmlns:a16="http://schemas.microsoft.com/office/drawing/2014/main" id="{CBE15B76-0447-4E17-8AFD-E9036178D2C5}"/>
                </a:ext>
              </a:extLst>
            </p:cNvPr>
            <p:cNvPicPr>
              <a:picLocks noChangeAspect="1" noChangeArrowheads="1"/>
            </p:cNvPicPr>
            <p:nvPr/>
          </p:nvPicPr>
          <p:blipFill>
            <a:blip r:embed="rId5" cstate="print"/>
            <a:srcRect/>
            <a:stretch>
              <a:fillRect/>
            </a:stretch>
          </p:blipFill>
          <p:spPr bwMode="auto">
            <a:xfrm>
              <a:off x="4936778" y="4679471"/>
              <a:ext cx="1532265" cy="1680384"/>
            </a:xfrm>
            <a:prstGeom prst="rect">
              <a:avLst/>
            </a:prstGeom>
            <a:noFill/>
            <a:ln w="9525">
              <a:noFill/>
              <a:miter lim="800000"/>
              <a:headEnd/>
              <a:tailEnd/>
            </a:ln>
          </p:spPr>
        </p:pic>
        <p:pic>
          <p:nvPicPr>
            <p:cNvPr id="32" name="Picture 31" descr="A photo of a safety switch with inadequate lockout/tagout. Zip-ties were used to keep the safety switch from being turned on. This is not adequate. ">
              <a:extLst>
                <a:ext uri="{FF2B5EF4-FFF2-40B4-BE49-F238E27FC236}">
                  <a16:creationId xmlns:a16="http://schemas.microsoft.com/office/drawing/2014/main" id="{C6EFAB03-E589-4CCD-9EC0-6296527AF2B0}"/>
                </a:ext>
              </a:extLst>
            </p:cNvPr>
            <p:cNvPicPr>
              <a:picLocks noChangeAspect="1"/>
            </p:cNvPicPr>
            <p:nvPr/>
          </p:nvPicPr>
          <p:blipFill>
            <a:blip r:embed="rId6"/>
            <a:stretch>
              <a:fillRect/>
            </a:stretch>
          </p:blipFill>
          <p:spPr>
            <a:xfrm>
              <a:off x="6619168" y="2435780"/>
              <a:ext cx="2199574" cy="3924076"/>
            </a:xfrm>
            <a:prstGeom prst="rect">
              <a:avLst/>
            </a:prstGeom>
          </p:spPr>
        </p:pic>
      </p:grpSp>
      <p:sp>
        <p:nvSpPr>
          <p:cNvPr id="2" name="Slide Number Placeholder 1">
            <a:extLst>
              <a:ext uri="{FF2B5EF4-FFF2-40B4-BE49-F238E27FC236}">
                <a16:creationId xmlns:a16="http://schemas.microsoft.com/office/drawing/2014/main" id="{8E4449B1-C47B-4BD3-8F23-444EBC63785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42</a:t>
            </a:fld>
            <a:endParaRPr lang="en-US" dirty="0"/>
          </a:p>
        </p:txBody>
      </p:sp>
    </p:spTree>
    <p:extLst>
      <p:ext uri="{BB962C8B-B14F-4D97-AF65-F5344CB8AC3E}">
        <p14:creationId xmlns:p14="http://schemas.microsoft.com/office/powerpoint/2010/main" val="820017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DED3-693C-42DE-BCFF-0E6E46AC075E}"/>
              </a:ext>
            </a:extLst>
          </p:cNvPr>
          <p:cNvSpPr>
            <a:spLocks noGrp="1"/>
          </p:cNvSpPr>
          <p:nvPr>
            <p:ph type="title"/>
          </p:nvPr>
        </p:nvSpPr>
        <p:spPr>
          <a:xfrm>
            <a:off x="246197" y="89972"/>
            <a:ext cx="6096000" cy="1143000"/>
          </a:xfrm>
        </p:spPr>
        <p:txBody>
          <a:bodyPr>
            <a:normAutofit fontScale="90000"/>
          </a:bodyPr>
          <a:lstStyle/>
          <a:p>
            <a:r>
              <a:rPr lang="en-US" sz="4000" dirty="0"/>
              <a:t>LOCKOUT TAGOUT DEVICES</a:t>
            </a:r>
            <a:br>
              <a:rPr lang="en-US" sz="3600" dirty="0"/>
            </a:br>
            <a:r>
              <a:rPr lang="en-US" sz="3600" dirty="0">
                <a:solidFill>
                  <a:srgbClr val="EEB211"/>
                </a:solidFill>
              </a:rPr>
              <a:t>Hasps and Plug Covers</a:t>
            </a:r>
          </a:p>
        </p:txBody>
      </p:sp>
      <p:sp>
        <p:nvSpPr>
          <p:cNvPr id="4" name="Slide Number Placeholder 3">
            <a:extLst>
              <a:ext uri="{FF2B5EF4-FFF2-40B4-BE49-F238E27FC236}">
                <a16:creationId xmlns:a16="http://schemas.microsoft.com/office/drawing/2014/main" id="{D7351652-4F3F-48AA-98F0-2C7FC37D490D}"/>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Group 4" descr="Photo of a hasp with two locks on it. One of the locks also has a tag. ">
            <a:extLst>
              <a:ext uri="{FF2B5EF4-FFF2-40B4-BE49-F238E27FC236}">
                <a16:creationId xmlns:a16="http://schemas.microsoft.com/office/drawing/2014/main" id="{66290817-8C35-4228-808E-E2A9B08CBBFF}"/>
              </a:ext>
            </a:extLst>
          </p:cNvPr>
          <p:cNvGrpSpPr/>
          <p:nvPr/>
        </p:nvGrpSpPr>
        <p:grpSpPr>
          <a:xfrm>
            <a:off x="457200" y="1417638"/>
            <a:ext cx="3190875" cy="4312051"/>
            <a:chOff x="-3206115" y="1752979"/>
            <a:chExt cx="3190875" cy="4312051"/>
          </a:xfrm>
        </p:grpSpPr>
        <p:pic>
          <p:nvPicPr>
            <p:cNvPr id="6" name="Picture 6" descr="Photo of a hasp with two locks on it. One of the locks also has a tag. ">
              <a:extLst>
                <a:ext uri="{FF2B5EF4-FFF2-40B4-BE49-F238E27FC236}">
                  <a16:creationId xmlns:a16="http://schemas.microsoft.com/office/drawing/2014/main" id="{3DCE82A3-7702-4FDA-81A9-26A1F74D1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115" y="2169305"/>
              <a:ext cx="31908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115CE4FB-3FE6-4B33-A2BC-090E6A4406D6}"/>
                </a:ext>
              </a:extLst>
            </p:cNvPr>
            <p:cNvSpPr txBox="1"/>
            <p:nvPr/>
          </p:nvSpPr>
          <p:spPr>
            <a:xfrm>
              <a:off x="-3179299" y="1752979"/>
              <a:ext cx="316405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Hasp</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8" name="Group 7" descr="Photo of a plug cover for LOTO. ">
            <a:extLst>
              <a:ext uri="{FF2B5EF4-FFF2-40B4-BE49-F238E27FC236}">
                <a16:creationId xmlns:a16="http://schemas.microsoft.com/office/drawing/2014/main" id="{D8534117-62B5-4157-80EF-9247C7BBE39D}"/>
              </a:ext>
            </a:extLst>
          </p:cNvPr>
          <p:cNvGrpSpPr/>
          <p:nvPr/>
        </p:nvGrpSpPr>
        <p:grpSpPr>
          <a:xfrm>
            <a:off x="5083536" y="2294532"/>
            <a:ext cx="3242813" cy="3674507"/>
            <a:chOff x="-3242813" y="1861748"/>
            <a:chExt cx="3242813" cy="3674507"/>
          </a:xfrm>
        </p:grpSpPr>
        <p:pic>
          <p:nvPicPr>
            <p:cNvPr id="9" name="Picture 7" descr="Photo of a plug cover for LOTO. ">
              <a:extLst>
                <a:ext uri="{FF2B5EF4-FFF2-40B4-BE49-F238E27FC236}">
                  <a16:creationId xmlns:a16="http://schemas.microsoft.com/office/drawing/2014/main" id="{B2240BF4-54B5-4249-9C1A-B7E8636F23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2813" y="2231080"/>
              <a:ext cx="3242813"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7EBA7BBE-3DFA-47EF-98B0-F6608FB8A63F}"/>
                </a:ext>
              </a:extLst>
            </p:cNvPr>
            <p:cNvSpPr txBox="1"/>
            <p:nvPr/>
          </p:nvSpPr>
          <p:spPr>
            <a:xfrm>
              <a:off x="-3164059" y="1861748"/>
              <a:ext cx="316405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Plug Cover</a:t>
              </a:r>
            </a:p>
          </p:txBody>
        </p:sp>
      </p:grpSp>
    </p:spTree>
    <p:extLst>
      <p:ext uri="{BB962C8B-B14F-4D97-AF65-F5344CB8AC3E}">
        <p14:creationId xmlns:p14="http://schemas.microsoft.com/office/powerpoint/2010/main" val="21977153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6EDC-9733-4ABF-A3DC-F5AA3772329A}"/>
              </a:ext>
            </a:extLst>
          </p:cNvPr>
          <p:cNvSpPr>
            <a:spLocks noGrp="1"/>
          </p:cNvSpPr>
          <p:nvPr>
            <p:ph type="title"/>
          </p:nvPr>
        </p:nvSpPr>
        <p:spPr>
          <a:xfrm>
            <a:off x="128195" y="96270"/>
            <a:ext cx="6548034" cy="1143000"/>
          </a:xfrm>
        </p:spPr>
        <p:txBody>
          <a:bodyPr>
            <a:normAutofit/>
          </a:bodyPr>
          <a:lstStyle/>
          <a:p>
            <a:r>
              <a:rPr lang="en-US" sz="3600" dirty="0"/>
              <a:t>LOCKOUT TAGOUT DEVICES</a:t>
            </a:r>
            <a:br>
              <a:rPr lang="en-US" dirty="0"/>
            </a:br>
            <a:r>
              <a:rPr lang="en-US" sz="3100" dirty="0">
                <a:solidFill>
                  <a:srgbClr val="EEB211"/>
                </a:solidFill>
              </a:rPr>
              <a:t>Valve Covers and Single Pole Device</a:t>
            </a:r>
          </a:p>
        </p:txBody>
      </p:sp>
      <p:sp>
        <p:nvSpPr>
          <p:cNvPr id="4" name="Slide Number Placeholder 3">
            <a:extLst>
              <a:ext uri="{FF2B5EF4-FFF2-40B4-BE49-F238E27FC236}">
                <a16:creationId xmlns:a16="http://schemas.microsoft.com/office/drawing/2014/main" id="{1921FE9C-2114-4114-89E0-051515C68BD0}"/>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Group 4" descr="Photo of a single pole lockout device with a lock affixed to it. ">
            <a:extLst>
              <a:ext uri="{FF2B5EF4-FFF2-40B4-BE49-F238E27FC236}">
                <a16:creationId xmlns:a16="http://schemas.microsoft.com/office/drawing/2014/main" id="{1F257D36-685F-4940-9117-5F2FE7A0F78D}"/>
              </a:ext>
            </a:extLst>
          </p:cNvPr>
          <p:cNvGrpSpPr/>
          <p:nvPr/>
        </p:nvGrpSpPr>
        <p:grpSpPr>
          <a:xfrm>
            <a:off x="700939" y="1293686"/>
            <a:ext cx="3164060" cy="4726097"/>
            <a:chOff x="5979940" y="1526901"/>
            <a:chExt cx="3164060" cy="4726097"/>
          </a:xfrm>
        </p:grpSpPr>
        <p:pic>
          <p:nvPicPr>
            <p:cNvPr id="6" name="Picture 4" descr="Photo of a single pole lockout device with a lock affixed to it. ">
              <a:extLst>
                <a:ext uri="{FF2B5EF4-FFF2-40B4-BE49-F238E27FC236}">
                  <a16:creationId xmlns:a16="http://schemas.microsoft.com/office/drawing/2014/main" id="{8EED7914-39EC-4479-B488-6BFC05262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941" y="2157248"/>
              <a:ext cx="3164059"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4A2866E1-8B9D-4EBB-B7A7-6EE0F46FE9A4}"/>
                </a:ext>
              </a:extLst>
            </p:cNvPr>
            <p:cNvSpPr txBox="1"/>
            <p:nvPr/>
          </p:nvSpPr>
          <p:spPr>
            <a:xfrm>
              <a:off x="5979940" y="1526901"/>
              <a:ext cx="316405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Single Pole</a:t>
              </a:r>
            </a:p>
          </p:txBody>
        </p:sp>
      </p:grpSp>
      <p:grpSp>
        <p:nvGrpSpPr>
          <p:cNvPr id="8" name="Group 7" descr="Photo of a ball valve cover with a lock and tag affixed to it. ">
            <a:extLst>
              <a:ext uri="{FF2B5EF4-FFF2-40B4-BE49-F238E27FC236}">
                <a16:creationId xmlns:a16="http://schemas.microsoft.com/office/drawing/2014/main" id="{FD664B9F-F2A4-465D-B4E7-DCE56096AEAC}"/>
              </a:ext>
            </a:extLst>
          </p:cNvPr>
          <p:cNvGrpSpPr/>
          <p:nvPr/>
        </p:nvGrpSpPr>
        <p:grpSpPr>
          <a:xfrm>
            <a:off x="5505849" y="3611104"/>
            <a:ext cx="2937212" cy="2757899"/>
            <a:chOff x="5791200" y="1981200"/>
            <a:chExt cx="3116580" cy="3453148"/>
          </a:xfrm>
        </p:grpSpPr>
        <p:pic>
          <p:nvPicPr>
            <p:cNvPr id="9" name="Picture 2" descr="Photo of a ball valve cover with a lock and tag affixed to it. ">
              <a:extLst>
                <a:ext uri="{FF2B5EF4-FFF2-40B4-BE49-F238E27FC236}">
                  <a16:creationId xmlns:a16="http://schemas.microsoft.com/office/drawing/2014/main" id="{0F46301E-6BCE-4EC7-8E35-EAE7FCA42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2471402"/>
              <a:ext cx="3116580" cy="2962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601D7D85-D300-4176-9436-75D9C9DBC2D6}"/>
                </a:ext>
              </a:extLst>
            </p:cNvPr>
            <p:cNvSpPr txBox="1"/>
            <p:nvPr/>
          </p:nvSpPr>
          <p:spPr>
            <a:xfrm>
              <a:off x="5791200" y="1981200"/>
              <a:ext cx="311658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Ball Valve Cover</a:t>
              </a:r>
            </a:p>
          </p:txBody>
        </p:sp>
      </p:grpSp>
      <p:grpSp>
        <p:nvGrpSpPr>
          <p:cNvPr id="11" name="Group 10" descr="Photo of a valve cover. ">
            <a:extLst>
              <a:ext uri="{FF2B5EF4-FFF2-40B4-BE49-F238E27FC236}">
                <a16:creationId xmlns:a16="http://schemas.microsoft.com/office/drawing/2014/main" id="{7D01DDAB-7683-46F6-813D-33A7772B9E8A}"/>
              </a:ext>
            </a:extLst>
          </p:cNvPr>
          <p:cNvGrpSpPr/>
          <p:nvPr/>
        </p:nvGrpSpPr>
        <p:grpSpPr>
          <a:xfrm>
            <a:off x="5392426" y="1062854"/>
            <a:ext cx="3164059" cy="2536854"/>
            <a:chOff x="5966460" y="2078635"/>
            <a:chExt cx="3164059" cy="2536854"/>
          </a:xfrm>
        </p:grpSpPr>
        <p:pic>
          <p:nvPicPr>
            <p:cNvPr id="12" name="Picture 5" descr="Photo of a valve cover. ">
              <a:extLst>
                <a:ext uri="{FF2B5EF4-FFF2-40B4-BE49-F238E27FC236}">
                  <a16:creationId xmlns:a16="http://schemas.microsoft.com/office/drawing/2014/main" id="{40285263-ABFA-4780-96A0-C80ECA43F3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0250" y="2540300"/>
              <a:ext cx="3140269" cy="2075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F0A96EBF-B0BF-4C3B-80CB-F24524E8EA15}"/>
                </a:ext>
              </a:extLst>
            </p:cNvPr>
            <p:cNvSpPr txBox="1"/>
            <p:nvPr/>
          </p:nvSpPr>
          <p:spPr>
            <a:xfrm>
              <a:off x="5966460" y="2078635"/>
              <a:ext cx="3164059"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Valve Cover</a:t>
              </a:r>
            </a:p>
          </p:txBody>
        </p:sp>
      </p:grpSp>
    </p:spTree>
    <p:extLst>
      <p:ext uri="{BB962C8B-B14F-4D97-AF65-F5344CB8AC3E}">
        <p14:creationId xmlns:p14="http://schemas.microsoft.com/office/powerpoint/2010/main" val="1705381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65725"/>
            <a:ext cx="6607801" cy="1143000"/>
          </a:xfrm>
        </p:spPr>
        <p:txBody>
          <a:bodyPr>
            <a:noAutofit/>
          </a:bodyPr>
          <a:lstStyle/>
          <a:p>
            <a:r>
              <a:rPr lang="en-US" sz="3600" dirty="0"/>
              <a:t>LOCKOUT TAGOUT DEVICES</a:t>
            </a:r>
            <a:br>
              <a:rPr lang="en-US" dirty="0"/>
            </a:br>
            <a:r>
              <a:rPr lang="en-US" sz="2800" dirty="0">
                <a:solidFill>
                  <a:srgbClr val="EEB211"/>
                </a:solidFill>
              </a:rPr>
              <a:t>Hardware Requirements (3)</a:t>
            </a:r>
          </a:p>
        </p:txBody>
      </p:sp>
      <p:sp>
        <p:nvSpPr>
          <p:cNvPr id="11" name="Rectangle 3">
            <a:extLst>
              <a:ext uri="{FF2B5EF4-FFF2-40B4-BE49-F238E27FC236}">
                <a16:creationId xmlns:a16="http://schemas.microsoft.com/office/drawing/2014/main" id="{1827AE1E-E4BF-4C91-88EC-CBE84A9D7CD0}"/>
              </a:ext>
            </a:extLst>
          </p:cNvPr>
          <p:cNvSpPr txBox="1">
            <a:spLocks noChangeArrowheads="1"/>
          </p:cNvSpPr>
          <p:nvPr/>
        </p:nvSpPr>
        <p:spPr>
          <a:xfrm>
            <a:off x="0" y="1399224"/>
            <a:ext cx="8229600" cy="49631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buClr>
                <a:srgbClr val="262626"/>
              </a:buClr>
            </a:pPr>
            <a:r>
              <a:rPr lang="en-US" sz="2800" dirty="0"/>
              <a:t>Durable – be able to withstand environment</a:t>
            </a:r>
          </a:p>
          <a:p>
            <a:pPr marL="0" indent="0">
              <a:lnSpc>
                <a:spcPct val="90000"/>
              </a:lnSpc>
              <a:buClr>
                <a:srgbClr val="EEB211"/>
              </a:buClr>
              <a:buNone/>
            </a:pPr>
            <a:endParaRPr lang="en-US" sz="1200" dirty="0"/>
          </a:p>
          <a:p>
            <a:pPr>
              <a:lnSpc>
                <a:spcPct val="90000"/>
              </a:lnSpc>
              <a:buClr>
                <a:srgbClr val="262626"/>
              </a:buClr>
            </a:pPr>
            <a:r>
              <a:rPr lang="en-US" sz="2800" dirty="0"/>
              <a:t>Standardized – color, size, etc.</a:t>
            </a:r>
          </a:p>
          <a:p>
            <a:pPr lvl="1">
              <a:lnSpc>
                <a:spcPct val="90000"/>
              </a:lnSpc>
            </a:pPr>
            <a:r>
              <a:rPr lang="en-US" sz="2800" dirty="0"/>
              <a:t>Tags : print and format</a:t>
            </a:r>
          </a:p>
          <a:p>
            <a:pPr marL="342900" lvl="1" indent="0">
              <a:lnSpc>
                <a:spcPct val="90000"/>
              </a:lnSpc>
              <a:buNone/>
            </a:pPr>
            <a:endParaRPr lang="en-US" sz="2400" dirty="0"/>
          </a:p>
          <a:p>
            <a:pPr>
              <a:lnSpc>
                <a:spcPct val="90000"/>
              </a:lnSpc>
              <a:buClr>
                <a:srgbClr val="262626"/>
              </a:buClr>
            </a:pPr>
            <a:r>
              <a:rPr lang="en-US" sz="2800" dirty="0"/>
              <a:t>Substantial – no accidental removal</a:t>
            </a:r>
          </a:p>
          <a:p>
            <a:pPr lvl="1">
              <a:lnSpc>
                <a:spcPct val="90000"/>
              </a:lnSpc>
            </a:pPr>
            <a:r>
              <a:rPr lang="en-US" sz="2800" dirty="0"/>
              <a:t>Tag attachment means:</a:t>
            </a:r>
          </a:p>
          <a:p>
            <a:pPr marL="682625" lvl="2">
              <a:lnSpc>
                <a:spcPct val="90000"/>
              </a:lnSpc>
              <a:buClr>
                <a:srgbClr val="262626"/>
              </a:buClr>
            </a:pPr>
            <a:r>
              <a:rPr lang="en-US" sz="2800" dirty="0"/>
              <a:t>Withstand at least 50 pounds of force</a:t>
            </a:r>
          </a:p>
          <a:p>
            <a:pPr marL="682625" lvl="2">
              <a:lnSpc>
                <a:spcPct val="90000"/>
              </a:lnSpc>
              <a:buClr>
                <a:srgbClr val="262626"/>
              </a:buClr>
            </a:pPr>
            <a:r>
              <a:rPr lang="en-US" sz="2800" dirty="0"/>
              <a:t>Not re-usable </a:t>
            </a:r>
          </a:p>
          <a:p>
            <a:pPr marL="682625" lvl="2">
              <a:lnSpc>
                <a:spcPct val="90000"/>
              </a:lnSpc>
              <a:buClr>
                <a:srgbClr val="262626"/>
              </a:buClr>
            </a:pPr>
            <a:r>
              <a:rPr lang="en-US" sz="2800" dirty="0"/>
              <a:t>Self locking</a:t>
            </a:r>
          </a:p>
          <a:p>
            <a:pPr marL="682625" lvl="2">
              <a:lnSpc>
                <a:spcPct val="90000"/>
              </a:lnSpc>
              <a:buClr>
                <a:srgbClr val="262626"/>
              </a:buClr>
            </a:pPr>
            <a:r>
              <a:rPr lang="en-US" sz="2800" dirty="0"/>
              <a:t>Attachable by hand</a:t>
            </a:r>
          </a:p>
        </p:txBody>
      </p:sp>
      <p:pic>
        <p:nvPicPr>
          <p:cNvPr id="12" name="Picture 11" descr="This is an example of insufficient lockout/tagout. The company used zip-ties to “lock out” the disconnect. Zip-ties are a good way to attach tags, but not to lockout energy isolating equipment. ">
            <a:extLst>
              <a:ext uri="{FF2B5EF4-FFF2-40B4-BE49-F238E27FC236}">
                <a16:creationId xmlns:a16="http://schemas.microsoft.com/office/drawing/2014/main" id="{A41857CE-0FDD-48D2-A78D-9C68CEC366FA}"/>
              </a:ext>
            </a:extLst>
          </p:cNvPr>
          <p:cNvPicPr>
            <a:picLocks noChangeAspect="1"/>
          </p:cNvPicPr>
          <p:nvPr/>
        </p:nvPicPr>
        <p:blipFill>
          <a:blip r:embed="rId3"/>
          <a:stretch>
            <a:fillRect/>
          </a:stretch>
        </p:blipFill>
        <p:spPr>
          <a:xfrm>
            <a:off x="6307553" y="2004958"/>
            <a:ext cx="2620366" cy="4674776"/>
          </a:xfrm>
          <a:prstGeom prst="rect">
            <a:avLst/>
          </a:prstGeom>
        </p:spPr>
      </p:pic>
      <p:sp>
        <p:nvSpPr>
          <p:cNvPr id="2" name="Slide Number Placeholder 1">
            <a:extLst>
              <a:ext uri="{FF2B5EF4-FFF2-40B4-BE49-F238E27FC236}">
                <a16:creationId xmlns:a16="http://schemas.microsoft.com/office/drawing/2014/main" id="{A2AEB8FD-5525-412A-9D6B-B4457AED13E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45</a:t>
            </a:fld>
            <a:endParaRPr lang="en-US" dirty="0"/>
          </a:p>
        </p:txBody>
      </p:sp>
    </p:spTree>
    <p:extLst>
      <p:ext uri="{BB962C8B-B14F-4D97-AF65-F5344CB8AC3E}">
        <p14:creationId xmlns:p14="http://schemas.microsoft.com/office/powerpoint/2010/main" val="2678532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5">
            <a:extLst>
              <a:ext uri="{FF2B5EF4-FFF2-40B4-BE49-F238E27FC236}">
                <a16:creationId xmlns:a16="http://schemas.microsoft.com/office/drawing/2014/main" id="{F7AF7D95-A184-42FC-B3E6-96256C6BFC34}"/>
              </a:ext>
            </a:extLst>
          </p:cNvPr>
          <p:cNvSpPr>
            <a:spLocks noGrp="1" noChangeArrowheads="1"/>
          </p:cNvSpPr>
          <p:nvPr>
            <p:ph type="title"/>
          </p:nvPr>
        </p:nvSpPr>
        <p:spPr>
          <a:xfrm>
            <a:off x="25400" y="0"/>
            <a:ext cx="6096000" cy="1143000"/>
          </a:xfrm>
        </p:spPr>
        <p:txBody>
          <a:bodyPr>
            <a:normAutofit/>
          </a:bodyPr>
          <a:lstStyle/>
          <a:p>
            <a:r>
              <a:rPr lang="en-US" altLang="en-US" sz="3600" dirty="0"/>
              <a:t>DURABLE?</a:t>
            </a:r>
          </a:p>
        </p:txBody>
      </p:sp>
      <p:pic>
        <p:nvPicPr>
          <p:cNvPr id="95234" name="Picture 8" descr="A tag in good condition&#10;">
            <a:extLst>
              <a:ext uri="{FF2B5EF4-FFF2-40B4-BE49-F238E27FC236}">
                <a16:creationId xmlns:a16="http://schemas.microsoft.com/office/drawing/2014/main" id="{B28CC14F-2203-4EF1-BCC6-621DD69114C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23938" y="1626130"/>
            <a:ext cx="2913062" cy="3886200"/>
          </a:xfrm>
        </p:spPr>
      </p:pic>
      <p:pic>
        <p:nvPicPr>
          <p:cNvPr id="95236" name="Picture 10" descr="A tag that has been damaged. This tag did not withstand the work environment. &#10;">
            <a:extLst>
              <a:ext uri="{FF2B5EF4-FFF2-40B4-BE49-F238E27FC236}">
                <a16:creationId xmlns:a16="http://schemas.microsoft.com/office/drawing/2014/main" id="{02F28018-9F11-41C6-95A6-1137F004B25F}"/>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207002" y="1626130"/>
            <a:ext cx="3476625" cy="3886200"/>
          </a:xfrm>
          <a:noFill/>
        </p:spPr>
      </p:pic>
      <p:sp>
        <p:nvSpPr>
          <p:cNvPr id="95237" name="TextBox 1">
            <a:extLst>
              <a:ext uri="{FF2B5EF4-FFF2-40B4-BE49-F238E27FC236}">
                <a16:creationId xmlns:a16="http://schemas.microsoft.com/office/drawing/2014/main" id="{B2C8B400-1733-4838-80BD-588A6AF73357}"/>
              </a:ext>
            </a:extLst>
          </p:cNvPr>
          <p:cNvSpPr txBox="1">
            <a:spLocks noChangeArrowheads="1"/>
          </p:cNvSpPr>
          <p:nvPr/>
        </p:nvSpPr>
        <p:spPr bwMode="auto">
          <a:xfrm>
            <a:off x="8458200" y="59436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41</a:t>
            </a:r>
          </a:p>
        </p:txBody>
      </p:sp>
      <p:sp>
        <p:nvSpPr>
          <p:cNvPr id="2" name="Slide Number Placeholder 1">
            <a:extLst>
              <a:ext uri="{FF2B5EF4-FFF2-40B4-BE49-F238E27FC236}">
                <a16:creationId xmlns:a16="http://schemas.microsoft.com/office/drawing/2014/main" id="{D75A9601-6B4C-445C-AF84-09F1B83281B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46</a:t>
            </a:fld>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45426"/>
            <a:ext cx="6607801" cy="1143000"/>
          </a:xfrm>
        </p:spPr>
        <p:txBody>
          <a:bodyPr>
            <a:noAutofit/>
          </a:bodyPr>
          <a:lstStyle/>
          <a:p>
            <a:r>
              <a:rPr lang="en-US" sz="3600" dirty="0"/>
              <a:t>LOCKOUT TAGOUT DEVICES</a:t>
            </a:r>
            <a:br>
              <a:rPr lang="en-US" dirty="0"/>
            </a:br>
            <a:r>
              <a:rPr lang="en-US" sz="2800" dirty="0">
                <a:solidFill>
                  <a:srgbClr val="EEB211"/>
                </a:solidFill>
              </a:rPr>
              <a:t>Hardware Requirements (4)</a:t>
            </a:r>
          </a:p>
        </p:txBody>
      </p:sp>
      <p:sp>
        <p:nvSpPr>
          <p:cNvPr id="7" name="Rectangle 3">
            <a:extLst>
              <a:ext uri="{FF2B5EF4-FFF2-40B4-BE49-F238E27FC236}">
                <a16:creationId xmlns:a16="http://schemas.microsoft.com/office/drawing/2014/main" id="{F5063609-C8C2-4E64-B7F6-862051BAB424}"/>
              </a:ext>
            </a:extLst>
          </p:cNvPr>
          <p:cNvSpPr txBox="1">
            <a:spLocks noChangeArrowheads="1"/>
          </p:cNvSpPr>
          <p:nvPr/>
        </p:nvSpPr>
        <p:spPr>
          <a:xfrm>
            <a:off x="0" y="1405672"/>
            <a:ext cx="4628875"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3200" dirty="0"/>
              <a:t>Identifiable – identify the employee who applied</a:t>
            </a:r>
          </a:p>
          <a:p>
            <a:endParaRPr lang="en-US" sz="3200" dirty="0"/>
          </a:p>
          <a:p>
            <a:pPr lvl="1"/>
            <a:r>
              <a:rPr lang="en-US" sz="2800" dirty="0"/>
              <a:t>Tags must include legend such as DO NOT START</a:t>
            </a:r>
          </a:p>
        </p:txBody>
      </p:sp>
      <p:pic>
        <p:nvPicPr>
          <p:cNvPr id="5" name="Picture 6" descr="This photo demonstrates a sufficient tag that can be used when performing lockout/tagout. The tag has the name of the employee and their department. &#10;">
            <a:extLst>
              <a:ext uri="{FF2B5EF4-FFF2-40B4-BE49-F238E27FC236}">
                <a16:creationId xmlns:a16="http://schemas.microsoft.com/office/drawing/2014/main" id="{E8ACA7E3-AC7E-4ED6-B6D4-7FFEC71E67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534" y="1405672"/>
            <a:ext cx="3821386" cy="4885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6396F57F-3495-4DEF-BB5E-F757D926329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47</a:t>
            </a:fld>
            <a:endParaRPr lang="en-US" dirty="0"/>
          </a:p>
        </p:txBody>
      </p:sp>
    </p:spTree>
    <p:extLst>
      <p:ext uri="{BB962C8B-B14F-4D97-AF65-F5344CB8AC3E}">
        <p14:creationId xmlns:p14="http://schemas.microsoft.com/office/powerpoint/2010/main" val="1838067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83AE-BE74-4737-B3C8-9E0594CB78F1}"/>
              </a:ext>
            </a:extLst>
          </p:cNvPr>
          <p:cNvSpPr>
            <a:spLocks noGrp="1"/>
          </p:cNvSpPr>
          <p:nvPr>
            <p:ph type="title"/>
          </p:nvPr>
        </p:nvSpPr>
        <p:spPr>
          <a:xfrm>
            <a:off x="581186" y="-139484"/>
            <a:ext cx="6749512" cy="1143000"/>
          </a:xfrm>
        </p:spPr>
        <p:txBody>
          <a:bodyPr>
            <a:noAutofit/>
          </a:bodyPr>
          <a:lstStyle/>
          <a:p>
            <a:r>
              <a:rPr lang="en-US" sz="3600" dirty="0"/>
              <a:t>SUFFICIENT LOCKOUT/TAGOUT? </a:t>
            </a:r>
          </a:p>
        </p:txBody>
      </p:sp>
      <p:sp>
        <p:nvSpPr>
          <p:cNvPr id="4" name="Slide Number Placeholder 3">
            <a:extLst>
              <a:ext uri="{FF2B5EF4-FFF2-40B4-BE49-F238E27FC236}">
                <a16:creationId xmlns:a16="http://schemas.microsoft.com/office/drawing/2014/main" id="{428474FF-F79F-4908-B793-56F252B624E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Object 2" descr="Photo demonstrates inadequate LOTO used for pipes. Handles have been locked but it is still possible to rotate handles. ">
            <a:extLst>
              <a:ext uri="{FF2B5EF4-FFF2-40B4-BE49-F238E27FC236}">
                <a16:creationId xmlns:a16="http://schemas.microsoft.com/office/drawing/2014/main" id="{06615F03-377D-4CA0-A81E-C0455E1C53AD}"/>
              </a:ext>
            </a:extLst>
          </p:cNvPr>
          <p:cNvGraphicFramePr>
            <a:graphicFrameLocks noChangeAspect="1"/>
          </p:cNvGraphicFramePr>
          <p:nvPr/>
        </p:nvGraphicFramePr>
        <p:xfrm>
          <a:off x="581185" y="661778"/>
          <a:ext cx="7981629" cy="5986222"/>
        </p:xfrm>
        <a:graphic>
          <a:graphicData uri="http://schemas.openxmlformats.org/presentationml/2006/ole">
            <mc:AlternateContent xmlns:mc="http://schemas.openxmlformats.org/markup-compatibility/2006">
              <mc:Choice xmlns:v="urn:schemas-microsoft-com:vml" Requires="v">
                <p:oleObj spid="_x0000_s35867" name="Bitmap Image" r:id="rId4" imgW="12193702" imgH="9142857" progId="Paint.Picture">
                  <p:embed/>
                </p:oleObj>
              </mc:Choice>
              <mc:Fallback>
                <p:oleObj name="Bitmap Image" r:id="rId4" imgW="12193702" imgH="9142857" progId="Paint.Picture">
                  <p:embed/>
                  <p:pic>
                    <p:nvPicPr>
                      <p:cNvPr id="5" name="Object 2" descr="Photo demonstrates inadequate LOTO used for pipes. Handles have been locked but it is still possible to rotate handles. ">
                        <a:extLst>
                          <a:ext uri="{FF2B5EF4-FFF2-40B4-BE49-F238E27FC236}">
                            <a16:creationId xmlns:a16="http://schemas.microsoft.com/office/drawing/2014/main" id="{06615F03-377D-4CA0-A81E-C0455E1C53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185" y="661778"/>
                        <a:ext cx="7981629" cy="5986222"/>
                      </a:xfrm>
                      <a:prstGeom prst="rect">
                        <a:avLst/>
                      </a:prstGeom>
                      <a:noFill/>
                    </p:spPr>
                  </p:pic>
                </p:oleObj>
              </mc:Fallback>
            </mc:AlternateContent>
          </a:graphicData>
        </a:graphic>
      </p:graphicFrame>
    </p:spTree>
    <p:extLst>
      <p:ext uri="{BB962C8B-B14F-4D97-AF65-F5344CB8AC3E}">
        <p14:creationId xmlns:p14="http://schemas.microsoft.com/office/powerpoint/2010/main" val="31751304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3F1C-5637-4956-8BFE-7FAC07E1FA72}"/>
              </a:ext>
            </a:extLst>
          </p:cNvPr>
          <p:cNvSpPr>
            <a:spLocks noGrp="1"/>
          </p:cNvSpPr>
          <p:nvPr>
            <p:ph type="title"/>
          </p:nvPr>
        </p:nvSpPr>
        <p:spPr>
          <a:xfrm>
            <a:off x="579894" y="-260888"/>
            <a:ext cx="6096000" cy="1143000"/>
          </a:xfrm>
        </p:spPr>
        <p:txBody>
          <a:bodyPr>
            <a:normAutofit/>
          </a:bodyPr>
          <a:lstStyle/>
          <a:p>
            <a:r>
              <a:rPr lang="en-US" sz="3600" dirty="0"/>
              <a:t>HOW ABOUT NOW? </a:t>
            </a:r>
          </a:p>
        </p:txBody>
      </p:sp>
      <p:sp>
        <p:nvSpPr>
          <p:cNvPr id="4" name="Slide Number Placeholder 3">
            <a:extLst>
              <a:ext uri="{FF2B5EF4-FFF2-40B4-BE49-F238E27FC236}">
                <a16:creationId xmlns:a16="http://schemas.microsoft.com/office/drawing/2014/main" id="{0E325E78-7DDE-4525-B7A0-F10BEF9F6A33}"/>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Object 2" descr="Photo demonstrates inadequate LOTO used for pipes. Handles have been locked but it is still possible to rotate handles. Employee placed chain around handles. ">
            <a:extLst>
              <a:ext uri="{FF2B5EF4-FFF2-40B4-BE49-F238E27FC236}">
                <a16:creationId xmlns:a16="http://schemas.microsoft.com/office/drawing/2014/main" id="{97690A8B-EB05-437C-9729-2CE8E312CEEA}"/>
              </a:ext>
            </a:extLst>
          </p:cNvPr>
          <p:cNvGraphicFramePr>
            <a:graphicFrameLocks noChangeAspect="1"/>
          </p:cNvGraphicFramePr>
          <p:nvPr>
            <p:extLst>
              <p:ext uri="{D42A27DB-BD31-4B8C-83A1-F6EECF244321}">
                <p14:modId xmlns:p14="http://schemas.microsoft.com/office/powerpoint/2010/main" val="3810578806"/>
              </p:ext>
            </p:extLst>
          </p:nvPr>
        </p:nvGraphicFramePr>
        <p:xfrm>
          <a:off x="579894" y="548897"/>
          <a:ext cx="8145005" cy="6108755"/>
        </p:xfrm>
        <a:graphic>
          <a:graphicData uri="http://schemas.openxmlformats.org/presentationml/2006/ole">
            <mc:AlternateContent xmlns:mc="http://schemas.openxmlformats.org/markup-compatibility/2006">
              <mc:Choice xmlns:v="urn:schemas-microsoft-com:vml" Requires="v">
                <p:oleObj spid="_x0000_s36891" name="Bitmap Image" r:id="rId4" imgW="12193702" imgH="9142857" progId="Paint.Picture">
                  <p:embed/>
                </p:oleObj>
              </mc:Choice>
              <mc:Fallback>
                <p:oleObj name="Bitmap Image" r:id="rId4" imgW="12193702" imgH="9142857" progId="Paint.Picture">
                  <p:embed/>
                  <p:pic>
                    <p:nvPicPr>
                      <p:cNvPr id="5" name="Object 2" descr="Photo demonstrates inadequate LOTO used for pipes. Handles have been locked but it is still possible to rotate handles. Employee placed chain around handles. ">
                        <a:extLst>
                          <a:ext uri="{FF2B5EF4-FFF2-40B4-BE49-F238E27FC236}">
                            <a16:creationId xmlns:a16="http://schemas.microsoft.com/office/drawing/2014/main" id="{97690A8B-EB05-437C-9729-2CE8E312CE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894" y="548897"/>
                        <a:ext cx="8145005" cy="6108755"/>
                      </a:xfrm>
                      <a:prstGeom prst="rect">
                        <a:avLst/>
                      </a:prstGeom>
                      <a:noFill/>
                    </p:spPr>
                  </p:pic>
                </p:oleObj>
              </mc:Fallback>
            </mc:AlternateContent>
          </a:graphicData>
        </a:graphic>
      </p:graphicFrame>
    </p:spTree>
    <p:extLst>
      <p:ext uri="{BB962C8B-B14F-4D97-AF65-F5344CB8AC3E}">
        <p14:creationId xmlns:p14="http://schemas.microsoft.com/office/powerpoint/2010/main" val="40480679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D645-2F3D-4B15-B779-F8C1FF0E7FA7}"/>
              </a:ext>
            </a:extLst>
          </p:cNvPr>
          <p:cNvSpPr>
            <a:spLocks noGrp="1"/>
          </p:cNvSpPr>
          <p:nvPr>
            <p:ph type="title"/>
          </p:nvPr>
        </p:nvSpPr>
        <p:spPr>
          <a:xfrm>
            <a:off x="1523999" y="-182880"/>
            <a:ext cx="6096000" cy="1143000"/>
          </a:xfrm>
        </p:spPr>
        <p:txBody>
          <a:bodyPr>
            <a:normAutofit/>
          </a:bodyPr>
          <a:lstStyle/>
          <a:p>
            <a:pPr algn="ctr"/>
            <a:r>
              <a:rPr lang="en-US" sz="3600" dirty="0"/>
              <a:t>EFFECTIVE LOCKOUT/TAGOUT?</a:t>
            </a:r>
          </a:p>
        </p:txBody>
      </p:sp>
      <p:sp>
        <p:nvSpPr>
          <p:cNvPr id="4" name="Slide Number Placeholder 3">
            <a:extLst>
              <a:ext uri="{FF2B5EF4-FFF2-40B4-BE49-F238E27FC236}">
                <a16:creationId xmlns:a16="http://schemas.microsoft.com/office/drawing/2014/main" id="{F7B5F9D4-E6FB-469F-8EE5-F6A7C3EE31C7}"/>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Object 2" descr="Photo of inadequate LOTO. Just affixed tag to key that is still inserted into machine. ">
            <a:extLst>
              <a:ext uri="{FF2B5EF4-FFF2-40B4-BE49-F238E27FC236}">
                <a16:creationId xmlns:a16="http://schemas.microsoft.com/office/drawing/2014/main" id="{3DD00C87-DC7D-4562-8667-A2CD6786DC19}"/>
              </a:ext>
            </a:extLst>
          </p:cNvPr>
          <p:cNvGraphicFramePr>
            <a:graphicFrameLocks noChangeAspect="1"/>
          </p:cNvGraphicFramePr>
          <p:nvPr/>
        </p:nvGraphicFramePr>
        <p:xfrm>
          <a:off x="2641790" y="800100"/>
          <a:ext cx="3860419" cy="5788617"/>
        </p:xfrm>
        <a:graphic>
          <a:graphicData uri="http://schemas.openxmlformats.org/presentationml/2006/ole">
            <mc:AlternateContent xmlns:mc="http://schemas.openxmlformats.org/markup-compatibility/2006">
              <mc:Choice xmlns:v="urn:schemas-microsoft-com:vml" Requires="v">
                <p:oleObj spid="_x0000_s37915" name="Photo Editor Photo" r:id="rId4" imgW="5714286" imgH="8573697" progId="MSPhotoEd.3">
                  <p:embed/>
                </p:oleObj>
              </mc:Choice>
              <mc:Fallback>
                <p:oleObj name="Photo Editor Photo" r:id="rId4" imgW="5714286" imgH="8573697" progId="MSPhotoEd.3">
                  <p:embed/>
                  <p:pic>
                    <p:nvPicPr>
                      <p:cNvPr id="5" name="Object 2" descr="Photo of inadequate LOTO. Just affixed tag to key that is still inserted into machine. ">
                        <a:extLst>
                          <a:ext uri="{FF2B5EF4-FFF2-40B4-BE49-F238E27FC236}">
                            <a16:creationId xmlns:a16="http://schemas.microsoft.com/office/drawing/2014/main" id="{3DD00C87-DC7D-4562-8667-A2CD6786DC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1790" y="800100"/>
                        <a:ext cx="3860419" cy="578861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249955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941E-B7DA-4F69-9EB8-BB2802C778AD}"/>
              </a:ext>
            </a:extLst>
          </p:cNvPr>
          <p:cNvSpPr>
            <a:spLocks noGrp="1"/>
          </p:cNvSpPr>
          <p:nvPr>
            <p:ph type="title"/>
          </p:nvPr>
        </p:nvSpPr>
        <p:spPr>
          <a:xfrm>
            <a:off x="510540" y="-171256"/>
            <a:ext cx="6096000" cy="1143000"/>
          </a:xfrm>
        </p:spPr>
        <p:txBody>
          <a:bodyPr>
            <a:normAutofit/>
          </a:bodyPr>
          <a:lstStyle/>
          <a:p>
            <a:r>
              <a:rPr lang="en-US" sz="3600" dirty="0"/>
              <a:t>WHAT ABOUT THIS TAG?</a:t>
            </a:r>
          </a:p>
        </p:txBody>
      </p:sp>
      <p:sp>
        <p:nvSpPr>
          <p:cNvPr id="4" name="Slide Number Placeholder 3">
            <a:extLst>
              <a:ext uri="{FF2B5EF4-FFF2-40B4-BE49-F238E27FC236}">
                <a16:creationId xmlns:a16="http://schemas.microsoft.com/office/drawing/2014/main" id="{68CF1291-0CDE-4774-89A7-8A3D6B624BBF}"/>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5" name="Object 2" descr="The picture illustrates a lock (not sure if it is standardized or not; does not appear to be a LOTO lock) and a post it note has been used as a tag. The post it note is not adequate because it would not be durable, identifiable, standardized, and self locking.&#10;">
            <a:extLst>
              <a:ext uri="{FF2B5EF4-FFF2-40B4-BE49-F238E27FC236}">
                <a16:creationId xmlns:a16="http://schemas.microsoft.com/office/drawing/2014/main" id="{B3DD7761-8887-49E5-825E-8B1FE94E3E35}"/>
              </a:ext>
            </a:extLst>
          </p:cNvPr>
          <p:cNvGraphicFramePr>
            <a:graphicFrameLocks noChangeAspect="1"/>
          </p:cNvGraphicFramePr>
          <p:nvPr/>
        </p:nvGraphicFramePr>
        <p:xfrm>
          <a:off x="533399" y="926024"/>
          <a:ext cx="7620000" cy="5715000"/>
        </p:xfrm>
        <a:graphic>
          <a:graphicData uri="http://schemas.openxmlformats.org/presentationml/2006/ole">
            <mc:AlternateContent xmlns:mc="http://schemas.openxmlformats.org/markup-compatibility/2006">
              <mc:Choice xmlns:v="urn:schemas-microsoft-com:vml" Requires="v">
                <p:oleObj spid="_x0000_s38939" name="Bitmap Image" r:id="rId4" imgW="12193702" imgH="9142857" progId="Paint.Picture">
                  <p:embed/>
                </p:oleObj>
              </mc:Choice>
              <mc:Fallback>
                <p:oleObj name="Bitmap Image" r:id="rId4" imgW="12193702" imgH="9142857" progId="Paint.Picture">
                  <p:embed/>
                  <p:pic>
                    <p:nvPicPr>
                      <p:cNvPr id="5" name="Object 2" descr="The picture illustrates a lock (not sure if it is standardized or not; does not appear to be a LOTO lock) and a post it note has been used as a tag. The post it note is not adequate because it would not be durable, identifiable, standardized, and self locking.&#10;">
                        <a:extLst>
                          <a:ext uri="{FF2B5EF4-FFF2-40B4-BE49-F238E27FC236}">
                            <a16:creationId xmlns:a16="http://schemas.microsoft.com/office/drawing/2014/main" id="{B3DD7761-8887-49E5-825E-8B1FE94E3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399" y="926024"/>
                        <a:ext cx="7620000" cy="5715000"/>
                      </a:xfrm>
                      <a:prstGeom prst="rect">
                        <a:avLst/>
                      </a:prstGeom>
                      <a:noFill/>
                    </p:spPr>
                  </p:pic>
                </p:oleObj>
              </mc:Fallback>
            </mc:AlternateContent>
          </a:graphicData>
        </a:graphic>
      </p:graphicFrame>
      <p:sp>
        <p:nvSpPr>
          <p:cNvPr id="6" name="Rectangle 3" descr="Box used to cover information that identifies personnel on tag. ">
            <a:extLst>
              <a:ext uri="{FF2B5EF4-FFF2-40B4-BE49-F238E27FC236}">
                <a16:creationId xmlns:a16="http://schemas.microsoft.com/office/drawing/2014/main" id="{F24CD69D-BB26-4769-A9C9-06D90D12001B}"/>
              </a:ext>
            </a:extLst>
          </p:cNvPr>
          <p:cNvSpPr>
            <a:spLocks noChangeArrowheads="1"/>
          </p:cNvSpPr>
          <p:nvPr/>
        </p:nvSpPr>
        <p:spPr bwMode="auto">
          <a:xfrm>
            <a:off x="4343399" y="2895600"/>
            <a:ext cx="585061" cy="1066800"/>
          </a:xfrm>
          <a:prstGeom prst="rect">
            <a:avLst/>
          </a:prstGeom>
          <a:solidFill>
            <a:schemeClr val="bg2"/>
          </a:solidFill>
          <a:ln w="12700">
            <a:solidFill>
              <a:schemeClr val="tx1"/>
            </a:solid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49963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F8CA-E820-4F4D-B036-FFE8C33D9D13}"/>
              </a:ext>
            </a:extLst>
          </p:cNvPr>
          <p:cNvSpPr>
            <a:spLocks noGrp="1"/>
          </p:cNvSpPr>
          <p:nvPr>
            <p:ph type="title"/>
          </p:nvPr>
        </p:nvSpPr>
        <p:spPr>
          <a:xfrm>
            <a:off x="240271" y="-277596"/>
            <a:ext cx="6096000" cy="1143000"/>
          </a:xfrm>
        </p:spPr>
        <p:txBody>
          <a:bodyPr>
            <a:normAutofit/>
          </a:bodyPr>
          <a:lstStyle/>
          <a:p>
            <a:r>
              <a:rPr lang="en-US" sz="3600" dirty="0"/>
              <a:t>TAG SUFFICIENT? </a:t>
            </a:r>
          </a:p>
        </p:txBody>
      </p:sp>
      <p:sp>
        <p:nvSpPr>
          <p:cNvPr id="4" name="Slide Number Placeholder 3">
            <a:extLst>
              <a:ext uri="{FF2B5EF4-FFF2-40B4-BE49-F238E27FC236}">
                <a16:creationId xmlns:a16="http://schemas.microsoft.com/office/drawing/2014/main" id="{9097104D-E422-41AC-9C73-08C131488342}"/>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E8CA9E62-8E5A-4BF9-B624-C7597FCFE39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2" descr="The picture shows two locks and two tags that have been placed on a switchgear. The locks are common Master locks, so that may not be adequate. Locks for lockout must be used only for that purpose. The locks and the tags need to standardized and identifiable for that purpose.&#10;">
            <a:extLst>
              <a:ext uri="{FF2B5EF4-FFF2-40B4-BE49-F238E27FC236}">
                <a16:creationId xmlns:a16="http://schemas.microsoft.com/office/drawing/2014/main" id="{DBF8DCED-07FC-4E0E-930D-183766DFFD5A}"/>
              </a:ext>
            </a:extLst>
          </p:cNvPr>
          <p:cNvPicPr>
            <a:picLocks noChangeAspect="1" noChangeArrowheads="1"/>
          </p:cNvPicPr>
          <p:nvPr/>
        </p:nvPicPr>
        <p:blipFill>
          <a:blip r:embed="rId3" cstate="print"/>
          <a:srcRect/>
          <a:stretch>
            <a:fillRect/>
          </a:stretch>
        </p:blipFill>
        <p:spPr bwMode="auto">
          <a:xfrm>
            <a:off x="240271" y="644067"/>
            <a:ext cx="8663458" cy="5920029"/>
          </a:xfrm>
          <a:prstGeom prst="rect">
            <a:avLst/>
          </a:prstGeom>
          <a:noFill/>
          <a:ln w="9525">
            <a:noFill/>
            <a:miter lim="800000"/>
            <a:headEnd/>
            <a:tailEnd/>
          </a:ln>
        </p:spPr>
      </p:pic>
      <p:sp>
        <p:nvSpPr>
          <p:cNvPr id="6" name="Rectangle 3" descr="Box used to cover information that identifies personnel. ">
            <a:extLst>
              <a:ext uri="{FF2B5EF4-FFF2-40B4-BE49-F238E27FC236}">
                <a16:creationId xmlns:a16="http://schemas.microsoft.com/office/drawing/2014/main" id="{E3F35A7F-6A4D-4F3A-B792-136A032C75AB}"/>
              </a:ext>
            </a:extLst>
          </p:cNvPr>
          <p:cNvSpPr>
            <a:spLocks noChangeArrowheads="1"/>
          </p:cNvSpPr>
          <p:nvPr/>
        </p:nvSpPr>
        <p:spPr bwMode="auto">
          <a:xfrm>
            <a:off x="4572000" y="3569612"/>
            <a:ext cx="1066800" cy="595070"/>
          </a:xfrm>
          <a:prstGeom prst="rect">
            <a:avLst/>
          </a:prstGeom>
          <a:solidFill>
            <a:schemeClr val="bg2"/>
          </a:solidFill>
          <a:ln w="12700">
            <a:solidFill>
              <a:schemeClr val="tx1"/>
            </a:solid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12729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4579" y="8620"/>
            <a:ext cx="6607801" cy="1143000"/>
          </a:xfrm>
        </p:spPr>
        <p:txBody>
          <a:bodyPr>
            <a:noAutofit/>
          </a:bodyPr>
          <a:lstStyle/>
          <a:p>
            <a:r>
              <a:rPr lang="en-US" sz="3600" dirty="0"/>
              <a:t>ENERGY CONTROL PROCEDURE</a:t>
            </a:r>
            <a:br>
              <a:rPr lang="en-US" dirty="0"/>
            </a:br>
            <a:r>
              <a:rPr lang="en-US" sz="2800" dirty="0">
                <a:solidFill>
                  <a:srgbClr val="EEB211"/>
                </a:solidFill>
              </a:rPr>
              <a:t>Step 6 – Stored Energy</a:t>
            </a:r>
          </a:p>
        </p:txBody>
      </p:sp>
      <p:sp>
        <p:nvSpPr>
          <p:cNvPr id="9" name="Rectangle 4">
            <a:extLst>
              <a:ext uri="{FF2B5EF4-FFF2-40B4-BE49-F238E27FC236}">
                <a16:creationId xmlns:a16="http://schemas.microsoft.com/office/drawing/2014/main" id="{BE757879-FEE1-43B7-BEC3-D5151D82B641}"/>
              </a:ext>
            </a:extLst>
          </p:cNvPr>
          <p:cNvSpPr txBox="1">
            <a:spLocks noChangeArrowheads="1"/>
          </p:cNvSpPr>
          <p:nvPr/>
        </p:nvSpPr>
        <p:spPr>
          <a:xfrm>
            <a:off x="20797" y="1237203"/>
            <a:ext cx="4860778" cy="4826669"/>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buClr>
                <a:srgbClr val="262626"/>
              </a:buClr>
            </a:pPr>
            <a:r>
              <a:rPr lang="en-US" sz="2800" dirty="0"/>
              <a:t>Does this machine have “</a:t>
            </a:r>
            <a:r>
              <a:rPr lang="en-US" sz="2800" i="1" dirty="0"/>
              <a:t>stored</a:t>
            </a:r>
            <a:r>
              <a:rPr lang="en-US" sz="2800" dirty="0"/>
              <a:t>” energy?</a:t>
            </a:r>
          </a:p>
          <a:p>
            <a:pPr marL="231775" indent="0">
              <a:spcBef>
                <a:spcPts val="0"/>
              </a:spcBef>
              <a:buClr>
                <a:srgbClr val="EEB211"/>
              </a:buClr>
              <a:buNone/>
            </a:pPr>
            <a:r>
              <a:rPr lang="en-US" sz="2800" u="sng" dirty="0"/>
              <a:t>Examples</a:t>
            </a:r>
            <a:r>
              <a:rPr lang="en-US" sz="2800" dirty="0"/>
              <a:t>:</a:t>
            </a:r>
          </a:p>
          <a:p>
            <a:pPr lvl="1">
              <a:spcBef>
                <a:spcPts val="0"/>
              </a:spcBef>
            </a:pPr>
            <a:r>
              <a:rPr lang="en-US" sz="2800" dirty="0"/>
              <a:t>Pressure Differential – air, hydraulic, vacuum</a:t>
            </a:r>
          </a:p>
          <a:p>
            <a:pPr lvl="1">
              <a:spcBef>
                <a:spcPts val="0"/>
              </a:spcBef>
            </a:pPr>
            <a:r>
              <a:rPr lang="en-US" sz="2800" dirty="0"/>
              <a:t>Moving parts such as a ram</a:t>
            </a:r>
          </a:p>
          <a:p>
            <a:pPr lvl="1">
              <a:spcBef>
                <a:spcPts val="0"/>
              </a:spcBef>
            </a:pPr>
            <a:r>
              <a:rPr lang="en-US" sz="2800" dirty="0"/>
              <a:t>Springs</a:t>
            </a:r>
          </a:p>
          <a:p>
            <a:pPr lvl="1">
              <a:spcBef>
                <a:spcPts val="0"/>
              </a:spcBef>
            </a:pPr>
            <a:r>
              <a:rPr lang="en-US" sz="2800" dirty="0"/>
              <a:t>Gravity</a:t>
            </a:r>
          </a:p>
          <a:p>
            <a:pPr>
              <a:spcBef>
                <a:spcPts val="1200"/>
              </a:spcBef>
              <a:buClr>
                <a:srgbClr val="262626"/>
              </a:buClr>
            </a:pPr>
            <a:r>
              <a:rPr lang="en-US" sz="2800" b="1" dirty="0"/>
              <a:t>Be sure to release, disconnect or block ALL stored energy</a:t>
            </a:r>
          </a:p>
          <a:p>
            <a:pPr>
              <a:spcBef>
                <a:spcPts val="1200"/>
              </a:spcBef>
              <a:buClr>
                <a:srgbClr val="262626"/>
              </a:buClr>
            </a:pPr>
            <a:r>
              <a:rPr lang="en-US" sz="2800" dirty="0"/>
              <a:t>Continue to verify if there is a chance of re-accumulation</a:t>
            </a:r>
          </a:p>
        </p:txBody>
      </p:sp>
      <p:pic>
        <p:nvPicPr>
          <p:cNvPr id="11" name="Picture 8" descr="An example of a spring. Evaluate machinery to see whether there are any springs. Springs are an example of stored energy, and will need to be released prior to any work being done. &#10;">
            <a:extLst>
              <a:ext uri="{FF2B5EF4-FFF2-40B4-BE49-F238E27FC236}">
                <a16:creationId xmlns:a16="http://schemas.microsoft.com/office/drawing/2014/main" id="{D8C4B10F-744E-457A-8964-0996C62761BE}"/>
              </a:ext>
            </a:extLst>
          </p:cNvPr>
          <p:cNvPicPr>
            <a:picLocks noChangeAspect="1" noChangeArrowheads="1"/>
          </p:cNvPicPr>
          <p:nvPr/>
        </p:nvPicPr>
        <p:blipFill>
          <a:blip r:embed="rId3" cstate="print"/>
          <a:srcRect/>
          <a:stretch>
            <a:fillRect/>
          </a:stretch>
        </p:blipFill>
        <p:spPr bwMode="auto">
          <a:xfrm>
            <a:off x="6877170" y="434746"/>
            <a:ext cx="2139413" cy="2994254"/>
          </a:xfrm>
          <a:prstGeom prst="rect">
            <a:avLst/>
          </a:prstGeom>
          <a:noFill/>
          <a:ln w="9525">
            <a:noFill/>
            <a:miter lim="800000"/>
            <a:headEnd/>
            <a:tailEnd/>
          </a:ln>
        </p:spPr>
      </p:pic>
      <p:pic>
        <p:nvPicPr>
          <p:cNvPr id="3" name="Picture 2" descr="An example of a line that may be carrying stored energy, such as hydraulic energy. This energy would need to be opened (line breaking), closed via a solid plate (line blanking or blinding), or the two in-line valves would need to be closed by locking and tagging out, and the line between the two valves would need to be drained or vented and locked and tagged out (double block and bleed). &#10;">
            <a:extLst>
              <a:ext uri="{FF2B5EF4-FFF2-40B4-BE49-F238E27FC236}">
                <a16:creationId xmlns:a16="http://schemas.microsoft.com/office/drawing/2014/main" id="{96B19818-44E3-4F12-9EDA-D14FC14736BD}"/>
              </a:ext>
            </a:extLst>
          </p:cNvPr>
          <p:cNvPicPr>
            <a:picLocks noChangeAspect="1"/>
          </p:cNvPicPr>
          <p:nvPr/>
        </p:nvPicPr>
        <p:blipFill>
          <a:blip r:embed="rId4"/>
          <a:stretch>
            <a:fillRect/>
          </a:stretch>
        </p:blipFill>
        <p:spPr>
          <a:xfrm>
            <a:off x="4836970" y="3628897"/>
            <a:ext cx="4179613" cy="2187331"/>
          </a:xfrm>
          <a:prstGeom prst="rect">
            <a:avLst/>
          </a:prstGeom>
        </p:spPr>
      </p:pic>
      <p:sp>
        <p:nvSpPr>
          <p:cNvPr id="2" name="Slide Number Placeholder 1">
            <a:extLst>
              <a:ext uri="{FF2B5EF4-FFF2-40B4-BE49-F238E27FC236}">
                <a16:creationId xmlns:a16="http://schemas.microsoft.com/office/drawing/2014/main" id="{8DFC40D4-D036-4689-B9F9-8E672C80D9F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53</a:t>
            </a:fld>
            <a:endParaRPr lang="en-US" dirty="0"/>
          </a:p>
        </p:txBody>
      </p:sp>
    </p:spTree>
    <p:extLst>
      <p:ext uri="{BB962C8B-B14F-4D97-AF65-F5344CB8AC3E}">
        <p14:creationId xmlns:p14="http://schemas.microsoft.com/office/powerpoint/2010/main" val="4093092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11650"/>
            <a:ext cx="6607801" cy="1143000"/>
          </a:xfrm>
        </p:spPr>
        <p:txBody>
          <a:bodyPr>
            <a:noAutofit/>
          </a:bodyPr>
          <a:lstStyle/>
          <a:p>
            <a:r>
              <a:rPr lang="en-US" sz="3600" dirty="0"/>
              <a:t>ENERGY CONTROL PROCEDURE</a:t>
            </a:r>
            <a:br>
              <a:rPr lang="en-US" dirty="0"/>
            </a:br>
            <a:r>
              <a:rPr lang="en-US" sz="2800" dirty="0">
                <a:solidFill>
                  <a:srgbClr val="EEB211"/>
                </a:solidFill>
              </a:rPr>
              <a:t>Step 7 – VERIFICATION OF ISOLATION</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0" y="1237540"/>
            <a:ext cx="5527343" cy="4525963"/>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500" dirty="0"/>
              <a:t>Prior to servicing or maintenance, authorized employee must verify machine has been de-energized</a:t>
            </a:r>
          </a:p>
          <a:p>
            <a:pPr>
              <a:buClr>
                <a:srgbClr val="262626"/>
              </a:buClr>
            </a:pPr>
            <a:r>
              <a:rPr lang="en-US" sz="2500" dirty="0"/>
              <a:t>Is it done correctly?</a:t>
            </a:r>
          </a:p>
          <a:p>
            <a:pPr>
              <a:buClr>
                <a:srgbClr val="262626"/>
              </a:buClr>
            </a:pPr>
            <a:r>
              <a:rPr lang="en-US" sz="2500" dirty="0"/>
              <a:t>ALWAYS verify!</a:t>
            </a:r>
          </a:p>
          <a:p>
            <a:r>
              <a:rPr lang="en-US" sz="2500" u="sng" dirty="0"/>
              <a:t>Review your checklist</a:t>
            </a:r>
            <a:r>
              <a:rPr lang="en-US" sz="2500" dirty="0"/>
              <a:t>:</a:t>
            </a:r>
          </a:p>
          <a:p>
            <a:pPr lvl="1">
              <a:buClr>
                <a:srgbClr val="262626"/>
              </a:buClr>
            </a:pPr>
            <a:r>
              <a:rPr lang="en-US" sz="2500" dirty="0"/>
              <a:t>Proper communication</a:t>
            </a:r>
          </a:p>
          <a:p>
            <a:pPr lvl="1">
              <a:buClr>
                <a:srgbClr val="262626"/>
              </a:buClr>
            </a:pPr>
            <a:r>
              <a:rPr lang="en-US" sz="2500" dirty="0"/>
              <a:t>Everyone involved is on the same page</a:t>
            </a:r>
          </a:p>
          <a:p>
            <a:pPr lvl="1">
              <a:buClr>
                <a:srgbClr val="262626"/>
              </a:buClr>
            </a:pPr>
            <a:r>
              <a:rPr lang="en-US" sz="2500" dirty="0"/>
              <a:t>Machine will not run</a:t>
            </a:r>
          </a:p>
          <a:p>
            <a:pPr lvl="1">
              <a:buClr>
                <a:srgbClr val="262626"/>
              </a:buClr>
            </a:pPr>
            <a:r>
              <a:rPr lang="en-US" sz="2500" dirty="0"/>
              <a:t>All controls back to proper position before beginning work</a:t>
            </a:r>
          </a:p>
        </p:txBody>
      </p:sp>
      <p:pic>
        <p:nvPicPr>
          <p:cNvPr id="8194" name="Picture 2" descr="Machine with a lock and chain wrapped around the operating lever with a sign hanging from the lock stating, &quot;DANGER, DO NOT OPERATE&quot;">
            <a:extLst>
              <a:ext uri="{FF2B5EF4-FFF2-40B4-BE49-F238E27FC236}">
                <a16:creationId xmlns:a16="http://schemas.microsoft.com/office/drawing/2014/main" id="{4CE14419-104C-43DD-9035-453F400FE5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343" y="1363682"/>
            <a:ext cx="3041172" cy="482025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42CE03E-32EF-42A7-9F5E-D3020AC2963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54</a:t>
            </a:fld>
            <a:endParaRPr lang="en-US" dirty="0"/>
          </a:p>
        </p:txBody>
      </p:sp>
    </p:spTree>
    <p:extLst>
      <p:ext uri="{BB962C8B-B14F-4D97-AF65-F5344CB8AC3E}">
        <p14:creationId xmlns:p14="http://schemas.microsoft.com/office/powerpoint/2010/main" val="840071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06898" y="0"/>
            <a:ext cx="6607801" cy="1143000"/>
          </a:xfrm>
        </p:spPr>
        <p:txBody>
          <a:bodyPr>
            <a:noAutofit/>
          </a:bodyPr>
          <a:lstStyle/>
          <a:p>
            <a:r>
              <a:rPr lang="en-US" sz="3600" dirty="0"/>
              <a:t>FATALITY REPORT</a:t>
            </a:r>
          </a:p>
        </p:txBody>
      </p:sp>
      <p:sp>
        <p:nvSpPr>
          <p:cNvPr id="7" name="Rectangle 3">
            <a:extLst>
              <a:ext uri="{FF2B5EF4-FFF2-40B4-BE49-F238E27FC236}">
                <a16:creationId xmlns:a16="http://schemas.microsoft.com/office/drawing/2014/main" id="{6BCA2CF2-9189-480D-9197-7D10A28F08E9}"/>
              </a:ext>
            </a:extLst>
          </p:cNvPr>
          <p:cNvSpPr txBox="1">
            <a:spLocks noChangeArrowheads="1"/>
          </p:cNvSpPr>
          <p:nvPr/>
        </p:nvSpPr>
        <p:spPr>
          <a:xfrm>
            <a:off x="106898" y="1188519"/>
            <a:ext cx="5420445" cy="5056794"/>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spcBef>
                <a:spcPts val="0"/>
              </a:spcBef>
              <a:buFontTx/>
              <a:buNone/>
            </a:pPr>
            <a:r>
              <a:rPr lang="en-US" sz="2200" dirty="0"/>
              <a:t>A millwright was fatally injured when he was pinned between the feed rolls of a de-barker as he was welding additional metal to the teeth on the feed rolls. The victim had locked out two electrical disconnects before beginning his work, but he had not locked out all electrical disconnects and had not shut off and locked out the air line to the machine. As the victim welded, he leaned forward and placed his head between the upper and lower feed rolls to reach areas that required more metal. The air pressure on the rolls automatically cycled and the feed rolls closed over the victim’s head.</a:t>
            </a:r>
          </a:p>
        </p:txBody>
      </p:sp>
      <p:pic>
        <p:nvPicPr>
          <p:cNvPr id="9" name="Picture 8" descr="This photo illustrates the feed rolls of the south debarker where the victim had been welding metal onto the debarker teeth.&#10;">
            <a:extLst>
              <a:ext uri="{FF2B5EF4-FFF2-40B4-BE49-F238E27FC236}">
                <a16:creationId xmlns:a16="http://schemas.microsoft.com/office/drawing/2014/main" id="{1196F90A-A597-4511-8A43-DE7BCE0E05D4}"/>
              </a:ext>
            </a:extLst>
          </p:cNvPr>
          <p:cNvPicPr>
            <a:picLocks noChangeAspect="1"/>
          </p:cNvPicPr>
          <p:nvPr/>
        </p:nvPicPr>
        <p:blipFill>
          <a:blip r:embed="rId3"/>
          <a:stretch>
            <a:fillRect/>
          </a:stretch>
        </p:blipFill>
        <p:spPr>
          <a:xfrm>
            <a:off x="5838321" y="1370290"/>
            <a:ext cx="3089598" cy="2297595"/>
          </a:xfrm>
          <a:prstGeom prst="rect">
            <a:avLst/>
          </a:prstGeom>
        </p:spPr>
      </p:pic>
      <p:pic>
        <p:nvPicPr>
          <p:cNvPr id="10" name="Picture 9" descr="This photo illustrates the air line that supplied the debarker and is not properly locked out [courtesy of SCOSHA]. The insert illustrates an example of a ball valve lockout device that can be used to lock out the pneumatic airline. The manufacturers’ directions for installing any lockout device must be followed.&#10;">
            <a:extLst>
              <a:ext uri="{FF2B5EF4-FFF2-40B4-BE49-F238E27FC236}">
                <a16:creationId xmlns:a16="http://schemas.microsoft.com/office/drawing/2014/main" id="{80AFF4AC-1150-4350-8595-6F79D2845A3F}"/>
              </a:ext>
            </a:extLst>
          </p:cNvPr>
          <p:cNvPicPr>
            <a:picLocks noChangeAspect="1"/>
          </p:cNvPicPr>
          <p:nvPr/>
        </p:nvPicPr>
        <p:blipFill>
          <a:blip r:embed="rId4"/>
          <a:stretch>
            <a:fillRect/>
          </a:stretch>
        </p:blipFill>
        <p:spPr>
          <a:xfrm>
            <a:off x="5829534" y="3786551"/>
            <a:ext cx="3301766" cy="2458762"/>
          </a:xfrm>
          <a:prstGeom prst="rect">
            <a:avLst/>
          </a:prstGeom>
        </p:spPr>
      </p:pic>
      <p:sp>
        <p:nvSpPr>
          <p:cNvPr id="2" name="Slide Number Placeholder 1">
            <a:extLst>
              <a:ext uri="{FF2B5EF4-FFF2-40B4-BE49-F238E27FC236}">
                <a16:creationId xmlns:a16="http://schemas.microsoft.com/office/drawing/2014/main" id="{A31B67FC-8B32-40D0-BCE2-A9DF83ACDE2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55</a:t>
            </a:fld>
            <a:endParaRPr lang="en-US" dirty="0"/>
          </a:p>
        </p:txBody>
      </p:sp>
    </p:spTree>
    <p:extLst>
      <p:ext uri="{BB962C8B-B14F-4D97-AF65-F5344CB8AC3E}">
        <p14:creationId xmlns:p14="http://schemas.microsoft.com/office/powerpoint/2010/main" val="40681566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6936"/>
            <a:ext cx="7027817" cy="1143000"/>
          </a:xfrm>
        </p:spPr>
        <p:txBody>
          <a:bodyPr>
            <a:noAutofit/>
          </a:bodyPr>
          <a:lstStyle/>
          <a:p>
            <a:r>
              <a:rPr lang="en-US" sz="3600" dirty="0"/>
              <a:t>ENERGY CONTROL PROCEDURE</a:t>
            </a:r>
            <a:br>
              <a:rPr lang="en-US" dirty="0"/>
            </a:br>
            <a:r>
              <a:rPr lang="en-US" sz="2800" dirty="0">
                <a:solidFill>
                  <a:srgbClr val="EEB211"/>
                </a:solidFill>
              </a:rPr>
              <a:t>Step 8 – Release From Lockout or Tagout (1)</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0" y="1387901"/>
            <a:ext cx="5099839" cy="4525963"/>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1313" lvl="1" indent="-339725" defTabSz="457200">
              <a:spcBef>
                <a:spcPts val="1200"/>
              </a:spcBef>
              <a:buClr>
                <a:srgbClr val="262626"/>
              </a:buClr>
              <a:buFont typeface="Arial" panose="020B0604020202020204" pitchFamily="34" charset="0"/>
              <a:buChar char="•"/>
            </a:pPr>
            <a:r>
              <a:rPr lang="en-US" sz="2800" dirty="0"/>
              <a:t>Inspect work area to ensure removal of non-essentials</a:t>
            </a:r>
          </a:p>
          <a:p>
            <a:pPr marL="341313" lvl="1" indent="-339725" defTabSz="457200">
              <a:spcBef>
                <a:spcPts val="1200"/>
              </a:spcBef>
              <a:buClr>
                <a:srgbClr val="262626"/>
              </a:buClr>
              <a:buFont typeface="Arial" panose="020B0604020202020204" pitchFamily="34" charset="0"/>
              <a:buChar char="•"/>
            </a:pPr>
            <a:r>
              <a:rPr lang="en-US" sz="2800" dirty="0"/>
              <a:t>Employees safely positioned and notified</a:t>
            </a:r>
          </a:p>
          <a:p>
            <a:pPr marL="341313" lvl="1" indent="-339725" defTabSz="457200">
              <a:spcBef>
                <a:spcPts val="1200"/>
              </a:spcBef>
              <a:buClr>
                <a:srgbClr val="262626"/>
              </a:buClr>
              <a:buFont typeface="Arial" panose="020B0604020202020204" pitchFamily="34" charset="0"/>
              <a:buChar char="•"/>
            </a:pPr>
            <a:r>
              <a:rPr lang="en-US" sz="2800" dirty="0"/>
              <a:t>Lockout/tagout removal (</a:t>
            </a:r>
            <a:r>
              <a:rPr lang="en-US" sz="2800" b="1" dirty="0"/>
              <a:t>by employee who applied</a:t>
            </a:r>
            <a:r>
              <a:rPr lang="en-US" sz="2800" dirty="0"/>
              <a:t>)</a:t>
            </a:r>
          </a:p>
          <a:p>
            <a:pPr marL="341313" lvl="1" indent="-339725" defTabSz="457200">
              <a:spcBef>
                <a:spcPts val="1200"/>
              </a:spcBef>
              <a:buClr>
                <a:srgbClr val="262626"/>
              </a:buClr>
              <a:buFont typeface="Arial" panose="020B0604020202020204" pitchFamily="34" charset="0"/>
              <a:buChar char="•"/>
            </a:pPr>
            <a:r>
              <a:rPr lang="en-US" sz="2800" dirty="0"/>
              <a:t>Restart</a:t>
            </a:r>
          </a:p>
          <a:p>
            <a:pPr>
              <a:spcBef>
                <a:spcPts val="1200"/>
              </a:spcBef>
              <a:buClr>
                <a:srgbClr val="92D050"/>
              </a:buClr>
            </a:pPr>
            <a:endParaRPr lang="en-US" sz="2400" dirty="0"/>
          </a:p>
        </p:txBody>
      </p:sp>
      <p:pic>
        <p:nvPicPr>
          <p:cNvPr id="22530" name="Picture 2" descr="Employee using a key to remove his lock from a hasp. Removal of locks and tags must be performed by the individual who initially applied the lock.&#10;">
            <a:extLst>
              <a:ext uri="{FF2B5EF4-FFF2-40B4-BE49-F238E27FC236}">
                <a16:creationId xmlns:a16="http://schemas.microsoft.com/office/drawing/2014/main" id="{C0169534-40D9-4625-ACBF-D9FAF4A28B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481" y="1446572"/>
            <a:ext cx="3369437" cy="225752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332870B1-F6F8-4D45-9FA5-5CBC6B70A0D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56</a:t>
            </a:fld>
            <a:endParaRPr lang="en-US" dirty="0"/>
          </a:p>
        </p:txBody>
      </p:sp>
    </p:spTree>
    <p:extLst>
      <p:ext uri="{BB962C8B-B14F-4D97-AF65-F5344CB8AC3E}">
        <p14:creationId xmlns:p14="http://schemas.microsoft.com/office/powerpoint/2010/main" val="14314055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3103"/>
            <a:ext cx="6923314" cy="1143000"/>
          </a:xfrm>
        </p:spPr>
        <p:txBody>
          <a:bodyPr>
            <a:noAutofit/>
          </a:bodyPr>
          <a:lstStyle/>
          <a:p>
            <a:r>
              <a:rPr lang="en-US" sz="3600" dirty="0"/>
              <a:t>ENERGY CONTROL PROCEDURE</a:t>
            </a:r>
            <a:br>
              <a:rPr lang="en-US" dirty="0"/>
            </a:br>
            <a:r>
              <a:rPr lang="en-US" sz="2800" dirty="0">
                <a:solidFill>
                  <a:srgbClr val="EEB211"/>
                </a:solidFill>
              </a:rPr>
              <a:t>Step 8 – Release From Lockout or Tagout (2)</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117605" y="1317424"/>
            <a:ext cx="5833029" cy="493669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1588" lvl="1" indent="0" defTabSz="457200">
              <a:spcBef>
                <a:spcPts val="1200"/>
              </a:spcBef>
              <a:buClr>
                <a:srgbClr val="EEB211"/>
              </a:buClr>
              <a:buNone/>
            </a:pPr>
            <a:r>
              <a:rPr lang="en-US" sz="2800" dirty="0"/>
              <a:t>Lock/Tag removal if authorized employee is not available:</a:t>
            </a:r>
            <a:endParaRPr lang="en-US" sz="1200" dirty="0"/>
          </a:p>
          <a:p>
            <a:pPr marL="341313" lvl="1" indent="-339725" defTabSz="457200">
              <a:spcBef>
                <a:spcPts val="1200"/>
              </a:spcBef>
              <a:buClr>
                <a:srgbClr val="262626"/>
              </a:buClr>
              <a:buFont typeface="Arial" panose="020B0604020202020204" pitchFamily="34" charset="0"/>
              <a:buChar char="•"/>
            </a:pPr>
            <a:r>
              <a:rPr lang="en-US" sz="2800" dirty="0"/>
              <a:t>Verify that authorized employee is not at facility</a:t>
            </a:r>
          </a:p>
          <a:p>
            <a:pPr marL="341313" lvl="1" indent="-339725" defTabSz="457200">
              <a:spcBef>
                <a:spcPts val="1200"/>
              </a:spcBef>
              <a:buClr>
                <a:srgbClr val="262626"/>
              </a:buClr>
              <a:buFont typeface="Arial" panose="020B0604020202020204" pitchFamily="34" charset="0"/>
              <a:buChar char="•"/>
            </a:pPr>
            <a:r>
              <a:rPr lang="en-US" sz="2800" dirty="0"/>
              <a:t>Make reasonable efforts to inform him or her</a:t>
            </a:r>
          </a:p>
          <a:p>
            <a:pPr marL="341313" lvl="1" indent="-339725" defTabSz="457200">
              <a:spcBef>
                <a:spcPts val="1200"/>
              </a:spcBef>
              <a:buClr>
                <a:srgbClr val="262626"/>
              </a:buClr>
              <a:buFont typeface="Arial" panose="020B0604020202020204" pitchFamily="34" charset="0"/>
              <a:buChar char="•"/>
            </a:pPr>
            <a:r>
              <a:rPr lang="en-US" sz="2800" dirty="0"/>
              <a:t>Ensure that he/she knows of removal upon re-entering</a:t>
            </a:r>
          </a:p>
          <a:p>
            <a:pPr marL="1588" lvl="1" indent="0" defTabSz="457200">
              <a:spcBef>
                <a:spcPts val="1200"/>
              </a:spcBef>
              <a:buClr>
                <a:srgbClr val="EEB211"/>
              </a:buClr>
              <a:buNone/>
            </a:pPr>
            <a:r>
              <a:rPr lang="en-US" sz="2800" dirty="0">
                <a:solidFill>
                  <a:srgbClr val="FF0000"/>
                </a:solidFill>
              </a:rPr>
              <a:t>This procedure must be included in the written program.</a:t>
            </a:r>
          </a:p>
          <a:p>
            <a:pPr marL="341313" lvl="1" indent="-339725" defTabSz="457200">
              <a:spcBef>
                <a:spcPts val="1200"/>
              </a:spcBef>
              <a:buClr>
                <a:srgbClr val="EEB211"/>
              </a:buClr>
              <a:buFont typeface="Arial" panose="020B0604020202020204" pitchFamily="34" charset="0"/>
              <a:buChar char="•"/>
            </a:pPr>
            <a:endParaRPr lang="en-US" sz="2400" dirty="0"/>
          </a:p>
          <a:p>
            <a:pPr>
              <a:spcBef>
                <a:spcPts val="1200"/>
              </a:spcBef>
              <a:buClr>
                <a:srgbClr val="92D050"/>
              </a:buClr>
            </a:pPr>
            <a:endParaRPr lang="en-US" sz="2400" dirty="0"/>
          </a:p>
        </p:txBody>
      </p:sp>
      <p:pic>
        <p:nvPicPr>
          <p:cNvPr id="2" name="Picture 1" descr="Pliers that may be used to remove a lock from an energy isolating device if necessary. Before the lock is removed, the steps listed in this slide must be met. ">
            <a:extLst>
              <a:ext uri="{FF2B5EF4-FFF2-40B4-BE49-F238E27FC236}">
                <a16:creationId xmlns:a16="http://schemas.microsoft.com/office/drawing/2014/main" id="{8CCE2013-0C39-4CBC-97EC-52C8F8D5BABD}"/>
              </a:ext>
            </a:extLst>
          </p:cNvPr>
          <p:cNvPicPr>
            <a:picLocks noChangeAspect="1"/>
          </p:cNvPicPr>
          <p:nvPr/>
        </p:nvPicPr>
        <p:blipFill>
          <a:blip r:embed="rId3"/>
          <a:stretch>
            <a:fillRect/>
          </a:stretch>
        </p:blipFill>
        <p:spPr>
          <a:xfrm rot="16200000">
            <a:off x="5232689" y="2517310"/>
            <a:ext cx="4436419" cy="2536918"/>
          </a:xfrm>
          <a:prstGeom prst="rect">
            <a:avLst/>
          </a:prstGeom>
        </p:spPr>
      </p:pic>
      <p:sp>
        <p:nvSpPr>
          <p:cNvPr id="3" name="Slide Number Placeholder 2">
            <a:extLst>
              <a:ext uri="{FF2B5EF4-FFF2-40B4-BE49-F238E27FC236}">
                <a16:creationId xmlns:a16="http://schemas.microsoft.com/office/drawing/2014/main" id="{F6585E6E-A91B-4438-8495-0BED3A97E35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57</a:t>
            </a:fld>
            <a:endParaRPr lang="en-US" dirty="0"/>
          </a:p>
        </p:txBody>
      </p:sp>
    </p:spTree>
    <p:extLst>
      <p:ext uri="{BB962C8B-B14F-4D97-AF65-F5344CB8AC3E}">
        <p14:creationId xmlns:p14="http://schemas.microsoft.com/office/powerpoint/2010/main" val="11650402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56956"/>
            <a:ext cx="6607801" cy="1143000"/>
          </a:xfrm>
        </p:spPr>
        <p:txBody>
          <a:bodyPr>
            <a:noAutofit/>
          </a:bodyPr>
          <a:lstStyle/>
          <a:p>
            <a:r>
              <a:rPr lang="en-US" sz="3600" dirty="0"/>
              <a:t>PERIODIC INSPECTION</a:t>
            </a:r>
            <a:endParaRPr lang="en-US" sz="3600" b="0" dirty="0">
              <a:solidFill>
                <a:srgbClr val="EEB211"/>
              </a:solidFill>
            </a:endParaRPr>
          </a:p>
        </p:txBody>
      </p:sp>
      <p:sp>
        <p:nvSpPr>
          <p:cNvPr id="7" name="Rectangle 3">
            <a:extLst>
              <a:ext uri="{FF2B5EF4-FFF2-40B4-BE49-F238E27FC236}">
                <a16:creationId xmlns:a16="http://schemas.microsoft.com/office/drawing/2014/main" id="{8EFD53C0-9568-4104-9A56-07837E23A4E2}"/>
              </a:ext>
            </a:extLst>
          </p:cNvPr>
          <p:cNvSpPr txBox="1">
            <a:spLocks noChangeArrowheads="1"/>
          </p:cNvSpPr>
          <p:nvPr/>
        </p:nvSpPr>
        <p:spPr>
          <a:xfrm>
            <a:off x="0" y="1087415"/>
            <a:ext cx="8711839" cy="5304294"/>
          </a:xfrm>
          <a:prstGeom prst="rect">
            <a:avLst/>
          </a:prstGeom>
        </p:spPr>
        <p:txBody>
          <a:bodyPr vert="horz" lIns="91440" tIns="45720" rIns="91440" bIns="45720" rtlCol="0">
            <a:normAutofit fontScale="92500" lnSpcReduction="2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800" dirty="0"/>
              <a:t>Performed at least annually</a:t>
            </a:r>
          </a:p>
          <a:p>
            <a:pPr>
              <a:buClr>
                <a:srgbClr val="262626"/>
              </a:buClr>
            </a:pPr>
            <a:r>
              <a:rPr lang="en-US" sz="2800" dirty="0"/>
              <a:t>Lockout – include review with authorized employees</a:t>
            </a:r>
          </a:p>
          <a:p>
            <a:pPr>
              <a:buClr>
                <a:srgbClr val="262626"/>
              </a:buClr>
            </a:pPr>
            <a:r>
              <a:rPr lang="en-US" sz="2800" dirty="0"/>
              <a:t>Tagout – include review with authorized and affected employees</a:t>
            </a:r>
          </a:p>
          <a:p>
            <a:pPr>
              <a:buClr>
                <a:srgbClr val="262626"/>
              </a:buClr>
            </a:pPr>
            <a:r>
              <a:rPr lang="en-US" sz="2800" dirty="0"/>
              <a:t>Certification record kept:</a:t>
            </a:r>
          </a:p>
          <a:p>
            <a:pPr lvl="1">
              <a:buClr>
                <a:srgbClr val="262626"/>
              </a:buClr>
            </a:pPr>
            <a:r>
              <a:rPr lang="en-US" sz="2800" dirty="0"/>
              <a:t>Identify machine or equipment</a:t>
            </a:r>
          </a:p>
          <a:p>
            <a:pPr lvl="1">
              <a:buClr>
                <a:srgbClr val="262626"/>
              </a:buClr>
            </a:pPr>
            <a:r>
              <a:rPr lang="en-US" sz="2800" dirty="0"/>
              <a:t>Date of inspection</a:t>
            </a:r>
          </a:p>
          <a:p>
            <a:pPr lvl="1">
              <a:buClr>
                <a:srgbClr val="262626"/>
              </a:buClr>
            </a:pPr>
            <a:r>
              <a:rPr lang="en-US" sz="2800" dirty="0"/>
              <a:t>Employees performing and included in inspection</a:t>
            </a:r>
          </a:p>
          <a:p>
            <a:pPr lvl="1"/>
            <a:endParaRPr lang="en-US" sz="2400" dirty="0"/>
          </a:p>
          <a:p>
            <a:pPr>
              <a:lnSpc>
                <a:spcPct val="90000"/>
              </a:lnSpc>
            </a:pPr>
            <a:r>
              <a:rPr lang="en-US" sz="2800" u="sng" dirty="0"/>
              <a:t>Why</a:t>
            </a:r>
            <a:r>
              <a:rPr lang="en-US" sz="2800" dirty="0"/>
              <a:t>???</a:t>
            </a:r>
          </a:p>
          <a:p>
            <a:pPr lvl="1">
              <a:lnSpc>
                <a:spcPct val="90000"/>
              </a:lnSpc>
              <a:buClr>
                <a:srgbClr val="262626"/>
              </a:buClr>
            </a:pPr>
            <a:r>
              <a:rPr lang="en-US" sz="2800" dirty="0"/>
              <a:t> Review Modifications</a:t>
            </a:r>
          </a:p>
          <a:p>
            <a:pPr lvl="1">
              <a:lnSpc>
                <a:spcPct val="90000"/>
              </a:lnSpc>
              <a:buClr>
                <a:srgbClr val="262626"/>
              </a:buClr>
            </a:pPr>
            <a:r>
              <a:rPr lang="en-US" sz="2800" dirty="0"/>
              <a:t> Verification of accuracy</a:t>
            </a:r>
          </a:p>
          <a:p>
            <a:pPr lvl="1">
              <a:lnSpc>
                <a:spcPct val="90000"/>
              </a:lnSpc>
              <a:buClr>
                <a:srgbClr val="262626"/>
              </a:buClr>
            </a:pPr>
            <a:r>
              <a:rPr lang="en-US" sz="2800" dirty="0"/>
              <a:t> Confirm successful execution by all authorized employees</a:t>
            </a:r>
          </a:p>
          <a:p>
            <a:pPr lvl="1">
              <a:lnSpc>
                <a:spcPct val="90000"/>
              </a:lnSpc>
              <a:buClr>
                <a:srgbClr val="262626"/>
              </a:buClr>
            </a:pPr>
            <a:r>
              <a:rPr lang="en-US" sz="2800" dirty="0"/>
              <a:t> Opportunity for Q&amp;A</a:t>
            </a:r>
          </a:p>
        </p:txBody>
      </p:sp>
      <p:sp>
        <p:nvSpPr>
          <p:cNvPr id="2" name="Slide Number Placeholder 1">
            <a:extLst>
              <a:ext uri="{FF2B5EF4-FFF2-40B4-BE49-F238E27FC236}">
                <a16:creationId xmlns:a16="http://schemas.microsoft.com/office/drawing/2014/main" id="{6296F7CA-9CB9-4B76-B430-A88550DA756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58</a:t>
            </a:fld>
            <a:endParaRPr lang="en-US" dirty="0"/>
          </a:p>
        </p:txBody>
      </p:sp>
    </p:spTree>
    <p:extLst>
      <p:ext uri="{BB962C8B-B14F-4D97-AF65-F5344CB8AC3E}">
        <p14:creationId xmlns:p14="http://schemas.microsoft.com/office/powerpoint/2010/main" val="29829869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t>TRAINING &amp; RETRAINING</a:t>
            </a:r>
            <a:endParaRPr lang="en-US" sz="3600" b="0" dirty="0">
              <a:solidFill>
                <a:srgbClr val="EEB211"/>
              </a:solidFill>
            </a:endParaRPr>
          </a:p>
        </p:txBody>
      </p:sp>
      <p:sp>
        <p:nvSpPr>
          <p:cNvPr id="5" name="Rectangle 3">
            <a:extLst>
              <a:ext uri="{FF2B5EF4-FFF2-40B4-BE49-F238E27FC236}">
                <a16:creationId xmlns:a16="http://schemas.microsoft.com/office/drawing/2014/main" id="{C130E379-A80E-47AD-BE90-73802DD60DB2}"/>
              </a:ext>
            </a:extLst>
          </p:cNvPr>
          <p:cNvSpPr txBox="1">
            <a:spLocks noChangeArrowheads="1"/>
          </p:cNvSpPr>
          <p:nvPr/>
        </p:nvSpPr>
        <p:spPr>
          <a:xfrm>
            <a:off x="117607" y="1283930"/>
            <a:ext cx="8229600" cy="4610715"/>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buClr>
                <a:srgbClr val="262626"/>
              </a:buClr>
            </a:pPr>
            <a:r>
              <a:rPr lang="en-US" sz="2800" b="1" dirty="0"/>
              <a:t>Authorized</a:t>
            </a:r>
            <a:r>
              <a:rPr lang="en-US" sz="2800" dirty="0"/>
              <a:t> employees</a:t>
            </a:r>
          </a:p>
          <a:p>
            <a:pPr lvl="1">
              <a:lnSpc>
                <a:spcPct val="90000"/>
              </a:lnSpc>
            </a:pPr>
            <a:r>
              <a:rPr lang="en-US" sz="2400" dirty="0"/>
              <a:t>Recognition of hazardous energy</a:t>
            </a:r>
          </a:p>
          <a:p>
            <a:pPr lvl="1">
              <a:lnSpc>
                <a:spcPct val="90000"/>
              </a:lnSpc>
            </a:pPr>
            <a:r>
              <a:rPr lang="en-US" sz="2400" dirty="0"/>
              <a:t>Type and magnitude of hazardous energy</a:t>
            </a:r>
          </a:p>
          <a:p>
            <a:pPr lvl="1">
              <a:lnSpc>
                <a:spcPct val="90000"/>
              </a:lnSpc>
            </a:pPr>
            <a:r>
              <a:rPr lang="en-US" sz="2400" dirty="0"/>
              <a:t>Methods of isolating energy</a:t>
            </a:r>
          </a:p>
          <a:p>
            <a:pPr lvl="1">
              <a:lnSpc>
                <a:spcPct val="90000"/>
              </a:lnSpc>
            </a:pPr>
            <a:r>
              <a:rPr lang="en-US" sz="2400" dirty="0"/>
              <a:t>How to verify isolation</a:t>
            </a:r>
          </a:p>
          <a:p>
            <a:pPr marL="342900" lvl="1" indent="0">
              <a:lnSpc>
                <a:spcPct val="90000"/>
              </a:lnSpc>
              <a:buNone/>
            </a:pPr>
            <a:endParaRPr lang="en-US" sz="2400" dirty="0"/>
          </a:p>
          <a:p>
            <a:pPr>
              <a:lnSpc>
                <a:spcPct val="90000"/>
              </a:lnSpc>
              <a:buClr>
                <a:srgbClr val="262626"/>
              </a:buClr>
              <a:buFont typeface="Arial" panose="020B0604020202020204" pitchFamily="34" charset="0"/>
              <a:buChar char="•"/>
            </a:pPr>
            <a:r>
              <a:rPr lang="en-US" sz="2800" b="1" dirty="0"/>
              <a:t>Affected</a:t>
            </a:r>
            <a:r>
              <a:rPr lang="en-US" sz="2800" dirty="0"/>
              <a:t> – Purpose and use of procedure</a:t>
            </a:r>
          </a:p>
          <a:p>
            <a:pPr>
              <a:lnSpc>
                <a:spcPct val="90000"/>
              </a:lnSpc>
              <a:buClr>
                <a:srgbClr val="262626"/>
              </a:buClr>
              <a:buFont typeface="Arial" panose="020B0604020202020204" pitchFamily="34" charset="0"/>
              <a:buChar char="•"/>
            </a:pPr>
            <a:r>
              <a:rPr lang="en-US" sz="2800" b="1" dirty="0"/>
              <a:t>Other</a:t>
            </a:r>
            <a:r>
              <a:rPr lang="en-US" sz="2800" dirty="0"/>
              <a:t> – Procedure and Prohibition from tampering</a:t>
            </a:r>
          </a:p>
          <a:p>
            <a:pPr>
              <a:lnSpc>
                <a:spcPct val="90000"/>
              </a:lnSpc>
              <a:buClr>
                <a:srgbClr val="262626"/>
              </a:buClr>
              <a:buFont typeface="Arial" panose="020B0604020202020204" pitchFamily="34" charset="0"/>
              <a:buChar char="•"/>
            </a:pPr>
            <a:r>
              <a:rPr lang="en-US" sz="2800" dirty="0"/>
              <a:t>Tagout provisions</a:t>
            </a:r>
          </a:p>
        </p:txBody>
      </p:sp>
      <p:pic>
        <p:nvPicPr>
          <p:cNvPr id="9" name="Picture 4" descr="Clipart of training. ">
            <a:extLst>
              <a:ext uri="{FF2B5EF4-FFF2-40B4-BE49-F238E27FC236}">
                <a16:creationId xmlns:a16="http://schemas.microsoft.com/office/drawing/2014/main" id="{DBD4A194-C79D-4050-A299-2C7C4EB72B0D}"/>
              </a:ext>
            </a:extLst>
          </p:cNvPr>
          <p:cNvPicPr>
            <a:picLocks noChangeAspect="1" noChangeArrowheads="1"/>
          </p:cNvPicPr>
          <p:nvPr/>
        </p:nvPicPr>
        <p:blipFill>
          <a:blip r:embed="rId3" cstate="print"/>
          <a:srcRect/>
          <a:stretch>
            <a:fillRect/>
          </a:stretch>
        </p:blipFill>
        <p:spPr bwMode="auto">
          <a:xfrm>
            <a:off x="7167644" y="1283930"/>
            <a:ext cx="1858749" cy="496792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1B6CBFDD-75A7-4528-A72E-315D92682A9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59</a:t>
            </a:fld>
            <a:endParaRPr lang="en-US" dirty="0"/>
          </a:p>
        </p:txBody>
      </p:sp>
    </p:spTree>
    <p:extLst>
      <p:ext uri="{BB962C8B-B14F-4D97-AF65-F5344CB8AC3E}">
        <p14:creationId xmlns:p14="http://schemas.microsoft.com/office/powerpoint/2010/main" val="22014681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0"/>
            <a:ext cx="6607801" cy="1143000"/>
          </a:xfrm>
        </p:spPr>
        <p:txBody>
          <a:bodyPr>
            <a:noAutofit/>
          </a:bodyPr>
          <a:lstStyle/>
          <a:p>
            <a:r>
              <a:rPr lang="en-US" sz="3600" dirty="0"/>
              <a:t>TRAINING &amp; RE-TRAINING</a:t>
            </a:r>
            <a:br>
              <a:rPr lang="en-US" dirty="0"/>
            </a:br>
            <a:r>
              <a:rPr lang="en-US" sz="2800" dirty="0">
                <a:solidFill>
                  <a:srgbClr val="EEB211"/>
                </a:solidFill>
              </a:rPr>
              <a:t>Re-training is required when:</a:t>
            </a:r>
          </a:p>
        </p:txBody>
      </p:sp>
      <p:sp>
        <p:nvSpPr>
          <p:cNvPr id="11" name="Rectangle 3">
            <a:extLst>
              <a:ext uri="{FF2B5EF4-FFF2-40B4-BE49-F238E27FC236}">
                <a16:creationId xmlns:a16="http://schemas.microsoft.com/office/drawing/2014/main" id="{CDE9A6DC-292E-4996-9927-00AA30D38422}"/>
              </a:ext>
            </a:extLst>
          </p:cNvPr>
          <p:cNvSpPr txBox="1">
            <a:spLocks noChangeArrowheads="1"/>
          </p:cNvSpPr>
          <p:nvPr/>
        </p:nvSpPr>
        <p:spPr>
          <a:xfrm>
            <a:off x="111465" y="1530206"/>
            <a:ext cx="7696103"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262626"/>
              </a:buClr>
            </a:pPr>
            <a:r>
              <a:rPr lang="en-US" sz="2800" dirty="0"/>
              <a:t>Change in job assignment</a:t>
            </a:r>
          </a:p>
          <a:p>
            <a:pPr>
              <a:spcBef>
                <a:spcPts val="1200"/>
              </a:spcBef>
              <a:spcAft>
                <a:spcPts val="1200"/>
              </a:spcAft>
              <a:buClr>
                <a:srgbClr val="262626"/>
              </a:buClr>
            </a:pPr>
            <a:r>
              <a:rPr lang="en-US" sz="2800" dirty="0"/>
              <a:t>Change in machine or process</a:t>
            </a:r>
          </a:p>
          <a:p>
            <a:pPr>
              <a:spcBef>
                <a:spcPts val="1200"/>
              </a:spcBef>
              <a:spcAft>
                <a:spcPts val="1200"/>
              </a:spcAft>
              <a:buClr>
                <a:srgbClr val="262626"/>
              </a:buClr>
            </a:pPr>
            <a:r>
              <a:rPr lang="en-US" sz="2800" dirty="0"/>
              <a:t>Change in lockout/tagout procedure</a:t>
            </a:r>
          </a:p>
          <a:p>
            <a:pPr>
              <a:spcBef>
                <a:spcPts val="1200"/>
              </a:spcBef>
              <a:spcAft>
                <a:spcPts val="1200"/>
              </a:spcAft>
              <a:buClr>
                <a:srgbClr val="262626"/>
              </a:buClr>
            </a:pPr>
            <a:r>
              <a:rPr lang="en-US" sz="2800" dirty="0"/>
              <a:t>Inadequacies revealed in periodic review</a:t>
            </a:r>
          </a:p>
        </p:txBody>
      </p:sp>
      <p:sp>
        <p:nvSpPr>
          <p:cNvPr id="2" name="Slide Number Placeholder 1">
            <a:extLst>
              <a:ext uri="{FF2B5EF4-FFF2-40B4-BE49-F238E27FC236}">
                <a16:creationId xmlns:a16="http://schemas.microsoft.com/office/drawing/2014/main" id="{A66D29BA-4AB4-4D21-9AE4-E501B6795F1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60</a:t>
            </a:fld>
            <a:endParaRPr lang="en-US" dirty="0"/>
          </a:p>
        </p:txBody>
      </p:sp>
    </p:spTree>
    <p:extLst>
      <p:ext uri="{BB962C8B-B14F-4D97-AF65-F5344CB8AC3E}">
        <p14:creationId xmlns:p14="http://schemas.microsoft.com/office/powerpoint/2010/main" val="17798529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5028"/>
            <a:ext cx="6607801" cy="1143000"/>
          </a:xfrm>
        </p:spPr>
        <p:txBody>
          <a:bodyPr>
            <a:noAutofit/>
          </a:bodyPr>
          <a:lstStyle/>
          <a:p>
            <a:r>
              <a:rPr lang="en-US" sz="3600" dirty="0"/>
              <a:t>TRAINING &amp; RE-TRAINING</a:t>
            </a:r>
            <a:br>
              <a:rPr lang="en-US" dirty="0"/>
            </a:br>
            <a:r>
              <a:rPr lang="en-US" sz="2800" dirty="0">
                <a:solidFill>
                  <a:srgbClr val="EEB211"/>
                </a:solidFill>
              </a:rPr>
              <a:t>Certification</a:t>
            </a:r>
          </a:p>
        </p:txBody>
      </p:sp>
      <p:sp>
        <p:nvSpPr>
          <p:cNvPr id="6" name="Rectangle 3">
            <a:extLst>
              <a:ext uri="{FF2B5EF4-FFF2-40B4-BE49-F238E27FC236}">
                <a16:creationId xmlns:a16="http://schemas.microsoft.com/office/drawing/2014/main" id="{A817E098-3182-49E4-858E-B7D4B37A4D2B}"/>
              </a:ext>
            </a:extLst>
          </p:cNvPr>
          <p:cNvSpPr txBox="1">
            <a:spLocks noChangeArrowheads="1"/>
          </p:cNvSpPr>
          <p:nvPr/>
        </p:nvSpPr>
        <p:spPr>
          <a:xfrm>
            <a:off x="0" y="1446572"/>
            <a:ext cx="8229600"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800" dirty="0"/>
              <a:t>Certify that the training has been conducted and kept up to date:</a:t>
            </a:r>
          </a:p>
          <a:p>
            <a:pPr lvl="1"/>
            <a:r>
              <a:rPr lang="en-US" sz="2400" dirty="0"/>
              <a:t>Employee names</a:t>
            </a:r>
          </a:p>
          <a:p>
            <a:pPr lvl="1"/>
            <a:r>
              <a:rPr lang="en-US" sz="2400" dirty="0"/>
              <a:t>Date(s) of training</a:t>
            </a:r>
          </a:p>
        </p:txBody>
      </p:sp>
      <p:pic>
        <p:nvPicPr>
          <p:cNvPr id="9" name="Picture 2" descr="This photo shows one employee observing another employee performing lockout/tagout. ">
            <a:extLst>
              <a:ext uri="{FF2B5EF4-FFF2-40B4-BE49-F238E27FC236}">
                <a16:creationId xmlns:a16="http://schemas.microsoft.com/office/drawing/2014/main" id="{FE4EE8CC-554E-4C06-AF07-D681330E7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3908" y="2179734"/>
            <a:ext cx="5311262" cy="397282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0715565-C8EE-4C1E-AAF2-D57AB06FFCA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61</a:t>
            </a:fld>
            <a:endParaRPr lang="en-US" dirty="0"/>
          </a:p>
        </p:txBody>
      </p:sp>
    </p:spTree>
    <p:extLst>
      <p:ext uri="{BB962C8B-B14F-4D97-AF65-F5344CB8AC3E}">
        <p14:creationId xmlns:p14="http://schemas.microsoft.com/office/powerpoint/2010/main" val="12022286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36348"/>
            <a:ext cx="6607801" cy="1143000"/>
          </a:xfrm>
        </p:spPr>
        <p:txBody>
          <a:bodyPr>
            <a:noAutofit/>
          </a:bodyPr>
          <a:lstStyle/>
          <a:p>
            <a:r>
              <a:rPr lang="en-US" sz="3600" dirty="0"/>
              <a:t>OUTSIDE CONTRACTORS</a:t>
            </a:r>
            <a:endParaRPr lang="en-US" sz="3600" b="0" dirty="0">
              <a:solidFill>
                <a:srgbClr val="EEB211"/>
              </a:solidFill>
            </a:endParaRPr>
          </a:p>
        </p:txBody>
      </p:sp>
      <p:sp>
        <p:nvSpPr>
          <p:cNvPr id="7" name="Rectangle 3">
            <a:extLst>
              <a:ext uri="{FF2B5EF4-FFF2-40B4-BE49-F238E27FC236}">
                <a16:creationId xmlns:a16="http://schemas.microsoft.com/office/drawing/2014/main" id="{661892FA-B085-4121-842A-A308FD8462CF}"/>
              </a:ext>
            </a:extLst>
          </p:cNvPr>
          <p:cNvSpPr txBox="1">
            <a:spLocks noChangeArrowheads="1"/>
          </p:cNvSpPr>
          <p:nvPr/>
        </p:nvSpPr>
        <p:spPr>
          <a:xfrm>
            <a:off x="40943" y="1253422"/>
            <a:ext cx="4999646" cy="4865427"/>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ltLang="en-US" sz="2800" dirty="0"/>
              <a:t>Whenever outside servicing personnel are to be engaged in activities covered by the scope and application of this standard:</a:t>
            </a:r>
          </a:p>
          <a:p>
            <a:pPr lvl="1"/>
            <a:r>
              <a:rPr lang="en-US" altLang="en-US" sz="2800" b="1" i="1" dirty="0"/>
              <a:t>The on-site employer and the outside employer shall inform each other of their respective lockout or tagout procedures.</a:t>
            </a:r>
          </a:p>
        </p:txBody>
      </p:sp>
      <p:pic>
        <p:nvPicPr>
          <p:cNvPr id="2" name="Picture 1" descr="Two employees reviewing a document. It is important to ensure that on-site employers and outside employers are aware of each one’s lockout/tagout procedures. If you are an on-site employer, ensure temporary workers or outside contactors are aware of your company’s lockout/tagout program, and the requirements covered in the program. ">
            <a:extLst>
              <a:ext uri="{FF2B5EF4-FFF2-40B4-BE49-F238E27FC236}">
                <a16:creationId xmlns:a16="http://schemas.microsoft.com/office/drawing/2014/main" id="{5662FB49-FB69-4590-920B-47DA5231D423}"/>
              </a:ext>
            </a:extLst>
          </p:cNvPr>
          <p:cNvPicPr>
            <a:picLocks noChangeAspect="1"/>
          </p:cNvPicPr>
          <p:nvPr/>
        </p:nvPicPr>
        <p:blipFill>
          <a:blip r:embed="rId3"/>
          <a:stretch>
            <a:fillRect/>
          </a:stretch>
        </p:blipFill>
        <p:spPr>
          <a:xfrm>
            <a:off x="5663821" y="1371598"/>
            <a:ext cx="3264098" cy="2314538"/>
          </a:xfrm>
          <a:prstGeom prst="rect">
            <a:avLst/>
          </a:prstGeom>
        </p:spPr>
      </p:pic>
      <p:sp>
        <p:nvSpPr>
          <p:cNvPr id="3" name="Slide Number Placeholder 2">
            <a:extLst>
              <a:ext uri="{FF2B5EF4-FFF2-40B4-BE49-F238E27FC236}">
                <a16:creationId xmlns:a16="http://schemas.microsoft.com/office/drawing/2014/main" id="{5F8AA508-3344-4783-BBD1-F3B5C280E65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62</a:t>
            </a:fld>
            <a:endParaRPr lang="en-US" dirty="0"/>
          </a:p>
        </p:txBody>
      </p:sp>
    </p:spTree>
    <p:extLst>
      <p:ext uri="{BB962C8B-B14F-4D97-AF65-F5344CB8AC3E}">
        <p14:creationId xmlns:p14="http://schemas.microsoft.com/office/powerpoint/2010/main" val="15602585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29025"/>
            <a:ext cx="7188591" cy="1181109"/>
          </a:xfrm>
        </p:spPr>
        <p:txBody>
          <a:bodyPr>
            <a:noAutofit/>
          </a:bodyPr>
          <a:lstStyle/>
          <a:p>
            <a:r>
              <a:rPr lang="en-US" sz="3600" dirty="0"/>
              <a:t>TESTING OR POSITIONING MACHINES</a:t>
            </a:r>
            <a:endParaRPr lang="en-US" sz="3600" b="0" dirty="0">
              <a:solidFill>
                <a:srgbClr val="EEB211"/>
              </a:solidFill>
            </a:endParaRPr>
          </a:p>
        </p:txBody>
      </p:sp>
      <p:sp>
        <p:nvSpPr>
          <p:cNvPr id="9" name="Rectangle 3">
            <a:extLst>
              <a:ext uri="{FF2B5EF4-FFF2-40B4-BE49-F238E27FC236}">
                <a16:creationId xmlns:a16="http://schemas.microsoft.com/office/drawing/2014/main" id="{4BE84ED5-D24F-45FE-B9D7-D05DA73641C2}"/>
              </a:ext>
            </a:extLst>
          </p:cNvPr>
          <p:cNvSpPr txBox="1">
            <a:spLocks noChangeArrowheads="1"/>
          </p:cNvSpPr>
          <p:nvPr/>
        </p:nvSpPr>
        <p:spPr>
          <a:xfrm>
            <a:off x="40943" y="1341662"/>
            <a:ext cx="4697115" cy="483587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262626"/>
              </a:buClr>
            </a:pPr>
            <a:r>
              <a:rPr lang="en-US" sz="2800" dirty="0"/>
              <a:t>Clear the machine of tools and materials</a:t>
            </a:r>
          </a:p>
          <a:p>
            <a:pPr>
              <a:spcBef>
                <a:spcPts val="1200"/>
              </a:spcBef>
              <a:spcAft>
                <a:spcPts val="1200"/>
              </a:spcAft>
              <a:buClr>
                <a:srgbClr val="262626"/>
              </a:buClr>
            </a:pPr>
            <a:r>
              <a:rPr lang="en-US" sz="2800" dirty="0"/>
              <a:t>Remove employees from the area</a:t>
            </a:r>
          </a:p>
          <a:p>
            <a:pPr>
              <a:spcBef>
                <a:spcPts val="1200"/>
              </a:spcBef>
              <a:spcAft>
                <a:spcPts val="1200"/>
              </a:spcAft>
              <a:buClr>
                <a:srgbClr val="262626"/>
              </a:buClr>
            </a:pPr>
            <a:r>
              <a:rPr lang="en-US" sz="2800" dirty="0"/>
              <a:t>Remove lockout/tagout devices</a:t>
            </a:r>
          </a:p>
          <a:p>
            <a:pPr>
              <a:spcBef>
                <a:spcPts val="1200"/>
              </a:spcBef>
              <a:spcAft>
                <a:spcPts val="1200"/>
              </a:spcAft>
              <a:buClr>
                <a:srgbClr val="262626"/>
              </a:buClr>
            </a:pPr>
            <a:r>
              <a:rPr lang="en-US" sz="2800" dirty="0"/>
              <a:t>Energize and proceed with testing/positioning</a:t>
            </a:r>
          </a:p>
          <a:p>
            <a:pPr>
              <a:spcBef>
                <a:spcPts val="1200"/>
              </a:spcBef>
              <a:spcAft>
                <a:spcPts val="1200"/>
              </a:spcAft>
              <a:buClr>
                <a:srgbClr val="262626"/>
              </a:buClr>
            </a:pPr>
            <a:r>
              <a:rPr lang="en-US" sz="2800" dirty="0"/>
              <a:t>De-energize and re-apply energy control measures</a:t>
            </a:r>
          </a:p>
        </p:txBody>
      </p:sp>
      <p:pic>
        <p:nvPicPr>
          <p:cNvPr id="2" name="Picture 1" descr="An employee testing a machine. &#10;">
            <a:extLst>
              <a:ext uri="{FF2B5EF4-FFF2-40B4-BE49-F238E27FC236}">
                <a16:creationId xmlns:a16="http://schemas.microsoft.com/office/drawing/2014/main" id="{0652F0BA-7890-4F36-A014-25188CA8301B}"/>
              </a:ext>
            </a:extLst>
          </p:cNvPr>
          <p:cNvPicPr>
            <a:picLocks noChangeAspect="1"/>
          </p:cNvPicPr>
          <p:nvPr/>
        </p:nvPicPr>
        <p:blipFill rotWithShape="1">
          <a:blip r:embed="rId3"/>
          <a:srcRect l="46463"/>
          <a:stretch/>
        </p:blipFill>
        <p:spPr>
          <a:xfrm>
            <a:off x="5070165" y="1482339"/>
            <a:ext cx="4032892" cy="4306203"/>
          </a:xfrm>
          <a:prstGeom prst="rect">
            <a:avLst/>
          </a:prstGeom>
        </p:spPr>
      </p:pic>
      <p:sp>
        <p:nvSpPr>
          <p:cNvPr id="3" name="Slide Number Placeholder 2">
            <a:extLst>
              <a:ext uri="{FF2B5EF4-FFF2-40B4-BE49-F238E27FC236}">
                <a16:creationId xmlns:a16="http://schemas.microsoft.com/office/drawing/2014/main" id="{CD6CC8F4-2DF8-472B-A77E-73843A59E46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63</a:t>
            </a:fld>
            <a:endParaRPr lang="en-US" dirty="0"/>
          </a:p>
        </p:txBody>
      </p:sp>
    </p:spTree>
    <p:extLst>
      <p:ext uri="{BB962C8B-B14F-4D97-AF65-F5344CB8AC3E}">
        <p14:creationId xmlns:p14="http://schemas.microsoft.com/office/powerpoint/2010/main" val="28896874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18139"/>
            <a:ext cx="6607801" cy="1143000"/>
          </a:xfrm>
        </p:spPr>
        <p:txBody>
          <a:bodyPr>
            <a:noAutofit/>
          </a:bodyPr>
          <a:lstStyle/>
          <a:p>
            <a:r>
              <a:rPr lang="en-US" sz="3600" dirty="0"/>
              <a:t>GROUP LOCKOUT TAGOUT</a:t>
            </a:r>
            <a:endParaRPr lang="en-US" sz="3600" b="0" dirty="0">
              <a:solidFill>
                <a:srgbClr val="EEB211"/>
              </a:solidFill>
            </a:endParaRPr>
          </a:p>
        </p:txBody>
      </p:sp>
      <p:sp>
        <p:nvSpPr>
          <p:cNvPr id="12" name="Rectangle 3">
            <a:extLst>
              <a:ext uri="{FF2B5EF4-FFF2-40B4-BE49-F238E27FC236}">
                <a16:creationId xmlns:a16="http://schemas.microsoft.com/office/drawing/2014/main" id="{203AF080-8071-43CC-951E-6677728A0859}"/>
              </a:ext>
            </a:extLst>
          </p:cNvPr>
          <p:cNvSpPr txBox="1">
            <a:spLocks noChangeArrowheads="1"/>
          </p:cNvSpPr>
          <p:nvPr/>
        </p:nvSpPr>
        <p:spPr>
          <a:xfrm>
            <a:off x="108039" y="1343200"/>
            <a:ext cx="5092611" cy="4956487"/>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800" dirty="0"/>
              <a:t>Personal lock or tag (usually)</a:t>
            </a:r>
          </a:p>
          <a:p>
            <a:pPr>
              <a:buClr>
                <a:srgbClr val="262626"/>
              </a:buClr>
            </a:pPr>
            <a:r>
              <a:rPr lang="en-US" sz="2800" dirty="0"/>
              <a:t>Lockbox or master tag system with principal authorized employee</a:t>
            </a:r>
          </a:p>
          <a:p>
            <a:pPr>
              <a:buFont typeface="Wingdings" pitchFamily="2" charset="2"/>
              <a:buNone/>
            </a:pPr>
            <a:endParaRPr lang="en-US" sz="2800" dirty="0"/>
          </a:p>
          <a:p>
            <a:pPr marL="287338" indent="0">
              <a:buFont typeface="Wingdings" pitchFamily="2" charset="2"/>
              <a:buNone/>
            </a:pPr>
            <a:r>
              <a:rPr lang="en-US" sz="2800" dirty="0"/>
              <a:t>“Shall utilize a procedure which affords a level of protection equivalent to that provided by the implementation of a personal lockout or tagout device”</a:t>
            </a:r>
          </a:p>
        </p:txBody>
      </p:sp>
      <p:pic>
        <p:nvPicPr>
          <p:cNvPr id="28676" name="Picture 4" descr="Hasps that may be used for group lockout/tagout.&#10;">
            <a:extLst>
              <a:ext uri="{FF2B5EF4-FFF2-40B4-BE49-F238E27FC236}">
                <a16:creationId xmlns:a16="http://schemas.microsoft.com/office/drawing/2014/main" id="{C9FE00CD-8C3F-4D8E-AD2B-CFFAE4827E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7" t="2725" r="2533" b="5600"/>
          <a:stretch/>
        </p:blipFill>
        <p:spPr bwMode="auto">
          <a:xfrm>
            <a:off x="5486399" y="1446663"/>
            <a:ext cx="3452885" cy="1982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he picture shows a lock and two hasps to demonstrate a group lockout tagout in progress. ">
            <a:extLst>
              <a:ext uri="{FF2B5EF4-FFF2-40B4-BE49-F238E27FC236}">
                <a16:creationId xmlns:a16="http://schemas.microsoft.com/office/drawing/2014/main" id="{C674D21E-1865-4651-97A7-AD980E742278}"/>
              </a:ext>
            </a:extLst>
          </p:cNvPr>
          <p:cNvPicPr>
            <a:picLocks noChangeAspect="1"/>
          </p:cNvPicPr>
          <p:nvPr/>
        </p:nvPicPr>
        <p:blipFill>
          <a:blip r:embed="rId4"/>
          <a:stretch>
            <a:fillRect/>
          </a:stretch>
        </p:blipFill>
        <p:spPr>
          <a:xfrm>
            <a:off x="5813687" y="3821443"/>
            <a:ext cx="2798307" cy="2298391"/>
          </a:xfrm>
          <a:prstGeom prst="rect">
            <a:avLst/>
          </a:prstGeom>
        </p:spPr>
      </p:pic>
      <p:sp>
        <p:nvSpPr>
          <p:cNvPr id="2" name="Slide Number Placeholder 1">
            <a:extLst>
              <a:ext uri="{FF2B5EF4-FFF2-40B4-BE49-F238E27FC236}">
                <a16:creationId xmlns:a16="http://schemas.microsoft.com/office/drawing/2014/main" id="{BE6F5716-835D-4C4D-9C55-C2A00910AAC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64</a:t>
            </a:fld>
            <a:endParaRPr lang="en-US" dirty="0"/>
          </a:p>
        </p:txBody>
      </p:sp>
    </p:spTree>
    <p:extLst>
      <p:ext uri="{BB962C8B-B14F-4D97-AF65-F5344CB8AC3E}">
        <p14:creationId xmlns:p14="http://schemas.microsoft.com/office/powerpoint/2010/main" val="21266364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a:extLst>
              <a:ext uri="{FF2B5EF4-FFF2-40B4-BE49-F238E27FC236}">
                <a16:creationId xmlns:a16="http://schemas.microsoft.com/office/drawing/2014/main" id="{A4429FB8-C57A-4461-8618-89B8067F0207}"/>
              </a:ext>
            </a:extLst>
          </p:cNvPr>
          <p:cNvSpPr>
            <a:spLocks noGrp="1" noChangeArrowheads="1"/>
          </p:cNvSpPr>
          <p:nvPr>
            <p:ph type="title"/>
          </p:nvPr>
        </p:nvSpPr>
        <p:spPr>
          <a:xfrm>
            <a:off x="0" y="0"/>
            <a:ext cx="6781800" cy="1143000"/>
          </a:xfrm>
        </p:spPr>
        <p:txBody>
          <a:bodyPr/>
          <a:lstStyle/>
          <a:p>
            <a:r>
              <a:rPr lang="en-US" altLang="en-US" sz="3600" b="1" dirty="0"/>
              <a:t>GROUP LOCKOUT</a:t>
            </a:r>
          </a:p>
        </p:txBody>
      </p:sp>
      <p:pic>
        <p:nvPicPr>
          <p:cNvPr id="132100" name="Picture 5" descr="This photo illustrates personnel are conducting a group lockout. Note at least two or more locks and tags on the equipment (electrical disconnect).&#10;">
            <a:extLst>
              <a:ext uri="{FF2B5EF4-FFF2-40B4-BE49-F238E27FC236}">
                <a16:creationId xmlns:a16="http://schemas.microsoft.com/office/drawing/2014/main" id="{04A5FF6C-6664-412B-B7F4-6F9E21CDA455}"/>
              </a:ext>
            </a:extLst>
          </p:cNvPr>
          <p:cNvPicPr>
            <a:picLocks noGrp="1" noChangeAspect="1" noChangeArrowheads="1"/>
          </p:cNvPicPr>
          <p:nvPr>
            <p:ph type="body" sz="half" idx="4294967295"/>
          </p:nvPr>
        </p:nvPicPr>
        <p:blipFill>
          <a:blip r:embed="rId3">
            <a:extLst>
              <a:ext uri="{28A0092B-C50C-407E-A947-70E740481C1C}">
                <a14:useLocalDpi xmlns:a14="http://schemas.microsoft.com/office/drawing/2010/main" val="0"/>
              </a:ext>
            </a:extLst>
          </a:blip>
          <a:srcRect/>
          <a:stretch>
            <a:fillRect/>
          </a:stretch>
        </p:blipFill>
        <p:spPr>
          <a:xfrm>
            <a:off x="423332" y="1187450"/>
            <a:ext cx="3945467" cy="2886927"/>
          </a:xfrm>
          <a:noFill/>
        </p:spPr>
      </p:pic>
      <p:pic>
        <p:nvPicPr>
          <p:cNvPr id="132098" name="Picture 8" descr="This photo illustrates personnel are conducting a group lockout. Note at least two or more locks and tags on the equipment (electrical disconnect)&#10;">
            <a:extLst>
              <a:ext uri="{FF2B5EF4-FFF2-40B4-BE49-F238E27FC236}">
                <a16:creationId xmlns:a16="http://schemas.microsoft.com/office/drawing/2014/main" id="{46CDA602-7357-4B0C-BBAA-F47F6225829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572000" y="2137039"/>
            <a:ext cx="3833991" cy="2583921"/>
          </a:xfrm>
        </p:spPr>
      </p:pic>
      <p:sp>
        <p:nvSpPr>
          <p:cNvPr id="132101" name="Text Box 9">
            <a:extLst>
              <a:ext uri="{FF2B5EF4-FFF2-40B4-BE49-F238E27FC236}">
                <a16:creationId xmlns:a16="http://schemas.microsoft.com/office/drawing/2014/main" id="{AA5114F6-8877-4504-A308-4D3930DF0956}"/>
              </a:ext>
            </a:extLst>
          </p:cNvPr>
          <p:cNvSpPr txBox="1">
            <a:spLocks noChangeArrowheads="1"/>
          </p:cNvSpPr>
          <p:nvPr/>
        </p:nvSpPr>
        <p:spPr bwMode="auto">
          <a:xfrm>
            <a:off x="990600" y="5029200"/>
            <a:ext cx="7162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mn-lt"/>
                <a:ea typeface="+mn-ea"/>
                <a:cs typeface="+mn-cs"/>
              </a:rPr>
              <a:t>Each exposed employee must be provided the same level of protection…Each person must be protected by their own lock!</a:t>
            </a:r>
          </a:p>
        </p:txBody>
      </p:sp>
      <p:sp>
        <p:nvSpPr>
          <p:cNvPr id="132102" name="TextBox 1">
            <a:extLst>
              <a:ext uri="{FF2B5EF4-FFF2-40B4-BE49-F238E27FC236}">
                <a16:creationId xmlns:a16="http://schemas.microsoft.com/office/drawing/2014/main" id="{5731D2DD-4F12-40D0-A00B-2A6E4D4C580D}"/>
              </a:ext>
            </a:extLst>
          </p:cNvPr>
          <p:cNvSpPr txBox="1">
            <a:spLocks noChangeArrowheads="1"/>
          </p:cNvSpPr>
          <p:nvPr/>
        </p:nvSpPr>
        <p:spPr bwMode="auto">
          <a:xfrm>
            <a:off x="8534400" y="60198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59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2">
            <a:extLst>
              <a:ext uri="{FF2B5EF4-FFF2-40B4-BE49-F238E27FC236}">
                <a16:creationId xmlns:a16="http://schemas.microsoft.com/office/drawing/2014/main" id="{F326C2C8-D5D8-4A61-9B38-FA5B4035B733}"/>
              </a:ext>
            </a:extLst>
          </p:cNvPr>
          <p:cNvSpPr>
            <a:spLocks noGrp="1" noChangeArrowheads="1"/>
          </p:cNvSpPr>
          <p:nvPr>
            <p:ph type="title"/>
          </p:nvPr>
        </p:nvSpPr>
        <p:spPr>
          <a:xfrm>
            <a:off x="0" y="0"/>
            <a:ext cx="6781800" cy="1143000"/>
          </a:xfrm>
        </p:spPr>
        <p:txBody>
          <a:bodyPr/>
          <a:lstStyle/>
          <a:p>
            <a:r>
              <a:rPr lang="en-US" altLang="en-US" sz="3600" b="1" dirty="0"/>
              <a:t>MINOR SERVICING EXEMPTION</a:t>
            </a:r>
          </a:p>
        </p:txBody>
      </p:sp>
      <p:sp>
        <p:nvSpPr>
          <p:cNvPr id="133121" name="Rectangle 3">
            <a:extLst>
              <a:ext uri="{FF2B5EF4-FFF2-40B4-BE49-F238E27FC236}">
                <a16:creationId xmlns:a16="http://schemas.microsoft.com/office/drawing/2014/main" id="{A5A668E5-5F53-4F5A-934A-0152FFC548EF}"/>
              </a:ext>
            </a:extLst>
          </p:cNvPr>
          <p:cNvSpPr>
            <a:spLocks noGrp="1" noChangeArrowheads="1"/>
          </p:cNvSpPr>
          <p:nvPr>
            <p:ph idx="1"/>
          </p:nvPr>
        </p:nvSpPr>
        <p:spPr>
          <a:xfrm>
            <a:off x="42862" y="1185863"/>
            <a:ext cx="8872538" cy="5138737"/>
          </a:xfrm>
        </p:spPr>
        <p:txBody>
          <a:bodyPr>
            <a:normAutofit fontScale="85000" lnSpcReduction="10000"/>
          </a:bodyPr>
          <a:lstStyle/>
          <a:p>
            <a:pPr>
              <a:defRPr/>
            </a:pPr>
            <a:r>
              <a:rPr lang="en-US" altLang="en-US" dirty="0"/>
              <a:t>Activities which are routine, repetitive, and integral to the use of the equipment for production are not covered by this standard if alternative measures provide effective protection.</a:t>
            </a:r>
          </a:p>
          <a:p>
            <a:pPr>
              <a:defRPr/>
            </a:pPr>
            <a:r>
              <a:rPr lang="en-US" altLang="en-US" dirty="0"/>
              <a:t>Activity must be conducted during normal production operations</a:t>
            </a:r>
          </a:p>
          <a:p>
            <a:pPr>
              <a:defRPr/>
            </a:pPr>
            <a:r>
              <a:rPr lang="en-US" altLang="en-US" dirty="0"/>
              <a:t>Activity must be routine (regular course of procedure in accordance with established practices), repetitive (regularly repeated as part of production), and integral (essential to the production process).</a:t>
            </a:r>
          </a:p>
        </p:txBody>
      </p:sp>
      <p:sp>
        <p:nvSpPr>
          <p:cNvPr id="134148" name="TextBox 1">
            <a:extLst>
              <a:ext uri="{FF2B5EF4-FFF2-40B4-BE49-F238E27FC236}">
                <a16:creationId xmlns:a16="http://schemas.microsoft.com/office/drawing/2014/main" id="{D5589516-CC35-4D52-8E9E-539C38EBF7DB}"/>
              </a:ext>
            </a:extLst>
          </p:cNvPr>
          <p:cNvSpPr txBox="1">
            <a:spLocks noChangeArrowheads="1"/>
          </p:cNvSpPr>
          <p:nvPr/>
        </p:nvSpPr>
        <p:spPr bwMode="auto">
          <a:xfrm>
            <a:off x="8458200" y="60960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61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23103"/>
            <a:ext cx="6607801" cy="1143000"/>
          </a:xfrm>
        </p:spPr>
        <p:txBody>
          <a:bodyPr>
            <a:noAutofit/>
          </a:bodyPr>
          <a:lstStyle/>
          <a:p>
            <a:r>
              <a:rPr lang="en-US" sz="3600" dirty="0"/>
              <a:t>LOCKOUT TAGOUT RESOURCES</a:t>
            </a:r>
            <a:endParaRPr lang="en-US" sz="3600" b="0" dirty="0">
              <a:solidFill>
                <a:srgbClr val="EEB211"/>
              </a:solidFill>
            </a:endParaRPr>
          </a:p>
        </p:txBody>
      </p:sp>
      <p:sp>
        <p:nvSpPr>
          <p:cNvPr id="11" name="TextBox 10">
            <a:extLst>
              <a:ext uri="{FF2B5EF4-FFF2-40B4-BE49-F238E27FC236}">
                <a16:creationId xmlns:a16="http://schemas.microsoft.com/office/drawing/2014/main" id="{EE17A43A-A2B5-4DC0-951B-62AF8746FFB6}"/>
              </a:ext>
            </a:extLst>
          </p:cNvPr>
          <p:cNvSpPr txBox="1"/>
          <p:nvPr/>
        </p:nvSpPr>
        <p:spPr>
          <a:xfrm>
            <a:off x="283760" y="1017920"/>
            <a:ext cx="4004480" cy="5816977"/>
          </a:xfrm>
          <a:prstGeom prst="rect">
            <a:avLst/>
          </a:prstGeom>
          <a:noFill/>
        </p:spPr>
        <p:txBody>
          <a:bodyPr wrap="square" rtlCol="0">
            <a:spAutoFit/>
          </a:bodyPr>
          <a:lstStyle/>
          <a:p>
            <a:r>
              <a:rPr lang="en-US" sz="2800" dirty="0"/>
              <a:t>Lockout-Tagout eTool @</a:t>
            </a:r>
          </a:p>
          <a:p>
            <a:r>
              <a:rPr lang="en-US" sz="2800" dirty="0">
                <a:hlinkClick r:id="rId3"/>
              </a:rPr>
              <a:t>OSHA Lockout/Tagout </a:t>
            </a:r>
            <a:r>
              <a:rPr lang="en-US" sz="2800" dirty="0" err="1">
                <a:hlinkClick r:id="rId3"/>
              </a:rPr>
              <a:t>eTool</a:t>
            </a:r>
            <a:r>
              <a:rPr lang="en-US" sz="2800" dirty="0"/>
              <a:t>  </a:t>
            </a:r>
          </a:p>
          <a:p>
            <a:pPr marL="457200" indent="-457200">
              <a:buFont typeface="Arial" panose="020B0604020202020204" pitchFamily="34" charset="0"/>
              <a:buChar char="•"/>
            </a:pPr>
            <a:r>
              <a:rPr lang="en-US" sz="2800" dirty="0"/>
              <a:t>Tutorial</a:t>
            </a:r>
          </a:p>
          <a:p>
            <a:pPr marL="457200" indent="-457200">
              <a:buFont typeface="Arial" panose="020B0604020202020204" pitchFamily="34" charset="0"/>
              <a:buChar char="•"/>
            </a:pPr>
            <a:r>
              <a:rPr lang="en-US" sz="2800" dirty="0"/>
              <a:t>Hot Topics</a:t>
            </a:r>
          </a:p>
          <a:p>
            <a:pPr marL="342900" indent="-342900">
              <a:spcBef>
                <a:spcPts val="600"/>
              </a:spcBef>
              <a:spcAft>
                <a:spcPts val="600"/>
              </a:spcAft>
              <a:buClr>
                <a:srgbClr val="262626"/>
              </a:buClr>
              <a:buFont typeface="Arial" panose="020B0604020202020204" pitchFamily="34" charset="0"/>
              <a:buChar char="•"/>
            </a:pPr>
            <a:r>
              <a:rPr lang="en-US" sz="2800" dirty="0"/>
              <a:t> Interactive Case Studies</a:t>
            </a:r>
          </a:p>
          <a:p>
            <a:pPr marL="342900" indent="-342900">
              <a:spcBef>
                <a:spcPts val="600"/>
              </a:spcBef>
              <a:spcAft>
                <a:spcPts val="600"/>
              </a:spcAft>
              <a:buClr>
                <a:srgbClr val="262626"/>
              </a:buClr>
              <a:buFont typeface="Arial" panose="020B0604020202020204" pitchFamily="34" charset="0"/>
              <a:buChar char="•"/>
            </a:pPr>
            <a:r>
              <a:rPr lang="en-US" sz="2800" dirty="0"/>
              <a:t> Standards</a:t>
            </a:r>
          </a:p>
          <a:p>
            <a:pPr marL="342900" indent="-342900">
              <a:spcBef>
                <a:spcPts val="600"/>
              </a:spcBef>
              <a:spcAft>
                <a:spcPts val="600"/>
              </a:spcAft>
              <a:buClr>
                <a:srgbClr val="262626"/>
              </a:buClr>
              <a:buFont typeface="Arial" panose="020B0604020202020204" pitchFamily="34" charset="0"/>
              <a:buChar char="•"/>
            </a:pPr>
            <a:r>
              <a:rPr lang="en-US" sz="2800" dirty="0"/>
              <a:t> Letters of Interpretation</a:t>
            </a:r>
          </a:p>
          <a:p>
            <a:pPr marL="342900" indent="-342900">
              <a:spcBef>
                <a:spcPts val="600"/>
              </a:spcBef>
              <a:spcAft>
                <a:spcPts val="600"/>
              </a:spcAft>
              <a:buClr>
                <a:srgbClr val="262626"/>
              </a:buClr>
              <a:buFont typeface="Arial" panose="020B0604020202020204" pitchFamily="34" charset="0"/>
              <a:buChar char="•"/>
            </a:pPr>
            <a:r>
              <a:rPr lang="en-US" sz="2800" dirty="0"/>
              <a:t> Compliance Directive</a:t>
            </a:r>
          </a:p>
          <a:p>
            <a:endParaRPr lang="en-US" sz="2400" dirty="0"/>
          </a:p>
        </p:txBody>
      </p:sp>
      <p:pic>
        <p:nvPicPr>
          <p:cNvPr id="15" name="Picture 2" descr="A screenshot of OSHA’s LOTO eTool homepage. &#10;">
            <a:extLst>
              <a:ext uri="{FF2B5EF4-FFF2-40B4-BE49-F238E27FC236}">
                <a16:creationId xmlns:a16="http://schemas.microsoft.com/office/drawing/2014/main" id="{54F461C2-356A-4B59-B307-920E1C51926E}"/>
              </a:ext>
            </a:extLst>
          </p:cNvPr>
          <p:cNvPicPr>
            <a:picLocks noChangeAspect="1" noChangeArrowheads="1"/>
          </p:cNvPicPr>
          <p:nvPr/>
        </p:nvPicPr>
        <p:blipFill rotWithShape="1">
          <a:blip r:embed="rId4" cstate="print"/>
          <a:srcRect l="-938" t="13752" r="37938" b="6251"/>
          <a:stretch/>
        </p:blipFill>
        <p:spPr bwMode="auto">
          <a:xfrm>
            <a:off x="4572000" y="1166103"/>
            <a:ext cx="3828197" cy="4956912"/>
          </a:xfrm>
          <a:prstGeom prst="rect">
            <a:avLst/>
          </a:prstGeom>
          <a:noFill/>
          <a:ln w="12700" cap="sq">
            <a:noFill/>
            <a:miter lim="800000"/>
            <a:headEnd type="none" w="sm" len="sm"/>
            <a:tailEnd type="none" w="sm" len="sm"/>
          </a:ln>
        </p:spPr>
      </p:pic>
      <p:sp>
        <p:nvSpPr>
          <p:cNvPr id="2" name="Slide Number Placeholder 1">
            <a:extLst>
              <a:ext uri="{FF2B5EF4-FFF2-40B4-BE49-F238E27FC236}">
                <a16:creationId xmlns:a16="http://schemas.microsoft.com/office/drawing/2014/main" id="{64C1B2B2-ACD9-42E6-94F1-0AE744FDCA4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67</a:t>
            </a:fld>
            <a:endParaRPr lang="en-US" dirty="0"/>
          </a:p>
        </p:txBody>
      </p:sp>
    </p:spTree>
    <p:extLst>
      <p:ext uri="{BB962C8B-B14F-4D97-AF65-F5344CB8AC3E}">
        <p14:creationId xmlns:p14="http://schemas.microsoft.com/office/powerpoint/2010/main" val="39567340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B022-A848-4E54-882D-035F0C3615FB}"/>
              </a:ext>
            </a:extLst>
          </p:cNvPr>
          <p:cNvSpPr>
            <a:spLocks noGrp="1"/>
          </p:cNvSpPr>
          <p:nvPr>
            <p:ph type="title"/>
          </p:nvPr>
        </p:nvSpPr>
        <p:spPr>
          <a:xfrm>
            <a:off x="133350" y="274638"/>
            <a:ext cx="6096000" cy="1143000"/>
          </a:xfrm>
        </p:spPr>
        <p:txBody>
          <a:bodyPr>
            <a:normAutofit/>
          </a:bodyPr>
          <a:lstStyle/>
          <a:p>
            <a:r>
              <a:rPr lang="en-US" sz="3600" dirty="0"/>
              <a:t>REVIEW</a:t>
            </a:r>
          </a:p>
        </p:txBody>
      </p:sp>
      <p:sp>
        <p:nvSpPr>
          <p:cNvPr id="3" name="Content Placeholder 2">
            <a:extLst>
              <a:ext uri="{FF2B5EF4-FFF2-40B4-BE49-F238E27FC236}">
                <a16:creationId xmlns:a16="http://schemas.microsoft.com/office/drawing/2014/main" id="{215BFDE3-B78A-4507-8520-46D95413D9E3}"/>
              </a:ext>
            </a:extLst>
          </p:cNvPr>
          <p:cNvSpPr>
            <a:spLocks noGrp="1"/>
          </p:cNvSpPr>
          <p:nvPr>
            <p:ph idx="1"/>
          </p:nvPr>
        </p:nvSpPr>
        <p:spPr>
          <a:xfrm>
            <a:off x="133350" y="1417638"/>
            <a:ext cx="8534400" cy="4525963"/>
          </a:xfrm>
        </p:spPr>
        <p:txBody>
          <a:bodyPr/>
          <a:lstStyle/>
          <a:p>
            <a:r>
              <a:rPr lang="en-US" sz="3200" dirty="0"/>
              <a:t>What are the 8 steps that must be followed when performing Lockout/Tagout?</a:t>
            </a:r>
          </a:p>
          <a:p>
            <a:r>
              <a:rPr lang="en-US" sz="3200" dirty="0"/>
              <a:t>When is re-training required?</a:t>
            </a:r>
          </a:p>
          <a:p>
            <a:r>
              <a:rPr lang="en-US" sz="3200" dirty="0"/>
              <a:t>How often must periodic inspections of the lockout/tagout procedures be performed?   </a:t>
            </a:r>
          </a:p>
          <a:p>
            <a:r>
              <a:rPr lang="en-US" sz="3200" dirty="0"/>
              <a:t>When would the minor servicing exception apply? </a:t>
            </a:r>
          </a:p>
          <a:p>
            <a:endParaRPr lang="en-US" dirty="0"/>
          </a:p>
        </p:txBody>
      </p:sp>
      <p:sp>
        <p:nvSpPr>
          <p:cNvPr id="4" name="Slide Number Placeholder 3">
            <a:extLst>
              <a:ext uri="{FF2B5EF4-FFF2-40B4-BE49-F238E27FC236}">
                <a16:creationId xmlns:a16="http://schemas.microsoft.com/office/drawing/2014/main" id="{424A8B8A-7E2F-49BC-B224-085E46F3C75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68</a:t>
            </a:fld>
            <a:endParaRPr lang="en-US" dirty="0"/>
          </a:p>
        </p:txBody>
      </p:sp>
    </p:spTree>
    <p:extLst>
      <p:ext uri="{BB962C8B-B14F-4D97-AF65-F5344CB8AC3E}">
        <p14:creationId xmlns:p14="http://schemas.microsoft.com/office/powerpoint/2010/main" val="30406139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35466" y="37571"/>
            <a:ext cx="6096000" cy="1143000"/>
          </a:xfrm>
        </p:spPr>
        <p:txBody>
          <a:bodyPr rtlCol="0">
            <a:normAutofit/>
          </a:bodyPr>
          <a:lstStyle/>
          <a:p>
            <a:pPr eaLnBrk="1" fontAlgn="auto" hangingPunct="1">
              <a:spcAft>
                <a:spcPts val="0"/>
              </a:spcAft>
              <a:defRPr/>
            </a:pPr>
            <a:r>
              <a:rPr altLang="en-US" sz="3600" dirty="0"/>
              <a:t>SUMMARY</a:t>
            </a:r>
          </a:p>
        </p:txBody>
      </p:sp>
      <p:sp>
        <p:nvSpPr>
          <p:cNvPr id="61443" name="Rectangle 3"/>
          <p:cNvSpPr>
            <a:spLocks noGrp="1" noChangeArrowheads="1"/>
          </p:cNvSpPr>
          <p:nvPr>
            <p:ph idx="1"/>
          </p:nvPr>
        </p:nvSpPr>
        <p:spPr>
          <a:xfrm>
            <a:off x="135466" y="1180571"/>
            <a:ext cx="8229600" cy="4525963"/>
          </a:xfrm>
        </p:spPr>
        <p:txBody>
          <a:bodyPr>
            <a:normAutofit/>
          </a:bodyPr>
          <a:lstStyle/>
          <a:p>
            <a:pPr eaLnBrk="1" hangingPunct="1"/>
            <a:r>
              <a:rPr lang="en-US" altLang="en-US" sz="2800" dirty="0"/>
              <a:t>Written program including written procedures for each machine</a:t>
            </a:r>
          </a:p>
          <a:p>
            <a:pPr eaLnBrk="1" hangingPunct="1"/>
            <a:r>
              <a:rPr lang="en-US" altLang="en-US" sz="2800" dirty="0"/>
              <a:t>Training of employees</a:t>
            </a:r>
          </a:p>
          <a:p>
            <a:pPr eaLnBrk="1" hangingPunct="1"/>
            <a:r>
              <a:rPr lang="en-US" altLang="en-US" sz="2800" dirty="0"/>
              <a:t>Periodic review of program</a:t>
            </a:r>
          </a:p>
          <a:p>
            <a:pPr eaLnBrk="1" hangingPunct="1"/>
            <a:r>
              <a:rPr lang="en-US" altLang="en-US" sz="2800" dirty="0"/>
              <a:t>ENFORCEMENT</a:t>
            </a:r>
          </a:p>
        </p:txBody>
      </p:sp>
      <p:sp>
        <p:nvSpPr>
          <p:cNvPr id="2" name="Slide Number Placeholder 1">
            <a:extLst>
              <a:ext uri="{FF2B5EF4-FFF2-40B4-BE49-F238E27FC236}">
                <a16:creationId xmlns:a16="http://schemas.microsoft.com/office/drawing/2014/main" id="{F5BDB62C-1A19-42A5-8F9B-FBBF9F7BE42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69</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2015_editable_slide_template</Template>
  <TotalTime>17434</TotalTime>
  <Words>11013</Words>
  <Application>Microsoft Office PowerPoint</Application>
  <PresentationFormat>On-screen Show (4:3)</PresentationFormat>
  <Paragraphs>748</Paragraphs>
  <Slides>69</Slides>
  <Notes>69</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3</vt:i4>
      </vt:variant>
      <vt:variant>
        <vt:lpstr>Slide Titles</vt:lpstr>
      </vt:variant>
      <vt:variant>
        <vt:i4>69</vt:i4>
      </vt:variant>
    </vt:vector>
  </HeadingPairs>
  <TitlesOfParts>
    <vt:vector size="87" baseType="lpstr">
      <vt:lpstr>Arial</vt:lpstr>
      <vt:lpstr>Calibri</vt:lpstr>
      <vt:lpstr>Courier New</vt:lpstr>
      <vt:lpstr>Lucida Grande</vt:lpstr>
      <vt:lpstr>Open Sans</vt:lpstr>
      <vt:lpstr>Roboto Light</vt:lpstr>
      <vt:lpstr>Symbol</vt:lpstr>
      <vt:lpstr>Times New Roman</vt:lpstr>
      <vt:lpstr>Wingdings</vt:lpstr>
      <vt:lpstr>Custom Design</vt:lpstr>
      <vt:lpstr>White Main</vt:lpstr>
      <vt:lpstr>1_Custom Design</vt:lpstr>
      <vt:lpstr>2_Custom Design</vt:lpstr>
      <vt:lpstr>3_Custom Design</vt:lpstr>
      <vt:lpstr>4_Custom Design</vt:lpstr>
      <vt:lpstr>Bitmap Image</vt:lpstr>
      <vt:lpstr>Clip</vt:lpstr>
      <vt:lpstr>Photo Editor Photo</vt:lpstr>
      <vt:lpstr>Hazardous Energy Control (lockout/tagout)</vt:lpstr>
      <vt:lpstr>WE WILL COVER:</vt:lpstr>
      <vt:lpstr>OBJECTIVES</vt:lpstr>
      <vt:lpstr>EMPLOYER RIGHTS AND RESPONSIBILITIES</vt:lpstr>
      <vt:lpstr>WORKERS’ RIGHTS</vt:lpstr>
      <vt:lpstr>WORKERS’ RIGHTS (CONT.)</vt:lpstr>
      <vt:lpstr>INTRODUCTORY LOTO QUIZ</vt:lpstr>
      <vt:lpstr>LOCKOUT TAGOUT STANDARD</vt:lpstr>
      <vt:lpstr>Hazardous Energy Control [1910.147]  FY 2017</vt:lpstr>
      <vt:lpstr>LOCKOUT/TAGOUT: What is it? </vt:lpstr>
      <vt:lpstr>ACTIVITIES COVERED UNDER 1910.147</vt:lpstr>
      <vt:lpstr>ACTIVITIES NOT COVERED UNDER 1910.147</vt:lpstr>
      <vt:lpstr>WHY USE LOCKOUT/TAGOUT?</vt:lpstr>
      <vt:lpstr>INCIDENT REPORTS</vt:lpstr>
      <vt:lpstr>LOCKOUT/TAGOUT DANGERS</vt:lpstr>
      <vt:lpstr>WHY DOES A LOCKOUT/TAGOUT PROGRAM FAIL?</vt:lpstr>
      <vt:lpstr>IS THIS EQUIPMENT LOCKED OUT?</vt:lpstr>
      <vt:lpstr>LOCKED OUT?</vt:lpstr>
      <vt:lpstr>WHO’S COVERED?</vt:lpstr>
      <vt:lpstr>ENERGY TYPES</vt:lpstr>
      <vt:lpstr>LOCKOUT VS. TAGOUT</vt:lpstr>
      <vt:lpstr>FULL EMPLOYEE PROTECTION?</vt:lpstr>
      <vt:lpstr>SERVICING AND MAINTENANCE INCLUDES:</vt:lpstr>
      <vt:lpstr>LOCKOUT TAGOUT REQUIREMENTS</vt:lpstr>
      <vt:lpstr>LOCKOUT TAGOUT PROGRAM</vt:lpstr>
      <vt:lpstr>ENERGY CONTROL PROCEDURE</vt:lpstr>
      <vt:lpstr>ENERGY CONTROL PROCEDURE - STEPS</vt:lpstr>
      <vt:lpstr>EQUIPMENT-SPECIFIC  PROCEDURES</vt:lpstr>
      <vt:lpstr>ENERGY CONTROL PROCEDURE Step 1 - Notification of Employees</vt:lpstr>
      <vt:lpstr>ENERGY CONTROL PROCEDURE Step 2 - Preparing for Shutdown</vt:lpstr>
      <vt:lpstr>ENERGY CONTROL PROCEDURE Step 3 - Machine or Equipment Shutdown</vt:lpstr>
      <vt:lpstr>ENERGY CONTROL PROCEDURE Step 4 - Machine or Equipment Isolation</vt:lpstr>
      <vt:lpstr>ENERGY ISOLATING DEVICES Electrical Energy</vt:lpstr>
      <vt:lpstr>ENERGY ISOLATING DEVICES Other Energy</vt:lpstr>
      <vt:lpstr>LINE BREAKING</vt:lpstr>
      <vt:lpstr>LINE BLANKING OR BLINDING</vt:lpstr>
      <vt:lpstr>DOUBLE BLOCK AND BLEED</vt:lpstr>
      <vt:lpstr>TEST YOUR KNOWLEDGE</vt:lpstr>
      <vt:lpstr>ENERGY ISOLATION</vt:lpstr>
      <vt:lpstr>ENERGY CONTROL PROCEDURE Step 5 – Lockout or Tagout Device Application</vt:lpstr>
      <vt:lpstr>LOCKOUT TAGOUT DEVICES Hardware Requirements (1)</vt:lpstr>
      <vt:lpstr>LOCKOUT TAGOUT DEVICES Hardware Requirements (2)</vt:lpstr>
      <vt:lpstr>LOCKOUT TAGOUT DEVICES Hasps and Plug Covers</vt:lpstr>
      <vt:lpstr>LOCKOUT TAGOUT DEVICES Valve Covers and Single Pole Device</vt:lpstr>
      <vt:lpstr>LOCKOUT TAGOUT DEVICES Hardware Requirements (3)</vt:lpstr>
      <vt:lpstr>DURABLE?</vt:lpstr>
      <vt:lpstr>LOCKOUT TAGOUT DEVICES Hardware Requirements (4)</vt:lpstr>
      <vt:lpstr>SUFFICIENT LOCKOUT/TAGOUT? </vt:lpstr>
      <vt:lpstr>HOW ABOUT NOW? </vt:lpstr>
      <vt:lpstr>EFFECTIVE LOCKOUT/TAGOUT?</vt:lpstr>
      <vt:lpstr>WHAT ABOUT THIS TAG?</vt:lpstr>
      <vt:lpstr>TAG SUFFICIENT? </vt:lpstr>
      <vt:lpstr>ENERGY CONTROL PROCEDURE Step 6 – Stored Energy</vt:lpstr>
      <vt:lpstr>ENERGY CONTROL PROCEDURE Step 7 – VERIFICATION OF ISOLATION</vt:lpstr>
      <vt:lpstr>FATALITY REPORT</vt:lpstr>
      <vt:lpstr>ENERGY CONTROL PROCEDURE Step 8 – Release From Lockout or Tagout (1)</vt:lpstr>
      <vt:lpstr>ENERGY CONTROL PROCEDURE Step 8 – Release From Lockout or Tagout (2)</vt:lpstr>
      <vt:lpstr>PERIODIC INSPECTION</vt:lpstr>
      <vt:lpstr>TRAINING &amp; RETRAINING</vt:lpstr>
      <vt:lpstr>TRAINING &amp; RE-TRAINING Re-training is required when:</vt:lpstr>
      <vt:lpstr>TRAINING &amp; RE-TRAINING Certification</vt:lpstr>
      <vt:lpstr>OUTSIDE CONTRACTORS</vt:lpstr>
      <vt:lpstr>TESTING OR POSITIONING MACHINES</vt:lpstr>
      <vt:lpstr>GROUP LOCKOUT TAGOUT</vt:lpstr>
      <vt:lpstr>GROUP LOCKOUT</vt:lpstr>
      <vt:lpstr>MINOR SERVICING EXEMPTION</vt:lpstr>
      <vt:lpstr>LOCKOUT TAGOUT RESOURCES</vt:lpstr>
      <vt:lpstr>REVIEW</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Schneider, Rachel A</cp:lastModifiedBy>
  <cp:revision>205</cp:revision>
  <cp:lastPrinted>2018-05-02T15:23:19Z</cp:lastPrinted>
  <dcterms:created xsi:type="dcterms:W3CDTF">2016-03-09T16:46:53Z</dcterms:created>
  <dcterms:modified xsi:type="dcterms:W3CDTF">2021-03-03T17:06:14Z</dcterms:modified>
</cp:coreProperties>
</file>