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06682" y="2315971"/>
            <a:ext cx="5330634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9500" y="182371"/>
            <a:ext cx="8504999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0739" y="1074126"/>
            <a:ext cx="4459605" cy="4746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72542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238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1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jpg"/><Relationship Id="rId4" Type="http://schemas.openxmlformats.org/officeDocument/2006/relationships/image" Target="../media/image52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Machine</a:t>
            </a:r>
            <a:r>
              <a:rPr dirty="0" sz="4800" spc="-330"/>
              <a:t> </a:t>
            </a:r>
            <a:r>
              <a:rPr dirty="0" sz="4400" spc="-10"/>
              <a:t>Guarding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56774" y="3344052"/>
            <a:ext cx="842962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8510" marR="5080" indent="-2036445">
              <a:lnSpc>
                <a:spcPct val="1200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10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3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10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9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12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3715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421" y="1074126"/>
            <a:ext cx="7773670" cy="42716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Possible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machinery-</a:t>
            </a:r>
            <a:r>
              <a:rPr dirty="0" sz="3200">
                <a:latin typeface="Tahoma"/>
                <a:cs typeface="Tahoma"/>
              </a:rPr>
              <a:t>related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injuries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include: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Crushed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fingers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hands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Amputations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Burns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Blindness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good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rule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remember</a:t>
            </a:r>
            <a:r>
              <a:rPr dirty="0" sz="2400" spc="-25">
                <a:latin typeface="Tahoma"/>
                <a:cs typeface="Tahoma"/>
              </a:rPr>
              <a:t> is:</a:t>
            </a:r>
            <a:endParaRPr sz="2400">
              <a:latin typeface="Tahoma"/>
              <a:cs typeface="Tahoma"/>
            </a:endParaRPr>
          </a:p>
          <a:p>
            <a:pPr marL="12700" marR="106045">
              <a:lnSpc>
                <a:spcPct val="100000"/>
              </a:lnSpc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Any</a:t>
            </a:r>
            <a:r>
              <a:rPr dirty="0" sz="24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machine</a:t>
            </a:r>
            <a:r>
              <a:rPr dirty="0" sz="24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part,</a:t>
            </a:r>
            <a:r>
              <a:rPr dirty="0" sz="24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function,</a:t>
            </a:r>
            <a:r>
              <a:rPr dirty="0" sz="2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4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process</a:t>
            </a:r>
            <a:r>
              <a:rPr dirty="0" sz="24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which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may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cause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injury</a:t>
            </a:r>
            <a:r>
              <a:rPr dirty="0" sz="24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must</a:t>
            </a:r>
            <a:r>
              <a:rPr dirty="0" sz="24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be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safeguarded</a:t>
            </a:r>
            <a:r>
              <a:rPr dirty="0" sz="2400" spc="-10"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3715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9581" y="1055076"/>
            <a:ext cx="8161655" cy="445389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machinery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accidents.</a:t>
            </a:r>
            <a:endParaRPr sz="2800">
              <a:latin typeface="Tahoma"/>
              <a:cs typeface="Tahoma"/>
            </a:endParaRPr>
          </a:p>
          <a:p>
            <a:pPr marL="468630" marR="62801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basic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machinery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expose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468630" marR="1319530" indent="-45656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situations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involving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machinery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guarding.</a:t>
            </a:r>
            <a:endParaRPr sz="28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safeguards.</a:t>
            </a:r>
            <a:endParaRPr sz="2800">
              <a:latin typeface="Tahoma"/>
              <a:cs typeface="Tahoma"/>
            </a:endParaRPr>
          </a:p>
          <a:p>
            <a:pPr marL="468630" marR="66040" indent="-45656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types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safeguard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26870">
              <a:lnSpc>
                <a:spcPct val="100000"/>
              </a:lnSpc>
              <a:spcBef>
                <a:spcPts val="95"/>
              </a:spcBef>
            </a:pPr>
            <a:r>
              <a:rPr dirty="0"/>
              <a:t>Machinery</a:t>
            </a:r>
            <a:r>
              <a:rPr dirty="0" spc="-180"/>
              <a:t> </a:t>
            </a:r>
            <a:r>
              <a:rPr dirty="0" spc="-10"/>
              <a:t>Accidents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021" y="1477773"/>
            <a:ext cx="6872605" cy="34772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7973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machine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accidents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occur: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Reaching-</a:t>
            </a:r>
            <a:r>
              <a:rPr dirty="0" sz="2800">
                <a:latin typeface="Tahoma"/>
                <a:cs typeface="Tahoma"/>
              </a:rPr>
              <a:t>in to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“clear”</a:t>
            </a:r>
            <a:r>
              <a:rPr dirty="0" sz="2800" spc="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Lockout/Tagout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Unauthorized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maintenance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Missing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loose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26870">
              <a:lnSpc>
                <a:spcPct val="100000"/>
              </a:lnSpc>
              <a:spcBef>
                <a:spcPts val="95"/>
              </a:spcBef>
            </a:pPr>
            <a:r>
              <a:rPr dirty="0"/>
              <a:t>Machinery</a:t>
            </a:r>
            <a:r>
              <a:rPr dirty="0" spc="-180"/>
              <a:t> </a:t>
            </a:r>
            <a:r>
              <a:rPr dirty="0" spc="-10"/>
              <a:t>Accidents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78927"/>
            <a:ext cx="4688205" cy="20643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Amputations:</a:t>
            </a:r>
            <a:endParaRPr sz="3200">
              <a:latin typeface="Tahoma"/>
              <a:cs typeface="Tahoma"/>
            </a:endParaRPr>
          </a:p>
          <a:p>
            <a:pPr marL="355600" marR="4749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Unguarded/inadequately </a:t>
            </a:r>
            <a:r>
              <a:rPr dirty="0" sz="2800">
                <a:latin typeface="Tahoma"/>
                <a:cs typeface="Tahoma"/>
              </a:rPr>
              <a:t>safeguarded</a:t>
            </a:r>
            <a:r>
              <a:rPr dirty="0" sz="2800" spc="-1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machinery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activities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376" y="3503227"/>
            <a:ext cx="350266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Activities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involving </a:t>
            </a:r>
            <a:r>
              <a:rPr dirty="0" sz="2800">
                <a:latin typeface="Tahoma"/>
                <a:cs typeface="Tahoma"/>
              </a:rPr>
              <a:t>stationary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11319" y="1438273"/>
            <a:ext cx="1883410" cy="1847850"/>
            <a:chOff x="6711319" y="1438273"/>
            <a:chExt cx="1883410" cy="18478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0840" y="1447800"/>
              <a:ext cx="1863851" cy="18287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16081" y="1443036"/>
              <a:ext cx="1873885" cy="1838325"/>
            </a:xfrm>
            <a:custGeom>
              <a:avLst/>
              <a:gdLst/>
              <a:ahLst/>
              <a:cxnLst/>
              <a:rect l="l" t="t" r="r" b="b"/>
              <a:pathLst>
                <a:path w="1873884" h="1838325">
                  <a:moveTo>
                    <a:pt x="937018" y="0"/>
                  </a:moveTo>
                  <a:lnTo>
                    <a:pt x="985278" y="1193"/>
                  </a:lnTo>
                  <a:lnTo>
                    <a:pt x="1032802" y="4787"/>
                  </a:lnTo>
                  <a:lnTo>
                    <a:pt x="1125677" y="18745"/>
                  </a:lnTo>
                  <a:lnTo>
                    <a:pt x="1215428" y="41478"/>
                  </a:lnTo>
                  <a:lnTo>
                    <a:pt x="1301584" y="72186"/>
                  </a:lnTo>
                  <a:lnTo>
                    <a:pt x="1383372" y="110896"/>
                  </a:lnTo>
                  <a:lnTo>
                    <a:pt x="1460347" y="157162"/>
                  </a:lnTo>
                  <a:lnTo>
                    <a:pt x="1532547" y="209816"/>
                  </a:lnTo>
                  <a:lnTo>
                    <a:pt x="1599171" y="269252"/>
                  </a:lnTo>
                  <a:lnTo>
                    <a:pt x="1659801" y="334670"/>
                  </a:lnTo>
                  <a:lnTo>
                    <a:pt x="1713661" y="405295"/>
                  </a:lnTo>
                  <a:lnTo>
                    <a:pt x="1760347" y="481088"/>
                  </a:lnTo>
                  <a:lnTo>
                    <a:pt x="1799844" y="561276"/>
                  </a:lnTo>
                  <a:lnTo>
                    <a:pt x="1831352" y="645871"/>
                  </a:lnTo>
                  <a:lnTo>
                    <a:pt x="1854492" y="734034"/>
                  </a:lnTo>
                  <a:lnTo>
                    <a:pt x="1868855" y="824941"/>
                  </a:lnTo>
                  <a:lnTo>
                    <a:pt x="1872449" y="871689"/>
                  </a:lnTo>
                  <a:lnTo>
                    <a:pt x="1873643" y="919162"/>
                  </a:lnTo>
                  <a:lnTo>
                    <a:pt x="1872449" y="966635"/>
                  </a:lnTo>
                  <a:lnTo>
                    <a:pt x="1868855" y="1013383"/>
                  </a:lnTo>
                  <a:lnTo>
                    <a:pt x="1854492" y="1104290"/>
                  </a:lnTo>
                  <a:lnTo>
                    <a:pt x="1831352" y="1192466"/>
                  </a:lnTo>
                  <a:lnTo>
                    <a:pt x="1799844" y="1277048"/>
                  </a:lnTo>
                  <a:lnTo>
                    <a:pt x="1760347" y="1357236"/>
                  </a:lnTo>
                  <a:lnTo>
                    <a:pt x="1713674" y="1433029"/>
                  </a:lnTo>
                  <a:lnTo>
                    <a:pt x="1659801" y="1504048"/>
                  </a:lnTo>
                  <a:lnTo>
                    <a:pt x="1599171" y="1569085"/>
                  </a:lnTo>
                  <a:lnTo>
                    <a:pt x="1532559" y="1628508"/>
                  </a:lnTo>
                  <a:lnTo>
                    <a:pt x="1460347" y="1681568"/>
                  </a:lnTo>
                  <a:lnTo>
                    <a:pt x="1383360" y="1727441"/>
                  </a:lnTo>
                  <a:lnTo>
                    <a:pt x="1301584" y="1766138"/>
                  </a:lnTo>
                  <a:lnTo>
                    <a:pt x="1215428" y="1796846"/>
                  </a:lnTo>
                  <a:lnTo>
                    <a:pt x="1125677" y="1819579"/>
                  </a:lnTo>
                  <a:lnTo>
                    <a:pt x="1032802" y="1833537"/>
                  </a:lnTo>
                  <a:lnTo>
                    <a:pt x="985278" y="1837131"/>
                  </a:lnTo>
                  <a:lnTo>
                    <a:pt x="937018" y="1838325"/>
                  </a:lnTo>
                  <a:lnTo>
                    <a:pt x="888758" y="1837131"/>
                  </a:lnTo>
                  <a:lnTo>
                    <a:pt x="841235" y="1833537"/>
                  </a:lnTo>
                  <a:lnTo>
                    <a:pt x="748360" y="1819579"/>
                  </a:lnTo>
                  <a:lnTo>
                    <a:pt x="658609" y="1796846"/>
                  </a:lnTo>
                  <a:lnTo>
                    <a:pt x="572452" y="1766138"/>
                  </a:lnTo>
                  <a:lnTo>
                    <a:pt x="490283" y="1727441"/>
                  </a:lnTo>
                  <a:lnTo>
                    <a:pt x="413283" y="1681568"/>
                  </a:lnTo>
                  <a:lnTo>
                    <a:pt x="341083" y="1628508"/>
                  </a:lnTo>
                  <a:lnTo>
                    <a:pt x="274472" y="1569085"/>
                  </a:lnTo>
                  <a:lnTo>
                    <a:pt x="213842" y="1504048"/>
                  </a:lnTo>
                  <a:lnTo>
                    <a:pt x="159981" y="1433042"/>
                  </a:lnTo>
                  <a:lnTo>
                    <a:pt x="112903" y="1357249"/>
                  </a:lnTo>
                  <a:lnTo>
                    <a:pt x="73406" y="1277048"/>
                  </a:lnTo>
                  <a:lnTo>
                    <a:pt x="41884" y="1192453"/>
                  </a:lnTo>
                  <a:lnTo>
                    <a:pt x="19138" y="1104277"/>
                  </a:lnTo>
                  <a:lnTo>
                    <a:pt x="4787" y="1012977"/>
                  </a:lnTo>
                  <a:lnTo>
                    <a:pt x="1193" y="966241"/>
                  </a:lnTo>
                  <a:lnTo>
                    <a:pt x="0" y="919162"/>
                  </a:lnTo>
                  <a:lnTo>
                    <a:pt x="1193" y="871689"/>
                  </a:lnTo>
                  <a:lnTo>
                    <a:pt x="4787" y="825347"/>
                  </a:lnTo>
                  <a:lnTo>
                    <a:pt x="19138" y="734034"/>
                  </a:lnTo>
                  <a:lnTo>
                    <a:pt x="42278" y="645871"/>
                  </a:lnTo>
                  <a:lnTo>
                    <a:pt x="73799" y="561276"/>
                  </a:lnTo>
                  <a:lnTo>
                    <a:pt x="113296" y="481088"/>
                  </a:lnTo>
                  <a:lnTo>
                    <a:pt x="159969" y="405295"/>
                  </a:lnTo>
                  <a:lnTo>
                    <a:pt x="213842" y="334670"/>
                  </a:lnTo>
                  <a:lnTo>
                    <a:pt x="274472" y="269252"/>
                  </a:lnTo>
                  <a:lnTo>
                    <a:pt x="341096" y="209816"/>
                  </a:lnTo>
                  <a:lnTo>
                    <a:pt x="413283" y="157162"/>
                  </a:lnTo>
                  <a:lnTo>
                    <a:pt x="490270" y="110883"/>
                  </a:lnTo>
                  <a:lnTo>
                    <a:pt x="572452" y="72186"/>
                  </a:lnTo>
                  <a:lnTo>
                    <a:pt x="658215" y="41478"/>
                  </a:lnTo>
                  <a:lnTo>
                    <a:pt x="747966" y="18745"/>
                  </a:lnTo>
                  <a:lnTo>
                    <a:pt x="841235" y="4787"/>
                  </a:lnTo>
                  <a:lnTo>
                    <a:pt x="888758" y="1193"/>
                  </a:lnTo>
                  <a:lnTo>
                    <a:pt x="937018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8011159" y="3200337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76875" y="3840098"/>
            <a:ext cx="3117850" cy="1929130"/>
            <a:chOff x="5476875" y="3840098"/>
            <a:chExt cx="3117850" cy="19291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400" y="3849623"/>
              <a:ext cx="3098291" cy="190957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481637" y="3844861"/>
              <a:ext cx="3108325" cy="1919605"/>
            </a:xfrm>
            <a:custGeom>
              <a:avLst/>
              <a:gdLst/>
              <a:ahLst/>
              <a:cxnLst/>
              <a:rect l="l" t="t" r="r" b="b"/>
              <a:pathLst>
                <a:path w="3108325" h="1919604">
                  <a:moveTo>
                    <a:pt x="0" y="0"/>
                  </a:moveTo>
                  <a:lnTo>
                    <a:pt x="3107817" y="0"/>
                  </a:lnTo>
                  <a:lnTo>
                    <a:pt x="3107817" y="1919097"/>
                  </a:lnTo>
                  <a:lnTo>
                    <a:pt x="0" y="19190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944525" y="579253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817702" y="1219131"/>
            <a:ext cx="7073265" cy="25761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Three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fundamental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machine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areas: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1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transmission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device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Operating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mechanical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electric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93312" y="583936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4002278" y="3512439"/>
            <a:ext cx="3936365" cy="2310130"/>
            <a:chOff x="4002278" y="3512439"/>
            <a:chExt cx="3936365" cy="23101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7556" y="3521964"/>
              <a:ext cx="3803903" cy="229055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062793" y="3517201"/>
              <a:ext cx="3813810" cy="2300605"/>
            </a:xfrm>
            <a:custGeom>
              <a:avLst/>
              <a:gdLst/>
              <a:ahLst/>
              <a:cxnLst/>
              <a:rect l="l" t="t" r="r" b="b"/>
              <a:pathLst>
                <a:path w="3813809" h="2300604">
                  <a:moveTo>
                    <a:pt x="0" y="0"/>
                  </a:moveTo>
                  <a:lnTo>
                    <a:pt x="3813429" y="0"/>
                  </a:lnTo>
                  <a:lnTo>
                    <a:pt x="3813429" y="2300097"/>
                  </a:lnTo>
                  <a:lnTo>
                    <a:pt x="0" y="23000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014978" y="5129022"/>
              <a:ext cx="908685" cy="570230"/>
            </a:xfrm>
            <a:custGeom>
              <a:avLst/>
              <a:gdLst/>
              <a:ahLst/>
              <a:cxnLst/>
              <a:rect l="l" t="t" r="r" b="b"/>
              <a:pathLst>
                <a:path w="908685" h="570229">
                  <a:moveTo>
                    <a:pt x="454152" y="0"/>
                  </a:moveTo>
                  <a:lnTo>
                    <a:pt x="397183" y="2220"/>
                  </a:lnTo>
                  <a:lnTo>
                    <a:pt x="342326" y="8704"/>
                  </a:lnTo>
                  <a:lnTo>
                    <a:pt x="290007" y="19183"/>
                  </a:lnTo>
                  <a:lnTo>
                    <a:pt x="240651" y="33391"/>
                  </a:lnTo>
                  <a:lnTo>
                    <a:pt x="194683" y="51061"/>
                  </a:lnTo>
                  <a:lnTo>
                    <a:pt x="152530" y="71925"/>
                  </a:lnTo>
                  <a:lnTo>
                    <a:pt x="114616" y="95717"/>
                  </a:lnTo>
                  <a:lnTo>
                    <a:pt x="81367" y="122169"/>
                  </a:lnTo>
                  <a:lnTo>
                    <a:pt x="53210" y="151015"/>
                  </a:lnTo>
                  <a:lnTo>
                    <a:pt x="30569" y="181986"/>
                  </a:lnTo>
                  <a:lnTo>
                    <a:pt x="3538" y="249240"/>
                  </a:lnTo>
                  <a:lnTo>
                    <a:pt x="0" y="284987"/>
                  </a:lnTo>
                  <a:lnTo>
                    <a:pt x="3481" y="320157"/>
                  </a:lnTo>
                  <a:lnTo>
                    <a:pt x="30569" y="387989"/>
                  </a:lnTo>
                  <a:lnTo>
                    <a:pt x="53210" y="418960"/>
                  </a:lnTo>
                  <a:lnTo>
                    <a:pt x="81367" y="447806"/>
                  </a:lnTo>
                  <a:lnTo>
                    <a:pt x="114616" y="474258"/>
                  </a:lnTo>
                  <a:lnTo>
                    <a:pt x="152530" y="498050"/>
                  </a:lnTo>
                  <a:lnTo>
                    <a:pt x="194683" y="518914"/>
                  </a:lnTo>
                  <a:lnTo>
                    <a:pt x="240651" y="536584"/>
                  </a:lnTo>
                  <a:lnTo>
                    <a:pt x="290007" y="550792"/>
                  </a:lnTo>
                  <a:lnTo>
                    <a:pt x="342326" y="561271"/>
                  </a:lnTo>
                  <a:lnTo>
                    <a:pt x="397183" y="567755"/>
                  </a:lnTo>
                  <a:lnTo>
                    <a:pt x="454152" y="569975"/>
                  </a:lnTo>
                  <a:lnTo>
                    <a:pt x="511120" y="567755"/>
                  </a:lnTo>
                  <a:lnTo>
                    <a:pt x="565977" y="561271"/>
                  </a:lnTo>
                  <a:lnTo>
                    <a:pt x="618296" y="550792"/>
                  </a:lnTo>
                  <a:lnTo>
                    <a:pt x="641347" y="544156"/>
                  </a:lnTo>
                  <a:lnTo>
                    <a:pt x="454152" y="544156"/>
                  </a:lnTo>
                  <a:lnTo>
                    <a:pt x="396029" y="541791"/>
                  </a:lnTo>
                  <a:lnTo>
                    <a:pt x="340283" y="534899"/>
                  </a:lnTo>
                  <a:lnTo>
                    <a:pt x="287425" y="523791"/>
                  </a:lnTo>
                  <a:lnTo>
                    <a:pt x="237963" y="508774"/>
                  </a:lnTo>
                  <a:lnTo>
                    <a:pt x="192410" y="490157"/>
                  </a:lnTo>
                  <a:lnTo>
                    <a:pt x="151274" y="468250"/>
                  </a:lnTo>
                  <a:lnTo>
                    <a:pt x="115067" y="443361"/>
                  </a:lnTo>
                  <a:lnTo>
                    <a:pt x="84298" y="415798"/>
                  </a:lnTo>
                  <a:lnTo>
                    <a:pt x="59479" y="385871"/>
                  </a:lnTo>
                  <a:lnTo>
                    <a:pt x="29729" y="320157"/>
                  </a:lnTo>
                  <a:lnTo>
                    <a:pt x="25819" y="284987"/>
                  </a:lnTo>
                  <a:lnTo>
                    <a:pt x="29729" y="249818"/>
                  </a:lnTo>
                  <a:lnTo>
                    <a:pt x="59479" y="184104"/>
                  </a:lnTo>
                  <a:lnTo>
                    <a:pt x="84298" y="154177"/>
                  </a:lnTo>
                  <a:lnTo>
                    <a:pt x="115067" y="126614"/>
                  </a:lnTo>
                  <a:lnTo>
                    <a:pt x="151274" y="101725"/>
                  </a:lnTo>
                  <a:lnTo>
                    <a:pt x="192410" y="79818"/>
                  </a:lnTo>
                  <a:lnTo>
                    <a:pt x="237963" y="61201"/>
                  </a:lnTo>
                  <a:lnTo>
                    <a:pt x="287425" y="46184"/>
                  </a:lnTo>
                  <a:lnTo>
                    <a:pt x="340283" y="35076"/>
                  </a:lnTo>
                  <a:lnTo>
                    <a:pt x="396029" y="28184"/>
                  </a:lnTo>
                  <a:lnTo>
                    <a:pt x="454152" y="25819"/>
                  </a:lnTo>
                  <a:lnTo>
                    <a:pt x="641347" y="25819"/>
                  </a:lnTo>
                  <a:lnTo>
                    <a:pt x="618296" y="19183"/>
                  </a:lnTo>
                  <a:lnTo>
                    <a:pt x="565977" y="8704"/>
                  </a:lnTo>
                  <a:lnTo>
                    <a:pt x="511120" y="2220"/>
                  </a:lnTo>
                  <a:lnTo>
                    <a:pt x="454152" y="0"/>
                  </a:lnTo>
                  <a:close/>
                </a:path>
                <a:path w="908685" h="570229">
                  <a:moveTo>
                    <a:pt x="641347" y="25819"/>
                  </a:moveTo>
                  <a:lnTo>
                    <a:pt x="454152" y="25819"/>
                  </a:lnTo>
                  <a:lnTo>
                    <a:pt x="512274" y="28184"/>
                  </a:lnTo>
                  <a:lnTo>
                    <a:pt x="568020" y="35076"/>
                  </a:lnTo>
                  <a:lnTo>
                    <a:pt x="620878" y="46184"/>
                  </a:lnTo>
                  <a:lnTo>
                    <a:pt x="670340" y="61201"/>
                  </a:lnTo>
                  <a:lnTo>
                    <a:pt x="715893" y="79818"/>
                  </a:lnTo>
                  <a:lnTo>
                    <a:pt x="757029" y="101725"/>
                  </a:lnTo>
                  <a:lnTo>
                    <a:pt x="793236" y="126614"/>
                  </a:lnTo>
                  <a:lnTo>
                    <a:pt x="824005" y="154177"/>
                  </a:lnTo>
                  <a:lnTo>
                    <a:pt x="848824" y="184104"/>
                  </a:lnTo>
                  <a:lnTo>
                    <a:pt x="878574" y="249818"/>
                  </a:lnTo>
                  <a:lnTo>
                    <a:pt x="882484" y="284987"/>
                  </a:lnTo>
                  <a:lnTo>
                    <a:pt x="878574" y="320157"/>
                  </a:lnTo>
                  <a:lnTo>
                    <a:pt x="848824" y="385871"/>
                  </a:lnTo>
                  <a:lnTo>
                    <a:pt x="824005" y="415798"/>
                  </a:lnTo>
                  <a:lnTo>
                    <a:pt x="793236" y="443361"/>
                  </a:lnTo>
                  <a:lnTo>
                    <a:pt x="757029" y="468250"/>
                  </a:lnTo>
                  <a:lnTo>
                    <a:pt x="715893" y="490157"/>
                  </a:lnTo>
                  <a:lnTo>
                    <a:pt x="670340" y="508774"/>
                  </a:lnTo>
                  <a:lnTo>
                    <a:pt x="620878" y="523791"/>
                  </a:lnTo>
                  <a:lnTo>
                    <a:pt x="568020" y="534899"/>
                  </a:lnTo>
                  <a:lnTo>
                    <a:pt x="512274" y="541791"/>
                  </a:lnTo>
                  <a:lnTo>
                    <a:pt x="454152" y="544156"/>
                  </a:lnTo>
                  <a:lnTo>
                    <a:pt x="641347" y="544156"/>
                  </a:lnTo>
                  <a:lnTo>
                    <a:pt x="713620" y="518914"/>
                  </a:lnTo>
                  <a:lnTo>
                    <a:pt x="755773" y="498050"/>
                  </a:lnTo>
                  <a:lnTo>
                    <a:pt x="793687" y="474258"/>
                  </a:lnTo>
                  <a:lnTo>
                    <a:pt x="826936" y="447806"/>
                  </a:lnTo>
                  <a:lnTo>
                    <a:pt x="855093" y="418960"/>
                  </a:lnTo>
                  <a:lnTo>
                    <a:pt x="877734" y="387989"/>
                  </a:lnTo>
                  <a:lnTo>
                    <a:pt x="904765" y="320735"/>
                  </a:lnTo>
                  <a:lnTo>
                    <a:pt x="908304" y="284987"/>
                  </a:lnTo>
                  <a:lnTo>
                    <a:pt x="904822" y="249818"/>
                  </a:lnTo>
                  <a:lnTo>
                    <a:pt x="877734" y="181986"/>
                  </a:lnTo>
                  <a:lnTo>
                    <a:pt x="855093" y="151015"/>
                  </a:lnTo>
                  <a:lnTo>
                    <a:pt x="826936" y="122169"/>
                  </a:lnTo>
                  <a:lnTo>
                    <a:pt x="793687" y="95717"/>
                  </a:lnTo>
                  <a:lnTo>
                    <a:pt x="755773" y="71925"/>
                  </a:lnTo>
                  <a:lnTo>
                    <a:pt x="713620" y="51061"/>
                  </a:lnTo>
                  <a:lnTo>
                    <a:pt x="667652" y="33391"/>
                  </a:lnTo>
                  <a:lnTo>
                    <a:pt x="641347" y="2581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014978" y="5129022"/>
              <a:ext cx="908685" cy="570230"/>
            </a:xfrm>
            <a:custGeom>
              <a:avLst/>
              <a:gdLst/>
              <a:ahLst/>
              <a:cxnLst/>
              <a:rect l="l" t="t" r="r" b="b"/>
              <a:pathLst>
                <a:path w="908685" h="570229">
                  <a:moveTo>
                    <a:pt x="0" y="284987"/>
                  </a:moveTo>
                  <a:lnTo>
                    <a:pt x="13869" y="214817"/>
                  </a:lnTo>
                  <a:lnTo>
                    <a:pt x="53210" y="151015"/>
                  </a:lnTo>
                  <a:lnTo>
                    <a:pt x="81367" y="122169"/>
                  </a:lnTo>
                  <a:lnTo>
                    <a:pt x="114616" y="95717"/>
                  </a:lnTo>
                  <a:lnTo>
                    <a:pt x="152530" y="71925"/>
                  </a:lnTo>
                  <a:lnTo>
                    <a:pt x="194683" y="51061"/>
                  </a:lnTo>
                  <a:lnTo>
                    <a:pt x="240651" y="33391"/>
                  </a:lnTo>
                  <a:lnTo>
                    <a:pt x="290007" y="19183"/>
                  </a:lnTo>
                  <a:lnTo>
                    <a:pt x="342326" y="8704"/>
                  </a:lnTo>
                  <a:lnTo>
                    <a:pt x="397183" y="2220"/>
                  </a:lnTo>
                  <a:lnTo>
                    <a:pt x="454152" y="0"/>
                  </a:lnTo>
                  <a:lnTo>
                    <a:pt x="511120" y="2220"/>
                  </a:lnTo>
                  <a:lnTo>
                    <a:pt x="565977" y="8704"/>
                  </a:lnTo>
                  <a:lnTo>
                    <a:pt x="618296" y="19183"/>
                  </a:lnTo>
                  <a:lnTo>
                    <a:pt x="667652" y="33391"/>
                  </a:lnTo>
                  <a:lnTo>
                    <a:pt x="713620" y="51061"/>
                  </a:lnTo>
                  <a:lnTo>
                    <a:pt x="755773" y="71925"/>
                  </a:lnTo>
                  <a:lnTo>
                    <a:pt x="793687" y="95717"/>
                  </a:lnTo>
                  <a:lnTo>
                    <a:pt x="826936" y="122169"/>
                  </a:lnTo>
                  <a:lnTo>
                    <a:pt x="855093" y="151015"/>
                  </a:lnTo>
                  <a:lnTo>
                    <a:pt x="877734" y="181986"/>
                  </a:lnTo>
                  <a:lnTo>
                    <a:pt x="904765" y="249240"/>
                  </a:lnTo>
                  <a:lnTo>
                    <a:pt x="908304" y="284987"/>
                  </a:lnTo>
                  <a:lnTo>
                    <a:pt x="904765" y="320735"/>
                  </a:lnTo>
                  <a:lnTo>
                    <a:pt x="877734" y="387989"/>
                  </a:lnTo>
                  <a:lnTo>
                    <a:pt x="855093" y="418960"/>
                  </a:lnTo>
                  <a:lnTo>
                    <a:pt x="826936" y="447806"/>
                  </a:lnTo>
                  <a:lnTo>
                    <a:pt x="793687" y="474258"/>
                  </a:lnTo>
                  <a:lnTo>
                    <a:pt x="755773" y="498050"/>
                  </a:lnTo>
                  <a:lnTo>
                    <a:pt x="713620" y="518914"/>
                  </a:lnTo>
                  <a:lnTo>
                    <a:pt x="667652" y="536584"/>
                  </a:lnTo>
                  <a:lnTo>
                    <a:pt x="618296" y="550792"/>
                  </a:lnTo>
                  <a:lnTo>
                    <a:pt x="565977" y="561271"/>
                  </a:lnTo>
                  <a:lnTo>
                    <a:pt x="511120" y="567755"/>
                  </a:lnTo>
                  <a:lnTo>
                    <a:pt x="454152" y="569975"/>
                  </a:lnTo>
                  <a:lnTo>
                    <a:pt x="397183" y="567755"/>
                  </a:lnTo>
                  <a:lnTo>
                    <a:pt x="342326" y="561271"/>
                  </a:lnTo>
                  <a:lnTo>
                    <a:pt x="290007" y="550792"/>
                  </a:lnTo>
                  <a:lnTo>
                    <a:pt x="240651" y="536584"/>
                  </a:lnTo>
                  <a:lnTo>
                    <a:pt x="194683" y="518914"/>
                  </a:lnTo>
                  <a:lnTo>
                    <a:pt x="152530" y="498050"/>
                  </a:lnTo>
                  <a:lnTo>
                    <a:pt x="114616" y="474258"/>
                  </a:lnTo>
                  <a:lnTo>
                    <a:pt x="81367" y="447806"/>
                  </a:lnTo>
                  <a:lnTo>
                    <a:pt x="53210" y="418960"/>
                  </a:lnTo>
                  <a:lnTo>
                    <a:pt x="30569" y="387989"/>
                  </a:lnTo>
                  <a:lnTo>
                    <a:pt x="3538" y="320735"/>
                  </a:lnTo>
                  <a:lnTo>
                    <a:pt x="0" y="284987"/>
                  </a:lnTo>
                  <a:close/>
                </a:path>
                <a:path w="908685" h="570229">
                  <a:moveTo>
                    <a:pt x="25819" y="284987"/>
                  </a:moveTo>
                  <a:lnTo>
                    <a:pt x="41119" y="353887"/>
                  </a:lnTo>
                  <a:lnTo>
                    <a:pt x="84298" y="415798"/>
                  </a:lnTo>
                  <a:lnTo>
                    <a:pt x="115067" y="443361"/>
                  </a:lnTo>
                  <a:lnTo>
                    <a:pt x="151274" y="468250"/>
                  </a:lnTo>
                  <a:lnTo>
                    <a:pt x="192410" y="490157"/>
                  </a:lnTo>
                  <a:lnTo>
                    <a:pt x="237963" y="508774"/>
                  </a:lnTo>
                  <a:lnTo>
                    <a:pt x="287425" y="523791"/>
                  </a:lnTo>
                  <a:lnTo>
                    <a:pt x="340283" y="534899"/>
                  </a:lnTo>
                  <a:lnTo>
                    <a:pt x="396029" y="541791"/>
                  </a:lnTo>
                  <a:lnTo>
                    <a:pt x="454152" y="544156"/>
                  </a:lnTo>
                  <a:lnTo>
                    <a:pt x="512274" y="541791"/>
                  </a:lnTo>
                  <a:lnTo>
                    <a:pt x="568020" y="534899"/>
                  </a:lnTo>
                  <a:lnTo>
                    <a:pt x="620878" y="523791"/>
                  </a:lnTo>
                  <a:lnTo>
                    <a:pt x="670340" y="508774"/>
                  </a:lnTo>
                  <a:lnTo>
                    <a:pt x="715893" y="490157"/>
                  </a:lnTo>
                  <a:lnTo>
                    <a:pt x="757029" y="468250"/>
                  </a:lnTo>
                  <a:lnTo>
                    <a:pt x="793236" y="443361"/>
                  </a:lnTo>
                  <a:lnTo>
                    <a:pt x="824005" y="415798"/>
                  </a:lnTo>
                  <a:lnTo>
                    <a:pt x="848824" y="385871"/>
                  </a:lnTo>
                  <a:lnTo>
                    <a:pt x="878574" y="320157"/>
                  </a:lnTo>
                  <a:lnTo>
                    <a:pt x="882484" y="284987"/>
                  </a:lnTo>
                  <a:lnTo>
                    <a:pt x="878574" y="249818"/>
                  </a:lnTo>
                  <a:lnTo>
                    <a:pt x="848824" y="184104"/>
                  </a:lnTo>
                  <a:lnTo>
                    <a:pt x="824005" y="154177"/>
                  </a:lnTo>
                  <a:lnTo>
                    <a:pt x="793236" y="126614"/>
                  </a:lnTo>
                  <a:lnTo>
                    <a:pt x="757029" y="101725"/>
                  </a:lnTo>
                  <a:lnTo>
                    <a:pt x="715893" y="79818"/>
                  </a:lnTo>
                  <a:lnTo>
                    <a:pt x="670340" y="61201"/>
                  </a:lnTo>
                  <a:lnTo>
                    <a:pt x="620878" y="46184"/>
                  </a:lnTo>
                  <a:lnTo>
                    <a:pt x="568020" y="35076"/>
                  </a:lnTo>
                  <a:lnTo>
                    <a:pt x="512274" y="28184"/>
                  </a:lnTo>
                  <a:lnTo>
                    <a:pt x="454152" y="25819"/>
                  </a:lnTo>
                  <a:lnTo>
                    <a:pt x="396029" y="28184"/>
                  </a:lnTo>
                  <a:lnTo>
                    <a:pt x="340283" y="35076"/>
                  </a:lnTo>
                  <a:lnTo>
                    <a:pt x="287425" y="46184"/>
                  </a:lnTo>
                  <a:lnTo>
                    <a:pt x="237963" y="61201"/>
                  </a:lnTo>
                  <a:lnTo>
                    <a:pt x="192410" y="79818"/>
                  </a:lnTo>
                  <a:lnTo>
                    <a:pt x="151274" y="101725"/>
                  </a:lnTo>
                  <a:lnTo>
                    <a:pt x="115067" y="126614"/>
                  </a:lnTo>
                  <a:lnTo>
                    <a:pt x="84298" y="154177"/>
                  </a:lnTo>
                  <a:lnTo>
                    <a:pt x="59479" y="184104"/>
                  </a:lnTo>
                  <a:lnTo>
                    <a:pt x="29729" y="249818"/>
                  </a:lnTo>
                  <a:lnTo>
                    <a:pt x="25819" y="284987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20662" y="3966210"/>
              <a:ext cx="960119" cy="506095"/>
            </a:xfrm>
            <a:custGeom>
              <a:avLst/>
              <a:gdLst/>
              <a:ahLst/>
              <a:cxnLst/>
              <a:rect l="l" t="t" r="r" b="b"/>
              <a:pathLst>
                <a:path w="960120" h="506095">
                  <a:moveTo>
                    <a:pt x="480059" y="0"/>
                  </a:moveTo>
                  <a:lnTo>
                    <a:pt x="419843" y="1971"/>
                  </a:lnTo>
                  <a:lnTo>
                    <a:pt x="361858" y="7725"/>
                  </a:lnTo>
                  <a:lnTo>
                    <a:pt x="306554" y="17027"/>
                  </a:lnTo>
                  <a:lnTo>
                    <a:pt x="254383" y="29639"/>
                  </a:lnTo>
                  <a:lnTo>
                    <a:pt x="205793" y="45324"/>
                  </a:lnTo>
                  <a:lnTo>
                    <a:pt x="161234" y="63845"/>
                  </a:lnTo>
                  <a:lnTo>
                    <a:pt x="121157" y="84964"/>
                  </a:lnTo>
                  <a:lnTo>
                    <a:pt x="86012" y="108446"/>
                  </a:lnTo>
                  <a:lnTo>
                    <a:pt x="56247" y="134052"/>
                  </a:lnTo>
                  <a:lnTo>
                    <a:pt x="14661" y="190690"/>
                  </a:lnTo>
                  <a:lnTo>
                    <a:pt x="0" y="252983"/>
                  </a:lnTo>
                  <a:lnTo>
                    <a:pt x="3679" y="284203"/>
                  </a:lnTo>
                  <a:lnTo>
                    <a:pt x="32314" y="344421"/>
                  </a:lnTo>
                  <a:lnTo>
                    <a:pt x="86012" y="397521"/>
                  </a:lnTo>
                  <a:lnTo>
                    <a:pt x="121157" y="421003"/>
                  </a:lnTo>
                  <a:lnTo>
                    <a:pt x="161234" y="442122"/>
                  </a:lnTo>
                  <a:lnTo>
                    <a:pt x="205793" y="460643"/>
                  </a:lnTo>
                  <a:lnTo>
                    <a:pt x="254383" y="476328"/>
                  </a:lnTo>
                  <a:lnTo>
                    <a:pt x="306554" y="488940"/>
                  </a:lnTo>
                  <a:lnTo>
                    <a:pt x="361858" y="498242"/>
                  </a:lnTo>
                  <a:lnTo>
                    <a:pt x="419843" y="503996"/>
                  </a:lnTo>
                  <a:lnTo>
                    <a:pt x="480059" y="505967"/>
                  </a:lnTo>
                  <a:lnTo>
                    <a:pt x="540276" y="503996"/>
                  </a:lnTo>
                  <a:lnTo>
                    <a:pt x="598261" y="498242"/>
                  </a:lnTo>
                  <a:lnTo>
                    <a:pt x="653565" y="488940"/>
                  </a:lnTo>
                  <a:lnTo>
                    <a:pt x="677900" y="483057"/>
                  </a:lnTo>
                  <a:lnTo>
                    <a:pt x="480059" y="483057"/>
                  </a:lnTo>
                  <a:lnTo>
                    <a:pt x="418027" y="480956"/>
                  </a:lnTo>
                  <a:lnTo>
                    <a:pt x="358531" y="474838"/>
                  </a:lnTo>
                  <a:lnTo>
                    <a:pt x="302117" y="464976"/>
                  </a:lnTo>
                  <a:lnTo>
                    <a:pt x="249328" y="451644"/>
                  </a:lnTo>
                  <a:lnTo>
                    <a:pt x="200709" y="435117"/>
                  </a:lnTo>
                  <a:lnTo>
                    <a:pt x="156806" y="415669"/>
                  </a:lnTo>
                  <a:lnTo>
                    <a:pt x="118163" y="393573"/>
                  </a:lnTo>
                  <a:lnTo>
                    <a:pt x="85325" y="369105"/>
                  </a:lnTo>
                  <a:lnTo>
                    <a:pt x="39240" y="314145"/>
                  </a:lnTo>
                  <a:lnTo>
                    <a:pt x="22910" y="252983"/>
                  </a:lnTo>
                  <a:lnTo>
                    <a:pt x="27084" y="221764"/>
                  </a:lnTo>
                  <a:lnTo>
                    <a:pt x="58835" y="163430"/>
                  </a:lnTo>
                  <a:lnTo>
                    <a:pt x="118163" y="112394"/>
                  </a:lnTo>
                  <a:lnTo>
                    <a:pt x="156806" y="90298"/>
                  </a:lnTo>
                  <a:lnTo>
                    <a:pt x="200709" y="70850"/>
                  </a:lnTo>
                  <a:lnTo>
                    <a:pt x="249328" y="54323"/>
                  </a:lnTo>
                  <a:lnTo>
                    <a:pt x="302117" y="40991"/>
                  </a:lnTo>
                  <a:lnTo>
                    <a:pt x="358531" y="31129"/>
                  </a:lnTo>
                  <a:lnTo>
                    <a:pt x="418027" y="25011"/>
                  </a:lnTo>
                  <a:lnTo>
                    <a:pt x="480059" y="22910"/>
                  </a:lnTo>
                  <a:lnTo>
                    <a:pt x="677900" y="22910"/>
                  </a:lnTo>
                  <a:lnTo>
                    <a:pt x="653565" y="17027"/>
                  </a:lnTo>
                  <a:lnTo>
                    <a:pt x="598261" y="7725"/>
                  </a:lnTo>
                  <a:lnTo>
                    <a:pt x="540276" y="1971"/>
                  </a:lnTo>
                  <a:lnTo>
                    <a:pt x="480059" y="0"/>
                  </a:lnTo>
                  <a:close/>
                </a:path>
                <a:path w="960120" h="506095">
                  <a:moveTo>
                    <a:pt x="677900" y="22910"/>
                  </a:moveTo>
                  <a:lnTo>
                    <a:pt x="480059" y="22910"/>
                  </a:lnTo>
                  <a:lnTo>
                    <a:pt x="542092" y="25011"/>
                  </a:lnTo>
                  <a:lnTo>
                    <a:pt x="601588" y="31129"/>
                  </a:lnTo>
                  <a:lnTo>
                    <a:pt x="658002" y="40991"/>
                  </a:lnTo>
                  <a:lnTo>
                    <a:pt x="710791" y="54323"/>
                  </a:lnTo>
                  <a:lnTo>
                    <a:pt x="759410" y="70850"/>
                  </a:lnTo>
                  <a:lnTo>
                    <a:pt x="803313" y="90298"/>
                  </a:lnTo>
                  <a:lnTo>
                    <a:pt x="841956" y="112394"/>
                  </a:lnTo>
                  <a:lnTo>
                    <a:pt x="874794" y="136862"/>
                  </a:lnTo>
                  <a:lnTo>
                    <a:pt x="920879" y="191822"/>
                  </a:lnTo>
                  <a:lnTo>
                    <a:pt x="937209" y="252983"/>
                  </a:lnTo>
                  <a:lnTo>
                    <a:pt x="933035" y="284203"/>
                  </a:lnTo>
                  <a:lnTo>
                    <a:pt x="901284" y="342537"/>
                  </a:lnTo>
                  <a:lnTo>
                    <a:pt x="841956" y="393573"/>
                  </a:lnTo>
                  <a:lnTo>
                    <a:pt x="803313" y="415669"/>
                  </a:lnTo>
                  <a:lnTo>
                    <a:pt x="759410" y="435117"/>
                  </a:lnTo>
                  <a:lnTo>
                    <a:pt x="710791" y="451644"/>
                  </a:lnTo>
                  <a:lnTo>
                    <a:pt x="658002" y="464976"/>
                  </a:lnTo>
                  <a:lnTo>
                    <a:pt x="601588" y="474838"/>
                  </a:lnTo>
                  <a:lnTo>
                    <a:pt x="542092" y="480956"/>
                  </a:lnTo>
                  <a:lnTo>
                    <a:pt x="480059" y="483057"/>
                  </a:lnTo>
                  <a:lnTo>
                    <a:pt x="677900" y="483057"/>
                  </a:lnTo>
                  <a:lnTo>
                    <a:pt x="754326" y="460643"/>
                  </a:lnTo>
                  <a:lnTo>
                    <a:pt x="798885" y="442122"/>
                  </a:lnTo>
                  <a:lnTo>
                    <a:pt x="838962" y="421003"/>
                  </a:lnTo>
                  <a:lnTo>
                    <a:pt x="874107" y="397521"/>
                  </a:lnTo>
                  <a:lnTo>
                    <a:pt x="903872" y="371915"/>
                  </a:lnTo>
                  <a:lnTo>
                    <a:pt x="945458" y="315277"/>
                  </a:lnTo>
                  <a:lnTo>
                    <a:pt x="960119" y="252983"/>
                  </a:lnTo>
                  <a:lnTo>
                    <a:pt x="956440" y="221764"/>
                  </a:lnTo>
                  <a:lnTo>
                    <a:pt x="927805" y="161546"/>
                  </a:lnTo>
                  <a:lnTo>
                    <a:pt x="874107" y="108446"/>
                  </a:lnTo>
                  <a:lnTo>
                    <a:pt x="838962" y="84964"/>
                  </a:lnTo>
                  <a:lnTo>
                    <a:pt x="798885" y="63845"/>
                  </a:lnTo>
                  <a:lnTo>
                    <a:pt x="754326" y="45324"/>
                  </a:lnTo>
                  <a:lnTo>
                    <a:pt x="705736" y="29639"/>
                  </a:lnTo>
                  <a:lnTo>
                    <a:pt x="677900" y="2291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820662" y="3966210"/>
              <a:ext cx="960119" cy="506095"/>
            </a:xfrm>
            <a:custGeom>
              <a:avLst/>
              <a:gdLst/>
              <a:ahLst/>
              <a:cxnLst/>
              <a:rect l="l" t="t" r="r" b="b"/>
              <a:pathLst>
                <a:path w="960120" h="506095">
                  <a:moveTo>
                    <a:pt x="0" y="252983"/>
                  </a:moveTo>
                  <a:lnTo>
                    <a:pt x="14661" y="190690"/>
                  </a:lnTo>
                  <a:lnTo>
                    <a:pt x="56247" y="134052"/>
                  </a:lnTo>
                  <a:lnTo>
                    <a:pt x="86012" y="108446"/>
                  </a:lnTo>
                  <a:lnTo>
                    <a:pt x="121157" y="84964"/>
                  </a:lnTo>
                  <a:lnTo>
                    <a:pt x="161234" y="63845"/>
                  </a:lnTo>
                  <a:lnTo>
                    <a:pt x="205793" y="45324"/>
                  </a:lnTo>
                  <a:lnTo>
                    <a:pt x="254383" y="29639"/>
                  </a:lnTo>
                  <a:lnTo>
                    <a:pt x="306554" y="17027"/>
                  </a:lnTo>
                  <a:lnTo>
                    <a:pt x="361858" y="7725"/>
                  </a:lnTo>
                  <a:lnTo>
                    <a:pt x="419843" y="1971"/>
                  </a:lnTo>
                  <a:lnTo>
                    <a:pt x="480059" y="0"/>
                  </a:lnTo>
                  <a:lnTo>
                    <a:pt x="540276" y="1971"/>
                  </a:lnTo>
                  <a:lnTo>
                    <a:pt x="598261" y="7725"/>
                  </a:lnTo>
                  <a:lnTo>
                    <a:pt x="653565" y="17027"/>
                  </a:lnTo>
                  <a:lnTo>
                    <a:pt x="705736" y="29639"/>
                  </a:lnTo>
                  <a:lnTo>
                    <a:pt x="754326" y="45324"/>
                  </a:lnTo>
                  <a:lnTo>
                    <a:pt x="798885" y="63845"/>
                  </a:lnTo>
                  <a:lnTo>
                    <a:pt x="838962" y="84964"/>
                  </a:lnTo>
                  <a:lnTo>
                    <a:pt x="874107" y="108446"/>
                  </a:lnTo>
                  <a:lnTo>
                    <a:pt x="903872" y="134052"/>
                  </a:lnTo>
                  <a:lnTo>
                    <a:pt x="945458" y="190690"/>
                  </a:lnTo>
                  <a:lnTo>
                    <a:pt x="960119" y="252983"/>
                  </a:lnTo>
                  <a:lnTo>
                    <a:pt x="956379" y="284718"/>
                  </a:lnTo>
                  <a:lnTo>
                    <a:pt x="927805" y="344421"/>
                  </a:lnTo>
                  <a:lnTo>
                    <a:pt x="874107" y="397521"/>
                  </a:lnTo>
                  <a:lnTo>
                    <a:pt x="838962" y="421003"/>
                  </a:lnTo>
                  <a:lnTo>
                    <a:pt x="798885" y="442122"/>
                  </a:lnTo>
                  <a:lnTo>
                    <a:pt x="754326" y="460643"/>
                  </a:lnTo>
                  <a:lnTo>
                    <a:pt x="705736" y="476328"/>
                  </a:lnTo>
                  <a:lnTo>
                    <a:pt x="653565" y="488940"/>
                  </a:lnTo>
                  <a:lnTo>
                    <a:pt x="598261" y="498242"/>
                  </a:lnTo>
                  <a:lnTo>
                    <a:pt x="540276" y="503996"/>
                  </a:lnTo>
                  <a:lnTo>
                    <a:pt x="480059" y="505967"/>
                  </a:lnTo>
                  <a:lnTo>
                    <a:pt x="419843" y="503996"/>
                  </a:lnTo>
                  <a:lnTo>
                    <a:pt x="361858" y="498242"/>
                  </a:lnTo>
                  <a:lnTo>
                    <a:pt x="306554" y="488940"/>
                  </a:lnTo>
                  <a:lnTo>
                    <a:pt x="254383" y="476328"/>
                  </a:lnTo>
                  <a:lnTo>
                    <a:pt x="205793" y="460643"/>
                  </a:lnTo>
                  <a:lnTo>
                    <a:pt x="161234" y="442122"/>
                  </a:lnTo>
                  <a:lnTo>
                    <a:pt x="121157" y="421003"/>
                  </a:lnTo>
                  <a:lnTo>
                    <a:pt x="86012" y="397521"/>
                  </a:lnTo>
                  <a:lnTo>
                    <a:pt x="56247" y="371915"/>
                  </a:lnTo>
                  <a:lnTo>
                    <a:pt x="14661" y="315277"/>
                  </a:lnTo>
                  <a:lnTo>
                    <a:pt x="0" y="252983"/>
                  </a:lnTo>
                  <a:close/>
                </a:path>
                <a:path w="960120" h="506095">
                  <a:moveTo>
                    <a:pt x="22910" y="252983"/>
                  </a:moveTo>
                  <a:lnTo>
                    <a:pt x="39240" y="314145"/>
                  </a:lnTo>
                  <a:lnTo>
                    <a:pt x="85325" y="369105"/>
                  </a:lnTo>
                  <a:lnTo>
                    <a:pt x="118163" y="393573"/>
                  </a:lnTo>
                  <a:lnTo>
                    <a:pt x="156806" y="415669"/>
                  </a:lnTo>
                  <a:lnTo>
                    <a:pt x="200709" y="435117"/>
                  </a:lnTo>
                  <a:lnTo>
                    <a:pt x="249328" y="451644"/>
                  </a:lnTo>
                  <a:lnTo>
                    <a:pt x="302117" y="464976"/>
                  </a:lnTo>
                  <a:lnTo>
                    <a:pt x="358531" y="474838"/>
                  </a:lnTo>
                  <a:lnTo>
                    <a:pt x="418027" y="480956"/>
                  </a:lnTo>
                  <a:lnTo>
                    <a:pt x="480059" y="483057"/>
                  </a:lnTo>
                  <a:lnTo>
                    <a:pt x="542092" y="480956"/>
                  </a:lnTo>
                  <a:lnTo>
                    <a:pt x="601588" y="474838"/>
                  </a:lnTo>
                  <a:lnTo>
                    <a:pt x="658002" y="464976"/>
                  </a:lnTo>
                  <a:lnTo>
                    <a:pt x="710791" y="451644"/>
                  </a:lnTo>
                  <a:lnTo>
                    <a:pt x="759410" y="435117"/>
                  </a:lnTo>
                  <a:lnTo>
                    <a:pt x="803313" y="415669"/>
                  </a:lnTo>
                  <a:lnTo>
                    <a:pt x="841956" y="393573"/>
                  </a:lnTo>
                  <a:lnTo>
                    <a:pt x="874794" y="369105"/>
                  </a:lnTo>
                  <a:lnTo>
                    <a:pt x="920879" y="314145"/>
                  </a:lnTo>
                  <a:lnTo>
                    <a:pt x="937209" y="252983"/>
                  </a:lnTo>
                  <a:lnTo>
                    <a:pt x="933035" y="221764"/>
                  </a:lnTo>
                  <a:lnTo>
                    <a:pt x="901284" y="163430"/>
                  </a:lnTo>
                  <a:lnTo>
                    <a:pt x="841956" y="112394"/>
                  </a:lnTo>
                  <a:lnTo>
                    <a:pt x="803313" y="90298"/>
                  </a:lnTo>
                  <a:lnTo>
                    <a:pt x="759410" y="70850"/>
                  </a:lnTo>
                  <a:lnTo>
                    <a:pt x="710791" y="54323"/>
                  </a:lnTo>
                  <a:lnTo>
                    <a:pt x="658002" y="40991"/>
                  </a:lnTo>
                  <a:lnTo>
                    <a:pt x="601588" y="31129"/>
                  </a:lnTo>
                  <a:lnTo>
                    <a:pt x="542092" y="25011"/>
                  </a:lnTo>
                  <a:lnTo>
                    <a:pt x="480059" y="22910"/>
                  </a:lnTo>
                  <a:lnTo>
                    <a:pt x="418027" y="25011"/>
                  </a:lnTo>
                  <a:lnTo>
                    <a:pt x="358531" y="31129"/>
                  </a:lnTo>
                  <a:lnTo>
                    <a:pt x="302117" y="40991"/>
                  </a:lnTo>
                  <a:lnTo>
                    <a:pt x="249328" y="54323"/>
                  </a:lnTo>
                  <a:lnTo>
                    <a:pt x="200709" y="70850"/>
                  </a:lnTo>
                  <a:lnTo>
                    <a:pt x="156806" y="90298"/>
                  </a:lnTo>
                  <a:lnTo>
                    <a:pt x="118163" y="112394"/>
                  </a:lnTo>
                  <a:lnTo>
                    <a:pt x="85325" y="136862"/>
                  </a:lnTo>
                  <a:lnTo>
                    <a:pt x="39240" y="191822"/>
                  </a:lnTo>
                  <a:lnTo>
                    <a:pt x="22910" y="25298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947154" y="4562094"/>
              <a:ext cx="978535" cy="567055"/>
            </a:xfrm>
            <a:custGeom>
              <a:avLst/>
              <a:gdLst/>
              <a:ahLst/>
              <a:cxnLst/>
              <a:rect l="l" t="t" r="r" b="b"/>
              <a:pathLst>
                <a:path w="978534" h="567054">
                  <a:moveTo>
                    <a:pt x="489204" y="0"/>
                  </a:moveTo>
                  <a:lnTo>
                    <a:pt x="427839" y="2208"/>
                  </a:lnTo>
                  <a:lnTo>
                    <a:pt x="368749" y="8657"/>
                  </a:lnTo>
                  <a:lnTo>
                    <a:pt x="312392" y="19080"/>
                  </a:lnTo>
                  <a:lnTo>
                    <a:pt x="259226" y="33212"/>
                  </a:lnTo>
                  <a:lnTo>
                    <a:pt x="209711" y="50787"/>
                  </a:lnTo>
                  <a:lnTo>
                    <a:pt x="164304" y="71539"/>
                  </a:lnTo>
                  <a:lnTo>
                    <a:pt x="123463" y="95204"/>
                  </a:lnTo>
                  <a:lnTo>
                    <a:pt x="87649" y="121514"/>
                  </a:lnTo>
                  <a:lnTo>
                    <a:pt x="57317" y="150206"/>
                  </a:lnTo>
                  <a:lnTo>
                    <a:pt x="32929" y="181012"/>
                  </a:lnTo>
                  <a:lnTo>
                    <a:pt x="3811" y="247906"/>
                  </a:lnTo>
                  <a:lnTo>
                    <a:pt x="0" y="283463"/>
                  </a:lnTo>
                  <a:lnTo>
                    <a:pt x="3811" y="319021"/>
                  </a:lnTo>
                  <a:lnTo>
                    <a:pt x="32929" y="385915"/>
                  </a:lnTo>
                  <a:lnTo>
                    <a:pt x="57317" y="416721"/>
                  </a:lnTo>
                  <a:lnTo>
                    <a:pt x="87649" y="445413"/>
                  </a:lnTo>
                  <a:lnTo>
                    <a:pt x="123463" y="471723"/>
                  </a:lnTo>
                  <a:lnTo>
                    <a:pt x="164304" y="495388"/>
                  </a:lnTo>
                  <a:lnTo>
                    <a:pt x="209711" y="516140"/>
                  </a:lnTo>
                  <a:lnTo>
                    <a:pt x="259226" y="533715"/>
                  </a:lnTo>
                  <a:lnTo>
                    <a:pt x="312392" y="547847"/>
                  </a:lnTo>
                  <a:lnTo>
                    <a:pt x="368749" y="558270"/>
                  </a:lnTo>
                  <a:lnTo>
                    <a:pt x="427839" y="564719"/>
                  </a:lnTo>
                  <a:lnTo>
                    <a:pt x="489204" y="566927"/>
                  </a:lnTo>
                  <a:lnTo>
                    <a:pt x="550568" y="564719"/>
                  </a:lnTo>
                  <a:lnTo>
                    <a:pt x="609658" y="558270"/>
                  </a:lnTo>
                  <a:lnTo>
                    <a:pt x="666015" y="547847"/>
                  </a:lnTo>
                  <a:lnTo>
                    <a:pt x="690841" y="541248"/>
                  </a:lnTo>
                  <a:lnTo>
                    <a:pt x="489204" y="541248"/>
                  </a:lnTo>
                  <a:lnTo>
                    <a:pt x="431061" y="539240"/>
                  </a:lnTo>
                  <a:lnTo>
                    <a:pt x="375073" y="533375"/>
                  </a:lnTo>
                  <a:lnTo>
                    <a:pt x="321674" y="523896"/>
                  </a:lnTo>
                  <a:lnTo>
                    <a:pt x="271300" y="511044"/>
                  </a:lnTo>
                  <a:lnTo>
                    <a:pt x="224384" y="495061"/>
                  </a:lnTo>
                  <a:lnTo>
                    <a:pt x="181360" y="476188"/>
                  </a:lnTo>
                  <a:lnTo>
                    <a:pt x="142663" y="454667"/>
                  </a:lnTo>
                  <a:lnTo>
                    <a:pt x="108728" y="430740"/>
                  </a:lnTo>
                  <a:lnTo>
                    <a:pt x="79989" y="404648"/>
                  </a:lnTo>
                  <a:lnTo>
                    <a:pt x="39836" y="346936"/>
                  </a:lnTo>
                  <a:lnTo>
                    <a:pt x="25679" y="283463"/>
                  </a:lnTo>
                  <a:lnTo>
                    <a:pt x="29290" y="251128"/>
                  </a:lnTo>
                  <a:lnTo>
                    <a:pt x="56880" y="190294"/>
                  </a:lnTo>
                  <a:lnTo>
                    <a:pt x="108728" y="136187"/>
                  </a:lnTo>
                  <a:lnTo>
                    <a:pt x="142663" y="112260"/>
                  </a:lnTo>
                  <a:lnTo>
                    <a:pt x="181360" y="90739"/>
                  </a:lnTo>
                  <a:lnTo>
                    <a:pt x="224384" y="71866"/>
                  </a:lnTo>
                  <a:lnTo>
                    <a:pt x="271300" y="55883"/>
                  </a:lnTo>
                  <a:lnTo>
                    <a:pt x="321674" y="43031"/>
                  </a:lnTo>
                  <a:lnTo>
                    <a:pt x="375073" y="33552"/>
                  </a:lnTo>
                  <a:lnTo>
                    <a:pt x="431061" y="27687"/>
                  </a:lnTo>
                  <a:lnTo>
                    <a:pt x="489204" y="25679"/>
                  </a:lnTo>
                  <a:lnTo>
                    <a:pt x="690841" y="25679"/>
                  </a:lnTo>
                  <a:lnTo>
                    <a:pt x="666015" y="19080"/>
                  </a:lnTo>
                  <a:lnTo>
                    <a:pt x="609658" y="8657"/>
                  </a:lnTo>
                  <a:lnTo>
                    <a:pt x="550568" y="2208"/>
                  </a:lnTo>
                  <a:lnTo>
                    <a:pt x="489204" y="0"/>
                  </a:lnTo>
                  <a:close/>
                </a:path>
                <a:path w="978534" h="567054">
                  <a:moveTo>
                    <a:pt x="690841" y="25679"/>
                  </a:moveTo>
                  <a:lnTo>
                    <a:pt x="489204" y="25679"/>
                  </a:lnTo>
                  <a:lnTo>
                    <a:pt x="547346" y="27687"/>
                  </a:lnTo>
                  <a:lnTo>
                    <a:pt x="603334" y="33552"/>
                  </a:lnTo>
                  <a:lnTo>
                    <a:pt x="656733" y="43031"/>
                  </a:lnTo>
                  <a:lnTo>
                    <a:pt x="707107" y="55883"/>
                  </a:lnTo>
                  <a:lnTo>
                    <a:pt x="754023" y="71866"/>
                  </a:lnTo>
                  <a:lnTo>
                    <a:pt x="797047" y="90739"/>
                  </a:lnTo>
                  <a:lnTo>
                    <a:pt x="835744" y="112260"/>
                  </a:lnTo>
                  <a:lnTo>
                    <a:pt x="869679" y="136187"/>
                  </a:lnTo>
                  <a:lnTo>
                    <a:pt x="898418" y="162279"/>
                  </a:lnTo>
                  <a:lnTo>
                    <a:pt x="938571" y="219991"/>
                  </a:lnTo>
                  <a:lnTo>
                    <a:pt x="952728" y="283463"/>
                  </a:lnTo>
                  <a:lnTo>
                    <a:pt x="949117" y="315799"/>
                  </a:lnTo>
                  <a:lnTo>
                    <a:pt x="921527" y="376633"/>
                  </a:lnTo>
                  <a:lnTo>
                    <a:pt x="869679" y="430740"/>
                  </a:lnTo>
                  <a:lnTo>
                    <a:pt x="835744" y="454667"/>
                  </a:lnTo>
                  <a:lnTo>
                    <a:pt x="797047" y="476188"/>
                  </a:lnTo>
                  <a:lnTo>
                    <a:pt x="754023" y="495061"/>
                  </a:lnTo>
                  <a:lnTo>
                    <a:pt x="707107" y="511044"/>
                  </a:lnTo>
                  <a:lnTo>
                    <a:pt x="656733" y="523896"/>
                  </a:lnTo>
                  <a:lnTo>
                    <a:pt x="603334" y="533375"/>
                  </a:lnTo>
                  <a:lnTo>
                    <a:pt x="547346" y="539240"/>
                  </a:lnTo>
                  <a:lnTo>
                    <a:pt x="489204" y="541248"/>
                  </a:lnTo>
                  <a:lnTo>
                    <a:pt x="690841" y="541248"/>
                  </a:lnTo>
                  <a:lnTo>
                    <a:pt x="768696" y="516140"/>
                  </a:lnTo>
                  <a:lnTo>
                    <a:pt x="814103" y="495388"/>
                  </a:lnTo>
                  <a:lnTo>
                    <a:pt x="854944" y="471723"/>
                  </a:lnTo>
                  <a:lnTo>
                    <a:pt x="890758" y="445413"/>
                  </a:lnTo>
                  <a:lnTo>
                    <a:pt x="921090" y="416721"/>
                  </a:lnTo>
                  <a:lnTo>
                    <a:pt x="945478" y="385915"/>
                  </a:lnTo>
                  <a:lnTo>
                    <a:pt x="974596" y="319021"/>
                  </a:lnTo>
                  <a:lnTo>
                    <a:pt x="978408" y="283463"/>
                  </a:lnTo>
                  <a:lnTo>
                    <a:pt x="974596" y="247906"/>
                  </a:lnTo>
                  <a:lnTo>
                    <a:pt x="945478" y="181012"/>
                  </a:lnTo>
                  <a:lnTo>
                    <a:pt x="921090" y="150206"/>
                  </a:lnTo>
                  <a:lnTo>
                    <a:pt x="890758" y="121514"/>
                  </a:lnTo>
                  <a:lnTo>
                    <a:pt x="854944" y="95204"/>
                  </a:lnTo>
                  <a:lnTo>
                    <a:pt x="814103" y="71539"/>
                  </a:lnTo>
                  <a:lnTo>
                    <a:pt x="768696" y="50787"/>
                  </a:lnTo>
                  <a:lnTo>
                    <a:pt x="719181" y="33212"/>
                  </a:lnTo>
                  <a:lnTo>
                    <a:pt x="690841" y="2567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947154" y="4562094"/>
              <a:ext cx="978535" cy="567055"/>
            </a:xfrm>
            <a:custGeom>
              <a:avLst/>
              <a:gdLst/>
              <a:ahLst/>
              <a:cxnLst/>
              <a:rect l="l" t="t" r="r" b="b"/>
              <a:pathLst>
                <a:path w="978534" h="567054">
                  <a:moveTo>
                    <a:pt x="0" y="283463"/>
                  </a:moveTo>
                  <a:lnTo>
                    <a:pt x="14940" y="213667"/>
                  </a:lnTo>
                  <a:lnTo>
                    <a:pt x="57317" y="150206"/>
                  </a:lnTo>
                  <a:lnTo>
                    <a:pt x="87649" y="121514"/>
                  </a:lnTo>
                  <a:lnTo>
                    <a:pt x="123463" y="95204"/>
                  </a:lnTo>
                  <a:lnTo>
                    <a:pt x="164304" y="71539"/>
                  </a:lnTo>
                  <a:lnTo>
                    <a:pt x="209711" y="50787"/>
                  </a:lnTo>
                  <a:lnTo>
                    <a:pt x="259226" y="33212"/>
                  </a:lnTo>
                  <a:lnTo>
                    <a:pt x="312392" y="19080"/>
                  </a:lnTo>
                  <a:lnTo>
                    <a:pt x="368749" y="8657"/>
                  </a:lnTo>
                  <a:lnTo>
                    <a:pt x="427839" y="2208"/>
                  </a:lnTo>
                  <a:lnTo>
                    <a:pt x="489204" y="0"/>
                  </a:lnTo>
                  <a:lnTo>
                    <a:pt x="550568" y="2208"/>
                  </a:lnTo>
                  <a:lnTo>
                    <a:pt x="609658" y="8657"/>
                  </a:lnTo>
                  <a:lnTo>
                    <a:pt x="666015" y="19080"/>
                  </a:lnTo>
                  <a:lnTo>
                    <a:pt x="719181" y="33212"/>
                  </a:lnTo>
                  <a:lnTo>
                    <a:pt x="768696" y="50787"/>
                  </a:lnTo>
                  <a:lnTo>
                    <a:pt x="814103" y="71539"/>
                  </a:lnTo>
                  <a:lnTo>
                    <a:pt x="854944" y="95204"/>
                  </a:lnTo>
                  <a:lnTo>
                    <a:pt x="890758" y="121514"/>
                  </a:lnTo>
                  <a:lnTo>
                    <a:pt x="921090" y="150206"/>
                  </a:lnTo>
                  <a:lnTo>
                    <a:pt x="945478" y="181012"/>
                  </a:lnTo>
                  <a:lnTo>
                    <a:pt x="974596" y="247906"/>
                  </a:lnTo>
                  <a:lnTo>
                    <a:pt x="978408" y="283463"/>
                  </a:lnTo>
                  <a:lnTo>
                    <a:pt x="974596" y="319021"/>
                  </a:lnTo>
                  <a:lnTo>
                    <a:pt x="945478" y="385915"/>
                  </a:lnTo>
                  <a:lnTo>
                    <a:pt x="921090" y="416721"/>
                  </a:lnTo>
                  <a:lnTo>
                    <a:pt x="890758" y="445413"/>
                  </a:lnTo>
                  <a:lnTo>
                    <a:pt x="854944" y="471723"/>
                  </a:lnTo>
                  <a:lnTo>
                    <a:pt x="814103" y="495388"/>
                  </a:lnTo>
                  <a:lnTo>
                    <a:pt x="768696" y="516140"/>
                  </a:lnTo>
                  <a:lnTo>
                    <a:pt x="719181" y="533715"/>
                  </a:lnTo>
                  <a:lnTo>
                    <a:pt x="666015" y="547847"/>
                  </a:lnTo>
                  <a:lnTo>
                    <a:pt x="609658" y="558270"/>
                  </a:lnTo>
                  <a:lnTo>
                    <a:pt x="550568" y="564719"/>
                  </a:lnTo>
                  <a:lnTo>
                    <a:pt x="489204" y="566927"/>
                  </a:lnTo>
                  <a:lnTo>
                    <a:pt x="427839" y="564719"/>
                  </a:lnTo>
                  <a:lnTo>
                    <a:pt x="368749" y="558270"/>
                  </a:lnTo>
                  <a:lnTo>
                    <a:pt x="312392" y="547847"/>
                  </a:lnTo>
                  <a:lnTo>
                    <a:pt x="259226" y="533715"/>
                  </a:lnTo>
                  <a:lnTo>
                    <a:pt x="209711" y="516140"/>
                  </a:lnTo>
                  <a:lnTo>
                    <a:pt x="164304" y="495388"/>
                  </a:lnTo>
                  <a:lnTo>
                    <a:pt x="123463" y="471723"/>
                  </a:lnTo>
                  <a:lnTo>
                    <a:pt x="87649" y="445413"/>
                  </a:lnTo>
                  <a:lnTo>
                    <a:pt x="57317" y="416721"/>
                  </a:lnTo>
                  <a:lnTo>
                    <a:pt x="32929" y="385915"/>
                  </a:lnTo>
                  <a:lnTo>
                    <a:pt x="3811" y="319021"/>
                  </a:lnTo>
                  <a:lnTo>
                    <a:pt x="0" y="283463"/>
                  </a:lnTo>
                  <a:close/>
                </a:path>
                <a:path w="978534" h="567054">
                  <a:moveTo>
                    <a:pt x="25679" y="283463"/>
                  </a:moveTo>
                  <a:lnTo>
                    <a:pt x="39836" y="346936"/>
                  </a:lnTo>
                  <a:lnTo>
                    <a:pt x="79989" y="404648"/>
                  </a:lnTo>
                  <a:lnTo>
                    <a:pt x="108728" y="430740"/>
                  </a:lnTo>
                  <a:lnTo>
                    <a:pt x="142663" y="454667"/>
                  </a:lnTo>
                  <a:lnTo>
                    <a:pt x="181360" y="476188"/>
                  </a:lnTo>
                  <a:lnTo>
                    <a:pt x="224384" y="495061"/>
                  </a:lnTo>
                  <a:lnTo>
                    <a:pt x="271300" y="511044"/>
                  </a:lnTo>
                  <a:lnTo>
                    <a:pt x="321674" y="523896"/>
                  </a:lnTo>
                  <a:lnTo>
                    <a:pt x="375073" y="533375"/>
                  </a:lnTo>
                  <a:lnTo>
                    <a:pt x="431061" y="539240"/>
                  </a:lnTo>
                  <a:lnTo>
                    <a:pt x="489204" y="541248"/>
                  </a:lnTo>
                  <a:lnTo>
                    <a:pt x="547346" y="539240"/>
                  </a:lnTo>
                  <a:lnTo>
                    <a:pt x="603334" y="533375"/>
                  </a:lnTo>
                  <a:lnTo>
                    <a:pt x="656733" y="523896"/>
                  </a:lnTo>
                  <a:lnTo>
                    <a:pt x="707107" y="511044"/>
                  </a:lnTo>
                  <a:lnTo>
                    <a:pt x="754023" y="495061"/>
                  </a:lnTo>
                  <a:lnTo>
                    <a:pt x="797047" y="476188"/>
                  </a:lnTo>
                  <a:lnTo>
                    <a:pt x="835744" y="454667"/>
                  </a:lnTo>
                  <a:lnTo>
                    <a:pt x="869679" y="430740"/>
                  </a:lnTo>
                  <a:lnTo>
                    <a:pt x="898418" y="404648"/>
                  </a:lnTo>
                  <a:lnTo>
                    <a:pt x="938571" y="346936"/>
                  </a:lnTo>
                  <a:lnTo>
                    <a:pt x="952728" y="283463"/>
                  </a:lnTo>
                  <a:lnTo>
                    <a:pt x="949117" y="251128"/>
                  </a:lnTo>
                  <a:lnTo>
                    <a:pt x="921527" y="190294"/>
                  </a:lnTo>
                  <a:lnTo>
                    <a:pt x="869679" y="136187"/>
                  </a:lnTo>
                  <a:lnTo>
                    <a:pt x="835744" y="112260"/>
                  </a:lnTo>
                  <a:lnTo>
                    <a:pt x="797047" y="90739"/>
                  </a:lnTo>
                  <a:lnTo>
                    <a:pt x="754023" y="71866"/>
                  </a:lnTo>
                  <a:lnTo>
                    <a:pt x="707107" y="55883"/>
                  </a:lnTo>
                  <a:lnTo>
                    <a:pt x="656733" y="43031"/>
                  </a:lnTo>
                  <a:lnTo>
                    <a:pt x="603334" y="33552"/>
                  </a:lnTo>
                  <a:lnTo>
                    <a:pt x="547346" y="27687"/>
                  </a:lnTo>
                  <a:lnTo>
                    <a:pt x="489204" y="25679"/>
                  </a:lnTo>
                  <a:lnTo>
                    <a:pt x="431061" y="27687"/>
                  </a:lnTo>
                  <a:lnTo>
                    <a:pt x="375073" y="33552"/>
                  </a:lnTo>
                  <a:lnTo>
                    <a:pt x="321674" y="43031"/>
                  </a:lnTo>
                  <a:lnTo>
                    <a:pt x="271300" y="55883"/>
                  </a:lnTo>
                  <a:lnTo>
                    <a:pt x="224384" y="71866"/>
                  </a:lnTo>
                  <a:lnTo>
                    <a:pt x="181360" y="90739"/>
                  </a:lnTo>
                  <a:lnTo>
                    <a:pt x="142663" y="112260"/>
                  </a:lnTo>
                  <a:lnTo>
                    <a:pt x="108728" y="136187"/>
                  </a:lnTo>
                  <a:lnTo>
                    <a:pt x="79989" y="162279"/>
                  </a:lnTo>
                  <a:lnTo>
                    <a:pt x="39836" y="219991"/>
                  </a:lnTo>
                  <a:lnTo>
                    <a:pt x="25679" y="28346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78926"/>
            <a:ext cx="6232525" cy="3393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Point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operation: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Where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performed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Cutting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Shaping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Boring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Forming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60570" y="2647950"/>
            <a:ext cx="3688079" cy="2577465"/>
            <a:chOff x="4560570" y="2647950"/>
            <a:chExt cx="3688079" cy="2577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9620" y="2667000"/>
              <a:ext cx="3649979" cy="25389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570095" y="2657475"/>
              <a:ext cx="3669029" cy="2558415"/>
            </a:xfrm>
            <a:custGeom>
              <a:avLst/>
              <a:gdLst/>
              <a:ahLst/>
              <a:cxnLst/>
              <a:rect l="l" t="t" r="r" b="b"/>
              <a:pathLst>
                <a:path w="3669029" h="2558415">
                  <a:moveTo>
                    <a:pt x="0" y="0"/>
                  </a:moveTo>
                  <a:lnTo>
                    <a:pt x="3669029" y="0"/>
                  </a:lnTo>
                  <a:lnTo>
                    <a:pt x="3669029" y="2558034"/>
                  </a:lnTo>
                  <a:lnTo>
                    <a:pt x="0" y="255803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79427" y="5243848"/>
            <a:ext cx="7766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021" y="1074126"/>
            <a:ext cx="7280909" cy="20643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transmission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Parts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transmit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energy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performing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50339" y="3113024"/>
            <a:ext cx="2485390" cy="22199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Flywheels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Pulleys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Belts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Connecting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rods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Couplings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15534" y="3115462"/>
            <a:ext cx="1426845" cy="22199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20">
                <a:latin typeface="Tahoma"/>
                <a:cs typeface="Tahoma"/>
              </a:rPr>
              <a:t>Cams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Spindles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Chains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Cranks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Gears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150326"/>
            <a:ext cx="7176770" cy="37592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motions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actions: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 b="1">
                <a:latin typeface="Tahoma"/>
                <a:cs typeface="Tahoma"/>
              </a:rPr>
              <a:t>Motions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machine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moves</a:t>
            </a:r>
            <a:endParaRPr sz="2400">
              <a:latin typeface="Tahoma"/>
              <a:cs typeface="Tahoma"/>
            </a:endParaRPr>
          </a:p>
          <a:p>
            <a:pPr lvl="1" marL="754380" marR="82105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Examples: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rotating,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in-</a:t>
            </a:r>
            <a:r>
              <a:rPr dirty="0" sz="2400">
                <a:latin typeface="Tahoma"/>
                <a:cs typeface="Tahoma"/>
              </a:rPr>
              <a:t>running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nip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points,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reciprocating,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transversing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 b="1">
                <a:latin typeface="Tahoma"/>
                <a:cs typeface="Tahoma"/>
              </a:rPr>
              <a:t>Actions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Operation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machine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performs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Examples: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cutting,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punching,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shearing,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bending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66459" y="5749632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1125711"/>
            <a:ext cx="725932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Rotating</a:t>
            </a:r>
            <a:r>
              <a:rPr dirty="0" sz="28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parts</a:t>
            </a:r>
            <a:r>
              <a:rPr dirty="0" sz="28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projections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076" y="1859279"/>
            <a:ext cx="4038599" cy="313942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86400" y="1830323"/>
            <a:ext cx="3044951" cy="15986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86400" y="3761232"/>
            <a:ext cx="3044951" cy="2029967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25501" y="5776606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1145040" y="1231280"/>
            <a:ext cx="415099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nip</a:t>
            </a:r>
            <a:r>
              <a:rPr dirty="0" sz="28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points</a:t>
            </a:r>
            <a:r>
              <a:rPr dirty="0" sz="2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on </a:t>
            </a:r>
            <a:r>
              <a:rPr dirty="0" sz="2800">
                <a:latin typeface="Tahoma"/>
                <a:cs typeface="Tahoma"/>
              </a:rPr>
              <a:t>rotating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375" y="2391155"/>
            <a:ext cx="1883663" cy="3358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7400" y="1549908"/>
            <a:ext cx="2293619" cy="16001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3441204"/>
            <a:ext cx="1574279" cy="232103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95884" y="3444240"/>
            <a:ext cx="1565135" cy="2318003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35710" y="5892353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986576"/>
            <a:ext cx="7192009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Nip</a:t>
            </a:r>
            <a:r>
              <a:rPr dirty="0" sz="28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points</a:t>
            </a:r>
            <a:r>
              <a:rPr dirty="0" sz="28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between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rotating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parts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longitudinal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motions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180" y="2066544"/>
            <a:ext cx="3267455" cy="35981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6396" y="1499616"/>
            <a:ext cx="2324099" cy="17434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2900" y="3064764"/>
            <a:ext cx="1828799" cy="17724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7752" y="3473208"/>
            <a:ext cx="2142743" cy="2311894"/>
          </a:xfrm>
          <a:prstGeom prst="rect">
            <a:avLst/>
          </a:prstGeom>
        </p:spPr>
      </p:pic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31697" y="5884086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1250697"/>
            <a:ext cx="496951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Nip</a:t>
            </a:r>
            <a:r>
              <a:rPr dirty="0" sz="28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points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between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rotating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components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5896" y="1239011"/>
            <a:ext cx="2333231" cy="223265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12" y="3718559"/>
            <a:ext cx="3581387" cy="130301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9928" y="3718559"/>
            <a:ext cx="2842259" cy="1990331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702387" y="545236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936933"/>
            <a:ext cx="4879340" cy="14916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Reciprocating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motions:</a:t>
            </a:r>
            <a:endParaRPr sz="32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40">
                <a:latin typeface="Tahoma"/>
                <a:cs typeface="Tahoma"/>
              </a:rPr>
              <a:t>Back-</a:t>
            </a:r>
            <a:r>
              <a:rPr dirty="0" sz="2400" spc="-10">
                <a:latin typeface="Tahoma"/>
                <a:cs typeface="Tahoma"/>
              </a:rPr>
              <a:t>and-</a:t>
            </a:r>
            <a:r>
              <a:rPr dirty="0" sz="2400" spc="-20">
                <a:latin typeface="Tahoma"/>
                <a:cs typeface="Tahoma"/>
              </a:rPr>
              <a:t>forth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Up-and-</a:t>
            </a:r>
            <a:r>
              <a:rPr dirty="0" sz="2400" spc="-20">
                <a:latin typeface="Tahoma"/>
                <a:cs typeface="Tahoma"/>
              </a:rPr>
              <a:t>down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0308" y="3070860"/>
            <a:ext cx="3072371" cy="20116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2534411"/>
            <a:ext cx="3794747" cy="287578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16458" y="5894323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1250697"/>
            <a:ext cx="754634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Transverse</a:t>
            </a:r>
            <a:r>
              <a:rPr dirty="0" sz="28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motion</a:t>
            </a:r>
            <a:r>
              <a:rPr dirty="0" sz="28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movement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straight, </a:t>
            </a:r>
            <a:r>
              <a:rPr dirty="0" sz="2800">
                <a:latin typeface="Tahoma"/>
                <a:cs typeface="Tahoma"/>
              </a:rPr>
              <a:t>continuous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line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236" y="3113532"/>
            <a:ext cx="3462527" cy="20787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3291" y="3124200"/>
            <a:ext cx="3150107" cy="2362199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54202" y="589432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993139" y="1250697"/>
            <a:ext cx="660844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Cutting</a:t>
            </a:r>
            <a:r>
              <a:rPr dirty="0" sz="28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action</a:t>
            </a:r>
            <a:r>
              <a:rPr dirty="0" sz="2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rotating, </a:t>
            </a:r>
            <a:r>
              <a:rPr dirty="0" sz="2800">
                <a:latin typeface="Tahoma"/>
                <a:cs typeface="Tahoma"/>
              </a:rPr>
              <a:t>reciprocating,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transverse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13863" y="2610230"/>
            <a:ext cx="3676650" cy="2762250"/>
            <a:chOff x="2713863" y="2610230"/>
            <a:chExt cx="3676650" cy="27622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3388" y="2619755"/>
              <a:ext cx="3657599" cy="27431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718625" y="2614993"/>
              <a:ext cx="3667125" cy="2752725"/>
            </a:xfrm>
            <a:custGeom>
              <a:avLst/>
              <a:gdLst/>
              <a:ahLst/>
              <a:cxnLst/>
              <a:rect l="l" t="t" r="r" b="b"/>
              <a:pathLst>
                <a:path w="3667125" h="2752725">
                  <a:moveTo>
                    <a:pt x="0" y="0"/>
                  </a:moveTo>
                  <a:lnTo>
                    <a:pt x="3667125" y="0"/>
                  </a:lnTo>
                  <a:lnTo>
                    <a:pt x="3667125" y="2752725"/>
                  </a:lnTo>
                  <a:lnTo>
                    <a:pt x="0" y="2752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73453" y="589432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1250696"/>
            <a:ext cx="739711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Punching</a:t>
            </a:r>
            <a:r>
              <a:rPr dirty="0" sz="28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action</a:t>
            </a:r>
            <a:r>
              <a:rPr dirty="0" sz="2800" spc="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applied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slide </a:t>
            </a:r>
            <a:r>
              <a:rPr dirty="0" sz="2800">
                <a:latin typeface="Tahoma"/>
                <a:cs typeface="Tahoma"/>
              </a:rPr>
              <a:t>(ram)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purpose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blanking,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drawing,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stamping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31567" y="2733675"/>
            <a:ext cx="3881120" cy="2914650"/>
            <a:chOff x="2631567" y="2733675"/>
            <a:chExt cx="3881120" cy="29146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1092" y="2743200"/>
              <a:ext cx="3861803" cy="289558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636329" y="2738437"/>
              <a:ext cx="3871595" cy="2905125"/>
            </a:xfrm>
            <a:custGeom>
              <a:avLst/>
              <a:gdLst/>
              <a:ahLst/>
              <a:cxnLst/>
              <a:rect l="l" t="t" r="r" b="b"/>
              <a:pathLst>
                <a:path w="3871595" h="2905125">
                  <a:moveTo>
                    <a:pt x="0" y="0"/>
                  </a:moveTo>
                  <a:lnTo>
                    <a:pt x="3871340" y="0"/>
                  </a:lnTo>
                  <a:lnTo>
                    <a:pt x="3871340" y="2905125"/>
                  </a:lnTo>
                  <a:lnTo>
                    <a:pt x="0" y="29051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54202" y="589432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1250696"/>
            <a:ext cx="725741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Shearing</a:t>
            </a:r>
            <a:r>
              <a:rPr dirty="0" sz="28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action</a:t>
            </a: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applying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slide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knife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order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shear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metal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213735" y="2573654"/>
            <a:ext cx="2677160" cy="2929890"/>
            <a:chOff x="3213735" y="2573654"/>
            <a:chExt cx="2677160" cy="29298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3260" y="2583179"/>
              <a:ext cx="2657855" cy="291083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218497" y="2578417"/>
              <a:ext cx="2667635" cy="2920365"/>
            </a:xfrm>
            <a:custGeom>
              <a:avLst/>
              <a:gdLst/>
              <a:ahLst/>
              <a:cxnLst/>
              <a:rect l="l" t="t" r="r" b="b"/>
              <a:pathLst>
                <a:path w="2667635" h="2920365">
                  <a:moveTo>
                    <a:pt x="0" y="0"/>
                  </a:moveTo>
                  <a:lnTo>
                    <a:pt x="2667381" y="0"/>
                  </a:lnTo>
                  <a:lnTo>
                    <a:pt x="2667381" y="2920365"/>
                  </a:lnTo>
                  <a:lnTo>
                    <a:pt x="0" y="29203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73454" y="579011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Basic</a:t>
            </a:r>
            <a:r>
              <a:rPr dirty="0" sz="3800" spc="-75"/>
              <a:t> </a:t>
            </a:r>
            <a:r>
              <a:rPr dirty="0" sz="3800"/>
              <a:t>Machinery</a:t>
            </a:r>
            <a:r>
              <a:rPr dirty="0" sz="3800" spc="-60"/>
              <a:t> </a:t>
            </a:r>
            <a:r>
              <a:rPr dirty="0" sz="3800"/>
              <a:t>Parts</a:t>
            </a:r>
            <a:r>
              <a:rPr dirty="0" sz="3800" spc="-70"/>
              <a:t> </a:t>
            </a:r>
            <a:r>
              <a:rPr dirty="0" sz="3800"/>
              <a:t>and</a:t>
            </a:r>
            <a:r>
              <a:rPr dirty="0" sz="3800" spc="-7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840739" y="1245583"/>
            <a:ext cx="715454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Bending</a:t>
            </a:r>
            <a:r>
              <a:rPr dirty="0" sz="28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action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applying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draw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stamp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13378" y="2505075"/>
            <a:ext cx="2317750" cy="2724150"/>
            <a:chOff x="3413378" y="2505075"/>
            <a:chExt cx="2317750" cy="27241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2916" y="2514600"/>
              <a:ext cx="2298178" cy="27050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18141" y="2509837"/>
              <a:ext cx="2308225" cy="2714625"/>
            </a:xfrm>
            <a:custGeom>
              <a:avLst/>
              <a:gdLst/>
              <a:ahLst/>
              <a:cxnLst/>
              <a:rect l="l" t="t" r="r" b="b"/>
              <a:pathLst>
                <a:path w="2308225" h="2714625">
                  <a:moveTo>
                    <a:pt x="0" y="0"/>
                  </a:moveTo>
                  <a:lnTo>
                    <a:pt x="2307717" y="0"/>
                  </a:lnTo>
                  <a:lnTo>
                    <a:pt x="2307717" y="2714625"/>
                  </a:lnTo>
                  <a:lnTo>
                    <a:pt x="0" y="27146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012363"/>
            <a:ext cx="7950834" cy="448881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latin typeface="Tahoma"/>
                <a:cs typeface="Tahoma"/>
              </a:rPr>
              <a:t>Machines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guarding: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Guillotine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cutters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-10">
                <a:latin typeface="Tahoma"/>
                <a:cs typeface="Tahoma"/>
              </a:rPr>
              <a:t>Shears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Alligator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shears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presses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Milling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machines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saws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spc="-10">
                <a:latin typeface="Tahoma"/>
                <a:cs typeface="Tahoma"/>
              </a:rPr>
              <a:t>Jointers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Portable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tools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Forming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rolls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calenders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62675" y="1590675"/>
            <a:ext cx="2258060" cy="2114550"/>
            <a:chOff x="6162675" y="1590675"/>
            <a:chExt cx="2258060" cy="21145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1600200"/>
              <a:ext cx="2238755" cy="20954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67437" y="1595437"/>
              <a:ext cx="2248535" cy="2105025"/>
            </a:xfrm>
            <a:custGeom>
              <a:avLst/>
              <a:gdLst/>
              <a:ahLst/>
              <a:cxnLst/>
              <a:rect l="l" t="t" r="r" b="b"/>
              <a:pathLst>
                <a:path w="2248534" h="2105025">
                  <a:moveTo>
                    <a:pt x="0" y="0"/>
                  </a:moveTo>
                  <a:lnTo>
                    <a:pt x="2248280" y="0"/>
                  </a:lnTo>
                  <a:lnTo>
                    <a:pt x="2248280" y="2105025"/>
                  </a:lnTo>
                  <a:lnTo>
                    <a:pt x="0" y="21050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705475" y="3876675"/>
            <a:ext cx="2715260" cy="2041525"/>
            <a:chOff x="5705475" y="3876675"/>
            <a:chExt cx="2715260" cy="20415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0" y="3886200"/>
              <a:ext cx="2695955" cy="202234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710237" y="3881437"/>
              <a:ext cx="2705735" cy="2032000"/>
            </a:xfrm>
            <a:custGeom>
              <a:avLst/>
              <a:gdLst/>
              <a:ahLst/>
              <a:cxnLst/>
              <a:rect l="l" t="t" r="r" b="b"/>
              <a:pathLst>
                <a:path w="2705734" h="2032000">
                  <a:moveTo>
                    <a:pt x="0" y="0"/>
                  </a:moveTo>
                  <a:lnTo>
                    <a:pt x="2705480" y="0"/>
                  </a:lnTo>
                  <a:lnTo>
                    <a:pt x="2705480" y="2031873"/>
                  </a:lnTo>
                  <a:lnTo>
                    <a:pt x="0" y="20318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83271" y="5961474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668766" y="1297510"/>
            <a:ext cx="4605655" cy="2954655"/>
          </a:xfrm>
          <a:prstGeom prst="rect">
            <a:avLst/>
          </a:prstGeom>
        </p:spPr>
        <p:txBody>
          <a:bodyPr wrap="square" lIns="0" tIns="25844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3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blades:</a:t>
            </a:r>
            <a:endParaRPr sz="3200">
              <a:latin typeface="Tahoma"/>
              <a:cs typeface="Tahoma"/>
            </a:endParaRPr>
          </a:p>
          <a:p>
            <a:pPr lvl="1" marL="870585" marR="40005" indent="-457200">
              <a:lnSpc>
                <a:spcPct val="100000"/>
              </a:lnSpc>
              <a:spcBef>
                <a:spcPts val="145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Guard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periphery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>
                <a:latin typeface="Tahoma"/>
                <a:cs typeface="Tahoma"/>
              </a:rPr>
              <a:t>blades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less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7’</a:t>
            </a:r>
            <a:r>
              <a:rPr dirty="0" sz="2400" spc="-10">
                <a:latin typeface="Tahoma"/>
                <a:cs typeface="Tahoma"/>
              </a:rPr>
              <a:t> above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floor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level</a:t>
            </a:r>
            <a:endParaRPr sz="2400">
              <a:latin typeface="Tahoma"/>
              <a:cs typeface="Tahoma"/>
            </a:endParaRPr>
          </a:p>
          <a:p>
            <a:pPr lvl="1" marL="870585" marR="382905" indent="-457200">
              <a:lnSpc>
                <a:spcPct val="100000"/>
              </a:lnSpc>
              <a:spcBef>
                <a:spcPts val="144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Guards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openings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no </a:t>
            </a:r>
            <a:r>
              <a:rPr dirty="0" sz="2400">
                <a:latin typeface="Tahoma"/>
                <a:cs typeface="Tahoma"/>
              </a:rPr>
              <a:t>larger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½”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90638" y="5944591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0172" y="1371600"/>
            <a:ext cx="1691626" cy="16763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3747" y="3429000"/>
            <a:ext cx="2798063" cy="2304287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545071" y="5920780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1132132"/>
            <a:ext cx="5182870" cy="3503295"/>
          </a:xfrm>
          <a:prstGeom prst="rect">
            <a:avLst/>
          </a:prstGeom>
        </p:spPr>
        <p:txBody>
          <a:bodyPr wrap="square" lIns="0" tIns="25844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3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Abrasive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wheel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machinery:</a:t>
            </a:r>
            <a:endParaRPr sz="3200">
              <a:latin typeface="Tahoma"/>
              <a:cs typeface="Tahoma"/>
            </a:endParaRPr>
          </a:p>
          <a:p>
            <a:pPr lvl="1" marL="870585" marR="638810" indent="-457200">
              <a:lnSpc>
                <a:spcPct val="100000"/>
              </a:lnSpc>
              <a:spcBef>
                <a:spcPts val="145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Adjustable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tongue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guard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¼”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wheel</a:t>
            </a:r>
            <a:endParaRPr sz="2400">
              <a:latin typeface="Tahoma"/>
              <a:cs typeface="Tahoma"/>
            </a:endParaRPr>
          </a:p>
          <a:p>
            <a:pPr lvl="1" marL="870585" marR="932180" indent="-457200">
              <a:lnSpc>
                <a:spcPct val="100000"/>
              </a:lnSpc>
              <a:spcBef>
                <a:spcPts val="144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maximum </a:t>
            </a:r>
            <a:r>
              <a:rPr dirty="0" sz="2400">
                <a:latin typeface="Tahoma"/>
                <a:cs typeface="Tahoma"/>
              </a:rPr>
              <a:t>opening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1/8”</a:t>
            </a:r>
            <a:endParaRPr sz="2400">
              <a:latin typeface="Tahoma"/>
              <a:cs typeface="Tahoma"/>
            </a:endParaRPr>
          </a:p>
          <a:p>
            <a:pPr lvl="1" marL="870585" marR="261620" indent="-457200">
              <a:lnSpc>
                <a:spcPct val="100000"/>
              </a:lnSpc>
              <a:spcBef>
                <a:spcPts val="144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Cover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spindle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end,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nut,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flange projections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600" y="1222247"/>
            <a:ext cx="3026663" cy="457199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03630"/>
            <a:ext cx="7496809" cy="2466340"/>
          </a:xfrm>
          <a:prstGeom prst="rect">
            <a:avLst/>
          </a:prstGeom>
        </p:spPr>
        <p:txBody>
          <a:bodyPr wrap="square" lIns="0" tIns="258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dirty="0" sz="3200">
                <a:latin typeface="Tahoma"/>
                <a:cs typeface="Tahoma"/>
              </a:rPr>
              <a:t>Revolving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barrels,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containers,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drums:</a:t>
            </a:r>
            <a:endParaRPr sz="3200">
              <a:latin typeface="Tahoma"/>
              <a:cs typeface="Tahoma"/>
            </a:endParaRPr>
          </a:p>
          <a:p>
            <a:pPr marL="469900" marR="295910" indent="-457834">
              <a:lnSpc>
                <a:spcPct val="100000"/>
              </a:lnSpc>
              <a:spcBef>
                <a:spcPts val="168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enclosure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interlocked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drive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mechanism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Guards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openings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larger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½”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334759" y="590239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3569208"/>
            <a:ext cx="2889503" cy="2438399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477773"/>
            <a:ext cx="3500754" cy="2367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-30">
                <a:latin typeface="Tahoma"/>
                <a:cs typeface="Tahoma"/>
              </a:rPr>
              <a:t>Power-</a:t>
            </a:r>
            <a:r>
              <a:rPr dirty="0" sz="3200" spc="-10">
                <a:latin typeface="Tahoma"/>
                <a:cs typeface="Tahoma"/>
              </a:rPr>
              <a:t>transmission apparatus:</a:t>
            </a:r>
            <a:endParaRPr sz="3200">
              <a:latin typeface="Tahoma"/>
              <a:cs typeface="Tahoma"/>
            </a:endParaRPr>
          </a:p>
          <a:p>
            <a:pPr algn="just" marL="354330" marR="43815" indent="-34163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Shafting,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flywheels,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pulleys,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belts,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chain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drives,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etc.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021" y="3905329"/>
            <a:ext cx="4338320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3695" marR="5080" indent="-34163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Less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7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feet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platform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286410" y="1644271"/>
            <a:ext cx="631190" cy="30734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d</a:t>
            </a:r>
            <a:r>
              <a:rPr dirty="0" sz="2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FF0000"/>
                </a:solidFill>
                <a:latin typeface="Tahoma"/>
                <a:cs typeface="Tahoma"/>
              </a:rPr>
              <a:t>belt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96840" y="1644271"/>
            <a:ext cx="1153160" cy="612140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 spc="-10">
                <a:solidFill>
                  <a:srgbClr val="FF0000"/>
                </a:solidFill>
                <a:latin typeface="Tahoma"/>
                <a:cs typeface="Tahoma"/>
              </a:rPr>
              <a:t>Unguarde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0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ahoma"/>
                <a:cs typeface="Tahoma"/>
              </a:rPr>
              <a:t>pulley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grpSp>
        <p:nvGrpSpPr>
          <p:cNvPr id="7" name="object 7"/>
          <p:cNvGrpSpPr/>
          <p:nvPr/>
        </p:nvGrpSpPr>
        <p:grpSpPr>
          <a:xfrm>
            <a:off x="6319646" y="1738502"/>
            <a:ext cx="2300605" cy="3882390"/>
            <a:chOff x="6319646" y="1738502"/>
            <a:chExt cx="2300605" cy="388239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9171" y="1748027"/>
              <a:ext cx="2281427" cy="386333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324409" y="1743265"/>
              <a:ext cx="2291080" cy="3872865"/>
            </a:xfrm>
            <a:custGeom>
              <a:avLst/>
              <a:gdLst/>
              <a:ahLst/>
              <a:cxnLst/>
              <a:rect l="l" t="t" r="r" b="b"/>
              <a:pathLst>
                <a:path w="2291079" h="3872865">
                  <a:moveTo>
                    <a:pt x="0" y="0"/>
                  </a:moveTo>
                  <a:lnTo>
                    <a:pt x="2290953" y="0"/>
                  </a:lnTo>
                  <a:lnTo>
                    <a:pt x="2290953" y="3872865"/>
                  </a:lnTo>
                  <a:lnTo>
                    <a:pt x="0" y="38728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8011159" y="565424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5105400" y="1600200"/>
            <a:ext cx="1981200" cy="70739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90805" marR="161290">
              <a:lnSpc>
                <a:spcPct val="100000"/>
              </a:lnSpc>
              <a:spcBef>
                <a:spcPts val="350"/>
              </a:spcBef>
            </a:pP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Unguarded</a:t>
            </a:r>
            <a:r>
              <a:rPr dirty="0" sz="20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FF0000"/>
                </a:solidFill>
                <a:latin typeface="Tahoma"/>
                <a:cs typeface="Tahoma"/>
              </a:rPr>
              <a:t>belt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0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ahoma"/>
                <a:cs typeface="Tahoma"/>
              </a:rPr>
              <a:t>pulley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0268" y="1102182"/>
            <a:ext cx="820293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Machinery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amputations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examples: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Machinery</a:t>
            </a:r>
            <a:r>
              <a:rPr dirty="0" sz="3800" spc="-80"/>
              <a:t> </a:t>
            </a:r>
            <a:r>
              <a:rPr dirty="0" sz="3800"/>
              <a:t>That</a:t>
            </a:r>
            <a:r>
              <a:rPr dirty="0" sz="3800" spc="-95"/>
              <a:t> </a:t>
            </a:r>
            <a:r>
              <a:rPr dirty="0" sz="3800"/>
              <a:t>Requires</a:t>
            </a:r>
            <a:r>
              <a:rPr dirty="0" sz="3800" spc="-80"/>
              <a:t> </a:t>
            </a:r>
            <a:r>
              <a:rPr dirty="0" sz="3800" spc="-10"/>
              <a:t>Guarding</a:t>
            </a:r>
            <a:endParaRPr sz="3800"/>
          </a:p>
        </p:txBody>
      </p:sp>
      <p:grpSp>
        <p:nvGrpSpPr>
          <p:cNvPr id="4" name="object 4"/>
          <p:cNvGrpSpPr/>
          <p:nvPr/>
        </p:nvGrpSpPr>
        <p:grpSpPr>
          <a:xfrm>
            <a:off x="301370" y="1880235"/>
            <a:ext cx="1504950" cy="1276350"/>
            <a:chOff x="301370" y="1880235"/>
            <a:chExt cx="1504950" cy="1276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895" y="1889759"/>
              <a:ext cx="1485899" cy="12572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6133" y="1884997"/>
              <a:ext cx="1495425" cy="1266825"/>
            </a:xfrm>
            <a:custGeom>
              <a:avLst/>
              <a:gdLst/>
              <a:ahLst/>
              <a:cxnLst/>
              <a:rect l="l" t="t" r="r" b="b"/>
              <a:pathLst>
                <a:path w="1495425" h="1266825">
                  <a:moveTo>
                    <a:pt x="0" y="0"/>
                  </a:moveTo>
                  <a:lnTo>
                    <a:pt x="1495424" y="0"/>
                  </a:lnTo>
                  <a:lnTo>
                    <a:pt x="1495424" y="1266825"/>
                  </a:lnTo>
                  <a:lnTo>
                    <a:pt x="0" y="12668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54127" y="4297298"/>
            <a:ext cx="1500505" cy="1314450"/>
            <a:chOff x="254127" y="4297298"/>
            <a:chExt cx="1500505" cy="1314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652" y="4306823"/>
              <a:ext cx="1481327" cy="12953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58889" y="4302061"/>
              <a:ext cx="1490980" cy="1304925"/>
            </a:xfrm>
            <a:custGeom>
              <a:avLst/>
              <a:gdLst/>
              <a:ahLst/>
              <a:cxnLst/>
              <a:rect l="l" t="t" r="r" b="b"/>
              <a:pathLst>
                <a:path w="1490980" h="1304925">
                  <a:moveTo>
                    <a:pt x="0" y="0"/>
                  </a:moveTo>
                  <a:lnTo>
                    <a:pt x="1490853" y="0"/>
                  </a:lnTo>
                  <a:lnTo>
                    <a:pt x="1490853" y="1304925"/>
                  </a:lnTo>
                  <a:lnTo>
                    <a:pt x="0" y="13049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928612" y="1893655"/>
            <a:ext cx="2655570" cy="34550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marR="17462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900" algn="l"/>
              </a:tabLst>
            </a:pPr>
            <a:r>
              <a:rPr dirty="0" sz="2000">
                <a:latin typeface="Tahoma"/>
                <a:cs typeface="Tahoma"/>
              </a:rPr>
              <a:t>Mechanical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power </a:t>
            </a:r>
            <a:r>
              <a:rPr dirty="0" sz="2000" spc="-10">
                <a:latin typeface="Tahoma"/>
                <a:cs typeface="Tahoma"/>
              </a:rPr>
              <a:t>presses</a:t>
            </a:r>
            <a:endParaRPr sz="20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</a:tabLst>
            </a:pPr>
            <a:r>
              <a:rPr dirty="0" sz="2000">
                <a:latin typeface="Tahoma"/>
                <a:cs typeface="Tahoma"/>
              </a:rPr>
              <a:t>Power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press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breaks</a:t>
            </a:r>
            <a:endParaRPr sz="2000">
              <a:latin typeface="Tahoma"/>
              <a:cs typeface="Tahoma"/>
            </a:endParaRPr>
          </a:p>
          <a:p>
            <a:pPr marL="469900" marR="9525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900" algn="l"/>
              </a:tabLst>
            </a:pPr>
            <a:r>
              <a:rPr dirty="0" sz="2000">
                <a:latin typeface="Tahoma"/>
                <a:cs typeface="Tahoma"/>
              </a:rPr>
              <a:t>Powered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non- </a:t>
            </a:r>
            <a:r>
              <a:rPr dirty="0" sz="2000">
                <a:latin typeface="Tahoma"/>
                <a:cs typeface="Tahoma"/>
              </a:rPr>
              <a:t>powered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conveyors</a:t>
            </a:r>
            <a:endParaRPr sz="20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</a:tabLst>
            </a:pPr>
            <a:r>
              <a:rPr dirty="0" sz="2000">
                <a:latin typeface="Tahoma"/>
                <a:cs typeface="Tahoma"/>
              </a:rPr>
              <a:t>Printing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presses</a:t>
            </a:r>
            <a:endParaRPr sz="2000">
              <a:latin typeface="Tahoma"/>
              <a:cs typeface="Tahoma"/>
            </a:endParaRPr>
          </a:p>
          <a:p>
            <a:pPr marL="469265" marR="319405" indent="-4572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69265" algn="l"/>
              </a:tabLst>
            </a:pPr>
            <a:r>
              <a:rPr dirty="0" sz="2000" spc="-20">
                <a:latin typeface="Tahoma"/>
                <a:cs typeface="Tahoma"/>
              </a:rPr>
              <a:t>Roll-</a:t>
            </a:r>
            <a:r>
              <a:rPr dirty="0" sz="2000">
                <a:latin typeface="Tahoma"/>
                <a:cs typeface="Tahoma"/>
              </a:rPr>
              <a:t>forming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 spc="-10">
                <a:latin typeface="Tahoma"/>
                <a:cs typeface="Tahoma"/>
              </a:rPr>
              <a:t>roll-bending machines</a:t>
            </a:r>
            <a:endParaRPr sz="20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469900" algn="l"/>
              </a:tabLst>
            </a:pPr>
            <a:r>
              <a:rPr dirty="0" sz="2000">
                <a:latin typeface="Tahoma"/>
                <a:cs typeface="Tahoma"/>
              </a:rPr>
              <a:t>Shearing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machines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041245" y="1847139"/>
            <a:ext cx="2019300" cy="14274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575"/>
              </a:spcBef>
              <a:buAutoNum type="arabicPeriod" startAt="7"/>
              <a:tabLst>
                <a:tab pos="469265" algn="l"/>
              </a:tabLst>
            </a:pPr>
            <a:r>
              <a:rPr dirty="0" sz="2000">
                <a:latin typeface="Tahoma"/>
                <a:cs typeface="Tahoma"/>
              </a:rPr>
              <a:t>Food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slicers</a:t>
            </a:r>
            <a:endParaRPr sz="20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480"/>
              </a:spcBef>
              <a:buAutoNum type="arabicPeriod" startAt="7"/>
              <a:tabLst>
                <a:tab pos="469265" algn="l"/>
              </a:tabLst>
            </a:pPr>
            <a:r>
              <a:rPr dirty="0" sz="2000">
                <a:latin typeface="Tahoma"/>
                <a:cs typeface="Tahoma"/>
              </a:rPr>
              <a:t>Meat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grinders</a:t>
            </a:r>
            <a:endParaRPr sz="2000">
              <a:latin typeface="Tahoma"/>
              <a:cs typeface="Tahoma"/>
            </a:endParaRPr>
          </a:p>
          <a:p>
            <a:pPr marL="469265" marR="134620" indent="-457200">
              <a:lnSpc>
                <a:spcPct val="100000"/>
              </a:lnSpc>
              <a:spcBef>
                <a:spcPts val="480"/>
              </a:spcBef>
              <a:buAutoNum type="arabicPeriod" startAt="7"/>
              <a:tabLst>
                <a:tab pos="469265" algn="l"/>
              </a:tabLst>
            </a:pPr>
            <a:r>
              <a:rPr dirty="0" sz="2000" spc="-20">
                <a:latin typeface="Tahoma"/>
                <a:cs typeface="Tahoma"/>
              </a:rPr>
              <a:t>Meat-</a:t>
            </a:r>
            <a:r>
              <a:rPr dirty="0" sz="2000" spc="-10">
                <a:latin typeface="Tahoma"/>
                <a:cs typeface="Tahoma"/>
              </a:rPr>
              <a:t>cutting </a:t>
            </a:r>
            <a:r>
              <a:rPr dirty="0" sz="2000">
                <a:latin typeface="Tahoma"/>
                <a:cs typeface="Tahoma"/>
              </a:rPr>
              <a:t>band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saws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041368" y="3249227"/>
            <a:ext cx="2557780" cy="11226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468630" indent="-455930">
              <a:lnSpc>
                <a:spcPct val="100000"/>
              </a:lnSpc>
              <a:spcBef>
                <a:spcPts val="575"/>
              </a:spcBef>
              <a:buAutoNum type="arabicPeriod" startAt="10"/>
              <a:tabLst>
                <a:tab pos="468630" algn="l"/>
              </a:tabLst>
            </a:pPr>
            <a:r>
              <a:rPr dirty="0" sz="2000">
                <a:latin typeface="Tahoma"/>
                <a:cs typeface="Tahoma"/>
              </a:rPr>
              <a:t>Drill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presses</a:t>
            </a:r>
            <a:endParaRPr sz="2000">
              <a:latin typeface="Tahoma"/>
              <a:cs typeface="Tahoma"/>
            </a:endParaRPr>
          </a:p>
          <a:p>
            <a:pPr marL="468630" indent="-455930">
              <a:lnSpc>
                <a:spcPct val="100000"/>
              </a:lnSpc>
              <a:spcBef>
                <a:spcPts val="480"/>
              </a:spcBef>
              <a:buAutoNum type="arabicPeriod" startAt="10"/>
              <a:tabLst>
                <a:tab pos="468630" algn="l"/>
              </a:tabLst>
            </a:pPr>
            <a:r>
              <a:rPr dirty="0" sz="2000">
                <a:latin typeface="Tahoma"/>
                <a:cs typeface="Tahoma"/>
              </a:rPr>
              <a:t>Milling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machines</a:t>
            </a:r>
            <a:endParaRPr sz="2000">
              <a:latin typeface="Tahoma"/>
              <a:cs typeface="Tahoma"/>
            </a:endParaRPr>
          </a:p>
          <a:p>
            <a:pPr marL="468630" indent="-455930">
              <a:lnSpc>
                <a:spcPct val="100000"/>
              </a:lnSpc>
              <a:spcBef>
                <a:spcPts val="480"/>
              </a:spcBef>
              <a:buAutoNum type="arabicPeriod" startAt="10"/>
              <a:tabLst>
                <a:tab pos="468630" algn="l"/>
              </a:tabLst>
            </a:pPr>
            <a:r>
              <a:rPr dirty="0" sz="2000">
                <a:latin typeface="Tahoma"/>
                <a:cs typeface="Tahoma"/>
              </a:rPr>
              <a:t>Grinding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machines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041368" y="4406730"/>
            <a:ext cx="12484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ahoma"/>
                <a:cs typeface="Tahoma"/>
              </a:rPr>
              <a:t>13.</a:t>
            </a:r>
            <a:r>
              <a:rPr dirty="0" sz="2000" spc="1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Slitters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101528" y="5875163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365110" y="1845182"/>
            <a:ext cx="1466850" cy="1169670"/>
            <a:chOff x="7365110" y="1845182"/>
            <a:chExt cx="1466850" cy="116967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74636" y="1854707"/>
              <a:ext cx="1447799" cy="1150607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7369873" y="1849945"/>
              <a:ext cx="1457325" cy="1160145"/>
            </a:xfrm>
            <a:custGeom>
              <a:avLst/>
              <a:gdLst/>
              <a:ahLst/>
              <a:cxnLst/>
              <a:rect l="l" t="t" r="r" b="b"/>
              <a:pathLst>
                <a:path w="1457325" h="1160145">
                  <a:moveTo>
                    <a:pt x="0" y="0"/>
                  </a:moveTo>
                  <a:lnTo>
                    <a:pt x="1457325" y="0"/>
                  </a:lnTo>
                  <a:lnTo>
                    <a:pt x="1457325" y="1160144"/>
                  </a:lnTo>
                  <a:lnTo>
                    <a:pt x="0" y="116014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7365110" y="4487798"/>
            <a:ext cx="1466850" cy="1123950"/>
            <a:chOff x="7365110" y="4487798"/>
            <a:chExt cx="1466850" cy="112395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74635" y="4497336"/>
              <a:ext cx="1447799" cy="1104887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7369873" y="4492561"/>
              <a:ext cx="1457325" cy="1114425"/>
            </a:xfrm>
            <a:custGeom>
              <a:avLst/>
              <a:gdLst/>
              <a:ahLst/>
              <a:cxnLst/>
              <a:rect l="l" t="t" r="r" b="b"/>
              <a:pathLst>
                <a:path w="1457325" h="1114425">
                  <a:moveTo>
                    <a:pt x="0" y="0"/>
                  </a:moveTo>
                  <a:lnTo>
                    <a:pt x="1457325" y="0"/>
                  </a:lnTo>
                  <a:lnTo>
                    <a:pt x="1457325" y="1114425"/>
                  </a:lnTo>
                  <a:lnTo>
                    <a:pt x="0" y="1114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9913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Requirements</a:t>
            </a:r>
            <a:r>
              <a:rPr dirty="0" sz="3800" spc="-140"/>
              <a:t> </a:t>
            </a:r>
            <a:r>
              <a:rPr dirty="0" sz="3800"/>
              <a:t>for</a:t>
            </a:r>
            <a:r>
              <a:rPr dirty="0" sz="3800" spc="-140"/>
              <a:t> </a:t>
            </a:r>
            <a:r>
              <a:rPr dirty="0" sz="3800" spc="-10"/>
              <a:t>Safeguards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31150"/>
            <a:ext cx="6959600" cy="4018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Safeguards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meet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these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minimum </a:t>
            </a:r>
            <a:r>
              <a:rPr dirty="0" sz="3200">
                <a:latin typeface="Tahoma"/>
                <a:cs typeface="Tahoma"/>
              </a:rPr>
              <a:t>general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contact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secured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Create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new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Create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interference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Allow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lubrication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9591" y="1805940"/>
            <a:ext cx="2407919" cy="360273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630159" y="543585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26526"/>
            <a:ext cx="6809740" cy="37592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Safeguarding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machinery: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Primary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methods</a:t>
            </a:r>
            <a:endParaRPr sz="28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Guards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Devices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designed,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constructed,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installed</a:t>
            </a:r>
            <a:endParaRPr sz="2400">
              <a:latin typeface="Tahoma"/>
              <a:cs typeface="Tahoma"/>
            </a:endParaRPr>
          </a:p>
          <a:p>
            <a:pPr lvl="1" marL="754380" marR="74041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maintained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good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operating 	condition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/>
              <a:t>Machine</a:t>
            </a:r>
            <a:r>
              <a:rPr dirty="0" spc="-55"/>
              <a:t> </a:t>
            </a:r>
            <a:r>
              <a:rPr dirty="0"/>
              <a:t>Safe</a:t>
            </a:r>
            <a:r>
              <a:rPr dirty="0" spc="-85"/>
              <a:t> </a:t>
            </a:r>
            <a:r>
              <a:rPr dirty="0" spc="-10"/>
              <a:t>Guards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40963"/>
            <a:ext cx="6198870" cy="448818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Secondary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methods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Probe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detection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edge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devices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Awareness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devices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Safeguarding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methods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distance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holding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opening</a:t>
            </a:r>
            <a:endParaRPr sz="20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6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practices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procedures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Complementary</a:t>
            </a:r>
            <a:r>
              <a:rPr dirty="0" sz="2800" spc="-1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/>
              <a:t>Machine</a:t>
            </a:r>
            <a:r>
              <a:rPr dirty="0" spc="-55"/>
              <a:t> </a:t>
            </a:r>
            <a:r>
              <a:rPr dirty="0"/>
              <a:t>Safe</a:t>
            </a:r>
            <a:r>
              <a:rPr dirty="0" spc="-85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46361"/>
            <a:ext cx="6366510" cy="43326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Guards: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Preferable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methods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prevents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dangerous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Four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types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Fixed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Interlocked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Adjustable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35">
                <a:latin typeface="Tahoma"/>
                <a:cs typeface="Tahoma"/>
              </a:rPr>
              <a:t>Self-</a:t>
            </a:r>
            <a:r>
              <a:rPr dirty="0" sz="2400" spc="-10">
                <a:latin typeface="Tahoma"/>
                <a:cs typeface="Tahoma"/>
              </a:rPr>
              <a:t>adjusting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0" y="3581400"/>
            <a:ext cx="2285999" cy="204977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532188" y="565784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095895"/>
            <a:ext cx="7174865" cy="203517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Fixed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guard:</a:t>
            </a:r>
            <a:endParaRPr sz="32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Provides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barrier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Permanent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preferable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guards.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3403091"/>
            <a:ext cx="3133343" cy="25420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377372" y="5974346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19875" y="2895219"/>
            <a:ext cx="1610360" cy="3059430"/>
            <a:chOff x="6619875" y="2895219"/>
            <a:chExt cx="1610360" cy="30594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9400" y="2904744"/>
              <a:ext cx="1591055" cy="304037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624637" y="2899981"/>
              <a:ext cx="1600835" cy="3049905"/>
            </a:xfrm>
            <a:custGeom>
              <a:avLst/>
              <a:gdLst/>
              <a:ahLst/>
              <a:cxnLst/>
              <a:rect l="l" t="t" r="r" b="b"/>
              <a:pathLst>
                <a:path w="1600834" h="3049904">
                  <a:moveTo>
                    <a:pt x="0" y="0"/>
                  </a:moveTo>
                  <a:lnTo>
                    <a:pt x="1600580" y="0"/>
                  </a:lnTo>
                  <a:lnTo>
                    <a:pt x="1600580" y="3049905"/>
                  </a:lnTo>
                  <a:lnTo>
                    <a:pt x="0" y="304990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781" y="932204"/>
            <a:ext cx="6959600" cy="288861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Interlocked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guards:</a:t>
            </a:r>
            <a:endParaRPr sz="3200">
              <a:latin typeface="Tahoma"/>
              <a:cs typeface="Tahoma"/>
            </a:endParaRPr>
          </a:p>
          <a:p>
            <a:pPr marL="469900" marR="455295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Shuts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disengages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55">
                <a:latin typeface="Tahoma"/>
                <a:cs typeface="Tahoma"/>
              </a:rPr>
              <a:t>power,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stops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parts,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starting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open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mechanical,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hydraulic,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pneumatic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5">
                <a:latin typeface="Tahoma"/>
                <a:cs typeface="Tahoma"/>
              </a:rPr>
              <a:t>power,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combination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3939540"/>
            <a:ext cx="4966715" cy="20192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062944" y="584222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939" y="966073"/>
            <a:ext cx="5931535" cy="253809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Adjustable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guards:</a:t>
            </a:r>
            <a:endParaRPr sz="32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Shuts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disengages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power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Stops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Prevents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starting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open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4683" y="3733800"/>
            <a:ext cx="4675631" cy="221435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200394" y="597434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781" y="963328"/>
            <a:ext cx="6059170" cy="246189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 spc="-40">
                <a:latin typeface="Tahoma"/>
                <a:cs typeface="Tahoma"/>
              </a:rPr>
              <a:t>Self-</a:t>
            </a:r>
            <a:r>
              <a:rPr dirty="0" sz="3200">
                <a:latin typeface="Tahoma"/>
                <a:cs typeface="Tahoma"/>
              </a:rPr>
              <a:t>adjusting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guards:</a:t>
            </a:r>
            <a:endParaRPr sz="3200">
              <a:latin typeface="Tahoma"/>
              <a:cs typeface="Tahoma"/>
            </a:endParaRPr>
          </a:p>
          <a:p>
            <a:pPr marL="469900" marR="10795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Openings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determined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 </a:t>
            </a:r>
            <a:r>
              <a:rPr dirty="0" sz="2800">
                <a:latin typeface="Tahoma"/>
                <a:cs typeface="Tahoma"/>
              </a:rPr>
              <a:t>movement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stock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Places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between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danger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area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operator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3753611"/>
            <a:ext cx="5085587" cy="215645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035454" y="580538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46384"/>
            <a:ext cx="8169275" cy="20643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attachments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inadvertent </a:t>
            </a:r>
            <a:r>
              <a:rPr dirty="0" sz="2800">
                <a:latin typeface="Tahoma"/>
                <a:cs typeface="Tahoma"/>
              </a:rPr>
              <a:t>access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areas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139" y="3185428"/>
            <a:ext cx="2727325" cy="243967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Presence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sensing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Photoelectric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Radiofrequency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Electromechanical</a:t>
            </a:r>
            <a:endParaRPr sz="20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Pullback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Restraint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98340" y="3158764"/>
            <a:ext cx="2846705" cy="17811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trip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75">
                <a:latin typeface="Tahoma"/>
                <a:cs typeface="Tahoma"/>
              </a:rPr>
              <a:t>Two-</a:t>
            </a:r>
            <a:r>
              <a:rPr dirty="0" sz="2400">
                <a:latin typeface="Tahoma"/>
                <a:cs typeface="Tahoma"/>
              </a:rPr>
              <a:t>hand</a:t>
            </a:r>
            <a:r>
              <a:rPr dirty="0" sz="2400" spc="-10">
                <a:latin typeface="Tahoma"/>
                <a:cs typeface="Tahoma"/>
              </a:rPr>
              <a:t> control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75">
                <a:latin typeface="Tahoma"/>
                <a:cs typeface="Tahoma"/>
              </a:rPr>
              <a:t>Two-</a:t>
            </a:r>
            <a:r>
              <a:rPr dirty="0" sz="2400">
                <a:latin typeface="Tahoma"/>
                <a:cs typeface="Tahoma"/>
              </a:rPr>
              <a:t>hand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trip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20">
                <a:latin typeface="Tahoma"/>
                <a:cs typeface="Tahoma"/>
              </a:rPr>
              <a:t>Gate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89966"/>
            <a:ext cx="4721860" cy="211137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 spc="-10">
                <a:latin typeface="Tahoma"/>
                <a:cs typeface="Tahoma"/>
              </a:rPr>
              <a:t>Presence-</a:t>
            </a:r>
            <a:r>
              <a:rPr dirty="0" sz="3200">
                <a:latin typeface="Tahoma"/>
                <a:cs typeface="Tahoma"/>
              </a:rPr>
              <a:t>sensing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Photoelectric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Radiofrequency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Electromechanical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59" y="3656076"/>
            <a:ext cx="3645407" cy="239114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502054" y="596399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34075" y="1064894"/>
            <a:ext cx="2495550" cy="2448560"/>
            <a:chOff x="5934075" y="1064894"/>
            <a:chExt cx="2495550" cy="24485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0" y="1074420"/>
              <a:ext cx="2476499" cy="242925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938837" y="1069657"/>
              <a:ext cx="2486025" cy="2439035"/>
            </a:xfrm>
            <a:custGeom>
              <a:avLst/>
              <a:gdLst/>
              <a:ahLst/>
              <a:cxnLst/>
              <a:rect l="l" t="t" r="r" b="b"/>
              <a:pathLst>
                <a:path w="2486025" h="2439035">
                  <a:moveTo>
                    <a:pt x="0" y="0"/>
                  </a:moveTo>
                  <a:lnTo>
                    <a:pt x="2486025" y="0"/>
                  </a:lnTo>
                  <a:lnTo>
                    <a:pt x="2486025" y="2438780"/>
                  </a:lnTo>
                  <a:lnTo>
                    <a:pt x="0" y="243878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362575" y="3652646"/>
            <a:ext cx="3067050" cy="2305050"/>
            <a:chOff x="5362575" y="3652646"/>
            <a:chExt cx="3067050" cy="23050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2100" y="3662171"/>
              <a:ext cx="3047999" cy="228599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367337" y="3657409"/>
              <a:ext cx="3057525" cy="2295525"/>
            </a:xfrm>
            <a:custGeom>
              <a:avLst/>
              <a:gdLst/>
              <a:ahLst/>
              <a:cxnLst/>
              <a:rect l="l" t="t" r="r" b="b"/>
              <a:pathLst>
                <a:path w="3057525" h="2295525">
                  <a:moveTo>
                    <a:pt x="0" y="0"/>
                  </a:moveTo>
                  <a:lnTo>
                    <a:pt x="3057525" y="0"/>
                  </a:lnTo>
                  <a:lnTo>
                    <a:pt x="30575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680" y="1178470"/>
            <a:ext cx="4478020" cy="331597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Pullback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  <a:p>
            <a:pPr marL="469900" marR="245745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Utilize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series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cables </a:t>
            </a:r>
            <a:r>
              <a:rPr dirty="0" sz="2800">
                <a:latin typeface="Tahoma"/>
                <a:cs typeface="Tahoma"/>
              </a:rPr>
              <a:t>attached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operator</a:t>
            </a:r>
            <a:endParaRPr sz="2800">
              <a:latin typeface="Tahoma"/>
              <a:cs typeface="Tahoma"/>
            </a:endParaRPr>
          </a:p>
          <a:p>
            <a:pPr marL="469265" marR="508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Automatically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withdraws </a:t>
            </a:r>
            <a:r>
              <a:rPr dirty="0" sz="2800">
                <a:latin typeface="Tahoma"/>
                <a:cs typeface="Tahoma"/>
              </a:rPr>
              <a:t>hands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operation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slide/ram </a:t>
            </a:r>
            <a:r>
              <a:rPr dirty="0" sz="2800">
                <a:latin typeface="Tahoma"/>
                <a:cs typeface="Tahoma"/>
              </a:rPr>
              <a:t>begins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descend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6608" y="1220724"/>
            <a:ext cx="2767583" cy="422452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84083" y="547245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76502" y="1352930"/>
            <a:ext cx="3202940" cy="2706370"/>
            <a:chOff x="976502" y="1352930"/>
            <a:chExt cx="3202940" cy="27063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6040" y="1362455"/>
              <a:ext cx="3183623" cy="268681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81265" y="1357693"/>
              <a:ext cx="3193415" cy="2696845"/>
            </a:xfrm>
            <a:custGeom>
              <a:avLst/>
              <a:gdLst/>
              <a:ahLst/>
              <a:cxnLst/>
              <a:rect l="l" t="t" r="r" b="b"/>
              <a:pathLst>
                <a:path w="3193415" h="2696845">
                  <a:moveTo>
                    <a:pt x="0" y="0"/>
                  </a:moveTo>
                  <a:lnTo>
                    <a:pt x="3193161" y="0"/>
                  </a:lnTo>
                  <a:lnTo>
                    <a:pt x="3193161" y="2696337"/>
                  </a:lnTo>
                  <a:lnTo>
                    <a:pt x="0" y="26963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991552" y="4341039"/>
            <a:ext cx="3617595" cy="142748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Hands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die,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feeding</a:t>
            </a:r>
            <a:endParaRPr sz="20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Point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operation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exposed</a:t>
            </a:r>
            <a:endParaRPr sz="20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Pullback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device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attached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>
                <a:latin typeface="Tahoma"/>
                <a:cs typeface="Tahoma"/>
              </a:rPr>
              <a:t>properly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adjusted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019675" y="1360550"/>
            <a:ext cx="3224530" cy="2726055"/>
            <a:chOff x="5019675" y="1360550"/>
            <a:chExt cx="3224530" cy="27260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1370076"/>
              <a:ext cx="3204971" cy="270661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024437" y="1365313"/>
              <a:ext cx="3215005" cy="2716530"/>
            </a:xfrm>
            <a:custGeom>
              <a:avLst/>
              <a:gdLst/>
              <a:ahLst/>
              <a:cxnLst/>
              <a:rect l="l" t="t" r="r" b="b"/>
              <a:pathLst>
                <a:path w="3215004" h="2716529">
                  <a:moveTo>
                    <a:pt x="0" y="0"/>
                  </a:moveTo>
                  <a:lnTo>
                    <a:pt x="3214497" y="0"/>
                  </a:lnTo>
                  <a:lnTo>
                    <a:pt x="3214497" y="2716149"/>
                  </a:lnTo>
                  <a:lnTo>
                    <a:pt x="0" y="2716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108042" y="4215121"/>
            <a:ext cx="2912745" cy="136715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Die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closed</a:t>
            </a:r>
            <a:endParaRPr sz="20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Hands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withdrawn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from </a:t>
            </a:r>
            <a:r>
              <a:rPr dirty="0" sz="2000">
                <a:latin typeface="Tahoma"/>
                <a:cs typeface="Tahoma"/>
              </a:rPr>
              <a:t>point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operation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by </a:t>
            </a:r>
            <a:r>
              <a:rPr dirty="0" sz="2000">
                <a:latin typeface="Tahoma"/>
                <a:cs typeface="Tahoma"/>
              </a:rPr>
              <a:t>pullback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device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631683" y="407758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91600" y="404786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181" y="1053995"/>
            <a:ext cx="4218940" cy="3818254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Restraint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  <a:p>
            <a:pPr marL="469900" marR="4699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Utilize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cables/straps </a:t>
            </a:r>
            <a:r>
              <a:rPr dirty="0" sz="2800">
                <a:latin typeface="Tahoma"/>
                <a:cs typeface="Tahoma"/>
              </a:rPr>
              <a:t>attached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operator’s </a:t>
            </a:r>
            <a:r>
              <a:rPr dirty="0" sz="2800">
                <a:latin typeface="Tahoma"/>
                <a:cs typeface="Tahoma"/>
              </a:rPr>
              <a:t>hands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fixed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point</a:t>
            </a:r>
            <a:endParaRPr sz="2800">
              <a:latin typeface="Tahoma"/>
              <a:cs typeface="Tahoma"/>
            </a:endParaRPr>
          </a:p>
          <a:p>
            <a:pPr marL="469900" marR="23495" indent="-457834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extending/retracting </a:t>
            </a:r>
            <a:r>
              <a:rPr dirty="0" sz="2800">
                <a:latin typeface="Tahoma"/>
                <a:cs typeface="Tahoma"/>
              </a:rPr>
              <a:t>action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involved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25">
                <a:latin typeface="Tahoma"/>
                <a:cs typeface="Tahoma"/>
              </a:rPr>
              <a:t>Hand-</a:t>
            </a:r>
            <a:r>
              <a:rPr dirty="0" sz="2800">
                <a:latin typeface="Tahoma"/>
                <a:cs typeface="Tahoma"/>
              </a:rPr>
              <a:t>feeding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may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necessary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7100" y="4661915"/>
            <a:ext cx="2090927" cy="123139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378813" y="5920411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315075" y="1150238"/>
            <a:ext cx="2211070" cy="2296160"/>
            <a:chOff x="6315075" y="1150238"/>
            <a:chExt cx="2211070" cy="22961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1159776"/>
              <a:ext cx="2191511" cy="227684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319837" y="1155001"/>
              <a:ext cx="2201545" cy="2286635"/>
            </a:xfrm>
            <a:custGeom>
              <a:avLst/>
              <a:gdLst/>
              <a:ahLst/>
              <a:cxnLst/>
              <a:rect l="l" t="t" r="r" b="b"/>
              <a:pathLst>
                <a:path w="2201545" h="2286635">
                  <a:moveTo>
                    <a:pt x="0" y="0"/>
                  </a:moveTo>
                  <a:lnTo>
                    <a:pt x="2201036" y="0"/>
                  </a:lnTo>
                  <a:lnTo>
                    <a:pt x="2201036" y="2286381"/>
                  </a:lnTo>
                  <a:lnTo>
                    <a:pt x="0" y="22863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713095" y="3552063"/>
            <a:ext cx="2813050" cy="2350770"/>
            <a:chOff x="5713095" y="3552063"/>
            <a:chExt cx="2813050" cy="235077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2632" y="3561588"/>
              <a:ext cx="2793478" cy="233171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717857" y="3556825"/>
              <a:ext cx="2803525" cy="2341245"/>
            </a:xfrm>
            <a:custGeom>
              <a:avLst/>
              <a:gdLst/>
              <a:ahLst/>
              <a:cxnLst/>
              <a:rect l="l" t="t" r="r" b="b"/>
              <a:pathLst>
                <a:path w="2803525" h="2341245">
                  <a:moveTo>
                    <a:pt x="0" y="0"/>
                  </a:moveTo>
                  <a:lnTo>
                    <a:pt x="2803017" y="0"/>
                  </a:lnTo>
                  <a:lnTo>
                    <a:pt x="2803017" y="2341245"/>
                  </a:lnTo>
                  <a:lnTo>
                    <a:pt x="0" y="23412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/>
              <a:t>Safety</a:t>
            </a:r>
            <a:r>
              <a:rPr dirty="0" spc="-85"/>
              <a:t> </a:t>
            </a:r>
            <a:r>
              <a:rPr dirty="0"/>
              <a:t>trip</a:t>
            </a:r>
            <a:r>
              <a:rPr dirty="0" spc="-90"/>
              <a:t> </a:t>
            </a:r>
            <a:r>
              <a:rPr dirty="0" spc="-10"/>
              <a:t>controls:</a:t>
            </a:r>
          </a:p>
          <a:p>
            <a:pPr marL="355600" marR="4064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Deactivates</a:t>
            </a:r>
            <a:r>
              <a:rPr dirty="0" sz="2800" spc="-100"/>
              <a:t> </a:t>
            </a:r>
            <a:r>
              <a:rPr dirty="0" sz="2800"/>
              <a:t>the</a:t>
            </a:r>
            <a:r>
              <a:rPr dirty="0" sz="2800" spc="-114"/>
              <a:t> </a:t>
            </a:r>
            <a:r>
              <a:rPr dirty="0" sz="2800" spc="-10"/>
              <a:t>machine </a:t>
            </a:r>
            <a:r>
              <a:rPr dirty="0" sz="2800"/>
              <a:t>in</a:t>
            </a:r>
            <a:r>
              <a:rPr dirty="0" sz="2800" spc="-70"/>
              <a:t> </a:t>
            </a:r>
            <a:r>
              <a:rPr dirty="0" sz="2800"/>
              <a:t>an</a:t>
            </a:r>
            <a:r>
              <a:rPr dirty="0" sz="2800" spc="-60"/>
              <a:t> </a:t>
            </a:r>
            <a:r>
              <a:rPr dirty="0" sz="2800"/>
              <a:t>emergency</a:t>
            </a:r>
            <a:r>
              <a:rPr dirty="0" sz="2800" spc="-70"/>
              <a:t> </a:t>
            </a:r>
            <a:r>
              <a:rPr dirty="0" sz="2800" spc="-10"/>
              <a:t>situation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/>
              <a:t>Examples</a:t>
            </a:r>
            <a:endParaRPr sz="2800"/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0">
                <a:latin typeface="Tahoma"/>
                <a:cs typeface="Tahoma"/>
              </a:rPr>
              <a:t>Pressure-</a:t>
            </a:r>
            <a:r>
              <a:rPr dirty="0" sz="2400">
                <a:latin typeface="Tahoma"/>
                <a:cs typeface="Tahoma"/>
              </a:rPr>
              <a:t>sensitive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bar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tripod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tripwire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Positioning</a:t>
            </a:r>
            <a:r>
              <a:rPr dirty="0" sz="2800" spc="-75"/>
              <a:t> </a:t>
            </a:r>
            <a:r>
              <a:rPr dirty="0" sz="2800"/>
              <a:t>is</a:t>
            </a:r>
            <a:r>
              <a:rPr dirty="0" sz="2800" spc="-95"/>
              <a:t> </a:t>
            </a:r>
            <a:r>
              <a:rPr dirty="0" sz="2800" spc="-10"/>
              <a:t>critical; </a:t>
            </a:r>
            <a:r>
              <a:rPr dirty="0" sz="2800"/>
              <a:t>must</a:t>
            </a:r>
            <a:r>
              <a:rPr dirty="0" sz="2800" spc="-75"/>
              <a:t> </a:t>
            </a:r>
            <a:r>
              <a:rPr dirty="0" sz="2800"/>
              <a:t>stop</a:t>
            </a:r>
            <a:r>
              <a:rPr dirty="0" sz="2800" spc="-60"/>
              <a:t> </a:t>
            </a:r>
            <a:r>
              <a:rPr dirty="0" sz="2800"/>
              <a:t>machine</a:t>
            </a:r>
            <a:r>
              <a:rPr dirty="0" sz="2800" spc="-75"/>
              <a:t> </a:t>
            </a:r>
            <a:r>
              <a:rPr dirty="0" sz="2800" spc="-10"/>
              <a:t>before </a:t>
            </a:r>
            <a:r>
              <a:rPr dirty="0" sz="2800"/>
              <a:t>body</a:t>
            </a:r>
            <a:r>
              <a:rPr dirty="0" sz="2800" spc="-70"/>
              <a:t> </a:t>
            </a:r>
            <a:r>
              <a:rPr dirty="0" sz="2800"/>
              <a:t>reaches</a:t>
            </a:r>
            <a:r>
              <a:rPr dirty="0" sz="2800" spc="-70"/>
              <a:t> </a:t>
            </a:r>
            <a:r>
              <a:rPr dirty="0" sz="2800"/>
              <a:t>danger</a:t>
            </a:r>
            <a:r>
              <a:rPr dirty="0" sz="2800" spc="-70"/>
              <a:t> </a:t>
            </a:r>
            <a:r>
              <a:rPr dirty="0" sz="2800" spc="-20"/>
              <a:t>area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6049898" y="981075"/>
            <a:ext cx="2513965" cy="3006090"/>
            <a:chOff x="6049898" y="981075"/>
            <a:chExt cx="2513965" cy="30060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9423" y="990600"/>
              <a:ext cx="2494216" cy="298704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54661" y="985837"/>
              <a:ext cx="2504440" cy="2996565"/>
            </a:xfrm>
            <a:custGeom>
              <a:avLst/>
              <a:gdLst/>
              <a:ahLst/>
              <a:cxnLst/>
              <a:rect l="l" t="t" r="r" b="b"/>
              <a:pathLst>
                <a:path w="2504440" h="2996565">
                  <a:moveTo>
                    <a:pt x="0" y="0"/>
                  </a:moveTo>
                  <a:lnTo>
                    <a:pt x="2504312" y="0"/>
                  </a:lnTo>
                  <a:lnTo>
                    <a:pt x="2504312" y="2996565"/>
                  </a:lnTo>
                  <a:lnTo>
                    <a:pt x="0" y="29965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687186" y="4100703"/>
            <a:ext cx="2876550" cy="1715770"/>
            <a:chOff x="5687186" y="4100703"/>
            <a:chExt cx="2876550" cy="17157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6712" y="4110228"/>
              <a:ext cx="2857499" cy="16961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691949" y="4105465"/>
              <a:ext cx="2867025" cy="1706245"/>
            </a:xfrm>
            <a:custGeom>
              <a:avLst/>
              <a:gdLst/>
              <a:ahLst/>
              <a:cxnLst/>
              <a:rect l="l" t="t" r="r" b="b"/>
              <a:pathLst>
                <a:path w="2867025" h="1706245">
                  <a:moveTo>
                    <a:pt x="0" y="0"/>
                  </a:moveTo>
                  <a:lnTo>
                    <a:pt x="2867024" y="0"/>
                  </a:lnTo>
                  <a:lnTo>
                    <a:pt x="2867024" y="1705737"/>
                  </a:lnTo>
                  <a:lnTo>
                    <a:pt x="0" y="17057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36287" y="5829084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8773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pc="-95"/>
              <a:t>Two-</a:t>
            </a:r>
            <a:r>
              <a:rPr dirty="0"/>
              <a:t>hand</a:t>
            </a:r>
            <a:r>
              <a:rPr dirty="0" spc="-20"/>
              <a:t> </a:t>
            </a:r>
            <a:r>
              <a:rPr dirty="0" spc="-10"/>
              <a:t>controls:</a:t>
            </a:r>
          </a:p>
          <a:p>
            <a:pPr marL="355600" marR="4064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Deactivates</a:t>
            </a:r>
            <a:r>
              <a:rPr dirty="0" sz="2800" spc="-100"/>
              <a:t> </a:t>
            </a:r>
            <a:r>
              <a:rPr dirty="0" sz="2800"/>
              <a:t>the</a:t>
            </a:r>
            <a:r>
              <a:rPr dirty="0" sz="2800" spc="-114"/>
              <a:t> </a:t>
            </a:r>
            <a:r>
              <a:rPr dirty="0" sz="2800" spc="-10"/>
              <a:t>machine </a:t>
            </a:r>
            <a:r>
              <a:rPr dirty="0" sz="2800"/>
              <a:t>in</a:t>
            </a:r>
            <a:r>
              <a:rPr dirty="0" sz="2800" spc="-70"/>
              <a:t> </a:t>
            </a:r>
            <a:r>
              <a:rPr dirty="0" sz="2800"/>
              <a:t>an</a:t>
            </a:r>
            <a:r>
              <a:rPr dirty="0" sz="2800" spc="-60"/>
              <a:t> </a:t>
            </a:r>
            <a:r>
              <a:rPr dirty="0" sz="2800"/>
              <a:t>emergency</a:t>
            </a:r>
            <a:r>
              <a:rPr dirty="0" sz="2800" spc="-70"/>
              <a:t> </a:t>
            </a:r>
            <a:r>
              <a:rPr dirty="0" sz="2800" spc="-10"/>
              <a:t>situation</a:t>
            </a:r>
            <a:endParaRPr sz="2800"/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/>
              <a:t>Pressure-</a:t>
            </a:r>
            <a:r>
              <a:rPr dirty="0" sz="2800" spc="-10"/>
              <a:t>sensitive</a:t>
            </a:r>
            <a:endParaRPr sz="2800"/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Positioning</a:t>
            </a:r>
            <a:r>
              <a:rPr dirty="0" sz="2800" spc="-75"/>
              <a:t> </a:t>
            </a:r>
            <a:r>
              <a:rPr dirty="0" sz="2800"/>
              <a:t>is</a:t>
            </a:r>
            <a:r>
              <a:rPr dirty="0" sz="2800" spc="-95"/>
              <a:t> </a:t>
            </a:r>
            <a:r>
              <a:rPr dirty="0" sz="2800" spc="-10"/>
              <a:t>critical; </a:t>
            </a:r>
            <a:r>
              <a:rPr dirty="0" sz="2800"/>
              <a:t>must</a:t>
            </a:r>
            <a:r>
              <a:rPr dirty="0" sz="2800" spc="-75"/>
              <a:t> </a:t>
            </a:r>
            <a:r>
              <a:rPr dirty="0" sz="2800"/>
              <a:t>stop</a:t>
            </a:r>
            <a:r>
              <a:rPr dirty="0" sz="2800" spc="-60"/>
              <a:t> </a:t>
            </a:r>
            <a:r>
              <a:rPr dirty="0" sz="2800"/>
              <a:t>machine</a:t>
            </a:r>
            <a:r>
              <a:rPr dirty="0" sz="2800" spc="-75"/>
              <a:t> </a:t>
            </a:r>
            <a:r>
              <a:rPr dirty="0" sz="2800" spc="-10"/>
              <a:t>before </a:t>
            </a:r>
            <a:r>
              <a:rPr dirty="0" sz="2800"/>
              <a:t>body</a:t>
            </a:r>
            <a:r>
              <a:rPr dirty="0" sz="2800" spc="-70"/>
              <a:t> </a:t>
            </a:r>
            <a:r>
              <a:rPr dirty="0" sz="2800"/>
              <a:t>reaches</a:t>
            </a:r>
            <a:r>
              <a:rPr dirty="0" sz="2800" spc="-70"/>
              <a:t> </a:t>
            </a:r>
            <a:r>
              <a:rPr dirty="0" sz="2800"/>
              <a:t>danger</a:t>
            </a:r>
            <a:r>
              <a:rPr dirty="0" sz="2800" spc="-70"/>
              <a:t> </a:t>
            </a:r>
            <a:r>
              <a:rPr dirty="0" sz="2800" spc="-20"/>
              <a:t>area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4295902" y="5833259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75351" y="1133475"/>
            <a:ext cx="3067050" cy="2305050"/>
            <a:chOff x="5475351" y="1133475"/>
            <a:chExt cx="3067050" cy="23050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4876" y="1143000"/>
              <a:ext cx="3047987" cy="22859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480113" y="1138237"/>
              <a:ext cx="3057525" cy="2295525"/>
            </a:xfrm>
            <a:custGeom>
              <a:avLst/>
              <a:gdLst/>
              <a:ahLst/>
              <a:cxnLst/>
              <a:rect l="l" t="t" r="r" b="b"/>
              <a:pathLst>
                <a:path w="3057525" h="2295525">
                  <a:moveTo>
                    <a:pt x="0" y="0"/>
                  </a:moveTo>
                  <a:lnTo>
                    <a:pt x="3057525" y="0"/>
                  </a:lnTo>
                  <a:lnTo>
                    <a:pt x="30575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475351" y="3648075"/>
            <a:ext cx="3067050" cy="2305050"/>
            <a:chOff x="5475351" y="3648075"/>
            <a:chExt cx="3067050" cy="23050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4876" y="3657600"/>
              <a:ext cx="3047987" cy="22859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480113" y="3652837"/>
              <a:ext cx="3057525" cy="2295525"/>
            </a:xfrm>
            <a:custGeom>
              <a:avLst/>
              <a:gdLst/>
              <a:ahLst/>
              <a:cxnLst/>
              <a:rect l="l" t="t" r="r" b="b"/>
              <a:pathLst>
                <a:path w="3057525" h="2295525">
                  <a:moveTo>
                    <a:pt x="0" y="0"/>
                  </a:moveTo>
                  <a:lnTo>
                    <a:pt x="3057525" y="0"/>
                  </a:lnTo>
                  <a:lnTo>
                    <a:pt x="30575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181" y="1008404"/>
            <a:ext cx="7581900" cy="477901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3200">
                <a:latin typeface="Tahoma"/>
                <a:cs typeface="Tahoma"/>
              </a:rPr>
              <a:t>Gate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  <a:p>
            <a:pPr marL="469900" marR="227329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Moveable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operator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at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cycle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can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started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spcBef>
                <a:spcPts val="6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interlocked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cannot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begin </a:t>
            </a:r>
            <a:r>
              <a:rPr dirty="0" sz="2800">
                <a:latin typeface="Tahoma"/>
                <a:cs typeface="Tahoma"/>
              </a:rPr>
              <a:t>cycle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unless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place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closed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function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Types</a:t>
            </a:r>
            <a:endParaRPr sz="2800">
              <a:latin typeface="Tahoma"/>
              <a:cs typeface="Tahoma"/>
            </a:endParaRPr>
          </a:p>
          <a:p>
            <a:pPr lvl="1" marL="870585" indent="-457200">
              <a:lnSpc>
                <a:spcPct val="100000"/>
              </a:lnSpc>
              <a:spcBef>
                <a:spcPts val="605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 spc="-40">
                <a:latin typeface="Tahoma"/>
                <a:cs typeface="Tahoma"/>
              </a:rPr>
              <a:t>“A”</a:t>
            </a:r>
            <a:r>
              <a:rPr dirty="0" sz="2400" spc="-1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Gate</a:t>
            </a:r>
            <a:endParaRPr sz="2400">
              <a:latin typeface="Tahoma"/>
              <a:cs typeface="Tahoma"/>
            </a:endParaRPr>
          </a:p>
          <a:p>
            <a:pPr lvl="1" marL="870585" indent="-457200">
              <a:lnSpc>
                <a:spcPct val="100000"/>
              </a:lnSpc>
              <a:spcBef>
                <a:spcPts val="60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“B”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Gate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096771"/>
            <a:ext cx="245110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Gate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52252" y="1018777"/>
            <a:ext cx="1076960" cy="276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800">
                <a:latin typeface="Tahoma"/>
                <a:cs typeface="Tahoma"/>
              </a:rPr>
              <a:t>Gate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Open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187059" y="1086230"/>
            <a:ext cx="2378710" cy="2811145"/>
            <a:chOff x="6187059" y="1086230"/>
            <a:chExt cx="2378710" cy="2811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6584" y="1095755"/>
              <a:ext cx="2359151" cy="238810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191821" y="1090993"/>
              <a:ext cx="2369185" cy="2397760"/>
            </a:xfrm>
            <a:custGeom>
              <a:avLst/>
              <a:gdLst/>
              <a:ahLst/>
              <a:cxnLst/>
              <a:rect l="l" t="t" r="r" b="b"/>
              <a:pathLst>
                <a:path w="2369184" h="2397760">
                  <a:moveTo>
                    <a:pt x="0" y="0"/>
                  </a:moveTo>
                  <a:lnTo>
                    <a:pt x="2368677" y="0"/>
                  </a:lnTo>
                  <a:lnTo>
                    <a:pt x="2368677" y="2397632"/>
                  </a:lnTo>
                  <a:lnTo>
                    <a:pt x="0" y="2397632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606540" y="3523488"/>
              <a:ext cx="1539240" cy="368935"/>
            </a:xfrm>
            <a:custGeom>
              <a:avLst/>
              <a:gdLst/>
              <a:ahLst/>
              <a:cxnLst/>
              <a:rect l="l" t="t" r="r" b="b"/>
              <a:pathLst>
                <a:path w="1539240" h="368935">
                  <a:moveTo>
                    <a:pt x="0" y="0"/>
                  </a:moveTo>
                  <a:lnTo>
                    <a:pt x="1539240" y="0"/>
                  </a:lnTo>
                  <a:lnTo>
                    <a:pt x="1539240" y="368807"/>
                  </a:lnTo>
                  <a:lnTo>
                    <a:pt x="0" y="36880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87826" y="1662175"/>
            <a:ext cx="5308600" cy="43192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88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Moveable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protects </a:t>
            </a:r>
            <a:r>
              <a:rPr dirty="0" sz="2800">
                <a:latin typeface="Tahoma"/>
                <a:cs typeface="Tahoma"/>
              </a:rPr>
              <a:t>operator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 </a:t>
            </a: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cycle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 spc="-10">
                <a:latin typeface="Tahoma"/>
                <a:cs typeface="Tahoma"/>
              </a:rPr>
              <a:t>started</a:t>
            </a:r>
            <a:endParaRPr sz="2800">
              <a:latin typeface="Tahoma"/>
              <a:cs typeface="Tahoma"/>
            </a:endParaRPr>
          </a:p>
          <a:p>
            <a:pPr marL="469900" marR="361315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interlocked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so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cannot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begin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cycle </a:t>
            </a:r>
            <a:r>
              <a:rPr dirty="0" sz="2800">
                <a:latin typeface="Tahoma"/>
                <a:cs typeface="Tahoma"/>
              </a:rPr>
              <a:t>unless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place</a:t>
            </a:r>
            <a:endParaRPr sz="2800">
              <a:latin typeface="Tahoma"/>
              <a:cs typeface="Tahoma"/>
            </a:endParaRPr>
          </a:p>
          <a:p>
            <a:pPr marL="469900" marR="1379855" indent="-457834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before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function</a:t>
            </a:r>
            <a:endParaRPr sz="28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141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774580" y="3566844"/>
            <a:ext cx="1202690" cy="276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800">
                <a:latin typeface="Tahoma"/>
                <a:cs typeface="Tahoma"/>
              </a:rPr>
              <a:t>Gate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Closed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187059" y="3518725"/>
            <a:ext cx="2378710" cy="2434590"/>
            <a:chOff x="6187059" y="3518725"/>
            <a:chExt cx="2378710" cy="243459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584" y="3581400"/>
              <a:ext cx="2359151" cy="236219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191821" y="3576637"/>
              <a:ext cx="2369185" cy="2371725"/>
            </a:xfrm>
            <a:custGeom>
              <a:avLst/>
              <a:gdLst/>
              <a:ahLst/>
              <a:cxnLst/>
              <a:rect l="l" t="t" r="r" b="b"/>
              <a:pathLst>
                <a:path w="2369184" h="2371725">
                  <a:moveTo>
                    <a:pt x="0" y="0"/>
                  </a:moveTo>
                  <a:lnTo>
                    <a:pt x="2368677" y="0"/>
                  </a:lnTo>
                  <a:lnTo>
                    <a:pt x="2368677" y="2371725"/>
                  </a:lnTo>
                  <a:lnTo>
                    <a:pt x="0" y="2371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606540" y="3523488"/>
              <a:ext cx="1539240" cy="368935"/>
            </a:xfrm>
            <a:custGeom>
              <a:avLst/>
              <a:gdLst/>
              <a:ahLst/>
              <a:cxnLst/>
              <a:rect l="l" t="t" r="r" b="b"/>
              <a:pathLst>
                <a:path w="1539240" h="368935">
                  <a:moveTo>
                    <a:pt x="1539240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1539240" y="368807"/>
                  </a:lnTo>
                  <a:lnTo>
                    <a:pt x="1539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606540" y="3523488"/>
              <a:ext cx="1539240" cy="368935"/>
            </a:xfrm>
            <a:custGeom>
              <a:avLst/>
              <a:gdLst/>
              <a:ahLst/>
              <a:cxnLst/>
              <a:rect l="l" t="t" r="r" b="b"/>
              <a:pathLst>
                <a:path w="1539240" h="368935">
                  <a:moveTo>
                    <a:pt x="0" y="0"/>
                  </a:moveTo>
                  <a:lnTo>
                    <a:pt x="1539240" y="0"/>
                  </a:lnTo>
                  <a:lnTo>
                    <a:pt x="1539240" y="368807"/>
                  </a:lnTo>
                  <a:lnTo>
                    <a:pt x="0" y="36880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621780" y="975360"/>
            <a:ext cx="1539240" cy="3689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229870">
              <a:lnSpc>
                <a:spcPct val="100000"/>
              </a:lnSpc>
              <a:spcBef>
                <a:spcPts val="340"/>
              </a:spcBef>
            </a:pPr>
            <a:r>
              <a:rPr dirty="0" sz="1800">
                <a:latin typeface="Tahoma"/>
                <a:cs typeface="Tahoma"/>
              </a:rPr>
              <a:t>Gate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Open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6761880" y="3554256"/>
            <a:ext cx="12280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ahoma"/>
                <a:cs typeface="Tahoma"/>
              </a:rPr>
              <a:t>Gate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Closed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26084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10"/>
              <a:t> </a:t>
            </a:r>
            <a:r>
              <a:rPr dirty="0"/>
              <a:t>of</a:t>
            </a:r>
            <a:r>
              <a:rPr dirty="0" spc="-100"/>
              <a:t> </a:t>
            </a:r>
            <a:r>
              <a:rPr dirty="0"/>
              <a:t>Machine</a:t>
            </a:r>
            <a:r>
              <a:rPr dirty="0" spc="-50"/>
              <a:t> </a:t>
            </a:r>
            <a:r>
              <a:rPr dirty="0"/>
              <a:t>Safe</a:t>
            </a:r>
            <a:r>
              <a:rPr dirty="0" spc="-80"/>
              <a:t> </a:t>
            </a:r>
            <a:r>
              <a:rPr dirty="0" spc="-10"/>
              <a:t>Guards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879345"/>
            <a:ext cx="27387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>
                <a:latin typeface="Tahoma"/>
                <a:cs typeface="Tahoma"/>
              </a:rPr>
              <a:t>Type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 spc="-40">
                <a:latin typeface="Tahoma"/>
                <a:cs typeface="Tahoma"/>
              </a:rPr>
              <a:t>“A”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Gate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Operation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727" y="2590800"/>
            <a:ext cx="3047987" cy="22859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35647" y="5818123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74530" y="1879345"/>
            <a:ext cx="27616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>
                <a:latin typeface="Tahoma"/>
                <a:cs typeface="Tahoma"/>
              </a:rPr>
              <a:t>Type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“B”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Gate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Operation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7611" y="2590800"/>
            <a:ext cx="3047999" cy="228599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72845">
              <a:lnSpc>
                <a:spcPct val="100000"/>
              </a:lnSpc>
              <a:spcBef>
                <a:spcPts val="95"/>
              </a:spcBef>
            </a:pPr>
            <a:r>
              <a:rPr dirty="0"/>
              <a:t>Additional</a:t>
            </a:r>
            <a:r>
              <a:rPr dirty="0" spc="-140"/>
              <a:t> </a:t>
            </a:r>
            <a:r>
              <a:rPr dirty="0" spc="-10"/>
              <a:t>Safeguarding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821" y="997926"/>
            <a:ext cx="7092315" cy="42830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Location/distance: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dangerous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positioned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those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accessible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present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algn="just" marL="353695" marR="2164715" indent="-34163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Feeding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process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safeguarded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maintaining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distance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</a:t>
            </a:r>
            <a:endParaRPr sz="2800">
              <a:latin typeface="Tahoma"/>
              <a:cs typeface="Tahoma"/>
            </a:endParaRPr>
          </a:p>
          <a:p>
            <a:pPr algn="just" marL="353695" marR="2418715" indent="-34163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Operator’s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located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distance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machine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93384" y="3111500"/>
            <a:ext cx="2706370" cy="2679065"/>
            <a:chOff x="5993384" y="3111500"/>
            <a:chExt cx="2706370" cy="2679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6084" y="3124200"/>
              <a:ext cx="2680715" cy="26532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999734" y="3117850"/>
              <a:ext cx="2693670" cy="2666365"/>
            </a:xfrm>
            <a:custGeom>
              <a:avLst/>
              <a:gdLst/>
              <a:ahLst/>
              <a:cxnLst/>
              <a:rect l="l" t="t" r="r" b="b"/>
              <a:pathLst>
                <a:path w="2693670" h="2666365">
                  <a:moveTo>
                    <a:pt x="0" y="0"/>
                  </a:moveTo>
                  <a:lnTo>
                    <a:pt x="2693416" y="0"/>
                  </a:lnTo>
                  <a:lnTo>
                    <a:pt x="2693416" y="2665984"/>
                  </a:lnTo>
                  <a:lnTo>
                    <a:pt x="0" y="266598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85873" y="580374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72845">
              <a:lnSpc>
                <a:spcPct val="100000"/>
              </a:lnSpc>
              <a:spcBef>
                <a:spcPts val="95"/>
              </a:spcBef>
            </a:pPr>
            <a:r>
              <a:rPr dirty="0"/>
              <a:t>Additional</a:t>
            </a:r>
            <a:r>
              <a:rPr dirty="0" spc="-140"/>
              <a:t> </a:t>
            </a:r>
            <a:r>
              <a:rPr dirty="0" spc="-10"/>
              <a:t>Safeguarding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021" y="1477771"/>
            <a:ext cx="4110990" cy="33915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60045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Feeding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ejection methods: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Automatic/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dirty="0" sz="2800" spc="-25">
                <a:latin typeface="Tahoma"/>
                <a:cs typeface="Tahoma"/>
              </a:rPr>
              <a:t>semi-</a:t>
            </a:r>
            <a:r>
              <a:rPr dirty="0" sz="2800">
                <a:latin typeface="Tahoma"/>
                <a:cs typeface="Tahoma"/>
              </a:rPr>
              <a:t>automatic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feed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Automatic/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dirty="0" sz="2800" spc="-25">
                <a:latin typeface="Tahoma"/>
                <a:cs typeface="Tahoma"/>
              </a:rPr>
              <a:t>semi-</a:t>
            </a:r>
            <a:r>
              <a:rPr dirty="0" sz="2800">
                <a:latin typeface="Tahoma"/>
                <a:cs typeface="Tahoma"/>
              </a:rPr>
              <a:t>automatic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ejection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Robots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53100" y="990600"/>
            <a:ext cx="2590800" cy="2723515"/>
            <a:chOff x="5753100" y="990600"/>
            <a:chExt cx="2590800" cy="27235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3100" y="990600"/>
              <a:ext cx="2590799" cy="27233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20433" y="1462277"/>
              <a:ext cx="356870" cy="542925"/>
            </a:xfrm>
            <a:custGeom>
              <a:avLst/>
              <a:gdLst/>
              <a:ahLst/>
              <a:cxnLst/>
              <a:rect l="l" t="t" r="r" b="b"/>
              <a:pathLst>
                <a:path w="356870" h="542925">
                  <a:moveTo>
                    <a:pt x="0" y="0"/>
                  </a:moveTo>
                  <a:lnTo>
                    <a:pt x="356793" y="54282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838412" y="1973558"/>
              <a:ext cx="74295" cy="85090"/>
            </a:xfrm>
            <a:custGeom>
              <a:avLst/>
              <a:gdLst/>
              <a:ahLst/>
              <a:cxnLst/>
              <a:rect l="l" t="t" r="r" b="b"/>
              <a:pathLst>
                <a:path w="74295" h="85089">
                  <a:moveTo>
                    <a:pt x="63677" y="0"/>
                  </a:moveTo>
                  <a:lnTo>
                    <a:pt x="0" y="41846"/>
                  </a:lnTo>
                  <a:lnTo>
                    <a:pt x="73685" y="84607"/>
                  </a:lnTo>
                  <a:lnTo>
                    <a:pt x="63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056820" y="1872233"/>
              <a:ext cx="72390" cy="378460"/>
            </a:xfrm>
            <a:custGeom>
              <a:avLst/>
              <a:gdLst/>
              <a:ahLst/>
              <a:cxnLst/>
              <a:rect l="l" t="t" r="r" b="b"/>
              <a:pathLst>
                <a:path w="72389" h="378460">
                  <a:moveTo>
                    <a:pt x="71945" y="0"/>
                  </a:moveTo>
                  <a:lnTo>
                    <a:pt x="0" y="37805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021760" y="2230691"/>
              <a:ext cx="74930" cy="82550"/>
            </a:xfrm>
            <a:custGeom>
              <a:avLst/>
              <a:gdLst/>
              <a:ahLst/>
              <a:cxnLst/>
              <a:rect l="l" t="t" r="r" b="b"/>
              <a:pathLst>
                <a:path w="74929" h="82550">
                  <a:moveTo>
                    <a:pt x="0" y="0"/>
                  </a:moveTo>
                  <a:lnTo>
                    <a:pt x="23190" y="81978"/>
                  </a:lnTo>
                  <a:lnTo>
                    <a:pt x="74853" y="14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746750" y="984250"/>
            <a:ext cx="2603500" cy="273621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133985" rIns="0" bIns="0" rtlCol="0" vert="horz">
            <a:spAutoFit/>
          </a:bodyPr>
          <a:lstStyle/>
          <a:p>
            <a:pPr marL="300355" marR="1555115">
              <a:lnSpc>
                <a:spcPts val="1150"/>
              </a:lnSpc>
              <a:spcBef>
                <a:spcPts val="1055"/>
              </a:spcBef>
            </a:pPr>
            <a:r>
              <a:rPr dirty="0" sz="1200" spc="-20">
                <a:latin typeface="Calibri"/>
                <a:cs typeface="Calibri"/>
              </a:rPr>
              <a:t>Transparent </a:t>
            </a:r>
            <a:r>
              <a:rPr dirty="0" sz="1200" spc="-10">
                <a:latin typeface="Calibri"/>
                <a:cs typeface="Calibri"/>
              </a:rPr>
              <a:t>Enclosure </a:t>
            </a:r>
            <a:r>
              <a:rPr dirty="0" sz="1200" spc="-20">
                <a:latin typeface="Calibri"/>
                <a:cs typeface="Calibri"/>
              </a:rPr>
              <a:t>Guard</a:t>
            </a:r>
            <a:endParaRPr sz="1200">
              <a:latin typeface="Calibri"/>
              <a:cs typeface="Calibri"/>
            </a:endParaRPr>
          </a:p>
          <a:p>
            <a:pPr marL="111125" marR="1812925">
              <a:lnSpc>
                <a:spcPct val="70000"/>
              </a:lnSpc>
              <a:spcBef>
                <a:spcPts val="955"/>
              </a:spcBef>
            </a:pPr>
            <a:r>
              <a:rPr dirty="0" sz="1200">
                <a:latin typeface="Calibri"/>
                <a:cs typeface="Calibri"/>
              </a:rPr>
              <a:t>Stock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Feed Roll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200">
              <a:latin typeface="Calibri"/>
              <a:cs typeface="Calibri"/>
            </a:endParaRPr>
          </a:p>
          <a:p>
            <a:pPr marL="11112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Completed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Work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6713473" y="3341273"/>
            <a:ext cx="454659" cy="121285"/>
            <a:chOff x="6713473" y="3341273"/>
            <a:chExt cx="454659" cy="121285"/>
          </a:xfrm>
        </p:grpSpPr>
        <p:sp>
          <p:nvSpPr>
            <p:cNvPr id="12" name="object 12" descr=""/>
            <p:cNvSpPr/>
            <p:nvPr/>
          </p:nvSpPr>
          <p:spPr>
            <a:xfrm>
              <a:off x="6726173" y="3376269"/>
              <a:ext cx="379730" cy="73660"/>
            </a:xfrm>
            <a:custGeom>
              <a:avLst/>
              <a:gdLst/>
              <a:ahLst/>
              <a:cxnLst/>
              <a:rect l="l" t="t" r="r" b="b"/>
              <a:pathLst>
                <a:path w="379729" h="73660">
                  <a:moveTo>
                    <a:pt x="0" y="73304"/>
                  </a:moveTo>
                  <a:lnTo>
                    <a:pt x="379615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086089" y="3341273"/>
              <a:ext cx="82550" cy="74930"/>
            </a:xfrm>
            <a:custGeom>
              <a:avLst/>
              <a:gdLst/>
              <a:ahLst/>
              <a:cxnLst/>
              <a:rect l="l" t="t" r="r" b="b"/>
              <a:pathLst>
                <a:path w="82550" h="74929">
                  <a:moveTo>
                    <a:pt x="0" y="0"/>
                  </a:moveTo>
                  <a:lnTo>
                    <a:pt x="14452" y="74815"/>
                  </a:lnTo>
                  <a:lnTo>
                    <a:pt x="82042" y="229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4459571" y="5903012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9844" y="3866388"/>
            <a:ext cx="2734055" cy="2176271"/>
          </a:xfrm>
          <a:prstGeom prst="rect">
            <a:avLst/>
          </a:prstGeom>
        </p:spPr>
      </p:pic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72845">
              <a:lnSpc>
                <a:spcPct val="100000"/>
              </a:lnSpc>
              <a:spcBef>
                <a:spcPts val="95"/>
              </a:spcBef>
            </a:pPr>
            <a:r>
              <a:rPr dirty="0"/>
              <a:t>Additional</a:t>
            </a:r>
            <a:r>
              <a:rPr dirty="0" spc="-140"/>
              <a:t> </a:t>
            </a:r>
            <a:r>
              <a:rPr dirty="0" spc="-10"/>
              <a:t>Safeguarding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03521" y="1112225"/>
            <a:ext cx="3469640" cy="21494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Miscellaneous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aids: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Awareness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barriers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Hand-</a:t>
            </a:r>
            <a:r>
              <a:rPr dirty="0" sz="2800">
                <a:latin typeface="Tahoma"/>
                <a:cs typeface="Tahoma"/>
              </a:rPr>
              <a:t>feeding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80378" y="1013078"/>
            <a:ext cx="2238375" cy="2139315"/>
            <a:chOff x="6080378" y="1013078"/>
            <a:chExt cx="2238375" cy="21393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9903" y="1022603"/>
              <a:ext cx="2218931" cy="211987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85141" y="1017841"/>
              <a:ext cx="2228850" cy="2129790"/>
            </a:xfrm>
            <a:custGeom>
              <a:avLst/>
              <a:gdLst/>
              <a:ahLst/>
              <a:cxnLst/>
              <a:rect l="l" t="t" r="r" b="b"/>
              <a:pathLst>
                <a:path w="2228850" h="2129790">
                  <a:moveTo>
                    <a:pt x="0" y="0"/>
                  </a:moveTo>
                  <a:lnTo>
                    <a:pt x="2228469" y="0"/>
                  </a:lnTo>
                  <a:lnTo>
                    <a:pt x="2228469" y="2129408"/>
                  </a:lnTo>
                  <a:lnTo>
                    <a:pt x="0" y="21294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06500" y="3416294"/>
            <a:ext cx="3197225" cy="2515870"/>
            <a:chOff x="1206500" y="3416294"/>
            <a:chExt cx="3197225" cy="25158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3429000"/>
              <a:ext cx="3171431" cy="249021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12850" y="3422644"/>
              <a:ext cx="3184525" cy="2503170"/>
            </a:xfrm>
            <a:custGeom>
              <a:avLst/>
              <a:gdLst/>
              <a:ahLst/>
              <a:cxnLst/>
              <a:rect l="l" t="t" r="r" b="b"/>
              <a:pathLst>
                <a:path w="3184525" h="2503170">
                  <a:moveTo>
                    <a:pt x="0" y="2502921"/>
                  </a:moveTo>
                  <a:lnTo>
                    <a:pt x="0" y="0"/>
                  </a:lnTo>
                  <a:lnTo>
                    <a:pt x="3184150" y="0"/>
                  </a:lnTo>
                  <a:lnTo>
                    <a:pt x="3184150" y="2502921"/>
                  </a:lnTo>
                  <a:lnTo>
                    <a:pt x="0" y="2502921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147564" y="3416300"/>
            <a:ext cx="3174365" cy="2515870"/>
            <a:chOff x="5147564" y="3416300"/>
            <a:chExt cx="3174365" cy="25158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0264" y="3429000"/>
              <a:ext cx="3148571" cy="249021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153914" y="3422650"/>
              <a:ext cx="3161665" cy="2503170"/>
            </a:xfrm>
            <a:custGeom>
              <a:avLst/>
              <a:gdLst/>
              <a:ahLst/>
              <a:cxnLst/>
              <a:rect l="l" t="t" r="r" b="b"/>
              <a:pathLst>
                <a:path w="3161665" h="2503170">
                  <a:moveTo>
                    <a:pt x="0" y="0"/>
                  </a:moveTo>
                  <a:lnTo>
                    <a:pt x="3161284" y="0"/>
                  </a:lnTo>
                  <a:lnTo>
                    <a:pt x="3161284" y="2502916"/>
                  </a:lnTo>
                  <a:lnTo>
                    <a:pt x="0" y="2502916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09349" y="5957023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62760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75"/>
              <a:t> </a:t>
            </a:r>
            <a:r>
              <a:rPr dirty="0"/>
              <a:t>the</a:t>
            </a:r>
            <a:r>
              <a:rPr dirty="0" spc="-90"/>
              <a:t> </a:t>
            </a:r>
            <a:r>
              <a:rPr dirty="0" spc="-10"/>
              <a:t>Hazard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10230" y="1209675"/>
            <a:ext cx="3923665" cy="3648075"/>
            <a:chOff x="2610230" y="1209675"/>
            <a:chExt cx="3923665" cy="36480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9756" y="1219212"/>
              <a:ext cx="3904487" cy="362863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614993" y="1214437"/>
              <a:ext cx="3914140" cy="3638550"/>
            </a:xfrm>
            <a:custGeom>
              <a:avLst/>
              <a:gdLst/>
              <a:ahLst/>
              <a:cxnLst/>
              <a:rect l="l" t="t" r="r" b="b"/>
              <a:pathLst>
                <a:path w="3914140" h="3638550">
                  <a:moveTo>
                    <a:pt x="0" y="0"/>
                  </a:moveTo>
                  <a:lnTo>
                    <a:pt x="3914013" y="0"/>
                  </a:lnTo>
                  <a:lnTo>
                    <a:pt x="3914013" y="3638169"/>
                  </a:lnTo>
                  <a:lnTo>
                    <a:pt x="0" y="363816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892935" y="4982972"/>
            <a:ext cx="5661660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5765" marR="5080" indent="-393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Tahoma"/>
                <a:cs typeface="Tahoma"/>
              </a:rPr>
              <a:t>Unguarded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lower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blade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25" b="1">
                <a:latin typeface="Tahoma"/>
                <a:cs typeface="Tahoma"/>
              </a:rPr>
              <a:t>and </a:t>
            </a:r>
            <a:r>
              <a:rPr dirty="0" sz="3200" b="1">
                <a:latin typeface="Tahoma"/>
                <a:cs typeface="Tahoma"/>
              </a:rPr>
              <a:t>arbor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end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of</a:t>
            </a:r>
            <a:r>
              <a:rPr dirty="0" sz="3200" spc="-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radial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saw.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62760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75"/>
              <a:t> </a:t>
            </a:r>
            <a:r>
              <a:rPr dirty="0"/>
              <a:t>the</a:t>
            </a:r>
            <a:r>
              <a:rPr dirty="0" spc="-90"/>
              <a:t> </a:t>
            </a:r>
            <a:r>
              <a:rPr dirty="0" spc="-10"/>
              <a:t>Hazard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1066800"/>
            <a:ext cx="5029199" cy="377189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72922" y="5060696"/>
            <a:ext cx="859663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0" marR="5080" indent="-495934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Tahoma"/>
                <a:cs typeface="Tahoma"/>
              </a:rPr>
              <a:t>Guard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removed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from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chain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rail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exposing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pins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spc="-25" b="1">
                <a:latin typeface="Tahoma"/>
                <a:cs typeface="Tahoma"/>
              </a:rPr>
              <a:t>on </a:t>
            </a:r>
            <a:r>
              <a:rPr dirty="0" sz="2800" b="1">
                <a:latin typeface="Tahoma"/>
                <a:cs typeface="Tahoma"/>
              </a:rPr>
              <a:t>the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spiked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chain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and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sprocket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mechanism.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03657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Summary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221" y="1060194"/>
            <a:ext cx="6978015" cy="4466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42799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Safeguards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essential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protecting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needless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preventable </a:t>
            </a:r>
            <a:r>
              <a:rPr dirty="0" sz="2800" spc="-25">
                <a:latin typeface="Tahoma"/>
                <a:cs typeface="Tahoma"/>
              </a:rPr>
              <a:t>machinery-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operation,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machine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safeguarded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ts val="3285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good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rule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remember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is:</a:t>
            </a:r>
            <a:endParaRPr sz="2800">
              <a:latin typeface="Tahoma"/>
              <a:cs typeface="Tahoma"/>
            </a:endParaRPr>
          </a:p>
          <a:p>
            <a:pPr marL="355600" marR="970915">
              <a:lnSpc>
                <a:spcPts val="3360"/>
              </a:lnSpc>
              <a:spcBef>
                <a:spcPts val="185"/>
              </a:spcBef>
            </a:pPr>
            <a:r>
              <a:rPr dirty="0" sz="2950" spc="-100" b="1" i="1">
                <a:latin typeface="Tahoma"/>
                <a:cs typeface="Tahoma"/>
              </a:rPr>
              <a:t>Any</a:t>
            </a:r>
            <a:r>
              <a:rPr dirty="0" sz="2950" spc="-105" b="1" i="1">
                <a:latin typeface="Tahoma"/>
                <a:cs typeface="Tahoma"/>
              </a:rPr>
              <a:t> </a:t>
            </a:r>
            <a:r>
              <a:rPr dirty="0" sz="2950" spc="-95" b="1" i="1">
                <a:latin typeface="Tahoma"/>
                <a:cs typeface="Tahoma"/>
              </a:rPr>
              <a:t>machine</a:t>
            </a:r>
            <a:r>
              <a:rPr dirty="0" sz="2950" spc="-20" b="1" i="1">
                <a:latin typeface="Tahoma"/>
                <a:cs typeface="Tahoma"/>
              </a:rPr>
              <a:t> </a:t>
            </a:r>
            <a:r>
              <a:rPr dirty="0" sz="2950" spc="-65" b="1" i="1">
                <a:latin typeface="Tahoma"/>
                <a:cs typeface="Tahoma"/>
              </a:rPr>
              <a:t>part,</a:t>
            </a:r>
            <a:r>
              <a:rPr dirty="0" sz="2950" spc="-155" b="1" i="1">
                <a:latin typeface="Tahoma"/>
                <a:cs typeface="Tahoma"/>
              </a:rPr>
              <a:t> </a:t>
            </a:r>
            <a:r>
              <a:rPr dirty="0" sz="2950" spc="-75" b="1" i="1">
                <a:latin typeface="Tahoma"/>
                <a:cs typeface="Tahoma"/>
              </a:rPr>
              <a:t>function,</a:t>
            </a:r>
            <a:r>
              <a:rPr dirty="0" sz="2950" spc="-140" b="1" i="1">
                <a:latin typeface="Tahoma"/>
                <a:cs typeface="Tahoma"/>
              </a:rPr>
              <a:t> </a:t>
            </a:r>
            <a:r>
              <a:rPr dirty="0" sz="2950" spc="-25" b="1" i="1">
                <a:latin typeface="Tahoma"/>
                <a:cs typeface="Tahoma"/>
              </a:rPr>
              <a:t>or </a:t>
            </a:r>
            <a:r>
              <a:rPr dirty="0" sz="2950" spc="-85" b="1" i="1">
                <a:latin typeface="Tahoma"/>
                <a:cs typeface="Tahoma"/>
              </a:rPr>
              <a:t>process</a:t>
            </a:r>
            <a:r>
              <a:rPr dirty="0" sz="2950" spc="-125" b="1" i="1">
                <a:latin typeface="Tahoma"/>
                <a:cs typeface="Tahoma"/>
              </a:rPr>
              <a:t> </a:t>
            </a:r>
            <a:r>
              <a:rPr dirty="0" sz="2950" spc="-90" b="1" i="1">
                <a:latin typeface="Tahoma"/>
                <a:cs typeface="Tahoma"/>
              </a:rPr>
              <a:t>which</a:t>
            </a:r>
            <a:r>
              <a:rPr dirty="0" sz="2950" spc="-80" b="1" i="1">
                <a:latin typeface="Tahoma"/>
                <a:cs typeface="Tahoma"/>
              </a:rPr>
              <a:t> </a:t>
            </a:r>
            <a:r>
              <a:rPr dirty="0" sz="2950" spc="-90" b="1" i="1">
                <a:latin typeface="Tahoma"/>
                <a:cs typeface="Tahoma"/>
              </a:rPr>
              <a:t>may</a:t>
            </a:r>
            <a:r>
              <a:rPr dirty="0" sz="2950" spc="-80" b="1" i="1">
                <a:latin typeface="Tahoma"/>
                <a:cs typeface="Tahoma"/>
              </a:rPr>
              <a:t> cause</a:t>
            </a:r>
            <a:r>
              <a:rPr dirty="0" sz="2950" spc="-120" b="1" i="1">
                <a:latin typeface="Tahoma"/>
                <a:cs typeface="Tahoma"/>
              </a:rPr>
              <a:t> </a:t>
            </a:r>
            <a:r>
              <a:rPr dirty="0" sz="2950" spc="-90" b="1" i="1">
                <a:latin typeface="Tahoma"/>
                <a:cs typeface="Tahoma"/>
              </a:rPr>
              <a:t>injury must</a:t>
            </a:r>
            <a:r>
              <a:rPr dirty="0" sz="2950" spc="-130" b="1" i="1">
                <a:latin typeface="Tahoma"/>
                <a:cs typeface="Tahoma"/>
              </a:rPr>
              <a:t> </a:t>
            </a:r>
            <a:r>
              <a:rPr dirty="0" sz="2950" spc="-30" b="1" i="1">
                <a:latin typeface="Tahoma"/>
                <a:cs typeface="Tahoma"/>
              </a:rPr>
              <a:t>be</a:t>
            </a:r>
            <a:r>
              <a:rPr dirty="0" sz="2950" spc="-155" b="1" i="1">
                <a:latin typeface="Tahoma"/>
                <a:cs typeface="Tahoma"/>
              </a:rPr>
              <a:t> </a:t>
            </a:r>
            <a:r>
              <a:rPr dirty="0" sz="2950" spc="-10" b="1" i="1">
                <a:latin typeface="Tahoma"/>
                <a:cs typeface="Tahoma"/>
              </a:rPr>
              <a:t>safeguarded</a:t>
            </a:r>
            <a:endParaRPr sz="2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28776"/>
            <a:ext cx="8047990" cy="487172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685" marR="480695" indent="-515620">
              <a:lnSpc>
                <a:spcPts val="3240"/>
              </a:lnSpc>
              <a:spcBef>
                <a:spcPts val="505"/>
              </a:spcBef>
              <a:buAutoNum type="arabicPeriod"/>
              <a:tabLst>
                <a:tab pos="527685" algn="l"/>
                <a:tab pos="3698875" algn="l"/>
              </a:tabLst>
            </a:pPr>
            <a:r>
              <a:rPr dirty="0" sz="3000">
                <a:latin typeface="Tahoma"/>
                <a:cs typeface="Tahoma"/>
              </a:rPr>
              <a:t>All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machines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consist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three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fundamental </a:t>
            </a:r>
            <a:r>
              <a:rPr dirty="0" sz="3000">
                <a:latin typeface="Tahoma"/>
                <a:cs typeface="Tahoma"/>
              </a:rPr>
              <a:t>areas, including </a:t>
            </a:r>
            <a:r>
              <a:rPr dirty="0" u="heavy" sz="30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927100" marR="836294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Flywheels,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connecting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rods,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transverse </a:t>
            </a:r>
            <a:r>
              <a:rPr dirty="0" sz="2600">
                <a:latin typeface="Tahoma"/>
                <a:cs typeface="Tahoma"/>
              </a:rPr>
              <a:t>moving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parts</a:t>
            </a:r>
            <a:endParaRPr sz="2600">
              <a:latin typeface="Tahoma"/>
              <a:cs typeface="Tahoma"/>
            </a:endParaRPr>
          </a:p>
          <a:p>
            <a:pPr lvl="1" marL="927100" marR="37465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Point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operation,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power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transmission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device,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operating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controls</a:t>
            </a:r>
            <a:endParaRPr sz="2600">
              <a:latin typeface="Tahoma"/>
              <a:cs typeface="Tahoma"/>
            </a:endParaRPr>
          </a:p>
          <a:p>
            <a:pPr lvl="1" marL="926465" marR="417195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Reciprocating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parts,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rotating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parts,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on/off switch</a:t>
            </a:r>
            <a:endParaRPr sz="2600">
              <a:latin typeface="Tahoma"/>
              <a:cs typeface="Tahoma"/>
            </a:endParaRPr>
          </a:p>
          <a:p>
            <a:pPr lvl="1" marL="926465" marR="20701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Feed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mechanisms,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auxiliary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machine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parts,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>
                <a:latin typeface="Tahoma"/>
                <a:cs typeface="Tahoma"/>
              </a:rPr>
              <a:t>nip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points</a:t>
            </a:r>
            <a:endParaRPr sz="2600">
              <a:latin typeface="Tahoma"/>
              <a:cs typeface="Tahoma"/>
            </a:endParaRPr>
          </a:p>
          <a:p>
            <a:pPr marL="1621155" marR="5080" indent="-1586865">
              <a:lnSpc>
                <a:spcPts val="2400"/>
              </a:lnSpc>
              <a:spcBef>
                <a:spcPts val="1490"/>
              </a:spcBef>
            </a:pPr>
            <a:r>
              <a:rPr dirty="0" sz="2500" b="1">
                <a:latin typeface="Tahoma"/>
                <a:cs typeface="Tahoma"/>
              </a:rPr>
              <a:t>Answer</a:t>
            </a:r>
            <a:r>
              <a:rPr dirty="0" sz="2500">
                <a:latin typeface="Tahoma"/>
                <a:cs typeface="Tahoma"/>
              </a:rPr>
              <a:t>:</a:t>
            </a:r>
            <a:r>
              <a:rPr dirty="0" sz="2500" spc="-40"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25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point</a:t>
            </a:r>
            <a:r>
              <a:rPr dirty="0" sz="25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25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operation,</a:t>
            </a:r>
            <a:r>
              <a:rPr dirty="0" sz="25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power</a:t>
            </a:r>
            <a:r>
              <a:rPr dirty="0" sz="25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spc="-10" b="1">
                <a:solidFill>
                  <a:srgbClr val="FF0000"/>
                </a:solidFill>
                <a:latin typeface="Tahoma"/>
                <a:cs typeface="Tahoma"/>
              </a:rPr>
              <a:t>transmission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device,</a:t>
            </a:r>
            <a:r>
              <a:rPr dirty="0" sz="25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5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b="1">
                <a:solidFill>
                  <a:srgbClr val="FF0000"/>
                </a:solidFill>
                <a:latin typeface="Tahoma"/>
                <a:cs typeface="Tahoma"/>
              </a:rPr>
              <a:t>operating</a:t>
            </a:r>
            <a:r>
              <a:rPr dirty="0" sz="25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500" spc="-10" b="1">
                <a:solidFill>
                  <a:srgbClr val="FF0000"/>
                </a:solidFill>
                <a:latin typeface="Tahoma"/>
                <a:cs typeface="Tahoma"/>
              </a:rPr>
              <a:t>controls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1"/>
            <a:ext cx="6777355" cy="432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527685" algn="l"/>
                <a:tab pos="4714240" algn="l"/>
              </a:tabLst>
            </a:pPr>
            <a:r>
              <a:rPr dirty="0" sz="3200">
                <a:latin typeface="Tahoma"/>
                <a:cs typeface="Tahoma"/>
              </a:rPr>
              <a:t>Rotating,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in-</a:t>
            </a:r>
            <a:r>
              <a:rPr dirty="0" sz="3200">
                <a:latin typeface="Tahoma"/>
                <a:cs typeface="Tahoma"/>
              </a:rPr>
              <a:t>running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nip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points,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reciprocating,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transversing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are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types of hazardous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motions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actions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guards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devices</a:t>
            </a:r>
            <a:endParaRPr sz="2800">
              <a:latin typeface="Tahoma"/>
              <a:cs typeface="Tahoma"/>
            </a:endParaRPr>
          </a:p>
          <a:p>
            <a:pPr algn="ctr" marL="380365">
              <a:lnSpc>
                <a:spcPct val="100000"/>
              </a:lnSpc>
              <a:spcBef>
                <a:spcPts val="235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motions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1"/>
            <a:ext cx="7114540" cy="432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527685" algn="l"/>
                <a:tab pos="6977380" algn="l"/>
              </a:tabLst>
            </a:pPr>
            <a:r>
              <a:rPr dirty="0" sz="3200">
                <a:latin typeface="Tahoma"/>
                <a:cs typeface="Tahoma"/>
              </a:rPr>
              <a:t>Cutting,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punching,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shearing,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and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bending are types of hazardous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motions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actions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guards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devices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805"/>
              </a:spcBef>
            </a:pPr>
            <a:endParaRPr sz="2800">
              <a:latin typeface="Tahoma"/>
              <a:cs typeface="Tahoma"/>
            </a:endParaRPr>
          </a:p>
          <a:p>
            <a:pPr algn="ctr" marL="4381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actions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986035"/>
            <a:ext cx="7366000" cy="50393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685" marR="459740" indent="-515620">
              <a:lnSpc>
                <a:spcPts val="3240"/>
              </a:lnSpc>
              <a:spcBef>
                <a:spcPts val="505"/>
              </a:spcBef>
              <a:buAutoNum type="arabicPeriod" startAt="4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explains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how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50">
                <a:latin typeface="Tahoma"/>
                <a:cs typeface="Tahoma"/>
              </a:rPr>
              <a:t>a </a:t>
            </a:r>
            <a:r>
              <a:rPr dirty="0" sz="3000">
                <a:latin typeface="Tahoma"/>
                <a:cs typeface="Tahoma"/>
              </a:rPr>
              <a:t>guard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protects</a:t>
            </a:r>
            <a:r>
              <a:rPr dirty="0" sz="3000" spc="-9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workers?</a:t>
            </a:r>
            <a:endParaRPr sz="3000">
              <a:latin typeface="Tahoma"/>
              <a:cs typeface="Tahoma"/>
            </a:endParaRPr>
          </a:p>
          <a:p>
            <a:pPr lvl="1" marL="927100" marR="452755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Stops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machine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enters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danger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lvl="1" marL="926465" marR="77343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Restrains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entering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the </a:t>
            </a:r>
            <a:r>
              <a:rPr dirty="0" sz="2600">
                <a:latin typeface="Tahoma"/>
                <a:cs typeface="Tahoma"/>
              </a:rPr>
              <a:t>danger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lvl="1" marL="926465" marR="39243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Creates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distance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keep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from </a:t>
            </a:r>
            <a:r>
              <a:rPr dirty="0" sz="2600">
                <a:latin typeface="Tahoma"/>
                <a:cs typeface="Tahoma"/>
              </a:rPr>
              <a:t>entering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danger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lvl="1" marL="926465" marR="25146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Provides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barrier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prevent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access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the </a:t>
            </a:r>
            <a:r>
              <a:rPr dirty="0" sz="2600">
                <a:latin typeface="Tahoma"/>
                <a:cs typeface="Tahoma"/>
              </a:rPr>
              <a:t>danger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marL="1442720" marR="5080" indent="-1335405">
              <a:lnSpc>
                <a:spcPct val="100000"/>
              </a:lnSpc>
              <a:spcBef>
                <a:spcPts val="910"/>
              </a:spcBef>
              <a:tabLst>
                <a:tab pos="1779270" algn="l"/>
              </a:tabLst>
            </a:pPr>
            <a:r>
              <a:rPr dirty="0" sz="2800" spc="-10" b="1">
                <a:latin typeface="Tahoma"/>
                <a:cs typeface="Tahoma"/>
              </a:rPr>
              <a:t>Answer:</a:t>
            </a:r>
            <a:r>
              <a:rPr dirty="0" sz="2800" b="1">
                <a:latin typeface="Tahoma"/>
                <a:cs typeface="Tahoma"/>
              </a:rPr>
              <a:t>	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28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Provides</a:t>
            </a:r>
            <a:r>
              <a:rPr dirty="0" sz="28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8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barrier</a:t>
            </a:r>
            <a:r>
              <a:rPr dirty="0" sz="2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8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prevent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access</a:t>
            </a:r>
            <a:r>
              <a:rPr dirty="0" sz="28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8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28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danger</a:t>
            </a:r>
            <a:r>
              <a:rPr dirty="0" sz="28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20" b="1">
                <a:solidFill>
                  <a:srgbClr val="FF0000"/>
                </a:solidFill>
                <a:latin typeface="Tahoma"/>
                <a:cs typeface="Tahoma"/>
              </a:rPr>
              <a:t>area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86914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Machine</a:t>
            </a:r>
            <a:r>
              <a:rPr dirty="0" spc="-5"/>
              <a:t> </a:t>
            </a:r>
            <a:r>
              <a:rPr dirty="0"/>
              <a:t>Guarding</a:t>
            </a:r>
            <a:r>
              <a:rPr dirty="0" spc="-2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29003"/>
            <a:ext cx="7155180" cy="374269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5080" indent="-513715">
              <a:lnSpc>
                <a:spcPts val="3460"/>
              </a:lnSpc>
              <a:spcBef>
                <a:spcPts val="535"/>
              </a:spcBef>
              <a:buAutoNum type="arabicPeriod" startAt="5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example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safeguarding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Hand-</a:t>
            </a:r>
            <a:r>
              <a:rPr dirty="0" sz="2800">
                <a:latin typeface="Tahoma"/>
                <a:cs typeface="Tahoma"/>
              </a:rPr>
              <a:t>feeding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trip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Awareness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barrier</a:t>
            </a:r>
            <a:endParaRPr sz="2800">
              <a:latin typeface="Tahoma"/>
              <a:cs typeface="Tahoma"/>
            </a:endParaRPr>
          </a:p>
          <a:p>
            <a:pPr marL="539115">
              <a:lnSpc>
                <a:spcPct val="100000"/>
              </a:lnSpc>
              <a:spcBef>
                <a:spcPts val="3340"/>
              </a:spcBef>
              <a:tabLst>
                <a:tab pos="2451100" algn="l"/>
              </a:tabLst>
            </a:pPr>
            <a:r>
              <a:rPr dirty="0" sz="3200" spc="-10" b="1">
                <a:latin typeface="Tahoma"/>
                <a:cs typeface="Tahoma"/>
              </a:rPr>
              <a:t>Answer:</a:t>
            </a:r>
            <a:r>
              <a:rPr dirty="0" sz="3200" b="1">
                <a:latin typeface="Tahoma"/>
                <a:cs typeface="Tahoma"/>
              </a:rPr>
              <a:t>	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Safety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trip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MachineGuarding_PPT_v-03-01-17</dc:title>
  <dcterms:created xsi:type="dcterms:W3CDTF">2025-06-10T17:54:51Z</dcterms:created>
  <dcterms:modified xsi:type="dcterms:W3CDTF">2025-06-10T17:54:51Z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2023-05-05T00:00:00Z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19.12.66</vt:lpwstr>
  </property>
</Properties>
</file>