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1438" y="182372"/>
            <a:ext cx="7961122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89462" y="3458209"/>
            <a:ext cx="6565074" cy="1703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80" y="617105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0939" y="29973"/>
            <a:ext cx="8342121" cy="887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2750" y="1662907"/>
            <a:ext cx="8318500" cy="3564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5525"/>
            <a:ext cx="2731770" cy="14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8355" y="6527458"/>
            <a:ext cx="232790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2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pn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6" Type="http://schemas.openxmlformats.org/officeDocument/2006/relationships/image" Target="../media/image46.jpg"/><Relationship Id="rId7" Type="http://schemas.openxmlformats.org/officeDocument/2006/relationships/image" Target="../media/image47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png"/><Relationship Id="rId4" Type="http://schemas.openxmlformats.org/officeDocument/2006/relationships/image" Target="../media/image53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Relationship Id="rId4" Type="http://schemas.openxmlformats.org/officeDocument/2006/relationships/image" Target="../media/image56.jpg"/><Relationship Id="rId5" Type="http://schemas.openxmlformats.org/officeDocument/2006/relationships/image" Target="../media/image57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hyperlink" Target="https://www.osha.gov/SLTC/heatillness/heat_index/heat_app.html" TargetMode="Externa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Relationship Id="rId5" Type="http://schemas.openxmlformats.org/officeDocument/2006/relationships/image" Target="../media/image67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g"/><Relationship Id="rId3" Type="http://schemas.openxmlformats.org/officeDocument/2006/relationships/image" Target="../media/image69.jpg"/><Relationship Id="rId4" Type="http://schemas.openxmlformats.org/officeDocument/2006/relationships/image" Target="../media/image70.jpg"/><Relationship Id="rId5" Type="http://schemas.openxmlformats.org/officeDocument/2006/relationships/image" Target="../media/image71.jpg"/><Relationship Id="rId6" Type="http://schemas.openxmlformats.org/officeDocument/2006/relationships/image" Target="../media/image72.jpg"/><Relationship Id="rId7" Type="http://schemas.openxmlformats.org/officeDocument/2006/relationships/image" Target="../media/image73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7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351838" y="1629409"/>
            <a:ext cx="644207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68325">
              <a:lnSpc>
                <a:spcPct val="100000"/>
              </a:lnSpc>
              <a:spcBef>
                <a:spcPts val="100"/>
              </a:spcBef>
            </a:pPr>
            <a:r>
              <a:rPr dirty="0" sz="5400" b="1">
                <a:latin typeface="Tahoma"/>
                <a:cs typeface="Tahoma"/>
              </a:rPr>
              <a:t>Introduction</a:t>
            </a:r>
            <a:r>
              <a:rPr dirty="0" sz="5400" spc="-335" b="1">
                <a:latin typeface="Tahoma"/>
                <a:cs typeface="Tahoma"/>
              </a:rPr>
              <a:t> </a:t>
            </a:r>
            <a:r>
              <a:rPr dirty="0" sz="5400" spc="-25" b="1">
                <a:latin typeface="Tahoma"/>
                <a:cs typeface="Tahoma"/>
              </a:rPr>
              <a:t>to </a:t>
            </a:r>
            <a:r>
              <a:rPr dirty="0" sz="5400" b="1">
                <a:latin typeface="Tahoma"/>
                <a:cs typeface="Tahoma"/>
              </a:rPr>
              <a:t>Industrial</a:t>
            </a:r>
            <a:r>
              <a:rPr dirty="0" sz="5400" spc="-180" b="1">
                <a:latin typeface="Tahoma"/>
                <a:cs typeface="Tahoma"/>
              </a:rPr>
              <a:t> </a:t>
            </a:r>
            <a:r>
              <a:rPr dirty="0" sz="5400" spc="-10" b="1">
                <a:latin typeface="Tahoma"/>
                <a:cs typeface="Tahoma"/>
              </a:rPr>
              <a:t>Hygiene</a:t>
            </a:r>
            <a:endParaRPr sz="54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470662" rIns="0" bIns="0" rtlCol="0" vert="horz">
            <a:spAutoFit/>
          </a:bodyPr>
          <a:lstStyle/>
          <a:p>
            <a:pPr marL="977265" marR="5080" indent="-965200">
              <a:lnSpc>
                <a:spcPct val="100000"/>
              </a:lnSpc>
              <a:spcBef>
                <a:spcPts val="100"/>
              </a:spcBef>
            </a:pP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6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17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55333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1478534"/>
            <a:ext cx="3827779" cy="1818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job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site</a:t>
            </a:r>
            <a:endParaRPr sz="2800">
              <a:latin typeface="Tahoma"/>
              <a:cs typeface="Tahoma"/>
            </a:endParaRPr>
          </a:p>
          <a:p>
            <a:pPr marL="355600" marR="50419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yourself;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family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24475" y="1590675"/>
            <a:ext cx="3194050" cy="3194050"/>
            <a:chOff x="5324475" y="1590675"/>
            <a:chExt cx="3194050" cy="31940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1600200"/>
              <a:ext cx="3174491" cy="317449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29237" y="1595437"/>
              <a:ext cx="3184525" cy="3184525"/>
            </a:xfrm>
            <a:custGeom>
              <a:avLst/>
              <a:gdLst/>
              <a:ahLst/>
              <a:cxnLst/>
              <a:rect l="l" t="t" r="r" b="b"/>
              <a:pathLst>
                <a:path w="3184525" h="3184525">
                  <a:moveTo>
                    <a:pt x="0" y="0"/>
                  </a:moveTo>
                  <a:lnTo>
                    <a:pt x="3184017" y="0"/>
                  </a:lnTo>
                  <a:lnTo>
                    <a:pt x="3184017" y="3184017"/>
                  </a:lnTo>
                  <a:lnTo>
                    <a:pt x="0" y="31840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837127" y="4801726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55333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07340" y="1153747"/>
            <a:ext cx="8319134" cy="290830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workplace.</a:t>
            </a:r>
            <a:endParaRPr sz="28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strategies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strategies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biological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strategies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strategies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ergonomic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321" rIns="0" bIns="0" rtlCol="0" vert="horz">
            <a:spAutoFit/>
          </a:bodyPr>
          <a:lstStyle/>
          <a:p>
            <a:pPr marL="242506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612011" y="1031816"/>
            <a:ext cx="4620895" cy="4780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latin typeface="Tahoma"/>
                <a:cs typeface="Tahoma"/>
              </a:rPr>
              <a:t>Industrial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Hygiene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–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the </a:t>
            </a:r>
            <a:r>
              <a:rPr dirty="0" sz="2600">
                <a:latin typeface="Tahoma"/>
                <a:cs typeface="Tahoma"/>
              </a:rPr>
              <a:t>science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health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safety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through: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20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Anticipation,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Recognition,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Evaluation,</a:t>
            </a:r>
            <a:r>
              <a:rPr dirty="0" sz="2600" spc="-17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Control</a:t>
            </a:r>
            <a:endParaRPr sz="2600">
              <a:latin typeface="Tahoma"/>
              <a:cs typeface="Tahoma"/>
            </a:endParaRPr>
          </a:p>
          <a:p>
            <a:pPr marL="469265" marR="445770" indent="-635">
              <a:lnSpc>
                <a:spcPct val="100000"/>
              </a:lnSpc>
              <a:spcBef>
                <a:spcPts val="2065"/>
              </a:spcBef>
            </a:pPr>
            <a:r>
              <a:rPr dirty="0" sz="2600">
                <a:latin typeface="Tahoma"/>
                <a:cs typeface="Tahoma"/>
              </a:rPr>
              <a:t>…of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workplace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conditions </a:t>
            </a:r>
            <a:r>
              <a:rPr dirty="0" sz="2600">
                <a:latin typeface="Tahoma"/>
                <a:cs typeface="Tahoma"/>
              </a:rPr>
              <a:t>that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may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cause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workers’ </a:t>
            </a:r>
            <a:r>
              <a:rPr dirty="0" sz="2600">
                <a:latin typeface="Tahoma"/>
                <a:cs typeface="Tahoma"/>
              </a:rPr>
              <a:t>injury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illness.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56377" y="49037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75046" y="1309369"/>
            <a:ext cx="3041015" cy="3580129"/>
            <a:chOff x="5575046" y="1309369"/>
            <a:chExt cx="3041015" cy="3580129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7746" y="1322082"/>
              <a:ext cx="3015233" cy="355471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581396" y="1315719"/>
              <a:ext cx="3028315" cy="3567429"/>
            </a:xfrm>
            <a:custGeom>
              <a:avLst/>
              <a:gdLst/>
              <a:ahLst/>
              <a:cxnLst/>
              <a:rect l="l" t="t" r="r" b="b"/>
              <a:pathLst>
                <a:path w="3028315" h="3567429">
                  <a:moveTo>
                    <a:pt x="0" y="0"/>
                  </a:moveTo>
                  <a:lnTo>
                    <a:pt x="3027933" y="0"/>
                  </a:lnTo>
                  <a:lnTo>
                    <a:pt x="3027933" y="3567429"/>
                  </a:lnTo>
                  <a:lnTo>
                    <a:pt x="0" y="356742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62405" y="182372"/>
            <a:ext cx="621919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dirty="0" spc="-80"/>
              <a:t> </a:t>
            </a:r>
            <a:r>
              <a:rPr dirty="0"/>
              <a:t>of</a:t>
            </a:r>
            <a:r>
              <a:rPr dirty="0" spc="-75"/>
              <a:t> </a:t>
            </a:r>
            <a:r>
              <a:rPr dirty="0"/>
              <a:t>Health</a:t>
            </a:r>
            <a:r>
              <a:rPr dirty="0" spc="-55"/>
              <a:t> </a:t>
            </a:r>
            <a:r>
              <a:rPr dirty="0" spc="-10"/>
              <a:t>Hazards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144016" y="1765045"/>
            <a:ext cx="2860040" cy="1905635"/>
            <a:chOff x="1144016" y="1765045"/>
            <a:chExt cx="2860040" cy="19056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6716" y="1777745"/>
              <a:ext cx="2834639" cy="187985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150366" y="1771395"/>
              <a:ext cx="2847340" cy="1892935"/>
            </a:xfrm>
            <a:custGeom>
              <a:avLst/>
              <a:gdLst/>
              <a:ahLst/>
              <a:cxnLst/>
              <a:rect l="l" t="t" r="r" b="b"/>
              <a:pathLst>
                <a:path w="2847340" h="1892935">
                  <a:moveTo>
                    <a:pt x="0" y="0"/>
                  </a:moveTo>
                  <a:lnTo>
                    <a:pt x="2847340" y="0"/>
                  </a:lnTo>
                  <a:lnTo>
                    <a:pt x="2847340" y="1892554"/>
                  </a:lnTo>
                  <a:lnTo>
                    <a:pt x="0" y="189255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437258" y="910963"/>
            <a:ext cx="6572250" cy="808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804"/>
              </a:lnSpc>
              <a:spcBef>
                <a:spcPts val="95"/>
              </a:spcBef>
              <a:tabLst>
                <a:tab pos="1861185" algn="l"/>
              </a:tabLst>
            </a:pPr>
            <a:r>
              <a:rPr dirty="0" sz="3200" spc="-10">
                <a:latin typeface="Tahoma"/>
                <a:cs typeface="Tahoma"/>
              </a:rPr>
              <a:t>Common</a:t>
            </a:r>
            <a:r>
              <a:rPr dirty="0" sz="3200">
                <a:latin typeface="Tahoma"/>
                <a:cs typeface="Tahoma"/>
              </a:rPr>
              <a:t>	workplace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632460">
              <a:lnSpc>
                <a:spcPts val="2365"/>
              </a:lnSpc>
              <a:tabLst>
                <a:tab pos="4683760" algn="l"/>
              </a:tabLst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Chemical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Physical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35371" y="1750567"/>
            <a:ext cx="2860040" cy="1918335"/>
            <a:chOff x="5135371" y="1750567"/>
            <a:chExt cx="2860040" cy="191833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8072" y="1763267"/>
              <a:ext cx="2834639" cy="189280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141721" y="1756917"/>
              <a:ext cx="2847340" cy="1905635"/>
            </a:xfrm>
            <a:custGeom>
              <a:avLst/>
              <a:gdLst/>
              <a:ahLst/>
              <a:cxnLst/>
              <a:rect l="l" t="t" r="r" b="b"/>
              <a:pathLst>
                <a:path w="2847340" h="1905635">
                  <a:moveTo>
                    <a:pt x="0" y="0"/>
                  </a:moveTo>
                  <a:lnTo>
                    <a:pt x="2847339" y="0"/>
                  </a:lnTo>
                  <a:lnTo>
                    <a:pt x="2847339" y="1905508"/>
                  </a:lnTo>
                  <a:lnTo>
                    <a:pt x="0" y="190550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2036360" y="3749390"/>
            <a:ext cx="10756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Biological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44016" y="4088384"/>
            <a:ext cx="2860040" cy="1905635"/>
            <a:chOff x="1144016" y="4088384"/>
            <a:chExt cx="2860040" cy="190563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6716" y="4101084"/>
              <a:ext cx="2834639" cy="1879853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50366" y="4094734"/>
              <a:ext cx="2847340" cy="1892935"/>
            </a:xfrm>
            <a:custGeom>
              <a:avLst/>
              <a:gdLst/>
              <a:ahLst/>
              <a:cxnLst/>
              <a:rect l="l" t="t" r="r" b="b"/>
              <a:pathLst>
                <a:path w="2847340" h="1892935">
                  <a:moveTo>
                    <a:pt x="0" y="0"/>
                  </a:moveTo>
                  <a:lnTo>
                    <a:pt x="2847340" y="0"/>
                  </a:lnTo>
                  <a:lnTo>
                    <a:pt x="2847340" y="1892554"/>
                  </a:lnTo>
                  <a:lnTo>
                    <a:pt x="0" y="189255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950899" y="3749390"/>
            <a:ext cx="12045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Ergonomic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135371" y="4088384"/>
            <a:ext cx="2860040" cy="1898014"/>
            <a:chOff x="5135371" y="4088384"/>
            <a:chExt cx="2860040" cy="1898014"/>
          </a:xfrm>
        </p:grpSpPr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1" y="4101084"/>
              <a:ext cx="2834639" cy="187223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141721" y="4094734"/>
              <a:ext cx="2847340" cy="1885314"/>
            </a:xfrm>
            <a:custGeom>
              <a:avLst/>
              <a:gdLst/>
              <a:ahLst/>
              <a:cxnLst/>
              <a:rect l="l" t="t" r="r" b="b"/>
              <a:pathLst>
                <a:path w="2847340" h="1885314">
                  <a:moveTo>
                    <a:pt x="0" y="0"/>
                  </a:moveTo>
                  <a:lnTo>
                    <a:pt x="2847339" y="0"/>
                  </a:lnTo>
                  <a:lnTo>
                    <a:pt x="2847339" y="1884934"/>
                  </a:lnTo>
                  <a:lnTo>
                    <a:pt x="0" y="188493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061608" y="600013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017228" y="1008285"/>
            <a:ext cx="3138170" cy="214630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10">
                <a:latin typeface="Tahoma"/>
                <a:cs typeface="Tahoma"/>
              </a:rPr>
              <a:t>Forms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Solids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Liquids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Gases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vapors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16872" y="3213652"/>
            <a:ext cx="47529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Aerosols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dust,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mist,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fumes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592077" y="1034039"/>
            <a:ext cx="17570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9584" marR="5080" indent="-47752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Tahoma"/>
                <a:cs typeface="Tahoma"/>
              </a:rPr>
              <a:t>Multiple</a:t>
            </a:r>
            <a:r>
              <a:rPr dirty="0" sz="1800" spc="-3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ahoma"/>
                <a:cs typeface="Tahoma"/>
              </a:rPr>
              <a:t>chemical hazards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58788" y="1060958"/>
            <a:ext cx="1787525" cy="2006600"/>
            <a:chOff x="6558788" y="1060958"/>
            <a:chExt cx="1787525" cy="20066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1488" y="1073658"/>
              <a:ext cx="1761743" cy="198119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565138" y="1067308"/>
              <a:ext cx="1774825" cy="1993900"/>
            </a:xfrm>
            <a:custGeom>
              <a:avLst/>
              <a:gdLst/>
              <a:ahLst/>
              <a:cxnLst/>
              <a:rect l="l" t="t" r="r" b="b"/>
              <a:pathLst>
                <a:path w="1774825" h="1993900">
                  <a:moveTo>
                    <a:pt x="0" y="0"/>
                  </a:moveTo>
                  <a:lnTo>
                    <a:pt x="1774444" y="0"/>
                  </a:lnTo>
                  <a:lnTo>
                    <a:pt x="1774444" y="1993900"/>
                  </a:lnTo>
                  <a:lnTo>
                    <a:pt x="0" y="19939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241805" y="3969929"/>
            <a:ext cx="15138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Tahoma"/>
                <a:cs typeface="Tahoma"/>
              </a:rPr>
              <a:t>Welding</a:t>
            </a:r>
            <a:r>
              <a:rPr dirty="0" sz="1800" spc="-12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20">
                <a:solidFill>
                  <a:srgbClr val="006FC0"/>
                </a:solidFill>
                <a:latin typeface="Tahoma"/>
                <a:cs typeface="Tahoma"/>
              </a:rPr>
              <a:t>fumes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926083" y="4287265"/>
            <a:ext cx="5163185" cy="1629410"/>
            <a:chOff x="926083" y="4287265"/>
            <a:chExt cx="5163185" cy="162941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8783" y="4299966"/>
              <a:ext cx="2301239" cy="160400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932433" y="4293615"/>
              <a:ext cx="2313940" cy="1616710"/>
            </a:xfrm>
            <a:custGeom>
              <a:avLst/>
              <a:gdLst/>
              <a:ahLst/>
              <a:cxnLst/>
              <a:rect l="l" t="t" r="r" b="b"/>
              <a:pathLst>
                <a:path w="2313940" h="1616710">
                  <a:moveTo>
                    <a:pt x="0" y="0"/>
                  </a:moveTo>
                  <a:lnTo>
                    <a:pt x="2313940" y="0"/>
                  </a:lnTo>
                  <a:lnTo>
                    <a:pt x="2313940" y="1616709"/>
                  </a:lnTo>
                  <a:lnTo>
                    <a:pt x="0" y="161670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5334" y="4301489"/>
              <a:ext cx="2260853" cy="160096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808983" y="4295139"/>
              <a:ext cx="2273935" cy="1614170"/>
            </a:xfrm>
            <a:custGeom>
              <a:avLst/>
              <a:gdLst/>
              <a:ahLst/>
              <a:cxnLst/>
              <a:rect l="l" t="t" r="r" b="b"/>
              <a:pathLst>
                <a:path w="2273935" h="1614170">
                  <a:moveTo>
                    <a:pt x="0" y="0"/>
                  </a:moveTo>
                  <a:lnTo>
                    <a:pt x="2273554" y="0"/>
                  </a:lnTo>
                  <a:lnTo>
                    <a:pt x="2273554" y="1613662"/>
                  </a:lnTo>
                  <a:lnTo>
                    <a:pt x="0" y="161366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4086871" y="3944345"/>
            <a:ext cx="1718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Tahoma"/>
                <a:cs typeface="Tahoma"/>
              </a:rPr>
              <a:t>Dust</a:t>
            </a:r>
            <a:r>
              <a:rPr dirty="0" sz="1800" spc="-1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10">
                <a:solidFill>
                  <a:srgbClr val="006FC0"/>
                </a:solidFill>
                <a:latin typeface="Tahoma"/>
                <a:cs typeface="Tahoma"/>
              </a:rPr>
              <a:t>particulates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798386" y="3420832"/>
            <a:ext cx="13931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Tahoma"/>
                <a:cs typeface="Tahoma"/>
              </a:rPr>
              <a:t>Spraying</a:t>
            </a:r>
            <a:r>
              <a:rPr dirty="0" sz="1800" spc="-114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1800" spc="-20">
                <a:solidFill>
                  <a:srgbClr val="006FC0"/>
                </a:solidFill>
                <a:latin typeface="Tahoma"/>
                <a:cs typeface="Tahoma"/>
              </a:rPr>
              <a:t>mist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638797" y="3746246"/>
            <a:ext cx="1713230" cy="2202180"/>
            <a:chOff x="6638797" y="3746246"/>
            <a:chExt cx="1713230" cy="220218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1497" y="3758946"/>
              <a:ext cx="1687829" cy="217627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645147" y="3752596"/>
              <a:ext cx="1700530" cy="2189480"/>
            </a:xfrm>
            <a:custGeom>
              <a:avLst/>
              <a:gdLst/>
              <a:ahLst/>
              <a:cxnLst/>
              <a:rect l="l" t="t" r="r" b="b"/>
              <a:pathLst>
                <a:path w="1700529" h="2189479">
                  <a:moveTo>
                    <a:pt x="0" y="0"/>
                  </a:moveTo>
                  <a:lnTo>
                    <a:pt x="1700529" y="0"/>
                  </a:lnTo>
                  <a:lnTo>
                    <a:pt x="1700529" y="2188972"/>
                  </a:lnTo>
                  <a:lnTo>
                    <a:pt x="0" y="2188972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061608" y="600013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004340"/>
            <a:ext cx="478282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Tahoma"/>
                <a:cs typeface="Tahoma"/>
              </a:rPr>
              <a:t>Effects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exposures:</a:t>
            </a:r>
            <a:endParaRPr sz="28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50850" y="1560310"/>
          <a:ext cx="8318500" cy="17056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18159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r>
                        <a:rPr dirty="0" sz="28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Risks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987D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Heart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Ailments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Lung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Sterility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CNS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Kidney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Burns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Liver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Rashes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450850" y="3402596"/>
          <a:ext cx="8318500" cy="913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1752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Safety</a:t>
                      </a:r>
                      <a:r>
                        <a:rPr dirty="0" sz="28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Risks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0">
                          <a:latin typeface="Tahoma"/>
                          <a:cs typeface="Tahoma"/>
                        </a:rPr>
                        <a:t>Fire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8432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Explosion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8407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Corrosion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1511300" y="4445761"/>
            <a:ext cx="2299970" cy="1543685"/>
            <a:chOff x="1511300" y="4445761"/>
            <a:chExt cx="2299970" cy="15436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4458461"/>
              <a:ext cx="2274569" cy="151790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517650" y="4452111"/>
              <a:ext cx="2287270" cy="1530985"/>
            </a:xfrm>
            <a:custGeom>
              <a:avLst/>
              <a:gdLst/>
              <a:ahLst/>
              <a:cxnLst/>
              <a:rect l="l" t="t" r="r" b="b"/>
              <a:pathLst>
                <a:path w="2287270" h="1530985">
                  <a:moveTo>
                    <a:pt x="0" y="0"/>
                  </a:moveTo>
                  <a:lnTo>
                    <a:pt x="2287270" y="0"/>
                  </a:lnTo>
                  <a:lnTo>
                    <a:pt x="2287270" y="1530604"/>
                  </a:lnTo>
                  <a:lnTo>
                    <a:pt x="0" y="153060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5407405" y="4445761"/>
            <a:ext cx="2339975" cy="1543685"/>
            <a:chOff x="5407405" y="4445761"/>
            <a:chExt cx="2339975" cy="154368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0106" y="4458461"/>
              <a:ext cx="2314193" cy="151790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413755" y="4452111"/>
              <a:ext cx="2327275" cy="1530985"/>
            </a:xfrm>
            <a:custGeom>
              <a:avLst/>
              <a:gdLst/>
              <a:ahLst/>
              <a:cxnLst/>
              <a:rect l="l" t="t" r="r" b="b"/>
              <a:pathLst>
                <a:path w="2327275" h="1530985">
                  <a:moveTo>
                    <a:pt x="0" y="0"/>
                  </a:moveTo>
                  <a:lnTo>
                    <a:pt x="2326894" y="0"/>
                  </a:lnTo>
                  <a:lnTo>
                    <a:pt x="2326894" y="1530604"/>
                  </a:lnTo>
                  <a:lnTo>
                    <a:pt x="0" y="153060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4065809" y="5895859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50"/>
              <a:t>7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024470"/>
            <a:ext cx="41154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entry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routes: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8048" y="1735242"/>
            <a:ext cx="4893945" cy="726440"/>
            <a:chOff x="908048" y="1735242"/>
            <a:chExt cx="4893945" cy="726440"/>
          </a:xfrm>
        </p:grpSpPr>
        <p:sp>
          <p:nvSpPr>
            <p:cNvPr id="5" name="object 5" descr=""/>
            <p:cNvSpPr/>
            <p:nvPr/>
          </p:nvSpPr>
          <p:spPr>
            <a:xfrm>
              <a:off x="914400" y="1741588"/>
              <a:ext cx="4881245" cy="701040"/>
            </a:xfrm>
            <a:custGeom>
              <a:avLst/>
              <a:gdLst/>
              <a:ahLst/>
              <a:cxnLst/>
              <a:rect l="l" t="t" r="r" b="b"/>
              <a:pathLst>
                <a:path w="4881245" h="701039">
                  <a:moveTo>
                    <a:pt x="4880813" y="0"/>
                  </a:moveTo>
                  <a:lnTo>
                    <a:pt x="1832813" y="0"/>
                  </a:lnTo>
                  <a:lnTo>
                    <a:pt x="0" y="0"/>
                  </a:lnTo>
                  <a:lnTo>
                    <a:pt x="0" y="701040"/>
                  </a:lnTo>
                  <a:lnTo>
                    <a:pt x="1832813" y="701040"/>
                  </a:lnTo>
                  <a:lnTo>
                    <a:pt x="4880813" y="701040"/>
                  </a:lnTo>
                  <a:lnTo>
                    <a:pt x="4880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747209" y="1735242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14398" y="1735242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795209" y="1735244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8048" y="1741594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08048" y="2442634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88896" y="1897293"/>
            <a:ext cx="157988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200" spc="-10" b="1">
                <a:solidFill>
                  <a:srgbClr val="C0504D"/>
                </a:solidFill>
                <a:latin typeface="Tahoma"/>
                <a:cs typeface="Tahoma"/>
              </a:rPr>
              <a:t>Inhalation: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838649" y="1773849"/>
            <a:ext cx="280860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Tahoma"/>
                <a:cs typeface="Tahoma"/>
              </a:rPr>
              <a:t>Breathed</a:t>
            </a:r>
            <a:r>
              <a:rPr dirty="0" sz="2000" spc="-75" b="1">
                <a:latin typeface="Tahoma"/>
                <a:cs typeface="Tahoma"/>
              </a:rPr>
              <a:t> </a:t>
            </a:r>
            <a:r>
              <a:rPr dirty="0" sz="2000" spc="-25" b="1">
                <a:latin typeface="Tahoma"/>
                <a:cs typeface="Tahoma"/>
              </a:rPr>
              <a:t>in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 b="1">
                <a:latin typeface="Tahoma"/>
                <a:cs typeface="Tahoma"/>
              </a:rPr>
              <a:t>(most</a:t>
            </a:r>
            <a:r>
              <a:rPr dirty="0" sz="2000" spc="-6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common</a:t>
            </a:r>
            <a:r>
              <a:rPr dirty="0" sz="2000" spc="-5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route)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908050" y="3061401"/>
            <a:ext cx="4893945" cy="726440"/>
            <a:chOff x="908050" y="3061401"/>
            <a:chExt cx="4893945" cy="726440"/>
          </a:xfrm>
        </p:grpSpPr>
        <p:sp>
          <p:nvSpPr>
            <p:cNvPr id="14" name="object 14" descr=""/>
            <p:cNvSpPr/>
            <p:nvPr/>
          </p:nvSpPr>
          <p:spPr>
            <a:xfrm>
              <a:off x="914400" y="3067748"/>
              <a:ext cx="4881245" cy="701040"/>
            </a:xfrm>
            <a:custGeom>
              <a:avLst/>
              <a:gdLst/>
              <a:ahLst/>
              <a:cxnLst/>
              <a:rect l="l" t="t" r="r" b="b"/>
              <a:pathLst>
                <a:path w="4881245" h="701039">
                  <a:moveTo>
                    <a:pt x="4880813" y="0"/>
                  </a:moveTo>
                  <a:lnTo>
                    <a:pt x="1780679" y="0"/>
                  </a:lnTo>
                  <a:lnTo>
                    <a:pt x="0" y="0"/>
                  </a:lnTo>
                  <a:lnTo>
                    <a:pt x="0" y="701040"/>
                  </a:lnTo>
                  <a:lnTo>
                    <a:pt x="1780679" y="701040"/>
                  </a:lnTo>
                  <a:lnTo>
                    <a:pt x="4880813" y="701040"/>
                  </a:lnTo>
                  <a:lnTo>
                    <a:pt x="4880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695074" y="3061401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14400" y="3061401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795210" y="3061401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08050" y="3067751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08050" y="3768791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6105397" y="1364996"/>
            <a:ext cx="1778000" cy="1092200"/>
            <a:chOff x="6105397" y="1364996"/>
            <a:chExt cx="1778000" cy="109220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098" y="1377696"/>
              <a:ext cx="1752560" cy="106680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6111747" y="1371346"/>
              <a:ext cx="1765300" cy="1079500"/>
            </a:xfrm>
            <a:custGeom>
              <a:avLst/>
              <a:gdLst/>
              <a:ahLst/>
              <a:cxnLst/>
              <a:rect l="l" t="t" r="r" b="b"/>
              <a:pathLst>
                <a:path w="1765300" h="1079500">
                  <a:moveTo>
                    <a:pt x="0" y="0"/>
                  </a:moveTo>
                  <a:lnTo>
                    <a:pt x="1765300" y="0"/>
                  </a:lnTo>
                  <a:lnTo>
                    <a:pt x="1765300" y="1079500"/>
                  </a:lnTo>
                  <a:lnTo>
                    <a:pt x="0" y="10795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1149096" y="3223453"/>
            <a:ext cx="146685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200" spc="-10" b="1">
                <a:solidFill>
                  <a:srgbClr val="C0504D"/>
                </a:solidFill>
                <a:latin typeface="Tahoma"/>
                <a:cs typeface="Tahoma"/>
              </a:rPr>
              <a:t>Ingestion: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786514" y="3100009"/>
            <a:ext cx="281622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Tahoma"/>
                <a:cs typeface="Tahoma"/>
              </a:rPr>
              <a:t>Swallowing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via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eating </a:t>
            </a:r>
            <a:r>
              <a:rPr dirty="0" sz="2000" b="1">
                <a:latin typeface="Tahoma"/>
                <a:cs typeface="Tahoma"/>
              </a:rPr>
              <a:t>or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drinking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908048" y="4230164"/>
            <a:ext cx="4893945" cy="726440"/>
            <a:chOff x="908048" y="4230164"/>
            <a:chExt cx="4893945" cy="726440"/>
          </a:xfrm>
        </p:grpSpPr>
        <p:sp>
          <p:nvSpPr>
            <p:cNvPr id="26" name="object 26" descr=""/>
            <p:cNvSpPr/>
            <p:nvPr/>
          </p:nvSpPr>
          <p:spPr>
            <a:xfrm>
              <a:off x="914400" y="4236516"/>
              <a:ext cx="4881245" cy="701040"/>
            </a:xfrm>
            <a:custGeom>
              <a:avLst/>
              <a:gdLst/>
              <a:ahLst/>
              <a:cxnLst/>
              <a:rect l="l" t="t" r="r" b="b"/>
              <a:pathLst>
                <a:path w="4881245" h="701039">
                  <a:moveTo>
                    <a:pt x="4880813" y="0"/>
                  </a:moveTo>
                  <a:lnTo>
                    <a:pt x="1828800" y="0"/>
                  </a:lnTo>
                  <a:lnTo>
                    <a:pt x="0" y="0"/>
                  </a:lnTo>
                  <a:lnTo>
                    <a:pt x="0" y="701040"/>
                  </a:lnTo>
                  <a:lnTo>
                    <a:pt x="1828800" y="701040"/>
                  </a:lnTo>
                  <a:lnTo>
                    <a:pt x="4880813" y="701040"/>
                  </a:lnTo>
                  <a:lnTo>
                    <a:pt x="4880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743200" y="4230164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914398" y="4230164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795209" y="4230164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908048" y="4236514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908048" y="4937554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6124447" y="2689351"/>
            <a:ext cx="1758950" cy="1092200"/>
            <a:chOff x="6124447" y="2689351"/>
            <a:chExt cx="1758950" cy="1092200"/>
          </a:xfrm>
        </p:grpSpPr>
        <p:pic>
          <p:nvPicPr>
            <p:cNvPr id="33" name="object 3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7147" y="2702051"/>
              <a:ext cx="1733550" cy="106680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6130797" y="2695701"/>
              <a:ext cx="1746250" cy="1079500"/>
            </a:xfrm>
            <a:custGeom>
              <a:avLst/>
              <a:gdLst/>
              <a:ahLst/>
              <a:cxnLst/>
              <a:rect l="l" t="t" r="r" b="b"/>
              <a:pathLst>
                <a:path w="1746250" h="1079500">
                  <a:moveTo>
                    <a:pt x="0" y="0"/>
                  </a:moveTo>
                  <a:lnTo>
                    <a:pt x="1746250" y="0"/>
                  </a:lnTo>
                  <a:lnTo>
                    <a:pt x="1746250" y="1079500"/>
                  </a:lnTo>
                  <a:lnTo>
                    <a:pt x="0" y="10795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1014220" y="4392216"/>
            <a:ext cx="164846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200" spc="-10" b="1">
                <a:solidFill>
                  <a:srgbClr val="C0504D"/>
                </a:solidFill>
                <a:latin typeface="Tahoma"/>
                <a:cs typeface="Tahoma"/>
              </a:rPr>
              <a:t>Absorption: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834639" y="4268772"/>
            <a:ext cx="25431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Tahoma"/>
                <a:cs typeface="Tahoma"/>
              </a:rPr>
              <a:t>Drawn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through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skin </a:t>
            </a:r>
            <a:r>
              <a:rPr dirty="0" sz="2000" b="1">
                <a:latin typeface="Tahoma"/>
                <a:cs typeface="Tahoma"/>
              </a:rPr>
              <a:t>or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eye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surface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105397" y="4044188"/>
            <a:ext cx="2349500" cy="906780"/>
            <a:chOff x="6105397" y="4044188"/>
            <a:chExt cx="2349500" cy="906780"/>
          </a:xfrm>
        </p:grpSpPr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8097" y="4056888"/>
              <a:ext cx="2324099" cy="876138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6111747" y="4050538"/>
              <a:ext cx="2336800" cy="894080"/>
            </a:xfrm>
            <a:custGeom>
              <a:avLst/>
              <a:gdLst/>
              <a:ahLst/>
              <a:cxnLst/>
              <a:rect l="l" t="t" r="r" b="b"/>
              <a:pathLst>
                <a:path w="2336800" h="894079">
                  <a:moveTo>
                    <a:pt x="0" y="0"/>
                  </a:moveTo>
                  <a:lnTo>
                    <a:pt x="2336800" y="0"/>
                  </a:lnTo>
                  <a:lnTo>
                    <a:pt x="2336800" y="893572"/>
                  </a:lnTo>
                  <a:lnTo>
                    <a:pt x="0" y="8935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 descr=""/>
          <p:cNvSpPr txBox="1"/>
          <p:nvPr/>
        </p:nvSpPr>
        <p:spPr>
          <a:xfrm>
            <a:off x="6459694" y="4979084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908047" y="5205802"/>
            <a:ext cx="4893945" cy="726440"/>
            <a:chOff x="908047" y="5205802"/>
            <a:chExt cx="4893945" cy="726440"/>
          </a:xfrm>
        </p:grpSpPr>
        <p:sp>
          <p:nvSpPr>
            <p:cNvPr id="42" name="object 42" descr=""/>
            <p:cNvSpPr/>
            <p:nvPr/>
          </p:nvSpPr>
          <p:spPr>
            <a:xfrm>
              <a:off x="914400" y="5212156"/>
              <a:ext cx="4881245" cy="701675"/>
            </a:xfrm>
            <a:custGeom>
              <a:avLst/>
              <a:gdLst/>
              <a:ahLst/>
              <a:cxnLst/>
              <a:rect l="l" t="t" r="r" b="b"/>
              <a:pathLst>
                <a:path w="4881245" h="701675">
                  <a:moveTo>
                    <a:pt x="4880813" y="0"/>
                  </a:moveTo>
                  <a:lnTo>
                    <a:pt x="1828800" y="0"/>
                  </a:lnTo>
                  <a:lnTo>
                    <a:pt x="0" y="0"/>
                  </a:lnTo>
                  <a:lnTo>
                    <a:pt x="0" y="701052"/>
                  </a:lnTo>
                  <a:lnTo>
                    <a:pt x="1828800" y="701052"/>
                  </a:lnTo>
                  <a:lnTo>
                    <a:pt x="4880813" y="701052"/>
                  </a:lnTo>
                  <a:lnTo>
                    <a:pt x="4880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743197" y="5205802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914397" y="5205802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795209" y="5205802"/>
              <a:ext cx="0" cy="726440"/>
            </a:xfrm>
            <a:custGeom>
              <a:avLst/>
              <a:gdLst/>
              <a:ahLst/>
              <a:cxnLst/>
              <a:rect l="l" t="t" r="r" b="b"/>
              <a:pathLst>
                <a:path w="0" h="726439">
                  <a:moveTo>
                    <a:pt x="0" y="0"/>
                  </a:moveTo>
                  <a:lnTo>
                    <a:pt x="0" y="7264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08047" y="5212152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908047" y="5913192"/>
              <a:ext cx="4893945" cy="0"/>
            </a:xfrm>
            <a:custGeom>
              <a:avLst/>
              <a:gdLst/>
              <a:ahLst/>
              <a:cxnLst/>
              <a:rect l="l" t="t" r="r" b="b"/>
              <a:pathLst>
                <a:path w="4893945" h="0">
                  <a:moveTo>
                    <a:pt x="0" y="0"/>
                  </a:moveTo>
                  <a:lnTo>
                    <a:pt x="48935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1088895" y="5367854"/>
            <a:ext cx="157416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200" spc="-10" b="1">
                <a:solidFill>
                  <a:srgbClr val="C0504D"/>
                </a:solidFill>
                <a:latin typeface="Tahoma"/>
                <a:cs typeface="Tahoma"/>
              </a:rPr>
              <a:t>*Injection: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50" name="object 5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1" name="object 5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49" name="object 49" descr=""/>
          <p:cNvSpPr txBox="1"/>
          <p:nvPr/>
        </p:nvSpPr>
        <p:spPr>
          <a:xfrm>
            <a:off x="2834637" y="5244410"/>
            <a:ext cx="260413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latin typeface="Tahoma"/>
                <a:cs typeface="Tahoma"/>
              </a:rPr>
              <a:t>Penetration</a:t>
            </a:r>
            <a:r>
              <a:rPr dirty="0" sz="2000" spc="-8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through </a:t>
            </a:r>
            <a:r>
              <a:rPr dirty="0" sz="2000" b="1">
                <a:latin typeface="Tahoma"/>
                <a:cs typeface="Tahoma"/>
              </a:rPr>
              <a:t>the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skin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101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311657"/>
            <a:ext cx="6483350" cy="39020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Warning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Signs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Potential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 Exposure: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Dust,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mist,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smoke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air</a:t>
            </a:r>
            <a:endParaRPr sz="2800">
              <a:latin typeface="Tahoma"/>
              <a:cs typeface="Tahoma"/>
            </a:endParaRPr>
          </a:p>
          <a:p>
            <a:pPr marL="355600" marR="12827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Accumulation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particulates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(dust)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on </a:t>
            </a:r>
            <a:r>
              <a:rPr dirty="0" sz="2800" spc="-10">
                <a:latin typeface="Tahoma"/>
                <a:cs typeface="Tahoma"/>
              </a:rPr>
              <a:t>surfaces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Unusual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tastes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and/or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smells</a:t>
            </a:r>
            <a:endParaRPr sz="2800">
              <a:latin typeface="Tahoma"/>
              <a:cs typeface="Tahoma"/>
            </a:endParaRPr>
          </a:p>
          <a:p>
            <a:pPr marL="355600" marR="44323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Eye,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nose,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throat,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upper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respiratory, </a:t>
            </a:r>
            <a:r>
              <a:rPr dirty="0" sz="2800">
                <a:latin typeface="Tahoma"/>
                <a:cs typeface="Tahoma"/>
              </a:rPr>
              <a:t>and/or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skin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irritation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14669"/>
            <a:ext cx="7738109" cy="4414520"/>
          </a:xfrm>
          <a:prstGeom prst="rect">
            <a:avLst/>
          </a:prstGeom>
        </p:spPr>
        <p:txBody>
          <a:bodyPr wrap="square" lIns="0" tIns="1104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chemical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symptoms: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Eye,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nose,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throat,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upper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respiratory,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skin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irritation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Flu-</a:t>
            </a:r>
            <a:r>
              <a:rPr dirty="0" sz="2600">
                <a:latin typeface="Tahoma"/>
                <a:cs typeface="Tahoma"/>
              </a:rPr>
              <a:t>like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symptoms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Difficulty</a:t>
            </a:r>
            <a:r>
              <a:rPr dirty="0" sz="2600" spc="-1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breathing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Fatigue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Loss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coordination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Memory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difficulties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Sleeplessness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Mental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confusion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59477" y="1064879"/>
            <a:ext cx="422338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274387" y="1614749"/>
          <a:ext cx="8699500" cy="2223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4485"/>
                <a:gridCol w="2392044"/>
                <a:gridCol w="2472054"/>
                <a:gridCol w="2153284"/>
              </a:tblGrid>
              <a:tr h="518159">
                <a:tc gridSpan="2">
                  <a:txBody>
                    <a:bodyPr/>
                    <a:lstStyle/>
                    <a:p>
                      <a:pPr marL="25590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Exposure</a:t>
                      </a:r>
                      <a:r>
                        <a:rPr dirty="0" sz="28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Condition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Exposure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Example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ACUTE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94360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Immediate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77520" marR="304800" indent="-16573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Short-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term,</a:t>
                      </a:r>
                      <a:r>
                        <a:rPr dirty="0" sz="2000" spc="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high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concentration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6839" marR="109855" indent="-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</a:t>
                      </a:r>
                      <a:r>
                        <a:rPr dirty="0" baseline="-21367" sz="19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 exposure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within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confined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space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CHRONIC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703580" marR="150495" indent="-5461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Delayed;</a:t>
                      </a:r>
                      <a:r>
                        <a:rPr dirty="0" sz="2000" spc="-9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generally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years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94335" marR="83820" indent="-3028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Continuous;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long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periods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time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Asbestosis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2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2317104" y="3905363"/>
            <a:ext cx="65468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C0504D"/>
                </a:solidFill>
                <a:latin typeface="Tahoma"/>
                <a:cs typeface="Tahoma"/>
              </a:rPr>
              <a:t>Acute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35100" y="4263644"/>
            <a:ext cx="2463800" cy="1652270"/>
            <a:chOff x="1435100" y="4263644"/>
            <a:chExt cx="2463800" cy="16522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4276344"/>
              <a:ext cx="2438399" cy="162686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441450" y="4269994"/>
              <a:ext cx="2451100" cy="1639570"/>
            </a:xfrm>
            <a:custGeom>
              <a:avLst/>
              <a:gdLst/>
              <a:ahLst/>
              <a:cxnLst/>
              <a:rect l="l" t="t" r="r" b="b"/>
              <a:pathLst>
                <a:path w="2451100" h="1639570">
                  <a:moveTo>
                    <a:pt x="0" y="0"/>
                  </a:moveTo>
                  <a:lnTo>
                    <a:pt x="2451100" y="0"/>
                  </a:lnTo>
                  <a:lnTo>
                    <a:pt x="2451100" y="1639569"/>
                  </a:lnTo>
                  <a:lnTo>
                    <a:pt x="0" y="163956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854577" y="3905363"/>
            <a:ext cx="8642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C0504D"/>
                </a:solidFill>
                <a:latin typeface="Tahoma"/>
                <a:cs typeface="Tahoma"/>
              </a:rPr>
              <a:t>Chronic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63615" y="4261358"/>
            <a:ext cx="1445895" cy="1653539"/>
            <a:chOff x="5563615" y="4261358"/>
            <a:chExt cx="1445895" cy="1653539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6316" y="4274058"/>
              <a:ext cx="1420367" cy="162763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569965" y="4267708"/>
              <a:ext cx="1433195" cy="1640839"/>
            </a:xfrm>
            <a:custGeom>
              <a:avLst/>
              <a:gdLst/>
              <a:ahLst/>
              <a:cxnLst/>
              <a:rect l="l" t="t" r="r" b="b"/>
              <a:pathLst>
                <a:path w="1433195" h="1640839">
                  <a:moveTo>
                    <a:pt x="0" y="0"/>
                  </a:moveTo>
                  <a:lnTo>
                    <a:pt x="1433067" y="0"/>
                  </a:lnTo>
                  <a:lnTo>
                    <a:pt x="1433067" y="1640332"/>
                  </a:lnTo>
                  <a:lnTo>
                    <a:pt x="0" y="16403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889886" y="5929937"/>
            <a:ext cx="15544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Army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Corps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Engineers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11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  <p:sp>
        <p:nvSpPr>
          <p:cNvPr id="18" name="object 18" descr=""/>
          <p:cNvSpPr txBox="1"/>
          <p:nvPr/>
        </p:nvSpPr>
        <p:spPr>
          <a:xfrm>
            <a:off x="5990244" y="5929937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027259"/>
            <a:ext cx="7329170" cy="1835150"/>
          </a:xfrm>
          <a:prstGeom prst="rect">
            <a:avLst/>
          </a:prstGeom>
        </p:spPr>
        <p:txBody>
          <a:bodyPr wrap="square" lIns="0" tIns="1854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toxicology?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13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science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studies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poisonous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toxic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properties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substances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31" y="3438905"/>
            <a:ext cx="2348483" cy="23492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000" y="3464051"/>
            <a:ext cx="2324099" cy="23240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8494" y="3438918"/>
            <a:ext cx="2362199" cy="236218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319397" y="5910927"/>
            <a:ext cx="25431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>
                <a:latin typeface="Calibri"/>
                <a:cs typeface="Calibri"/>
              </a:rPr>
              <a:t> OSHA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Hazard </a:t>
            </a:r>
            <a:r>
              <a:rPr dirty="0" sz="800" spc="-10">
                <a:latin typeface="Calibri"/>
                <a:cs typeface="Calibri"/>
              </a:rPr>
              <a:t>Communication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Pictograms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4525" rIns="0" bIns="0" rtlCol="0" vert="horz">
            <a:spAutoFit/>
          </a:bodyPr>
          <a:lstStyle/>
          <a:p>
            <a:pPr marL="18097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152814"/>
            <a:ext cx="5636895" cy="221996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b="1">
                <a:latin typeface="Tahoma"/>
                <a:cs typeface="Tahoma"/>
              </a:rPr>
              <a:t>Toxic</a:t>
            </a:r>
            <a:r>
              <a:rPr dirty="0" sz="3200" spc="-10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effects: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20">
                <a:latin typeface="Tahoma"/>
                <a:cs typeface="Tahoma"/>
              </a:rPr>
              <a:t>Dose</a:t>
            </a:r>
            <a:endParaRPr sz="3200">
              <a:latin typeface="Tahoma"/>
              <a:cs typeface="Tahoma"/>
            </a:endParaRPr>
          </a:p>
          <a:p>
            <a:pPr lvl="1" marL="1212850" indent="-7429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212850" algn="l"/>
              </a:tabLst>
            </a:pPr>
            <a:r>
              <a:rPr dirty="0" sz="2800">
                <a:latin typeface="Tahoma"/>
                <a:cs typeface="Tahoma"/>
              </a:rPr>
              <a:t>Concentration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amount</a:t>
            </a:r>
            <a:endParaRPr sz="2800">
              <a:latin typeface="Tahoma"/>
              <a:cs typeface="Tahoma"/>
            </a:endParaRPr>
          </a:p>
          <a:p>
            <a:pPr lvl="1" marL="1212850" indent="-7429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212850" algn="l"/>
              </a:tabLst>
            </a:pPr>
            <a:r>
              <a:rPr dirty="0" sz="2800">
                <a:latin typeface="Tahoma"/>
                <a:cs typeface="Tahoma"/>
              </a:rPr>
              <a:t>Duration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time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06776" y="3419475"/>
            <a:ext cx="4752340" cy="2630170"/>
            <a:chOff x="2406776" y="3419475"/>
            <a:chExt cx="4752340" cy="26301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6301" y="3429000"/>
              <a:ext cx="4732781" cy="261061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411539" y="3424237"/>
              <a:ext cx="4742815" cy="2620645"/>
            </a:xfrm>
            <a:custGeom>
              <a:avLst/>
              <a:gdLst/>
              <a:ahLst/>
              <a:cxnLst/>
              <a:rect l="l" t="t" r="r" b="b"/>
              <a:pathLst>
                <a:path w="4742815" h="2620645">
                  <a:moveTo>
                    <a:pt x="0" y="0"/>
                  </a:moveTo>
                  <a:lnTo>
                    <a:pt x="4742307" y="0"/>
                  </a:lnTo>
                  <a:lnTo>
                    <a:pt x="4742307" y="2620137"/>
                  </a:lnTo>
                  <a:lnTo>
                    <a:pt x="0" y="26201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743710" y="5851240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212594"/>
            <a:ext cx="6689090" cy="3756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3695" marR="132080" indent="-34163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45">
                <a:latin typeface="Tahoma"/>
                <a:cs typeface="Tahoma"/>
              </a:rPr>
              <a:t>Toxic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chemicals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disrupt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normal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functions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body.</a:t>
            </a:r>
            <a:r>
              <a:rPr dirty="0" sz="3200" spc="7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Effects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can 	be:</a:t>
            </a:r>
            <a:endParaRPr sz="3200">
              <a:latin typeface="Tahoma"/>
              <a:cs typeface="Tahoma"/>
            </a:endParaRPr>
          </a:p>
          <a:p>
            <a:pPr algn="just" lvl="1" marL="75438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Local</a:t>
            </a:r>
            <a:r>
              <a:rPr dirty="0" sz="2800" spc="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site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</a:t>
            </a:r>
            <a:endParaRPr sz="2800">
              <a:latin typeface="Tahoma"/>
              <a:cs typeface="Tahoma"/>
            </a:endParaRPr>
          </a:p>
          <a:p>
            <a:pPr algn="just" lvl="1" marL="754380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Systemic</a:t>
            </a:r>
            <a:endParaRPr sz="2800">
              <a:latin typeface="Tahoma"/>
              <a:cs typeface="Tahoma"/>
            </a:endParaRPr>
          </a:p>
          <a:p>
            <a:pPr algn="just" lvl="2" marL="11537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Tahoma"/>
                <a:cs typeface="Tahoma"/>
              </a:rPr>
              <a:t>Affects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entire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body</a:t>
            </a:r>
            <a:endParaRPr sz="2400">
              <a:latin typeface="Tahoma"/>
              <a:cs typeface="Tahoma"/>
            </a:endParaRPr>
          </a:p>
          <a:p>
            <a:pPr algn="just" lvl="2" marL="1153795" marR="508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400" spc="-30">
                <a:latin typeface="Tahoma"/>
                <a:cs typeface="Tahoma"/>
              </a:rPr>
              <a:t>Target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organs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organs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systems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where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symptoms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appear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085" y="1118169"/>
            <a:ext cx="7259955" cy="299910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Local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(direct)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effects:</a:t>
            </a:r>
            <a:endParaRPr sz="3200">
              <a:latin typeface="Tahoma"/>
              <a:cs typeface="Tahoma"/>
            </a:endParaRPr>
          </a:p>
          <a:p>
            <a:pPr marL="356235" marR="75120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800">
                <a:latin typeface="Tahoma"/>
                <a:cs typeface="Tahoma"/>
              </a:rPr>
              <a:t>Irritation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(dryness,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redness,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cracking)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- </a:t>
            </a:r>
            <a:r>
              <a:rPr dirty="0" sz="2800" spc="-10">
                <a:latin typeface="Tahoma"/>
                <a:cs typeface="Tahoma"/>
              </a:rPr>
              <a:t>fiberglass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Corrosion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(chemical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burn)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acid</a:t>
            </a:r>
            <a:endParaRPr sz="2800">
              <a:latin typeface="Tahoma"/>
              <a:cs typeface="Tahoma"/>
            </a:endParaRPr>
          </a:p>
          <a:p>
            <a:pPr marL="356235" marR="508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800">
                <a:latin typeface="Tahoma"/>
                <a:cs typeface="Tahoma"/>
              </a:rPr>
              <a:t>Upper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Respiratory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Track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Infection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inhaling particles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08284" y="5918756"/>
            <a:ext cx="167703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Occupational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Dermatoses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(CDC)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96865" y="3811778"/>
            <a:ext cx="3193415" cy="2092960"/>
            <a:chOff x="4896865" y="3811778"/>
            <a:chExt cx="3193415" cy="2092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9565" y="3824478"/>
              <a:ext cx="3167633" cy="206730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903215" y="3818128"/>
              <a:ext cx="3180715" cy="2080260"/>
            </a:xfrm>
            <a:custGeom>
              <a:avLst/>
              <a:gdLst/>
              <a:ahLst/>
              <a:cxnLst/>
              <a:rect l="l" t="t" r="r" b="b"/>
              <a:pathLst>
                <a:path w="3180715" h="2080260">
                  <a:moveTo>
                    <a:pt x="0" y="0"/>
                  </a:moveTo>
                  <a:lnTo>
                    <a:pt x="3180334" y="0"/>
                  </a:lnTo>
                  <a:lnTo>
                    <a:pt x="3180334" y="2080006"/>
                  </a:lnTo>
                  <a:lnTo>
                    <a:pt x="0" y="208000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201" y="78375"/>
            <a:ext cx="7960359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906162"/>
            <a:ext cx="5644515" cy="477964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Systemic</a:t>
            </a:r>
            <a:r>
              <a:rPr dirty="0" sz="3200" spc="-1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Hepatotoxins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liver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tetrachloride,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nitrosamines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Nephrotoxins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kidney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Uranium,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halogenated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hydrocarbons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Neurotoxins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nerve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20">
                <a:latin typeface="Tahoma"/>
                <a:cs typeface="Tahoma"/>
              </a:rPr>
              <a:t>Mercury,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disulfide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102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25895"/>
            <a:ext cx="6231255" cy="28067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Hematotoxins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blood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system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monoxide,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cyanides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Anesthetics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Depress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nervous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system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Hydrocarbons,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propane,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isopropyl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ethers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5433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1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000759"/>
            <a:ext cx="6965315" cy="4779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84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Factors</a:t>
            </a:r>
            <a:r>
              <a:rPr dirty="0" sz="3200" spc="-2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affecting</a:t>
            </a:r>
            <a:r>
              <a:rPr dirty="0" sz="3200" spc="-1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exposures:</a:t>
            </a:r>
            <a:endParaRPr sz="3200">
              <a:latin typeface="Tahoma"/>
              <a:cs typeface="Tahoma"/>
            </a:endParaRPr>
          </a:p>
          <a:p>
            <a:pPr marL="527050" indent="-457200">
              <a:lnSpc>
                <a:spcPct val="100000"/>
              </a:lnSpc>
              <a:buFont typeface="Arial"/>
              <a:buChar char="•"/>
              <a:tabLst>
                <a:tab pos="527050" algn="l"/>
              </a:tabLst>
            </a:pPr>
            <a:r>
              <a:rPr dirty="0" sz="2800">
                <a:latin typeface="Tahoma"/>
                <a:cs typeface="Tahoma"/>
              </a:rPr>
              <a:t>form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innate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activity</a:t>
            </a:r>
            <a:endParaRPr sz="2800">
              <a:latin typeface="Tahoma"/>
              <a:cs typeface="Tahoma"/>
            </a:endParaRPr>
          </a:p>
          <a:p>
            <a:pPr marL="527050" indent="-457200">
              <a:lnSpc>
                <a:spcPct val="100000"/>
              </a:lnSpc>
              <a:buFont typeface="Arial"/>
              <a:buChar char="•"/>
              <a:tabLst>
                <a:tab pos="527050" algn="l"/>
              </a:tabLst>
            </a:pPr>
            <a:r>
              <a:rPr dirty="0" sz="2800">
                <a:latin typeface="Tahoma"/>
                <a:cs typeface="Tahoma"/>
              </a:rPr>
              <a:t>dosage,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especially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dose-</a:t>
            </a:r>
            <a:r>
              <a:rPr dirty="0" sz="2800">
                <a:latin typeface="Tahoma"/>
                <a:cs typeface="Tahoma"/>
              </a:rPr>
              <a:t>time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relationship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route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 spc="-25">
                <a:latin typeface="Tahoma"/>
                <a:cs typeface="Tahoma"/>
              </a:rPr>
              <a:t>age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 spc="-25">
                <a:latin typeface="Tahoma"/>
                <a:cs typeface="Tahoma"/>
              </a:rPr>
              <a:t>sex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ability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absorbed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 spc="-10">
                <a:latin typeface="Tahoma"/>
                <a:cs typeface="Tahoma"/>
              </a:rPr>
              <a:t>metabolism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distribution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body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 spc="-10">
                <a:latin typeface="Tahoma"/>
                <a:cs typeface="Tahoma"/>
              </a:rPr>
              <a:t>excretion</a:t>
            </a:r>
            <a:endParaRPr sz="2800">
              <a:latin typeface="Tahoma"/>
              <a:cs typeface="Tahoma"/>
            </a:endParaRPr>
          </a:p>
          <a:p>
            <a:pPr marL="526415" indent="-457200">
              <a:lnSpc>
                <a:spcPct val="100000"/>
              </a:lnSpc>
              <a:buFont typeface="Arial"/>
              <a:buChar char="•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presence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2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446" y="1305214"/>
            <a:ext cx="6600190" cy="397573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>
                <a:latin typeface="Tahoma"/>
                <a:cs typeface="Tahoma"/>
              </a:rPr>
              <a:t>Interactions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multiple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4584700" algn="l"/>
              </a:tabLst>
            </a:pPr>
            <a:r>
              <a:rPr dirty="0" sz="3200">
                <a:latin typeface="Tahoma"/>
                <a:cs typeface="Tahoma"/>
              </a:rPr>
              <a:t>Additive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</a:t>
            </a:r>
            <a:r>
              <a:rPr dirty="0" sz="3200">
                <a:latin typeface="Tahoma"/>
                <a:cs typeface="Tahoma"/>
              </a:rPr>
              <a:t>	2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+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2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=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4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454"/>
              </a:spcBef>
              <a:buFont typeface="Arial"/>
              <a:buChar char="•"/>
              <a:tabLst>
                <a:tab pos="354965" algn="l"/>
                <a:tab pos="4584065" algn="l"/>
              </a:tabLst>
            </a:pPr>
            <a:r>
              <a:rPr dirty="0" sz="3200">
                <a:latin typeface="Tahoma"/>
                <a:cs typeface="Tahoma"/>
              </a:rPr>
              <a:t>Synergistic</a:t>
            </a:r>
            <a:r>
              <a:rPr dirty="0" sz="3200" spc="-2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</a:t>
            </a:r>
            <a:r>
              <a:rPr dirty="0" sz="3200">
                <a:latin typeface="Tahoma"/>
                <a:cs typeface="Tahoma"/>
              </a:rPr>
              <a:t>	2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+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3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&gt;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5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454"/>
              </a:spcBef>
              <a:buFont typeface="Arial"/>
              <a:buChar char="•"/>
              <a:tabLst>
                <a:tab pos="354965" algn="l"/>
                <a:tab pos="4584065" algn="l"/>
              </a:tabLst>
            </a:pPr>
            <a:r>
              <a:rPr dirty="0" sz="3200">
                <a:latin typeface="Tahoma"/>
                <a:cs typeface="Tahoma"/>
              </a:rPr>
              <a:t>Potentiation</a:t>
            </a:r>
            <a:r>
              <a:rPr dirty="0" sz="3200" spc="-229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</a:t>
            </a:r>
            <a:r>
              <a:rPr dirty="0" sz="3200">
                <a:latin typeface="Tahoma"/>
                <a:cs typeface="Tahoma"/>
              </a:rPr>
              <a:t>	2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+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0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&gt;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2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459"/>
              </a:spcBef>
              <a:buFont typeface="Arial"/>
              <a:buChar char="•"/>
              <a:tabLst>
                <a:tab pos="354965" algn="l"/>
                <a:tab pos="4584065" algn="l"/>
              </a:tabLst>
            </a:pPr>
            <a:r>
              <a:rPr dirty="0" sz="3200">
                <a:latin typeface="Tahoma"/>
                <a:cs typeface="Tahoma"/>
              </a:rPr>
              <a:t>Antagonistic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effects</a:t>
            </a:r>
            <a:r>
              <a:rPr dirty="0" sz="3200">
                <a:latin typeface="Tahoma"/>
                <a:cs typeface="Tahoma"/>
              </a:rPr>
              <a:t>	4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+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6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&lt;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10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3" name="object 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297939" y="1140466"/>
            <a:ext cx="36937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Hierarchy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control: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1308" y="1763267"/>
            <a:ext cx="6501383" cy="414451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227361" y="5934990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478534"/>
            <a:ext cx="278130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Elimination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substitution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1386840"/>
            <a:ext cx="4717541" cy="462381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366761" y="5827269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38" y="1153812"/>
            <a:ext cx="7754620" cy="214630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</a:t>
            </a:r>
            <a:endParaRPr sz="32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 spc="-10">
                <a:latin typeface="Tahoma"/>
                <a:cs typeface="Tahoma"/>
              </a:rPr>
              <a:t>Ventilation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(hood)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/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(dilution)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>
                <a:latin typeface="Tahoma"/>
                <a:cs typeface="Tahoma"/>
              </a:rPr>
              <a:t>Process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modification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 spc="-10">
                <a:latin typeface="Tahoma"/>
                <a:cs typeface="Tahoma"/>
              </a:rPr>
              <a:t>Isolation/automation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48275" y="3440048"/>
            <a:ext cx="3291204" cy="2454910"/>
            <a:chOff x="5248275" y="3440048"/>
            <a:chExt cx="3291204" cy="24549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800" y="3449575"/>
              <a:ext cx="3272002" cy="243535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53037" y="3444811"/>
              <a:ext cx="3281679" cy="2445385"/>
            </a:xfrm>
            <a:custGeom>
              <a:avLst/>
              <a:gdLst/>
              <a:ahLst/>
              <a:cxnLst/>
              <a:rect l="l" t="t" r="r" b="b"/>
              <a:pathLst>
                <a:path w="3281679" h="2445385">
                  <a:moveTo>
                    <a:pt x="0" y="0"/>
                  </a:moveTo>
                  <a:lnTo>
                    <a:pt x="3281553" y="0"/>
                  </a:lnTo>
                  <a:lnTo>
                    <a:pt x="3281553" y="2444877"/>
                  </a:lnTo>
                  <a:lnTo>
                    <a:pt x="0" y="24448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35940" y="4838013"/>
            <a:ext cx="415861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Example: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Replacing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transfer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belts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with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screw </a:t>
            </a:r>
            <a:r>
              <a:rPr dirty="0" sz="1800">
                <a:latin typeface="Calibri"/>
                <a:cs typeface="Calibri"/>
              </a:rPr>
              <a:t>augers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sand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movers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used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hydraulic </a:t>
            </a:r>
            <a:r>
              <a:rPr dirty="0" sz="1800">
                <a:latin typeface="Calibri"/>
                <a:cs typeface="Calibri"/>
              </a:rPr>
              <a:t>fracturing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will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help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contain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sand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reduce </a:t>
            </a:r>
            <a:r>
              <a:rPr dirty="0" sz="1800">
                <a:latin typeface="Calibri"/>
                <a:cs typeface="Calibri"/>
              </a:rPr>
              <a:t>dust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release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(lowering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exposure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silica).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792610" y="5898704"/>
            <a:ext cx="6254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53812"/>
            <a:ext cx="5958205" cy="410908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Administrative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</a:t>
            </a:r>
            <a:endParaRPr sz="3200">
              <a:latin typeface="Tahoma"/>
              <a:cs typeface="Tahoma"/>
            </a:endParaRPr>
          </a:p>
          <a:p>
            <a:pPr lvl="1" marL="754380" marR="210820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Establish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written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programs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&amp;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policies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>
                <a:latin typeface="Tahoma"/>
                <a:cs typeface="Tahoma"/>
              </a:rPr>
              <a:t>Monitor/measure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1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levels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>
                <a:latin typeface="Tahoma"/>
                <a:cs typeface="Tahoma"/>
              </a:rPr>
              <a:t>Inspections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maintenance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>
                <a:latin typeface="Tahoma"/>
                <a:cs typeface="Tahoma"/>
              </a:rPr>
              <a:t>Restricted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signage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800">
                <a:latin typeface="Tahoma"/>
                <a:cs typeface="Tahoma"/>
              </a:rPr>
              <a:t>Develop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SOPs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24475" y="1362075"/>
            <a:ext cx="3084195" cy="1738630"/>
            <a:chOff x="5324475" y="1362075"/>
            <a:chExt cx="3084195" cy="17386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1371600"/>
              <a:ext cx="3064763" cy="171907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29237" y="1366837"/>
              <a:ext cx="3074670" cy="1729105"/>
            </a:xfrm>
            <a:custGeom>
              <a:avLst/>
              <a:gdLst/>
              <a:ahLst/>
              <a:cxnLst/>
              <a:rect l="l" t="t" r="r" b="b"/>
              <a:pathLst>
                <a:path w="3074670" h="1729105">
                  <a:moveTo>
                    <a:pt x="0" y="0"/>
                  </a:moveTo>
                  <a:lnTo>
                    <a:pt x="3074288" y="0"/>
                  </a:lnTo>
                  <a:lnTo>
                    <a:pt x="3074288" y="1728597"/>
                  </a:lnTo>
                  <a:lnTo>
                    <a:pt x="0" y="172859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408039" y="3800475"/>
            <a:ext cx="2000250" cy="2076450"/>
            <a:chOff x="6408039" y="3800475"/>
            <a:chExt cx="2000250" cy="2076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7564" y="3810000"/>
              <a:ext cx="1981199" cy="20574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412801" y="3805237"/>
              <a:ext cx="1990725" cy="2066925"/>
            </a:xfrm>
            <a:custGeom>
              <a:avLst/>
              <a:gdLst/>
              <a:ahLst/>
              <a:cxnLst/>
              <a:rect l="l" t="t" r="r" b="b"/>
              <a:pathLst>
                <a:path w="1990725" h="2066925">
                  <a:moveTo>
                    <a:pt x="0" y="0"/>
                  </a:moveTo>
                  <a:lnTo>
                    <a:pt x="1990724" y="0"/>
                  </a:lnTo>
                  <a:lnTo>
                    <a:pt x="1990724" y="2066925"/>
                  </a:lnTo>
                  <a:lnTo>
                    <a:pt x="0" y="20669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809390" y="593900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939" y="1458612"/>
            <a:ext cx="2983230" cy="26581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 spc="-10">
                <a:latin typeface="Tahoma"/>
                <a:cs typeface="Tahoma"/>
              </a:rPr>
              <a:t>Respirators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>
                <a:latin typeface="Tahoma"/>
                <a:cs typeface="Tahoma"/>
              </a:rPr>
              <a:t>Long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clothing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476516" y="5862959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24475" y="1390269"/>
            <a:ext cx="2914650" cy="2190750"/>
            <a:chOff x="5324475" y="1390269"/>
            <a:chExt cx="2914650" cy="21907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1399794"/>
              <a:ext cx="2895599" cy="21716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329237" y="1395031"/>
              <a:ext cx="2905125" cy="2181225"/>
            </a:xfrm>
            <a:custGeom>
              <a:avLst/>
              <a:gdLst/>
              <a:ahLst/>
              <a:cxnLst/>
              <a:rect l="l" t="t" r="r" b="b"/>
              <a:pathLst>
                <a:path w="2905125" h="2181225">
                  <a:moveTo>
                    <a:pt x="0" y="0"/>
                  </a:moveTo>
                  <a:lnTo>
                    <a:pt x="2905125" y="0"/>
                  </a:lnTo>
                  <a:lnTo>
                    <a:pt x="2905125" y="2181225"/>
                  </a:lnTo>
                  <a:lnTo>
                    <a:pt x="0" y="21812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314950" y="3777234"/>
            <a:ext cx="2933700" cy="2056764"/>
            <a:chOff x="5314950" y="3777234"/>
            <a:chExt cx="2933700" cy="2056764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0" y="3796284"/>
              <a:ext cx="2895599" cy="201853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24475" y="3786759"/>
              <a:ext cx="2914650" cy="2037714"/>
            </a:xfrm>
            <a:custGeom>
              <a:avLst/>
              <a:gdLst/>
              <a:ahLst/>
              <a:cxnLst/>
              <a:rect l="l" t="t" r="r" b="b"/>
              <a:pathLst>
                <a:path w="2914650" h="2037714">
                  <a:moveTo>
                    <a:pt x="0" y="0"/>
                  </a:moveTo>
                  <a:lnTo>
                    <a:pt x="2914650" y="0"/>
                  </a:lnTo>
                  <a:lnTo>
                    <a:pt x="2914650" y="2037588"/>
                  </a:lnTo>
                  <a:lnTo>
                    <a:pt x="0" y="20375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05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996" y="1001412"/>
            <a:ext cx="7355205" cy="316992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Worksite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analysis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assessing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Air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monitoring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area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monitoring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Observation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practices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Ventilation</a:t>
            </a:r>
            <a:r>
              <a:rPr dirty="0" sz="2800" spc="-1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measurements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Wipe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samples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personnel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84054" y="5765679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03145" y="4421504"/>
            <a:ext cx="4512310" cy="1542415"/>
            <a:chOff x="2303145" y="4421504"/>
            <a:chExt cx="4512310" cy="1542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2670" y="4431029"/>
              <a:ext cx="4492751" cy="152323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307907" y="4426267"/>
              <a:ext cx="4502785" cy="1532890"/>
            </a:xfrm>
            <a:custGeom>
              <a:avLst/>
              <a:gdLst/>
              <a:ahLst/>
              <a:cxnLst/>
              <a:rect l="l" t="t" r="r" b="b"/>
              <a:pathLst>
                <a:path w="4502784" h="1532889">
                  <a:moveTo>
                    <a:pt x="0" y="0"/>
                  </a:moveTo>
                  <a:lnTo>
                    <a:pt x="4502277" y="0"/>
                  </a:lnTo>
                  <a:lnTo>
                    <a:pt x="4502277" y="1532763"/>
                  </a:lnTo>
                  <a:lnTo>
                    <a:pt x="0" y="153276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268112"/>
            <a:ext cx="6920865" cy="334073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PELs,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permissible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limits:</a:t>
            </a:r>
            <a:endParaRPr sz="3200">
              <a:latin typeface="Tahoma"/>
              <a:cs typeface="Tahoma"/>
            </a:endParaRPr>
          </a:p>
          <a:p>
            <a:pPr lvl="1" marL="753745" marR="9271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 spc="-20">
                <a:latin typeface="Tahoma"/>
                <a:cs typeface="Tahoma"/>
              </a:rPr>
              <a:t>OSHA’s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regulations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establish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acceptable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amount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concentration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substance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  <a:p>
            <a:pPr lvl="1" marL="753745" marR="910590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Intended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from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adverse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effects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813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2203" y="1001412"/>
            <a:ext cx="5557520" cy="302387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limits: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TWA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=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Time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Weighted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Average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buFont typeface="Arial"/>
              <a:buChar char="•"/>
            </a:pPr>
            <a:endParaRPr sz="2800">
              <a:latin typeface="Tahoma"/>
              <a:cs typeface="Tahoma"/>
            </a:endParaRPr>
          </a:p>
          <a:p>
            <a:pPr marL="355600" marR="2499995" indent="-343535">
              <a:lnSpc>
                <a:spcPct val="12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Levels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vary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over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shift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duration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62559" y="5401253"/>
            <a:ext cx="69615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These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limits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chronic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diseases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5853" y="2438400"/>
            <a:ext cx="4978146" cy="290702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8831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213741"/>
            <a:ext cx="8058784" cy="163385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“C”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=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ceiling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limit: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exceeded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shift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acute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disease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68042" y="3190875"/>
            <a:ext cx="5408295" cy="2628900"/>
            <a:chOff x="1868042" y="3190875"/>
            <a:chExt cx="5408295" cy="2628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7567" y="3200400"/>
              <a:ext cx="5388863" cy="26098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72805" y="3195637"/>
              <a:ext cx="5398770" cy="2619375"/>
            </a:xfrm>
            <a:custGeom>
              <a:avLst/>
              <a:gdLst/>
              <a:ahLst/>
              <a:cxnLst/>
              <a:rect l="l" t="t" r="r" b="b"/>
              <a:pathLst>
                <a:path w="5398770" h="2619375">
                  <a:moveTo>
                    <a:pt x="0" y="0"/>
                  </a:moveTo>
                  <a:lnTo>
                    <a:pt x="5398388" y="0"/>
                  </a:lnTo>
                  <a:lnTo>
                    <a:pt x="5398388" y="2619375"/>
                  </a:lnTo>
                  <a:lnTo>
                    <a:pt x="0" y="26193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7599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796" y="1205619"/>
            <a:ext cx="6577330" cy="248729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25">
                <a:latin typeface="Tahoma"/>
                <a:cs typeface="Tahoma"/>
              </a:rPr>
              <a:t>Substance-</a:t>
            </a:r>
            <a:r>
              <a:rPr dirty="0" sz="3200">
                <a:latin typeface="Tahoma"/>
                <a:cs typeface="Tahoma"/>
              </a:rPr>
              <a:t>specific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standards: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Established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OSHA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specific requirements</a:t>
            </a:r>
            <a:endParaRPr sz="2800">
              <a:latin typeface="Tahoma"/>
              <a:cs typeface="Tahoma"/>
            </a:endParaRPr>
          </a:p>
          <a:p>
            <a:pPr marL="355600" marR="46291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Potentially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>
                <a:latin typeface="Tahoma"/>
                <a:cs typeface="Tahoma"/>
              </a:rPr>
              <a:t>monitored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09697" y="3874389"/>
            <a:ext cx="3324860" cy="2159000"/>
            <a:chOff x="2909697" y="3874389"/>
            <a:chExt cx="3324860" cy="2159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9222" y="3883914"/>
              <a:ext cx="3305555" cy="21396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14459" y="3879151"/>
              <a:ext cx="3315335" cy="2149475"/>
            </a:xfrm>
            <a:custGeom>
              <a:avLst/>
              <a:gdLst/>
              <a:ahLst/>
              <a:cxnLst/>
              <a:rect l="l" t="t" r="r" b="b"/>
              <a:pathLst>
                <a:path w="3315335" h="2149475">
                  <a:moveTo>
                    <a:pt x="0" y="0"/>
                  </a:moveTo>
                  <a:lnTo>
                    <a:pt x="3315080" y="0"/>
                  </a:lnTo>
                  <a:lnTo>
                    <a:pt x="3315080" y="2149221"/>
                  </a:lnTo>
                  <a:lnTo>
                    <a:pt x="0" y="214922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303849" y="5835360"/>
            <a:ext cx="6254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0705" rIns="0" bIns="0" rtlCol="0" vert="horz">
            <a:spAutoFit/>
          </a:bodyPr>
          <a:lstStyle/>
          <a:p>
            <a:pPr marL="1911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99927"/>
            <a:ext cx="7446009" cy="4171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Components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substance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specific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standards: </a:t>
            </a:r>
            <a:r>
              <a:rPr dirty="0" sz="2800">
                <a:solidFill>
                  <a:srgbClr val="FF0000"/>
                </a:solidFill>
                <a:latin typeface="Tahoma"/>
                <a:cs typeface="Tahoma"/>
              </a:rPr>
              <a:t>(in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general)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Air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monitoring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Control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exposure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Engineering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controls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Work</a:t>
            </a:r>
            <a:r>
              <a:rPr dirty="0" sz="2000" spc="-10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practices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10">
                <a:latin typeface="Tahoma"/>
                <a:cs typeface="Tahoma"/>
              </a:rPr>
              <a:t>Respiratory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Medical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surveillance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/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removal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(lead)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10">
                <a:latin typeface="Tahoma"/>
                <a:cs typeface="Tahoma"/>
              </a:rPr>
              <a:t>Recordkeeping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Worker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training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540" y="1005142"/>
            <a:ext cx="4377055" cy="2398395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Hexavalent</a:t>
            </a:r>
            <a:r>
              <a:rPr dirty="0" sz="3000" spc="-1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F0000"/>
                </a:solidFill>
                <a:latin typeface="Tahoma"/>
                <a:cs typeface="Tahoma"/>
              </a:rPr>
              <a:t>chromium:</a:t>
            </a:r>
            <a:endParaRPr sz="30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45">
                <a:latin typeface="Tahoma"/>
                <a:cs typeface="Tahoma"/>
              </a:rPr>
              <a:t>Toxic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form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chromium;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Known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cause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cancer</a:t>
            </a:r>
            <a:endParaRPr sz="2600">
              <a:latin typeface="Tahoma"/>
              <a:cs typeface="Tahoma"/>
            </a:endParaRPr>
          </a:p>
          <a:p>
            <a:pPr marL="355600" marR="6858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Tahoma"/>
                <a:cs typeface="Tahoma"/>
              </a:rPr>
              <a:t>Compounds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man-</a:t>
            </a:r>
            <a:r>
              <a:rPr dirty="0" sz="2600" spc="-20">
                <a:latin typeface="Tahoma"/>
                <a:cs typeface="Tahoma"/>
              </a:rPr>
              <a:t>made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widely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used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64626" y="3457435"/>
            <a:ext cx="4650105" cy="1610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Major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source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exposure </a:t>
            </a:r>
            <a:r>
              <a:rPr dirty="0" sz="2600">
                <a:latin typeface="Tahoma"/>
                <a:cs typeface="Tahoma"/>
              </a:rPr>
              <a:t>during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“hotwork”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stainless </a:t>
            </a:r>
            <a:r>
              <a:rPr dirty="0" sz="2600">
                <a:latin typeface="Tahoma"/>
                <a:cs typeface="Tahoma"/>
              </a:rPr>
              <a:t>steel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other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alloy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steels </a:t>
            </a:r>
            <a:r>
              <a:rPr dirty="0" sz="2600">
                <a:latin typeface="Tahoma"/>
                <a:cs typeface="Tahoma"/>
              </a:rPr>
              <a:t>containing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Cr(VI)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00675" y="1209675"/>
            <a:ext cx="3117850" cy="2228215"/>
            <a:chOff x="5400675" y="1209675"/>
            <a:chExt cx="3117850" cy="22282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1219200"/>
              <a:ext cx="3098291" cy="22090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05437" y="1214437"/>
              <a:ext cx="3108325" cy="2218690"/>
            </a:xfrm>
            <a:custGeom>
              <a:avLst/>
              <a:gdLst/>
              <a:ahLst/>
              <a:cxnLst/>
              <a:rect l="l" t="t" r="r" b="b"/>
              <a:pathLst>
                <a:path w="3108325" h="2218690">
                  <a:moveTo>
                    <a:pt x="0" y="0"/>
                  </a:moveTo>
                  <a:lnTo>
                    <a:pt x="3107817" y="0"/>
                  </a:lnTo>
                  <a:lnTo>
                    <a:pt x="3107817" y="2218563"/>
                  </a:lnTo>
                  <a:lnTo>
                    <a:pt x="0" y="221856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86192" y="3455248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50240" y="848014"/>
            <a:ext cx="5046345" cy="258635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Asbestos: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Mineral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fibers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chrysotile,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amosie, </a:t>
            </a:r>
            <a:r>
              <a:rPr dirty="0" sz="2400">
                <a:latin typeface="Tahoma"/>
                <a:cs typeface="Tahoma"/>
              </a:rPr>
              <a:t>crocidolite,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tremolite,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anthophylite, </a:t>
            </a:r>
            <a:r>
              <a:rPr dirty="0" sz="2400">
                <a:latin typeface="Tahoma"/>
                <a:cs typeface="Tahoma"/>
              </a:rPr>
              <a:t>actinolite,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chemically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treated/ </a:t>
            </a:r>
            <a:r>
              <a:rPr dirty="0" sz="2400">
                <a:latin typeface="Tahoma"/>
                <a:cs typeface="Tahoma"/>
              </a:rPr>
              <a:t>altered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forms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ahoma"/>
                <a:cs typeface="Tahoma"/>
              </a:rPr>
              <a:t>Known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carcinogen;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50240" y="3408679"/>
            <a:ext cx="8068945" cy="2366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050414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chronic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lung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disease,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well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>
                <a:latin typeface="Tahoma"/>
                <a:cs typeface="Tahoma"/>
              </a:rPr>
              <a:t>lung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cancers</a:t>
            </a:r>
            <a:endParaRPr sz="2400">
              <a:latin typeface="Tahoma"/>
              <a:cs typeface="Tahoma"/>
            </a:endParaRPr>
          </a:p>
          <a:p>
            <a:pPr marL="355600" marR="119634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numerous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building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vehicle products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potential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during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construction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repair;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well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manufacturing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products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containing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asbestos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31966" y="1133475"/>
            <a:ext cx="2845435" cy="2152650"/>
            <a:chOff x="5831966" y="1133475"/>
            <a:chExt cx="2845435" cy="2152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1504" y="1143000"/>
              <a:ext cx="2826244" cy="21335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36729" y="1138237"/>
              <a:ext cx="2835910" cy="2143125"/>
            </a:xfrm>
            <a:custGeom>
              <a:avLst/>
              <a:gdLst/>
              <a:ahLst/>
              <a:cxnLst/>
              <a:rect l="l" t="t" r="r" b="b"/>
              <a:pathLst>
                <a:path w="2835909" h="2143125">
                  <a:moveTo>
                    <a:pt x="0" y="0"/>
                  </a:moveTo>
                  <a:lnTo>
                    <a:pt x="2835783" y="0"/>
                  </a:lnTo>
                  <a:lnTo>
                    <a:pt x="2835783" y="2143125"/>
                  </a:lnTo>
                  <a:lnTo>
                    <a:pt x="0" y="2143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15301" y="3316680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2201" y="182372"/>
            <a:ext cx="7959725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100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924169"/>
            <a:ext cx="7505700" cy="4641215"/>
          </a:xfrm>
          <a:prstGeom prst="rect">
            <a:avLst/>
          </a:prstGeom>
        </p:spPr>
        <p:txBody>
          <a:bodyPr wrap="square" lIns="0" tIns="1104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Silica: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Important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industrial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material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found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abundantly</a:t>
            </a:r>
            <a:r>
              <a:rPr dirty="0" sz="2600" spc="6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earth’s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crust;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most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common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form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quartz</a:t>
            </a:r>
            <a:endParaRPr sz="2600">
              <a:latin typeface="Tahoma"/>
              <a:cs typeface="Tahoma"/>
            </a:endParaRPr>
          </a:p>
          <a:p>
            <a:pPr marL="354965" marR="27178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Can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cause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lung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diseases,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including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silicosis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>
                <a:latin typeface="Tahoma"/>
                <a:cs typeface="Tahoma"/>
              </a:rPr>
              <a:t>lung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40">
                <a:latin typeface="Tahoma"/>
                <a:cs typeface="Tahoma"/>
              </a:rPr>
              <a:t>cancer,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well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kidney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disease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Exposure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respirable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crystalline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silica</a:t>
            </a:r>
            <a:endParaRPr sz="2600">
              <a:latin typeface="Tahoma"/>
              <a:cs typeface="Tahoma"/>
            </a:endParaRPr>
          </a:p>
          <a:p>
            <a:pPr lvl="1" marL="755650" marR="3344545" indent="-286385">
              <a:lnSpc>
                <a:spcPct val="100000"/>
              </a:lnSpc>
              <a:spcBef>
                <a:spcPts val="53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200">
                <a:latin typeface="Tahoma"/>
                <a:cs typeface="Tahoma"/>
              </a:rPr>
              <a:t>Inhalation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of</a:t>
            </a:r>
            <a:r>
              <a:rPr dirty="0" sz="2200" spc="-3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small</a:t>
            </a:r>
            <a:r>
              <a:rPr dirty="0" sz="2200" spc="-4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particles </a:t>
            </a:r>
            <a:r>
              <a:rPr dirty="0" sz="2200">
                <a:latin typeface="Tahoma"/>
                <a:cs typeface="Tahoma"/>
              </a:rPr>
              <a:t>in</a:t>
            </a:r>
            <a:r>
              <a:rPr dirty="0" sz="2200" spc="-10">
                <a:latin typeface="Tahoma"/>
                <a:cs typeface="Tahoma"/>
              </a:rPr>
              <a:t> </a:t>
            </a:r>
            <a:r>
              <a:rPr dirty="0" sz="2200" spc="-25">
                <a:latin typeface="Tahoma"/>
                <a:cs typeface="Tahoma"/>
              </a:rPr>
              <a:t>air</a:t>
            </a:r>
            <a:endParaRPr sz="2200">
              <a:latin typeface="Tahoma"/>
              <a:cs typeface="Tahoma"/>
            </a:endParaRPr>
          </a:p>
          <a:p>
            <a:pPr lvl="1" marL="755650" marR="3660140" indent="-285750">
              <a:lnSpc>
                <a:spcPct val="100000"/>
              </a:lnSpc>
              <a:spcBef>
                <a:spcPts val="53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200">
                <a:latin typeface="Tahoma"/>
                <a:cs typeface="Tahoma"/>
              </a:rPr>
              <a:t>Common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with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operations </a:t>
            </a:r>
            <a:r>
              <a:rPr dirty="0" sz="2200">
                <a:latin typeface="Tahoma"/>
                <a:cs typeface="Tahoma"/>
              </a:rPr>
              <a:t>such</a:t>
            </a:r>
            <a:r>
              <a:rPr dirty="0" sz="2200" spc="-3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as</a:t>
            </a:r>
            <a:r>
              <a:rPr dirty="0" sz="2200" spc="-2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cutting,</a:t>
            </a:r>
            <a:r>
              <a:rPr dirty="0" sz="2200" spc="-4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sawing, </a:t>
            </a:r>
            <a:r>
              <a:rPr dirty="0" sz="2200">
                <a:latin typeface="Tahoma"/>
                <a:cs typeface="Tahoma"/>
              </a:rPr>
              <a:t>and</a:t>
            </a:r>
            <a:r>
              <a:rPr dirty="0" sz="2200" spc="-1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drilling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24475" y="3876675"/>
            <a:ext cx="3267710" cy="1809750"/>
            <a:chOff x="5324475" y="3876675"/>
            <a:chExt cx="3267710" cy="1809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3886200"/>
              <a:ext cx="3248405" cy="17907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329237" y="3881437"/>
              <a:ext cx="3258185" cy="1800225"/>
            </a:xfrm>
            <a:custGeom>
              <a:avLst/>
              <a:gdLst/>
              <a:ahLst/>
              <a:cxnLst/>
              <a:rect l="l" t="t" r="r" b="b"/>
              <a:pathLst>
                <a:path w="3258184" h="1800225">
                  <a:moveTo>
                    <a:pt x="0" y="0"/>
                  </a:moveTo>
                  <a:lnTo>
                    <a:pt x="3257930" y="0"/>
                  </a:lnTo>
                  <a:lnTo>
                    <a:pt x="3257930" y="1800225"/>
                  </a:lnTo>
                  <a:lnTo>
                    <a:pt x="0" y="18002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963720" y="5703652"/>
            <a:ext cx="6254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100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7706" y="733759"/>
            <a:ext cx="5772150" cy="36861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Lead:</a:t>
            </a:r>
            <a:endParaRPr sz="3200">
              <a:latin typeface="Tahoma"/>
              <a:cs typeface="Tahoma"/>
            </a:endParaRPr>
          </a:p>
          <a:p>
            <a:pPr marL="354965" marR="448309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>
                <a:latin typeface="Tahoma"/>
                <a:cs typeface="Tahoma"/>
              </a:rPr>
              <a:t>Blue-</a:t>
            </a:r>
            <a:r>
              <a:rPr dirty="0" sz="2700" spc="-45">
                <a:latin typeface="Tahoma"/>
                <a:cs typeface="Tahoma"/>
              </a:rPr>
              <a:t>gray,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heavy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metal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occurring </a:t>
            </a:r>
            <a:r>
              <a:rPr dirty="0" sz="2700">
                <a:latin typeface="Tahoma"/>
                <a:cs typeface="Tahoma"/>
              </a:rPr>
              <a:t>naturally</a:t>
            </a:r>
            <a:r>
              <a:rPr dirty="0" sz="2700" spc="-7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in</a:t>
            </a:r>
            <a:r>
              <a:rPr dirty="0" sz="2700" spc="-7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Earth’s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crust</a:t>
            </a:r>
            <a:endParaRPr sz="2700">
              <a:latin typeface="Tahoma"/>
              <a:cs typeface="Tahoma"/>
            </a:endParaRPr>
          </a:p>
          <a:p>
            <a:pPr marL="355600" marR="210185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>
                <a:latin typeface="Tahoma"/>
                <a:cs typeface="Tahoma"/>
              </a:rPr>
              <a:t>Can</a:t>
            </a:r>
            <a:r>
              <a:rPr dirty="0" sz="2700" spc="-2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harm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many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of</a:t>
            </a:r>
            <a:r>
              <a:rPr dirty="0" sz="2700" spc="-1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the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body’s </a:t>
            </a:r>
            <a:r>
              <a:rPr dirty="0" sz="2700">
                <a:latin typeface="Tahoma"/>
                <a:cs typeface="Tahoma"/>
              </a:rPr>
              <a:t>organ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systems;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variety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of</a:t>
            </a:r>
            <a:r>
              <a:rPr dirty="0" sz="2700" spc="-60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ailments</a:t>
            </a:r>
            <a:endParaRPr sz="27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 spc="-10">
                <a:latin typeface="Tahoma"/>
                <a:cs typeface="Tahoma"/>
              </a:rPr>
              <a:t>Exposure</a:t>
            </a:r>
            <a:endParaRPr sz="2700">
              <a:latin typeface="Tahoma"/>
              <a:cs typeface="Tahoma"/>
            </a:endParaRPr>
          </a:p>
          <a:p>
            <a:pPr marL="755015" marR="5080" indent="-285750">
              <a:lnSpc>
                <a:spcPct val="100000"/>
              </a:lnSpc>
              <a:spcBef>
                <a:spcPts val="550"/>
              </a:spcBef>
            </a:pPr>
            <a:r>
              <a:rPr dirty="0" sz="2300">
                <a:latin typeface="Arial"/>
                <a:cs typeface="Arial"/>
              </a:rPr>
              <a:t>–</a:t>
            </a:r>
            <a:r>
              <a:rPr dirty="0" sz="2300" spc="245">
                <a:latin typeface="Arial"/>
                <a:cs typeface="Arial"/>
              </a:rPr>
              <a:t> </a:t>
            </a:r>
            <a:r>
              <a:rPr dirty="0" sz="2300">
                <a:latin typeface="Tahoma"/>
                <a:cs typeface="Tahoma"/>
              </a:rPr>
              <a:t>Inhalation</a:t>
            </a:r>
            <a:r>
              <a:rPr dirty="0" sz="2300" spc="-2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and/or</a:t>
            </a:r>
            <a:r>
              <a:rPr dirty="0" sz="2300" spc="-45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ingestion</a:t>
            </a:r>
            <a:r>
              <a:rPr dirty="0" sz="2300" spc="-4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of</a:t>
            </a:r>
            <a:r>
              <a:rPr dirty="0" sz="2300" spc="-45">
                <a:latin typeface="Tahoma"/>
                <a:cs typeface="Tahoma"/>
              </a:rPr>
              <a:t> </a:t>
            </a:r>
            <a:r>
              <a:rPr dirty="0" sz="2300" spc="-10">
                <a:latin typeface="Tahoma"/>
                <a:cs typeface="Tahoma"/>
              </a:rPr>
              <a:t>airborne </a:t>
            </a:r>
            <a:r>
              <a:rPr dirty="0" sz="2300">
                <a:latin typeface="Tahoma"/>
                <a:cs typeface="Tahoma"/>
              </a:rPr>
              <a:t>particles</a:t>
            </a:r>
            <a:r>
              <a:rPr dirty="0" sz="2300" spc="-95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containing</a:t>
            </a:r>
            <a:r>
              <a:rPr dirty="0" sz="2300" spc="-75">
                <a:latin typeface="Tahoma"/>
                <a:cs typeface="Tahoma"/>
              </a:rPr>
              <a:t> </a:t>
            </a:r>
            <a:r>
              <a:rPr dirty="0" sz="2300" spc="-20">
                <a:latin typeface="Tahoma"/>
                <a:cs typeface="Tahoma"/>
              </a:rPr>
              <a:t>lead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4939" y="4464725"/>
            <a:ext cx="5692775" cy="1427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</a:pPr>
            <a:r>
              <a:rPr dirty="0" sz="2300">
                <a:latin typeface="Arial"/>
                <a:cs typeface="Arial"/>
              </a:rPr>
              <a:t>–</a:t>
            </a:r>
            <a:r>
              <a:rPr dirty="0" sz="2300" spc="270">
                <a:latin typeface="Arial"/>
                <a:cs typeface="Arial"/>
              </a:rPr>
              <a:t> </a:t>
            </a:r>
            <a:r>
              <a:rPr dirty="0" sz="2300">
                <a:latin typeface="Tahoma"/>
                <a:cs typeface="Tahoma"/>
              </a:rPr>
              <a:t>Occurs</a:t>
            </a:r>
            <a:r>
              <a:rPr dirty="0" sz="2300" spc="-35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in</a:t>
            </a:r>
            <a:r>
              <a:rPr dirty="0" sz="2300" spc="-3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most</a:t>
            </a:r>
            <a:r>
              <a:rPr dirty="0" sz="2300" spc="-25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industry</a:t>
            </a:r>
            <a:r>
              <a:rPr dirty="0" sz="2300" spc="-2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sectors,</a:t>
            </a:r>
            <a:r>
              <a:rPr dirty="0" sz="2300" spc="-30">
                <a:latin typeface="Tahoma"/>
                <a:cs typeface="Tahoma"/>
              </a:rPr>
              <a:t> </a:t>
            </a:r>
            <a:r>
              <a:rPr dirty="0" sz="2300" spc="-10">
                <a:latin typeface="Tahoma"/>
                <a:cs typeface="Tahoma"/>
              </a:rPr>
              <a:t>including </a:t>
            </a:r>
            <a:r>
              <a:rPr dirty="0" sz="2300">
                <a:latin typeface="Tahoma"/>
                <a:cs typeface="Tahoma"/>
              </a:rPr>
              <a:t>manufacturing,</a:t>
            </a:r>
            <a:r>
              <a:rPr dirty="0" sz="2300" spc="-114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wholesale</a:t>
            </a:r>
            <a:r>
              <a:rPr dirty="0" sz="2300" spc="-120">
                <a:latin typeface="Tahoma"/>
                <a:cs typeface="Tahoma"/>
              </a:rPr>
              <a:t> </a:t>
            </a:r>
            <a:r>
              <a:rPr dirty="0" sz="2300" spc="-10">
                <a:latin typeface="Tahoma"/>
                <a:cs typeface="Tahoma"/>
              </a:rPr>
              <a:t>trade, </a:t>
            </a:r>
            <a:r>
              <a:rPr dirty="0" sz="2300">
                <a:latin typeface="Tahoma"/>
                <a:cs typeface="Tahoma"/>
              </a:rPr>
              <a:t>transportation,</a:t>
            </a:r>
            <a:r>
              <a:rPr dirty="0" sz="2300" spc="-13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construction,</a:t>
            </a:r>
            <a:r>
              <a:rPr dirty="0" sz="2300" spc="-125">
                <a:latin typeface="Tahoma"/>
                <a:cs typeface="Tahoma"/>
              </a:rPr>
              <a:t> </a:t>
            </a:r>
            <a:r>
              <a:rPr dirty="0" sz="2300" spc="-10">
                <a:latin typeface="Tahoma"/>
                <a:cs typeface="Tahoma"/>
              </a:rPr>
              <a:t>remediation, </a:t>
            </a:r>
            <a:r>
              <a:rPr dirty="0" sz="2300">
                <a:latin typeface="Tahoma"/>
                <a:cs typeface="Tahoma"/>
              </a:rPr>
              <a:t>and</a:t>
            </a:r>
            <a:r>
              <a:rPr dirty="0" sz="2300" spc="-40">
                <a:latin typeface="Tahoma"/>
                <a:cs typeface="Tahoma"/>
              </a:rPr>
              <a:t> </a:t>
            </a:r>
            <a:r>
              <a:rPr dirty="0" sz="2300">
                <a:latin typeface="Tahoma"/>
                <a:cs typeface="Tahoma"/>
              </a:rPr>
              <a:t>even</a:t>
            </a:r>
            <a:r>
              <a:rPr dirty="0" sz="2300" spc="-40">
                <a:latin typeface="Tahoma"/>
                <a:cs typeface="Tahoma"/>
              </a:rPr>
              <a:t> </a:t>
            </a:r>
            <a:r>
              <a:rPr dirty="0" sz="2300" spc="-10">
                <a:latin typeface="Tahoma"/>
                <a:cs typeface="Tahoma"/>
              </a:rPr>
              <a:t>recreation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03289" y="1057275"/>
            <a:ext cx="2136140" cy="1466850"/>
            <a:chOff x="6503289" y="1057275"/>
            <a:chExt cx="2136140" cy="1466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2814" y="1066800"/>
              <a:ext cx="2116835" cy="1447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08051" y="1062037"/>
              <a:ext cx="2126615" cy="1457325"/>
            </a:xfrm>
            <a:custGeom>
              <a:avLst/>
              <a:gdLst/>
              <a:ahLst/>
              <a:cxnLst/>
              <a:rect l="l" t="t" r="r" b="b"/>
              <a:pathLst>
                <a:path w="2126615" h="1457325">
                  <a:moveTo>
                    <a:pt x="0" y="0"/>
                  </a:moveTo>
                  <a:lnTo>
                    <a:pt x="2126360" y="0"/>
                  </a:lnTo>
                  <a:lnTo>
                    <a:pt x="2126360" y="1457325"/>
                  </a:lnTo>
                  <a:lnTo>
                    <a:pt x="0" y="14573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4878" y="3024378"/>
            <a:ext cx="1604771" cy="192862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605340" y="5031514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2201" y="147297"/>
            <a:ext cx="7960359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7706" y="733670"/>
            <a:ext cx="5718810" cy="3195955"/>
          </a:xfrm>
          <a:prstGeom prst="rect">
            <a:avLst/>
          </a:prstGeom>
        </p:spPr>
        <p:txBody>
          <a:bodyPr wrap="square" lIns="0" tIns="1104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Welding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fumes: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Content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depends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components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of </a:t>
            </a:r>
            <a:r>
              <a:rPr dirty="0" sz="2600">
                <a:latin typeface="Tahoma"/>
                <a:cs typeface="Tahoma"/>
              </a:rPr>
              <a:t>base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metal,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coatings,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and/or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filler </a:t>
            </a:r>
            <a:r>
              <a:rPr dirty="0" sz="2600">
                <a:latin typeface="Tahoma"/>
                <a:cs typeface="Tahoma"/>
              </a:rPr>
              <a:t>materials;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welding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temperatures</a:t>
            </a:r>
            <a:endParaRPr sz="2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effects</a:t>
            </a:r>
            <a:endParaRPr sz="2800">
              <a:latin typeface="Tahoma"/>
              <a:cs typeface="Tahoma"/>
            </a:endParaRPr>
          </a:p>
          <a:p>
            <a:pPr marL="755015" marR="380365" indent="-28575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4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Acute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exposure: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nose,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throat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irritation;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dizziness;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nausea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34753" y="3977132"/>
            <a:ext cx="7538720" cy="156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293370" indent="-28448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400">
                <a:latin typeface="Tahoma"/>
                <a:cs typeface="Tahoma"/>
              </a:rPr>
              <a:t>Prolonged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exposure: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lung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damage;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various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types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35">
                <a:latin typeface="Tahoma"/>
                <a:cs typeface="Tahoma"/>
              </a:rPr>
              <a:t>cancer,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including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lung,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larynx,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urinary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tract</a:t>
            </a:r>
            <a:endParaRPr sz="2400">
              <a:latin typeface="Tahoma"/>
              <a:cs typeface="Tahoma"/>
            </a:endParaRPr>
          </a:p>
          <a:p>
            <a:pPr marL="2965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Certain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fumes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gases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additional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health 	issues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43675" y="1016127"/>
            <a:ext cx="2129790" cy="2455545"/>
            <a:chOff x="6543675" y="1016127"/>
            <a:chExt cx="2129790" cy="24555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1025652"/>
              <a:ext cx="2110739" cy="243611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48437" y="1020889"/>
              <a:ext cx="2120265" cy="2446020"/>
            </a:xfrm>
            <a:custGeom>
              <a:avLst/>
              <a:gdLst/>
              <a:ahLst/>
              <a:cxnLst/>
              <a:rect l="l" t="t" r="r" b="b"/>
              <a:pathLst>
                <a:path w="2120265" h="2446020">
                  <a:moveTo>
                    <a:pt x="0" y="0"/>
                  </a:moveTo>
                  <a:lnTo>
                    <a:pt x="2120265" y="0"/>
                  </a:lnTo>
                  <a:lnTo>
                    <a:pt x="2120265" y="2445639"/>
                  </a:lnTo>
                  <a:lnTo>
                    <a:pt x="0" y="244563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22745" y="3499130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2201" y="157718"/>
            <a:ext cx="7960359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421385"/>
            <a:ext cx="4611370" cy="3879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welding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fumes </a:t>
            </a:r>
            <a:r>
              <a:rPr dirty="0" sz="2800">
                <a:latin typeface="Tahoma"/>
                <a:cs typeface="Tahoma"/>
              </a:rPr>
              <a:t>affected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by: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Welding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process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Materials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used</a:t>
            </a:r>
            <a:endParaRPr sz="2400">
              <a:latin typeface="Tahoma"/>
              <a:cs typeface="Tahoma"/>
            </a:endParaRPr>
          </a:p>
          <a:p>
            <a:pPr lvl="1" marL="753745" marR="17907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Location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(outside,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enclosed 	space)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practices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Air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movement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ventilation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20767" y="47513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0016" y="1541144"/>
            <a:ext cx="3032125" cy="3032760"/>
            <a:chOff x="5470016" y="1541144"/>
            <a:chExt cx="3032125" cy="3032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9542" y="1550670"/>
              <a:ext cx="3012947" cy="30137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74779" y="1545907"/>
              <a:ext cx="3022600" cy="3023235"/>
            </a:xfrm>
            <a:custGeom>
              <a:avLst/>
              <a:gdLst/>
              <a:ahLst/>
              <a:cxnLst/>
              <a:rect l="l" t="t" r="r" b="b"/>
              <a:pathLst>
                <a:path w="3022600" h="3023235">
                  <a:moveTo>
                    <a:pt x="0" y="0"/>
                  </a:moveTo>
                  <a:lnTo>
                    <a:pt x="3022473" y="0"/>
                  </a:lnTo>
                  <a:lnTo>
                    <a:pt x="3022473" y="3023235"/>
                  </a:lnTo>
                  <a:lnTo>
                    <a:pt x="0" y="302323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12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100"/>
              </a:spcBef>
            </a:pPr>
            <a:r>
              <a:rPr dirty="0"/>
              <a:t>Chemical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77614"/>
            <a:ext cx="7113270" cy="441388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Toxic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atmospheres: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Confined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spaces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storage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tanks,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process </a:t>
            </a:r>
            <a:r>
              <a:rPr dirty="0" sz="2400">
                <a:latin typeface="Tahoma"/>
                <a:cs typeface="Tahoma"/>
              </a:rPr>
              <a:t>vessels,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bins,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boilers,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ventilation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exhaust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ducts, </a:t>
            </a:r>
            <a:r>
              <a:rPr dirty="0" sz="2400">
                <a:latin typeface="Tahoma"/>
                <a:cs typeface="Tahoma"/>
              </a:rPr>
              <a:t>sewers,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underground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utility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vaults,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tunnels, </a:t>
            </a:r>
            <a:r>
              <a:rPr dirty="0" sz="2400">
                <a:latin typeface="Tahoma"/>
                <a:cs typeface="Tahoma"/>
              </a:rPr>
              <a:t>pipelines,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open-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spaces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4’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depth </a:t>
            </a:r>
            <a:r>
              <a:rPr dirty="0" sz="2400">
                <a:latin typeface="Tahoma"/>
                <a:cs typeface="Tahoma"/>
              </a:rPr>
              <a:t>(pits,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tubs,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vaults)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atmospheres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20">
                <a:latin typeface="Tahoma"/>
                <a:cs typeface="Tahoma"/>
              </a:rPr>
              <a:t>Oxygen-</a:t>
            </a:r>
            <a:r>
              <a:rPr dirty="0" sz="2400" spc="-10">
                <a:latin typeface="Tahoma"/>
                <a:cs typeface="Tahoma"/>
              </a:rPr>
              <a:t>deficient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Hydrogen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sulfide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monoxide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81675" y="3419475"/>
            <a:ext cx="2362200" cy="2457450"/>
            <a:chOff x="5781675" y="3419475"/>
            <a:chExt cx="2362200" cy="2457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3429000"/>
              <a:ext cx="2343149" cy="2438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86437" y="3424237"/>
              <a:ext cx="2352675" cy="2447925"/>
            </a:xfrm>
            <a:custGeom>
              <a:avLst/>
              <a:gdLst/>
              <a:ahLst/>
              <a:cxnLst/>
              <a:rect l="l" t="t" r="r" b="b"/>
              <a:pathLst>
                <a:path w="2352675" h="2447925">
                  <a:moveTo>
                    <a:pt x="0" y="0"/>
                  </a:moveTo>
                  <a:lnTo>
                    <a:pt x="2352675" y="0"/>
                  </a:lnTo>
                  <a:lnTo>
                    <a:pt x="2352675" y="2447925"/>
                  </a:lnTo>
                  <a:lnTo>
                    <a:pt x="0" y="2447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58101" y="588670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5526" rIns="0" bIns="0" rtlCol="0" vert="horz">
            <a:spAutoFit/>
          </a:bodyPr>
          <a:lstStyle/>
          <a:p>
            <a:pPr marL="158115">
              <a:lnSpc>
                <a:spcPct val="100000"/>
              </a:lnSpc>
              <a:spcBef>
                <a:spcPts val="100"/>
              </a:spcBef>
            </a:pPr>
            <a:r>
              <a:rPr dirty="0"/>
              <a:t>Biological</a:t>
            </a:r>
            <a:r>
              <a:rPr dirty="0" spc="-90"/>
              <a:t> </a:t>
            </a:r>
            <a:r>
              <a:rPr dirty="0"/>
              <a:t>Hazards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38404" y="1445767"/>
            <a:ext cx="2402840" cy="1808480"/>
            <a:chOff x="438404" y="1445767"/>
            <a:chExt cx="2402840" cy="18084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" y="1458467"/>
              <a:ext cx="2377439" cy="178307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44754" y="1452117"/>
              <a:ext cx="2390140" cy="1795780"/>
            </a:xfrm>
            <a:custGeom>
              <a:avLst/>
              <a:gdLst/>
              <a:ahLst/>
              <a:cxnLst/>
              <a:rect l="l" t="t" r="r" b="b"/>
              <a:pathLst>
                <a:path w="2390140" h="1795780">
                  <a:moveTo>
                    <a:pt x="0" y="0"/>
                  </a:moveTo>
                  <a:lnTo>
                    <a:pt x="2390140" y="0"/>
                  </a:lnTo>
                  <a:lnTo>
                    <a:pt x="2390140" y="1795780"/>
                  </a:lnTo>
                  <a:lnTo>
                    <a:pt x="0" y="179578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208567" y="1078666"/>
            <a:ext cx="38125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28620" algn="l"/>
              </a:tabLst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Insects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baseline="1388" sz="3000" spc="-15">
                <a:solidFill>
                  <a:srgbClr val="006FC0"/>
                </a:solidFill>
                <a:latin typeface="Tahoma"/>
                <a:cs typeface="Tahoma"/>
              </a:rPr>
              <a:t>Animals</a:t>
            </a:r>
            <a:endParaRPr baseline="1388" sz="3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83534" y="1447291"/>
            <a:ext cx="2378075" cy="1808480"/>
            <a:chOff x="3383534" y="1447291"/>
            <a:chExt cx="2378075" cy="18084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6234" y="1459991"/>
              <a:ext cx="2352281" cy="17830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389884" y="1453641"/>
              <a:ext cx="2365375" cy="1795780"/>
            </a:xfrm>
            <a:custGeom>
              <a:avLst/>
              <a:gdLst/>
              <a:ahLst/>
              <a:cxnLst/>
              <a:rect l="l" t="t" r="r" b="b"/>
              <a:pathLst>
                <a:path w="2365375" h="1795780">
                  <a:moveTo>
                    <a:pt x="0" y="0"/>
                  </a:moveTo>
                  <a:lnTo>
                    <a:pt x="2364993" y="0"/>
                  </a:lnTo>
                  <a:lnTo>
                    <a:pt x="2364993" y="1795780"/>
                  </a:lnTo>
                  <a:lnTo>
                    <a:pt x="0" y="179578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462841" y="1092113"/>
            <a:ext cx="20574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Contaminated</a:t>
            </a:r>
            <a:r>
              <a:rPr dirty="0" sz="2000" spc="-10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Soil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95135" y="1445767"/>
            <a:ext cx="2409825" cy="1808480"/>
            <a:chOff x="6295135" y="1445767"/>
            <a:chExt cx="2409825" cy="180848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7848" y="1458467"/>
              <a:ext cx="2384285" cy="178306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301485" y="1452117"/>
              <a:ext cx="2397125" cy="1795780"/>
            </a:xfrm>
            <a:custGeom>
              <a:avLst/>
              <a:gdLst/>
              <a:ahLst/>
              <a:cxnLst/>
              <a:rect l="l" t="t" r="r" b="b"/>
              <a:pathLst>
                <a:path w="2397125" h="1795780">
                  <a:moveTo>
                    <a:pt x="0" y="0"/>
                  </a:moveTo>
                  <a:lnTo>
                    <a:pt x="2396998" y="0"/>
                  </a:lnTo>
                  <a:lnTo>
                    <a:pt x="2396998" y="1795780"/>
                  </a:lnTo>
                  <a:lnTo>
                    <a:pt x="0" y="17957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91643" y="3644290"/>
            <a:ext cx="18910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Poisonous</a:t>
            </a:r>
            <a:r>
              <a:rPr dirty="0" sz="2000" spc="-10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Plants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57454" y="4000753"/>
            <a:ext cx="2402840" cy="1808480"/>
            <a:chOff x="457454" y="4000753"/>
            <a:chExt cx="2402840" cy="1808480"/>
          </a:xfrm>
        </p:grpSpPr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154" y="4013453"/>
              <a:ext cx="2377439" cy="178307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63804" y="4007103"/>
              <a:ext cx="2390140" cy="1795780"/>
            </a:xfrm>
            <a:custGeom>
              <a:avLst/>
              <a:gdLst/>
              <a:ahLst/>
              <a:cxnLst/>
              <a:rect l="l" t="t" r="r" b="b"/>
              <a:pathLst>
                <a:path w="2390140" h="1795779">
                  <a:moveTo>
                    <a:pt x="0" y="0"/>
                  </a:moveTo>
                  <a:lnTo>
                    <a:pt x="2390140" y="0"/>
                  </a:lnTo>
                  <a:lnTo>
                    <a:pt x="2390140" y="1795780"/>
                  </a:lnTo>
                  <a:lnTo>
                    <a:pt x="0" y="17957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3745166" y="3644290"/>
            <a:ext cx="1653539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Water/Sewage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70579" y="4016755"/>
            <a:ext cx="2373630" cy="1808480"/>
            <a:chOff x="3370579" y="4016755"/>
            <a:chExt cx="2373630" cy="180848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3279" y="4029455"/>
              <a:ext cx="2347721" cy="178307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376929" y="4023105"/>
              <a:ext cx="2360930" cy="1795780"/>
            </a:xfrm>
            <a:custGeom>
              <a:avLst/>
              <a:gdLst/>
              <a:ahLst/>
              <a:cxnLst/>
              <a:rect l="l" t="t" r="r" b="b"/>
              <a:pathLst>
                <a:path w="2360929" h="1795779">
                  <a:moveTo>
                    <a:pt x="0" y="0"/>
                  </a:moveTo>
                  <a:lnTo>
                    <a:pt x="2360422" y="0"/>
                  </a:lnTo>
                  <a:lnTo>
                    <a:pt x="2360422" y="1795780"/>
                  </a:lnTo>
                  <a:lnTo>
                    <a:pt x="0" y="179578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6223525" y="3641895"/>
            <a:ext cx="25355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Bloodborne</a:t>
            </a:r>
            <a:r>
              <a:rPr dirty="0" sz="2000" spc="-5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Pathogens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99708" y="3996944"/>
            <a:ext cx="2402840" cy="1808480"/>
            <a:chOff x="6299708" y="3996944"/>
            <a:chExt cx="2402840" cy="1808480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2407" y="4009644"/>
              <a:ext cx="2377439" cy="1783079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6306058" y="4003294"/>
              <a:ext cx="2390140" cy="1795780"/>
            </a:xfrm>
            <a:custGeom>
              <a:avLst/>
              <a:gdLst/>
              <a:ahLst/>
              <a:cxnLst/>
              <a:rect l="l" t="t" r="r" b="b"/>
              <a:pathLst>
                <a:path w="2390140" h="1795779">
                  <a:moveTo>
                    <a:pt x="0" y="0"/>
                  </a:moveTo>
                  <a:lnTo>
                    <a:pt x="2390140" y="0"/>
                  </a:lnTo>
                  <a:lnTo>
                    <a:pt x="2390140" y="1795779"/>
                  </a:lnTo>
                  <a:lnTo>
                    <a:pt x="0" y="179577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8023781" y="5827995"/>
            <a:ext cx="61531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33" name="object 3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27" name="object 27" descr=""/>
          <p:cNvSpPr txBox="1"/>
          <p:nvPr/>
        </p:nvSpPr>
        <p:spPr>
          <a:xfrm>
            <a:off x="478976" y="3278028"/>
            <a:ext cx="61531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78976" y="5839245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046946" y="3278022"/>
            <a:ext cx="5505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261774" y="3278022"/>
            <a:ext cx="61531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269345" y="5856366"/>
            <a:ext cx="61531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860" rIns="0" bIns="0" rtlCol="0" vert="horz">
            <a:spAutoFit/>
          </a:bodyPr>
          <a:lstStyle/>
          <a:p>
            <a:pPr marL="53848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Biological</a:t>
            </a:r>
            <a:r>
              <a:rPr dirty="0" sz="3600" spc="-65"/>
              <a:t> </a:t>
            </a:r>
            <a:r>
              <a:rPr dirty="0" sz="3600"/>
              <a:t>Hazards</a:t>
            </a:r>
            <a:r>
              <a:rPr dirty="0" sz="3600" spc="-90"/>
              <a:t> </a:t>
            </a:r>
            <a:r>
              <a:rPr dirty="0" sz="3600"/>
              <a:t>and</a:t>
            </a:r>
            <a:r>
              <a:rPr dirty="0" sz="3600" spc="-85"/>
              <a:t> </a:t>
            </a:r>
            <a:r>
              <a:rPr dirty="0" sz="3600" spc="-10"/>
              <a:t>Controls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26895"/>
            <a:ext cx="5335270" cy="34753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Possible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effects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biological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Mild,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allergic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reactions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Serious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conditions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Death</a:t>
            </a:r>
            <a:endParaRPr sz="2800">
              <a:latin typeface="Tahoma"/>
              <a:cs typeface="Tahoma"/>
            </a:endParaRPr>
          </a:p>
          <a:p>
            <a:pPr marL="469900" marR="569595" indent="-457834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virulent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prevalent </a:t>
            </a:r>
            <a:r>
              <a:rPr dirty="0" sz="2800">
                <a:latin typeface="Tahoma"/>
                <a:cs typeface="Tahoma"/>
              </a:rPr>
              <a:t>biological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agents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8128" y="1295400"/>
            <a:ext cx="2206751" cy="457199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2640" y="1026737"/>
            <a:ext cx="6692265" cy="411480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biological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Practice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universal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precaution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with: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Blood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Bodily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fluids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Practice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hygiene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aid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Cuts/Scratches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Vaccinations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PPE/clothing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492685" y="5872310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58115">
              <a:lnSpc>
                <a:spcPct val="100000"/>
              </a:lnSpc>
              <a:spcBef>
                <a:spcPts val="100"/>
              </a:spcBef>
            </a:pPr>
            <a:r>
              <a:rPr dirty="0"/>
              <a:t>Biological</a:t>
            </a:r>
            <a:r>
              <a:rPr dirty="0" spc="-90"/>
              <a:t> </a:t>
            </a:r>
            <a:r>
              <a:rPr dirty="0"/>
              <a:t>Hazards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251066" y="2268854"/>
            <a:ext cx="2203450" cy="1858645"/>
            <a:chOff x="6251066" y="2268854"/>
            <a:chExt cx="2203450" cy="18586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0591" y="2278379"/>
              <a:ext cx="2183891" cy="183945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255829" y="2273617"/>
              <a:ext cx="2193925" cy="1849120"/>
            </a:xfrm>
            <a:custGeom>
              <a:avLst/>
              <a:gdLst/>
              <a:ahLst/>
              <a:cxnLst/>
              <a:rect l="l" t="t" r="r" b="b"/>
              <a:pathLst>
                <a:path w="2193925" h="1849120">
                  <a:moveTo>
                    <a:pt x="0" y="0"/>
                  </a:moveTo>
                  <a:lnTo>
                    <a:pt x="2193416" y="0"/>
                  </a:lnTo>
                  <a:lnTo>
                    <a:pt x="2193416" y="1848993"/>
                  </a:lnTo>
                  <a:lnTo>
                    <a:pt x="0" y="18489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247891" y="4294123"/>
            <a:ext cx="2223135" cy="1564005"/>
            <a:chOff x="6247891" y="4294123"/>
            <a:chExt cx="2223135" cy="156400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0591" y="4306823"/>
              <a:ext cx="2197607" cy="153847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254241" y="4300473"/>
              <a:ext cx="2210435" cy="1551305"/>
            </a:xfrm>
            <a:custGeom>
              <a:avLst/>
              <a:gdLst/>
              <a:ahLst/>
              <a:cxnLst/>
              <a:rect l="l" t="t" r="r" b="b"/>
              <a:pathLst>
                <a:path w="2210434" h="1551304">
                  <a:moveTo>
                    <a:pt x="0" y="0"/>
                  </a:moveTo>
                  <a:lnTo>
                    <a:pt x="2210308" y="0"/>
                  </a:lnTo>
                  <a:lnTo>
                    <a:pt x="2210308" y="1551178"/>
                  </a:lnTo>
                  <a:lnTo>
                    <a:pt x="0" y="155117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88340" y="935395"/>
            <a:ext cx="5451475" cy="329374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Practice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precaution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with: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Animals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Insects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insect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repellent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ventilation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environmental controls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58115">
              <a:lnSpc>
                <a:spcPct val="100000"/>
              </a:lnSpc>
              <a:spcBef>
                <a:spcPts val="100"/>
              </a:spcBef>
            </a:pPr>
            <a:r>
              <a:rPr dirty="0"/>
              <a:t>Biological</a:t>
            </a:r>
            <a:r>
              <a:rPr dirty="0" spc="-90"/>
              <a:t> </a:t>
            </a:r>
            <a:r>
              <a:rPr dirty="0"/>
              <a:t>Hazards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433184" y="1133475"/>
            <a:ext cx="2025014" cy="2152650"/>
            <a:chOff x="6433184" y="1133475"/>
            <a:chExt cx="2025014" cy="2152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2710" y="1143000"/>
              <a:ext cx="2005571" cy="21335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437947" y="1138237"/>
              <a:ext cx="2015489" cy="2143125"/>
            </a:xfrm>
            <a:custGeom>
              <a:avLst/>
              <a:gdLst/>
              <a:ahLst/>
              <a:cxnLst/>
              <a:rect l="l" t="t" r="r" b="b"/>
              <a:pathLst>
                <a:path w="2015490" h="2143125">
                  <a:moveTo>
                    <a:pt x="0" y="0"/>
                  </a:moveTo>
                  <a:lnTo>
                    <a:pt x="2015109" y="0"/>
                  </a:lnTo>
                  <a:lnTo>
                    <a:pt x="2015109" y="2143125"/>
                  </a:lnTo>
                  <a:lnTo>
                    <a:pt x="0" y="2143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378447" y="3306465"/>
            <a:ext cx="229616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latin typeface="Calibri"/>
                <a:cs typeface="Calibri"/>
              </a:rPr>
              <a:t>Certain</a:t>
            </a:r>
            <a:r>
              <a:rPr dirty="0" sz="900" spc="-1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species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of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fruit</a:t>
            </a:r>
            <a:r>
              <a:rPr dirty="0" sz="900" spc="-1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bats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are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thought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to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be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spc="-25" i="1">
                <a:latin typeface="Calibri"/>
                <a:cs typeface="Calibri"/>
              </a:rPr>
              <a:t>the</a:t>
            </a:r>
            <a:r>
              <a:rPr dirty="0" sz="900" spc="50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natural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reservoir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for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Ebola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virus.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EHF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spc="-10" i="1">
                <a:latin typeface="Calibri"/>
                <a:cs typeface="Calibri"/>
              </a:rPr>
              <a:t>outbreaks</a:t>
            </a:r>
            <a:r>
              <a:rPr dirty="0" sz="900" spc="50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are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believed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to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start</a:t>
            </a:r>
            <a:r>
              <a:rPr dirty="0" sz="900" spc="-1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as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result</a:t>
            </a:r>
            <a:r>
              <a:rPr dirty="0" sz="900" spc="-1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of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contact</a:t>
            </a:r>
            <a:r>
              <a:rPr dirty="0" sz="900" spc="-20" i="1">
                <a:latin typeface="Calibri"/>
                <a:cs typeface="Calibri"/>
              </a:rPr>
              <a:t> with</a:t>
            </a:r>
            <a:r>
              <a:rPr dirty="0" sz="900" spc="50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infected</a:t>
            </a:r>
            <a:r>
              <a:rPr dirty="0" sz="900" spc="-4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animals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or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animal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 i="1">
                <a:latin typeface="Calibri"/>
                <a:cs typeface="Calibri"/>
              </a:rPr>
              <a:t>carcasses.</a:t>
            </a:r>
            <a:endParaRPr sz="900">
              <a:latin typeface="Calibri"/>
              <a:cs typeface="Calibri"/>
            </a:endParaRPr>
          </a:p>
          <a:p>
            <a:pPr marL="12700" marR="119380">
              <a:lnSpc>
                <a:spcPct val="100000"/>
              </a:lnSpc>
            </a:pPr>
            <a:r>
              <a:rPr dirty="0" sz="900" i="1">
                <a:latin typeface="Calibri"/>
                <a:cs typeface="Calibri"/>
              </a:rPr>
              <a:t>Source: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OSHA;</a:t>
            </a:r>
            <a:r>
              <a:rPr dirty="0" sz="900" spc="-2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photo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courtesy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of</a:t>
            </a:r>
            <a:r>
              <a:rPr dirty="0" sz="900" spc="-4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National</a:t>
            </a:r>
            <a:r>
              <a:rPr dirty="0" sz="900" spc="-30" i="1">
                <a:latin typeface="Calibri"/>
                <a:cs typeface="Calibri"/>
              </a:rPr>
              <a:t> </a:t>
            </a:r>
            <a:r>
              <a:rPr dirty="0" sz="900" spc="-20" i="1">
                <a:latin typeface="Calibri"/>
                <a:cs typeface="Calibri"/>
              </a:rPr>
              <a:t>Park</a:t>
            </a:r>
            <a:r>
              <a:rPr dirty="0" sz="900" spc="50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Service,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U.S.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Dept.</a:t>
            </a:r>
            <a:r>
              <a:rPr dirty="0" sz="900" spc="-35" i="1">
                <a:latin typeface="Calibri"/>
                <a:cs typeface="Calibri"/>
              </a:rPr>
              <a:t> </a:t>
            </a:r>
            <a:r>
              <a:rPr dirty="0" sz="900" i="1">
                <a:latin typeface="Calibri"/>
                <a:cs typeface="Calibri"/>
              </a:rPr>
              <a:t>of</a:t>
            </a:r>
            <a:r>
              <a:rPr dirty="0" sz="900" spc="-20" i="1">
                <a:latin typeface="Calibri"/>
                <a:cs typeface="Calibri"/>
              </a:rPr>
              <a:t> </a:t>
            </a:r>
            <a:r>
              <a:rPr dirty="0" sz="900" spc="-10" i="1">
                <a:latin typeface="Calibri"/>
                <a:cs typeface="Calibri"/>
              </a:rPr>
              <a:t>Interior.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09155" y="5102004"/>
            <a:ext cx="229679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The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best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way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to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protect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yourself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from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Zika,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 spc="-25">
                <a:latin typeface="Calibri"/>
                <a:cs typeface="Calibri"/>
              </a:rPr>
              <a:t>as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well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as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other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mosquito-</a:t>
            </a:r>
            <a:r>
              <a:rPr dirty="0" sz="900">
                <a:latin typeface="Calibri"/>
                <a:cs typeface="Calibri"/>
              </a:rPr>
              <a:t>borne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illnesses,</a:t>
            </a:r>
            <a:r>
              <a:rPr dirty="0" sz="900" spc="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is </a:t>
            </a:r>
            <a:r>
              <a:rPr dirty="0" sz="900" spc="-25">
                <a:latin typeface="Calibri"/>
                <a:cs typeface="Calibri"/>
              </a:rPr>
              <a:t>to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prevent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mosquito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bites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by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using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insect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repellent,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wearing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long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sleeves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and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pants,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and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reducing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mosquito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breeding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grounds,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such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as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standing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water.</a:t>
            </a:r>
            <a:r>
              <a:rPr dirty="0" sz="900" spc="-4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Source: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OSHA;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photos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courtesy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of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CDC.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8573" y="4343400"/>
            <a:ext cx="2265413" cy="166115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033134" y="4333875"/>
            <a:ext cx="2425065" cy="1675764"/>
            <a:chOff x="6033134" y="4333875"/>
            <a:chExt cx="2425065" cy="167576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2659" y="4343400"/>
              <a:ext cx="2405633" cy="165657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037897" y="4338637"/>
              <a:ext cx="2415540" cy="1666239"/>
            </a:xfrm>
            <a:custGeom>
              <a:avLst/>
              <a:gdLst/>
              <a:ahLst/>
              <a:cxnLst/>
              <a:rect l="l" t="t" r="r" b="b"/>
              <a:pathLst>
                <a:path w="2415540" h="1666239">
                  <a:moveTo>
                    <a:pt x="0" y="0"/>
                  </a:moveTo>
                  <a:lnTo>
                    <a:pt x="2415159" y="0"/>
                  </a:lnTo>
                  <a:lnTo>
                    <a:pt x="2415159" y="1666113"/>
                  </a:lnTo>
                  <a:lnTo>
                    <a:pt x="0" y="1666113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56377"/>
            <a:ext cx="47294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61925" y="1987264"/>
            <a:ext cx="16751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6FC0"/>
                </a:solidFill>
                <a:latin typeface="Tahoma"/>
                <a:cs typeface="Tahoma"/>
              </a:rPr>
              <a:t>Temperature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4500" y="2351023"/>
            <a:ext cx="1910080" cy="2195195"/>
            <a:chOff x="444500" y="2351023"/>
            <a:chExt cx="1910080" cy="21951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2363723"/>
              <a:ext cx="1884425" cy="216941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50850" y="2357373"/>
              <a:ext cx="1897380" cy="2182495"/>
            </a:xfrm>
            <a:custGeom>
              <a:avLst/>
              <a:gdLst/>
              <a:ahLst/>
              <a:cxnLst/>
              <a:rect l="l" t="t" r="r" b="b"/>
              <a:pathLst>
                <a:path w="1897380" h="2182495">
                  <a:moveTo>
                    <a:pt x="0" y="0"/>
                  </a:moveTo>
                  <a:lnTo>
                    <a:pt x="1897126" y="0"/>
                  </a:lnTo>
                  <a:lnTo>
                    <a:pt x="1897126" y="2182114"/>
                  </a:lnTo>
                  <a:lnTo>
                    <a:pt x="0" y="218211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911867" y="3110090"/>
            <a:ext cx="12503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6FC0"/>
                </a:solidFill>
                <a:latin typeface="Tahoma"/>
                <a:cs typeface="Tahoma"/>
              </a:rPr>
              <a:t>Radiation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02661" y="3455923"/>
            <a:ext cx="2053589" cy="1678939"/>
            <a:chOff x="2502661" y="3455923"/>
            <a:chExt cx="2053589" cy="1678939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361" y="3468623"/>
              <a:ext cx="2027681" cy="165352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509011" y="3462273"/>
              <a:ext cx="2040889" cy="1666239"/>
            </a:xfrm>
            <a:custGeom>
              <a:avLst/>
              <a:gdLst/>
              <a:ahLst/>
              <a:cxnLst/>
              <a:rect l="l" t="t" r="r" b="b"/>
              <a:pathLst>
                <a:path w="2040889" h="1666239">
                  <a:moveTo>
                    <a:pt x="0" y="0"/>
                  </a:moveTo>
                  <a:lnTo>
                    <a:pt x="2040382" y="0"/>
                  </a:lnTo>
                  <a:lnTo>
                    <a:pt x="2040382" y="1666239"/>
                  </a:lnTo>
                  <a:lnTo>
                    <a:pt x="0" y="16662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066190" y="5902817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140771" y="1909871"/>
            <a:ext cx="119570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6FC0"/>
                </a:solidFill>
                <a:latin typeface="Tahoma"/>
                <a:cs typeface="Tahoma"/>
              </a:rPr>
              <a:t>Vibration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19320" y="2351023"/>
            <a:ext cx="2038985" cy="2005330"/>
            <a:chOff x="4719320" y="2351023"/>
            <a:chExt cx="2038985" cy="200533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2020" y="2363723"/>
              <a:ext cx="2013203" cy="197967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725670" y="2357373"/>
              <a:ext cx="2026285" cy="1992630"/>
            </a:xfrm>
            <a:custGeom>
              <a:avLst/>
              <a:gdLst/>
              <a:ahLst/>
              <a:cxnLst/>
              <a:rect l="l" t="t" r="r" b="b"/>
              <a:pathLst>
                <a:path w="2026284" h="1992629">
                  <a:moveTo>
                    <a:pt x="0" y="0"/>
                  </a:moveTo>
                  <a:lnTo>
                    <a:pt x="2025903" y="0"/>
                  </a:lnTo>
                  <a:lnTo>
                    <a:pt x="2025903" y="1992376"/>
                  </a:lnTo>
                  <a:lnTo>
                    <a:pt x="0" y="19923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7422794" y="3085064"/>
            <a:ext cx="7359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006FC0"/>
                </a:solidFill>
                <a:latin typeface="Tahoma"/>
                <a:cs typeface="Tahoma"/>
              </a:rPr>
              <a:t>Noise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930770" y="3476625"/>
            <a:ext cx="1733550" cy="2044064"/>
            <a:chOff x="6930770" y="3476625"/>
            <a:chExt cx="1733550" cy="2044064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0296" y="3486150"/>
              <a:ext cx="1714499" cy="2024621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6935533" y="3481387"/>
              <a:ext cx="1724025" cy="2034539"/>
            </a:xfrm>
            <a:custGeom>
              <a:avLst/>
              <a:gdLst/>
              <a:ahLst/>
              <a:cxnLst/>
              <a:rect l="l" t="t" r="r" b="b"/>
              <a:pathLst>
                <a:path w="1724025" h="2034539">
                  <a:moveTo>
                    <a:pt x="0" y="0"/>
                  </a:moveTo>
                  <a:lnTo>
                    <a:pt x="1724025" y="0"/>
                  </a:lnTo>
                  <a:lnTo>
                    <a:pt x="1724025" y="2034158"/>
                  </a:lnTo>
                  <a:lnTo>
                    <a:pt x="0" y="203415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12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43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098297"/>
            <a:ext cx="71456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Effects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359408" y="1746250"/>
          <a:ext cx="8501380" cy="4113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120"/>
                <a:gridCol w="2103120"/>
                <a:gridCol w="2103119"/>
                <a:gridCol w="2103120"/>
              </a:tblGrid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Temperature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88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2242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Radiation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88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Vibration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88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85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Noise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882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36C09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b="1">
                          <a:latin typeface="Tahoma"/>
                          <a:cs typeface="Tahoma"/>
                        </a:rPr>
                        <a:t>Rash;</a:t>
                      </a:r>
                      <a:r>
                        <a:rPr dirty="0" sz="2000" spc="-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 b="1">
                          <a:latin typeface="Tahoma"/>
                          <a:cs typeface="Tahoma"/>
                        </a:rPr>
                        <a:t>Cramps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Burns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Fatigue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Interferences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Exhaustion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Sickness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Strains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Stress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Stroke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Aging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b="1">
                          <a:latin typeface="Tahoma"/>
                          <a:cs typeface="Tahoma"/>
                        </a:rPr>
                        <a:t>Carpal</a:t>
                      </a:r>
                      <a:r>
                        <a:rPr dirty="0" sz="2000" spc="-7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 b="1">
                          <a:latin typeface="Tahoma"/>
                          <a:cs typeface="Tahoma"/>
                        </a:rPr>
                        <a:t>Tunnel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Tinnitus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Hypothermia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20" b="1">
                          <a:latin typeface="Tahoma"/>
                          <a:cs typeface="Tahoma"/>
                        </a:rPr>
                        <a:t>HAVS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Headaches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Frostbite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b="1">
                          <a:latin typeface="Tahoma"/>
                          <a:cs typeface="Tahoma"/>
                        </a:rPr>
                        <a:t>DNA</a:t>
                      </a:r>
                      <a:r>
                        <a:rPr dirty="0" sz="2000" spc="-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 b="1">
                          <a:latin typeface="Tahoma"/>
                          <a:cs typeface="Tahoma"/>
                        </a:rPr>
                        <a:t>Mutations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Raynaud’s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2000" b="1">
                          <a:latin typeface="Tahoma"/>
                          <a:cs typeface="Tahoma"/>
                        </a:rPr>
                        <a:t>Hearing</a:t>
                      </a:r>
                      <a:r>
                        <a:rPr dirty="0" sz="20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 b="1">
                          <a:latin typeface="Tahoma"/>
                          <a:cs typeface="Tahoma"/>
                        </a:rPr>
                        <a:t>Loss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70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617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43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174495"/>
            <a:ext cx="321310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heat: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50850" y="1974850"/>
          <a:ext cx="8318500" cy="3778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7710"/>
                <a:gridCol w="2397125"/>
                <a:gridCol w="3835399"/>
              </a:tblGrid>
              <a:tr h="1066800">
                <a:tc>
                  <a:txBody>
                    <a:bodyPr/>
                    <a:lstStyle/>
                    <a:p>
                      <a:pPr marL="518795" marR="511175" indent="1587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 Effects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Cause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177925">
                        <a:lnSpc>
                          <a:spcPct val="100000"/>
                        </a:lnSpc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Symptoms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Rash;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Cramps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Heavy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sweating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597535" marR="234315" indent="-356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Red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cluster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bumps/blisters;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Muscle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pains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spasms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Exhaustion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601345" marR="485140" indent="-110489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Loss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body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fluids/salts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1285" marR="113664" indent="6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Dizziness,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light-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headedness,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weakness,</a:t>
                      </a:r>
                      <a:r>
                        <a:rPr dirty="0" sz="20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heavy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sweating,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pale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skin,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sick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stomach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Stroke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65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271145" marR="265430" indent="300355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Rapid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body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temperature</a:t>
                      </a:r>
                      <a:r>
                        <a:rPr dirty="0" sz="2000" spc="-1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rise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2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2245" marR="1746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≥104F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body</a:t>
                      </a:r>
                      <a:r>
                        <a:rPr dirty="0" sz="20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temperature.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Red,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hot,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dry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skin;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dizziness;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confusion;</a:t>
                      </a:r>
                      <a:r>
                        <a:rPr dirty="0" sz="2000" spc="-1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unconscious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5671" y="1174495"/>
            <a:ext cx="225361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 spc="-25">
                <a:latin typeface="Tahoma"/>
                <a:cs typeface="Tahoma"/>
              </a:rPr>
              <a:t>OSHA’s</a:t>
            </a:r>
            <a:r>
              <a:rPr dirty="0" sz="3200" spc="-204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Heat </a:t>
            </a: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Tool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003553"/>
            <a:ext cx="2833877" cy="485089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870712" y="5784011"/>
            <a:ext cx="14516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Heat</a:t>
            </a:r>
            <a:r>
              <a:rPr dirty="0" u="sng" sz="1800" spc="-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8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Index</a:t>
            </a:r>
            <a:r>
              <a:rPr dirty="0" u="sng" sz="1800" spc="-5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dirty="0" u="sng" sz="180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App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45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7253" y="1045025"/>
            <a:ext cx="43065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heat: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64080" y="5416929"/>
            <a:ext cx="6193155" cy="255904"/>
            <a:chOff x="1664080" y="5416929"/>
            <a:chExt cx="6193155" cy="255904"/>
          </a:xfrm>
        </p:grpSpPr>
        <p:sp>
          <p:nvSpPr>
            <p:cNvPr id="5" name="object 5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6052566" y="0"/>
                  </a:moveTo>
                  <a:lnTo>
                    <a:pt x="6052566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2566" y="172593"/>
                  </a:lnTo>
                  <a:lnTo>
                    <a:pt x="6052566" y="230124"/>
                  </a:lnTo>
                  <a:lnTo>
                    <a:pt x="6167628" y="115062"/>
                  </a:lnTo>
                  <a:lnTo>
                    <a:pt x="60525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0" y="57531"/>
                  </a:moveTo>
                  <a:lnTo>
                    <a:pt x="6052566" y="57531"/>
                  </a:lnTo>
                  <a:lnTo>
                    <a:pt x="6052566" y="0"/>
                  </a:lnTo>
                  <a:lnTo>
                    <a:pt x="6167628" y="115062"/>
                  </a:lnTo>
                  <a:lnTo>
                    <a:pt x="6052566" y="230124"/>
                  </a:lnTo>
                  <a:lnTo>
                    <a:pt x="6052566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450850" y="1662907"/>
          <a:ext cx="8318500" cy="3564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2895600"/>
                <a:gridCol w="2667000"/>
              </a:tblGrid>
              <a:tr h="729615"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17830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marL="376555" indent="-285115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Air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conditioning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11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Ventilation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11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Cooling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fans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75374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Local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exhaust ventilation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11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Reflective</a:t>
                      </a:r>
                      <a:r>
                        <a:rPr dirty="0" sz="2000" spc="-10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shields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11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Insulation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499109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Eliminate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steam leaks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376555" indent="-28575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Emergency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plan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Acclimatization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Adequate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water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Work/rest</a:t>
                      </a:r>
                      <a:r>
                        <a:rPr dirty="0" sz="2000" spc="-1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cycles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10604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Avoid</a:t>
                      </a:r>
                      <a:r>
                        <a:rPr dirty="0" sz="20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hottest</a:t>
                      </a:r>
                      <a:r>
                        <a:rPr dirty="0" sz="20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times;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adjust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work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demands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Rotate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job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functions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Buddy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system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Monitoring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85750" indent="-28575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Insulated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PPE,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in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some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work</a:t>
                      </a:r>
                      <a:r>
                        <a:rPr dirty="0" sz="20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places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40322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Thermal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clothing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(cool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vests)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45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396899" y="5691534"/>
            <a:ext cx="63500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42215" y="1555495"/>
            <a:ext cx="31489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cold: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45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50850" y="2203450"/>
          <a:ext cx="8318500" cy="2772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7710"/>
                <a:gridCol w="2397125"/>
                <a:gridCol w="3835399"/>
              </a:tblGrid>
              <a:tr h="1066800">
                <a:tc>
                  <a:txBody>
                    <a:bodyPr/>
                    <a:lstStyle/>
                    <a:p>
                      <a:pPr marL="518795" marR="511175" indent="1587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 Effects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Cause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177925">
                        <a:lnSpc>
                          <a:spcPct val="100000"/>
                        </a:lnSpc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Symptoms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Hypothermia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Body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temperature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drops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≤95F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01295" marR="1943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Uncontrolled</a:t>
                      </a:r>
                      <a:r>
                        <a:rPr dirty="0" sz="20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shivering;</a:t>
                      </a:r>
                      <a:r>
                        <a:rPr dirty="0" sz="2000" spc="-9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slurred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speech;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memory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loss;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blue/purple</a:t>
                      </a:r>
                      <a:r>
                        <a:rPr dirty="0" sz="20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skin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Frostbite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Exposed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to ≤0F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air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980440" marR="359410" indent="-6134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Pale,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cold,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waxy-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white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skin;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tingling;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stinging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69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172" rIns="0" bIns="0" rtlCol="0" vert="horz">
            <a:spAutoFit/>
          </a:bodyPr>
          <a:lstStyle/>
          <a:p>
            <a:pPr marL="30607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097190"/>
            <a:ext cx="42424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cold: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50850" y="1662907"/>
          <a:ext cx="8318500" cy="3564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2895600"/>
                <a:gridCol w="2667000"/>
              </a:tblGrid>
              <a:tr h="729615"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17830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8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marL="376555" indent="-285115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Heaters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300990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Shield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work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areas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(windbreaks)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376555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Warm</a:t>
                      </a:r>
                      <a:r>
                        <a:rPr dirty="0" sz="2000" spc="-1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liquids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Adjust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work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schedule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Buddy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system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Monitoring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419100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Frequent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breaks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in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warm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areas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Acclimatization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76555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Layered</a:t>
                      </a:r>
                      <a:r>
                        <a:rPr dirty="0" sz="200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clothing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327660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Hat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hood,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face 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cover,</a:t>
                      </a:r>
                      <a:r>
                        <a:rPr dirty="0" sz="2000" spc="-1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gloves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30416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Clothing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out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of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fabric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that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retains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insulation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even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when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wet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5920" marR="370205" indent="-285750">
                        <a:lnSpc>
                          <a:spcPts val="2400"/>
                        </a:lnSpc>
                        <a:spcBef>
                          <a:spcPts val="75"/>
                        </a:spcBef>
                        <a:buFont typeface="Arial"/>
                        <a:buChar char="•"/>
                        <a:tabLst>
                          <a:tab pos="37592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Insulated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waterproof</a:t>
                      </a:r>
                      <a:r>
                        <a:rPr dirty="0" sz="2000" spc="-10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boots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grpSp>
        <p:nvGrpSpPr>
          <p:cNvPr id="9" name="object 9" descr=""/>
          <p:cNvGrpSpPr/>
          <p:nvPr/>
        </p:nvGrpSpPr>
        <p:grpSpPr>
          <a:xfrm>
            <a:off x="1664080" y="5416929"/>
            <a:ext cx="6193155" cy="255904"/>
            <a:chOff x="1664080" y="5416929"/>
            <a:chExt cx="6193155" cy="255904"/>
          </a:xfrm>
        </p:grpSpPr>
        <p:sp>
          <p:nvSpPr>
            <p:cNvPr id="10" name="object 10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6052566" y="0"/>
                  </a:moveTo>
                  <a:lnTo>
                    <a:pt x="6052566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2566" y="172593"/>
                  </a:lnTo>
                  <a:lnTo>
                    <a:pt x="6052566" y="230124"/>
                  </a:lnTo>
                  <a:lnTo>
                    <a:pt x="6167628" y="115062"/>
                  </a:lnTo>
                  <a:lnTo>
                    <a:pt x="60525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0" y="57531"/>
                  </a:moveTo>
                  <a:lnTo>
                    <a:pt x="6052566" y="57531"/>
                  </a:lnTo>
                  <a:lnTo>
                    <a:pt x="6052566" y="0"/>
                  </a:lnTo>
                  <a:lnTo>
                    <a:pt x="6167628" y="115062"/>
                  </a:lnTo>
                  <a:lnTo>
                    <a:pt x="6052566" y="230124"/>
                  </a:lnTo>
                  <a:lnTo>
                    <a:pt x="6052566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396872" y="5691618"/>
            <a:ext cx="63500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3" name="object 3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20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13963" y="1584600"/>
            <a:ext cx="39814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radiation: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795" y="2209800"/>
            <a:ext cx="7836407" cy="295884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745846" y="5179874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022095"/>
            <a:ext cx="507492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radiation: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50850" y="1589288"/>
          <a:ext cx="8318500" cy="3756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/>
                <a:gridCol w="2590800"/>
                <a:gridCol w="2819400"/>
              </a:tblGrid>
              <a:tr h="572770">
                <a:tc>
                  <a:txBody>
                    <a:bodyPr/>
                    <a:lstStyle/>
                    <a:p>
                      <a:pPr marL="567055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206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6543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206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206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</a:tr>
              <a:tr h="3183255">
                <a:tc>
                  <a:txBody>
                    <a:bodyPr/>
                    <a:lstStyle/>
                    <a:p>
                      <a:pPr marL="376555" marR="196215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Enclose/Shield</a:t>
                      </a:r>
                      <a:r>
                        <a:rPr dirty="0" sz="2000" spc="-10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work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areas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minimize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stray</a:t>
                      </a:r>
                      <a:r>
                        <a:rPr dirty="0" sz="200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radiation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116205" indent="-285750">
                        <a:lnSpc>
                          <a:spcPts val="24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Interlocked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doors</a:t>
                      </a:r>
                      <a:r>
                        <a:rPr dirty="0" sz="20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on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devices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that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can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produce</a:t>
                      </a:r>
                      <a:r>
                        <a:rPr dirty="0" sz="20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acute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thermal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injuries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indent="-285750">
                        <a:lnSpc>
                          <a:spcPts val="232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Remote</a:t>
                      </a:r>
                      <a:r>
                        <a:rPr dirty="0" sz="2000" spc="-10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operation</a:t>
                      </a:r>
                      <a:r>
                        <a:rPr dirty="0" sz="20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of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261620">
                        <a:lnSpc>
                          <a:spcPct val="100000"/>
                        </a:lnSpc>
                      </a:pPr>
                      <a:r>
                        <a:rPr dirty="0" sz="2000" spc="-20">
                          <a:latin typeface="Tahoma"/>
                          <a:cs typeface="Tahoma"/>
                        </a:rPr>
                        <a:t>radiation-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producing devices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273050" indent="-28575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Clearly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mark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controlled</a:t>
                      </a:r>
                      <a:r>
                        <a:rPr dirty="0" sz="20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spaces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14033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Minimize</a:t>
                      </a:r>
                      <a:r>
                        <a:rPr dirty="0" sz="20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exposure times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700405" indent="-2857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Location/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installation</a:t>
                      </a:r>
                      <a:r>
                        <a:rPr dirty="0" sz="200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of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devices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7190" marR="773430" indent="-286385">
                        <a:lnSpc>
                          <a:spcPts val="24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77190" algn="l"/>
                        </a:tabLst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Proper maintenance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76555" marR="142240" indent="-28575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RF/MW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protective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suits,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including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head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eye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protection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376555" marR="231140" indent="-285750">
                        <a:lnSpc>
                          <a:spcPts val="2400"/>
                        </a:lnSpc>
                        <a:spcBef>
                          <a:spcPts val="75"/>
                        </a:spcBef>
                        <a:buFont typeface="Arial"/>
                        <a:buChar char="•"/>
                        <a:tabLst>
                          <a:tab pos="37655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Safety</a:t>
                      </a:r>
                      <a:r>
                        <a:rPr dirty="0" sz="200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glasses,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goggles,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welding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helmets,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welding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face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shields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with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appropriate</a:t>
                      </a:r>
                      <a:r>
                        <a:rPr dirty="0" sz="20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filter lenses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grpSp>
        <p:nvGrpSpPr>
          <p:cNvPr id="9" name="object 9" descr=""/>
          <p:cNvGrpSpPr/>
          <p:nvPr/>
        </p:nvGrpSpPr>
        <p:grpSpPr>
          <a:xfrm>
            <a:off x="1664080" y="5416929"/>
            <a:ext cx="6193155" cy="255904"/>
            <a:chOff x="1664080" y="5416929"/>
            <a:chExt cx="6193155" cy="255904"/>
          </a:xfrm>
        </p:grpSpPr>
        <p:sp>
          <p:nvSpPr>
            <p:cNvPr id="10" name="object 10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6052566" y="0"/>
                  </a:moveTo>
                  <a:lnTo>
                    <a:pt x="6052566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2566" y="172593"/>
                  </a:lnTo>
                  <a:lnTo>
                    <a:pt x="6052566" y="230124"/>
                  </a:lnTo>
                  <a:lnTo>
                    <a:pt x="6167628" y="115062"/>
                  </a:lnTo>
                  <a:lnTo>
                    <a:pt x="60525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76780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0" y="57531"/>
                  </a:moveTo>
                  <a:lnTo>
                    <a:pt x="6052566" y="57531"/>
                  </a:lnTo>
                  <a:lnTo>
                    <a:pt x="6052566" y="0"/>
                  </a:lnTo>
                  <a:lnTo>
                    <a:pt x="6167628" y="115062"/>
                  </a:lnTo>
                  <a:lnTo>
                    <a:pt x="6052566" y="230124"/>
                  </a:lnTo>
                  <a:lnTo>
                    <a:pt x="6052566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396872" y="5691618"/>
            <a:ext cx="63500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326897"/>
            <a:ext cx="39712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vibration: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80434" y="1984485"/>
          <a:ext cx="8318500" cy="3901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200"/>
                <a:gridCol w="2514600"/>
                <a:gridCol w="3352800"/>
              </a:tblGrid>
              <a:tr h="1066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r>
                        <a:rPr dirty="0" sz="22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Effects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marL="516890" marR="173990" indent="-33655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Early</a:t>
                      </a:r>
                      <a:r>
                        <a:rPr dirty="0" sz="22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Signs</a:t>
                      </a:r>
                      <a:r>
                        <a:rPr dirty="0" sz="22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Symptoms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36625" marR="579755" indent="-34988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Later</a:t>
                      </a:r>
                      <a:r>
                        <a:rPr dirty="0" sz="22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Signs</a:t>
                      </a:r>
                      <a:r>
                        <a:rPr dirty="0" sz="22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Symptoms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2834640">
                <a:tc>
                  <a:txBody>
                    <a:bodyPr/>
                    <a:lstStyle/>
                    <a:p>
                      <a:pPr marL="433705" marR="187960" indent="-34290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 spc="-10">
                          <a:latin typeface="Tahoma"/>
                          <a:cs typeface="Tahoma"/>
                        </a:rPr>
                        <a:t>Circulatory disturbances,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such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as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VWF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and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HAVS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marR="48895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Sensory</a:t>
                      </a:r>
                      <a:r>
                        <a:rPr dirty="0" sz="18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nerve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damage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marR="38989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Muscle,</a:t>
                      </a:r>
                      <a:r>
                        <a:rPr dirty="0" sz="18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bone,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joint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injury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433705" marR="342265" indent="-34290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 spc="-10">
                          <a:latin typeface="Tahoma"/>
                          <a:cs typeface="Tahoma"/>
                        </a:rPr>
                        <a:t>Intermittent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tingling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one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or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more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fingers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marR="82931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Blanching</a:t>
                      </a:r>
                      <a:r>
                        <a:rPr dirty="0" sz="18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of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fingertips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Pain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fingers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3705" marR="577215" indent="-343535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Loss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sense</a:t>
                      </a:r>
                      <a:r>
                        <a:rPr dirty="0" sz="18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touch; numbness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Blanching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entire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fingers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Loss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grip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 strength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Sever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pain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Carpal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tunnel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syndrome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4340" marR="164465" indent="-34353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Pain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loss</a:t>
                      </a:r>
                      <a:r>
                        <a:rPr dirty="0" sz="18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strength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in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arms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4340" marR="31750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Loss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finger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dexterity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or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coordination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380" y="617105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587880" y="5167755"/>
            <a:ext cx="6193155" cy="255904"/>
            <a:chOff x="1587880" y="5167755"/>
            <a:chExt cx="6193155" cy="255904"/>
          </a:xfrm>
        </p:grpSpPr>
        <p:sp>
          <p:nvSpPr>
            <p:cNvPr id="5" name="object 5" descr=""/>
            <p:cNvSpPr/>
            <p:nvPr/>
          </p:nvSpPr>
          <p:spPr>
            <a:xfrm>
              <a:off x="1600580" y="5180455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6052566" y="0"/>
                  </a:moveTo>
                  <a:lnTo>
                    <a:pt x="6052566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2566" y="172593"/>
                  </a:lnTo>
                  <a:lnTo>
                    <a:pt x="6052566" y="230124"/>
                  </a:lnTo>
                  <a:lnTo>
                    <a:pt x="6167628" y="115062"/>
                  </a:lnTo>
                  <a:lnTo>
                    <a:pt x="60525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00580" y="5180455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0" y="57531"/>
                  </a:moveTo>
                  <a:lnTo>
                    <a:pt x="6052566" y="57531"/>
                  </a:lnTo>
                  <a:lnTo>
                    <a:pt x="6052566" y="0"/>
                  </a:lnTo>
                  <a:lnTo>
                    <a:pt x="6167628" y="115062"/>
                  </a:lnTo>
                  <a:lnTo>
                    <a:pt x="6052566" y="230124"/>
                  </a:lnTo>
                  <a:lnTo>
                    <a:pt x="6052566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535937" y="1875938"/>
            <a:ext cx="50660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vibration: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450848" y="2520635"/>
          <a:ext cx="8318500" cy="2593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4670"/>
                <a:gridCol w="2945130"/>
                <a:gridCol w="2209800"/>
              </a:tblGrid>
              <a:tr h="679450">
                <a:tc>
                  <a:txBody>
                    <a:bodyPr/>
                    <a:lstStyle/>
                    <a:p>
                      <a:pPr marL="69532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70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70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70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</a:tr>
              <a:tr h="1913889">
                <a:tc>
                  <a:txBody>
                    <a:bodyPr/>
                    <a:lstStyle/>
                    <a:p>
                      <a:pPr marL="433705" marR="513715" indent="-34290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Vibration</a:t>
                      </a:r>
                      <a:r>
                        <a:rPr dirty="0" sz="2000" spc="-1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reduction equipment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marR="31877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Vibration</a:t>
                      </a:r>
                      <a:r>
                        <a:rPr dirty="0" sz="2000" spc="-1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dampeners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shields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 isolate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source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vibration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from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employee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433705" marR="144780" indent="-343535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Proper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positioning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grip;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let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the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machine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do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work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ts val="24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Job</a:t>
                      </a:r>
                      <a:r>
                        <a:rPr dirty="0" sz="20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rotation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Limit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duration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task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Proper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maintenance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433705" marR="275590" indent="-34290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Anti-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vibration gloves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454" y="1005840"/>
            <a:ext cx="1244345" cy="135331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1396898" y="5501908"/>
            <a:ext cx="63500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1255514"/>
            <a:ext cx="335787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noise: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80434" y="1984485"/>
          <a:ext cx="8318500" cy="258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9154"/>
                <a:gridCol w="4829810"/>
              </a:tblGrid>
              <a:tr h="751840">
                <a:tc>
                  <a:txBody>
                    <a:bodyPr/>
                    <a:lstStyle/>
                    <a:p>
                      <a:pPr marL="715645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r>
                        <a:rPr dirty="0" sz="22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Effects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070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9437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30"/>
                        </a:spcBef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Signs</a:t>
                      </a:r>
                      <a:r>
                        <a:rPr dirty="0" sz="22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2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Symptoms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207010">
                    <a:lnL w="12700">
                      <a:solidFill>
                        <a:srgbClr val="D9D9D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marL="433705" indent="-34290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 spc="-10">
                          <a:latin typeface="Tahoma"/>
                          <a:cs typeface="Tahoma"/>
                        </a:rPr>
                        <a:t>Tinnitus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Permanent</a:t>
                      </a:r>
                      <a:r>
                        <a:rPr dirty="0" sz="180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hearing</a:t>
                      </a:r>
                      <a:r>
                        <a:rPr dirty="0" sz="18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loss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Physical</a:t>
                      </a:r>
                      <a:r>
                        <a:rPr dirty="0" sz="18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stress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Psychological</a:t>
                      </a:r>
                      <a:r>
                        <a:rPr dirty="0" sz="1800" spc="-10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stress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434340" indent="-342900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Ears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feel</a:t>
                      </a:r>
                      <a:r>
                        <a:rPr dirty="0" sz="18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stuffed</a:t>
                      </a:r>
                      <a:r>
                        <a:rPr dirty="0" sz="18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up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Ringing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ears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434340" marR="62357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Limited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ability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8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hear</a:t>
                      </a:r>
                      <a:r>
                        <a:rPr dirty="0" sz="18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high</a:t>
                      </a:r>
                      <a:r>
                        <a:rPr dirty="0" sz="18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frequency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sounds,</a:t>
                      </a:r>
                      <a:r>
                        <a:rPr dirty="0" sz="18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understand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speech,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communicate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822755" y="1180009"/>
            <a:ext cx="3370579" cy="17329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Noise</a:t>
            </a:r>
            <a:r>
              <a:rPr dirty="0" sz="2800" spc="-1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–</a:t>
            </a:r>
            <a:r>
              <a:rPr dirty="0" sz="2800" spc="-10" b="1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prolonged </a:t>
            </a:r>
            <a:r>
              <a:rPr dirty="0" sz="2800">
                <a:latin typeface="Tahoma"/>
                <a:cs typeface="Tahoma"/>
              </a:rPr>
              <a:t>exposures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</a:t>
            </a:r>
            <a:endParaRPr sz="2800">
              <a:latin typeface="Tahoma"/>
              <a:cs typeface="Tahoma"/>
            </a:endParaRPr>
          </a:p>
          <a:p>
            <a:pPr marL="354965" marR="254635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85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dB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lead</a:t>
            </a:r>
            <a:r>
              <a:rPr dirty="0" sz="2800" spc="-25">
                <a:latin typeface="Tahoma"/>
                <a:cs typeface="Tahoma"/>
              </a:rPr>
              <a:t> to </a:t>
            </a: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loss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5652" y="1143000"/>
            <a:ext cx="3516629" cy="4571999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665283" y="57419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3447" rIns="0" bIns="0" rtlCol="0" vert="horz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63281" y="1042248"/>
            <a:ext cx="44513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noise:</a:t>
            </a:r>
            <a:endParaRPr sz="3200">
              <a:latin typeface="Tahoma"/>
              <a:cs typeface="Tahoma"/>
            </a:endParaRP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488950" y="1587500"/>
          <a:ext cx="8242300" cy="3738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5650"/>
                <a:gridCol w="2667000"/>
                <a:gridCol w="2190750"/>
              </a:tblGrid>
              <a:tr h="599440">
                <a:tc>
                  <a:txBody>
                    <a:bodyPr/>
                    <a:lstStyle/>
                    <a:p>
                      <a:pPr marL="80518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22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22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200">
                        <a:latin typeface="Tahoma"/>
                        <a:cs typeface="Tahoma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</a:tr>
              <a:tr h="3139440">
                <a:tc>
                  <a:txBody>
                    <a:bodyPr/>
                    <a:lstStyle/>
                    <a:p>
                      <a:pPr marL="434340" marR="193675" indent="-343535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Use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low-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noise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tools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machinery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4340" marR="116839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Place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barrier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between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noise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source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worker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434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Enclose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isolate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noise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4340" marR="32575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Weld</a:t>
                      </a:r>
                      <a:r>
                        <a:rPr dirty="0" sz="20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parts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rather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than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rivet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Use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acoustical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materials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4340" marR="739140" indent="-34290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Install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silencers,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mufflers,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baffles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433705" marR="266700" indent="-342265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Increase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distance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between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source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 worker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4340" marR="1078865" indent="-342900">
                        <a:lnSpc>
                          <a:spcPts val="24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434340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Alter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work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schedule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marR="148590" indent="-342900">
                        <a:lnSpc>
                          <a:spcPts val="24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Limit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time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noise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exposure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marR="416559" indent="-342900">
                        <a:lnSpc>
                          <a:spcPts val="24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Provide</a:t>
                      </a:r>
                      <a:r>
                        <a:rPr dirty="0" sz="20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quiet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areas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breaks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433705" indent="-342265">
                        <a:lnSpc>
                          <a:spcPct val="100000"/>
                        </a:lnSpc>
                        <a:spcBef>
                          <a:spcPts val="345"/>
                        </a:spcBef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Ear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plugs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26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Ear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muffs</a:t>
                      </a:r>
                      <a:endParaRPr sz="2000">
                        <a:latin typeface="Tahoma"/>
                        <a:cs typeface="Tahoma"/>
                      </a:endParaRPr>
                    </a:p>
                    <a:p>
                      <a:pPr marL="433705" indent="-34226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33705" algn="l"/>
                        </a:tabLst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Hearing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bands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grpSp>
        <p:nvGrpSpPr>
          <p:cNvPr id="9" name="object 9" descr=""/>
          <p:cNvGrpSpPr/>
          <p:nvPr/>
        </p:nvGrpSpPr>
        <p:grpSpPr>
          <a:xfrm>
            <a:off x="1437766" y="5416929"/>
            <a:ext cx="6193155" cy="255904"/>
            <a:chOff x="1437766" y="5416929"/>
            <a:chExt cx="6193155" cy="255904"/>
          </a:xfrm>
        </p:grpSpPr>
        <p:sp>
          <p:nvSpPr>
            <p:cNvPr id="10" name="object 10" descr=""/>
            <p:cNvSpPr/>
            <p:nvPr/>
          </p:nvSpPr>
          <p:spPr>
            <a:xfrm>
              <a:off x="1450466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6052566" y="0"/>
                  </a:moveTo>
                  <a:lnTo>
                    <a:pt x="6052566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2566" y="172593"/>
                  </a:lnTo>
                  <a:lnTo>
                    <a:pt x="6052566" y="230124"/>
                  </a:lnTo>
                  <a:lnTo>
                    <a:pt x="6167628" y="115062"/>
                  </a:lnTo>
                  <a:lnTo>
                    <a:pt x="60525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450466" y="5429629"/>
              <a:ext cx="6167755" cy="230504"/>
            </a:xfrm>
            <a:custGeom>
              <a:avLst/>
              <a:gdLst/>
              <a:ahLst/>
              <a:cxnLst/>
              <a:rect l="l" t="t" r="r" b="b"/>
              <a:pathLst>
                <a:path w="6167755" h="230504">
                  <a:moveTo>
                    <a:pt x="0" y="57531"/>
                  </a:moveTo>
                  <a:lnTo>
                    <a:pt x="6052566" y="57531"/>
                  </a:lnTo>
                  <a:lnTo>
                    <a:pt x="6052566" y="0"/>
                  </a:lnTo>
                  <a:lnTo>
                    <a:pt x="6167628" y="115062"/>
                  </a:lnTo>
                  <a:lnTo>
                    <a:pt x="6052566" y="230124"/>
                  </a:lnTo>
                  <a:lnTo>
                    <a:pt x="6052566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396872" y="5691618"/>
            <a:ext cx="63500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48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175"/>
              <a:t>  </a:t>
            </a:r>
            <a:r>
              <a:rPr dirty="0"/>
              <a:t>Industrial</a:t>
            </a:r>
            <a:r>
              <a:rPr dirty="0" spc="-5"/>
              <a:t> </a:t>
            </a:r>
            <a:r>
              <a:rPr dirty="0"/>
              <a:t>Hygiene</a:t>
            </a:r>
            <a:r>
              <a:rPr dirty="0" spc="-10"/>
              <a:t> v.03.01.17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1045" y="6527507"/>
            <a:ext cx="1371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solidFill>
                  <a:srgbClr val="FFFFFF"/>
                </a:solidFill>
                <a:latin typeface="Tahoma"/>
                <a:cs typeface="Tahoma"/>
              </a:rPr>
              <a:t>56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1125894"/>
            <a:ext cx="7040880" cy="3989704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Noise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sound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90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dBA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(OSHA)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Recommended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85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dBA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(NIOSH)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170"/>
              </a:spcBef>
              <a:buFont typeface="Arial"/>
              <a:buChar char="–"/>
            </a:pP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What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wear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Personal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comfort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preference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Long-</a:t>
            </a:r>
            <a:r>
              <a:rPr dirty="0" sz="2400">
                <a:latin typeface="Tahoma"/>
                <a:cs typeface="Tahoma"/>
              </a:rPr>
              <a:t>term/Single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(plugs)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20">
                <a:latin typeface="Tahoma"/>
                <a:cs typeface="Tahoma"/>
              </a:rPr>
              <a:t>Short-</a:t>
            </a:r>
            <a:r>
              <a:rPr dirty="0" sz="2400">
                <a:latin typeface="Tahoma"/>
                <a:cs typeface="Tahoma"/>
              </a:rPr>
              <a:t>term/On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off</a:t>
            </a:r>
            <a:r>
              <a:rPr dirty="0" sz="2400" spc="-10">
                <a:latin typeface="Tahoma"/>
                <a:cs typeface="Tahoma"/>
              </a:rPr>
              <a:t> (muffs)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Consider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NRR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010635" y="586280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380" y="2719958"/>
            <a:ext cx="2076450" cy="1543050"/>
            <a:chOff x="6477380" y="2719958"/>
            <a:chExt cx="2076450" cy="15430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6905" y="2729483"/>
              <a:ext cx="2057399" cy="1523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482143" y="2724721"/>
              <a:ext cx="2066925" cy="1533525"/>
            </a:xfrm>
            <a:custGeom>
              <a:avLst/>
              <a:gdLst/>
              <a:ahLst/>
              <a:cxnLst/>
              <a:rect l="l" t="t" r="r" b="b"/>
              <a:pathLst>
                <a:path w="2066925" h="1533525">
                  <a:moveTo>
                    <a:pt x="0" y="0"/>
                  </a:moveTo>
                  <a:lnTo>
                    <a:pt x="2066925" y="0"/>
                  </a:lnTo>
                  <a:lnTo>
                    <a:pt x="2066925" y="1533525"/>
                  </a:lnTo>
                  <a:lnTo>
                    <a:pt x="0" y="1533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7429" y="4424934"/>
            <a:ext cx="2436875" cy="160781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728355" y="6649377"/>
            <a:ext cx="2289175" cy="147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Created</a:t>
            </a:r>
            <a:r>
              <a:rPr dirty="0" sz="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OTIEC</a:t>
            </a:r>
            <a:r>
              <a:rPr dirty="0" sz="8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Outreach</a:t>
            </a:r>
            <a:r>
              <a:rPr dirty="0" sz="8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Resources</a:t>
            </a:r>
            <a:r>
              <a:rPr dirty="0" sz="800" spc="-10">
                <a:solidFill>
                  <a:srgbClr val="FFFFFF"/>
                </a:solidFill>
                <a:latin typeface="Tahoma"/>
                <a:cs typeface="Tahoma"/>
              </a:rPr>
              <a:t> Workgroup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81045" y="6527507"/>
            <a:ext cx="1371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25">
                <a:solidFill>
                  <a:srgbClr val="FFFFFF"/>
                </a:solidFill>
                <a:latin typeface="Tahoma"/>
                <a:cs typeface="Tahoma"/>
              </a:rPr>
              <a:t>57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322580">
              <a:lnSpc>
                <a:spcPct val="100000"/>
              </a:lnSpc>
              <a:spcBef>
                <a:spcPts val="100"/>
              </a:spcBef>
            </a:pPr>
            <a:r>
              <a:rPr dirty="0"/>
              <a:t>Physical</a:t>
            </a:r>
            <a:r>
              <a:rPr dirty="0" spc="-60"/>
              <a:t> </a:t>
            </a:r>
            <a:r>
              <a:rPr dirty="0"/>
              <a:t>Hazards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22926" y="1096679"/>
            <a:ext cx="43821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Dual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hearing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89140" y="6519798"/>
            <a:ext cx="2806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Arial"/>
                <a:cs typeface="Arial"/>
              </a:rPr>
              <a:t>57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49605" y="1848992"/>
            <a:ext cx="3571240" cy="1761489"/>
            <a:chOff x="649605" y="1848992"/>
            <a:chExt cx="3571240" cy="176148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130" y="1858517"/>
              <a:ext cx="1828800" cy="12954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54367" y="1853755"/>
              <a:ext cx="1838325" cy="1304925"/>
            </a:xfrm>
            <a:custGeom>
              <a:avLst/>
              <a:gdLst/>
              <a:ahLst/>
              <a:cxnLst/>
              <a:rect l="l" t="t" r="r" b="b"/>
              <a:pathLst>
                <a:path w="1838325" h="1304925">
                  <a:moveTo>
                    <a:pt x="0" y="0"/>
                  </a:moveTo>
                  <a:lnTo>
                    <a:pt x="1838325" y="0"/>
                  </a:lnTo>
                  <a:lnTo>
                    <a:pt x="1838325" y="1304925"/>
                  </a:lnTo>
                  <a:lnTo>
                    <a:pt x="0" y="1304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9820" y="2138933"/>
              <a:ext cx="1831847" cy="145237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360294" y="2129408"/>
              <a:ext cx="1851025" cy="1471930"/>
            </a:xfrm>
            <a:custGeom>
              <a:avLst/>
              <a:gdLst/>
              <a:ahLst/>
              <a:cxnLst/>
              <a:rect l="l" t="t" r="r" b="b"/>
              <a:pathLst>
                <a:path w="1851025" h="1471929">
                  <a:moveTo>
                    <a:pt x="0" y="0"/>
                  </a:moveTo>
                  <a:lnTo>
                    <a:pt x="1850898" y="0"/>
                  </a:lnTo>
                  <a:lnTo>
                    <a:pt x="1850898" y="1471422"/>
                  </a:lnTo>
                  <a:lnTo>
                    <a:pt x="0" y="1471422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139059" y="2171318"/>
              <a:ext cx="914400" cy="588010"/>
            </a:xfrm>
            <a:custGeom>
              <a:avLst/>
              <a:gdLst/>
              <a:ahLst/>
              <a:cxnLst/>
              <a:rect l="l" t="t" r="r" b="b"/>
              <a:pathLst>
                <a:path w="914400" h="588010">
                  <a:moveTo>
                    <a:pt x="457200" y="0"/>
                  </a:moveTo>
                  <a:lnTo>
                    <a:pt x="399850" y="2288"/>
                  </a:lnTo>
                  <a:lnTo>
                    <a:pt x="344626" y="8971"/>
                  </a:lnTo>
                  <a:lnTo>
                    <a:pt x="291956" y="19773"/>
                  </a:lnTo>
                  <a:lnTo>
                    <a:pt x="242269" y="34418"/>
                  </a:lnTo>
                  <a:lnTo>
                    <a:pt x="195993" y="52631"/>
                  </a:lnTo>
                  <a:lnTo>
                    <a:pt x="153556" y="74137"/>
                  </a:lnTo>
                  <a:lnTo>
                    <a:pt x="115387" y="98661"/>
                  </a:lnTo>
                  <a:lnTo>
                    <a:pt x="81915" y="125926"/>
                  </a:lnTo>
                  <a:lnTo>
                    <a:pt x="53568" y="155659"/>
                  </a:lnTo>
                  <a:lnTo>
                    <a:pt x="30775" y="187583"/>
                  </a:lnTo>
                  <a:lnTo>
                    <a:pt x="3562" y="256904"/>
                  </a:lnTo>
                  <a:lnTo>
                    <a:pt x="0" y="293750"/>
                  </a:lnTo>
                  <a:lnTo>
                    <a:pt x="3562" y="330597"/>
                  </a:lnTo>
                  <a:lnTo>
                    <a:pt x="30775" y="399918"/>
                  </a:lnTo>
                  <a:lnTo>
                    <a:pt x="53568" y="431842"/>
                  </a:lnTo>
                  <a:lnTo>
                    <a:pt x="82011" y="461653"/>
                  </a:lnTo>
                  <a:lnTo>
                    <a:pt x="115387" y="488840"/>
                  </a:lnTo>
                  <a:lnTo>
                    <a:pt x="153556" y="513364"/>
                  </a:lnTo>
                  <a:lnTo>
                    <a:pt x="195993" y="534870"/>
                  </a:lnTo>
                  <a:lnTo>
                    <a:pt x="242269" y="553083"/>
                  </a:lnTo>
                  <a:lnTo>
                    <a:pt x="291956" y="567728"/>
                  </a:lnTo>
                  <a:lnTo>
                    <a:pt x="344626" y="578530"/>
                  </a:lnTo>
                  <a:lnTo>
                    <a:pt x="399850" y="585213"/>
                  </a:lnTo>
                  <a:lnTo>
                    <a:pt x="457200" y="587501"/>
                  </a:lnTo>
                  <a:lnTo>
                    <a:pt x="514549" y="585213"/>
                  </a:lnTo>
                  <a:lnTo>
                    <a:pt x="569773" y="578530"/>
                  </a:lnTo>
                  <a:lnTo>
                    <a:pt x="618606" y="568515"/>
                  </a:lnTo>
                  <a:lnTo>
                    <a:pt x="457200" y="568515"/>
                  </a:lnTo>
                  <a:lnTo>
                    <a:pt x="397735" y="566007"/>
                  </a:lnTo>
                  <a:lnTo>
                    <a:pt x="340703" y="558700"/>
                  </a:lnTo>
                  <a:lnTo>
                    <a:pt x="286625" y="546923"/>
                  </a:lnTo>
                  <a:lnTo>
                    <a:pt x="236022" y="531002"/>
                  </a:lnTo>
                  <a:lnTo>
                    <a:pt x="189418" y="511266"/>
                  </a:lnTo>
                  <a:lnTo>
                    <a:pt x="147334" y="488040"/>
                  </a:lnTo>
                  <a:lnTo>
                    <a:pt x="110292" y="461653"/>
                  </a:lnTo>
                  <a:lnTo>
                    <a:pt x="78814" y="432431"/>
                  </a:lnTo>
                  <a:lnTo>
                    <a:pt x="53422" y="400703"/>
                  </a:lnTo>
                  <a:lnTo>
                    <a:pt x="34639" y="366795"/>
                  </a:lnTo>
                  <a:lnTo>
                    <a:pt x="18986" y="293750"/>
                  </a:lnTo>
                  <a:lnTo>
                    <a:pt x="22939" y="256904"/>
                  </a:lnTo>
                  <a:lnTo>
                    <a:pt x="53422" y="186798"/>
                  </a:lnTo>
                  <a:lnTo>
                    <a:pt x="78814" y="155070"/>
                  </a:lnTo>
                  <a:lnTo>
                    <a:pt x="110208" y="125926"/>
                  </a:lnTo>
                  <a:lnTo>
                    <a:pt x="147334" y="99461"/>
                  </a:lnTo>
                  <a:lnTo>
                    <a:pt x="189418" y="76235"/>
                  </a:lnTo>
                  <a:lnTo>
                    <a:pt x="236022" y="56499"/>
                  </a:lnTo>
                  <a:lnTo>
                    <a:pt x="286625" y="40578"/>
                  </a:lnTo>
                  <a:lnTo>
                    <a:pt x="340703" y="28801"/>
                  </a:lnTo>
                  <a:lnTo>
                    <a:pt x="397735" y="21494"/>
                  </a:lnTo>
                  <a:lnTo>
                    <a:pt x="457200" y="18986"/>
                  </a:lnTo>
                  <a:lnTo>
                    <a:pt x="618606" y="18986"/>
                  </a:lnTo>
                  <a:lnTo>
                    <a:pt x="569773" y="8971"/>
                  </a:lnTo>
                  <a:lnTo>
                    <a:pt x="514549" y="2288"/>
                  </a:lnTo>
                  <a:lnTo>
                    <a:pt x="457200" y="0"/>
                  </a:lnTo>
                  <a:close/>
                </a:path>
                <a:path w="914400" h="588010">
                  <a:moveTo>
                    <a:pt x="618606" y="18986"/>
                  </a:moveTo>
                  <a:lnTo>
                    <a:pt x="457200" y="18986"/>
                  </a:lnTo>
                  <a:lnTo>
                    <a:pt x="516664" y="21494"/>
                  </a:lnTo>
                  <a:lnTo>
                    <a:pt x="573696" y="28801"/>
                  </a:lnTo>
                  <a:lnTo>
                    <a:pt x="627774" y="40578"/>
                  </a:lnTo>
                  <a:lnTo>
                    <a:pt x="678377" y="56499"/>
                  </a:lnTo>
                  <a:lnTo>
                    <a:pt x="724981" y="76235"/>
                  </a:lnTo>
                  <a:lnTo>
                    <a:pt x="767065" y="99461"/>
                  </a:lnTo>
                  <a:lnTo>
                    <a:pt x="804191" y="125926"/>
                  </a:lnTo>
                  <a:lnTo>
                    <a:pt x="835585" y="155070"/>
                  </a:lnTo>
                  <a:lnTo>
                    <a:pt x="860977" y="186798"/>
                  </a:lnTo>
                  <a:lnTo>
                    <a:pt x="879760" y="220706"/>
                  </a:lnTo>
                  <a:lnTo>
                    <a:pt x="895413" y="293750"/>
                  </a:lnTo>
                  <a:lnTo>
                    <a:pt x="891460" y="330597"/>
                  </a:lnTo>
                  <a:lnTo>
                    <a:pt x="860977" y="400703"/>
                  </a:lnTo>
                  <a:lnTo>
                    <a:pt x="835585" y="432431"/>
                  </a:lnTo>
                  <a:lnTo>
                    <a:pt x="804107" y="461653"/>
                  </a:lnTo>
                  <a:lnTo>
                    <a:pt x="767065" y="488040"/>
                  </a:lnTo>
                  <a:lnTo>
                    <a:pt x="724981" y="511266"/>
                  </a:lnTo>
                  <a:lnTo>
                    <a:pt x="678377" y="531002"/>
                  </a:lnTo>
                  <a:lnTo>
                    <a:pt x="627774" y="546923"/>
                  </a:lnTo>
                  <a:lnTo>
                    <a:pt x="573696" y="558700"/>
                  </a:lnTo>
                  <a:lnTo>
                    <a:pt x="516664" y="566007"/>
                  </a:lnTo>
                  <a:lnTo>
                    <a:pt x="457200" y="568515"/>
                  </a:lnTo>
                  <a:lnTo>
                    <a:pt x="618606" y="568515"/>
                  </a:lnTo>
                  <a:lnTo>
                    <a:pt x="672130" y="553083"/>
                  </a:lnTo>
                  <a:lnTo>
                    <a:pt x="718406" y="534870"/>
                  </a:lnTo>
                  <a:lnTo>
                    <a:pt x="760843" y="513364"/>
                  </a:lnTo>
                  <a:lnTo>
                    <a:pt x="799012" y="488840"/>
                  </a:lnTo>
                  <a:lnTo>
                    <a:pt x="832388" y="461653"/>
                  </a:lnTo>
                  <a:lnTo>
                    <a:pt x="860831" y="431842"/>
                  </a:lnTo>
                  <a:lnTo>
                    <a:pt x="883624" y="399918"/>
                  </a:lnTo>
                  <a:lnTo>
                    <a:pt x="910837" y="330597"/>
                  </a:lnTo>
                  <a:lnTo>
                    <a:pt x="914400" y="293750"/>
                  </a:lnTo>
                  <a:lnTo>
                    <a:pt x="910837" y="256904"/>
                  </a:lnTo>
                  <a:lnTo>
                    <a:pt x="883624" y="187583"/>
                  </a:lnTo>
                  <a:lnTo>
                    <a:pt x="860831" y="155659"/>
                  </a:lnTo>
                  <a:lnTo>
                    <a:pt x="832484" y="125926"/>
                  </a:lnTo>
                  <a:lnTo>
                    <a:pt x="799012" y="98661"/>
                  </a:lnTo>
                  <a:lnTo>
                    <a:pt x="760843" y="74137"/>
                  </a:lnTo>
                  <a:lnTo>
                    <a:pt x="718406" y="52631"/>
                  </a:lnTo>
                  <a:lnTo>
                    <a:pt x="672130" y="34418"/>
                  </a:lnTo>
                  <a:lnTo>
                    <a:pt x="622443" y="19773"/>
                  </a:lnTo>
                  <a:lnTo>
                    <a:pt x="618606" y="1898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139059" y="2171318"/>
              <a:ext cx="914400" cy="588010"/>
            </a:xfrm>
            <a:custGeom>
              <a:avLst/>
              <a:gdLst/>
              <a:ahLst/>
              <a:cxnLst/>
              <a:rect l="l" t="t" r="r" b="b"/>
              <a:pathLst>
                <a:path w="914400" h="588010">
                  <a:moveTo>
                    <a:pt x="0" y="293750"/>
                  </a:moveTo>
                  <a:lnTo>
                    <a:pt x="13963" y="221423"/>
                  </a:lnTo>
                  <a:lnTo>
                    <a:pt x="53568" y="155659"/>
                  </a:lnTo>
                  <a:lnTo>
                    <a:pt x="81915" y="125926"/>
                  </a:lnTo>
                  <a:lnTo>
                    <a:pt x="115387" y="98661"/>
                  </a:lnTo>
                  <a:lnTo>
                    <a:pt x="153556" y="74137"/>
                  </a:lnTo>
                  <a:lnTo>
                    <a:pt x="195993" y="52631"/>
                  </a:lnTo>
                  <a:lnTo>
                    <a:pt x="242269" y="34418"/>
                  </a:lnTo>
                  <a:lnTo>
                    <a:pt x="291956" y="19773"/>
                  </a:lnTo>
                  <a:lnTo>
                    <a:pt x="344626" y="8971"/>
                  </a:lnTo>
                  <a:lnTo>
                    <a:pt x="399850" y="2288"/>
                  </a:lnTo>
                  <a:lnTo>
                    <a:pt x="457200" y="0"/>
                  </a:lnTo>
                  <a:lnTo>
                    <a:pt x="514549" y="2288"/>
                  </a:lnTo>
                  <a:lnTo>
                    <a:pt x="569773" y="8971"/>
                  </a:lnTo>
                  <a:lnTo>
                    <a:pt x="622443" y="19773"/>
                  </a:lnTo>
                  <a:lnTo>
                    <a:pt x="672130" y="34418"/>
                  </a:lnTo>
                  <a:lnTo>
                    <a:pt x="718406" y="52631"/>
                  </a:lnTo>
                  <a:lnTo>
                    <a:pt x="760843" y="74137"/>
                  </a:lnTo>
                  <a:lnTo>
                    <a:pt x="799012" y="98661"/>
                  </a:lnTo>
                  <a:lnTo>
                    <a:pt x="832484" y="125926"/>
                  </a:lnTo>
                  <a:lnTo>
                    <a:pt x="860831" y="155659"/>
                  </a:lnTo>
                  <a:lnTo>
                    <a:pt x="883624" y="187583"/>
                  </a:lnTo>
                  <a:lnTo>
                    <a:pt x="910837" y="256904"/>
                  </a:lnTo>
                  <a:lnTo>
                    <a:pt x="914400" y="293750"/>
                  </a:lnTo>
                  <a:lnTo>
                    <a:pt x="910837" y="330597"/>
                  </a:lnTo>
                  <a:lnTo>
                    <a:pt x="883624" y="399918"/>
                  </a:lnTo>
                  <a:lnTo>
                    <a:pt x="860831" y="431842"/>
                  </a:lnTo>
                  <a:lnTo>
                    <a:pt x="832484" y="461575"/>
                  </a:lnTo>
                  <a:lnTo>
                    <a:pt x="799012" y="488840"/>
                  </a:lnTo>
                  <a:lnTo>
                    <a:pt x="760843" y="513364"/>
                  </a:lnTo>
                  <a:lnTo>
                    <a:pt x="718406" y="534870"/>
                  </a:lnTo>
                  <a:lnTo>
                    <a:pt x="672130" y="553083"/>
                  </a:lnTo>
                  <a:lnTo>
                    <a:pt x="622443" y="567728"/>
                  </a:lnTo>
                  <a:lnTo>
                    <a:pt x="569773" y="578530"/>
                  </a:lnTo>
                  <a:lnTo>
                    <a:pt x="514549" y="585213"/>
                  </a:lnTo>
                  <a:lnTo>
                    <a:pt x="457200" y="587501"/>
                  </a:lnTo>
                  <a:lnTo>
                    <a:pt x="399850" y="585213"/>
                  </a:lnTo>
                  <a:lnTo>
                    <a:pt x="344626" y="578530"/>
                  </a:lnTo>
                  <a:lnTo>
                    <a:pt x="291956" y="567728"/>
                  </a:lnTo>
                  <a:lnTo>
                    <a:pt x="242269" y="553083"/>
                  </a:lnTo>
                  <a:lnTo>
                    <a:pt x="195993" y="534870"/>
                  </a:lnTo>
                  <a:lnTo>
                    <a:pt x="153556" y="513364"/>
                  </a:lnTo>
                  <a:lnTo>
                    <a:pt x="115387" y="488840"/>
                  </a:lnTo>
                  <a:lnTo>
                    <a:pt x="81915" y="461575"/>
                  </a:lnTo>
                  <a:lnTo>
                    <a:pt x="53568" y="431842"/>
                  </a:lnTo>
                  <a:lnTo>
                    <a:pt x="30775" y="399918"/>
                  </a:lnTo>
                  <a:lnTo>
                    <a:pt x="3562" y="330597"/>
                  </a:lnTo>
                  <a:lnTo>
                    <a:pt x="0" y="293750"/>
                  </a:lnTo>
                  <a:close/>
                </a:path>
                <a:path w="914400" h="588010">
                  <a:moveTo>
                    <a:pt x="18986" y="293750"/>
                  </a:moveTo>
                  <a:lnTo>
                    <a:pt x="34639" y="366795"/>
                  </a:lnTo>
                  <a:lnTo>
                    <a:pt x="53422" y="400703"/>
                  </a:lnTo>
                  <a:lnTo>
                    <a:pt x="78814" y="432431"/>
                  </a:lnTo>
                  <a:lnTo>
                    <a:pt x="110292" y="461653"/>
                  </a:lnTo>
                  <a:lnTo>
                    <a:pt x="147334" y="488040"/>
                  </a:lnTo>
                  <a:lnTo>
                    <a:pt x="189418" y="511266"/>
                  </a:lnTo>
                  <a:lnTo>
                    <a:pt x="236022" y="531002"/>
                  </a:lnTo>
                  <a:lnTo>
                    <a:pt x="286625" y="546923"/>
                  </a:lnTo>
                  <a:lnTo>
                    <a:pt x="340703" y="558700"/>
                  </a:lnTo>
                  <a:lnTo>
                    <a:pt x="397735" y="566007"/>
                  </a:lnTo>
                  <a:lnTo>
                    <a:pt x="457200" y="568515"/>
                  </a:lnTo>
                  <a:lnTo>
                    <a:pt x="516664" y="566007"/>
                  </a:lnTo>
                  <a:lnTo>
                    <a:pt x="573696" y="558700"/>
                  </a:lnTo>
                  <a:lnTo>
                    <a:pt x="627774" y="546923"/>
                  </a:lnTo>
                  <a:lnTo>
                    <a:pt x="678377" y="531002"/>
                  </a:lnTo>
                  <a:lnTo>
                    <a:pt x="724981" y="511266"/>
                  </a:lnTo>
                  <a:lnTo>
                    <a:pt x="767065" y="488040"/>
                  </a:lnTo>
                  <a:lnTo>
                    <a:pt x="804107" y="461653"/>
                  </a:lnTo>
                  <a:lnTo>
                    <a:pt x="835585" y="432431"/>
                  </a:lnTo>
                  <a:lnTo>
                    <a:pt x="860977" y="400703"/>
                  </a:lnTo>
                  <a:lnTo>
                    <a:pt x="879760" y="366795"/>
                  </a:lnTo>
                  <a:lnTo>
                    <a:pt x="895413" y="293750"/>
                  </a:lnTo>
                  <a:lnTo>
                    <a:pt x="891413" y="256466"/>
                  </a:lnTo>
                  <a:lnTo>
                    <a:pt x="860977" y="186798"/>
                  </a:lnTo>
                  <a:lnTo>
                    <a:pt x="835585" y="155070"/>
                  </a:lnTo>
                  <a:lnTo>
                    <a:pt x="804107" y="125848"/>
                  </a:lnTo>
                  <a:lnTo>
                    <a:pt x="767065" y="99461"/>
                  </a:lnTo>
                  <a:lnTo>
                    <a:pt x="724981" y="76235"/>
                  </a:lnTo>
                  <a:lnTo>
                    <a:pt x="678377" y="56499"/>
                  </a:lnTo>
                  <a:lnTo>
                    <a:pt x="627774" y="40578"/>
                  </a:lnTo>
                  <a:lnTo>
                    <a:pt x="573696" y="28801"/>
                  </a:lnTo>
                  <a:lnTo>
                    <a:pt x="516664" y="21494"/>
                  </a:lnTo>
                  <a:lnTo>
                    <a:pt x="457200" y="18986"/>
                  </a:lnTo>
                  <a:lnTo>
                    <a:pt x="397735" y="21494"/>
                  </a:lnTo>
                  <a:lnTo>
                    <a:pt x="340703" y="28801"/>
                  </a:lnTo>
                  <a:lnTo>
                    <a:pt x="286625" y="40578"/>
                  </a:lnTo>
                  <a:lnTo>
                    <a:pt x="236022" y="56499"/>
                  </a:lnTo>
                  <a:lnTo>
                    <a:pt x="189418" y="76235"/>
                  </a:lnTo>
                  <a:lnTo>
                    <a:pt x="147334" y="99461"/>
                  </a:lnTo>
                  <a:lnTo>
                    <a:pt x="110292" y="125848"/>
                  </a:lnTo>
                  <a:lnTo>
                    <a:pt x="78814" y="155070"/>
                  </a:lnTo>
                  <a:lnTo>
                    <a:pt x="53422" y="186798"/>
                  </a:lnTo>
                  <a:lnTo>
                    <a:pt x="34639" y="220706"/>
                  </a:lnTo>
                  <a:lnTo>
                    <a:pt x="18986" y="2937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76516" y="3765341"/>
            <a:ext cx="3248025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431800" marR="424815">
              <a:lnSpc>
                <a:spcPct val="100000"/>
              </a:lnSpc>
              <a:spcBef>
                <a:spcPts val="95"/>
              </a:spcBef>
            </a:pPr>
            <a:r>
              <a:rPr dirty="0" sz="2000" b="1" i="1">
                <a:latin typeface="Arial"/>
                <a:cs typeface="Arial"/>
              </a:rPr>
              <a:t>Formable</a:t>
            </a:r>
            <a:r>
              <a:rPr dirty="0" sz="2000" spc="-5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Ear</a:t>
            </a:r>
            <a:r>
              <a:rPr dirty="0" sz="2000" spc="-60" b="1" i="1">
                <a:latin typeface="Arial"/>
                <a:cs typeface="Arial"/>
              </a:rPr>
              <a:t> </a:t>
            </a:r>
            <a:r>
              <a:rPr dirty="0" sz="2000" spc="-10" b="1" i="1">
                <a:latin typeface="Arial"/>
                <a:cs typeface="Arial"/>
              </a:rPr>
              <a:t>Plugs</a:t>
            </a:r>
            <a:r>
              <a:rPr dirty="0" sz="2000" spc="-1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Listed</a:t>
            </a:r>
            <a:r>
              <a:rPr dirty="0" sz="2000" spc="-3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NRR</a:t>
            </a:r>
            <a:r>
              <a:rPr dirty="0" sz="2000" spc="-1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=</a:t>
            </a:r>
            <a:r>
              <a:rPr dirty="0" sz="2000" spc="-50" b="1" i="1">
                <a:latin typeface="Arial"/>
                <a:cs typeface="Arial"/>
              </a:rPr>
              <a:t> </a:t>
            </a:r>
            <a:r>
              <a:rPr dirty="0" sz="2000" spc="-25" b="1" i="1">
                <a:latin typeface="Arial"/>
                <a:cs typeface="Arial"/>
              </a:rPr>
              <a:t>29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 i="1">
                <a:latin typeface="Arial"/>
                <a:cs typeface="Arial"/>
              </a:rPr>
              <a:t>Adjusted</a:t>
            </a:r>
            <a:r>
              <a:rPr dirty="0" sz="2000" spc="-2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NRR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(29</a:t>
            </a:r>
            <a:r>
              <a:rPr dirty="0" sz="2000" spc="-4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–</a:t>
            </a:r>
            <a:r>
              <a:rPr dirty="0" sz="2000" spc="-4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7)</a:t>
            </a:r>
            <a:r>
              <a:rPr dirty="0" sz="2000" spc="-4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=</a:t>
            </a:r>
            <a:r>
              <a:rPr dirty="0" sz="2000" spc="-50" b="1" i="1">
                <a:latin typeface="Arial"/>
                <a:cs typeface="Arial"/>
              </a:rPr>
              <a:t> </a:t>
            </a:r>
            <a:r>
              <a:rPr dirty="0" sz="2000" spc="-25" b="1" i="1">
                <a:solidFill>
                  <a:srgbClr val="FF0000"/>
                </a:solidFill>
                <a:latin typeface="Arial"/>
                <a:cs typeface="Arial"/>
              </a:rPr>
              <a:t>22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043296" y="1845945"/>
            <a:ext cx="3314065" cy="1807210"/>
            <a:chOff x="5043296" y="1845945"/>
            <a:chExt cx="3314065" cy="180721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2822" y="1855470"/>
              <a:ext cx="1425701" cy="160020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048059" y="1850707"/>
              <a:ext cx="1435735" cy="1609725"/>
            </a:xfrm>
            <a:custGeom>
              <a:avLst/>
              <a:gdLst/>
              <a:ahLst/>
              <a:cxnLst/>
              <a:rect l="l" t="t" r="r" b="b"/>
              <a:pathLst>
                <a:path w="1435735" h="1609725">
                  <a:moveTo>
                    <a:pt x="0" y="0"/>
                  </a:moveTo>
                  <a:lnTo>
                    <a:pt x="1435227" y="0"/>
                  </a:lnTo>
                  <a:lnTo>
                    <a:pt x="1435227" y="1609725"/>
                  </a:lnTo>
                  <a:lnTo>
                    <a:pt x="0" y="1609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60997" y="2138934"/>
              <a:ext cx="1876805" cy="1495043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451472" y="2129409"/>
              <a:ext cx="1896110" cy="1514475"/>
            </a:xfrm>
            <a:custGeom>
              <a:avLst/>
              <a:gdLst/>
              <a:ahLst/>
              <a:cxnLst/>
              <a:rect l="l" t="t" r="r" b="b"/>
              <a:pathLst>
                <a:path w="1896109" h="1514475">
                  <a:moveTo>
                    <a:pt x="0" y="0"/>
                  </a:moveTo>
                  <a:lnTo>
                    <a:pt x="1895855" y="0"/>
                  </a:lnTo>
                  <a:lnTo>
                    <a:pt x="1895855" y="1514094"/>
                  </a:lnTo>
                  <a:lnTo>
                    <a:pt x="0" y="151409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305674" y="2172843"/>
              <a:ext cx="914400" cy="588010"/>
            </a:xfrm>
            <a:custGeom>
              <a:avLst/>
              <a:gdLst/>
              <a:ahLst/>
              <a:cxnLst/>
              <a:rect l="l" t="t" r="r" b="b"/>
              <a:pathLst>
                <a:path w="914400" h="588010">
                  <a:moveTo>
                    <a:pt x="457200" y="0"/>
                  </a:moveTo>
                  <a:lnTo>
                    <a:pt x="399850" y="2288"/>
                  </a:lnTo>
                  <a:lnTo>
                    <a:pt x="344626" y="8971"/>
                  </a:lnTo>
                  <a:lnTo>
                    <a:pt x="291956" y="19773"/>
                  </a:lnTo>
                  <a:lnTo>
                    <a:pt x="242269" y="34418"/>
                  </a:lnTo>
                  <a:lnTo>
                    <a:pt x="195993" y="52631"/>
                  </a:lnTo>
                  <a:lnTo>
                    <a:pt x="153556" y="74137"/>
                  </a:lnTo>
                  <a:lnTo>
                    <a:pt x="115387" y="98661"/>
                  </a:lnTo>
                  <a:lnTo>
                    <a:pt x="81915" y="125926"/>
                  </a:lnTo>
                  <a:lnTo>
                    <a:pt x="53568" y="155659"/>
                  </a:lnTo>
                  <a:lnTo>
                    <a:pt x="30775" y="187583"/>
                  </a:lnTo>
                  <a:lnTo>
                    <a:pt x="3562" y="256904"/>
                  </a:lnTo>
                  <a:lnTo>
                    <a:pt x="0" y="293750"/>
                  </a:lnTo>
                  <a:lnTo>
                    <a:pt x="3562" y="330597"/>
                  </a:lnTo>
                  <a:lnTo>
                    <a:pt x="30775" y="399918"/>
                  </a:lnTo>
                  <a:lnTo>
                    <a:pt x="53568" y="431842"/>
                  </a:lnTo>
                  <a:lnTo>
                    <a:pt x="82011" y="461653"/>
                  </a:lnTo>
                  <a:lnTo>
                    <a:pt x="115387" y="488840"/>
                  </a:lnTo>
                  <a:lnTo>
                    <a:pt x="153556" y="513364"/>
                  </a:lnTo>
                  <a:lnTo>
                    <a:pt x="195993" y="534870"/>
                  </a:lnTo>
                  <a:lnTo>
                    <a:pt x="242269" y="553083"/>
                  </a:lnTo>
                  <a:lnTo>
                    <a:pt x="291956" y="567728"/>
                  </a:lnTo>
                  <a:lnTo>
                    <a:pt x="344626" y="578530"/>
                  </a:lnTo>
                  <a:lnTo>
                    <a:pt x="399850" y="585213"/>
                  </a:lnTo>
                  <a:lnTo>
                    <a:pt x="457200" y="587501"/>
                  </a:lnTo>
                  <a:lnTo>
                    <a:pt x="514549" y="585213"/>
                  </a:lnTo>
                  <a:lnTo>
                    <a:pt x="569773" y="578530"/>
                  </a:lnTo>
                  <a:lnTo>
                    <a:pt x="618606" y="568515"/>
                  </a:lnTo>
                  <a:lnTo>
                    <a:pt x="457200" y="568515"/>
                  </a:lnTo>
                  <a:lnTo>
                    <a:pt x="397735" y="566007"/>
                  </a:lnTo>
                  <a:lnTo>
                    <a:pt x="340703" y="558700"/>
                  </a:lnTo>
                  <a:lnTo>
                    <a:pt x="286625" y="546923"/>
                  </a:lnTo>
                  <a:lnTo>
                    <a:pt x="236022" y="531002"/>
                  </a:lnTo>
                  <a:lnTo>
                    <a:pt x="189418" y="511266"/>
                  </a:lnTo>
                  <a:lnTo>
                    <a:pt x="147334" y="488040"/>
                  </a:lnTo>
                  <a:lnTo>
                    <a:pt x="110292" y="461653"/>
                  </a:lnTo>
                  <a:lnTo>
                    <a:pt x="78814" y="432431"/>
                  </a:lnTo>
                  <a:lnTo>
                    <a:pt x="53422" y="400703"/>
                  </a:lnTo>
                  <a:lnTo>
                    <a:pt x="34639" y="366795"/>
                  </a:lnTo>
                  <a:lnTo>
                    <a:pt x="18986" y="293750"/>
                  </a:lnTo>
                  <a:lnTo>
                    <a:pt x="22939" y="256904"/>
                  </a:lnTo>
                  <a:lnTo>
                    <a:pt x="53422" y="186798"/>
                  </a:lnTo>
                  <a:lnTo>
                    <a:pt x="78814" y="155070"/>
                  </a:lnTo>
                  <a:lnTo>
                    <a:pt x="110208" y="125926"/>
                  </a:lnTo>
                  <a:lnTo>
                    <a:pt x="147334" y="99461"/>
                  </a:lnTo>
                  <a:lnTo>
                    <a:pt x="189418" y="76235"/>
                  </a:lnTo>
                  <a:lnTo>
                    <a:pt x="236022" y="56499"/>
                  </a:lnTo>
                  <a:lnTo>
                    <a:pt x="286625" y="40578"/>
                  </a:lnTo>
                  <a:lnTo>
                    <a:pt x="340703" y="28801"/>
                  </a:lnTo>
                  <a:lnTo>
                    <a:pt x="397735" y="21494"/>
                  </a:lnTo>
                  <a:lnTo>
                    <a:pt x="457200" y="18986"/>
                  </a:lnTo>
                  <a:lnTo>
                    <a:pt x="618606" y="18986"/>
                  </a:lnTo>
                  <a:lnTo>
                    <a:pt x="569773" y="8971"/>
                  </a:lnTo>
                  <a:lnTo>
                    <a:pt x="514549" y="2288"/>
                  </a:lnTo>
                  <a:lnTo>
                    <a:pt x="457200" y="0"/>
                  </a:lnTo>
                  <a:close/>
                </a:path>
                <a:path w="914400" h="588010">
                  <a:moveTo>
                    <a:pt x="618606" y="18986"/>
                  </a:moveTo>
                  <a:lnTo>
                    <a:pt x="457200" y="18986"/>
                  </a:lnTo>
                  <a:lnTo>
                    <a:pt x="516664" y="21494"/>
                  </a:lnTo>
                  <a:lnTo>
                    <a:pt x="573696" y="28801"/>
                  </a:lnTo>
                  <a:lnTo>
                    <a:pt x="627774" y="40578"/>
                  </a:lnTo>
                  <a:lnTo>
                    <a:pt x="678377" y="56499"/>
                  </a:lnTo>
                  <a:lnTo>
                    <a:pt x="724981" y="76235"/>
                  </a:lnTo>
                  <a:lnTo>
                    <a:pt x="767065" y="99461"/>
                  </a:lnTo>
                  <a:lnTo>
                    <a:pt x="804191" y="125926"/>
                  </a:lnTo>
                  <a:lnTo>
                    <a:pt x="835585" y="155070"/>
                  </a:lnTo>
                  <a:lnTo>
                    <a:pt x="860977" y="186798"/>
                  </a:lnTo>
                  <a:lnTo>
                    <a:pt x="879760" y="220706"/>
                  </a:lnTo>
                  <a:lnTo>
                    <a:pt x="895413" y="293750"/>
                  </a:lnTo>
                  <a:lnTo>
                    <a:pt x="891460" y="330597"/>
                  </a:lnTo>
                  <a:lnTo>
                    <a:pt x="860977" y="400703"/>
                  </a:lnTo>
                  <a:lnTo>
                    <a:pt x="835585" y="432431"/>
                  </a:lnTo>
                  <a:lnTo>
                    <a:pt x="804107" y="461653"/>
                  </a:lnTo>
                  <a:lnTo>
                    <a:pt x="767065" y="488040"/>
                  </a:lnTo>
                  <a:lnTo>
                    <a:pt x="724981" y="511266"/>
                  </a:lnTo>
                  <a:lnTo>
                    <a:pt x="678377" y="531002"/>
                  </a:lnTo>
                  <a:lnTo>
                    <a:pt x="627774" y="546923"/>
                  </a:lnTo>
                  <a:lnTo>
                    <a:pt x="573696" y="558700"/>
                  </a:lnTo>
                  <a:lnTo>
                    <a:pt x="516664" y="566007"/>
                  </a:lnTo>
                  <a:lnTo>
                    <a:pt x="457200" y="568515"/>
                  </a:lnTo>
                  <a:lnTo>
                    <a:pt x="618606" y="568515"/>
                  </a:lnTo>
                  <a:lnTo>
                    <a:pt x="672130" y="553083"/>
                  </a:lnTo>
                  <a:lnTo>
                    <a:pt x="718406" y="534870"/>
                  </a:lnTo>
                  <a:lnTo>
                    <a:pt x="760843" y="513364"/>
                  </a:lnTo>
                  <a:lnTo>
                    <a:pt x="799012" y="488840"/>
                  </a:lnTo>
                  <a:lnTo>
                    <a:pt x="832388" y="461653"/>
                  </a:lnTo>
                  <a:lnTo>
                    <a:pt x="860831" y="431842"/>
                  </a:lnTo>
                  <a:lnTo>
                    <a:pt x="883624" y="399918"/>
                  </a:lnTo>
                  <a:lnTo>
                    <a:pt x="910837" y="330597"/>
                  </a:lnTo>
                  <a:lnTo>
                    <a:pt x="914400" y="293750"/>
                  </a:lnTo>
                  <a:lnTo>
                    <a:pt x="910837" y="256904"/>
                  </a:lnTo>
                  <a:lnTo>
                    <a:pt x="883624" y="187583"/>
                  </a:lnTo>
                  <a:lnTo>
                    <a:pt x="860831" y="155659"/>
                  </a:lnTo>
                  <a:lnTo>
                    <a:pt x="832484" y="125926"/>
                  </a:lnTo>
                  <a:lnTo>
                    <a:pt x="799012" y="98661"/>
                  </a:lnTo>
                  <a:lnTo>
                    <a:pt x="760843" y="74137"/>
                  </a:lnTo>
                  <a:lnTo>
                    <a:pt x="718406" y="52631"/>
                  </a:lnTo>
                  <a:lnTo>
                    <a:pt x="672130" y="34418"/>
                  </a:lnTo>
                  <a:lnTo>
                    <a:pt x="622443" y="19773"/>
                  </a:lnTo>
                  <a:lnTo>
                    <a:pt x="618606" y="1898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305674" y="2172843"/>
              <a:ext cx="914400" cy="588010"/>
            </a:xfrm>
            <a:custGeom>
              <a:avLst/>
              <a:gdLst/>
              <a:ahLst/>
              <a:cxnLst/>
              <a:rect l="l" t="t" r="r" b="b"/>
              <a:pathLst>
                <a:path w="914400" h="588010">
                  <a:moveTo>
                    <a:pt x="0" y="293750"/>
                  </a:moveTo>
                  <a:lnTo>
                    <a:pt x="13963" y="221423"/>
                  </a:lnTo>
                  <a:lnTo>
                    <a:pt x="53568" y="155659"/>
                  </a:lnTo>
                  <a:lnTo>
                    <a:pt x="81915" y="125926"/>
                  </a:lnTo>
                  <a:lnTo>
                    <a:pt x="115387" y="98661"/>
                  </a:lnTo>
                  <a:lnTo>
                    <a:pt x="153556" y="74137"/>
                  </a:lnTo>
                  <a:lnTo>
                    <a:pt x="195993" y="52631"/>
                  </a:lnTo>
                  <a:lnTo>
                    <a:pt x="242269" y="34418"/>
                  </a:lnTo>
                  <a:lnTo>
                    <a:pt x="291956" y="19773"/>
                  </a:lnTo>
                  <a:lnTo>
                    <a:pt x="344626" y="8971"/>
                  </a:lnTo>
                  <a:lnTo>
                    <a:pt x="399850" y="2288"/>
                  </a:lnTo>
                  <a:lnTo>
                    <a:pt x="457200" y="0"/>
                  </a:lnTo>
                  <a:lnTo>
                    <a:pt x="514549" y="2288"/>
                  </a:lnTo>
                  <a:lnTo>
                    <a:pt x="569773" y="8971"/>
                  </a:lnTo>
                  <a:lnTo>
                    <a:pt x="622443" y="19773"/>
                  </a:lnTo>
                  <a:lnTo>
                    <a:pt x="672130" y="34418"/>
                  </a:lnTo>
                  <a:lnTo>
                    <a:pt x="718406" y="52631"/>
                  </a:lnTo>
                  <a:lnTo>
                    <a:pt x="760843" y="74137"/>
                  </a:lnTo>
                  <a:lnTo>
                    <a:pt x="799012" y="98661"/>
                  </a:lnTo>
                  <a:lnTo>
                    <a:pt x="832484" y="125926"/>
                  </a:lnTo>
                  <a:lnTo>
                    <a:pt x="860831" y="155659"/>
                  </a:lnTo>
                  <a:lnTo>
                    <a:pt x="883624" y="187583"/>
                  </a:lnTo>
                  <a:lnTo>
                    <a:pt x="910837" y="256904"/>
                  </a:lnTo>
                  <a:lnTo>
                    <a:pt x="914400" y="293750"/>
                  </a:lnTo>
                  <a:lnTo>
                    <a:pt x="910837" y="330597"/>
                  </a:lnTo>
                  <a:lnTo>
                    <a:pt x="883624" y="399918"/>
                  </a:lnTo>
                  <a:lnTo>
                    <a:pt x="860831" y="431842"/>
                  </a:lnTo>
                  <a:lnTo>
                    <a:pt x="832484" y="461575"/>
                  </a:lnTo>
                  <a:lnTo>
                    <a:pt x="799012" y="488840"/>
                  </a:lnTo>
                  <a:lnTo>
                    <a:pt x="760843" y="513364"/>
                  </a:lnTo>
                  <a:lnTo>
                    <a:pt x="718406" y="534870"/>
                  </a:lnTo>
                  <a:lnTo>
                    <a:pt x="672130" y="553083"/>
                  </a:lnTo>
                  <a:lnTo>
                    <a:pt x="622443" y="567728"/>
                  </a:lnTo>
                  <a:lnTo>
                    <a:pt x="569773" y="578530"/>
                  </a:lnTo>
                  <a:lnTo>
                    <a:pt x="514549" y="585213"/>
                  </a:lnTo>
                  <a:lnTo>
                    <a:pt x="457200" y="587501"/>
                  </a:lnTo>
                  <a:lnTo>
                    <a:pt x="399850" y="585213"/>
                  </a:lnTo>
                  <a:lnTo>
                    <a:pt x="344626" y="578530"/>
                  </a:lnTo>
                  <a:lnTo>
                    <a:pt x="291956" y="567728"/>
                  </a:lnTo>
                  <a:lnTo>
                    <a:pt x="242269" y="553083"/>
                  </a:lnTo>
                  <a:lnTo>
                    <a:pt x="195993" y="534870"/>
                  </a:lnTo>
                  <a:lnTo>
                    <a:pt x="153556" y="513364"/>
                  </a:lnTo>
                  <a:lnTo>
                    <a:pt x="115387" y="488840"/>
                  </a:lnTo>
                  <a:lnTo>
                    <a:pt x="81915" y="461575"/>
                  </a:lnTo>
                  <a:lnTo>
                    <a:pt x="53568" y="431842"/>
                  </a:lnTo>
                  <a:lnTo>
                    <a:pt x="30775" y="399918"/>
                  </a:lnTo>
                  <a:lnTo>
                    <a:pt x="3562" y="330597"/>
                  </a:lnTo>
                  <a:lnTo>
                    <a:pt x="0" y="293750"/>
                  </a:lnTo>
                  <a:close/>
                </a:path>
                <a:path w="914400" h="588010">
                  <a:moveTo>
                    <a:pt x="18986" y="293750"/>
                  </a:moveTo>
                  <a:lnTo>
                    <a:pt x="34639" y="366795"/>
                  </a:lnTo>
                  <a:lnTo>
                    <a:pt x="53422" y="400703"/>
                  </a:lnTo>
                  <a:lnTo>
                    <a:pt x="78814" y="432431"/>
                  </a:lnTo>
                  <a:lnTo>
                    <a:pt x="110292" y="461653"/>
                  </a:lnTo>
                  <a:lnTo>
                    <a:pt x="147334" y="488040"/>
                  </a:lnTo>
                  <a:lnTo>
                    <a:pt x="189418" y="511266"/>
                  </a:lnTo>
                  <a:lnTo>
                    <a:pt x="236022" y="531002"/>
                  </a:lnTo>
                  <a:lnTo>
                    <a:pt x="286625" y="546923"/>
                  </a:lnTo>
                  <a:lnTo>
                    <a:pt x="340703" y="558700"/>
                  </a:lnTo>
                  <a:lnTo>
                    <a:pt x="397735" y="566007"/>
                  </a:lnTo>
                  <a:lnTo>
                    <a:pt x="457200" y="568515"/>
                  </a:lnTo>
                  <a:lnTo>
                    <a:pt x="516664" y="566007"/>
                  </a:lnTo>
                  <a:lnTo>
                    <a:pt x="573696" y="558700"/>
                  </a:lnTo>
                  <a:lnTo>
                    <a:pt x="627774" y="546923"/>
                  </a:lnTo>
                  <a:lnTo>
                    <a:pt x="678377" y="531002"/>
                  </a:lnTo>
                  <a:lnTo>
                    <a:pt x="724981" y="511266"/>
                  </a:lnTo>
                  <a:lnTo>
                    <a:pt x="767065" y="488040"/>
                  </a:lnTo>
                  <a:lnTo>
                    <a:pt x="804107" y="461653"/>
                  </a:lnTo>
                  <a:lnTo>
                    <a:pt x="835585" y="432431"/>
                  </a:lnTo>
                  <a:lnTo>
                    <a:pt x="860977" y="400703"/>
                  </a:lnTo>
                  <a:lnTo>
                    <a:pt x="879760" y="366795"/>
                  </a:lnTo>
                  <a:lnTo>
                    <a:pt x="895413" y="293750"/>
                  </a:lnTo>
                  <a:lnTo>
                    <a:pt x="891413" y="256466"/>
                  </a:lnTo>
                  <a:lnTo>
                    <a:pt x="860977" y="186798"/>
                  </a:lnTo>
                  <a:lnTo>
                    <a:pt x="835585" y="155070"/>
                  </a:lnTo>
                  <a:lnTo>
                    <a:pt x="804107" y="125848"/>
                  </a:lnTo>
                  <a:lnTo>
                    <a:pt x="767065" y="99461"/>
                  </a:lnTo>
                  <a:lnTo>
                    <a:pt x="724981" y="76235"/>
                  </a:lnTo>
                  <a:lnTo>
                    <a:pt x="678377" y="56499"/>
                  </a:lnTo>
                  <a:lnTo>
                    <a:pt x="627774" y="40578"/>
                  </a:lnTo>
                  <a:lnTo>
                    <a:pt x="573696" y="28801"/>
                  </a:lnTo>
                  <a:lnTo>
                    <a:pt x="516664" y="21494"/>
                  </a:lnTo>
                  <a:lnTo>
                    <a:pt x="457200" y="18986"/>
                  </a:lnTo>
                  <a:lnTo>
                    <a:pt x="397735" y="21494"/>
                  </a:lnTo>
                  <a:lnTo>
                    <a:pt x="340703" y="28801"/>
                  </a:lnTo>
                  <a:lnTo>
                    <a:pt x="286625" y="40578"/>
                  </a:lnTo>
                  <a:lnTo>
                    <a:pt x="236022" y="56499"/>
                  </a:lnTo>
                  <a:lnTo>
                    <a:pt x="189418" y="76235"/>
                  </a:lnTo>
                  <a:lnTo>
                    <a:pt x="147334" y="99461"/>
                  </a:lnTo>
                  <a:lnTo>
                    <a:pt x="110292" y="125848"/>
                  </a:lnTo>
                  <a:lnTo>
                    <a:pt x="78814" y="155070"/>
                  </a:lnTo>
                  <a:lnTo>
                    <a:pt x="53422" y="186798"/>
                  </a:lnTo>
                  <a:lnTo>
                    <a:pt x="34639" y="220706"/>
                  </a:lnTo>
                  <a:lnTo>
                    <a:pt x="18986" y="2937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3999642" y="593046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728355" y="6649377"/>
            <a:ext cx="2289175" cy="147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Created</a:t>
            </a:r>
            <a:r>
              <a:rPr dirty="0" sz="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OTIEC</a:t>
            </a:r>
            <a:r>
              <a:rPr dirty="0" sz="8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Outreach</a:t>
            </a:r>
            <a:r>
              <a:rPr dirty="0" sz="8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800">
                <a:solidFill>
                  <a:srgbClr val="FFFFFF"/>
                </a:solidFill>
                <a:latin typeface="Tahoma"/>
                <a:cs typeface="Tahoma"/>
              </a:rPr>
              <a:t>Resources</a:t>
            </a:r>
            <a:r>
              <a:rPr dirty="0" sz="800" spc="-10">
                <a:solidFill>
                  <a:srgbClr val="FFFFFF"/>
                </a:solidFill>
                <a:latin typeface="Tahoma"/>
                <a:cs typeface="Tahoma"/>
              </a:rPr>
              <a:t> Workgroup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5302583" y="3687188"/>
            <a:ext cx="276352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1480" marR="403225" indent="421640">
              <a:lnSpc>
                <a:spcPct val="100000"/>
              </a:lnSpc>
              <a:spcBef>
                <a:spcPts val="95"/>
              </a:spcBef>
            </a:pPr>
            <a:r>
              <a:rPr dirty="0" sz="2000" spc="-10" b="1" i="1">
                <a:latin typeface="Arial"/>
                <a:cs typeface="Arial"/>
              </a:rPr>
              <a:t>Earmuffs</a:t>
            </a:r>
            <a:r>
              <a:rPr dirty="0" sz="2000" spc="-1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Listed</a:t>
            </a:r>
            <a:r>
              <a:rPr dirty="0" sz="2000" spc="-3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NRR</a:t>
            </a:r>
            <a:r>
              <a:rPr dirty="0" sz="2000" spc="-1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=</a:t>
            </a:r>
            <a:r>
              <a:rPr dirty="0" sz="2000" spc="-50" b="1" i="1">
                <a:latin typeface="Arial"/>
                <a:cs typeface="Arial"/>
              </a:rPr>
              <a:t> </a:t>
            </a:r>
            <a:r>
              <a:rPr dirty="0" sz="2000" spc="-25" b="1" i="1">
                <a:latin typeface="Arial"/>
                <a:cs typeface="Arial"/>
              </a:rPr>
              <a:t>16</a:t>
            </a:r>
            <a:endParaRPr sz="2000">
              <a:latin typeface="Arial"/>
              <a:cs typeface="Arial"/>
            </a:endParaRPr>
          </a:p>
          <a:p>
            <a:pPr marL="539115" marR="5080" indent="-527050">
              <a:lnSpc>
                <a:spcPct val="100000"/>
              </a:lnSpc>
            </a:pPr>
            <a:r>
              <a:rPr dirty="0" sz="2000" b="1" i="1">
                <a:latin typeface="Arial"/>
                <a:cs typeface="Arial"/>
              </a:rPr>
              <a:t>Adjusted</a:t>
            </a:r>
            <a:r>
              <a:rPr dirty="0" sz="2000" spc="-5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NRR</a:t>
            </a:r>
            <a:r>
              <a:rPr dirty="0" sz="2000" spc="-45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for</a:t>
            </a:r>
            <a:r>
              <a:rPr dirty="0" sz="2000" spc="-65" b="1" i="1">
                <a:latin typeface="Arial"/>
                <a:cs typeface="Arial"/>
              </a:rPr>
              <a:t> </a:t>
            </a:r>
            <a:r>
              <a:rPr dirty="0" sz="2000" spc="-20" b="1" i="1">
                <a:latin typeface="Arial"/>
                <a:cs typeface="Arial"/>
              </a:rPr>
              <a:t>Dual</a:t>
            </a:r>
            <a:r>
              <a:rPr dirty="0" sz="2000" spc="-2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Protection</a:t>
            </a:r>
            <a:r>
              <a:rPr dirty="0" sz="2000" spc="-50" b="1" i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=</a:t>
            </a:r>
            <a:r>
              <a:rPr dirty="0" sz="2000" spc="-65" b="1" i="1">
                <a:latin typeface="Arial"/>
                <a:cs typeface="Arial"/>
              </a:rPr>
              <a:t> </a:t>
            </a:r>
            <a:r>
              <a:rPr dirty="0" sz="2000" spc="-50" b="1" i="1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299368" y="5109232"/>
            <a:ext cx="64687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22</a:t>
            </a:r>
            <a:r>
              <a:rPr dirty="0" sz="2800" spc="-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(adjusted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NRR)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+</a:t>
            </a:r>
            <a:r>
              <a:rPr dirty="0" sz="2800" spc="-65" b="1"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dirty="0" sz="2800" spc="-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(Dual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Protection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NRR)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=</a:t>
            </a:r>
            <a:r>
              <a:rPr dirty="0" sz="2800" spc="-60" b="1">
                <a:latin typeface="Arial"/>
                <a:cs typeface="Arial"/>
              </a:rPr>
              <a:t> </a:t>
            </a:r>
            <a:r>
              <a:rPr dirty="0" sz="2800" spc="-25" b="1">
                <a:solidFill>
                  <a:srgbClr val="FF0000"/>
                </a:solidFill>
                <a:latin typeface="Arial"/>
                <a:cs typeface="Arial"/>
              </a:rPr>
              <a:t>27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Ergonomic</a:t>
            </a:r>
            <a:r>
              <a:rPr dirty="0" spc="-110"/>
              <a:t> </a:t>
            </a:r>
            <a:r>
              <a:rPr dirty="0"/>
              <a:t>Hazards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472" y="1051560"/>
            <a:ext cx="2552699" cy="27873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5135" y="1295400"/>
            <a:ext cx="1450847" cy="217703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702300" y="1031239"/>
            <a:ext cx="2794000" cy="2047875"/>
            <a:chOff x="5702300" y="1031239"/>
            <a:chExt cx="2794000" cy="20478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1043939"/>
              <a:ext cx="2768345" cy="202234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708650" y="1037589"/>
              <a:ext cx="2781300" cy="2035175"/>
            </a:xfrm>
            <a:custGeom>
              <a:avLst/>
              <a:gdLst/>
              <a:ahLst/>
              <a:cxnLst/>
              <a:rect l="l" t="t" r="r" b="b"/>
              <a:pathLst>
                <a:path w="2781300" h="2035175">
                  <a:moveTo>
                    <a:pt x="0" y="0"/>
                  </a:moveTo>
                  <a:lnTo>
                    <a:pt x="2781046" y="0"/>
                  </a:lnTo>
                  <a:lnTo>
                    <a:pt x="2781046" y="2035048"/>
                  </a:lnTo>
                  <a:lnTo>
                    <a:pt x="0" y="20350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457313" y="1614296"/>
              <a:ext cx="517525" cy="622935"/>
            </a:xfrm>
            <a:custGeom>
              <a:avLst/>
              <a:gdLst/>
              <a:ahLst/>
              <a:cxnLst/>
              <a:rect l="l" t="t" r="r" b="b"/>
              <a:pathLst>
                <a:path w="517525" h="622935">
                  <a:moveTo>
                    <a:pt x="0" y="0"/>
                  </a:moveTo>
                  <a:lnTo>
                    <a:pt x="517398" y="0"/>
                  </a:lnTo>
                  <a:lnTo>
                    <a:pt x="517398" y="622553"/>
                  </a:lnTo>
                  <a:lnTo>
                    <a:pt x="0" y="622553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065873" y="5934279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5423" y="3947159"/>
            <a:ext cx="2949702" cy="206806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7838" y="3698748"/>
            <a:ext cx="1400543" cy="186461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31408" y="3157728"/>
            <a:ext cx="2539745" cy="2857499"/>
          </a:xfrm>
          <a:prstGeom prst="rect">
            <a:avLst/>
          </a:prstGeom>
        </p:spPr>
      </p:pic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2140" y="1009434"/>
            <a:ext cx="7598409" cy="41948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Effects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Musculoskeletal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Disorders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(MSDs)</a:t>
            </a:r>
            <a:endParaRPr sz="2800">
              <a:latin typeface="Tahoma"/>
              <a:cs typeface="Tahoma"/>
            </a:endParaRPr>
          </a:p>
          <a:p>
            <a:pPr lvl="1" marL="754380" marR="87058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ergonomic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risk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factors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MSDs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increases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worker's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risk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injury</a:t>
            </a:r>
            <a:endParaRPr sz="24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10">
                <a:latin typeface="Tahoma"/>
                <a:cs typeface="Tahoma"/>
              </a:rPr>
              <a:t>Repetition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High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force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Awkward</a:t>
            </a:r>
            <a:r>
              <a:rPr dirty="0" sz="2000" spc="-10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postures</a:t>
            </a:r>
            <a:endParaRPr sz="2000">
              <a:latin typeface="Tahoma"/>
              <a:cs typeface="Tahoma"/>
            </a:endParaRPr>
          </a:p>
          <a:p>
            <a:pPr lvl="1" marL="753745" marR="220916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55">
                <a:latin typeface="Tahoma"/>
                <a:cs typeface="Tahoma"/>
              </a:rPr>
              <a:t>Work-</a:t>
            </a:r>
            <a:r>
              <a:rPr dirty="0" sz="2400">
                <a:latin typeface="Tahoma"/>
                <a:cs typeface="Tahoma"/>
              </a:rPr>
              <a:t>related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MSDs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among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frequently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reported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causes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lost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restricted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time.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57057" y="5825694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15075" y="3038475"/>
            <a:ext cx="2323465" cy="2769870"/>
            <a:chOff x="6315075" y="3038475"/>
            <a:chExt cx="2323465" cy="27698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600" y="3048000"/>
              <a:ext cx="2304287" cy="275081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319837" y="3043237"/>
              <a:ext cx="2313940" cy="2760345"/>
            </a:xfrm>
            <a:custGeom>
              <a:avLst/>
              <a:gdLst/>
              <a:ahLst/>
              <a:cxnLst/>
              <a:rect l="l" t="t" r="r" b="b"/>
              <a:pathLst>
                <a:path w="2313940" h="2760345">
                  <a:moveTo>
                    <a:pt x="0" y="0"/>
                  </a:moveTo>
                  <a:lnTo>
                    <a:pt x="2313813" y="0"/>
                  </a:lnTo>
                  <a:lnTo>
                    <a:pt x="2313813" y="2760345"/>
                  </a:lnTo>
                  <a:lnTo>
                    <a:pt x="0" y="27603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Ergonomic</a:t>
            </a:r>
            <a:r>
              <a:rPr dirty="0" spc="-110"/>
              <a:t> </a:t>
            </a:r>
            <a:r>
              <a:rPr dirty="0"/>
              <a:t>Hazards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Ergonomic</a:t>
            </a:r>
            <a:r>
              <a:rPr dirty="0" spc="-110"/>
              <a:t> </a:t>
            </a:r>
            <a:r>
              <a:rPr dirty="0"/>
              <a:t>Hazards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81159" y="1014091"/>
            <a:ext cx="4601210" cy="412242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factors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MSDs: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Overexertion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1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tasks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posture/positions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Localized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pressure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Cold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temperatures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Vibration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Combined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96282" y="5863049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100065" y="1266697"/>
            <a:ext cx="3687445" cy="4677410"/>
            <a:chOff x="5100065" y="1266697"/>
            <a:chExt cx="3687445" cy="46774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4425" y="1279397"/>
              <a:ext cx="1840229" cy="149504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688075" y="1273047"/>
              <a:ext cx="1852930" cy="1508125"/>
            </a:xfrm>
            <a:custGeom>
              <a:avLst/>
              <a:gdLst/>
              <a:ahLst/>
              <a:cxnLst/>
              <a:rect l="l" t="t" r="r" b="b"/>
              <a:pathLst>
                <a:path w="1852929" h="1508125">
                  <a:moveTo>
                    <a:pt x="0" y="0"/>
                  </a:moveTo>
                  <a:lnTo>
                    <a:pt x="1852929" y="0"/>
                  </a:lnTo>
                  <a:lnTo>
                    <a:pt x="1852929" y="1507744"/>
                  </a:lnTo>
                  <a:lnTo>
                    <a:pt x="0" y="150774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7583" y="2422397"/>
              <a:ext cx="2209799" cy="21579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0065" y="4113276"/>
              <a:ext cx="2434589" cy="1830311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14168" y="968893"/>
            <a:ext cx="6901180" cy="404939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ergonomically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designed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correct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practices</a:t>
            </a:r>
            <a:endParaRPr sz="32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techniques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Ask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help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handling: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1600">
                <a:latin typeface="Tahoma"/>
                <a:cs typeface="Tahoma"/>
              </a:rPr>
              <a:t>Heavy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loads</a:t>
            </a:r>
            <a:endParaRPr sz="16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1600" spc="-10">
                <a:latin typeface="Tahoma"/>
                <a:cs typeface="Tahoma"/>
              </a:rPr>
              <a:t>Bulky/Awkward</a:t>
            </a:r>
            <a:r>
              <a:rPr dirty="0" sz="160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materials</a:t>
            </a:r>
            <a:endParaRPr sz="1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Properly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fitting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Ergonomic</a:t>
            </a:r>
            <a:r>
              <a:rPr dirty="0" spc="-110"/>
              <a:t> </a:t>
            </a:r>
            <a:r>
              <a:rPr dirty="0"/>
              <a:t>Hazards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Controls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6516" y="1581911"/>
            <a:ext cx="1547621" cy="436168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19440" y="5970523"/>
            <a:ext cx="6254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281622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Discussion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74495"/>
            <a:ext cx="7047865" cy="2171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your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worksite?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15"/>
              </a:spcBef>
              <a:buFont typeface="Arial"/>
              <a:buChar char="•"/>
            </a:pP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they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controlled?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904364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30527"/>
            <a:ext cx="7508875" cy="376237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525145" marR="5080" indent="-513080">
              <a:lnSpc>
                <a:spcPts val="3460"/>
              </a:lnSpc>
              <a:spcBef>
                <a:spcPts val="530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example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industrial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hygiene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hazard?</a:t>
            </a:r>
            <a:endParaRPr sz="32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Economic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800">
              <a:latin typeface="Tahoma"/>
              <a:cs typeface="Tahoma"/>
            </a:endParaRPr>
          </a:p>
          <a:p>
            <a:pPr marL="70358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Chemical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904364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30527"/>
            <a:ext cx="7150100" cy="376237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525145" marR="5080" indent="-513080">
              <a:lnSpc>
                <a:spcPts val="3460"/>
              </a:lnSpc>
              <a:spcBef>
                <a:spcPts val="530"/>
              </a:spcBef>
              <a:buAutoNum type="arabicPeriod" startAt="2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example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hazard?</a:t>
            </a:r>
            <a:endParaRPr sz="32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Asbestos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Noise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Silica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Lead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800">
              <a:latin typeface="Tahoma"/>
              <a:cs typeface="Tahoma"/>
            </a:endParaRPr>
          </a:p>
          <a:p>
            <a:pPr algn="ctr" marL="12255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Noise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098" rIns="0" bIns="0" rtlCol="0" vert="horz">
            <a:spAutoFit/>
          </a:bodyPr>
          <a:lstStyle/>
          <a:p>
            <a:pPr marL="1904364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74495"/>
            <a:ext cx="7060565" cy="432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5145" marR="5080" indent="-513080">
              <a:lnSpc>
                <a:spcPct val="100000"/>
              </a:lnSpc>
              <a:spcBef>
                <a:spcPts val="95"/>
              </a:spcBef>
              <a:buAutoNum type="arabicPeriod" startAt="3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example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chemicals?</a:t>
            </a:r>
            <a:endParaRPr sz="32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Ventilation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Respirators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Signage</a:t>
            </a:r>
            <a:endParaRPr sz="2800">
              <a:latin typeface="Tahoma"/>
              <a:cs typeface="Tahoma"/>
            </a:endParaRPr>
          </a:p>
          <a:p>
            <a:pPr algn="ctr" marR="491490">
              <a:lnSpc>
                <a:spcPct val="100000"/>
              </a:lnSpc>
              <a:spcBef>
                <a:spcPts val="235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7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Ventilation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3" name="object 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86186" y="791209"/>
            <a:ext cx="717359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0839" marR="5080" indent="-1628775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001F5F"/>
                </a:solidFill>
                <a:latin typeface="Tahoma"/>
                <a:cs typeface="Tahoma"/>
              </a:rPr>
              <a:t>What</a:t>
            </a:r>
            <a:r>
              <a:rPr dirty="0" sz="6000" spc="-15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6000" b="1">
                <a:solidFill>
                  <a:srgbClr val="001F5F"/>
                </a:solidFill>
                <a:latin typeface="Tahoma"/>
                <a:cs typeface="Tahoma"/>
              </a:rPr>
              <a:t>questions</a:t>
            </a:r>
            <a:r>
              <a:rPr dirty="0" sz="6000" spc="-3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6000" spc="-25" b="1">
                <a:solidFill>
                  <a:srgbClr val="001F5F"/>
                </a:solidFill>
                <a:latin typeface="Tahoma"/>
                <a:cs typeface="Tahoma"/>
              </a:rPr>
              <a:t>do </a:t>
            </a:r>
            <a:r>
              <a:rPr dirty="0" sz="6000" b="1">
                <a:solidFill>
                  <a:srgbClr val="001F5F"/>
                </a:solidFill>
                <a:latin typeface="Tahoma"/>
                <a:cs typeface="Tahoma"/>
              </a:rPr>
              <a:t>you</a:t>
            </a:r>
            <a:r>
              <a:rPr dirty="0" sz="6000" spc="-2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6000" spc="-10" b="1">
                <a:solidFill>
                  <a:srgbClr val="001F5F"/>
                </a:solidFill>
                <a:latin typeface="Tahoma"/>
                <a:cs typeface="Tahoma"/>
              </a:rPr>
              <a:t>have?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58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Industrial</a:t>
            </a:r>
            <a:r>
              <a:rPr dirty="0" spc="-15"/>
              <a:t> </a:t>
            </a:r>
            <a:r>
              <a:rPr dirty="0"/>
              <a:t>Hygiene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27125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001F5F"/>
                </a:solidFill>
                <a:latin typeface="Tahoma"/>
                <a:cs typeface="Tahoma"/>
              </a:rPr>
              <a:t>Thank</a:t>
            </a:r>
            <a:r>
              <a:rPr dirty="0" sz="6000" spc="-10" b="1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dirty="0" sz="6000" spc="-20" b="1">
                <a:solidFill>
                  <a:srgbClr val="001F5F"/>
                </a:solidFill>
                <a:latin typeface="Tahoma"/>
                <a:cs typeface="Tahoma"/>
              </a:rPr>
              <a:t>You!</a:t>
            </a:r>
            <a:endParaRPr sz="6000">
              <a:latin typeface="Tahoma"/>
              <a:cs typeface="Tahoma"/>
            </a:endParaRPr>
          </a:p>
        </p:txBody>
      </p:sp>
    </p:spTree>
  </p:cSld>
  <p:clrMapOvr>
    <a:masterClrMapping/>
  </p:clrMapOvr>
  <p:transition spd="fast">
    <p:pull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Industrial_Hygiene_PPT_v-03-01-17</dc:title>
  <dcterms:created xsi:type="dcterms:W3CDTF">2025-06-10T17:57:46Z</dcterms:created>
  <dcterms:modified xsi:type="dcterms:W3CDTF">2025-06-10T17:57:46Z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2023-05-11T00:00:00Z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23.1.206</vt:lpwstr>
  </property>
</Properties>
</file>