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png" ContentType="image/png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92251" y="190761"/>
            <a:ext cx="8159496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1722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62" y="6171438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8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6711" y="54941"/>
            <a:ext cx="8430577" cy="763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139" y="1325371"/>
            <a:ext cx="7036434" cy="4095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74001"/>
            <a:ext cx="2821940" cy="149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29238" y="6525944"/>
            <a:ext cx="2326640" cy="27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6" Type="http://schemas.openxmlformats.org/officeDocument/2006/relationships/image" Target="../media/image10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Relationship Id="rId4" Type="http://schemas.openxmlformats.org/officeDocument/2006/relationships/image" Target="../media/image22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Relationship Id="rId4" Type="http://schemas.openxmlformats.org/officeDocument/2006/relationships/image" Target="../media/image25.jpg"/><Relationship Id="rId5" Type="http://schemas.openxmlformats.org/officeDocument/2006/relationships/image" Target="../media/image26.jpg"/><Relationship Id="rId6" Type="http://schemas.openxmlformats.org/officeDocument/2006/relationships/image" Target="../media/image27.jpg"/><Relationship Id="rId7" Type="http://schemas.openxmlformats.org/officeDocument/2006/relationships/image" Target="../media/image28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3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4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6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88719" y="2315972"/>
            <a:ext cx="5766435" cy="6965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b="1">
                <a:latin typeface="Tahoma"/>
                <a:cs typeface="Tahoma"/>
              </a:rPr>
              <a:t>Hazardous</a:t>
            </a:r>
            <a:r>
              <a:rPr dirty="0" sz="4400" spc="-145" b="1">
                <a:latin typeface="Tahoma"/>
                <a:cs typeface="Tahoma"/>
              </a:rPr>
              <a:t> </a:t>
            </a:r>
            <a:r>
              <a:rPr dirty="0" sz="4400" spc="-10" b="1">
                <a:latin typeface="Tahoma"/>
                <a:cs typeface="Tahoma"/>
              </a:rPr>
              <a:t>Materials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56774" y="3460496"/>
            <a:ext cx="8429625" cy="1243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48510" marR="5080" indent="-2036445">
              <a:lnSpc>
                <a:spcPct val="100000"/>
              </a:lnSpc>
              <a:spcBef>
                <a:spcPts val="95"/>
              </a:spcBef>
            </a:pP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OSHA</a:t>
            </a:r>
            <a:r>
              <a:rPr dirty="0" sz="4000" spc="-10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30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-10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Outreach</a:t>
            </a:r>
            <a:r>
              <a:rPr dirty="0" sz="4000" spc="-9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Training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General</a:t>
            </a:r>
            <a:r>
              <a:rPr dirty="0" sz="4000" spc="-12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Industry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260032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Introduction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921726"/>
            <a:ext cx="7297420" cy="436816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Lesson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objectives:</a:t>
            </a:r>
            <a:endParaRPr sz="3200">
              <a:latin typeface="Tahoma"/>
              <a:cs typeface="Tahoma"/>
            </a:endParaRPr>
          </a:p>
          <a:p>
            <a:pPr marL="468630" marR="305435" indent="-45593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materials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how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exposures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occur.</a:t>
            </a:r>
            <a:endParaRPr sz="2800">
              <a:latin typeface="Tahoma"/>
              <a:cs typeface="Tahoma"/>
            </a:endParaRPr>
          </a:p>
          <a:p>
            <a:pPr marL="467995" marR="5080" indent="-45593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26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associated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hazardous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materials,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including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injuries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may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occur.</a:t>
            </a:r>
            <a:endParaRPr sz="2800">
              <a:latin typeface="Tahoma"/>
              <a:cs typeface="Tahoma"/>
            </a:endParaRPr>
          </a:p>
          <a:p>
            <a:pPr marL="468630" marR="295910" indent="-455930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Describe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methods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eliminating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physical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materials.</a:t>
            </a:r>
            <a:endParaRPr sz="2800">
              <a:latin typeface="Tahoma"/>
              <a:cs typeface="Tahoma"/>
            </a:endParaRPr>
          </a:p>
          <a:p>
            <a:pPr marL="468630" marR="567055" indent="-45593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Describe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methods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eliminating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health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637030">
              <a:lnSpc>
                <a:spcPct val="100000"/>
              </a:lnSpc>
              <a:spcBef>
                <a:spcPts val="95"/>
              </a:spcBef>
            </a:pPr>
            <a:r>
              <a:rPr dirty="0"/>
              <a:t>What’s</a:t>
            </a:r>
            <a:r>
              <a:rPr dirty="0" spc="-40"/>
              <a:t> </a:t>
            </a:r>
            <a:r>
              <a:rPr dirty="0"/>
              <a:t>in</a:t>
            </a:r>
            <a:r>
              <a:rPr dirty="0" spc="-50"/>
              <a:t> </a:t>
            </a:r>
            <a:r>
              <a:rPr dirty="0"/>
              <a:t>it</a:t>
            </a:r>
            <a:r>
              <a:rPr dirty="0" spc="-60"/>
              <a:t> </a:t>
            </a:r>
            <a:r>
              <a:rPr dirty="0"/>
              <a:t>for</a:t>
            </a:r>
            <a:r>
              <a:rPr dirty="0" spc="-65"/>
              <a:t> </a:t>
            </a:r>
            <a:r>
              <a:rPr dirty="0" spc="-20"/>
              <a:t>you?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02055" y="962786"/>
            <a:ext cx="6572250" cy="4933950"/>
            <a:chOff x="1202055" y="962786"/>
            <a:chExt cx="6572250" cy="49339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1580" y="972311"/>
              <a:ext cx="6553199" cy="491489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206817" y="967549"/>
              <a:ext cx="6562725" cy="4924425"/>
            </a:xfrm>
            <a:custGeom>
              <a:avLst/>
              <a:gdLst/>
              <a:ahLst/>
              <a:cxnLst/>
              <a:rect l="l" t="t" r="r" b="b"/>
              <a:pathLst>
                <a:path w="6562725" h="4924425">
                  <a:moveTo>
                    <a:pt x="0" y="0"/>
                  </a:moveTo>
                  <a:lnTo>
                    <a:pt x="6562725" y="0"/>
                  </a:lnTo>
                  <a:lnTo>
                    <a:pt x="6562725" y="4924425"/>
                  </a:lnTo>
                  <a:lnTo>
                    <a:pt x="0" y="49244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269479" y="5871225"/>
            <a:ext cx="24504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Construction </a:t>
            </a:r>
            <a:r>
              <a:rPr dirty="0" sz="800">
                <a:latin typeface="Calibri"/>
                <a:cs typeface="Calibri"/>
              </a:rPr>
              <a:t>Safety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Council,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used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with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permission.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Exposure</a:t>
            </a:r>
            <a:r>
              <a:rPr dirty="0" spc="-105"/>
              <a:t> </a:t>
            </a:r>
            <a:r>
              <a:rPr dirty="0"/>
              <a:t>to</a:t>
            </a:r>
            <a:r>
              <a:rPr dirty="0" spc="-114"/>
              <a:t> </a:t>
            </a:r>
            <a:r>
              <a:rPr dirty="0"/>
              <a:t>Hazardous</a:t>
            </a:r>
            <a:r>
              <a:rPr dirty="0" spc="-85"/>
              <a:t> </a:t>
            </a:r>
            <a:r>
              <a:rPr dirty="0" spc="-10"/>
              <a:t>Materials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340" y="1378927"/>
            <a:ext cx="7118984" cy="300291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are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hazardous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materials?</a:t>
            </a:r>
            <a:endParaRPr sz="3200">
              <a:latin typeface="Tahoma"/>
              <a:cs typeface="Tahoma"/>
            </a:endParaRPr>
          </a:p>
          <a:p>
            <a:pPr marL="469900" marR="5080" indent="-4572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Group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products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which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storage, </a:t>
            </a:r>
            <a:r>
              <a:rPr dirty="0" sz="2800">
                <a:latin typeface="Tahoma"/>
                <a:cs typeface="Tahoma"/>
              </a:rPr>
              <a:t>handling,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regulated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under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the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Materials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standard</a:t>
            </a:r>
            <a:endParaRPr sz="2800">
              <a:latin typeface="Tahoma"/>
              <a:cs typeface="Tahoma"/>
            </a:endParaRPr>
          </a:p>
          <a:p>
            <a:pPr marL="469265" indent="-45656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69265" algn="l"/>
              </a:tabLst>
            </a:pPr>
            <a:r>
              <a:rPr dirty="0" sz="2800">
                <a:latin typeface="Tahoma"/>
                <a:cs typeface="Tahoma"/>
              </a:rPr>
              <a:t>Primarily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associated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physical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</a:t>
            </a:r>
            <a:endParaRPr sz="2800">
              <a:latin typeface="Tahoma"/>
              <a:cs typeface="Tahoma"/>
            </a:endParaRPr>
          </a:p>
          <a:p>
            <a:pPr marL="469265" indent="-45656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469265" algn="l"/>
              </a:tabLst>
            </a:pPr>
            <a:r>
              <a:rPr dirty="0" sz="2800">
                <a:latin typeface="Tahoma"/>
                <a:cs typeface="Tahoma"/>
              </a:rPr>
              <a:t>May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also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pose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78839" y="1226526"/>
            <a:ext cx="7109459" cy="369887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Examples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worksite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exposure:</a:t>
            </a:r>
            <a:endParaRPr sz="32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Operations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involving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storage,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handling, </a:t>
            </a:r>
            <a:r>
              <a:rPr dirty="0" sz="2800">
                <a:latin typeface="Tahoma"/>
                <a:cs typeface="Tahoma"/>
              </a:rPr>
              <a:t>and/or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of: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Compressed</a:t>
            </a:r>
            <a:r>
              <a:rPr dirty="0" sz="2400" spc="-11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gases</a:t>
            </a:r>
            <a:endParaRPr sz="2400">
              <a:latin typeface="Tahoma"/>
              <a:cs typeface="Tahoma"/>
            </a:endParaRPr>
          </a:p>
          <a:p>
            <a:pPr lvl="2" marL="1155700" marR="53975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Liquefied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gases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–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anhydrous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ammonia,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chlorine, </a:t>
            </a:r>
            <a:r>
              <a:rPr dirty="0" sz="2000">
                <a:latin typeface="Tahoma"/>
                <a:cs typeface="Tahoma"/>
              </a:rPr>
              <a:t>propane,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nitrous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oxide,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carbon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dioxide</a:t>
            </a:r>
            <a:endParaRPr sz="2000">
              <a:latin typeface="Tahoma"/>
              <a:cs typeface="Tahoma"/>
            </a:endParaRPr>
          </a:p>
          <a:p>
            <a:pPr lvl="2" marL="1155065" marR="9271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 spc="-10">
                <a:latin typeface="Tahoma"/>
                <a:cs typeface="Tahoma"/>
              </a:rPr>
              <a:t>Non-</a:t>
            </a:r>
            <a:r>
              <a:rPr dirty="0" sz="2000">
                <a:latin typeface="Tahoma"/>
                <a:cs typeface="Tahoma"/>
              </a:rPr>
              <a:t>liquefied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gases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–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oxygen,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nitrogen,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helium,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and </a:t>
            </a:r>
            <a:r>
              <a:rPr dirty="0" sz="2000" spc="-10">
                <a:latin typeface="Tahoma"/>
                <a:cs typeface="Tahoma"/>
              </a:rPr>
              <a:t>argon</a:t>
            </a:r>
            <a:endParaRPr sz="2000">
              <a:latin typeface="Tahoma"/>
              <a:cs typeface="Tahoma"/>
            </a:endParaRPr>
          </a:p>
          <a:p>
            <a:pPr lvl="2" marL="1155065" indent="-2279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065" algn="l"/>
              </a:tabLst>
            </a:pPr>
            <a:r>
              <a:rPr dirty="0" sz="2000">
                <a:latin typeface="Tahoma"/>
                <a:cs typeface="Tahoma"/>
              </a:rPr>
              <a:t>Dissolved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gases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-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acetylene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Exposure</a:t>
            </a:r>
            <a:r>
              <a:rPr dirty="0" spc="-105"/>
              <a:t> </a:t>
            </a:r>
            <a:r>
              <a:rPr dirty="0"/>
              <a:t>to</a:t>
            </a:r>
            <a:r>
              <a:rPr dirty="0" spc="-114"/>
              <a:t> </a:t>
            </a:r>
            <a:r>
              <a:rPr dirty="0"/>
              <a:t>Hazardous</a:t>
            </a:r>
            <a:r>
              <a:rPr dirty="0" spc="-90"/>
              <a:t> </a:t>
            </a:r>
            <a:r>
              <a:rPr dirty="0" spc="-10"/>
              <a:t>Materials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36039" y="1101490"/>
            <a:ext cx="6838950" cy="446341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Flammable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liquids</a:t>
            </a:r>
            <a:endParaRPr sz="2400">
              <a:latin typeface="Tahoma"/>
              <a:cs typeface="Tahoma"/>
            </a:endParaRPr>
          </a:p>
          <a:p>
            <a:pPr lvl="1" marL="697865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Category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1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–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ethyl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30">
                <a:latin typeface="Tahoma"/>
                <a:cs typeface="Tahoma"/>
              </a:rPr>
              <a:t>ether,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isopentane,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propylene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oxide</a:t>
            </a:r>
            <a:endParaRPr sz="2000">
              <a:latin typeface="Tahoma"/>
              <a:cs typeface="Tahoma"/>
            </a:endParaRPr>
          </a:p>
          <a:p>
            <a:pPr lvl="1" marL="698500" marR="508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000">
                <a:latin typeface="Tahoma"/>
                <a:cs typeface="Tahoma"/>
              </a:rPr>
              <a:t>Category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2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–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acetone,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benzene,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ethyl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alcohol,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gasoline </a:t>
            </a:r>
            <a:r>
              <a:rPr dirty="0" sz="2000">
                <a:latin typeface="Tahoma"/>
                <a:cs typeface="Tahoma"/>
              </a:rPr>
              <a:t>isopropyl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alcohol,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toluene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Category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3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–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naphtha,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turpentine,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xylene</a:t>
            </a:r>
            <a:endParaRPr sz="2000">
              <a:latin typeface="Tahoma"/>
              <a:cs typeface="Tahoma"/>
            </a:endParaRPr>
          </a:p>
          <a:p>
            <a:pPr lvl="1" marL="697865" indent="-227965">
              <a:lnSpc>
                <a:spcPct val="100000"/>
              </a:lnSpc>
              <a:spcBef>
                <a:spcPts val="475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000">
                <a:latin typeface="Tahoma"/>
                <a:cs typeface="Tahoma"/>
              </a:rPr>
              <a:t>Category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4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–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ethylene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glycol,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glycerine</a:t>
            </a:r>
            <a:endParaRPr sz="2000">
              <a:latin typeface="Tahoma"/>
              <a:cs typeface="Tahoma"/>
            </a:endParaRPr>
          </a:p>
          <a:p>
            <a:pPr marL="297180" marR="19113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Cryogenics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refrigerated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liquids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oxygen, </a:t>
            </a:r>
            <a:r>
              <a:rPr dirty="0" sz="2000" spc="-10">
                <a:latin typeface="Tahoma"/>
                <a:cs typeface="Tahoma"/>
              </a:rPr>
              <a:t>	</a:t>
            </a:r>
            <a:r>
              <a:rPr dirty="0" sz="2000">
                <a:latin typeface="Tahoma"/>
                <a:cs typeface="Tahoma"/>
              </a:rPr>
              <a:t>nitrogen,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argon,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hydrogen,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helium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LNG,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Liquid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methane, </a:t>
            </a:r>
            <a:r>
              <a:rPr dirty="0" sz="2000" spc="-10">
                <a:latin typeface="Tahoma"/>
                <a:cs typeface="Tahoma"/>
              </a:rPr>
              <a:t>	</a:t>
            </a:r>
            <a:r>
              <a:rPr dirty="0" sz="2000">
                <a:latin typeface="Tahoma"/>
                <a:cs typeface="Tahoma"/>
              </a:rPr>
              <a:t>carbon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monoxide</a:t>
            </a:r>
            <a:endParaRPr sz="2000">
              <a:latin typeface="Tahoma"/>
              <a:cs typeface="Tahoma"/>
            </a:endParaRPr>
          </a:p>
          <a:p>
            <a:pPr marL="297180" marR="65976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Liquefied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petroleum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gases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(LPGs)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propane, </a:t>
            </a:r>
            <a:r>
              <a:rPr dirty="0" sz="2000" spc="-10">
                <a:latin typeface="Tahoma"/>
                <a:cs typeface="Tahoma"/>
              </a:rPr>
              <a:t>	</a:t>
            </a:r>
            <a:r>
              <a:rPr dirty="0" sz="2000">
                <a:latin typeface="Tahoma"/>
                <a:cs typeface="Tahoma"/>
              </a:rPr>
              <a:t>propylene,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butane,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butylene</a:t>
            </a:r>
            <a:endParaRPr sz="20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Explosives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blasting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agents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Exposure</a:t>
            </a:r>
            <a:r>
              <a:rPr dirty="0" spc="-105"/>
              <a:t> </a:t>
            </a:r>
            <a:r>
              <a:rPr dirty="0"/>
              <a:t>to</a:t>
            </a:r>
            <a:r>
              <a:rPr dirty="0" spc="-114"/>
              <a:t> </a:t>
            </a:r>
            <a:r>
              <a:rPr dirty="0"/>
              <a:t>Hazardous</a:t>
            </a:r>
            <a:r>
              <a:rPr dirty="0" spc="-90"/>
              <a:t> </a:t>
            </a:r>
            <a:r>
              <a:rPr dirty="0" spc="-10"/>
              <a:t>Materials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4421" y="1126663"/>
            <a:ext cx="4622165" cy="420814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Spray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finishing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operations</a:t>
            </a:r>
            <a:endParaRPr sz="2800">
              <a:latin typeface="Tahoma"/>
              <a:cs typeface="Tahoma"/>
            </a:endParaRPr>
          </a:p>
          <a:p>
            <a:pPr marL="355600" marR="112268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Dipping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coating operations</a:t>
            </a:r>
            <a:endParaRPr sz="2800">
              <a:latin typeface="Tahoma"/>
              <a:cs typeface="Tahoma"/>
            </a:endParaRPr>
          </a:p>
          <a:p>
            <a:pPr marL="355600" marR="1020444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Processing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highly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chemicals</a:t>
            </a:r>
            <a:endParaRPr sz="28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20">
                <a:latin typeface="Tahoma"/>
                <a:cs typeface="Tahoma"/>
              </a:rPr>
              <a:t>Clean-</a:t>
            </a:r>
            <a:r>
              <a:rPr dirty="0" sz="2800">
                <a:latin typeface="Tahoma"/>
                <a:cs typeface="Tahoma"/>
              </a:rPr>
              <a:t>up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management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waste </a:t>
            </a:r>
            <a:r>
              <a:rPr dirty="0" sz="2800">
                <a:latin typeface="Tahoma"/>
                <a:cs typeface="Tahoma"/>
              </a:rPr>
              <a:t>operations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emergency response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Exposure</a:t>
            </a:r>
            <a:r>
              <a:rPr dirty="0" spc="-105"/>
              <a:t> </a:t>
            </a:r>
            <a:r>
              <a:rPr dirty="0"/>
              <a:t>to</a:t>
            </a:r>
            <a:r>
              <a:rPr dirty="0" spc="-114"/>
              <a:t> </a:t>
            </a:r>
            <a:r>
              <a:rPr dirty="0"/>
              <a:t>Hazardous</a:t>
            </a:r>
            <a:r>
              <a:rPr dirty="0" spc="-90"/>
              <a:t> </a:t>
            </a:r>
            <a:r>
              <a:rPr dirty="0" spc="-10"/>
              <a:t>Materials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281546" y="1199007"/>
            <a:ext cx="2028189" cy="2087245"/>
            <a:chOff x="6281546" y="1199007"/>
            <a:chExt cx="2028189" cy="20872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91072" y="1208532"/>
              <a:ext cx="2008618" cy="206806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286309" y="1203769"/>
              <a:ext cx="2018664" cy="2077720"/>
            </a:xfrm>
            <a:custGeom>
              <a:avLst/>
              <a:gdLst/>
              <a:ahLst/>
              <a:cxnLst/>
              <a:rect l="l" t="t" r="r" b="b"/>
              <a:pathLst>
                <a:path w="2018665" h="2077720">
                  <a:moveTo>
                    <a:pt x="0" y="0"/>
                  </a:moveTo>
                  <a:lnTo>
                    <a:pt x="2018156" y="0"/>
                  </a:lnTo>
                  <a:lnTo>
                    <a:pt x="2018156" y="2077592"/>
                  </a:lnTo>
                  <a:lnTo>
                    <a:pt x="0" y="2077592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6644496" y="3302000"/>
            <a:ext cx="167957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OSHA;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courtesy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U.S.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Air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Force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696075" y="3581019"/>
            <a:ext cx="1595120" cy="2381250"/>
            <a:chOff x="6696075" y="3581019"/>
            <a:chExt cx="1595120" cy="238125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600" y="3590544"/>
              <a:ext cx="1575803" cy="236219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700837" y="3585781"/>
              <a:ext cx="1585595" cy="2371725"/>
            </a:xfrm>
            <a:custGeom>
              <a:avLst/>
              <a:gdLst/>
              <a:ahLst/>
              <a:cxnLst/>
              <a:rect l="l" t="t" r="r" b="b"/>
              <a:pathLst>
                <a:path w="1585595" h="2371725">
                  <a:moveTo>
                    <a:pt x="0" y="0"/>
                  </a:moveTo>
                  <a:lnTo>
                    <a:pt x="1585341" y="0"/>
                  </a:lnTo>
                  <a:lnTo>
                    <a:pt x="1585341" y="2371725"/>
                  </a:lnTo>
                  <a:lnTo>
                    <a:pt x="0" y="23717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251733" y="5978149"/>
            <a:ext cx="105156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FEMA;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S.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Shapira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1302726"/>
            <a:ext cx="8028940" cy="163703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Additional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precautions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exposures: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(classified)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locations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Confined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spaces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Exposure</a:t>
            </a:r>
            <a:r>
              <a:rPr dirty="0" spc="-105"/>
              <a:t> </a:t>
            </a:r>
            <a:r>
              <a:rPr dirty="0"/>
              <a:t>to</a:t>
            </a:r>
            <a:r>
              <a:rPr dirty="0" spc="-114"/>
              <a:t> </a:t>
            </a:r>
            <a:r>
              <a:rPr dirty="0"/>
              <a:t>Hazardous</a:t>
            </a:r>
            <a:r>
              <a:rPr dirty="0" spc="-90"/>
              <a:t> </a:t>
            </a:r>
            <a:r>
              <a:rPr dirty="0" spc="-10"/>
              <a:t>Materials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771775" y="3038475"/>
            <a:ext cx="3600450" cy="2698750"/>
            <a:chOff x="2771775" y="3038475"/>
            <a:chExt cx="3600450" cy="26987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81300" y="3048012"/>
              <a:ext cx="3581399" cy="267917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776537" y="3043237"/>
              <a:ext cx="3590925" cy="2689225"/>
            </a:xfrm>
            <a:custGeom>
              <a:avLst/>
              <a:gdLst/>
              <a:ahLst/>
              <a:cxnLst/>
              <a:rect l="l" t="t" r="r" b="b"/>
              <a:pathLst>
                <a:path w="3590925" h="2689225">
                  <a:moveTo>
                    <a:pt x="0" y="0"/>
                  </a:moveTo>
                  <a:lnTo>
                    <a:pt x="3590925" y="0"/>
                  </a:lnTo>
                  <a:lnTo>
                    <a:pt x="3590925" y="2688717"/>
                  </a:lnTo>
                  <a:lnTo>
                    <a:pt x="0" y="268871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706109" y="5752287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/>
              <a:t>Exposure</a:t>
            </a:r>
            <a:r>
              <a:rPr dirty="0" spc="-105"/>
              <a:t> </a:t>
            </a:r>
            <a:r>
              <a:rPr dirty="0"/>
              <a:t>to</a:t>
            </a:r>
            <a:r>
              <a:rPr dirty="0" spc="-114"/>
              <a:t> </a:t>
            </a:r>
            <a:r>
              <a:rPr dirty="0"/>
              <a:t>Hazardous</a:t>
            </a:r>
            <a:r>
              <a:rPr dirty="0" spc="-90"/>
              <a:t> </a:t>
            </a:r>
            <a:r>
              <a:rPr dirty="0" spc="-10"/>
              <a:t>Materials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279159"/>
            <a:ext cx="2924175" cy="36855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Routes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entry: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Inhalation*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Ingestion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Absorption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Injection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325"/>
              </a:spcBef>
            </a:pPr>
            <a:endParaRPr sz="2800">
              <a:latin typeface="Tahoma"/>
              <a:cs typeface="Tahoma"/>
            </a:endParaRPr>
          </a:p>
          <a:p>
            <a:pPr marL="127000">
              <a:lnSpc>
                <a:spcPct val="100000"/>
              </a:lnSpc>
            </a:pPr>
            <a:r>
              <a:rPr dirty="0" sz="2800">
                <a:latin typeface="Tahoma"/>
                <a:cs typeface="Tahoma"/>
              </a:rPr>
              <a:t>*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Most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Common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876675" y="1491614"/>
            <a:ext cx="4838065" cy="4161790"/>
            <a:chOff x="3876675" y="1491614"/>
            <a:chExt cx="4838065" cy="41617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0" y="1501140"/>
              <a:ext cx="4818887" cy="414223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881437" y="1496377"/>
              <a:ext cx="4828540" cy="4152265"/>
            </a:xfrm>
            <a:custGeom>
              <a:avLst/>
              <a:gdLst/>
              <a:ahLst/>
              <a:cxnLst/>
              <a:rect l="l" t="t" r="r" b="b"/>
              <a:pathLst>
                <a:path w="4828540" h="4152265">
                  <a:moveTo>
                    <a:pt x="0" y="0"/>
                  </a:moveTo>
                  <a:lnTo>
                    <a:pt x="4828413" y="0"/>
                  </a:lnTo>
                  <a:lnTo>
                    <a:pt x="4828413" y="4151757"/>
                  </a:lnTo>
                  <a:lnTo>
                    <a:pt x="0" y="415175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6272592" y="5655359"/>
            <a:ext cx="24504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Construction </a:t>
            </a:r>
            <a:r>
              <a:rPr dirty="0" sz="800">
                <a:latin typeface="Calibri"/>
                <a:cs typeface="Calibri"/>
              </a:rPr>
              <a:t>Safety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Council,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used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with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permission.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69545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90"/>
              <a:t> </a:t>
            </a:r>
            <a:r>
              <a:rPr dirty="0"/>
              <a:t>of</a:t>
            </a:r>
            <a:r>
              <a:rPr dirty="0" spc="-135"/>
              <a:t> </a:t>
            </a:r>
            <a:r>
              <a:rPr dirty="0"/>
              <a:t>Hazardous</a:t>
            </a:r>
            <a:r>
              <a:rPr dirty="0" spc="-80"/>
              <a:t> </a:t>
            </a:r>
            <a:r>
              <a:rPr dirty="0" spc="-10"/>
              <a:t>Materials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155087"/>
            <a:ext cx="7035800" cy="10013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 spc="-30">
                <a:latin typeface="Tahoma"/>
                <a:cs typeface="Tahoma"/>
              </a:rPr>
              <a:t>Types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physical</a:t>
            </a:r>
            <a:r>
              <a:rPr dirty="0" sz="32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hazards</a:t>
            </a:r>
            <a:r>
              <a:rPr dirty="0" sz="32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associated </a:t>
            </a:r>
            <a:r>
              <a:rPr dirty="0" sz="3200">
                <a:latin typeface="Tahoma"/>
                <a:cs typeface="Tahoma"/>
              </a:rPr>
              <a:t>with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hazardous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materials: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35989" y="2231562"/>
            <a:ext cx="2326005" cy="156210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Oxidizer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 b="1">
                <a:latin typeface="Tahoma"/>
                <a:cs typeface="Tahoma"/>
              </a:rPr>
              <a:t>Flammable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 b="1">
                <a:latin typeface="Tahoma"/>
                <a:cs typeface="Tahoma"/>
              </a:rPr>
              <a:t>Explosion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726952" y="2231562"/>
            <a:ext cx="3235960" cy="147637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Corrosive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metal</a:t>
            </a:r>
            <a:endParaRPr sz="2800">
              <a:latin typeface="Tahoma"/>
              <a:cs typeface="Tahoma"/>
            </a:endParaRPr>
          </a:p>
          <a:p>
            <a:pPr marL="354965" marR="34480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 spc="-25" b="1">
                <a:latin typeface="Tahoma"/>
                <a:cs typeface="Tahoma"/>
              </a:rPr>
              <a:t>High-</a:t>
            </a:r>
            <a:r>
              <a:rPr dirty="0" sz="2800" spc="-10" b="1">
                <a:latin typeface="Tahoma"/>
                <a:cs typeface="Tahoma"/>
              </a:rPr>
              <a:t>pressure systems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846074" y="4140961"/>
            <a:ext cx="7454900" cy="1525270"/>
            <a:chOff x="846074" y="4140961"/>
            <a:chExt cx="7454900" cy="1525270"/>
          </a:xfrm>
        </p:grpSpPr>
        <p:sp>
          <p:nvSpPr>
            <p:cNvPr id="7" name="object 7" descr=""/>
            <p:cNvSpPr/>
            <p:nvPr/>
          </p:nvSpPr>
          <p:spPr>
            <a:xfrm>
              <a:off x="858774" y="4153661"/>
              <a:ext cx="7429500" cy="1499870"/>
            </a:xfrm>
            <a:custGeom>
              <a:avLst/>
              <a:gdLst/>
              <a:ahLst/>
              <a:cxnLst/>
              <a:rect l="l" t="t" r="r" b="b"/>
              <a:pathLst>
                <a:path w="7429500" h="1499870">
                  <a:moveTo>
                    <a:pt x="7429500" y="0"/>
                  </a:moveTo>
                  <a:lnTo>
                    <a:pt x="0" y="0"/>
                  </a:lnTo>
                  <a:lnTo>
                    <a:pt x="0" y="1499616"/>
                  </a:lnTo>
                  <a:lnTo>
                    <a:pt x="7429500" y="1499616"/>
                  </a:lnTo>
                  <a:lnTo>
                    <a:pt x="7429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58774" y="4153661"/>
              <a:ext cx="7429500" cy="1499870"/>
            </a:xfrm>
            <a:custGeom>
              <a:avLst/>
              <a:gdLst/>
              <a:ahLst/>
              <a:cxnLst/>
              <a:rect l="l" t="t" r="r" b="b"/>
              <a:pathLst>
                <a:path w="7429500" h="1499870">
                  <a:moveTo>
                    <a:pt x="0" y="0"/>
                  </a:moveTo>
                  <a:lnTo>
                    <a:pt x="7429500" y="0"/>
                  </a:lnTo>
                  <a:lnTo>
                    <a:pt x="7429500" y="1499616"/>
                  </a:lnTo>
                  <a:lnTo>
                    <a:pt x="0" y="1499616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7928" y="4241291"/>
              <a:ext cx="1341119" cy="134111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23160" y="4241292"/>
              <a:ext cx="1328927" cy="133045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86200" y="4241291"/>
              <a:ext cx="1330451" cy="133045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50763" y="4241291"/>
              <a:ext cx="1341119" cy="134111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25995" y="4241304"/>
              <a:ext cx="1356359" cy="1356347"/>
            </a:xfrm>
            <a:prstGeom prst="rect">
              <a:avLst/>
            </a:prstGeom>
          </p:spPr>
        </p:pic>
      </p:grpSp>
      <p:sp>
        <p:nvSpPr>
          <p:cNvPr id="14" name="object 14" descr=""/>
          <p:cNvSpPr txBox="1"/>
          <p:nvPr/>
        </p:nvSpPr>
        <p:spPr>
          <a:xfrm>
            <a:off x="7022132" y="5677830"/>
            <a:ext cx="11849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pictograms: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69545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90"/>
              <a:t> </a:t>
            </a:r>
            <a:r>
              <a:rPr dirty="0"/>
              <a:t>of</a:t>
            </a:r>
            <a:r>
              <a:rPr dirty="0" spc="-135"/>
              <a:t> </a:t>
            </a:r>
            <a:r>
              <a:rPr dirty="0"/>
              <a:t>Hazardous</a:t>
            </a:r>
            <a:r>
              <a:rPr dirty="0" spc="-80"/>
              <a:t> </a:t>
            </a:r>
            <a:r>
              <a:rPr dirty="0" spc="-10"/>
              <a:t>Materials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340" y="1020571"/>
            <a:ext cx="7548245" cy="10013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5"/>
              </a:spcBef>
            </a:pPr>
            <a:r>
              <a:rPr dirty="0" sz="3200" spc="-30">
                <a:latin typeface="Tahoma"/>
                <a:cs typeface="Tahoma"/>
              </a:rPr>
              <a:t>Types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health</a:t>
            </a:r>
            <a:r>
              <a:rPr dirty="0" sz="3200" spc="-10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hazards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associated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with </a:t>
            </a:r>
            <a:r>
              <a:rPr dirty="0" sz="3200">
                <a:latin typeface="Tahoma"/>
                <a:cs typeface="Tahoma"/>
              </a:rPr>
              <a:t>hazardous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materials: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35189" y="2020605"/>
            <a:ext cx="4058920" cy="232410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600" b="1">
                <a:latin typeface="Tahoma"/>
                <a:cs typeface="Tahoma"/>
              </a:rPr>
              <a:t>Acute/chronic</a:t>
            </a:r>
            <a:r>
              <a:rPr dirty="0" sz="2600" spc="-140" b="1">
                <a:latin typeface="Tahoma"/>
                <a:cs typeface="Tahoma"/>
              </a:rPr>
              <a:t> </a:t>
            </a:r>
            <a:r>
              <a:rPr dirty="0" sz="2600" spc="-10" b="1">
                <a:latin typeface="Tahoma"/>
                <a:cs typeface="Tahoma"/>
              </a:rPr>
              <a:t>toxicity</a:t>
            </a:r>
            <a:endParaRPr sz="2600">
              <a:latin typeface="Tahoma"/>
              <a:cs typeface="Tahoma"/>
            </a:endParaRPr>
          </a:p>
          <a:p>
            <a:pPr marL="355600" marR="883285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600" b="1">
                <a:latin typeface="Tahoma"/>
                <a:cs typeface="Tahoma"/>
              </a:rPr>
              <a:t>Skin</a:t>
            </a:r>
            <a:r>
              <a:rPr dirty="0" sz="2600" spc="-60" b="1">
                <a:latin typeface="Tahoma"/>
                <a:cs typeface="Tahoma"/>
              </a:rPr>
              <a:t> </a:t>
            </a:r>
            <a:r>
              <a:rPr dirty="0" sz="2600" b="1">
                <a:latin typeface="Tahoma"/>
                <a:cs typeface="Tahoma"/>
              </a:rPr>
              <a:t>corrosion</a:t>
            </a:r>
            <a:r>
              <a:rPr dirty="0" sz="2600" spc="-70" b="1">
                <a:latin typeface="Tahoma"/>
                <a:cs typeface="Tahoma"/>
              </a:rPr>
              <a:t> </a:t>
            </a:r>
            <a:r>
              <a:rPr dirty="0" sz="2600" spc="-25" b="1">
                <a:latin typeface="Tahoma"/>
                <a:cs typeface="Tahoma"/>
              </a:rPr>
              <a:t>or </a:t>
            </a:r>
            <a:r>
              <a:rPr dirty="0" sz="2600" spc="-10" b="1">
                <a:latin typeface="Tahoma"/>
                <a:cs typeface="Tahoma"/>
              </a:rPr>
              <a:t>irritation</a:t>
            </a:r>
            <a:endParaRPr sz="26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600" b="1">
                <a:latin typeface="Tahoma"/>
                <a:cs typeface="Tahoma"/>
              </a:rPr>
              <a:t>Aspiration</a:t>
            </a:r>
            <a:r>
              <a:rPr dirty="0" sz="2600" spc="-75" b="1">
                <a:latin typeface="Tahoma"/>
                <a:cs typeface="Tahoma"/>
              </a:rPr>
              <a:t> </a:t>
            </a:r>
            <a:r>
              <a:rPr dirty="0" sz="2600" spc="-10" b="1">
                <a:latin typeface="Tahoma"/>
                <a:cs typeface="Tahoma"/>
              </a:rPr>
              <a:t>hazard</a:t>
            </a:r>
            <a:endParaRPr sz="26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600">
                <a:latin typeface="Tahoma"/>
                <a:cs typeface="Tahoma"/>
              </a:rPr>
              <a:t>Serious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eye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damage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35189" y="4239637"/>
            <a:ext cx="2835275" cy="137287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355600">
              <a:lnSpc>
                <a:spcPct val="100000"/>
              </a:lnSpc>
              <a:spcBef>
                <a:spcPts val="720"/>
              </a:spcBef>
            </a:pPr>
            <a:r>
              <a:rPr dirty="0" sz="2600">
                <a:latin typeface="Tahoma"/>
                <a:cs typeface="Tahoma"/>
              </a:rPr>
              <a:t>or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eye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irritation</a:t>
            </a:r>
            <a:endParaRPr sz="26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600">
                <a:latin typeface="Tahoma"/>
                <a:cs typeface="Tahoma"/>
              </a:rPr>
              <a:t>Respiratory</a:t>
            </a:r>
            <a:r>
              <a:rPr dirty="0" sz="2600" spc="-17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or </a:t>
            </a:r>
            <a:r>
              <a:rPr dirty="0" sz="2600">
                <a:latin typeface="Tahoma"/>
                <a:cs typeface="Tahoma"/>
              </a:rPr>
              <a:t>skin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sensitization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031747" y="2024727"/>
            <a:ext cx="3710304" cy="232410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>
                <a:latin typeface="Tahoma"/>
                <a:cs typeface="Tahoma"/>
              </a:rPr>
              <a:t>Germ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cell</a:t>
            </a:r>
            <a:r>
              <a:rPr dirty="0" sz="2600" spc="-10">
                <a:latin typeface="Tahoma"/>
                <a:cs typeface="Tahoma"/>
              </a:rPr>
              <a:t> mutagenicity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 spc="-10">
                <a:latin typeface="Tahoma"/>
                <a:cs typeface="Tahoma"/>
              </a:rPr>
              <a:t>Carcinogenicity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600">
                <a:latin typeface="Tahoma"/>
                <a:cs typeface="Tahoma"/>
              </a:rPr>
              <a:t>Reproductive</a:t>
            </a:r>
            <a:r>
              <a:rPr dirty="0" sz="2600" spc="-14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toxicity</a:t>
            </a:r>
            <a:endParaRPr sz="2600">
              <a:latin typeface="Tahoma"/>
              <a:cs typeface="Tahoma"/>
            </a:endParaRPr>
          </a:p>
          <a:p>
            <a:pPr marL="355600" marR="330200" indent="-3435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600">
                <a:latin typeface="Tahoma"/>
                <a:cs typeface="Tahoma"/>
              </a:rPr>
              <a:t>Specific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target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organ toxicity</a:t>
            </a:r>
            <a:endParaRPr sz="26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425859" y="5918497"/>
            <a:ext cx="11849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pictograms: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4075429" y="4628641"/>
            <a:ext cx="4627880" cy="1278255"/>
            <a:chOff x="4075429" y="4628641"/>
            <a:chExt cx="4627880" cy="1278255"/>
          </a:xfrm>
        </p:grpSpPr>
        <p:sp>
          <p:nvSpPr>
            <p:cNvPr id="9" name="object 9" descr=""/>
            <p:cNvSpPr/>
            <p:nvPr/>
          </p:nvSpPr>
          <p:spPr>
            <a:xfrm>
              <a:off x="4088129" y="4641341"/>
              <a:ext cx="4602480" cy="1252855"/>
            </a:xfrm>
            <a:custGeom>
              <a:avLst/>
              <a:gdLst/>
              <a:ahLst/>
              <a:cxnLst/>
              <a:rect l="l" t="t" r="r" b="b"/>
              <a:pathLst>
                <a:path w="4602480" h="1252854">
                  <a:moveTo>
                    <a:pt x="4602480" y="0"/>
                  </a:moveTo>
                  <a:lnTo>
                    <a:pt x="0" y="0"/>
                  </a:lnTo>
                  <a:lnTo>
                    <a:pt x="0" y="1252727"/>
                  </a:lnTo>
                  <a:lnTo>
                    <a:pt x="4602480" y="1252727"/>
                  </a:lnTo>
                  <a:lnTo>
                    <a:pt x="46024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088129" y="4641341"/>
              <a:ext cx="4602480" cy="1252855"/>
            </a:xfrm>
            <a:custGeom>
              <a:avLst/>
              <a:gdLst/>
              <a:ahLst/>
              <a:cxnLst/>
              <a:rect l="l" t="t" r="r" b="b"/>
              <a:pathLst>
                <a:path w="4602480" h="1252854">
                  <a:moveTo>
                    <a:pt x="0" y="0"/>
                  </a:moveTo>
                  <a:lnTo>
                    <a:pt x="4602480" y="0"/>
                  </a:lnTo>
                  <a:lnTo>
                    <a:pt x="4602480" y="1252727"/>
                  </a:lnTo>
                  <a:lnTo>
                    <a:pt x="0" y="1252727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60519" y="4742687"/>
              <a:ext cx="1060703" cy="105765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95899" y="4733543"/>
              <a:ext cx="1066799" cy="10667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37375" y="4733543"/>
              <a:ext cx="1066799" cy="10667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78852" y="4733543"/>
              <a:ext cx="1056131" cy="1056131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69545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90"/>
              <a:t> </a:t>
            </a:r>
            <a:r>
              <a:rPr dirty="0"/>
              <a:t>of</a:t>
            </a:r>
            <a:r>
              <a:rPr dirty="0" spc="-135"/>
              <a:t> </a:t>
            </a:r>
            <a:r>
              <a:rPr dirty="0"/>
              <a:t>Hazardous</a:t>
            </a:r>
            <a:r>
              <a:rPr dirty="0" spc="-80"/>
              <a:t> </a:t>
            </a:r>
            <a:r>
              <a:rPr dirty="0" spc="-10"/>
              <a:t>Materials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340" y="1254059"/>
            <a:ext cx="3719829" cy="402717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Compressed</a:t>
            </a:r>
            <a:r>
              <a:rPr dirty="0" sz="3200" spc="-1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gases: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Oxygen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displacement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Fires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Explosion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35">
                <a:latin typeface="Tahoma"/>
                <a:cs typeface="Tahoma"/>
              </a:rPr>
              <a:t>Toxic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gas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exposures</a:t>
            </a:r>
            <a:endParaRPr sz="2800">
              <a:latin typeface="Tahoma"/>
              <a:cs typeface="Tahoma"/>
            </a:endParaRPr>
          </a:p>
          <a:p>
            <a:pPr marL="355600" marR="16319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Physical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 </a:t>
            </a:r>
            <a:r>
              <a:rPr dirty="0" sz="2800">
                <a:latin typeface="Tahoma"/>
                <a:cs typeface="Tahoma"/>
              </a:rPr>
              <a:t>associated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high </a:t>
            </a:r>
            <a:r>
              <a:rPr dirty="0" sz="2800">
                <a:latin typeface="Tahoma"/>
                <a:cs typeface="Tahoma"/>
              </a:rPr>
              <a:t>pressure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systems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476875" y="1514475"/>
            <a:ext cx="2762250" cy="2395220"/>
            <a:chOff x="5476875" y="1514475"/>
            <a:chExt cx="2762250" cy="23952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86400" y="1524000"/>
              <a:ext cx="2732677" cy="237591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481637" y="1519237"/>
              <a:ext cx="2752725" cy="2385695"/>
            </a:xfrm>
            <a:custGeom>
              <a:avLst/>
              <a:gdLst/>
              <a:ahLst/>
              <a:cxnLst/>
              <a:rect l="l" t="t" r="r" b="b"/>
              <a:pathLst>
                <a:path w="2752725" h="2385695">
                  <a:moveTo>
                    <a:pt x="0" y="0"/>
                  </a:moveTo>
                  <a:lnTo>
                    <a:pt x="2752725" y="0"/>
                  </a:lnTo>
                  <a:lnTo>
                    <a:pt x="2752725" y="2385441"/>
                  </a:lnTo>
                  <a:lnTo>
                    <a:pt x="0" y="238544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553959" y="3928190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69545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90"/>
              <a:t> </a:t>
            </a:r>
            <a:r>
              <a:rPr dirty="0"/>
              <a:t>of</a:t>
            </a:r>
            <a:r>
              <a:rPr dirty="0" spc="-135"/>
              <a:t> </a:t>
            </a:r>
            <a:r>
              <a:rPr dirty="0"/>
              <a:t>Hazardous</a:t>
            </a:r>
            <a:r>
              <a:rPr dirty="0" spc="-80"/>
              <a:t> </a:t>
            </a:r>
            <a:r>
              <a:rPr dirty="0" spc="-10"/>
              <a:t>Materials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340" y="1352905"/>
            <a:ext cx="3528695" cy="30499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Cryogenic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and </a:t>
            </a:r>
            <a:r>
              <a:rPr dirty="0" sz="3200">
                <a:latin typeface="Tahoma"/>
                <a:cs typeface="Tahoma"/>
              </a:rPr>
              <a:t>refrigerated</a:t>
            </a:r>
            <a:r>
              <a:rPr dirty="0" sz="3200" spc="-2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liquids: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Extreme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cold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Extreme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pressure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Asphyxiation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explosion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692442" y="5827504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031866" y="1354455"/>
            <a:ext cx="3346450" cy="4463415"/>
            <a:chOff x="5031866" y="1354455"/>
            <a:chExt cx="3346450" cy="44634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1391" y="1363980"/>
              <a:ext cx="3326891" cy="444398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036629" y="1359217"/>
              <a:ext cx="3336925" cy="4453890"/>
            </a:xfrm>
            <a:custGeom>
              <a:avLst/>
              <a:gdLst/>
              <a:ahLst/>
              <a:cxnLst/>
              <a:rect l="l" t="t" r="r" b="b"/>
              <a:pathLst>
                <a:path w="3336925" h="4453890">
                  <a:moveTo>
                    <a:pt x="0" y="0"/>
                  </a:moveTo>
                  <a:lnTo>
                    <a:pt x="3336416" y="0"/>
                  </a:lnTo>
                  <a:lnTo>
                    <a:pt x="3336416" y="4453509"/>
                  </a:lnTo>
                  <a:lnTo>
                    <a:pt x="0" y="445350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1129845"/>
            <a:ext cx="3383279" cy="163703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Flammable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liquids: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20">
                <a:latin typeface="Tahoma"/>
                <a:cs typeface="Tahoma"/>
              </a:rPr>
              <a:t>Fire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Explosion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69545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90"/>
              <a:t> </a:t>
            </a:r>
            <a:r>
              <a:rPr dirty="0"/>
              <a:t>of</a:t>
            </a:r>
            <a:r>
              <a:rPr dirty="0" spc="-135"/>
              <a:t> </a:t>
            </a:r>
            <a:r>
              <a:rPr dirty="0"/>
              <a:t>Hazardous</a:t>
            </a:r>
            <a:r>
              <a:rPr dirty="0" spc="-80"/>
              <a:t> </a:t>
            </a:r>
            <a:r>
              <a:rPr dirty="0" spc="-10"/>
              <a:t>Materials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857875" y="1240155"/>
            <a:ext cx="2416810" cy="1847850"/>
            <a:chOff x="5857875" y="1240155"/>
            <a:chExt cx="2416810" cy="18478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67400" y="1249680"/>
              <a:ext cx="2397251" cy="18287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862637" y="1244917"/>
              <a:ext cx="2407285" cy="1838325"/>
            </a:xfrm>
            <a:custGeom>
              <a:avLst/>
              <a:gdLst/>
              <a:ahLst/>
              <a:cxnLst/>
              <a:rect l="l" t="t" r="r" b="b"/>
              <a:pathLst>
                <a:path w="2407284" h="1838325">
                  <a:moveTo>
                    <a:pt x="0" y="0"/>
                  </a:moveTo>
                  <a:lnTo>
                    <a:pt x="2406777" y="0"/>
                  </a:lnTo>
                  <a:lnTo>
                    <a:pt x="2406777" y="1838325"/>
                  </a:lnTo>
                  <a:lnTo>
                    <a:pt x="0" y="18383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604786" y="3101478"/>
            <a:ext cx="5956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1150881" y="5374811"/>
            <a:ext cx="169798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29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CFR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1910.1200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Appendix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B,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B.6.2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9" name="object 9" descr=""/>
          <p:cNvGraphicFramePr>
            <a:graphicFrameLocks noGrp="1"/>
          </p:cNvGraphicFramePr>
          <p:nvPr/>
        </p:nvGraphicFramePr>
        <p:xfrm>
          <a:off x="3100759" y="3422650"/>
          <a:ext cx="5247005" cy="25438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5665"/>
                <a:gridCol w="4281805"/>
              </a:tblGrid>
              <a:tr h="38481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2000" b="1">
                          <a:latin typeface="Tahoma"/>
                          <a:cs typeface="Tahoma"/>
                        </a:rPr>
                        <a:t>Criteria</a:t>
                      </a:r>
                      <a:r>
                        <a:rPr dirty="0" sz="2000" spc="-50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b="1">
                          <a:latin typeface="Tahoma"/>
                          <a:cs typeface="Tahoma"/>
                        </a:rPr>
                        <a:t>for</a:t>
                      </a:r>
                      <a:r>
                        <a:rPr dirty="0" sz="2000" spc="-6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b="1">
                          <a:latin typeface="Tahoma"/>
                          <a:cs typeface="Tahoma"/>
                        </a:rPr>
                        <a:t>Flammable</a:t>
                      </a:r>
                      <a:r>
                        <a:rPr dirty="0" sz="2000" spc="-55" b="1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 b="1">
                          <a:latin typeface="Tahoma"/>
                          <a:cs typeface="Tahoma"/>
                        </a:rPr>
                        <a:t>Liquids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48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400" spc="-10">
                          <a:latin typeface="Tahoma"/>
                          <a:cs typeface="Tahoma"/>
                        </a:rPr>
                        <a:t>Category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3A3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400" spc="-10">
                          <a:latin typeface="Tahoma"/>
                          <a:cs typeface="Tahoma"/>
                        </a:rPr>
                        <a:t>Criteria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3A3A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dirty="0" sz="2000" spc="-50">
                          <a:latin typeface="Tahoma"/>
                          <a:cs typeface="Tahoma"/>
                        </a:rPr>
                        <a:t>1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977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BCBC"/>
                    </a:solidFill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dirty="0" sz="1400">
                          <a:latin typeface="Tahoma"/>
                          <a:cs typeface="Tahoma"/>
                        </a:rPr>
                        <a:t>Flashpoint</a:t>
                      </a:r>
                      <a:r>
                        <a:rPr dirty="0" sz="14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&lt;</a:t>
                      </a:r>
                      <a:r>
                        <a:rPr dirty="0" sz="14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73.4°F</a:t>
                      </a:r>
                      <a:r>
                        <a:rPr dirty="0" sz="14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14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initial</a:t>
                      </a:r>
                      <a:r>
                        <a:rPr dirty="0" sz="1400" spc="-1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boiling</a:t>
                      </a:r>
                      <a:r>
                        <a:rPr dirty="0" sz="14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point</a:t>
                      </a:r>
                      <a:r>
                        <a:rPr dirty="0" sz="14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≤</a:t>
                      </a:r>
                      <a:r>
                        <a:rPr dirty="0" sz="1400" spc="-20">
                          <a:latin typeface="Tahoma"/>
                          <a:cs typeface="Tahoma"/>
                        </a:rPr>
                        <a:t> 95°F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B="0" marT="1435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BCBC"/>
                    </a:solidFill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dirty="0" sz="2000" spc="-50">
                          <a:latin typeface="Tahoma"/>
                          <a:cs typeface="Tahoma"/>
                        </a:rPr>
                        <a:t>2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977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BCBC"/>
                    </a:solidFill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dirty="0" sz="1400">
                          <a:latin typeface="Tahoma"/>
                          <a:cs typeface="Tahoma"/>
                        </a:rPr>
                        <a:t>Flashpoint</a:t>
                      </a:r>
                      <a:r>
                        <a:rPr dirty="0" sz="14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&lt;</a:t>
                      </a:r>
                      <a:r>
                        <a:rPr dirty="0" sz="14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73.4°F</a:t>
                      </a:r>
                      <a:r>
                        <a:rPr dirty="0" sz="14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14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initial</a:t>
                      </a:r>
                      <a:r>
                        <a:rPr dirty="0" sz="1400" spc="-1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boiling</a:t>
                      </a:r>
                      <a:r>
                        <a:rPr dirty="0" sz="14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point</a:t>
                      </a:r>
                      <a:r>
                        <a:rPr dirty="0" sz="14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&gt;</a:t>
                      </a:r>
                      <a:r>
                        <a:rPr dirty="0" sz="1400" spc="-20">
                          <a:latin typeface="Tahoma"/>
                          <a:cs typeface="Tahoma"/>
                        </a:rPr>
                        <a:t> 95°F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B="0" marT="1435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BCBC"/>
                    </a:solidFill>
                  </a:tcPr>
                </a:tc>
              </a:tr>
              <a:tr h="3848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dirty="0" sz="2000" spc="-50">
                          <a:latin typeface="Tahoma"/>
                          <a:cs typeface="Tahoma"/>
                        </a:rPr>
                        <a:t>3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3936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BCBC"/>
                    </a:solidFill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400">
                          <a:latin typeface="Tahoma"/>
                          <a:cs typeface="Tahoma"/>
                        </a:rPr>
                        <a:t>Flashpoint</a:t>
                      </a:r>
                      <a:r>
                        <a:rPr dirty="0" sz="14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≥</a:t>
                      </a:r>
                      <a:r>
                        <a:rPr dirty="0" sz="14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73.4°F</a:t>
                      </a:r>
                      <a:r>
                        <a:rPr dirty="0" sz="14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1400" spc="-1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≤</a:t>
                      </a:r>
                      <a:r>
                        <a:rPr dirty="0" sz="14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10">
                          <a:latin typeface="Tahoma"/>
                          <a:cs typeface="Tahoma"/>
                        </a:rPr>
                        <a:t>140°F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B="0" marT="850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BCBC"/>
                    </a:solidFill>
                  </a:tcPr>
                </a:tc>
              </a:tr>
              <a:tr h="3848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dirty="0" sz="2000" spc="-50">
                          <a:latin typeface="Tahoma"/>
                          <a:cs typeface="Tahoma"/>
                        </a:rPr>
                        <a:t>4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3936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BCBC"/>
                    </a:solidFill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1400">
                          <a:latin typeface="Tahoma"/>
                          <a:cs typeface="Tahoma"/>
                        </a:rPr>
                        <a:t>Flashpoint</a:t>
                      </a:r>
                      <a:r>
                        <a:rPr dirty="0" sz="1400" spc="-5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&gt;</a:t>
                      </a:r>
                      <a:r>
                        <a:rPr dirty="0" sz="14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140°F</a:t>
                      </a:r>
                      <a:r>
                        <a:rPr dirty="0" sz="14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14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>
                          <a:latin typeface="Tahoma"/>
                          <a:cs typeface="Tahoma"/>
                        </a:rPr>
                        <a:t>≤</a:t>
                      </a:r>
                      <a:r>
                        <a:rPr dirty="0" sz="14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400" spc="-10">
                          <a:latin typeface="Tahoma"/>
                          <a:cs typeface="Tahoma"/>
                        </a:rPr>
                        <a:t>199.4°F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B="0" marT="8509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BCB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4540" y="1126187"/>
            <a:ext cx="5619750" cy="375920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Spray</a:t>
            </a:r>
            <a:r>
              <a:rPr dirty="0" sz="3200" spc="-1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finishing: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Flammable/combustible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Example: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Isocyanates</a:t>
            </a:r>
            <a:endParaRPr sz="2800">
              <a:latin typeface="Tahoma"/>
              <a:cs typeface="Tahoma"/>
            </a:endParaRPr>
          </a:p>
          <a:p>
            <a:pPr lvl="1" marL="754380" marR="105156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Powerful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irritant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eyes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gastrointestinal</a:t>
            </a:r>
            <a:r>
              <a:rPr dirty="0" sz="2400" spc="-1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respiratory</a:t>
            </a:r>
            <a:r>
              <a:rPr dirty="0" sz="2400" spc="-1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tracts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Inflammation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skin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69545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90"/>
              <a:t> </a:t>
            </a:r>
            <a:r>
              <a:rPr dirty="0"/>
              <a:t>of</a:t>
            </a:r>
            <a:r>
              <a:rPr dirty="0" spc="-135"/>
              <a:t> </a:t>
            </a:r>
            <a:r>
              <a:rPr dirty="0"/>
              <a:t>Hazardous</a:t>
            </a:r>
            <a:r>
              <a:rPr dirty="0" spc="-80"/>
              <a:t> </a:t>
            </a:r>
            <a:r>
              <a:rPr dirty="0" spc="-10"/>
              <a:t>Materials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6734175" y="1255394"/>
            <a:ext cx="1771650" cy="2305050"/>
            <a:chOff x="6734175" y="1255394"/>
            <a:chExt cx="1771650" cy="230505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43700" y="1264919"/>
              <a:ext cx="1752600" cy="2286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738937" y="1260157"/>
              <a:ext cx="1762125" cy="2295525"/>
            </a:xfrm>
            <a:custGeom>
              <a:avLst/>
              <a:gdLst/>
              <a:ahLst/>
              <a:cxnLst/>
              <a:rect l="l" t="t" r="r" b="b"/>
              <a:pathLst>
                <a:path w="1762125" h="2295525">
                  <a:moveTo>
                    <a:pt x="0" y="0"/>
                  </a:moveTo>
                  <a:lnTo>
                    <a:pt x="1762125" y="0"/>
                  </a:lnTo>
                  <a:lnTo>
                    <a:pt x="1762125" y="2295525"/>
                  </a:lnTo>
                  <a:lnTo>
                    <a:pt x="0" y="2295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6030086" y="3704463"/>
            <a:ext cx="2475865" cy="1796414"/>
            <a:chOff x="6030086" y="3704463"/>
            <a:chExt cx="2475865" cy="1796414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39611" y="3713988"/>
              <a:ext cx="2456687" cy="1776983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034849" y="3709225"/>
              <a:ext cx="2466340" cy="1786889"/>
            </a:xfrm>
            <a:custGeom>
              <a:avLst/>
              <a:gdLst/>
              <a:ahLst/>
              <a:cxnLst/>
              <a:rect l="l" t="t" r="r" b="b"/>
              <a:pathLst>
                <a:path w="2466340" h="1786889">
                  <a:moveTo>
                    <a:pt x="0" y="0"/>
                  </a:moveTo>
                  <a:lnTo>
                    <a:pt x="2466213" y="0"/>
                  </a:lnTo>
                  <a:lnTo>
                    <a:pt x="2466213" y="1786508"/>
                  </a:lnTo>
                  <a:lnTo>
                    <a:pt x="0" y="178650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370611" y="5516996"/>
            <a:ext cx="10464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NIOSH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2028" y="1712976"/>
            <a:ext cx="560819" cy="57302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98976" y="1712976"/>
            <a:ext cx="573023" cy="57302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916939" y="1074126"/>
            <a:ext cx="6015355" cy="33934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Liquefied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petroleum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gases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(LPG):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Pictograms: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Signal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word: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Danger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statements: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Extremely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flammable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gas.</a:t>
            </a:r>
            <a:endParaRPr sz="2400">
              <a:latin typeface="Tahoma"/>
              <a:cs typeface="Tahoma"/>
            </a:endParaRPr>
          </a:p>
          <a:p>
            <a:pPr lvl="1" marL="754380" marR="131254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Contains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gas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under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pressure;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may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explode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if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heated.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74139" y="4441952"/>
            <a:ext cx="6968490" cy="134239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May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cause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frostbite.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May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form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explosive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mixtures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air.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May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displace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oxygen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cause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rapid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suffocation.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69545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90"/>
              <a:t> </a:t>
            </a:r>
            <a:r>
              <a:rPr dirty="0"/>
              <a:t>of</a:t>
            </a:r>
            <a:r>
              <a:rPr dirty="0" spc="-135"/>
              <a:t> </a:t>
            </a:r>
            <a:r>
              <a:rPr dirty="0"/>
              <a:t>Hazardous</a:t>
            </a:r>
            <a:r>
              <a:rPr dirty="0" spc="-80"/>
              <a:t> </a:t>
            </a:r>
            <a:r>
              <a:rPr dirty="0" spc="-10"/>
              <a:t>Materials</a:t>
            </a: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03976" y="1964448"/>
            <a:ext cx="2531363" cy="2531351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7845251" y="4509476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03804" y="1708404"/>
            <a:ext cx="571499" cy="5714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28644" y="1708404"/>
            <a:ext cx="571499" cy="5714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53484" y="1708404"/>
            <a:ext cx="582167" cy="58064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88991" y="1708404"/>
            <a:ext cx="609599" cy="571499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758496" y="1074126"/>
            <a:ext cx="4599305" cy="390588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Anhydrous</a:t>
            </a:r>
            <a:r>
              <a:rPr dirty="0" sz="3200" spc="-1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ammonia: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Pictograms: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Signal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word: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Danger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statements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Flammable</a:t>
            </a:r>
            <a:r>
              <a:rPr dirty="0" sz="2400" spc="-25">
                <a:latin typeface="Tahoma"/>
                <a:cs typeface="Tahoma"/>
              </a:rPr>
              <a:t> Gas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Contains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gas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under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pressure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May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explode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if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heated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30">
                <a:latin typeface="Tahoma"/>
                <a:cs typeface="Tahoma"/>
              </a:rPr>
              <a:t>Toxic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if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inhaled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15696" y="4954015"/>
            <a:ext cx="6032500" cy="90360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Causes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severe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skin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burns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eye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damage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Corrosive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respiratory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tract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69545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90"/>
              <a:t> </a:t>
            </a:r>
            <a:r>
              <a:rPr dirty="0"/>
              <a:t>of</a:t>
            </a:r>
            <a:r>
              <a:rPr dirty="0" spc="-135"/>
              <a:t> </a:t>
            </a:r>
            <a:r>
              <a:rPr dirty="0"/>
              <a:t>Hazardous</a:t>
            </a:r>
            <a:r>
              <a:rPr dirty="0" spc="-80"/>
              <a:t> </a:t>
            </a:r>
            <a:r>
              <a:rPr dirty="0" spc="-10"/>
              <a:t>Materials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5693283" y="1241678"/>
            <a:ext cx="3024505" cy="2094864"/>
            <a:chOff x="5693283" y="1241678"/>
            <a:chExt cx="3024505" cy="2094864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02808" y="1251203"/>
              <a:ext cx="3005327" cy="2075687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698045" y="1246441"/>
              <a:ext cx="3014980" cy="2085339"/>
            </a:xfrm>
            <a:custGeom>
              <a:avLst/>
              <a:gdLst/>
              <a:ahLst/>
              <a:cxnLst/>
              <a:rect l="l" t="t" r="r" b="b"/>
              <a:pathLst>
                <a:path w="3014979" h="2085339">
                  <a:moveTo>
                    <a:pt x="0" y="0"/>
                  </a:moveTo>
                  <a:lnTo>
                    <a:pt x="3014853" y="0"/>
                  </a:lnTo>
                  <a:lnTo>
                    <a:pt x="3014853" y="2085213"/>
                  </a:lnTo>
                  <a:lnTo>
                    <a:pt x="0" y="208521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5693283" y="3469766"/>
            <a:ext cx="3059430" cy="1354455"/>
            <a:chOff x="5693283" y="3469766"/>
            <a:chExt cx="3059430" cy="1354455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02808" y="3479291"/>
              <a:ext cx="3040379" cy="1335023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698045" y="3474529"/>
              <a:ext cx="3049905" cy="1344930"/>
            </a:xfrm>
            <a:custGeom>
              <a:avLst/>
              <a:gdLst/>
              <a:ahLst/>
              <a:cxnLst/>
              <a:rect l="l" t="t" r="r" b="b"/>
              <a:pathLst>
                <a:path w="3049904" h="1344929">
                  <a:moveTo>
                    <a:pt x="0" y="0"/>
                  </a:moveTo>
                  <a:lnTo>
                    <a:pt x="3049905" y="0"/>
                  </a:lnTo>
                  <a:lnTo>
                    <a:pt x="3049905" y="1344549"/>
                  </a:lnTo>
                  <a:lnTo>
                    <a:pt x="0" y="134454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7666344" y="4840365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1150292"/>
            <a:ext cx="5797550" cy="33934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Hazardous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(classified)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locations:</a:t>
            </a:r>
            <a:endParaRPr sz="3200">
              <a:latin typeface="Tahoma"/>
              <a:cs typeface="Tahoma"/>
            </a:endParaRPr>
          </a:p>
          <a:p>
            <a:pPr marL="870585" indent="-457200">
              <a:lnSpc>
                <a:spcPct val="100000"/>
              </a:lnSpc>
              <a:spcBef>
                <a:spcPts val="585"/>
              </a:spcBef>
              <a:buFont typeface="Arial"/>
              <a:buChar char="•"/>
              <a:tabLst>
                <a:tab pos="870585" algn="l"/>
              </a:tabLst>
            </a:pPr>
            <a:r>
              <a:rPr dirty="0" sz="2400">
                <a:latin typeface="Tahoma"/>
                <a:cs typeface="Tahoma"/>
              </a:rPr>
              <a:t>Class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flammable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gases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vapors</a:t>
            </a:r>
            <a:endParaRPr sz="2400">
              <a:latin typeface="Tahoma"/>
              <a:cs typeface="Tahoma"/>
            </a:endParaRPr>
          </a:p>
          <a:p>
            <a:pPr lvl="1" marL="1327150" indent="-456565">
              <a:lnSpc>
                <a:spcPct val="100000"/>
              </a:lnSpc>
              <a:spcBef>
                <a:spcPts val="484"/>
              </a:spcBef>
              <a:buFont typeface="Arial"/>
              <a:buChar char="–"/>
              <a:tabLst>
                <a:tab pos="1327150" algn="l"/>
              </a:tabLst>
            </a:pPr>
            <a:r>
              <a:rPr dirty="0" sz="2000">
                <a:latin typeface="Tahoma"/>
                <a:cs typeface="Tahoma"/>
              </a:rPr>
              <a:t>Division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50">
                <a:latin typeface="Tahoma"/>
                <a:cs typeface="Tahoma"/>
              </a:rPr>
              <a:t>1</a:t>
            </a:r>
            <a:endParaRPr sz="2000">
              <a:latin typeface="Tahoma"/>
              <a:cs typeface="Tahoma"/>
            </a:endParaRPr>
          </a:p>
          <a:p>
            <a:pPr lvl="1" marL="1327150" indent="-456565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1327150" algn="l"/>
              </a:tabLst>
            </a:pPr>
            <a:r>
              <a:rPr dirty="0" sz="2000">
                <a:latin typeface="Tahoma"/>
                <a:cs typeface="Tahoma"/>
              </a:rPr>
              <a:t>Division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50">
                <a:latin typeface="Tahoma"/>
                <a:cs typeface="Tahoma"/>
              </a:rPr>
              <a:t>2</a:t>
            </a:r>
            <a:endParaRPr sz="2000">
              <a:latin typeface="Tahoma"/>
              <a:cs typeface="Tahoma"/>
            </a:endParaRPr>
          </a:p>
          <a:p>
            <a:pPr marL="870585" indent="-457200">
              <a:lnSpc>
                <a:spcPct val="100000"/>
              </a:lnSpc>
              <a:spcBef>
                <a:spcPts val="570"/>
              </a:spcBef>
              <a:buFont typeface="Arial"/>
              <a:buChar char="•"/>
              <a:tabLst>
                <a:tab pos="870585" algn="l"/>
              </a:tabLst>
            </a:pPr>
            <a:r>
              <a:rPr dirty="0" sz="2400">
                <a:latin typeface="Tahoma"/>
                <a:cs typeface="Tahoma"/>
              </a:rPr>
              <a:t>Class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II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combustible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dust</a:t>
            </a:r>
            <a:endParaRPr sz="2400">
              <a:latin typeface="Tahoma"/>
              <a:cs typeface="Tahoma"/>
            </a:endParaRPr>
          </a:p>
          <a:p>
            <a:pPr lvl="1" marL="1327150" indent="-456565">
              <a:lnSpc>
                <a:spcPct val="100000"/>
              </a:lnSpc>
              <a:spcBef>
                <a:spcPts val="484"/>
              </a:spcBef>
              <a:buFont typeface="Arial"/>
              <a:buChar char="–"/>
              <a:tabLst>
                <a:tab pos="1327150" algn="l"/>
              </a:tabLst>
            </a:pPr>
            <a:r>
              <a:rPr dirty="0" sz="2000">
                <a:latin typeface="Tahoma"/>
                <a:cs typeface="Tahoma"/>
              </a:rPr>
              <a:t>Division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50">
                <a:latin typeface="Tahoma"/>
                <a:cs typeface="Tahoma"/>
              </a:rPr>
              <a:t>1</a:t>
            </a:r>
            <a:endParaRPr sz="2000">
              <a:latin typeface="Tahoma"/>
              <a:cs typeface="Tahoma"/>
            </a:endParaRPr>
          </a:p>
          <a:p>
            <a:pPr lvl="1" marL="1327150" indent="-456565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1327150" algn="l"/>
              </a:tabLst>
            </a:pPr>
            <a:r>
              <a:rPr dirty="0" sz="2000">
                <a:latin typeface="Tahoma"/>
                <a:cs typeface="Tahoma"/>
              </a:rPr>
              <a:t>Division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50">
                <a:latin typeface="Tahoma"/>
                <a:cs typeface="Tahoma"/>
              </a:rPr>
              <a:t>2</a:t>
            </a:r>
            <a:endParaRPr sz="2000">
              <a:latin typeface="Tahoma"/>
              <a:cs typeface="Tahoma"/>
            </a:endParaRPr>
          </a:p>
          <a:p>
            <a:pPr marL="870585" indent="-457200">
              <a:lnSpc>
                <a:spcPct val="100000"/>
              </a:lnSpc>
              <a:spcBef>
                <a:spcPts val="570"/>
              </a:spcBef>
              <a:buFont typeface="Arial"/>
              <a:buChar char="•"/>
              <a:tabLst>
                <a:tab pos="870585" algn="l"/>
              </a:tabLst>
            </a:pPr>
            <a:r>
              <a:rPr dirty="0" sz="2400">
                <a:latin typeface="Tahoma"/>
                <a:cs typeface="Tahoma"/>
              </a:rPr>
              <a:t>Class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III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ignitable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fibers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flyings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69545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90"/>
              <a:t> </a:t>
            </a:r>
            <a:r>
              <a:rPr dirty="0"/>
              <a:t>of</a:t>
            </a:r>
            <a:r>
              <a:rPr dirty="0" spc="-135"/>
              <a:t> </a:t>
            </a:r>
            <a:r>
              <a:rPr dirty="0"/>
              <a:t>Hazardous</a:t>
            </a:r>
            <a:r>
              <a:rPr dirty="0" spc="-80"/>
              <a:t> </a:t>
            </a:r>
            <a:r>
              <a:rPr dirty="0" spc="-10"/>
              <a:t>Materials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021" y="1150326"/>
            <a:ext cx="4095750" cy="377126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Confined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spaces:</a:t>
            </a:r>
            <a:endParaRPr sz="3200">
              <a:latin typeface="Tahoma"/>
              <a:cs typeface="Tahoma"/>
            </a:endParaRPr>
          </a:p>
          <a:p>
            <a:pPr marL="355600" marR="27622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Limited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restricted </a:t>
            </a:r>
            <a:r>
              <a:rPr dirty="0" sz="2800">
                <a:latin typeface="Tahoma"/>
                <a:cs typeface="Tahoma"/>
              </a:rPr>
              <a:t>means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entry/exit;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designed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for </a:t>
            </a:r>
            <a:r>
              <a:rPr dirty="0" sz="2800">
                <a:latin typeface="Tahoma"/>
                <a:cs typeface="Tahoma"/>
              </a:rPr>
              <a:t>continuous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occupancy</a:t>
            </a:r>
            <a:endParaRPr sz="28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PRCS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contains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has </a:t>
            </a:r>
            <a:r>
              <a:rPr dirty="0" sz="2800">
                <a:latin typeface="Tahoma"/>
                <a:cs typeface="Tahoma"/>
              </a:rPr>
              <a:t>potential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contain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atmospheres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69545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90"/>
              <a:t> </a:t>
            </a:r>
            <a:r>
              <a:rPr dirty="0"/>
              <a:t>of</a:t>
            </a:r>
            <a:r>
              <a:rPr dirty="0" spc="-135"/>
              <a:t> </a:t>
            </a:r>
            <a:r>
              <a:rPr dirty="0"/>
              <a:t>Hazardous</a:t>
            </a:r>
            <a:r>
              <a:rPr dirty="0" spc="-80"/>
              <a:t> </a:t>
            </a:r>
            <a:r>
              <a:rPr dirty="0" spc="-10"/>
              <a:t>Materials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629275" y="1333119"/>
            <a:ext cx="2791460" cy="2096770"/>
            <a:chOff x="5629275" y="1333119"/>
            <a:chExt cx="2791460" cy="20967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38800" y="1342656"/>
              <a:ext cx="2772155" cy="20771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634037" y="1337881"/>
              <a:ext cx="2781935" cy="2087245"/>
            </a:xfrm>
            <a:custGeom>
              <a:avLst/>
              <a:gdLst/>
              <a:ahLst/>
              <a:cxnLst/>
              <a:rect l="l" t="t" r="r" b="b"/>
              <a:pathLst>
                <a:path w="2781934" h="2087245">
                  <a:moveTo>
                    <a:pt x="0" y="0"/>
                  </a:moveTo>
                  <a:lnTo>
                    <a:pt x="2781680" y="0"/>
                  </a:lnTo>
                  <a:lnTo>
                    <a:pt x="2781680" y="2086737"/>
                  </a:lnTo>
                  <a:lnTo>
                    <a:pt x="0" y="208673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5629275" y="3727322"/>
            <a:ext cx="2791460" cy="2093595"/>
            <a:chOff x="5629275" y="3727322"/>
            <a:chExt cx="2791460" cy="209359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8800" y="3736847"/>
              <a:ext cx="2772155" cy="2074151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634037" y="3732085"/>
              <a:ext cx="2781935" cy="2084070"/>
            </a:xfrm>
            <a:custGeom>
              <a:avLst/>
              <a:gdLst/>
              <a:ahLst/>
              <a:cxnLst/>
              <a:rect l="l" t="t" r="r" b="b"/>
              <a:pathLst>
                <a:path w="2781934" h="2084070">
                  <a:moveTo>
                    <a:pt x="0" y="0"/>
                  </a:moveTo>
                  <a:lnTo>
                    <a:pt x="2781680" y="0"/>
                  </a:lnTo>
                  <a:lnTo>
                    <a:pt x="2781680" y="2083689"/>
                  </a:lnTo>
                  <a:lnTo>
                    <a:pt x="0" y="208368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315939" y="5851568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5715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Controlling</a:t>
            </a:r>
            <a:r>
              <a:rPr dirty="0" spc="-125"/>
              <a:t> </a:t>
            </a:r>
            <a:r>
              <a:rPr dirty="0"/>
              <a:t>Physical</a:t>
            </a:r>
            <a:r>
              <a:rPr dirty="0" spc="-130"/>
              <a:t> </a:t>
            </a:r>
            <a:r>
              <a:rPr dirty="0" spc="-10"/>
              <a:t>Hazards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48714" y="1133475"/>
            <a:ext cx="6846570" cy="4591050"/>
            <a:chOff x="1148714" y="1133475"/>
            <a:chExt cx="6846570" cy="45910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8239" y="1143000"/>
              <a:ext cx="6827519" cy="457199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153477" y="1138237"/>
              <a:ext cx="6837045" cy="4581525"/>
            </a:xfrm>
            <a:custGeom>
              <a:avLst/>
              <a:gdLst/>
              <a:ahLst/>
              <a:cxnLst/>
              <a:rect l="l" t="t" r="r" b="b"/>
              <a:pathLst>
                <a:path w="6837045" h="4581525">
                  <a:moveTo>
                    <a:pt x="0" y="0"/>
                  </a:moveTo>
                  <a:lnTo>
                    <a:pt x="6837045" y="0"/>
                  </a:lnTo>
                  <a:lnTo>
                    <a:pt x="6837045" y="4581525"/>
                  </a:lnTo>
                  <a:lnTo>
                    <a:pt x="0" y="4581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279567" y="5740400"/>
            <a:ext cx="6273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14073" y="1226527"/>
            <a:ext cx="6749415" cy="197866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Compressed</a:t>
            </a:r>
            <a:r>
              <a:rPr dirty="0" sz="3200" spc="-1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gases:</a:t>
            </a:r>
            <a:endParaRPr sz="32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Compressed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gas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cylinders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shall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a </a:t>
            </a:r>
            <a:r>
              <a:rPr dirty="0" sz="2800">
                <a:latin typeface="Tahoma"/>
                <a:cs typeface="Tahoma"/>
              </a:rPr>
              <a:t>safe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condition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extent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this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can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determined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by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visual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inspection.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5715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Controlling</a:t>
            </a:r>
            <a:r>
              <a:rPr dirty="0" spc="-120"/>
              <a:t> </a:t>
            </a:r>
            <a:r>
              <a:rPr dirty="0"/>
              <a:t>Physical</a:t>
            </a:r>
            <a:r>
              <a:rPr dirty="0" spc="-130"/>
              <a:t> </a:t>
            </a:r>
            <a:r>
              <a:rPr dirty="0" spc="-10"/>
              <a:t>Hazards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3934867" y="5937478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247775" y="3468242"/>
            <a:ext cx="1314450" cy="2332990"/>
            <a:chOff x="1247775" y="3468242"/>
            <a:chExt cx="1314450" cy="233299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7300" y="3477767"/>
              <a:ext cx="1295399" cy="231343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252537" y="3473005"/>
              <a:ext cx="1304925" cy="2323465"/>
            </a:xfrm>
            <a:custGeom>
              <a:avLst/>
              <a:gdLst/>
              <a:ahLst/>
              <a:cxnLst/>
              <a:rect l="l" t="t" r="r" b="b"/>
              <a:pathLst>
                <a:path w="1304925" h="2323465">
                  <a:moveTo>
                    <a:pt x="0" y="0"/>
                  </a:moveTo>
                  <a:lnTo>
                    <a:pt x="1304925" y="0"/>
                  </a:lnTo>
                  <a:lnTo>
                    <a:pt x="1304925" y="2322957"/>
                  </a:lnTo>
                  <a:lnTo>
                    <a:pt x="0" y="232295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4710303" y="3443859"/>
            <a:ext cx="3529329" cy="2381250"/>
            <a:chOff x="4710303" y="3443859"/>
            <a:chExt cx="3529329" cy="238125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9828" y="3453384"/>
              <a:ext cx="3509771" cy="236219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715065" y="3448621"/>
              <a:ext cx="3519804" cy="2371725"/>
            </a:xfrm>
            <a:custGeom>
              <a:avLst/>
              <a:gdLst/>
              <a:ahLst/>
              <a:cxnLst/>
              <a:rect l="l" t="t" r="r" b="b"/>
              <a:pathLst>
                <a:path w="3519804" h="2371725">
                  <a:moveTo>
                    <a:pt x="0" y="0"/>
                  </a:moveTo>
                  <a:lnTo>
                    <a:pt x="3519297" y="0"/>
                  </a:lnTo>
                  <a:lnTo>
                    <a:pt x="3519297" y="2371725"/>
                  </a:lnTo>
                  <a:lnTo>
                    <a:pt x="0" y="23717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45421" y="1150326"/>
            <a:ext cx="3959860" cy="342963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Safety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can: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more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than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dirty="0" sz="2800">
                <a:latin typeface="Tahoma"/>
                <a:cs typeface="Tahoma"/>
              </a:rPr>
              <a:t>5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gallons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capacity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20">
                <a:latin typeface="Tahoma"/>
                <a:cs typeface="Tahoma"/>
              </a:rPr>
              <a:t>Spring-</a:t>
            </a:r>
            <a:r>
              <a:rPr dirty="0" sz="2800">
                <a:latin typeface="Tahoma"/>
                <a:cs typeface="Tahoma"/>
              </a:rPr>
              <a:t>closing</a:t>
            </a:r>
            <a:r>
              <a:rPr dirty="0" sz="2800" spc="1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lid</a:t>
            </a:r>
            <a:endParaRPr sz="28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Designed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relieve </a:t>
            </a:r>
            <a:r>
              <a:rPr dirty="0" sz="2800">
                <a:latin typeface="Tahoma"/>
                <a:cs typeface="Tahoma"/>
              </a:rPr>
              <a:t>internal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pressure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when </a:t>
            </a:r>
            <a:r>
              <a:rPr dirty="0" sz="2800">
                <a:latin typeface="Tahoma"/>
                <a:cs typeface="Tahoma"/>
              </a:rPr>
              <a:t>subjected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fire.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5715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Controlling</a:t>
            </a:r>
            <a:r>
              <a:rPr dirty="0" spc="-120"/>
              <a:t> </a:t>
            </a:r>
            <a:r>
              <a:rPr dirty="0"/>
              <a:t>Physical</a:t>
            </a:r>
            <a:r>
              <a:rPr dirty="0" spc="-130"/>
              <a:t> </a:t>
            </a:r>
            <a:r>
              <a:rPr dirty="0" spc="-10"/>
              <a:t>Hazards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781675" y="1209675"/>
            <a:ext cx="2253615" cy="2228850"/>
            <a:chOff x="5781675" y="1209675"/>
            <a:chExt cx="2253615" cy="22288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2115" y="1219200"/>
              <a:ext cx="2233268" cy="22098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786437" y="1214437"/>
              <a:ext cx="2244090" cy="2219325"/>
            </a:xfrm>
            <a:custGeom>
              <a:avLst/>
              <a:gdLst/>
              <a:ahLst/>
              <a:cxnLst/>
              <a:rect l="l" t="t" r="r" b="b"/>
              <a:pathLst>
                <a:path w="2244090" h="2219325">
                  <a:moveTo>
                    <a:pt x="0" y="0"/>
                  </a:moveTo>
                  <a:lnTo>
                    <a:pt x="2243708" y="0"/>
                  </a:lnTo>
                  <a:lnTo>
                    <a:pt x="2243708" y="2219325"/>
                  </a:lnTo>
                  <a:lnTo>
                    <a:pt x="0" y="22193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5781675" y="3535298"/>
            <a:ext cx="2253615" cy="2254885"/>
            <a:chOff x="5781675" y="3535298"/>
            <a:chExt cx="2253615" cy="225488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1200" y="3544823"/>
              <a:ext cx="2234183" cy="223569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786437" y="3540061"/>
              <a:ext cx="2244090" cy="2245360"/>
            </a:xfrm>
            <a:custGeom>
              <a:avLst/>
              <a:gdLst/>
              <a:ahLst/>
              <a:cxnLst/>
              <a:rect l="l" t="t" r="r" b="b"/>
              <a:pathLst>
                <a:path w="2244090" h="2245360">
                  <a:moveTo>
                    <a:pt x="0" y="0"/>
                  </a:moveTo>
                  <a:lnTo>
                    <a:pt x="2243708" y="0"/>
                  </a:lnTo>
                  <a:lnTo>
                    <a:pt x="2243708" y="2245233"/>
                  </a:lnTo>
                  <a:lnTo>
                    <a:pt x="0" y="224523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6930918" y="5824004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4421" y="1035502"/>
            <a:ext cx="5507355" cy="419798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10">
                <a:latin typeface="Tahoma"/>
                <a:cs typeface="Tahoma"/>
              </a:rPr>
              <a:t>Cabinets:</a:t>
            </a:r>
            <a:endParaRPr sz="3200">
              <a:latin typeface="Tahoma"/>
              <a:cs typeface="Tahoma"/>
            </a:endParaRPr>
          </a:p>
          <a:p>
            <a:pPr marL="355600" marR="1155065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more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than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60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gallons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Category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1,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2,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3 </a:t>
            </a:r>
            <a:r>
              <a:rPr dirty="0" sz="2800">
                <a:latin typeface="Tahoma"/>
                <a:cs typeface="Tahoma"/>
              </a:rPr>
              <a:t>flammable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liquids,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nor </a:t>
            </a:r>
            <a:r>
              <a:rPr dirty="0" sz="2800">
                <a:latin typeface="Tahoma"/>
                <a:cs typeface="Tahoma"/>
              </a:rPr>
              <a:t>more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120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gallons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</a:t>
            </a:r>
            <a:endParaRPr sz="2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dirty="0" sz="2800">
                <a:latin typeface="Tahoma"/>
                <a:cs typeface="Tahoma"/>
              </a:rPr>
              <a:t>Category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4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flammable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liquids.</a:t>
            </a:r>
            <a:endParaRPr sz="28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Suitable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devices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shall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available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locations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where </a:t>
            </a:r>
            <a:r>
              <a:rPr dirty="0" sz="2800">
                <a:latin typeface="Tahoma"/>
                <a:cs typeface="Tahoma"/>
              </a:rPr>
              <a:t>flammable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liquids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stored.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5715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Controlling</a:t>
            </a:r>
            <a:r>
              <a:rPr dirty="0" spc="-120"/>
              <a:t> </a:t>
            </a:r>
            <a:r>
              <a:rPr dirty="0"/>
              <a:t>Physical</a:t>
            </a:r>
            <a:r>
              <a:rPr dirty="0" spc="-130"/>
              <a:t> </a:t>
            </a:r>
            <a:r>
              <a:rPr dirty="0" spc="-10"/>
              <a:t>Hazards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010275" y="1285875"/>
            <a:ext cx="2445385" cy="2457450"/>
            <a:chOff x="6010275" y="1285875"/>
            <a:chExt cx="2445385" cy="24574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9800" y="1295400"/>
              <a:ext cx="2426207" cy="24383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015037" y="1290637"/>
              <a:ext cx="2435860" cy="2447925"/>
            </a:xfrm>
            <a:custGeom>
              <a:avLst/>
              <a:gdLst/>
              <a:ahLst/>
              <a:cxnLst/>
              <a:rect l="l" t="t" r="r" b="b"/>
              <a:pathLst>
                <a:path w="2435859" h="2447925">
                  <a:moveTo>
                    <a:pt x="0" y="0"/>
                  </a:moveTo>
                  <a:lnTo>
                    <a:pt x="2435732" y="0"/>
                  </a:lnTo>
                  <a:lnTo>
                    <a:pt x="2435732" y="2447925"/>
                  </a:lnTo>
                  <a:lnTo>
                    <a:pt x="0" y="24479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7235570" y="3922395"/>
            <a:ext cx="1220470" cy="1990089"/>
            <a:chOff x="7235570" y="3922395"/>
            <a:chExt cx="1220470" cy="1990089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45095" y="3931920"/>
              <a:ext cx="1200899" cy="1970531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7240333" y="3927157"/>
              <a:ext cx="1210945" cy="1980564"/>
            </a:xfrm>
            <a:custGeom>
              <a:avLst/>
              <a:gdLst/>
              <a:ahLst/>
              <a:cxnLst/>
              <a:rect l="l" t="t" r="r" b="b"/>
              <a:pathLst>
                <a:path w="1210945" h="1980564">
                  <a:moveTo>
                    <a:pt x="0" y="0"/>
                  </a:moveTo>
                  <a:lnTo>
                    <a:pt x="1210436" y="0"/>
                  </a:lnTo>
                  <a:lnTo>
                    <a:pt x="1210436" y="1980056"/>
                  </a:lnTo>
                  <a:lnTo>
                    <a:pt x="0" y="1980056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6160990" y="5772010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1226526"/>
            <a:ext cx="7115175" cy="3259454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10">
                <a:latin typeface="Tahoma"/>
                <a:cs typeface="Tahoma"/>
              </a:rPr>
              <a:t>Ventilation: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Category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1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2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flammable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liquids,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or </a:t>
            </a:r>
            <a:r>
              <a:rPr dirty="0" sz="2800">
                <a:latin typeface="Tahoma"/>
                <a:cs typeface="Tahoma"/>
              </a:rPr>
              <a:t>Category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3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flammable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liquids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a </a:t>
            </a:r>
            <a:r>
              <a:rPr dirty="0" sz="2800">
                <a:latin typeface="Tahoma"/>
                <a:cs typeface="Tahoma"/>
              </a:rPr>
              <a:t>flashpoint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below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100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°F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(37.8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°C),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shall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be </a:t>
            </a:r>
            <a:r>
              <a:rPr dirty="0" sz="2800">
                <a:latin typeface="Tahoma"/>
                <a:cs typeface="Tahoma"/>
              </a:rPr>
              <a:t>ventilated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rate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less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than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1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cubic </a:t>
            </a:r>
            <a:r>
              <a:rPr dirty="0" sz="2800">
                <a:latin typeface="Tahoma"/>
                <a:cs typeface="Tahoma"/>
              </a:rPr>
              <a:t>foot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minute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square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foot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solid </a:t>
            </a:r>
            <a:r>
              <a:rPr dirty="0" sz="2800">
                <a:latin typeface="Tahoma"/>
                <a:cs typeface="Tahoma"/>
              </a:rPr>
              <a:t>floor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area.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5715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Controlling</a:t>
            </a:r>
            <a:r>
              <a:rPr dirty="0" spc="-120"/>
              <a:t> </a:t>
            </a:r>
            <a:r>
              <a:rPr dirty="0"/>
              <a:t>Physical</a:t>
            </a:r>
            <a:r>
              <a:rPr dirty="0" spc="-130"/>
              <a:t> </a:t>
            </a:r>
            <a:r>
              <a:rPr dirty="0" spc="-10"/>
              <a:t>Hazards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535940" y="997926"/>
            <a:ext cx="7962265" cy="453961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10">
                <a:latin typeface="Tahoma"/>
                <a:cs typeface="Tahoma"/>
              </a:rPr>
              <a:t>Explosion-</a:t>
            </a:r>
            <a:r>
              <a:rPr dirty="0" sz="3200">
                <a:latin typeface="Tahoma"/>
                <a:cs typeface="Tahoma"/>
              </a:rPr>
              <a:t>proof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apparatus: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Apparatus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enclosed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case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capable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 </a:t>
            </a:r>
            <a:r>
              <a:rPr dirty="0" sz="2800">
                <a:latin typeface="Tahoma"/>
                <a:cs typeface="Tahoma"/>
              </a:rPr>
              <a:t>withstanding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explosion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specified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gas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or </a:t>
            </a:r>
            <a:r>
              <a:rPr dirty="0" sz="2800">
                <a:latin typeface="Tahoma"/>
                <a:cs typeface="Tahoma"/>
              </a:rPr>
              <a:t>vapor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may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occur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within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preventing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ignition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specified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gas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vapor </a:t>
            </a:r>
            <a:r>
              <a:rPr dirty="0" sz="2800">
                <a:latin typeface="Tahoma"/>
                <a:cs typeface="Tahoma"/>
              </a:rPr>
              <a:t>surrounding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enclosure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sparks,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flashes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or </a:t>
            </a:r>
            <a:r>
              <a:rPr dirty="0" sz="2800">
                <a:latin typeface="Tahoma"/>
                <a:cs typeface="Tahoma"/>
              </a:rPr>
              <a:t>explosion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gas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vapor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within,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that </a:t>
            </a:r>
            <a:r>
              <a:rPr dirty="0" sz="2800">
                <a:latin typeface="Tahoma"/>
                <a:cs typeface="Tahoma"/>
              </a:rPr>
              <a:t>operates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such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external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temperature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it </a:t>
            </a:r>
            <a:r>
              <a:rPr dirty="0" sz="2800">
                <a:latin typeface="Tahoma"/>
                <a:cs typeface="Tahoma"/>
              </a:rPr>
              <a:t>will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ignite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surrounding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flammable atmosphere.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5715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Controlling</a:t>
            </a:r>
            <a:r>
              <a:rPr dirty="0" spc="-120"/>
              <a:t> </a:t>
            </a:r>
            <a:r>
              <a:rPr dirty="0"/>
              <a:t>Physical</a:t>
            </a:r>
            <a:r>
              <a:rPr dirty="0" spc="-130"/>
              <a:t> </a:t>
            </a:r>
            <a:r>
              <a:rPr dirty="0" spc="-10"/>
              <a:t>Hazards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40739" y="925474"/>
            <a:ext cx="4554855" cy="453961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 spc="-10">
                <a:latin typeface="Tahoma"/>
                <a:cs typeface="Tahoma"/>
              </a:rPr>
              <a:t>Grounding:</a:t>
            </a:r>
            <a:endParaRPr sz="3200">
              <a:latin typeface="Tahoma"/>
              <a:cs typeface="Tahoma"/>
            </a:endParaRPr>
          </a:p>
          <a:p>
            <a:pPr marL="354965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800">
                <a:latin typeface="Tahoma"/>
                <a:cs typeface="Tahoma"/>
              </a:rPr>
              <a:t>Category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1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2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flammable </a:t>
            </a:r>
            <a:r>
              <a:rPr dirty="0" sz="2800">
                <a:latin typeface="Tahoma"/>
                <a:cs typeface="Tahoma"/>
              </a:rPr>
              <a:t>liquids,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Category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3 </a:t>
            </a:r>
            <a:r>
              <a:rPr dirty="0" sz="2800">
                <a:latin typeface="Tahoma"/>
                <a:cs typeface="Tahoma"/>
              </a:rPr>
              <a:t>flammable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liquids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a </a:t>
            </a:r>
            <a:r>
              <a:rPr dirty="0" sz="2800">
                <a:latin typeface="Tahoma"/>
                <a:cs typeface="Tahoma"/>
              </a:rPr>
              <a:t>flashpoint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below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100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°F </a:t>
            </a:r>
            <a:r>
              <a:rPr dirty="0" sz="2800" spc="-10">
                <a:latin typeface="Tahoma"/>
                <a:cs typeface="Tahoma"/>
              </a:rPr>
              <a:t>(37.8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°C),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shall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be </a:t>
            </a:r>
            <a:r>
              <a:rPr dirty="0" sz="2800">
                <a:latin typeface="Tahoma"/>
                <a:cs typeface="Tahoma"/>
              </a:rPr>
              <a:t>dispensed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into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containers </a:t>
            </a:r>
            <a:r>
              <a:rPr dirty="0" sz="2800">
                <a:latin typeface="Tahoma"/>
                <a:cs typeface="Tahoma"/>
              </a:rPr>
              <a:t>unless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nozzle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container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electrically interconnected.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5715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Controlling</a:t>
            </a:r>
            <a:r>
              <a:rPr dirty="0" spc="-120"/>
              <a:t> </a:t>
            </a:r>
            <a:r>
              <a:rPr dirty="0"/>
              <a:t>Physical</a:t>
            </a:r>
            <a:r>
              <a:rPr dirty="0" spc="-130"/>
              <a:t> </a:t>
            </a:r>
            <a:r>
              <a:rPr dirty="0" spc="-10"/>
              <a:t>Hazards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924675" y="1043558"/>
            <a:ext cx="1657350" cy="2475865"/>
            <a:chOff x="6924675" y="1043558"/>
            <a:chExt cx="1657350" cy="24758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4200" y="1053084"/>
              <a:ext cx="1638299" cy="245668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929437" y="1048321"/>
              <a:ext cx="1647825" cy="2466340"/>
            </a:xfrm>
            <a:custGeom>
              <a:avLst/>
              <a:gdLst/>
              <a:ahLst/>
              <a:cxnLst/>
              <a:rect l="l" t="t" r="r" b="b"/>
              <a:pathLst>
                <a:path w="1647825" h="2466340">
                  <a:moveTo>
                    <a:pt x="0" y="0"/>
                  </a:moveTo>
                  <a:lnTo>
                    <a:pt x="1647825" y="0"/>
                  </a:lnTo>
                  <a:lnTo>
                    <a:pt x="1647825" y="2466213"/>
                  </a:lnTo>
                  <a:lnTo>
                    <a:pt x="0" y="246621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 descr=""/>
          <p:cNvGrpSpPr/>
          <p:nvPr/>
        </p:nvGrpSpPr>
        <p:grpSpPr>
          <a:xfrm>
            <a:off x="5428107" y="3724275"/>
            <a:ext cx="3154045" cy="1903095"/>
            <a:chOff x="5428107" y="3724275"/>
            <a:chExt cx="3154045" cy="1903095"/>
          </a:xfrm>
        </p:grpSpPr>
        <p:sp>
          <p:nvSpPr>
            <p:cNvPr id="8" name="object 8" descr=""/>
            <p:cNvSpPr/>
            <p:nvPr/>
          </p:nvSpPr>
          <p:spPr>
            <a:xfrm>
              <a:off x="5437632" y="3733800"/>
              <a:ext cx="3134995" cy="1884045"/>
            </a:xfrm>
            <a:custGeom>
              <a:avLst/>
              <a:gdLst/>
              <a:ahLst/>
              <a:cxnLst/>
              <a:rect l="l" t="t" r="r" b="b"/>
              <a:pathLst>
                <a:path w="3134995" h="1884045">
                  <a:moveTo>
                    <a:pt x="3134867" y="0"/>
                  </a:moveTo>
                  <a:lnTo>
                    <a:pt x="0" y="0"/>
                  </a:lnTo>
                  <a:lnTo>
                    <a:pt x="0" y="1883664"/>
                  </a:lnTo>
                  <a:lnTo>
                    <a:pt x="3134867" y="1883664"/>
                  </a:lnTo>
                  <a:lnTo>
                    <a:pt x="31348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5170" y="3886123"/>
              <a:ext cx="2463743" cy="973331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562885" y="5312837"/>
              <a:ext cx="2570480" cy="40005"/>
            </a:xfrm>
            <a:custGeom>
              <a:avLst/>
              <a:gdLst/>
              <a:ahLst/>
              <a:cxnLst/>
              <a:rect l="l" t="t" r="r" b="b"/>
              <a:pathLst>
                <a:path w="2570479" h="40004">
                  <a:moveTo>
                    <a:pt x="2569852" y="0"/>
                  </a:moveTo>
                  <a:lnTo>
                    <a:pt x="0" y="0"/>
                  </a:lnTo>
                  <a:lnTo>
                    <a:pt x="0" y="39538"/>
                  </a:lnTo>
                  <a:lnTo>
                    <a:pt x="2569852" y="39538"/>
                  </a:lnTo>
                  <a:lnTo>
                    <a:pt x="256985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16795" y="5444636"/>
              <a:ext cx="468626" cy="108733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59244" y="4825839"/>
              <a:ext cx="1350511" cy="521263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5432869" y="3729037"/>
              <a:ext cx="3144520" cy="1893570"/>
            </a:xfrm>
            <a:custGeom>
              <a:avLst/>
              <a:gdLst/>
              <a:ahLst/>
              <a:cxnLst/>
              <a:rect l="l" t="t" r="r" b="b"/>
              <a:pathLst>
                <a:path w="3144520" h="1893570">
                  <a:moveTo>
                    <a:pt x="0" y="0"/>
                  </a:moveTo>
                  <a:lnTo>
                    <a:pt x="3144392" y="0"/>
                  </a:lnTo>
                  <a:lnTo>
                    <a:pt x="3144392" y="1893189"/>
                  </a:lnTo>
                  <a:lnTo>
                    <a:pt x="0" y="189318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7459247" y="5866905"/>
            <a:ext cx="10706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1378926"/>
            <a:ext cx="6877050" cy="283273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3200">
                <a:latin typeface="Tahoma"/>
                <a:cs typeface="Tahoma"/>
              </a:rPr>
              <a:t>Intrinsically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safe:</a:t>
            </a:r>
            <a:endParaRPr sz="32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apparatus/equipment</a:t>
            </a:r>
            <a:r>
              <a:rPr dirty="0" sz="2800">
                <a:latin typeface="Tahoma"/>
                <a:cs typeface="Tahoma"/>
              </a:rPr>
              <a:t> in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which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the </a:t>
            </a:r>
            <a:r>
              <a:rPr dirty="0" sz="2800">
                <a:latin typeface="Tahoma"/>
                <a:cs typeface="Tahoma"/>
              </a:rPr>
              <a:t>circuits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which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any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spark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thermal </a:t>
            </a:r>
            <a:r>
              <a:rPr dirty="0" sz="2800">
                <a:latin typeface="Tahoma"/>
                <a:cs typeface="Tahoma"/>
              </a:rPr>
              <a:t>effect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incapable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causing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ignition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a </a:t>
            </a:r>
            <a:r>
              <a:rPr dirty="0" sz="2800">
                <a:latin typeface="Tahoma"/>
                <a:cs typeface="Tahoma"/>
              </a:rPr>
              <a:t>mixture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flammable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combustible </a:t>
            </a:r>
            <a:r>
              <a:rPr dirty="0" sz="2800">
                <a:latin typeface="Tahoma"/>
                <a:cs typeface="Tahoma"/>
              </a:rPr>
              <a:t>material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air.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57150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Controlling</a:t>
            </a:r>
            <a:r>
              <a:rPr dirty="0" spc="-120"/>
              <a:t> </a:t>
            </a:r>
            <a:r>
              <a:rPr dirty="0"/>
              <a:t>Physical</a:t>
            </a:r>
            <a:r>
              <a:rPr dirty="0" spc="-130"/>
              <a:t> </a:t>
            </a:r>
            <a:r>
              <a:rPr dirty="0" spc="-10"/>
              <a:t>Hazards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77597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Controlling</a:t>
            </a:r>
            <a:r>
              <a:rPr dirty="0" spc="-135"/>
              <a:t> </a:t>
            </a:r>
            <a:r>
              <a:rPr dirty="0"/>
              <a:t>Health</a:t>
            </a:r>
            <a:r>
              <a:rPr dirty="0" spc="-140"/>
              <a:t> </a:t>
            </a:r>
            <a:r>
              <a:rPr dirty="0" spc="-10"/>
              <a:t>Hazards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48714" y="1133475"/>
            <a:ext cx="6846570" cy="4591050"/>
            <a:chOff x="1148714" y="1133475"/>
            <a:chExt cx="6846570" cy="45910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8239" y="1143000"/>
              <a:ext cx="6827519" cy="457199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153477" y="1138237"/>
              <a:ext cx="6837045" cy="4581525"/>
            </a:xfrm>
            <a:custGeom>
              <a:avLst/>
              <a:gdLst/>
              <a:ahLst/>
              <a:cxnLst/>
              <a:rect l="l" t="t" r="r" b="b"/>
              <a:pathLst>
                <a:path w="6837045" h="4581525">
                  <a:moveTo>
                    <a:pt x="0" y="0"/>
                  </a:moveTo>
                  <a:lnTo>
                    <a:pt x="6837045" y="0"/>
                  </a:lnTo>
                  <a:lnTo>
                    <a:pt x="6837045" y="4581525"/>
                  </a:lnTo>
                  <a:lnTo>
                    <a:pt x="0" y="4581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279567" y="5740400"/>
            <a:ext cx="6273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77597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Controlling</a:t>
            </a:r>
            <a:r>
              <a:rPr dirty="0" spc="-135"/>
              <a:t> </a:t>
            </a:r>
            <a:r>
              <a:rPr dirty="0"/>
              <a:t>Health</a:t>
            </a:r>
            <a:r>
              <a:rPr dirty="0" spc="-14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460044" y="5743531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97226" y="981075"/>
            <a:ext cx="5115560" cy="4958715"/>
            <a:chOff x="2197226" y="981075"/>
            <a:chExt cx="5115560" cy="49587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06751" y="990600"/>
              <a:ext cx="5096243" cy="493928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201989" y="985837"/>
              <a:ext cx="5106035" cy="4949190"/>
            </a:xfrm>
            <a:custGeom>
              <a:avLst/>
              <a:gdLst/>
              <a:ahLst/>
              <a:cxnLst/>
              <a:rect l="l" t="t" r="r" b="b"/>
              <a:pathLst>
                <a:path w="5106034" h="4949190">
                  <a:moveTo>
                    <a:pt x="0" y="0"/>
                  </a:moveTo>
                  <a:lnTo>
                    <a:pt x="5105781" y="0"/>
                  </a:lnTo>
                  <a:lnTo>
                    <a:pt x="5105781" y="4948809"/>
                  </a:lnTo>
                  <a:lnTo>
                    <a:pt x="0" y="494880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77597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Controlling</a:t>
            </a:r>
            <a:r>
              <a:rPr dirty="0" spc="-135"/>
              <a:t> </a:t>
            </a:r>
            <a:r>
              <a:rPr dirty="0"/>
              <a:t>Health</a:t>
            </a:r>
            <a:r>
              <a:rPr dirty="0" spc="-140"/>
              <a:t> </a:t>
            </a:r>
            <a:r>
              <a:rPr dirty="0" spc="-10"/>
              <a:t>Hazards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48714" y="1133475"/>
            <a:ext cx="6846570" cy="4591050"/>
            <a:chOff x="1148714" y="1133475"/>
            <a:chExt cx="6846570" cy="45910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8239" y="1143000"/>
              <a:ext cx="6827519" cy="457199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153477" y="1138237"/>
              <a:ext cx="6837045" cy="4581525"/>
            </a:xfrm>
            <a:custGeom>
              <a:avLst/>
              <a:gdLst/>
              <a:ahLst/>
              <a:cxnLst/>
              <a:rect l="l" t="t" r="r" b="b"/>
              <a:pathLst>
                <a:path w="6837045" h="4581525">
                  <a:moveTo>
                    <a:pt x="0" y="0"/>
                  </a:moveTo>
                  <a:lnTo>
                    <a:pt x="6837045" y="0"/>
                  </a:lnTo>
                  <a:lnTo>
                    <a:pt x="6837045" y="4581525"/>
                  </a:lnTo>
                  <a:lnTo>
                    <a:pt x="0" y="4581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279567" y="5740400"/>
            <a:ext cx="6273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664461" y="2883661"/>
            <a:ext cx="6045200" cy="1092200"/>
            <a:chOff x="1664461" y="2883661"/>
            <a:chExt cx="6045200" cy="1092200"/>
          </a:xfrm>
        </p:grpSpPr>
        <p:sp>
          <p:nvSpPr>
            <p:cNvPr id="8" name="object 8" descr=""/>
            <p:cNvSpPr/>
            <p:nvPr/>
          </p:nvSpPr>
          <p:spPr>
            <a:xfrm>
              <a:off x="1677162" y="2896869"/>
              <a:ext cx="6019800" cy="1066800"/>
            </a:xfrm>
            <a:custGeom>
              <a:avLst/>
              <a:gdLst/>
              <a:ahLst/>
              <a:cxnLst/>
              <a:rect l="l" t="t" r="r" b="b"/>
              <a:pathLst>
                <a:path w="6019800" h="1066800">
                  <a:moveTo>
                    <a:pt x="6019800" y="0"/>
                  </a:moveTo>
                  <a:lnTo>
                    <a:pt x="0" y="0"/>
                  </a:lnTo>
                  <a:lnTo>
                    <a:pt x="0" y="133350"/>
                  </a:lnTo>
                  <a:lnTo>
                    <a:pt x="0" y="933450"/>
                  </a:lnTo>
                  <a:lnTo>
                    <a:pt x="0" y="1066800"/>
                  </a:lnTo>
                  <a:lnTo>
                    <a:pt x="6019800" y="1066800"/>
                  </a:lnTo>
                  <a:lnTo>
                    <a:pt x="6019800" y="933450"/>
                  </a:lnTo>
                  <a:lnTo>
                    <a:pt x="133350" y="933450"/>
                  </a:lnTo>
                  <a:lnTo>
                    <a:pt x="133350" y="133350"/>
                  </a:lnTo>
                  <a:lnTo>
                    <a:pt x="5886450" y="133350"/>
                  </a:lnTo>
                  <a:lnTo>
                    <a:pt x="5886450" y="932942"/>
                  </a:lnTo>
                  <a:lnTo>
                    <a:pt x="6019800" y="932942"/>
                  </a:lnTo>
                  <a:lnTo>
                    <a:pt x="6019800" y="133350"/>
                  </a:lnTo>
                  <a:lnTo>
                    <a:pt x="6019800" y="132842"/>
                  </a:lnTo>
                  <a:lnTo>
                    <a:pt x="60198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677161" y="2896361"/>
              <a:ext cx="6019800" cy="1066800"/>
            </a:xfrm>
            <a:custGeom>
              <a:avLst/>
              <a:gdLst/>
              <a:ahLst/>
              <a:cxnLst/>
              <a:rect l="l" t="t" r="r" b="b"/>
              <a:pathLst>
                <a:path w="6019800" h="1066800">
                  <a:moveTo>
                    <a:pt x="0" y="0"/>
                  </a:moveTo>
                  <a:lnTo>
                    <a:pt x="6019799" y="0"/>
                  </a:lnTo>
                  <a:lnTo>
                    <a:pt x="6019799" y="1066800"/>
                  </a:lnTo>
                  <a:lnTo>
                    <a:pt x="0" y="1066800"/>
                  </a:lnTo>
                  <a:lnTo>
                    <a:pt x="0" y="0"/>
                  </a:lnTo>
                  <a:close/>
                </a:path>
                <a:path w="6019800" h="1066800">
                  <a:moveTo>
                    <a:pt x="133350" y="933450"/>
                  </a:moveTo>
                  <a:lnTo>
                    <a:pt x="5886449" y="933450"/>
                  </a:lnTo>
                  <a:lnTo>
                    <a:pt x="5886449" y="133350"/>
                  </a:lnTo>
                  <a:lnTo>
                    <a:pt x="133350" y="133350"/>
                  </a:lnTo>
                  <a:lnTo>
                    <a:pt x="133350" y="93345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77597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Controlling</a:t>
            </a:r>
            <a:r>
              <a:rPr dirty="0" spc="-135"/>
              <a:t> </a:t>
            </a:r>
            <a:r>
              <a:rPr dirty="0"/>
              <a:t>Health</a:t>
            </a:r>
            <a:r>
              <a:rPr dirty="0" spc="-140"/>
              <a:t> </a:t>
            </a:r>
            <a:r>
              <a:rPr dirty="0" spc="-10"/>
              <a:t>Hazards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48714" y="1133475"/>
            <a:ext cx="6846570" cy="4591050"/>
            <a:chOff x="1148714" y="1133475"/>
            <a:chExt cx="6846570" cy="45910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8239" y="1143000"/>
              <a:ext cx="6827519" cy="457199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153477" y="1138237"/>
              <a:ext cx="6837045" cy="4581525"/>
            </a:xfrm>
            <a:custGeom>
              <a:avLst/>
              <a:gdLst/>
              <a:ahLst/>
              <a:cxnLst/>
              <a:rect l="l" t="t" r="r" b="b"/>
              <a:pathLst>
                <a:path w="6837045" h="4581525">
                  <a:moveTo>
                    <a:pt x="0" y="0"/>
                  </a:moveTo>
                  <a:lnTo>
                    <a:pt x="6837045" y="0"/>
                  </a:lnTo>
                  <a:lnTo>
                    <a:pt x="6837045" y="4581525"/>
                  </a:lnTo>
                  <a:lnTo>
                    <a:pt x="0" y="4581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279567" y="5740400"/>
            <a:ext cx="6273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664461" y="3721861"/>
            <a:ext cx="6045200" cy="939800"/>
            <a:chOff x="1664461" y="3721861"/>
            <a:chExt cx="6045200" cy="939800"/>
          </a:xfrm>
        </p:grpSpPr>
        <p:sp>
          <p:nvSpPr>
            <p:cNvPr id="8" name="object 8" descr=""/>
            <p:cNvSpPr/>
            <p:nvPr/>
          </p:nvSpPr>
          <p:spPr>
            <a:xfrm>
              <a:off x="1677162" y="3735069"/>
              <a:ext cx="6019800" cy="914400"/>
            </a:xfrm>
            <a:custGeom>
              <a:avLst/>
              <a:gdLst/>
              <a:ahLst/>
              <a:cxnLst/>
              <a:rect l="l" t="t" r="r" b="b"/>
              <a:pathLst>
                <a:path w="6019800" h="914400">
                  <a:moveTo>
                    <a:pt x="6019800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0" y="800100"/>
                  </a:lnTo>
                  <a:lnTo>
                    <a:pt x="0" y="914400"/>
                  </a:lnTo>
                  <a:lnTo>
                    <a:pt x="6019800" y="914400"/>
                  </a:lnTo>
                  <a:lnTo>
                    <a:pt x="6019800" y="800100"/>
                  </a:lnTo>
                  <a:lnTo>
                    <a:pt x="114300" y="800100"/>
                  </a:lnTo>
                  <a:lnTo>
                    <a:pt x="114300" y="114300"/>
                  </a:lnTo>
                  <a:lnTo>
                    <a:pt x="5905500" y="114300"/>
                  </a:lnTo>
                  <a:lnTo>
                    <a:pt x="5905500" y="799592"/>
                  </a:lnTo>
                  <a:lnTo>
                    <a:pt x="6019800" y="799592"/>
                  </a:lnTo>
                  <a:lnTo>
                    <a:pt x="6019800" y="114300"/>
                  </a:lnTo>
                  <a:lnTo>
                    <a:pt x="6019800" y="113792"/>
                  </a:lnTo>
                  <a:lnTo>
                    <a:pt x="60198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677161" y="3734561"/>
              <a:ext cx="6019800" cy="914400"/>
            </a:xfrm>
            <a:custGeom>
              <a:avLst/>
              <a:gdLst/>
              <a:ahLst/>
              <a:cxnLst/>
              <a:rect l="l" t="t" r="r" b="b"/>
              <a:pathLst>
                <a:path w="6019800" h="914400">
                  <a:moveTo>
                    <a:pt x="0" y="0"/>
                  </a:moveTo>
                  <a:lnTo>
                    <a:pt x="6019799" y="0"/>
                  </a:lnTo>
                  <a:lnTo>
                    <a:pt x="6019799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  <a:path w="6019800" h="914400">
                  <a:moveTo>
                    <a:pt x="114300" y="800100"/>
                  </a:moveTo>
                  <a:lnTo>
                    <a:pt x="5905499" y="800100"/>
                  </a:lnTo>
                  <a:lnTo>
                    <a:pt x="5905499" y="114300"/>
                  </a:lnTo>
                  <a:lnTo>
                    <a:pt x="114300" y="114300"/>
                  </a:lnTo>
                  <a:lnTo>
                    <a:pt x="114300" y="80010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77597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Controlling</a:t>
            </a:r>
            <a:r>
              <a:rPr dirty="0" spc="-135"/>
              <a:t> </a:t>
            </a:r>
            <a:r>
              <a:rPr dirty="0"/>
              <a:t>Health</a:t>
            </a:r>
            <a:r>
              <a:rPr dirty="0" spc="-140"/>
              <a:t> </a:t>
            </a:r>
            <a:r>
              <a:rPr dirty="0" spc="-10"/>
              <a:t>Hazards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48714" y="1133475"/>
            <a:ext cx="6846570" cy="4591050"/>
            <a:chOff x="1148714" y="1133475"/>
            <a:chExt cx="6846570" cy="45910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8239" y="1143000"/>
              <a:ext cx="6827519" cy="457199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153477" y="1138237"/>
              <a:ext cx="6837045" cy="4581525"/>
            </a:xfrm>
            <a:custGeom>
              <a:avLst/>
              <a:gdLst/>
              <a:ahLst/>
              <a:cxnLst/>
              <a:rect l="l" t="t" r="r" b="b"/>
              <a:pathLst>
                <a:path w="6837045" h="4581525">
                  <a:moveTo>
                    <a:pt x="0" y="0"/>
                  </a:moveTo>
                  <a:lnTo>
                    <a:pt x="6837045" y="0"/>
                  </a:lnTo>
                  <a:lnTo>
                    <a:pt x="6837045" y="4581525"/>
                  </a:lnTo>
                  <a:lnTo>
                    <a:pt x="0" y="4581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7279567" y="5740400"/>
            <a:ext cx="6273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1740661" y="4331461"/>
            <a:ext cx="6045200" cy="1092200"/>
            <a:chOff x="1740661" y="4331461"/>
            <a:chExt cx="6045200" cy="1092200"/>
          </a:xfrm>
        </p:grpSpPr>
        <p:sp>
          <p:nvSpPr>
            <p:cNvPr id="8" name="object 8" descr=""/>
            <p:cNvSpPr/>
            <p:nvPr/>
          </p:nvSpPr>
          <p:spPr>
            <a:xfrm>
              <a:off x="1753362" y="4344669"/>
              <a:ext cx="6019800" cy="1066800"/>
            </a:xfrm>
            <a:custGeom>
              <a:avLst/>
              <a:gdLst/>
              <a:ahLst/>
              <a:cxnLst/>
              <a:rect l="l" t="t" r="r" b="b"/>
              <a:pathLst>
                <a:path w="6019800" h="1066800">
                  <a:moveTo>
                    <a:pt x="6019800" y="0"/>
                  </a:moveTo>
                  <a:lnTo>
                    <a:pt x="0" y="0"/>
                  </a:lnTo>
                  <a:lnTo>
                    <a:pt x="0" y="133350"/>
                  </a:lnTo>
                  <a:lnTo>
                    <a:pt x="0" y="933450"/>
                  </a:lnTo>
                  <a:lnTo>
                    <a:pt x="0" y="1066800"/>
                  </a:lnTo>
                  <a:lnTo>
                    <a:pt x="6019800" y="1066800"/>
                  </a:lnTo>
                  <a:lnTo>
                    <a:pt x="6019800" y="933450"/>
                  </a:lnTo>
                  <a:lnTo>
                    <a:pt x="133350" y="933450"/>
                  </a:lnTo>
                  <a:lnTo>
                    <a:pt x="133350" y="133350"/>
                  </a:lnTo>
                  <a:lnTo>
                    <a:pt x="5886450" y="133350"/>
                  </a:lnTo>
                  <a:lnTo>
                    <a:pt x="5886450" y="932942"/>
                  </a:lnTo>
                  <a:lnTo>
                    <a:pt x="6019800" y="932954"/>
                  </a:lnTo>
                  <a:lnTo>
                    <a:pt x="6019800" y="133350"/>
                  </a:lnTo>
                  <a:lnTo>
                    <a:pt x="6019800" y="132842"/>
                  </a:lnTo>
                  <a:lnTo>
                    <a:pt x="60198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753361" y="4344161"/>
              <a:ext cx="6019800" cy="1066800"/>
            </a:xfrm>
            <a:custGeom>
              <a:avLst/>
              <a:gdLst/>
              <a:ahLst/>
              <a:cxnLst/>
              <a:rect l="l" t="t" r="r" b="b"/>
              <a:pathLst>
                <a:path w="6019800" h="1066800">
                  <a:moveTo>
                    <a:pt x="0" y="0"/>
                  </a:moveTo>
                  <a:lnTo>
                    <a:pt x="6019799" y="0"/>
                  </a:lnTo>
                  <a:lnTo>
                    <a:pt x="6019799" y="1066800"/>
                  </a:lnTo>
                  <a:lnTo>
                    <a:pt x="0" y="1066800"/>
                  </a:lnTo>
                  <a:lnTo>
                    <a:pt x="0" y="0"/>
                  </a:lnTo>
                  <a:close/>
                </a:path>
                <a:path w="6019800" h="1066800">
                  <a:moveTo>
                    <a:pt x="133350" y="933450"/>
                  </a:moveTo>
                  <a:lnTo>
                    <a:pt x="5886449" y="933450"/>
                  </a:lnTo>
                  <a:lnTo>
                    <a:pt x="5886449" y="133350"/>
                  </a:lnTo>
                  <a:lnTo>
                    <a:pt x="133350" y="133350"/>
                  </a:lnTo>
                  <a:lnTo>
                    <a:pt x="133350" y="93345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64421" y="1211070"/>
            <a:ext cx="7510780" cy="4184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765175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Process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Safety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Management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(PSM)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of </a:t>
            </a:r>
            <a:r>
              <a:rPr dirty="0" sz="3200">
                <a:latin typeface="Tahoma"/>
                <a:cs typeface="Tahoma"/>
              </a:rPr>
              <a:t>highly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hazardous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chemicals:</a:t>
            </a:r>
            <a:endParaRPr sz="32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Regulations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designed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prevent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release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toxic,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reactive,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flammable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and/or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explosive chemicals.</a:t>
            </a:r>
            <a:endParaRPr sz="2800">
              <a:latin typeface="Tahoma"/>
              <a:cs typeface="Tahoma"/>
            </a:endParaRPr>
          </a:p>
          <a:p>
            <a:pPr marL="355600" marR="250190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Contains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list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threshold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limits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when </a:t>
            </a:r>
            <a:r>
              <a:rPr dirty="0" sz="2800">
                <a:latin typeface="Tahoma"/>
                <a:cs typeface="Tahoma"/>
              </a:rPr>
              <a:t>employers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comply.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Anhydrous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Ammonia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-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10,000</a:t>
            </a:r>
            <a:r>
              <a:rPr dirty="0" sz="2400" spc="-25">
                <a:latin typeface="Tahoma"/>
                <a:cs typeface="Tahoma"/>
              </a:rPr>
              <a:t> lbs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Chlorine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-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1,500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lbs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77597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Controlling</a:t>
            </a:r>
            <a:r>
              <a:rPr dirty="0" spc="-135"/>
              <a:t> </a:t>
            </a:r>
            <a:r>
              <a:rPr dirty="0"/>
              <a:t>Health</a:t>
            </a:r>
            <a:r>
              <a:rPr dirty="0" spc="-140"/>
              <a:t> </a:t>
            </a:r>
            <a:r>
              <a:rPr dirty="0" spc="-10"/>
              <a:t>Hazards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3139" y="1441194"/>
            <a:ext cx="7138670" cy="30981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2069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Waste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Operations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Emergency </a:t>
            </a:r>
            <a:r>
              <a:rPr dirty="0" sz="2800">
                <a:latin typeface="Tahoma"/>
                <a:cs typeface="Tahoma"/>
              </a:rPr>
              <a:t>Response</a:t>
            </a:r>
            <a:r>
              <a:rPr dirty="0" sz="2800" spc="-1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(HAZWOPER):</a:t>
            </a:r>
            <a:endParaRPr sz="28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Applies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employers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their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employees </a:t>
            </a:r>
            <a:r>
              <a:rPr dirty="0" sz="2800">
                <a:latin typeface="Tahoma"/>
                <a:cs typeface="Tahoma"/>
              </a:rPr>
              <a:t>who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exposed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substances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who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engaged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several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operations </a:t>
            </a:r>
            <a:r>
              <a:rPr dirty="0" sz="2800">
                <a:latin typeface="Tahoma"/>
                <a:cs typeface="Tahoma"/>
              </a:rPr>
              <a:t>including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clean-</a:t>
            </a:r>
            <a:r>
              <a:rPr dirty="0" sz="2800">
                <a:latin typeface="Tahoma"/>
                <a:cs typeface="Tahoma"/>
              </a:rPr>
              <a:t>up,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treatment,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storage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disposal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waste.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775970">
              <a:lnSpc>
                <a:spcPct val="100000"/>
              </a:lnSpc>
              <a:spcBef>
                <a:spcPts val="95"/>
              </a:spcBef>
            </a:pPr>
            <a:r>
              <a:rPr dirty="0"/>
              <a:t>Controlling</a:t>
            </a:r>
            <a:r>
              <a:rPr dirty="0" spc="-135"/>
              <a:t> </a:t>
            </a:r>
            <a:r>
              <a:rPr dirty="0"/>
              <a:t>Health</a:t>
            </a:r>
            <a:r>
              <a:rPr dirty="0" spc="-140"/>
              <a:t> </a:t>
            </a:r>
            <a:r>
              <a:rPr dirty="0" spc="-10"/>
              <a:t>Hazards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Hazardous</a:t>
            </a:r>
            <a:r>
              <a:rPr dirty="0" spc="-155"/>
              <a:t> </a:t>
            </a:r>
            <a:r>
              <a:rPr dirty="0"/>
              <a:t>Materials</a:t>
            </a:r>
            <a:r>
              <a:rPr dirty="0" spc="-155"/>
              <a:t> </a:t>
            </a:r>
            <a:r>
              <a:rPr dirty="0" spc="-10"/>
              <a:t>Worksheet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350135" y="1477773"/>
            <a:ext cx="444373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Complete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Worksheet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Hazardous</a:t>
            </a:r>
            <a:r>
              <a:rPr dirty="0" spc="-155"/>
              <a:t> </a:t>
            </a:r>
            <a:r>
              <a:rPr dirty="0"/>
              <a:t>Materials</a:t>
            </a:r>
            <a:r>
              <a:rPr dirty="0" spc="-155"/>
              <a:t> </a:t>
            </a:r>
            <a:r>
              <a:rPr dirty="0" spc="-10"/>
              <a:t>Worksheet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631439" y="1063205"/>
            <a:ext cx="306451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Anticipation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1562100"/>
            <a:ext cx="7904975" cy="434797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902284" y="5934753"/>
            <a:ext cx="24504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Construction </a:t>
            </a:r>
            <a:r>
              <a:rPr dirty="0" sz="800">
                <a:latin typeface="Calibri"/>
                <a:cs typeface="Calibri"/>
              </a:rPr>
              <a:t>Safety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Council,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used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with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permission.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Hazardous</a:t>
            </a:r>
            <a:r>
              <a:rPr dirty="0" spc="-155"/>
              <a:t> </a:t>
            </a:r>
            <a:r>
              <a:rPr dirty="0"/>
              <a:t>Materials</a:t>
            </a:r>
            <a:r>
              <a:rPr dirty="0" spc="-155"/>
              <a:t> </a:t>
            </a:r>
            <a:r>
              <a:rPr dirty="0" spc="-10"/>
              <a:t>Worksheet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631439" y="1024726"/>
            <a:ext cx="343916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Identification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0075" y="1657730"/>
            <a:ext cx="7774940" cy="4193540"/>
            <a:chOff x="600075" y="1657730"/>
            <a:chExt cx="7774940" cy="41935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1667256"/>
              <a:ext cx="7755635" cy="416956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04837" y="1662493"/>
              <a:ext cx="7765415" cy="4184015"/>
            </a:xfrm>
            <a:custGeom>
              <a:avLst/>
              <a:gdLst/>
              <a:ahLst/>
              <a:cxnLst/>
              <a:rect l="l" t="t" r="r" b="b"/>
              <a:pathLst>
                <a:path w="7765415" h="4184015">
                  <a:moveTo>
                    <a:pt x="0" y="0"/>
                  </a:moveTo>
                  <a:lnTo>
                    <a:pt x="7765160" y="0"/>
                  </a:lnTo>
                  <a:lnTo>
                    <a:pt x="7765160" y="4183761"/>
                  </a:lnTo>
                  <a:lnTo>
                    <a:pt x="0" y="418376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809067" y="5866129"/>
            <a:ext cx="24504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Construction </a:t>
            </a:r>
            <a:r>
              <a:rPr dirty="0" sz="800">
                <a:latin typeface="Calibri"/>
                <a:cs typeface="Calibri"/>
              </a:rPr>
              <a:t>Safety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Council,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used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with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permission.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Hazardous</a:t>
            </a:r>
            <a:r>
              <a:rPr dirty="0" spc="-155"/>
              <a:t> </a:t>
            </a:r>
            <a:r>
              <a:rPr dirty="0"/>
              <a:t>Materials</a:t>
            </a:r>
            <a:r>
              <a:rPr dirty="0" spc="-155"/>
              <a:t> </a:t>
            </a:r>
            <a:r>
              <a:rPr dirty="0" spc="-10"/>
              <a:t>Worksheet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069494" y="1080429"/>
            <a:ext cx="300545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Evaluation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608" y="1584960"/>
            <a:ext cx="7796783" cy="438759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022340" y="5974927"/>
            <a:ext cx="24504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Construction </a:t>
            </a:r>
            <a:r>
              <a:rPr dirty="0" sz="800">
                <a:latin typeface="Calibri"/>
                <a:cs typeface="Calibri"/>
              </a:rPr>
              <a:t>Safety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Council,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used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with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permission.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Hazardous</a:t>
            </a:r>
            <a:r>
              <a:rPr dirty="0" spc="-155"/>
              <a:t> </a:t>
            </a:r>
            <a:r>
              <a:rPr dirty="0"/>
              <a:t>Materials</a:t>
            </a:r>
            <a:r>
              <a:rPr dirty="0" spc="-155"/>
              <a:t> </a:t>
            </a:r>
            <a:r>
              <a:rPr dirty="0" spc="-10"/>
              <a:t>Worksheet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206879" y="1060197"/>
            <a:ext cx="488061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Engineering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525524"/>
            <a:ext cx="8229599" cy="441655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250940" y="5966795"/>
            <a:ext cx="24504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Construction </a:t>
            </a:r>
            <a:r>
              <a:rPr dirty="0" sz="800">
                <a:latin typeface="Calibri"/>
                <a:cs typeface="Calibri"/>
              </a:rPr>
              <a:t>Safety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Council,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used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with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permission.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Hazardous</a:t>
            </a:r>
            <a:r>
              <a:rPr dirty="0" spc="-155"/>
              <a:t> </a:t>
            </a:r>
            <a:r>
              <a:rPr dirty="0"/>
              <a:t>Materials</a:t>
            </a:r>
            <a:r>
              <a:rPr dirty="0" spc="-155"/>
              <a:t> </a:t>
            </a:r>
            <a:r>
              <a:rPr dirty="0" spc="-10"/>
              <a:t>Worksheet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49354" y="1174496"/>
            <a:ext cx="524319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Administrative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4715" y="1805940"/>
            <a:ext cx="8077199" cy="403859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909749" y="5892800"/>
            <a:ext cx="24504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Construction </a:t>
            </a:r>
            <a:r>
              <a:rPr dirty="0" sz="800">
                <a:latin typeface="Calibri"/>
                <a:cs typeface="Calibri"/>
              </a:rPr>
              <a:t>Safety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Council,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used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with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permission.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Hazardous</a:t>
            </a:r>
            <a:r>
              <a:rPr dirty="0" spc="-155"/>
              <a:t> </a:t>
            </a:r>
            <a:r>
              <a:rPr dirty="0"/>
              <a:t>Materials</a:t>
            </a:r>
            <a:r>
              <a:rPr dirty="0" spc="-155"/>
              <a:t> </a:t>
            </a:r>
            <a:r>
              <a:rPr dirty="0" spc="-10"/>
              <a:t>Worksheet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631439" y="972783"/>
            <a:ext cx="3618229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PPE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1537716"/>
            <a:ext cx="8229599" cy="4392167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250940" y="5955268"/>
            <a:ext cx="24504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Construction </a:t>
            </a:r>
            <a:r>
              <a:rPr dirty="0" sz="800">
                <a:latin typeface="Calibri"/>
                <a:cs typeface="Calibri"/>
              </a:rPr>
              <a:t>Safety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Council,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used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with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permission.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86385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Summary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306462"/>
            <a:ext cx="712787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b="1" i="1">
                <a:latin typeface="Arial"/>
                <a:cs typeface="Arial"/>
              </a:rPr>
              <a:t>Stop</a:t>
            </a:r>
            <a:r>
              <a:rPr dirty="0" sz="2800" spc="-65" b="1" i="1">
                <a:latin typeface="Arial"/>
                <a:cs typeface="Arial"/>
              </a:rPr>
              <a:t> </a:t>
            </a:r>
            <a:r>
              <a:rPr dirty="0" sz="2800" b="1" i="1">
                <a:latin typeface="Arial"/>
                <a:cs typeface="Arial"/>
              </a:rPr>
              <a:t>health</a:t>
            </a:r>
            <a:r>
              <a:rPr dirty="0" sz="2800" spc="-60" b="1" i="1">
                <a:latin typeface="Arial"/>
                <a:cs typeface="Arial"/>
              </a:rPr>
              <a:t> </a:t>
            </a:r>
            <a:r>
              <a:rPr dirty="0" sz="2800" b="1" i="1">
                <a:latin typeface="Arial"/>
                <a:cs typeface="Arial"/>
              </a:rPr>
              <a:t>hazards</a:t>
            </a:r>
            <a:r>
              <a:rPr dirty="0" sz="2800" spc="-55" b="1" i="1">
                <a:latin typeface="Arial"/>
                <a:cs typeface="Arial"/>
              </a:rPr>
              <a:t> </a:t>
            </a:r>
            <a:r>
              <a:rPr dirty="0" sz="2800" b="1" i="1">
                <a:latin typeface="Arial"/>
                <a:cs typeface="Arial"/>
              </a:rPr>
              <a:t>before</a:t>
            </a:r>
            <a:r>
              <a:rPr dirty="0" sz="2800" spc="-35" b="1" i="1">
                <a:latin typeface="Arial"/>
                <a:cs typeface="Arial"/>
              </a:rPr>
              <a:t> </a:t>
            </a:r>
            <a:r>
              <a:rPr dirty="0" sz="2800" b="1" i="1">
                <a:latin typeface="Arial"/>
                <a:cs typeface="Arial"/>
              </a:rPr>
              <a:t>they</a:t>
            </a:r>
            <a:r>
              <a:rPr dirty="0" sz="2800" spc="-65" b="1" i="1">
                <a:latin typeface="Arial"/>
                <a:cs typeface="Arial"/>
              </a:rPr>
              <a:t> </a:t>
            </a:r>
            <a:r>
              <a:rPr dirty="0" sz="2800" b="1" i="1">
                <a:latin typeface="Arial"/>
                <a:cs typeface="Arial"/>
              </a:rPr>
              <a:t>stop</a:t>
            </a:r>
            <a:r>
              <a:rPr dirty="0" sz="2800" spc="-45" b="1" i="1">
                <a:latin typeface="Arial"/>
                <a:cs typeface="Arial"/>
              </a:rPr>
              <a:t> </a:t>
            </a:r>
            <a:r>
              <a:rPr dirty="0" sz="2800" spc="-20" b="1" i="1">
                <a:latin typeface="Arial"/>
                <a:cs typeface="Arial"/>
              </a:rPr>
              <a:t>you!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1970532"/>
            <a:ext cx="4495799" cy="387705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346672" y="5883827"/>
            <a:ext cx="24504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Construction </a:t>
            </a:r>
            <a:r>
              <a:rPr dirty="0" sz="800">
                <a:latin typeface="Calibri"/>
                <a:cs typeface="Calibri"/>
              </a:rPr>
              <a:t>Safety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Council,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used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with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permission.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94945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325371"/>
            <a:ext cx="7045325" cy="43999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527685" algn="l"/>
                <a:tab pos="6134100" algn="l"/>
              </a:tabLst>
            </a:pP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most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common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route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entry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by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hazardous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materials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are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introduced into the body is </a:t>
            </a:r>
            <a:r>
              <a:rPr dirty="0" u="sng" sz="3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	</a:t>
            </a:r>
            <a:r>
              <a:rPr dirty="0" u="none" sz="3200" spc="-50">
                <a:latin typeface="Tahoma"/>
                <a:cs typeface="Tahoma"/>
              </a:rPr>
              <a:t>.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inhalation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absorption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ingestion</a:t>
            </a:r>
            <a:endParaRPr sz="2800">
              <a:latin typeface="Tahoma"/>
              <a:cs typeface="Tahoma"/>
            </a:endParaRPr>
          </a:p>
          <a:p>
            <a:pPr lvl="1" marL="927100" indent="-513715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 spc="-10">
                <a:latin typeface="Tahoma"/>
                <a:cs typeface="Tahoma"/>
              </a:rPr>
              <a:t>injection</a:t>
            </a:r>
            <a:endParaRPr sz="2800">
              <a:latin typeface="Tahoma"/>
              <a:cs typeface="Tahoma"/>
            </a:endParaRPr>
          </a:p>
          <a:p>
            <a:pPr algn="ctr" marL="109855">
              <a:lnSpc>
                <a:spcPct val="100000"/>
              </a:lnSpc>
              <a:spcBef>
                <a:spcPts val="295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2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a.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 inhalation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94945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226526"/>
            <a:ext cx="7271384" cy="419417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526415" indent="-513715">
              <a:lnSpc>
                <a:spcPct val="100000"/>
              </a:lnSpc>
              <a:spcBef>
                <a:spcPts val="880"/>
              </a:spcBef>
              <a:buAutoNum type="arabicPeriod" startAt="2"/>
              <a:tabLst>
                <a:tab pos="526415" algn="l"/>
              </a:tabLst>
            </a:pPr>
            <a:r>
              <a:rPr dirty="0" sz="3200">
                <a:latin typeface="Tahoma"/>
                <a:cs typeface="Tahoma"/>
              </a:rPr>
              <a:t>Flammability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type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Carcinogenic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Health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Physical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Mutagenic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470"/>
              </a:spcBef>
            </a:pPr>
            <a:endParaRPr sz="2800">
              <a:latin typeface="Tahoma"/>
              <a:cs typeface="Tahoma"/>
            </a:endParaRPr>
          </a:p>
          <a:p>
            <a:pPr algn="ctr" marR="106045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2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 Physical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94945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 startAt="3"/>
              <a:tabLst>
                <a:tab pos="527685" algn="l"/>
              </a:tabLst>
            </a:pPr>
            <a:r>
              <a:rPr dirty="0"/>
              <a:t>Which</a:t>
            </a:r>
            <a:r>
              <a:rPr dirty="0" spc="-65"/>
              <a:t> </a:t>
            </a:r>
            <a:r>
              <a:rPr dirty="0"/>
              <a:t>of</a:t>
            </a:r>
            <a:r>
              <a:rPr dirty="0" spc="-55"/>
              <a:t> </a:t>
            </a:r>
            <a:r>
              <a:rPr dirty="0"/>
              <a:t>the</a:t>
            </a:r>
            <a:r>
              <a:rPr dirty="0" spc="-55"/>
              <a:t> </a:t>
            </a:r>
            <a:r>
              <a:rPr dirty="0"/>
              <a:t>following</a:t>
            </a:r>
            <a:r>
              <a:rPr dirty="0" spc="-35"/>
              <a:t> </a:t>
            </a:r>
            <a:r>
              <a:rPr dirty="0"/>
              <a:t>hazards</a:t>
            </a:r>
            <a:r>
              <a:rPr dirty="0" spc="-90"/>
              <a:t> </a:t>
            </a:r>
            <a:r>
              <a:rPr dirty="0"/>
              <a:t>is</a:t>
            </a:r>
            <a:r>
              <a:rPr dirty="0" spc="-50"/>
              <a:t> </a:t>
            </a:r>
            <a:r>
              <a:rPr dirty="0" spc="-25"/>
              <a:t>an </a:t>
            </a:r>
            <a:r>
              <a:rPr dirty="0" spc="-25"/>
              <a:t>	</a:t>
            </a:r>
            <a:r>
              <a:rPr dirty="0"/>
              <a:t>example</a:t>
            </a:r>
            <a:r>
              <a:rPr dirty="0" spc="-45"/>
              <a:t> </a:t>
            </a:r>
            <a:r>
              <a:rPr dirty="0"/>
              <a:t>of</a:t>
            </a:r>
            <a:r>
              <a:rPr dirty="0" spc="-50"/>
              <a:t> </a:t>
            </a:r>
            <a:r>
              <a:rPr dirty="0"/>
              <a:t>a</a:t>
            </a:r>
            <a:r>
              <a:rPr dirty="0" spc="-55"/>
              <a:t> </a:t>
            </a:r>
            <a:r>
              <a:rPr dirty="0"/>
              <a:t>physical</a:t>
            </a:r>
            <a:r>
              <a:rPr dirty="0" spc="-40"/>
              <a:t> </a:t>
            </a:r>
            <a:r>
              <a:rPr dirty="0" spc="-10"/>
              <a:t>hazard?</a:t>
            </a: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Oxidizer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carcinogen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Chronic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toxicity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Acute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toxicity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05"/>
              </a:spcBef>
            </a:pPr>
            <a:endParaRPr sz="2800"/>
          </a:p>
          <a:p>
            <a:pPr algn="ctr" marL="118745">
              <a:lnSpc>
                <a:spcPct val="100000"/>
              </a:lnSpc>
              <a:spcBef>
                <a:spcPts val="5"/>
              </a:spcBef>
            </a:pPr>
            <a:r>
              <a:rPr dirty="0" b="1">
                <a:latin typeface="Tahoma"/>
                <a:cs typeface="Tahoma"/>
              </a:rPr>
              <a:t>Answer:</a:t>
            </a:r>
            <a:r>
              <a:rPr dirty="0" spc="-35" b="1"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a.</a:t>
            </a:r>
            <a:r>
              <a:rPr dirty="0" spc="-10" b="1">
                <a:solidFill>
                  <a:srgbClr val="FF0000"/>
                </a:solidFill>
                <a:latin typeface="Tahoma"/>
                <a:cs typeface="Tahoma"/>
              </a:rPr>
              <a:t> Oxidizer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94945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 startAt="4"/>
              <a:tabLst>
                <a:tab pos="527685" algn="l"/>
              </a:tabLst>
            </a:pPr>
            <a:r>
              <a:rPr dirty="0"/>
              <a:t>Which</a:t>
            </a:r>
            <a:r>
              <a:rPr dirty="0" spc="-65"/>
              <a:t> </a:t>
            </a:r>
            <a:r>
              <a:rPr dirty="0"/>
              <a:t>of</a:t>
            </a:r>
            <a:r>
              <a:rPr dirty="0" spc="-55"/>
              <a:t> </a:t>
            </a:r>
            <a:r>
              <a:rPr dirty="0"/>
              <a:t>the</a:t>
            </a:r>
            <a:r>
              <a:rPr dirty="0" spc="-55"/>
              <a:t> </a:t>
            </a:r>
            <a:r>
              <a:rPr dirty="0"/>
              <a:t>following</a:t>
            </a:r>
            <a:r>
              <a:rPr dirty="0" spc="-35"/>
              <a:t> </a:t>
            </a:r>
            <a:r>
              <a:rPr dirty="0"/>
              <a:t>hazards</a:t>
            </a:r>
            <a:r>
              <a:rPr dirty="0" spc="-90"/>
              <a:t> </a:t>
            </a:r>
            <a:r>
              <a:rPr dirty="0"/>
              <a:t>is</a:t>
            </a:r>
            <a:r>
              <a:rPr dirty="0" spc="-50"/>
              <a:t> </a:t>
            </a:r>
            <a:r>
              <a:rPr dirty="0" spc="-25"/>
              <a:t>an </a:t>
            </a:r>
            <a:r>
              <a:rPr dirty="0" spc="-25"/>
              <a:t>	</a:t>
            </a:r>
            <a:r>
              <a:rPr dirty="0"/>
              <a:t>example</a:t>
            </a:r>
            <a:r>
              <a:rPr dirty="0" spc="-35"/>
              <a:t> </a:t>
            </a:r>
            <a:r>
              <a:rPr dirty="0"/>
              <a:t>of</a:t>
            </a:r>
            <a:r>
              <a:rPr dirty="0" spc="-30"/>
              <a:t> </a:t>
            </a:r>
            <a:r>
              <a:rPr dirty="0"/>
              <a:t>a</a:t>
            </a:r>
            <a:r>
              <a:rPr dirty="0" spc="-40"/>
              <a:t> </a:t>
            </a:r>
            <a:r>
              <a:rPr dirty="0"/>
              <a:t>health</a:t>
            </a:r>
            <a:r>
              <a:rPr dirty="0" spc="-35"/>
              <a:t> </a:t>
            </a:r>
            <a:r>
              <a:rPr dirty="0" spc="-10"/>
              <a:t>hazard?</a:t>
            </a: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Fire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Acute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toxicity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Explosive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High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pressure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05"/>
              </a:spcBef>
            </a:pPr>
            <a:endParaRPr sz="2800"/>
          </a:p>
          <a:p>
            <a:pPr algn="ctr" marL="120650">
              <a:lnSpc>
                <a:spcPct val="100000"/>
              </a:lnSpc>
              <a:spcBef>
                <a:spcPts val="5"/>
              </a:spcBef>
            </a:pPr>
            <a:r>
              <a:rPr dirty="0" b="1">
                <a:latin typeface="Tahoma"/>
                <a:cs typeface="Tahoma"/>
              </a:rPr>
              <a:t>Answer:</a:t>
            </a:r>
            <a:r>
              <a:rPr dirty="0" spc="-35" b="1"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pc="-1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Acute</a:t>
            </a:r>
            <a:r>
              <a:rPr dirty="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pc="-10" b="1">
                <a:solidFill>
                  <a:srgbClr val="FF0000"/>
                </a:solidFill>
                <a:latin typeface="Tahoma"/>
                <a:cs typeface="Tahoma"/>
              </a:rPr>
              <a:t>toxicity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4945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945896"/>
            <a:ext cx="7602855" cy="50857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27685" marR="93345" indent="-515620">
              <a:lnSpc>
                <a:spcPct val="100000"/>
              </a:lnSpc>
              <a:spcBef>
                <a:spcPts val="95"/>
              </a:spcBef>
              <a:buAutoNum type="arabicPeriod" startAt="5"/>
              <a:tabLst>
                <a:tab pos="527685" algn="l"/>
              </a:tabLst>
            </a:pPr>
            <a:r>
              <a:rPr dirty="0" sz="2800">
                <a:latin typeface="Tahoma"/>
                <a:cs typeface="Tahoma"/>
              </a:rPr>
              <a:t>Which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following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preferred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order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controlling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hazards,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“hierarchy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 controls,”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materials?</a:t>
            </a:r>
            <a:endParaRPr sz="2800">
              <a:latin typeface="Tahoma"/>
              <a:cs typeface="Tahoma"/>
            </a:endParaRPr>
          </a:p>
          <a:p>
            <a:pPr lvl="1" marL="926465" marR="1099185" indent="-513715">
              <a:lnSpc>
                <a:spcPct val="100000"/>
              </a:lnSpc>
              <a:spcBef>
                <a:spcPts val="5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PPE,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Administrative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Controls,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Engineering </a:t>
            </a:r>
            <a:r>
              <a:rPr dirty="0" sz="2400">
                <a:latin typeface="Tahoma"/>
                <a:cs typeface="Tahoma"/>
              </a:rPr>
              <a:t>Controls,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Elimination</a:t>
            </a:r>
            <a:endParaRPr sz="24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Administrative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Controls,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Engineering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Controls,</a:t>
            </a:r>
            <a:endParaRPr sz="2400">
              <a:latin typeface="Tahoma"/>
              <a:cs typeface="Tahoma"/>
            </a:endParaRPr>
          </a:p>
          <a:p>
            <a:pPr marL="926465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Elimination,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PPE</a:t>
            </a:r>
            <a:endParaRPr sz="24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buAutoNum type="alphaLcPeriod" startAt="3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Engineering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Controls,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Elimination,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PPE,</a:t>
            </a:r>
            <a:endParaRPr sz="2400">
              <a:latin typeface="Tahoma"/>
              <a:cs typeface="Tahoma"/>
            </a:endParaRPr>
          </a:p>
          <a:p>
            <a:pPr marL="926465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Administrative</a:t>
            </a:r>
            <a:r>
              <a:rPr dirty="0" sz="2400" spc="-1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Controls</a:t>
            </a:r>
            <a:endParaRPr sz="2400">
              <a:latin typeface="Tahoma"/>
              <a:cs typeface="Tahoma"/>
            </a:endParaRPr>
          </a:p>
          <a:p>
            <a:pPr lvl="1" marL="926465" marR="133985" indent="-513715">
              <a:lnSpc>
                <a:spcPct val="100000"/>
              </a:lnSpc>
              <a:buAutoNum type="alphaLcPeriod" startAt="4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Elimination,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Engineering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Controls,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Administrative </a:t>
            </a:r>
            <a:r>
              <a:rPr dirty="0" sz="2400">
                <a:latin typeface="Tahoma"/>
                <a:cs typeface="Tahoma"/>
              </a:rPr>
              <a:t>Controls,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PPE</a:t>
            </a:r>
            <a:endParaRPr sz="2400">
              <a:latin typeface="Tahoma"/>
              <a:cs typeface="Tahoma"/>
            </a:endParaRPr>
          </a:p>
          <a:p>
            <a:pPr marL="1450975" marR="5080" indent="-1384300">
              <a:lnSpc>
                <a:spcPct val="100000"/>
              </a:lnSpc>
              <a:spcBef>
                <a:spcPts val="480"/>
              </a:spcBef>
            </a:pPr>
            <a:r>
              <a:rPr dirty="0" sz="2600" b="1">
                <a:latin typeface="Tahoma"/>
                <a:cs typeface="Tahoma"/>
              </a:rPr>
              <a:t>Answer:</a:t>
            </a:r>
            <a:r>
              <a:rPr dirty="0" sz="2600" spc="-60" b="1"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26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Elimination,</a:t>
            </a:r>
            <a:r>
              <a:rPr dirty="0" sz="26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Engineering</a:t>
            </a:r>
            <a:r>
              <a:rPr dirty="0" sz="26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10" b="1">
                <a:solidFill>
                  <a:srgbClr val="FF0000"/>
                </a:solidFill>
                <a:latin typeface="Tahoma"/>
                <a:cs typeface="Tahoma"/>
              </a:rPr>
              <a:t>Controls,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Administrative</a:t>
            </a:r>
            <a:r>
              <a:rPr dirty="0" sz="2600" spc="-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b="1">
                <a:solidFill>
                  <a:srgbClr val="FF0000"/>
                </a:solidFill>
                <a:latin typeface="Tahoma"/>
                <a:cs typeface="Tahoma"/>
              </a:rPr>
              <a:t>Controls,</a:t>
            </a:r>
            <a:r>
              <a:rPr dirty="0" sz="26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600" spc="-25" b="1">
                <a:solidFill>
                  <a:srgbClr val="FF0000"/>
                </a:solidFill>
                <a:latin typeface="Tahoma"/>
                <a:cs typeface="Tahoma"/>
              </a:rPr>
              <a:t>PPE</a:t>
            </a:r>
            <a:endParaRPr sz="26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94945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25053" y="1096771"/>
            <a:ext cx="8158480" cy="47631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 startAt="6"/>
              <a:tabLst>
                <a:tab pos="527685" algn="l"/>
                <a:tab pos="3062605" algn="l"/>
              </a:tabLst>
            </a:pPr>
            <a:r>
              <a:rPr dirty="0" sz="3200">
                <a:latin typeface="Tahoma"/>
                <a:cs typeface="Tahoma"/>
              </a:rPr>
              <a:t>When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transferring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flammable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liquid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from </a:t>
            </a:r>
            <a:r>
              <a:rPr dirty="0" sz="3200" spc="-2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one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container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45">
                <a:latin typeface="Tahoma"/>
                <a:cs typeface="Tahoma"/>
              </a:rPr>
              <a:t>another,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containers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should be </a:t>
            </a:r>
            <a:r>
              <a:rPr dirty="0" u="sng" sz="3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	</a:t>
            </a:r>
            <a:r>
              <a:rPr dirty="0" u="none" sz="3200">
                <a:latin typeface="Tahoma"/>
                <a:cs typeface="Tahoma"/>
              </a:rPr>
              <a:t> to prevent static electricity 	from</a:t>
            </a:r>
            <a:r>
              <a:rPr dirty="0" u="none" sz="3200" spc="-70">
                <a:latin typeface="Tahoma"/>
                <a:cs typeface="Tahoma"/>
              </a:rPr>
              <a:t> </a:t>
            </a:r>
            <a:r>
              <a:rPr dirty="0" u="none" sz="3200">
                <a:latin typeface="Tahoma"/>
                <a:cs typeface="Tahoma"/>
              </a:rPr>
              <a:t>creating</a:t>
            </a:r>
            <a:r>
              <a:rPr dirty="0" u="none" sz="3200" spc="-55">
                <a:latin typeface="Tahoma"/>
                <a:cs typeface="Tahoma"/>
              </a:rPr>
              <a:t> </a:t>
            </a:r>
            <a:r>
              <a:rPr dirty="0" u="none" sz="3200">
                <a:latin typeface="Tahoma"/>
                <a:cs typeface="Tahoma"/>
              </a:rPr>
              <a:t>a</a:t>
            </a:r>
            <a:r>
              <a:rPr dirty="0" u="none" sz="3200" spc="-70">
                <a:latin typeface="Tahoma"/>
                <a:cs typeface="Tahoma"/>
              </a:rPr>
              <a:t> </a:t>
            </a:r>
            <a:r>
              <a:rPr dirty="0" u="none" sz="3200">
                <a:latin typeface="Tahoma"/>
                <a:cs typeface="Tahoma"/>
              </a:rPr>
              <a:t>fire</a:t>
            </a:r>
            <a:r>
              <a:rPr dirty="0" u="none" sz="3200" spc="-55">
                <a:latin typeface="Tahoma"/>
                <a:cs typeface="Tahoma"/>
              </a:rPr>
              <a:t> </a:t>
            </a:r>
            <a:r>
              <a:rPr dirty="0" u="none" sz="3200" spc="-10">
                <a:latin typeface="Tahoma"/>
                <a:cs typeface="Tahoma"/>
              </a:rPr>
              <a:t>hazard.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0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ventilated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pressurized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0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ventilated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pressurized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0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bonded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grounded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0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bonded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grounded</a:t>
            </a:r>
            <a:endParaRPr sz="2800">
              <a:latin typeface="Tahoma"/>
              <a:cs typeface="Tahoma"/>
            </a:endParaRPr>
          </a:p>
          <a:p>
            <a:pPr marL="648335">
              <a:lnSpc>
                <a:spcPct val="100000"/>
              </a:lnSpc>
              <a:spcBef>
                <a:spcPts val="2255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3200" spc="-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bonded</a:t>
            </a:r>
            <a:r>
              <a:rPr dirty="0" sz="32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and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grounded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1019" rIns="0" bIns="0" rtlCol="0" vert="horz">
            <a:spAutoFit/>
          </a:bodyPr>
          <a:lstStyle/>
          <a:p>
            <a:pPr marL="194945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General</a:t>
            </a:r>
            <a:r>
              <a:rPr dirty="0" spc="-10"/>
              <a:t> </a:t>
            </a:r>
            <a:r>
              <a:rPr dirty="0"/>
              <a:t>Industry</a:t>
            </a:r>
            <a:r>
              <a:rPr dirty="0" spc="-2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Hazardous</a:t>
            </a:r>
            <a:r>
              <a:rPr dirty="0" spc="-25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052576"/>
            <a:ext cx="7929880" cy="4926965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527685" marR="45085" indent="-515620">
              <a:lnSpc>
                <a:spcPts val="3240"/>
              </a:lnSpc>
              <a:spcBef>
                <a:spcPts val="505"/>
              </a:spcBef>
              <a:buAutoNum type="arabicPeriod" startAt="7"/>
              <a:tabLst>
                <a:tab pos="527685" algn="l"/>
              </a:tabLst>
            </a:pPr>
            <a:r>
              <a:rPr dirty="0" sz="3000">
                <a:latin typeface="Tahoma"/>
                <a:cs typeface="Tahoma"/>
              </a:rPr>
              <a:t>Which</a:t>
            </a:r>
            <a:r>
              <a:rPr dirty="0" sz="3000" spc="-3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the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following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hazard</a:t>
            </a:r>
            <a:r>
              <a:rPr dirty="0" sz="3000" spc="-2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controls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is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 spc="-25">
                <a:latin typeface="Tahoma"/>
                <a:cs typeface="Tahoma"/>
              </a:rPr>
              <a:t>an </a:t>
            </a:r>
            <a:r>
              <a:rPr dirty="0" sz="3000">
                <a:latin typeface="Tahoma"/>
                <a:cs typeface="Tahoma"/>
              </a:rPr>
              <a:t>example</a:t>
            </a:r>
            <a:r>
              <a:rPr dirty="0" sz="3000" spc="-6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an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engineering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control?</a:t>
            </a:r>
            <a:endParaRPr sz="3000">
              <a:latin typeface="Tahoma"/>
              <a:cs typeface="Tahoma"/>
            </a:endParaRPr>
          </a:p>
          <a:p>
            <a:pPr lvl="1" marL="927100" marR="201930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Enclosing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operation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prevent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contact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with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hazardous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material</a:t>
            </a:r>
            <a:endParaRPr sz="2600">
              <a:latin typeface="Tahoma"/>
              <a:cs typeface="Tahoma"/>
            </a:endParaRPr>
          </a:p>
          <a:p>
            <a:pPr lvl="1" marL="926465" marR="110489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6465" algn="l"/>
              </a:tabLst>
            </a:pPr>
            <a:r>
              <a:rPr dirty="0" sz="2600" spc="-25">
                <a:latin typeface="Tahoma"/>
                <a:cs typeface="Tahoma"/>
              </a:rPr>
              <a:t>Training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employees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on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proper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handling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and </a:t>
            </a:r>
            <a:r>
              <a:rPr dirty="0" sz="2600">
                <a:latin typeface="Tahoma"/>
                <a:cs typeface="Tahoma"/>
              </a:rPr>
              <a:t>storage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hazardous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material</a:t>
            </a:r>
            <a:endParaRPr sz="2600">
              <a:latin typeface="Tahoma"/>
              <a:cs typeface="Tahoma"/>
            </a:endParaRPr>
          </a:p>
          <a:p>
            <a:pPr lvl="1" marL="927100" marR="5080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Implementing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procedure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for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proper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use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of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hazardous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material</a:t>
            </a:r>
            <a:endParaRPr sz="2600">
              <a:latin typeface="Tahoma"/>
              <a:cs typeface="Tahoma"/>
            </a:endParaRPr>
          </a:p>
          <a:p>
            <a:pPr lvl="1" marL="926465" marR="235585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Requiring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personal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protective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equipment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be </a:t>
            </a:r>
            <a:r>
              <a:rPr dirty="0" sz="2600">
                <a:latin typeface="Tahoma"/>
                <a:cs typeface="Tahoma"/>
              </a:rPr>
              <a:t>worn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when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working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with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1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hazardous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material</a:t>
            </a:r>
            <a:endParaRPr sz="2600">
              <a:latin typeface="Tahoma"/>
              <a:cs typeface="Tahoma"/>
            </a:endParaRPr>
          </a:p>
          <a:p>
            <a:pPr marL="915035" marR="17780" indent="-748665">
              <a:lnSpc>
                <a:spcPts val="2920"/>
              </a:lnSpc>
              <a:spcBef>
                <a:spcPts val="955"/>
              </a:spcBef>
            </a:pPr>
            <a:r>
              <a:rPr dirty="0" sz="2700" b="1">
                <a:latin typeface="Tahoma"/>
                <a:cs typeface="Tahoma"/>
              </a:rPr>
              <a:t>Answer:</a:t>
            </a:r>
            <a:r>
              <a:rPr dirty="0" sz="2700" spc="-60" b="1"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a.</a:t>
            </a:r>
            <a:r>
              <a:rPr dirty="0" sz="27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Enclosing</a:t>
            </a:r>
            <a:r>
              <a:rPr dirty="0" sz="27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an</a:t>
            </a:r>
            <a:r>
              <a:rPr dirty="0" sz="27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operation</a:t>
            </a:r>
            <a:r>
              <a:rPr dirty="0" sz="27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to</a:t>
            </a:r>
            <a:r>
              <a:rPr dirty="0" sz="27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spc="-10" b="1">
                <a:solidFill>
                  <a:srgbClr val="FF0000"/>
                </a:solidFill>
                <a:latin typeface="Tahoma"/>
                <a:cs typeface="Tahoma"/>
              </a:rPr>
              <a:t>prevent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contact</a:t>
            </a:r>
            <a:r>
              <a:rPr dirty="0" sz="27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with</a:t>
            </a:r>
            <a:r>
              <a:rPr dirty="0" sz="27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27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hazardous</a:t>
            </a:r>
            <a:r>
              <a:rPr dirty="0" sz="27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spc="-10" b="1">
                <a:solidFill>
                  <a:srgbClr val="FF0000"/>
                </a:solidFill>
                <a:latin typeface="Tahoma"/>
                <a:cs typeface="Tahoma"/>
              </a:rPr>
              <a:t>material</a:t>
            </a:r>
            <a:endParaRPr sz="2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Hazardous_Materials_PPT_v-03-01-17</dc:title>
  <dcterms:created xsi:type="dcterms:W3CDTF">2025-06-10T18:01:01Z</dcterms:created>
  <dcterms:modified xsi:type="dcterms:W3CDTF">2025-06-10T18:01:01Z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2023-05-06T00:00:00Z</vt:filetime>
  </property>
  <property fmtid="{D5CDD505-2E9C-101B-9397-08002B2CF9AE}" pid="3" name="Creator">
    <vt:lpwstr>Acrobat PDFMaker 19 for PowerPoint</vt:lpwstr>
  </property>
  <property fmtid="{D5CDD505-2E9C-101B-9397-08002B2CF9AE}" pid="4" name="LastSaved">
    <vt:filetime>2025-06-10T00:00:00Z</vt:filetime>
  </property>
  <property fmtid="{D5CDD505-2E9C-101B-9397-08002B2CF9AE}" pid="5" name="Producer">
    <vt:lpwstr>Adobe PDF Library 19.12.66</vt:lpwstr>
  </property>
</Properties>
</file>