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jpg" ContentType="image/jpg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png" ContentType="image/png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</p:sldIdLst>
  <p:sldSz cx="9144000" cy="6858000"/>
  <p:notesSz cx="9144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6206" y="182321"/>
            <a:ext cx="7771587" cy="6369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25"/>
              <a:t> </a:t>
            </a:r>
            <a:r>
              <a:rPr dirty="0" spc="-10"/>
              <a:t>10-</a:t>
            </a:r>
            <a:r>
              <a:rPr dirty="0"/>
              <a:t>hr. </a:t>
            </a:r>
            <a:r>
              <a:rPr dirty="0" spc="-10"/>
              <a:t>General</a:t>
            </a:r>
            <a:r>
              <a:rPr dirty="0" spc="35"/>
              <a:t> </a:t>
            </a:r>
            <a:r>
              <a:rPr dirty="0"/>
              <a:t>Industry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Hazard </a:t>
            </a:r>
            <a:r>
              <a:rPr dirty="0" spc="-10"/>
              <a:t>Communication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25"/>
              <a:t> </a:t>
            </a:r>
            <a:r>
              <a:rPr dirty="0" spc="-10"/>
              <a:t>10-</a:t>
            </a:r>
            <a:r>
              <a:rPr dirty="0"/>
              <a:t>hr. </a:t>
            </a:r>
            <a:r>
              <a:rPr dirty="0" spc="-10"/>
              <a:t>General</a:t>
            </a:r>
            <a:r>
              <a:rPr dirty="0" spc="35"/>
              <a:t> </a:t>
            </a:r>
            <a:r>
              <a:rPr dirty="0"/>
              <a:t>Industry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Hazard </a:t>
            </a:r>
            <a:r>
              <a:rPr dirty="0" spc="-10"/>
              <a:t>Communication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25"/>
              <a:t> </a:t>
            </a:r>
            <a:r>
              <a:rPr dirty="0" spc="-10"/>
              <a:t>10-</a:t>
            </a:r>
            <a:r>
              <a:rPr dirty="0"/>
              <a:t>hr. </a:t>
            </a:r>
            <a:r>
              <a:rPr dirty="0" spc="-10"/>
              <a:t>General</a:t>
            </a:r>
            <a:r>
              <a:rPr dirty="0" spc="35"/>
              <a:t> </a:t>
            </a:r>
            <a:r>
              <a:rPr dirty="0"/>
              <a:t>Industry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Hazard </a:t>
            </a:r>
            <a:r>
              <a:rPr dirty="0" spc="-10"/>
              <a:t>Communication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172200"/>
          </a:xfrm>
          <a:custGeom>
            <a:avLst/>
            <a:gdLst/>
            <a:ahLst/>
            <a:cxnLst/>
            <a:rect l="l" t="t" r="r" b="b"/>
            <a:pathLst>
              <a:path w="9144000" h="6172200">
                <a:moveTo>
                  <a:pt x="0" y="6172200"/>
                </a:moveTo>
                <a:lnTo>
                  <a:pt x="9144000" y="6172200"/>
                </a:lnTo>
                <a:lnTo>
                  <a:pt x="9144000" y="0"/>
                </a:lnTo>
                <a:lnTo>
                  <a:pt x="0" y="0"/>
                </a:lnTo>
                <a:lnTo>
                  <a:pt x="0" y="617220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25"/>
              <a:t> </a:t>
            </a:r>
            <a:r>
              <a:rPr dirty="0" spc="-10"/>
              <a:t>10-</a:t>
            </a:r>
            <a:r>
              <a:rPr dirty="0"/>
              <a:t>hr. </a:t>
            </a:r>
            <a:r>
              <a:rPr dirty="0" spc="-10"/>
              <a:t>General</a:t>
            </a:r>
            <a:r>
              <a:rPr dirty="0" spc="35"/>
              <a:t> </a:t>
            </a:r>
            <a:r>
              <a:rPr dirty="0"/>
              <a:t>Industry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Hazard </a:t>
            </a:r>
            <a:r>
              <a:rPr dirty="0" spc="-10"/>
              <a:t>Communication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25"/>
              <a:t> </a:t>
            </a:r>
            <a:r>
              <a:rPr dirty="0" spc="-10"/>
              <a:t>10-</a:t>
            </a:r>
            <a:r>
              <a:rPr dirty="0"/>
              <a:t>hr. </a:t>
            </a:r>
            <a:r>
              <a:rPr dirty="0" spc="-10"/>
              <a:t>General</a:t>
            </a:r>
            <a:r>
              <a:rPr dirty="0" spc="35"/>
              <a:t> </a:t>
            </a:r>
            <a:r>
              <a:rPr dirty="0"/>
              <a:t>Industry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Hazard </a:t>
            </a:r>
            <a:r>
              <a:rPr dirty="0" spc="-10"/>
              <a:t>Communication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6750" y="182321"/>
            <a:ext cx="8410498" cy="6369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93444" y="1197335"/>
            <a:ext cx="6780530" cy="33858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78739" y="6678220"/>
            <a:ext cx="2946400" cy="147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25"/>
              <a:t> </a:t>
            </a:r>
            <a:r>
              <a:rPr dirty="0" spc="-10"/>
              <a:t>10-</a:t>
            </a:r>
            <a:r>
              <a:rPr dirty="0"/>
              <a:t>hr. </a:t>
            </a:r>
            <a:r>
              <a:rPr dirty="0" spc="-10"/>
              <a:t>General</a:t>
            </a:r>
            <a:r>
              <a:rPr dirty="0" spc="35"/>
              <a:t> </a:t>
            </a:r>
            <a:r>
              <a:rPr dirty="0"/>
              <a:t>Industry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Hazard </a:t>
            </a:r>
            <a:r>
              <a:rPr dirty="0" spc="-10"/>
              <a:t>Communication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737731" y="6530087"/>
            <a:ext cx="2322829" cy="269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5.jpg"/><Relationship Id="rId4" Type="http://schemas.openxmlformats.org/officeDocument/2006/relationships/image" Target="../media/image6.jpg"/><Relationship Id="rId5" Type="http://schemas.openxmlformats.org/officeDocument/2006/relationships/image" Target="../media/image7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jp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Relationship Id="rId3" Type="http://schemas.openxmlformats.org/officeDocument/2006/relationships/image" Target="../media/image15.jpg"/><Relationship Id="rId4" Type="http://schemas.openxmlformats.org/officeDocument/2006/relationships/image" Target="../media/image16.jpg"/><Relationship Id="rId5" Type="http://schemas.openxmlformats.org/officeDocument/2006/relationships/image" Target="../media/image17.jpg"/><Relationship Id="rId6" Type="http://schemas.openxmlformats.org/officeDocument/2006/relationships/image" Target="../media/image18.jp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Relationship Id="rId3" Type="http://schemas.openxmlformats.org/officeDocument/2006/relationships/image" Target="../media/image21.pn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Relationship Id="rId3" Type="http://schemas.openxmlformats.org/officeDocument/2006/relationships/image" Target="../media/image22.pn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Relationship Id="rId3" Type="http://schemas.openxmlformats.org/officeDocument/2006/relationships/image" Target="../media/image24.jp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Relationship Id="rId3" Type="http://schemas.openxmlformats.org/officeDocument/2006/relationships/image" Target="../media/image25.jp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Relationship Id="rId3" Type="http://schemas.openxmlformats.org/officeDocument/2006/relationships/image" Target="../media/image26.jp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Relationship Id="rId3" Type="http://schemas.openxmlformats.org/officeDocument/2006/relationships/image" Target="../media/image27.pn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g"/><Relationship Id="rId3" Type="http://schemas.openxmlformats.org/officeDocument/2006/relationships/image" Target="../media/image31.png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2.png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g"/><Relationship Id="rId3" Type="http://schemas.openxmlformats.org/officeDocument/2006/relationships/image" Target="../media/image34.jpg"/><Relationship Id="rId4" Type="http://schemas.openxmlformats.org/officeDocument/2006/relationships/image" Target="../media/image35.png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jpg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g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8.png"/></Relationships>
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9.jpg"/></Relationships>
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0.jpg"/></Relationships>
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1.jpg"/></Relationships>
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6172200"/>
          </a:xfrm>
          <a:custGeom>
            <a:avLst/>
            <a:gdLst/>
            <a:ahLst/>
            <a:cxnLst/>
            <a:rect l="l" t="t" r="r" b="b"/>
            <a:pathLst>
              <a:path w="9144000" h="6172200">
                <a:moveTo>
                  <a:pt x="0" y="6172200"/>
                </a:moveTo>
                <a:lnTo>
                  <a:pt x="9144000" y="6172200"/>
                </a:lnTo>
                <a:lnTo>
                  <a:pt x="9144000" y="0"/>
                </a:lnTo>
                <a:lnTo>
                  <a:pt x="0" y="0"/>
                </a:lnTo>
                <a:lnTo>
                  <a:pt x="0" y="617220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061110" y="2164537"/>
            <a:ext cx="7027545" cy="6953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324735" algn="l"/>
              </a:tabLst>
            </a:pPr>
            <a:r>
              <a:rPr dirty="0" sz="4400" spc="-10" b="1">
                <a:latin typeface="Tahoma"/>
                <a:cs typeface="Tahoma"/>
              </a:rPr>
              <a:t>Hazard</a:t>
            </a:r>
            <a:r>
              <a:rPr dirty="0" sz="4400" b="1">
                <a:latin typeface="Tahoma"/>
                <a:cs typeface="Tahoma"/>
              </a:rPr>
              <a:t>	</a:t>
            </a:r>
            <a:r>
              <a:rPr dirty="0" sz="4400" spc="-10" b="1">
                <a:latin typeface="Tahoma"/>
                <a:cs typeface="Tahoma"/>
              </a:rPr>
              <a:t>Communications</a:t>
            </a:r>
            <a:endParaRPr sz="44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71550" y="3405581"/>
            <a:ext cx="7603490" cy="1095375"/>
          </a:xfrm>
          <a:prstGeom prst="rect">
            <a:avLst/>
          </a:prstGeom>
        </p:spPr>
        <p:txBody>
          <a:bodyPr wrap="square" lIns="0" tIns="76835" rIns="0" bIns="0" rtlCol="0" vert="horz">
            <a:spAutoFit/>
          </a:bodyPr>
          <a:lstStyle/>
          <a:p>
            <a:pPr marL="1671320" marR="5080" indent="-1659255">
              <a:lnSpc>
                <a:spcPts val="3990"/>
              </a:lnSpc>
              <a:spcBef>
                <a:spcPts val="605"/>
              </a:spcBef>
            </a:pPr>
            <a:r>
              <a:rPr dirty="0" sz="3700" b="1">
                <a:solidFill>
                  <a:srgbClr val="888888"/>
                </a:solidFill>
                <a:latin typeface="Tahoma"/>
                <a:cs typeface="Tahoma"/>
              </a:rPr>
              <a:t>OSHA</a:t>
            </a:r>
            <a:r>
              <a:rPr dirty="0" sz="3700" spc="-45" b="1">
                <a:solidFill>
                  <a:srgbClr val="888888"/>
                </a:solidFill>
                <a:latin typeface="Tahoma"/>
                <a:cs typeface="Tahoma"/>
              </a:rPr>
              <a:t> </a:t>
            </a:r>
            <a:r>
              <a:rPr dirty="0" sz="3700" spc="-25" b="1">
                <a:solidFill>
                  <a:srgbClr val="888888"/>
                </a:solidFill>
                <a:latin typeface="Tahoma"/>
                <a:cs typeface="Tahoma"/>
              </a:rPr>
              <a:t>10-</a:t>
            </a:r>
            <a:r>
              <a:rPr dirty="0" sz="3700" b="1">
                <a:solidFill>
                  <a:srgbClr val="888888"/>
                </a:solidFill>
                <a:latin typeface="Tahoma"/>
                <a:cs typeface="Tahoma"/>
              </a:rPr>
              <a:t>Hour</a:t>
            </a:r>
            <a:r>
              <a:rPr dirty="0" sz="3700" spc="-40" b="1">
                <a:solidFill>
                  <a:srgbClr val="888888"/>
                </a:solidFill>
                <a:latin typeface="Tahoma"/>
                <a:cs typeface="Tahoma"/>
              </a:rPr>
              <a:t> </a:t>
            </a:r>
            <a:r>
              <a:rPr dirty="0" sz="3700" b="1">
                <a:solidFill>
                  <a:srgbClr val="888888"/>
                </a:solidFill>
                <a:latin typeface="Tahoma"/>
                <a:cs typeface="Tahoma"/>
              </a:rPr>
              <a:t>General</a:t>
            </a:r>
            <a:r>
              <a:rPr dirty="0" sz="3700" spc="-40" b="1">
                <a:solidFill>
                  <a:srgbClr val="888888"/>
                </a:solidFill>
                <a:latin typeface="Tahoma"/>
                <a:cs typeface="Tahoma"/>
              </a:rPr>
              <a:t> </a:t>
            </a:r>
            <a:r>
              <a:rPr dirty="0" sz="3700" spc="-10" b="1">
                <a:solidFill>
                  <a:srgbClr val="888888"/>
                </a:solidFill>
                <a:latin typeface="Tahoma"/>
                <a:cs typeface="Tahoma"/>
              </a:rPr>
              <a:t>Industry </a:t>
            </a:r>
            <a:r>
              <a:rPr dirty="0" sz="3700" b="1">
                <a:solidFill>
                  <a:srgbClr val="888888"/>
                </a:solidFill>
                <a:latin typeface="Tahoma"/>
                <a:cs typeface="Tahoma"/>
              </a:rPr>
              <a:t>Outreach</a:t>
            </a:r>
            <a:r>
              <a:rPr dirty="0" sz="3700" spc="-145" b="1">
                <a:solidFill>
                  <a:srgbClr val="888888"/>
                </a:solidFill>
                <a:latin typeface="Tahoma"/>
                <a:cs typeface="Tahoma"/>
              </a:rPr>
              <a:t> </a:t>
            </a:r>
            <a:r>
              <a:rPr dirty="0" sz="3700" spc="-10" b="1">
                <a:solidFill>
                  <a:srgbClr val="888888"/>
                </a:solidFill>
                <a:latin typeface="Tahoma"/>
                <a:cs typeface="Tahoma"/>
              </a:rPr>
              <a:t>Training</a:t>
            </a:r>
            <a:endParaRPr sz="3700">
              <a:latin typeface="Tahoma"/>
              <a:cs typeface="Tahoma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6" name="object 6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25"/>
              <a:t> </a:t>
            </a:r>
            <a:r>
              <a:rPr dirty="0" spc="-10"/>
              <a:t>10-</a:t>
            </a:r>
            <a:r>
              <a:rPr dirty="0"/>
              <a:t>hr. </a:t>
            </a:r>
            <a:r>
              <a:rPr dirty="0" spc="-10"/>
              <a:t>General</a:t>
            </a:r>
            <a:r>
              <a:rPr dirty="0" spc="35"/>
              <a:t> </a:t>
            </a:r>
            <a:r>
              <a:rPr dirty="0"/>
              <a:t>Industry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Hazard </a:t>
            </a:r>
            <a:r>
              <a:rPr dirty="0" spc="-10"/>
              <a:t>Communication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2588260">
              <a:lnSpc>
                <a:spcPct val="100000"/>
              </a:lnSpc>
              <a:spcBef>
                <a:spcPts val="110"/>
              </a:spcBef>
            </a:pPr>
            <a:r>
              <a:rPr dirty="0" spc="-10"/>
              <a:t>Introduction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6244" y="1081285"/>
            <a:ext cx="8134984" cy="4742180"/>
          </a:xfrm>
          <a:prstGeom prst="rect">
            <a:avLst/>
          </a:prstGeom>
        </p:spPr>
        <p:txBody>
          <a:bodyPr wrap="square" lIns="0" tIns="577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5"/>
              </a:spcBef>
            </a:pPr>
            <a:r>
              <a:rPr dirty="0" sz="3200">
                <a:latin typeface="Tahoma"/>
                <a:cs typeface="Tahoma"/>
              </a:rPr>
              <a:t>Lesson</a:t>
            </a:r>
            <a:r>
              <a:rPr dirty="0" sz="3200" spc="-10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objectives:</a:t>
            </a:r>
            <a:endParaRPr sz="3200">
              <a:latin typeface="Tahoma"/>
              <a:cs typeface="Tahoma"/>
            </a:endParaRPr>
          </a:p>
          <a:p>
            <a:pPr marL="527685" marR="582295" indent="-515620">
              <a:lnSpc>
                <a:spcPts val="3030"/>
              </a:lnSpc>
              <a:spcBef>
                <a:spcPts val="710"/>
              </a:spcBef>
              <a:buAutoNum type="arabicPeriod"/>
              <a:tabLst>
                <a:tab pos="527685" algn="l"/>
              </a:tabLst>
            </a:pPr>
            <a:r>
              <a:rPr dirty="0" sz="2800">
                <a:latin typeface="Tahoma"/>
                <a:cs typeface="Tahoma"/>
              </a:rPr>
              <a:t>Identify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employer’s</a:t>
            </a:r>
            <a:r>
              <a:rPr dirty="0" sz="2800" spc="-1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responsibilities</a:t>
            </a:r>
            <a:r>
              <a:rPr dirty="0" sz="2800" spc="-13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under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HCS,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including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training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requirements.</a:t>
            </a:r>
            <a:endParaRPr sz="2800">
              <a:latin typeface="Tahoma"/>
              <a:cs typeface="Tahoma"/>
            </a:endParaRPr>
          </a:p>
          <a:p>
            <a:pPr marL="527685" marR="2463165" indent="-515620">
              <a:lnSpc>
                <a:spcPts val="3030"/>
              </a:lnSpc>
              <a:spcBef>
                <a:spcPts val="660"/>
              </a:spcBef>
              <a:buAutoNum type="arabicPeriod"/>
              <a:tabLst>
                <a:tab pos="527685" algn="l"/>
              </a:tabLst>
            </a:pPr>
            <a:r>
              <a:rPr dirty="0" sz="2800">
                <a:latin typeface="Tahoma"/>
                <a:cs typeface="Tahoma"/>
              </a:rPr>
              <a:t>Identify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components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Hazard </a:t>
            </a:r>
            <a:r>
              <a:rPr dirty="0" sz="2800">
                <a:latin typeface="Tahoma"/>
                <a:cs typeface="Tahoma"/>
              </a:rPr>
              <a:t>Communication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program.</a:t>
            </a:r>
            <a:endParaRPr sz="2800">
              <a:latin typeface="Tahoma"/>
              <a:cs typeface="Tahoma"/>
            </a:endParaRPr>
          </a:p>
          <a:p>
            <a:pPr marL="527685" marR="250825" indent="-515620">
              <a:lnSpc>
                <a:spcPts val="3020"/>
              </a:lnSpc>
              <a:spcBef>
                <a:spcPts val="675"/>
              </a:spcBef>
              <a:buAutoNum type="arabicPeriod"/>
              <a:tabLst>
                <a:tab pos="527685" algn="l"/>
              </a:tabLst>
            </a:pPr>
            <a:r>
              <a:rPr dirty="0" sz="2800">
                <a:latin typeface="Tahoma"/>
                <a:cs typeface="Tahoma"/>
              </a:rPr>
              <a:t>Describe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requirements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different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types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of </a:t>
            </a:r>
            <a:r>
              <a:rPr dirty="0" sz="2800">
                <a:latin typeface="Tahoma"/>
                <a:cs typeface="Tahoma"/>
              </a:rPr>
              <a:t>Hazard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Communication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labels.</a:t>
            </a:r>
            <a:endParaRPr sz="2800">
              <a:latin typeface="Tahoma"/>
              <a:cs typeface="Tahoma"/>
            </a:endParaRPr>
          </a:p>
          <a:p>
            <a:pPr marL="527685" marR="5080" indent="-515620">
              <a:lnSpc>
                <a:spcPct val="90000"/>
              </a:lnSpc>
              <a:spcBef>
                <a:spcPts val="635"/>
              </a:spcBef>
              <a:buAutoNum type="arabicPeriod"/>
              <a:tabLst>
                <a:tab pos="527685" algn="l"/>
              </a:tabLst>
            </a:pPr>
            <a:r>
              <a:rPr dirty="0" sz="2800">
                <a:latin typeface="Tahoma"/>
                <a:cs typeface="Tahoma"/>
              </a:rPr>
              <a:t>Locate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pertinent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information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about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chemicals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on </a:t>
            </a:r>
            <a:r>
              <a:rPr dirty="0" sz="2800">
                <a:latin typeface="Tahoma"/>
                <a:cs typeface="Tahoma"/>
              </a:rPr>
              <a:t>labels,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including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other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forms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hazard </a:t>
            </a:r>
            <a:r>
              <a:rPr dirty="0" sz="2800">
                <a:latin typeface="Tahoma"/>
                <a:cs typeface="Tahoma"/>
              </a:rPr>
              <a:t>communication,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ensure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“right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to </a:t>
            </a:r>
            <a:r>
              <a:rPr dirty="0" sz="2800">
                <a:latin typeface="Tahoma"/>
                <a:cs typeface="Tahoma"/>
              </a:rPr>
              <a:t>understanding”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provisions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GHS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requirements.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25"/>
              <a:t> </a:t>
            </a:r>
            <a:r>
              <a:rPr dirty="0" spc="-10"/>
              <a:t>10-</a:t>
            </a:r>
            <a:r>
              <a:rPr dirty="0"/>
              <a:t>hr. </a:t>
            </a:r>
            <a:r>
              <a:rPr dirty="0" spc="-10"/>
              <a:t>General</a:t>
            </a:r>
            <a:r>
              <a:rPr dirty="0" spc="35"/>
              <a:t> </a:t>
            </a:r>
            <a:r>
              <a:rPr dirty="0"/>
              <a:t>Industry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Hazard </a:t>
            </a:r>
            <a:r>
              <a:rPr dirty="0" spc="-10"/>
              <a:t>Communication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2268220">
              <a:lnSpc>
                <a:spcPct val="100000"/>
              </a:lnSpc>
              <a:spcBef>
                <a:spcPts val="110"/>
              </a:spcBef>
            </a:pPr>
            <a:r>
              <a:rPr dirty="0" spc="-10"/>
              <a:t>Introduction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444" y="1481404"/>
            <a:ext cx="1969770" cy="5124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200">
                <a:latin typeface="Tahoma"/>
                <a:cs typeface="Tahoma"/>
              </a:rPr>
              <a:t>Case</a:t>
            </a:r>
            <a:r>
              <a:rPr dirty="0" sz="3200" spc="-9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study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45083" y="2200275"/>
            <a:ext cx="7054215" cy="3472815"/>
            <a:chOff x="1045083" y="2200275"/>
            <a:chExt cx="7054215" cy="347281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54608" y="2209800"/>
              <a:ext cx="7035800" cy="345440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049845" y="2205037"/>
              <a:ext cx="7044690" cy="3463290"/>
            </a:xfrm>
            <a:custGeom>
              <a:avLst/>
              <a:gdLst/>
              <a:ahLst/>
              <a:cxnLst/>
              <a:rect l="l" t="t" r="r" b="b"/>
              <a:pathLst>
                <a:path w="7044690" h="3463290">
                  <a:moveTo>
                    <a:pt x="0" y="3462909"/>
                  </a:moveTo>
                  <a:lnTo>
                    <a:pt x="7044308" y="3462909"/>
                  </a:lnTo>
                  <a:lnTo>
                    <a:pt x="7044308" y="0"/>
                  </a:lnTo>
                  <a:lnTo>
                    <a:pt x="0" y="0"/>
                  </a:lnTo>
                  <a:lnTo>
                    <a:pt x="0" y="346290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7421371" y="5701385"/>
            <a:ext cx="59372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9" name="object 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25"/>
              <a:t> </a:t>
            </a:r>
            <a:r>
              <a:rPr dirty="0" spc="-10"/>
              <a:t>10-</a:t>
            </a:r>
            <a:r>
              <a:rPr dirty="0"/>
              <a:t>hr. </a:t>
            </a:r>
            <a:r>
              <a:rPr dirty="0" spc="-10"/>
              <a:t>General</a:t>
            </a:r>
            <a:r>
              <a:rPr dirty="0" spc="35"/>
              <a:t> </a:t>
            </a:r>
            <a:r>
              <a:rPr dirty="0"/>
              <a:t>Industry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Hazard </a:t>
            </a:r>
            <a:r>
              <a:rPr dirty="0" spc="-10"/>
              <a:t>Communication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2588260">
              <a:lnSpc>
                <a:spcPct val="100000"/>
              </a:lnSpc>
              <a:spcBef>
                <a:spcPts val="110"/>
              </a:spcBef>
            </a:pPr>
            <a:r>
              <a:rPr dirty="0" spc="-10"/>
              <a:t>Introduction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060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35"/>
              </a:spcBef>
            </a:pPr>
            <a:r>
              <a:rPr dirty="0" spc="-10"/>
              <a:t>HCS/GHS</a:t>
            </a:r>
          </a:p>
          <a:p>
            <a:pPr marL="356870" indent="-344170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/>
              <a:t>Save</a:t>
            </a:r>
            <a:r>
              <a:rPr dirty="0" sz="2800" spc="-90"/>
              <a:t> </a:t>
            </a:r>
            <a:r>
              <a:rPr dirty="0" sz="2800" spc="-20"/>
              <a:t>lives</a:t>
            </a:r>
            <a:endParaRPr sz="2800"/>
          </a:p>
          <a:p>
            <a:pPr lvl="1" marL="755015" indent="-285115">
              <a:lnSpc>
                <a:spcPct val="100000"/>
              </a:lnSpc>
              <a:spcBef>
                <a:spcPts val="57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Approximately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43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per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year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(deaths)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Approximately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585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per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year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injuries/illnesses</a:t>
            </a:r>
            <a:endParaRPr sz="24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8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/>
              <a:t>Save</a:t>
            </a:r>
            <a:r>
              <a:rPr dirty="0" sz="2800" spc="-75"/>
              <a:t> </a:t>
            </a:r>
            <a:r>
              <a:rPr dirty="0" sz="2800" spc="-50"/>
              <a:t>$</a:t>
            </a:r>
            <a:endParaRPr sz="2800"/>
          </a:p>
          <a:p>
            <a:pPr lvl="1" marL="755015" indent="-285115">
              <a:lnSpc>
                <a:spcPct val="100000"/>
              </a:lnSpc>
              <a:spcBef>
                <a:spcPts val="57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$475.2M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in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increased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productivity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$32.2M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in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cost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savings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25"/>
              <a:t> </a:t>
            </a:r>
            <a:r>
              <a:rPr dirty="0" spc="-10"/>
              <a:t>10-</a:t>
            </a:r>
            <a:r>
              <a:rPr dirty="0"/>
              <a:t>hr. </a:t>
            </a:r>
            <a:r>
              <a:rPr dirty="0" spc="-10"/>
              <a:t>General</a:t>
            </a:r>
            <a:r>
              <a:rPr dirty="0" spc="35"/>
              <a:t> </a:t>
            </a:r>
            <a:r>
              <a:rPr dirty="0"/>
              <a:t>Industry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Hazard </a:t>
            </a:r>
            <a:r>
              <a:rPr dirty="0" spc="-10"/>
              <a:t>Communication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2268220">
              <a:lnSpc>
                <a:spcPct val="100000"/>
              </a:lnSpc>
              <a:spcBef>
                <a:spcPts val="110"/>
              </a:spcBef>
            </a:pPr>
            <a:r>
              <a:rPr dirty="0" spc="-10"/>
              <a:t>Introduction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64844" y="1176350"/>
            <a:ext cx="7500620" cy="1000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3200">
                <a:latin typeface="Tahoma"/>
                <a:cs typeface="Tahoma"/>
              </a:rPr>
              <a:t>Seven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major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elements</a:t>
            </a:r>
            <a:r>
              <a:rPr dirty="0" sz="3200" spc="-3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in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the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GHS-</a:t>
            </a:r>
            <a:r>
              <a:rPr dirty="0" sz="3200" spc="-10">
                <a:latin typeface="Tahoma"/>
                <a:cs typeface="Tahoma"/>
              </a:rPr>
              <a:t>aligned </a:t>
            </a:r>
            <a:r>
              <a:rPr dirty="0" sz="3200">
                <a:latin typeface="Tahoma"/>
                <a:cs typeface="Tahoma"/>
              </a:rPr>
              <a:t>Hazard</a:t>
            </a:r>
            <a:r>
              <a:rPr dirty="0" sz="3200" spc="-19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Communication</a:t>
            </a:r>
            <a:r>
              <a:rPr dirty="0" sz="3200" spc="-10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Standard</a:t>
            </a:r>
            <a:endParaRPr sz="32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55064" y="2286000"/>
            <a:ext cx="5833872" cy="3602736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1733550" y="5918403"/>
            <a:ext cx="593090" cy="1466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7" name="object 7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25"/>
              <a:t> </a:t>
            </a:r>
            <a:r>
              <a:rPr dirty="0" spc="-10"/>
              <a:t>10-</a:t>
            </a:r>
            <a:r>
              <a:rPr dirty="0"/>
              <a:t>hr. </a:t>
            </a:r>
            <a:r>
              <a:rPr dirty="0" spc="-10"/>
              <a:t>General</a:t>
            </a:r>
            <a:r>
              <a:rPr dirty="0" spc="35"/>
              <a:t> </a:t>
            </a:r>
            <a:r>
              <a:rPr dirty="0"/>
              <a:t>Industry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Hazard </a:t>
            </a:r>
            <a:r>
              <a:rPr dirty="0" spc="-10"/>
              <a:t>Communication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923290">
              <a:lnSpc>
                <a:spcPct val="100000"/>
              </a:lnSpc>
              <a:spcBef>
                <a:spcPts val="110"/>
              </a:spcBef>
            </a:pPr>
            <a:r>
              <a:rPr dirty="0"/>
              <a:t>Employer</a:t>
            </a:r>
            <a:r>
              <a:rPr dirty="0" spc="-55"/>
              <a:t> </a:t>
            </a:r>
            <a:r>
              <a:rPr dirty="0" spc="-10"/>
              <a:t>Responsibilities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899261" y="974597"/>
            <a:ext cx="7092950" cy="49244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>
                <a:latin typeface="Tahoma"/>
                <a:cs typeface="Tahoma"/>
              </a:rPr>
              <a:t>Employer</a:t>
            </a:r>
            <a:r>
              <a:rPr dirty="0" sz="3000" spc="-8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responsibilities</a:t>
            </a:r>
            <a:r>
              <a:rPr dirty="0" sz="3000" spc="-114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under</a:t>
            </a:r>
            <a:r>
              <a:rPr dirty="0" sz="3000" spc="-10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the</a:t>
            </a:r>
            <a:r>
              <a:rPr dirty="0" sz="3000" spc="-100">
                <a:latin typeface="Tahoma"/>
                <a:cs typeface="Tahoma"/>
              </a:rPr>
              <a:t> </a:t>
            </a:r>
            <a:r>
              <a:rPr dirty="0" sz="3000" spc="-20">
                <a:latin typeface="Tahoma"/>
                <a:cs typeface="Tahoma"/>
              </a:rPr>
              <a:t>HCS:</a:t>
            </a:r>
            <a:endParaRPr sz="3000">
              <a:latin typeface="Tahoma"/>
              <a:cs typeface="Tahoma"/>
            </a:endParaRPr>
          </a:p>
          <a:p>
            <a:pPr marL="356870" marR="210820" indent="-344805">
              <a:lnSpc>
                <a:spcPts val="2500"/>
              </a:lnSpc>
              <a:spcBef>
                <a:spcPts val="61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600">
                <a:latin typeface="Tahoma"/>
                <a:cs typeface="Tahoma"/>
              </a:rPr>
              <a:t>Ensure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labels</a:t>
            </a:r>
            <a:r>
              <a:rPr dirty="0" sz="2600" spc="-6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are</a:t>
            </a:r>
            <a:r>
              <a:rPr dirty="0" sz="2600" spc="-7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on</a:t>
            </a:r>
            <a:r>
              <a:rPr dirty="0" sz="2600" spc="-6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incoming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labels</a:t>
            </a:r>
            <a:r>
              <a:rPr dirty="0" sz="2600" spc="-8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and</a:t>
            </a:r>
            <a:r>
              <a:rPr dirty="0" sz="2600" spc="-65">
                <a:latin typeface="Tahoma"/>
                <a:cs typeface="Tahoma"/>
              </a:rPr>
              <a:t> </a:t>
            </a:r>
            <a:r>
              <a:rPr dirty="0" sz="2600" spc="-25">
                <a:latin typeface="Tahoma"/>
                <a:cs typeface="Tahoma"/>
              </a:rPr>
              <a:t>not </a:t>
            </a:r>
            <a:r>
              <a:rPr dirty="0" sz="2600" spc="-10">
                <a:latin typeface="Tahoma"/>
                <a:cs typeface="Tahoma"/>
              </a:rPr>
              <a:t>defaced</a:t>
            </a:r>
            <a:endParaRPr sz="26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1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600">
                <a:latin typeface="Tahoma"/>
                <a:cs typeface="Tahoma"/>
              </a:rPr>
              <a:t>Maintain</a:t>
            </a:r>
            <a:r>
              <a:rPr dirty="0" sz="2600" spc="-8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SDSs</a:t>
            </a:r>
            <a:r>
              <a:rPr dirty="0" sz="2600" spc="-6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from</a:t>
            </a:r>
            <a:r>
              <a:rPr dirty="0" sz="2600" spc="-6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shipments</a:t>
            </a:r>
            <a:endParaRPr sz="26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600">
                <a:latin typeface="Tahoma"/>
                <a:cs typeface="Tahoma"/>
              </a:rPr>
              <a:t>Obtain</a:t>
            </a:r>
            <a:r>
              <a:rPr dirty="0" sz="2600" spc="-3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SDSs</a:t>
            </a:r>
            <a:r>
              <a:rPr dirty="0" sz="2600" spc="-2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if</a:t>
            </a:r>
            <a:r>
              <a:rPr dirty="0" sz="2600" spc="-6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not</a:t>
            </a:r>
            <a:r>
              <a:rPr dirty="0" sz="2600" spc="-3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received</a:t>
            </a:r>
            <a:endParaRPr sz="26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600">
                <a:latin typeface="Tahoma"/>
                <a:cs typeface="Tahoma"/>
              </a:rPr>
              <a:t>Ensure</a:t>
            </a:r>
            <a:r>
              <a:rPr dirty="0" sz="2600" spc="-6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SDSs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are</a:t>
            </a:r>
            <a:r>
              <a:rPr dirty="0" sz="2600" spc="-7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readily</a:t>
            </a:r>
            <a:r>
              <a:rPr dirty="0" sz="2600" spc="-7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accessible</a:t>
            </a:r>
            <a:endParaRPr sz="2600">
              <a:latin typeface="Tahoma"/>
              <a:cs typeface="Tahoma"/>
            </a:endParaRPr>
          </a:p>
          <a:p>
            <a:pPr marL="356870" marR="424815" indent="-344805">
              <a:lnSpc>
                <a:spcPts val="2500"/>
              </a:lnSpc>
              <a:spcBef>
                <a:spcPts val="60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600">
                <a:latin typeface="Tahoma"/>
                <a:cs typeface="Tahoma"/>
              </a:rPr>
              <a:t>Ensure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chemicals</a:t>
            </a:r>
            <a:r>
              <a:rPr dirty="0" sz="2600" spc="-6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in</a:t>
            </a:r>
            <a:r>
              <a:rPr dirty="0" sz="2600" spc="-7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workplace</a:t>
            </a:r>
            <a:r>
              <a:rPr dirty="0" sz="2600" spc="-8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are</a:t>
            </a:r>
            <a:r>
              <a:rPr dirty="0" sz="2600" spc="-8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properly </a:t>
            </a:r>
            <a:r>
              <a:rPr dirty="0" sz="2600">
                <a:latin typeface="Tahoma"/>
                <a:cs typeface="Tahoma"/>
              </a:rPr>
              <a:t>labeled,</a:t>
            </a:r>
            <a:r>
              <a:rPr dirty="0" sz="2600" spc="-7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tagged,</a:t>
            </a:r>
            <a:r>
              <a:rPr dirty="0" sz="2600" spc="-7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or</a:t>
            </a:r>
            <a:r>
              <a:rPr dirty="0" sz="2600" spc="-6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marked</a:t>
            </a:r>
            <a:endParaRPr sz="26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1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600">
                <a:latin typeface="Tahoma"/>
                <a:cs typeface="Tahoma"/>
              </a:rPr>
              <a:t>Provide</a:t>
            </a:r>
            <a:r>
              <a:rPr dirty="0" sz="2600" spc="-10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information</a:t>
            </a:r>
            <a:r>
              <a:rPr dirty="0" sz="2600" spc="-6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and</a:t>
            </a:r>
            <a:r>
              <a:rPr dirty="0" sz="2600" spc="-12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training</a:t>
            </a:r>
            <a:r>
              <a:rPr dirty="0" sz="2600" spc="-7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to</a:t>
            </a:r>
            <a:r>
              <a:rPr dirty="0" sz="2600" spc="-7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employees</a:t>
            </a:r>
            <a:endParaRPr sz="2600">
              <a:latin typeface="Tahoma"/>
              <a:cs typeface="Tahoma"/>
            </a:endParaRPr>
          </a:p>
          <a:p>
            <a:pPr marL="356870" marR="308610" indent="-344805">
              <a:lnSpc>
                <a:spcPts val="2500"/>
              </a:lnSpc>
              <a:spcBef>
                <a:spcPts val="60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600">
                <a:latin typeface="Tahoma"/>
                <a:cs typeface="Tahoma"/>
              </a:rPr>
              <a:t>Provide</a:t>
            </a:r>
            <a:r>
              <a:rPr dirty="0" sz="2600" spc="-8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information/access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for</a:t>
            </a:r>
            <a:r>
              <a:rPr dirty="0" sz="2600" spc="-9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employees</a:t>
            </a:r>
            <a:r>
              <a:rPr dirty="0" sz="2600" spc="-70">
                <a:latin typeface="Tahoma"/>
                <a:cs typeface="Tahoma"/>
              </a:rPr>
              <a:t> </a:t>
            </a:r>
            <a:r>
              <a:rPr dirty="0" sz="2600" spc="-25">
                <a:latin typeface="Tahoma"/>
                <a:cs typeface="Tahoma"/>
              </a:rPr>
              <a:t>in </a:t>
            </a:r>
            <a:r>
              <a:rPr dirty="0" sz="2600" spc="-20">
                <a:latin typeface="Tahoma"/>
                <a:cs typeface="Tahoma"/>
              </a:rPr>
              <a:t>multi-</a:t>
            </a:r>
            <a:r>
              <a:rPr dirty="0" sz="2600">
                <a:latin typeface="Tahoma"/>
                <a:cs typeface="Tahoma"/>
              </a:rPr>
              <a:t>employer</a:t>
            </a:r>
            <a:r>
              <a:rPr dirty="0" sz="2600" spc="-2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workplaces</a:t>
            </a:r>
            <a:endParaRPr sz="2600">
              <a:latin typeface="Tahoma"/>
              <a:cs typeface="Tahoma"/>
            </a:endParaRPr>
          </a:p>
          <a:p>
            <a:pPr marL="356870" marR="335280" indent="-344805">
              <a:lnSpc>
                <a:spcPct val="80000"/>
              </a:lnSpc>
              <a:spcBef>
                <a:spcPts val="64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600">
                <a:latin typeface="Tahoma"/>
                <a:cs typeface="Tahoma"/>
              </a:rPr>
              <a:t>Develop,</a:t>
            </a:r>
            <a:r>
              <a:rPr dirty="0" sz="2600" spc="-8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implement,</a:t>
            </a:r>
            <a:r>
              <a:rPr dirty="0" sz="2600" spc="-8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and</a:t>
            </a:r>
            <a:r>
              <a:rPr dirty="0" sz="2600" spc="-7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maintain</a:t>
            </a:r>
            <a:r>
              <a:rPr dirty="0" sz="2600" spc="-6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</a:t>
            </a:r>
            <a:r>
              <a:rPr dirty="0" sz="2600" spc="-7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written </a:t>
            </a:r>
            <a:r>
              <a:rPr dirty="0" sz="2600">
                <a:latin typeface="Tahoma"/>
                <a:cs typeface="Tahoma"/>
              </a:rPr>
              <a:t>hazard</a:t>
            </a:r>
            <a:r>
              <a:rPr dirty="0" sz="2600" spc="-14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communication</a:t>
            </a:r>
            <a:r>
              <a:rPr dirty="0" sz="2600" spc="-10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program</a:t>
            </a:r>
            <a:endParaRPr sz="26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25"/>
              <a:t> </a:t>
            </a:r>
            <a:r>
              <a:rPr dirty="0" spc="-10"/>
              <a:t>10-</a:t>
            </a:r>
            <a:r>
              <a:rPr dirty="0"/>
              <a:t>hr. </a:t>
            </a:r>
            <a:r>
              <a:rPr dirty="0" spc="-10"/>
              <a:t>General</a:t>
            </a:r>
            <a:r>
              <a:rPr dirty="0" spc="35"/>
              <a:t> </a:t>
            </a:r>
            <a:r>
              <a:rPr dirty="0"/>
              <a:t>Industry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Hazard </a:t>
            </a:r>
            <a:r>
              <a:rPr dirty="0" spc="-10"/>
              <a:t>Communication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603885">
              <a:lnSpc>
                <a:spcPct val="100000"/>
              </a:lnSpc>
              <a:spcBef>
                <a:spcPts val="110"/>
              </a:spcBef>
            </a:pPr>
            <a:r>
              <a:rPr dirty="0"/>
              <a:t>Employer</a:t>
            </a:r>
            <a:r>
              <a:rPr dirty="0" spc="-55"/>
              <a:t> </a:t>
            </a:r>
            <a:r>
              <a:rPr dirty="0" spc="-10"/>
              <a:t>Responsibilities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444" y="1176350"/>
            <a:ext cx="6311265" cy="5124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200">
                <a:latin typeface="Tahoma"/>
                <a:cs typeface="Tahoma"/>
              </a:rPr>
              <a:t>How</a:t>
            </a:r>
            <a:r>
              <a:rPr dirty="0" sz="3200" spc="-1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hazard</a:t>
            </a:r>
            <a:r>
              <a:rPr dirty="0" sz="3200" spc="-1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communication</a:t>
            </a:r>
            <a:r>
              <a:rPr dirty="0" sz="3200" spc="-9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works: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377378" y="1901570"/>
            <a:ext cx="6389370" cy="4048760"/>
            <a:chOff x="1377378" y="1901570"/>
            <a:chExt cx="6389370" cy="404876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86840" y="1911095"/>
              <a:ext cx="6370320" cy="4029455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382141" y="1906333"/>
              <a:ext cx="6379845" cy="4039235"/>
            </a:xfrm>
            <a:custGeom>
              <a:avLst/>
              <a:gdLst/>
              <a:ahLst/>
              <a:cxnLst/>
              <a:rect l="l" t="t" r="r" b="b"/>
              <a:pathLst>
                <a:path w="6379845" h="4039235">
                  <a:moveTo>
                    <a:pt x="0" y="4038980"/>
                  </a:moveTo>
                  <a:lnTo>
                    <a:pt x="6379845" y="4038980"/>
                  </a:lnTo>
                  <a:lnTo>
                    <a:pt x="6379845" y="0"/>
                  </a:lnTo>
                  <a:lnTo>
                    <a:pt x="0" y="0"/>
                  </a:lnTo>
                  <a:lnTo>
                    <a:pt x="0" y="403898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7087869" y="5975705"/>
            <a:ext cx="593090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9" name="object 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25"/>
              <a:t> </a:t>
            </a:r>
            <a:r>
              <a:rPr dirty="0" spc="-10"/>
              <a:t>10-</a:t>
            </a:r>
            <a:r>
              <a:rPr dirty="0"/>
              <a:t>hr. </a:t>
            </a:r>
            <a:r>
              <a:rPr dirty="0" spc="-10"/>
              <a:t>General</a:t>
            </a:r>
            <a:r>
              <a:rPr dirty="0" spc="35"/>
              <a:t> </a:t>
            </a:r>
            <a:r>
              <a:rPr dirty="0"/>
              <a:t>Industry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Hazard </a:t>
            </a:r>
            <a:r>
              <a:rPr dirty="0" spc="-10"/>
              <a:t>Communication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90805">
              <a:lnSpc>
                <a:spcPct val="100000"/>
              </a:lnSpc>
              <a:spcBef>
                <a:spcPts val="110"/>
              </a:spcBef>
            </a:pPr>
            <a:r>
              <a:rPr dirty="0"/>
              <a:t>Hazard</a:t>
            </a:r>
            <a:r>
              <a:rPr dirty="0" spc="-110"/>
              <a:t> </a:t>
            </a:r>
            <a:r>
              <a:rPr dirty="0"/>
              <a:t>Communication</a:t>
            </a:r>
            <a:r>
              <a:rPr dirty="0" spc="-55"/>
              <a:t> </a:t>
            </a:r>
            <a:r>
              <a:rPr dirty="0" spc="-10"/>
              <a:t>Program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06045" rIns="0" bIns="0" rtlCol="0" vert="horz">
            <a:spAutoFit/>
          </a:bodyPr>
          <a:lstStyle/>
          <a:p>
            <a:pPr marL="146685">
              <a:lnSpc>
                <a:spcPct val="100000"/>
              </a:lnSpc>
              <a:spcBef>
                <a:spcPts val="835"/>
              </a:spcBef>
            </a:pPr>
            <a:r>
              <a:rPr dirty="0"/>
              <a:t>Requirements</a:t>
            </a:r>
            <a:r>
              <a:rPr dirty="0" spc="-70"/>
              <a:t> </a:t>
            </a:r>
            <a:r>
              <a:rPr dirty="0"/>
              <a:t>for</a:t>
            </a:r>
            <a:r>
              <a:rPr dirty="0" spc="-114"/>
              <a:t> </a:t>
            </a:r>
            <a:r>
              <a:rPr dirty="0"/>
              <a:t>a</a:t>
            </a:r>
            <a:r>
              <a:rPr dirty="0" spc="-110"/>
              <a:t> </a:t>
            </a:r>
            <a:r>
              <a:rPr dirty="0"/>
              <a:t>written</a:t>
            </a:r>
            <a:r>
              <a:rPr dirty="0" spc="-50"/>
              <a:t> </a:t>
            </a:r>
            <a:r>
              <a:rPr dirty="0" spc="-10"/>
              <a:t>program:</a:t>
            </a:r>
          </a:p>
          <a:p>
            <a:pPr marL="433070" marR="159385" indent="-344805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433070" algn="l"/>
              </a:tabLst>
            </a:pPr>
            <a:r>
              <a:rPr dirty="0" sz="2800"/>
              <a:t>Develop,</a:t>
            </a:r>
            <a:r>
              <a:rPr dirty="0" sz="2800" spc="-95"/>
              <a:t> </a:t>
            </a:r>
            <a:r>
              <a:rPr dirty="0" sz="2800"/>
              <a:t>implement,</a:t>
            </a:r>
            <a:r>
              <a:rPr dirty="0" sz="2800" spc="-95"/>
              <a:t> </a:t>
            </a:r>
            <a:r>
              <a:rPr dirty="0" sz="2800"/>
              <a:t>and</a:t>
            </a:r>
            <a:r>
              <a:rPr dirty="0" sz="2800" spc="-45"/>
              <a:t> </a:t>
            </a:r>
            <a:r>
              <a:rPr dirty="0" sz="2800"/>
              <a:t>maintain</a:t>
            </a:r>
            <a:r>
              <a:rPr dirty="0" sz="2800" spc="-60"/>
              <a:t> </a:t>
            </a:r>
            <a:r>
              <a:rPr dirty="0" sz="2800" spc="-50"/>
              <a:t>a </a:t>
            </a:r>
            <a:r>
              <a:rPr dirty="0" sz="2800"/>
              <a:t>written</a:t>
            </a:r>
            <a:r>
              <a:rPr dirty="0" sz="2800" spc="-80"/>
              <a:t> </a:t>
            </a:r>
            <a:r>
              <a:rPr dirty="0" sz="2800"/>
              <a:t>hazard</a:t>
            </a:r>
            <a:r>
              <a:rPr dirty="0" sz="2800" spc="-45"/>
              <a:t> </a:t>
            </a:r>
            <a:r>
              <a:rPr dirty="0" sz="2800"/>
              <a:t>communication</a:t>
            </a:r>
            <a:r>
              <a:rPr dirty="0" sz="2800" spc="-105"/>
              <a:t> </a:t>
            </a:r>
            <a:r>
              <a:rPr dirty="0" sz="2800" spc="-10"/>
              <a:t>program</a:t>
            </a:r>
            <a:endParaRPr sz="2800"/>
          </a:p>
          <a:p>
            <a:pPr marL="433070" marR="5080" indent="-34480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433070" algn="l"/>
              </a:tabLst>
            </a:pPr>
            <a:r>
              <a:rPr dirty="0" sz="2800"/>
              <a:t>Main</a:t>
            </a:r>
            <a:r>
              <a:rPr dirty="0" sz="2800" spc="-15"/>
              <a:t> </a:t>
            </a:r>
            <a:r>
              <a:rPr dirty="0" sz="2800"/>
              <a:t>intent</a:t>
            </a:r>
            <a:r>
              <a:rPr dirty="0" sz="2800" spc="-40"/>
              <a:t> </a:t>
            </a:r>
            <a:r>
              <a:rPr dirty="0" sz="2800"/>
              <a:t>is</a:t>
            </a:r>
            <a:r>
              <a:rPr dirty="0" sz="2800" spc="-35"/>
              <a:t> </a:t>
            </a:r>
            <a:r>
              <a:rPr dirty="0" sz="2800"/>
              <a:t>to</a:t>
            </a:r>
            <a:r>
              <a:rPr dirty="0" sz="2800" spc="-20"/>
              <a:t> </a:t>
            </a:r>
            <a:r>
              <a:rPr dirty="0" sz="2800"/>
              <a:t>ensure</a:t>
            </a:r>
            <a:r>
              <a:rPr dirty="0" sz="2800" spc="-25"/>
              <a:t> </a:t>
            </a:r>
            <a:r>
              <a:rPr dirty="0" sz="2800"/>
              <a:t>compliance</a:t>
            </a:r>
            <a:r>
              <a:rPr dirty="0" sz="2800" spc="-70"/>
              <a:t> </a:t>
            </a:r>
            <a:r>
              <a:rPr dirty="0" sz="2800" spc="-20"/>
              <a:t>with </a:t>
            </a:r>
            <a:r>
              <a:rPr dirty="0" sz="2800"/>
              <a:t>standard</a:t>
            </a:r>
            <a:r>
              <a:rPr dirty="0" sz="2800" spc="-35"/>
              <a:t> </a:t>
            </a:r>
            <a:r>
              <a:rPr dirty="0" sz="2800"/>
              <a:t>in</a:t>
            </a:r>
            <a:r>
              <a:rPr dirty="0" sz="2800" spc="-40"/>
              <a:t> </a:t>
            </a:r>
            <a:r>
              <a:rPr dirty="0" sz="2800"/>
              <a:t>a</a:t>
            </a:r>
            <a:r>
              <a:rPr dirty="0" sz="2800" spc="-55"/>
              <a:t> </a:t>
            </a:r>
            <a:r>
              <a:rPr dirty="0" sz="2800"/>
              <a:t>systematic</a:t>
            </a:r>
            <a:r>
              <a:rPr dirty="0" sz="2800" spc="-35"/>
              <a:t> </a:t>
            </a:r>
            <a:r>
              <a:rPr dirty="0" sz="2800"/>
              <a:t>way</a:t>
            </a:r>
            <a:r>
              <a:rPr dirty="0" sz="2800" spc="-65"/>
              <a:t> </a:t>
            </a:r>
            <a:r>
              <a:rPr dirty="0" sz="2800" spc="-20"/>
              <a:t>that </a:t>
            </a:r>
            <a:r>
              <a:rPr dirty="0" sz="2800"/>
              <a:t>coordinates</a:t>
            </a:r>
            <a:r>
              <a:rPr dirty="0" sz="2800" spc="-80"/>
              <a:t> </a:t>
            </a:r>
            <a:r>
              <a:rPr dirty="0" sz="2800"/>
              <a:t>all</a:t>
            </a:r>
            <a:r>
              <a:rPr dirty="0" sz="2800" spc="-20"/>
              <a:t> </a:t>
            </a:r>
            <a:r>
              <a:rPr dirty="0" sz="2800" spc="-10"/>
              <a:t>elements</a:t>
            </a:r>
            <a:endParaRPr sz="2800"/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25"/>
              <a:t> </a:t>
            </a:r>
            <a:r>
              <a:rPr dirty="0" spc="-10"/>
              <a:t>10-</a:t>
            </a:r>
            <a:r>
              <a:rPr dirty="0"/>
              <a:t>hr. </a:t>
            </a:r>
            <a:r>
              <a:rPr dirty="0" spc="-10"/>
              <a:t>General</a:t>
            </a:r>
            <a:r>
              <a:rPr dirty="0" spc="35"/>
              <a:t> </a:t>
            </a:r>
            <a:r>
              <a:rPr dirty="0"/>
              <a:t>Industry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Hazard </a:t>
            </a:r>
            <a:r>
              <a:rPr dirty="0" spc="-10"/>
              <a:t>Communication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90805">
              <a:lnSpc>
                <a:spcPct val="100000"/>
              </a:lnSpc>
              <a:spcBef>
                <a:spcPts val="110"/>
              </a:spcBef>
            </a:pPr>
            <a:r>
              <a:rPr dirty="0"/>
              <a:t>Hazard</a:t>
            </a:r>
            <a:r>
              <a:rPr dirty="0" spc="-110"/>
              <a:t> </a:t>
            </a:r>
            <a:r>
              <a:rPr dirty="0"/>
              <a:t>Communication</a:t>
            </a:r>
            <a:r>
              <a:rPr dirty="0" spc="-55"/>
              <a:t> </a:t>
            </a:r>
            <a:r>
              <a:rPr dirty="0" spc="-10"/>
              <a:t>Program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069644" y="1234800"/>
            <a:ext cx="6556375" cy="3935729"/>
          </a:xfrm>
          <a:prstGeom prst="rect">
            <a:avLst/>
          </a:prstGeom>
        </p:spPr>
        <p:txBody>
          <a:bodyPr wrap="square" lIns="0" tIns="106045" rIns="0" bIns="0" rtlCol="0" vert="horz">
            <a:spAutoFit/>
          </a:bodyPr>
          <a:lstStyle/>
          <a:p>
            <a:pPr marL="70485">
              <a:lnSpc>
                <a:spcPct val="100000"/>
              </a:lnSpc>
              <a:spcBef>
                <a:spcPts val="835"/>
              </a:spcBef>
            </a:pPr>
            <a:r>
              <a:rPr dirty="0" sz="3200">
                <a:latin typeface="Tahoma"/>
                <a:cs typeface="Tahoma"/>
              </a:rPr>
              <a:t>Components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11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written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program:</a:t>
            </a:r>
            <a:endParaRPr sz="3200">
              <a:latin typeface="Tahoma"/>
              <a:cs typeface="Tahoma"/>
            </a:endParaRPr>
          </a:p>
          <a:p>
            <a:pPr marL="356870" marR="33020" indent="-344805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Lists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hazardous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chemicals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present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at </a:t>
            </a:r>
            <a:r>
              <a:rPr dirty="0" sz="2800" spc="-10">
                <a:latin typeface="Tahoma"/>
                <a:cs typeface="Tahoma"/>
              </a:rPr>
              <a:t>worksite</a:t>
            </a:r>
            <a:endParaRPr sz="2800">
              <a:latin typeface="Tahoma"/>
              <a:cs typeface="Tahoma"/>
            </a:endParaRPr>
          </a:p>
          <a:p>
            <a:pPr marL="356870" marR="325120" indent="-34480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 spc="-10">
                <a:latin typeface="Tahoma"/>
                <a:cs typeface="Tahoma"/>
              </a:rPr>
              <a:t>Availability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SDSs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employees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and </a:t>
            </a:r>
            <a:r>
              <a:rPr dirty="0" sz="2800">
                <a:latin typeface="Tahoma"/>
                <a:cs typeface="Tahoma"/>
              </a:rPr>
              <a:t>downstream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employers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Labeling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chemical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containers</a:t>
            </a:r>
            <a:endParaRPr sz="2800">
              <a:latin typeface="Tahoma"/>
              <a:cs typeface="Tahoma"/>
            </a:endParaRPr>
          </a:p>
          <a:p>
            <a:pPr marL="356870" marR="5080" indent="-34480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 spc="-25">
                <a:latin typeface="Tahoma"/>
                <a:cs typeface="Tahoma"/>
              </a:rPr>
              <a:t>Training</a:t>
            </a:r>
            <a:r>
              <a:rPr dirty="0" sz="2800" spc="-1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programs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regarding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hazards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of </a:t>
            </a:r>
            <a:r>
              <a:rPr dirty="0" sz="2800">
                <a:latin typeface="Tahoma"/>
                <a:cs typeface="Tahoma"/>
              </a:rPr>
              <a:t>chemicals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protective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measures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25"/>
              <a:t> </a:t>
            </a:r>
            <a:r>
              <a:rPr dirty="0" spc="-10"/>
              <a:t>10-</a:t>
            </a:r>
            <a:r>
              <a:rPr dirty="0"/>
              <a:t>hr. </a:t>
            </a:r>
            <a:r>
              <a:rPr dirty="0" spc="-10"/>
              <a:t>General</a:t>
            </a:r>
            <a:r>
              <a:rPr dirty="0" spc="35"/>
              <a:t> </a:t>
            </a:r>
            <a:r>
              <a:rPr dirty="0"/>
              <a:t>Industry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Hazard </a:t>
            </a:r>
            <a:r>
              <a:rPr dirty="0" spc="-10"/>
              <a:t>Communication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90805">
              <a:lnSpc>
                <a:spcPct val="100000"/>
              </a:lnSpc>
              <a:spcBef>
                <a:spcPts val="110"/>
              </a:spcBef>
            </a:pPr>
            <a:r>
              <a:rPr dirty="0"/>
              <a:t>Hazard</a:t>
            </a:r>
            <a:r>
              <a:rPr dirty="0" spc="-110"/>
              <a:t> </a:t>
            </a:r>
            <a:r>
              <a:rPr dirty="0"/>
              <a:t>Communication</a:t>
            </a:r>
            <a:r>
              <a:rPr dirty="0" spc="-55"/>
              <a:t> </a:t>
            </a:r>
            <a:r>
              <a:rPr dirty="0" spc="-10"/>
              <a:t>Program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841044" y="1234498"/>
            <a:ext cx="7525384" cy="4393565"/>
          </a:xfrm>
          <a:prstGeom prst="rect">
            <a:avLst/>
          </a:prstGeom>
        </p:spPr>
        <p:txBody>
          <a:bodyPr wrap="square" lIns="0" tIns="57785" rIns="0" bIns="0" rtlCol="0" vert="horz">
            <a:spAutoFit/>
          </a:bodyPr>
          <a:lstStyle/>
          <a:p>
            <a:pPr marL="70485">
              <a:lnSpc>
                <a:spcPct val="100000"/>
              </a:lnSpc>
              <a:spcBef>
                <a:spcPts val="455"/>
              </a:spcBef>
            </a:pPr>
            <a:r>
              <a:rPr dirty="0" sz="3200">
                <a:latin typeface="Tahoma"/>
                <a:cs typeface="Tahoma"/>
              </a:rPr>
              <a:t>List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10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hazardous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chemicals:</a:t>
            </a:r>
            <a:endParaRPr sz="32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32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Use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product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identifier</a:t>
            </a:r>
            <a:endParaRPr sz="28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28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Product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name,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common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name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chemical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name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29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Same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as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name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used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on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SDS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label</a:t>
            </a:r>
            <a:endParaRPr sz="2400">
              <a:latin typeface="Tahoma"/>
              <a:cs typeface="Tahoma"/>
            </a:endParaRPr>
          </a:p>
          <a:p>
            <a:pPr marL="356870" marR="5080" indent="-344805">
              <a:lnSpc>
                <a:spcPts val="3030"/>
              </a:lnSpc>
              <a:spcBef>
                <a:spcPts val="72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Inventory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chemicals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–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employer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must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have </a:t>
            </a:r>
            <a:r>
              <a:rPr dirty="0" sz="2800">
                <a:latin typeface="Tahoma"/>
                <a:cs typeface="Tahoma"/>
              </a:rPr>
              <a:t>available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SDS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for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each</a:t>
            </a:r>
            <a:endParaRPr sz="2800">
              <a:latin typeface="Tahoma"/>
              <a:cs typeface="Tahoma"/>
            </a:endParaRPr>
          </a:p>
          <a:p>
            <a:pPr marL="356870" marR="647700" indent="-344805">
              <a:lnSpc>
                <a:spcPts val="3020"/>
              </a:lnSpc>
              <a:spcBef>
                <a:spcPts val="67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Covers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all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chemicals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all</a:t>
            </a:r>
            <a:r>
              <a:rPr dirty="0" sz="2800" spc="-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forms,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whether </a:t>
            </a:r>
            <a:r>
              <a:rPr dirty="0" sz="2800">
                <a:latin typeface="Tahoma"/>
                <a:cs typeface="Tahoma"/>
              </a:rPr>
              <a:t>contained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not</a:t>
            </a:r>
            <a:endParaRPr sz="2800">
              <a:latin typeface="Tahoma"/>
              <a:cs typeface="Tahoma"/>
            </a:endParaRPr>
          </a:p>
          <a:p>
            <a:pPr marL="356870" marR="408305" indent="-344805">
              <a:lnSpc>
                <a:spcPts val="3020"/>
              </a:lnSpc>
              <a:spcBef>
                <a:spcPts val="68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Include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chemicals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containers,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pipes,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and </a:t>
            </a:r>
            <a:r>
              <a:rPr dirty="0" sz="2800">
                <a:latin typeface="Tahoma"/>
                <a:cs typeface="Tahoma"/>
              </a:rPr>
              <a:t>those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generated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by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work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operations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25"/>
              <a:t> </a:t>
            </a:r>
            <a:r>
              <a:rPr dirty="0" spc="-10"/>
              <a:t>10-</a:t>
            </a:r>
            <a:r>
              <a:rPr dirty="0"/>
              <a:t>hr. </a:t>
            </a:r>
            <a:r>
              <a:rPr dirty="0" spc="-10"/>
              <a:t>General</a:t>
            </a:r>
            <a:r>
              <a:rPr dirty="0" spc="35"/>
              <a:t> </a:t>
            </a:r>
            <a:r>
              <a:rPr dirty="0"/>
              <a:t>Industry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Hazard </a:t>
            </a:r>
            <a:r>
              <a:rPr dirty="0" spc="-10"/>
              <a:t>Communication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90805">
              <a:lnSpc>
                <a:spcPct val="100000"/>
              </a:lnSpc>
              <a:spcBef>
                <a:spcPts val="110"/>
              </a:spcBef>
            </a:pPr>
            <a:r>
              <a:rPr dirty="0"/>
              <a:t>Hazard</a:t>
            </a:r>
            <a:r>
              <a:rPr dirty="0" spc="-110"/>
              <a:t> </a:t>
            </a:r>
            <a:r>
              <a:rPr dirty="0"/>
              <a:t>Communication</a:t>
            </a:r>
            <a:r>
              <a:rPr dirty="0" spc="-55"/>
              <a:t> </a:t>
            </a:r>
            <a:r>
              <a:rPr dirty="0" spc="-10"/>
              <a:t>Program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069644" y="1234800"/>
            <a:ext cx="7014209" cy="3082290"/>
          </a:xfrm>
          <a:prstGeom prst="rect">
            <a:avLst/>
          </a:prstGeom>
        </p:spPr>
        <p:txBody>
          <a:bodyPr wrap="square" lIns="0" tIns="106045" rIns="0" bIns="0" rtlCol="0" vert="horz">
            <a:spAutoFit/>
          </a:bodyPr>
          <a:lstStyle/>
          <a:p>
            <a:pPr marL="70485">
              <a:lnSpc>
                <a:spcPct val="100000"/>
              </a:lnSpc>
              <a:spcBef>
                <a:spcPts val="835"/>
              </a:spcBef>
            </a:pPr>
            <a:r>
              <a:rPr dirty="0" sz="3200">
                <a:latin typeface="Tahoma"/>
                <a:cs typeface="Tahoma"/>
              </a:rPr>
              <a:t>Safety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data</a:t>
            </a:r>
            <a:r>
              <a:rPr dirty="0" sz="3200" spc="-10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sheet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(SDS):</a:t>
            </a:r>
            <a:endParaRPr sz="32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Available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accessible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workers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Required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for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all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hazardous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chemical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used</a:t>
            </a:r>
            <a:endParaRPr sz="2800">
              <a:latin typeface="Tahoma"/>
              <a:cs typeface="Tahoma"/>
            </a:endParaRPr>
          </a:p>
          <a:p>
            <a:pPr marL="356870" marR="5080" indent="-34480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Do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not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use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hazardous</a:t>
            </a:r>
            <a:r>
              <a:rPr dirty="0" sz="2800" spc="-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chemicals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if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there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35">
                <a:latin typeface="Tahoma"/>
                <a:cs typeface="Tahoma"/>
              </a:rPr>
              <a:t>is </a:t>
            </a:r>
            <a:r>
              <a:rPr dirty="0" sz="2800">
                <a:latin typeface="Tahoma"/>
                <a:cs typeface="Tahoma"/>
              </a:rPr>
              <a:t>no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SDS</a:t>
            </a:r>
            <a:r>
              <a:rPr dirty="0" sz="2800" spc="-10">
                <a:latin typeface="Tahoma"/>
                <a:cs typeface="Tahoma"/>
              </a:rPr>
              <a:t> available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16-section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format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4602035" y="3447288"/>
            <a:ext cx="3667760" cy="2411730"/>
            <a:chOff x="4602035" y="3447288"/>
            <a:chExt cx="3667760" cy="241173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30951" y="3447288"/>
              <a:ext cx="2938271" cy="77114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17591" y="3861816"/>
              <a:ext cx="2938271" cy="1283207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5112765" y="3856990"/>
              <a:ext cx="2948305" cy="1292860"/>
            </a:xfrm>
            <a:custGeom>
              <a:avLst/>
              <a:gdLst/>
              <a:ahLst/>
              <a:cxnLst/>
              <a:rect l="l" t="t" r="r" b="b"/>
              <a:pathLst>
                <a:path w="2948304" h="1292860">
                  <a:moveTo>
                    <a:pt x="0" y="1292733"/>
                  </a:moveTo>
                  <a:lnTo>
                    <a:pt x="2947797" y="1292733"/>
                  </a:lnTo>
                  <a:lnTo>
                    <a:pt x="2947797" y="0"/>
                  </a:lnTo>
                  <a:lnTo>
                    <a:pt x="0" y="0"/>
                  </a:lnTo>
                  <a:lnTo>
                    <a:pt x="0" y="129273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49367" y="4440936"/>
              <a:ext cx="2938271" cy="128625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11623" y="4980432"/>
              <a:ext cx="2935223" cy="868679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4606797" y="4975669"/>
              <a:ext cx="2945130" cy="878205"/>
            </a:xfrm>
            <a:custGeom>
              <a:avLst/>
              <a:gdLst/>
              <a:ahLst/>
              <a:cxnLst/>
              <a:rect l="l" t="t" r="r" b="b"/>
              <a:pathLst>
                <a:path w="2945129" h="878204">
                  <a:moveTo>
                    <a:pt x="0" y="878205"/>
                  </a:moveTo>
                  <a:lnTo>
                    <a:pt x="2944749" y="878205"/>
                  </a:lnTo>
                  <a:lnTo>
                    <a:pt x="2944749" y="0"/>
                  </a:lnTo>
                  <a:lnTo>
                    <a:pt x="0" y="0"/>
                  </a:lnTo>
                  <a:lnTo>
                    <a:pt x="0" y="87820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7386955" y="5879693"/>
            <a:ext cx="593090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2" name="object 12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3" name="object 13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6" name="object 1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25"/>
              <a:t> </a:t>
            </a:r>
            <a:r>
              <a:rPr dirty="0" spc="-10"/>
              <a:t>10-</a:t>
            </a:r>
            <a:r>
              <a:rPr dirty="0"/>
              <a:t>hr. </a:t>
            </a:r>
            <a:r>
              <a:rPr dirty="0" spc="-10"/>
              <a:t>General</a:t>
            </a:r>
            <a:r>
              <a:rPr dirty="0" spc="35"/>
              <a:t> </a:t>
            </a:r>
            <a:r>
              <a:rPr dirty="0"/>
              <a:t>Industry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Hazard </a:t>
            </a:r>
            <a:r>
              <a:rPr dirty="0" spc="-10"/>
              <a:t>Communication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90805">
              <a:lnSpc>
                <a:spcPct val="100000"/>
              </a:lnSpc>
              <a:spcBef>
                <a:spcPts val="110"/>
              </a:spcBef>
            </a:pPr>
            <a:r>
              <a:rPr dirty="0"/>
              <a:t>Hazard</a:t>
            </a:r>
            <a:r>
              <a:rPr dirty="0" spc="-110"/>
              <a:t> </a:t>
            </a:r>
            <a:r>
              <a:rPr dirty="0"/>
              <a:t>Communication</a:t>
            </a:r>
            <a:r>
              <a:rPr dirty="0" spc="-55"/>
              <a:t> </a:t>
            </a:r>
            <a:r>
              <a:rPr dirty="0" spc="-10"/>
              <a:t>Program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069644" y="1234498"/>
            <a:ext cx="6174740" cy="4356735"/>
          </a:xfrm>
          <a:prstGeom prst="rect">
            <a:avLst/>
          </a:prstGeom>
        </p:spPr>
        <p:txBody>
          <a:bodyPr wrap="square" lIns="0" tIns="57785" rIns="0" bIns="0" rtlCol="0" vert="horz">
            <a:spAutoFit/>
          </a:bodyPr>
          <a:lstStyle/>
          <a:p>
            <a:pPr marL="70485">
              <a:lnSpc>
                <a:spcPct val="100000"/>
              </a:lnSpc>
              <a:spcBef>
                <a:spcPts val="455"/>
              </a:spcBef>
            </a:pPr>
            <a:r>
              <a:rPr dirty="0" sz="3200">
                <a:latin typeface="Tahoma"/>
                <a:cs typeface="Tahoma"/>
              </a:rPr>
              <a:t>SDS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documentation:</a:t>
            </a:r>
            <a:endParaRPr sz="3200">
              <a:latin typeface="Tahoma"/>
              <a:cs typeface="Tahoma"/>
            </a:endParaRPr>
          </a:p>
          <a:p>
            <a:pPr marL="356870" marR="225425" indent="-344805">
              <a:lnSpc>
                <a:spcPts val="3030"/>
              </a:lnSpc>
              <a:spcBef>
                <a:spcPts val="70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Designate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person(s)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responsible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for </a:t>
            </a:r>
            <a:r>
              <a:rPr dirty="0" sz="2800">
                <a:latin typeface="Tahoma"/>
                <a:cs typeface="Tahoma"/>
              </a:rPr>
              <a:t>obtaining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maintaining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SDSs</a:t>
            </a:r>
            <a:endParaRPr sz="2800">
              <a:latin typeface="Tahoma"/>
              <a:cs typeface="Tahoma"/>
            </a:endParaRPr>
          </a:p>
          <a:p>
            <a:pPr marL="356870" marR="1441450" indent="-344805">
              <a:lnSpc>
                <a:spcPts val="3030"/>
              </a:lnSpc>
              <a:spcBef>
                <a:spcPts val="6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Describe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how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SDSs</a:t>
            </a:r>
            <a:r>
              <a:rPr dirty="0" sz="2800" spc="-1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are </a:t>
            </a:r>
            <a:r>
              <a:rPr dirty="0" sz="2800">
                <a:latin typeface="Tahoma"/>
                <a:cs typeface="Tahoma"/>
              </a:rPr>
              <a:t>maintained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how </a:t>
            </a:r>
            <a:r>
              <a:rPr dirty="0" sz="2800">
                <a:latin typeface="Tahoma"/>
                <a:cs typeface="Tahoma"/>
              </a:rPr>
              <a:t>employees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can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access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them</a:t>
            </a:r>
            <a:endParaRPr sz="2800">
              <a:latin typeface="Tahoma"/>
              <a:cs typeface="Tahoma"/>
            </a:endParaRPr>
          </a:p>
          <a:p>
            <a:pPr marL="356870" marR="1466850" indent="-344805">
              <a:lnSpc>
                <a:spcPts val="3030"/>
              </a:lnSpc>
              <a:spcBef>
                <a:spcPts val="66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Procedures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if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SDS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is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not </a:t>
            </a:r>
            <a:r>
              <a:rPr dirty="0" sz="2800">
                <a:latin typeface="Tahoma"/>
                <a:cs typeface="Tahoma"/>
              </a:rPr>
              <a:t>received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with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first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shipment</a:t>
            </a:r>
            <a:endParaRPr sz="2800">
              <a:latin typeface="Tahoma"/>
              <a:cs typeface="Tahoma"/>
            </a:endParaRPr>
          </a:p>
          <a:p>
            <a:pPr marL="356870" marR="5080" indent="-344805">
              <a:lnSpc>
                <a:spcPts val="3020"/>
              </a:lnSpc>
              <a:spcBef>
                <a:spcPts val="67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Must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have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SDS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for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each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chemical; </a:t>
            </a:r>
            <a:r>
              <a:rPr dirty="0" sz="2800">
                <a:latin typeface="Tahoma"/>
                <a:cs typeface="Tahoma"/>
              </a:rPr>
              <a:t>train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workers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on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SDS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format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25">
                <a:latin typeface="Tahoma"/>
                <a:cs typeface="Tahoma"/>
              </a:rPr>
              <a:t> use</a:t>
            </a:r>
            <a:endParaRPr sz="28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05600" y="2362200"/>
            <a:ext cx="2026920" cy="2514600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8071231" y="4798314"/>
            <a:ext cx="593090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7" name="object 7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25"/>
              <a:t> </a:t>
            </a:r>
            <a:r>
              <a:rPr dirty="0" spc="-10"/>
              <a:t>10-</a:t>
            </a:r>
            <a:r>
              <a:rPr dirty="0"/>
              <a:t>hr. </a:t>
            </a:r>
            <a:r>
              <a:rPr dirty="0" spc="-10"/>
              <a:t>General</a:t>
            </a:r>
            <a:r>
              <a:rPr dirty="0" spc="35"/>
              <a:t> </a:t>
            </a:r>
            <a:r>
              <a:rPr dirty="0"/>
              <a:t>Industry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Hazard </a:t>
            </a:r>
            <a:r>
              <a:rPr dirty="0" spc="-10"/>
              <a:t>Communication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74649" y="1005351"/>
            <a:ext cx="5701030" cy="1631314"/>
          </a:xfrm>
          <a:prstGeom prst="rect">
            <a:avLst/>
          </a:prstGeom>
        </p:spPr>
        <p:txBody>
          <a:bodyPr wrap="square" lIns="0" tIns="1066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dirty="0" sz="3200">
                <a:latin typeface="Tahoma"/>
                <a:cs typeface="Tahoma"/>
              </a:rPr>
              <a:t>SDS</a:t>
            </a:r>
            <a:r>
              <a:rPr dirty="0" sz="3200" spc="-90">
                <a:latin typeface="Tahoma"/>
                <a:cs typeface="Tahoma"/>
              </a:rPr>
              <a:t> </a:t>
            </a:r>
            <a:r>
              <a:rPr dirty="0" sz="3200" spc="-20">
                <a:latin typeface="Tahoma"/>
                <a:cs typeface="Tahoma"/>
              </a:rPr>
              <a:t>16-</a:t>
            </a:r>
            <a:r>
              <a:rPr dirty="0" sz="3200">
                <a:latin typeface="Tahoma"/>
                <a:cs typeface="Tahoma"/>
              </a:rPr>
              <a:t>section</a:t>
            </a:r>
            <a:r>
              <a:rPr dirty="0" sz="3200" spc="-2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format:</a:t>
            </a:r>
            <a:endParaRPr sz="32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Section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1:</a:t>
            </a:r>
            <a:r>
              <a:rPr dirty="0" sz="2800" spc="-10">
                <a:latin typeface="Tahoma"/>
                <a:cs typeface="Tahoma"/>
              </a:rPr>
              <a:t> Identification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Section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2: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Hazard(s)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identification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574649" y="2611699"/>
            <a:ext cx="8261984" cy="3098800"/>
          </a:xfrm>
          <a:prstGeom prst="rect">
            <a:avLst/>
          </a:prstGeom>
        </p:spPr>
        <p:txBody>
          <a:bodyPr wrap="square" lIns="0" tIns="97155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Section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3: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Composition/information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on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ingredients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Section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4: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 spc="-15">
                <a:latin typeface="Tahoma"/>
                <a:cs typeface="Tahoma"/>
              </a:rPr>
              <a:t>First-</a:t>
            </a:r>
            <a:r>
              <a:rPr dirty="0" sz="2800">
                <a:latin typeface="Tahoma"/>
                <a:cs typeface="Tahoma"/>
              </a:rPr>
              <a:t>aid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measures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Section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5: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Fire-</a:t>
            </a:r>
            <a:r>
              <a:rPr dirty="0" sz="2800">
                <a:latin typeface="Tahoma"/>
                <a:cs typeface="Tahoma"/>
              </a:rPr>
              <a:t>fighting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measures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Section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6: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Accidental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release</a:t>
            </a:r>
            <a:r>
              <a:rPr dirty="0" sz="2800" spc="-10">
                <a:latin typeface="Tahoma"/>
                <a:cs typeface="Tahoma"/>
              </a:rPr>
              <a:t> measures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Section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7: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Handling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1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storage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Section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8: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Exposure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control/personal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protection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6696011" y="904811"/>
            <a:ext cx="1512570" cy="1769110"/>
            <a:chOff x="6696011" y="904811"/>
            <a:chExt cx="1512570" cy="176911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05599" y="914370"/>
              <a:ext cx="1052194" cy="1378548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700773" y="909574"/>
              <a:ext cx="1064260" cy="1390650"/>
            </a:xfrm>
            <a:custGeom>
              <a:avLst/>
              <a:gdLst/>
              <a:ahLst/>
              <a:cxnLst/>
              <a:rect l="l" t="t" r="r" b="b"/>
              <a:pathLst>
                <a:path w="1064259" h="1390650">
                  <a:moveTo>
                    <a:pt x="0" y="1390268"/>
                  </a:moveTo>
                  <a:lnTo>
                    <a:pt x="1064132" y="1390268"/>
                  </a:lnTo>
                  <a:lnTo>
                    <a:pt x="1064132" y="0"/>
                  </a:lnTo>
                  <a:lnTo>
                    <a:pt x="0" y="0"/>
                  </a:lnTo>
                  <a:lnTo>
                    <a:pt x="0" y="1390268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18959" y="1097250"/>
              <a:ext cx="1052194" cy="1378548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6914133" y="1092454"/>
              <a:ext cx="1064260" cy="1390650"/>
            </a:xfrm>
            <a:custGeom>
              <a:avLst/>
              <a:gdLst/>
              <a:ahLst/>
              <a:cxnLst/>
              <a:rect l="l" t="t" r="r" b="b"/>
              <a:pathLst>
                <a:path w="1064259" h="1390650">
                  <a:moveTo>
                    <a:pt x="0" y="1390269"/>
                  </a:moveTo>
                  <a:lnTo>
                    <a:pt x="1064132" y="1390269"/>
                  </a:lnTo>
                  <a:lnTo>
                    <a:pt x="1064132" y="0"/>
                  </a:lnTo>
                  <a:lnTo>
                    <a:pt x="0" y="0"/>
                  </a:lnTo>
                  <a:lnTo>
                    <a:pt x="0" y="139026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44511" y="1283178"/>
              <a:ext cx="1052194" cy="1378548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7139685" y="1278382"/>
              <a:ext cx="1064260" cy="1390650"/>
            </a:xfrm>
            <a:custGeom>
              <a:avLst/>
              <a:gdLst/>
              <a:ahLst/>
              <a:cxnLst/>
              <a:rect l="l" t="t" r="r" b="b"/>
              <a:pathLst>
                <a:path w="1064259" h="1390650">
                  <a:moveTo>
                    <a:pt x="0" y="1390269"/>
                  </a:moveTo>
                  <a:lnTo>
                    <a:pt x="1064132" y="1390269"/>
                  </a:lnTo>
                  <a:lnTo>
                    <a:pt x="1064132" y="0"/>
                  </a:lnTo>
                  <a:lnTo>
                    <a:pt x="0" y="0"/>
                  </a:lnTo>
                  <a:lnTo>
                    <a:pt x="0" y="139026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8247126" y="2550922"/>
            <a:ext cx="593090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90805">
              <a:lnSpc>
                <a:spcPct val="100000"/>
              </a:lnSpc>
              <a:spcBef>
                <a:spcPts val="110"/>
              </a:spcBef>
            </a:pPr>
            <a:r>
              <a:rPr dirty="0"/>
              <a:t>Hazard</a:t>
            </a:r>
            <a:r>
              <a:rPr dirty="0" spc="-110"/>
              <a:t> </a:t>
            </a:r>
            <a:r>
              <a:rPr dirty="0"/>
              <a:t>Communication</a:t>
            </a:r>
            <a:r>
              <a:rPr dirty="0" spc="-55"/>
              <a:t> </a:t>
            </a:r>
            <a:r>
              <a:rPr dirty="0" spc="-10"/>
              <a:t>Program</a:t>
            </a:r>
          </a:p>
        </p:txBody>
      </p:sp>
      <p:grpSp>
        <p:nvGrpSpPr>
          <p:cNvPr id="13" name="object 13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4" name="object 14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7" name="object 1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25"/>
              <a:t> </a:t>
            </a:r>
            <a:r>
              <a:rPr dirty="0" spc="-10"/>
              <a:t>10-</a:t>
            </a:r>
            <a:r>
              <a:rPr dirty="0"/>
              <a:t>hr. </a:t>
            </a:r>
            <a:r>
              <a:rPr dirty="0" spc="-10"/>
              <a:t>General</a:t>
            </a:r>
            <a:r>
              <a:rPr dirty="0" spc="35"/>
              <a:t> </a:t>
            </a:r>
            <a:r>
              <a:rPr dirty="0"/>
              <a:t>Industry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Hazard </a:t>
            </a:r>
            <a:r>
              <a:rPr dirty="0" spc="-10"/>
              <a:t>Communication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90805">
              <a:lnSpc>
                <a:spcPct val="100000"/>
              </a:lnSpc>
              <a:spcBef>
                <a:spcPts val="110"/>
              </a:spcBef>
            </a:pPr>
            <a:r>
              <a:rPr dirty="0"/>
              <a:t>Hazard</a:t>
            </a:r>
            <a:r>
              <a:rPr dirty="0" spc="-110"/>
              <a:t> </a:t>
            </a:r>
            <a:r>
              <a:rPr dirty="0"/>
              <a:t>Communication</a:t>
            </a:r>
            <a:r>
              <a:rPr dirty="0" spc="-55"/>
              <a:t> </a:t>
            </a:r>
            <a:r>
              <a:rPr dirty="0" spc="-10"/>
              <a:t>Program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47827" y="1165489"/>
            <a:ext cx="7152005" cy="2078989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Section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9: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Physical</a:t>
            </a:r>
            <a:r>
              <a:rPr dirty="0" sz="2800" spc="-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chemical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properties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Section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10: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Stability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10">
                <a:latin typeface="Tahoma"/>
                <a:cs typeface="Tahoma"/>
              </a:rPr>
              <a:t> reactivity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Section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11: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Toxicological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information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525"/>
              </a:spcBef>
              <a:buSzPct val="94915"/>
              <a:buFont typeface="Arial"/>
              <a:buChar char="•"/>
              <a:tabLst>
                <a:tab pos="356870" algn="l"/>
              </a:tabLst>
            </a:pPr>
            <a:r>
              <a:rPr dirty="0" sz="2950" spc="-80" b="1" i="1">
                <a:latin typeface="Tahoma"/>
                <a:cs typeface="Tahoma"/>
              </a:rPr>
              <a:t>Section</a:t>
            </a:r>
            <a:r>
              <a:rPr dirty="0" sz="2950" spc="-140" b="1" i="1">
                <a:latin typeface="Tahoma"/>
                <a:cs typeface="Tahoma"/>
              </a:rPr>
              <a:t> </a:t>
            </a:r>
            <a:r>
              <a:rPr dirty="0" sz="2950" spc="-45" b="1" i="1">
                <a:latin typeface="Tahoma"/>
                <a:cs typeface="Tahoma"/>
              </a:rPr>
              <a:t>12:</a:t>
            </a:r>
            <a:r>
              <a:rPr dirty="0" sz="2950" spc="-100" b="1" i="1">
                <a:latin typeface="Tahoma"/>
                <a:cs typeface="Tahoma"/>
              </a:rPr>
              <a:t> </a:t>
            </a:r>
            <a:r>
              <a:rPr dirty="0" sz="2950" spc="-70" b="1" i="1">
                <a:latin typeface="Tahoma"/>
                <a:cs typeface="Tahoma"/>
              </a:rPr>
              <a:t>Ecological</a:t>
            </a:r>
            <a:r>
              <a:rPr dirty="0" sz="2950" spc="-135" b="1" i="1">
                <a:latin typeface="Tahoma"/>
                <a:cs typeface="Tahoma"/>
              </a:rPr>
              <a:t> </a:t>
            </a:r>
            <a:r>
              <a:rPr dirty="0" sz="2950" spc="-10" b="1" i="1">
                <a:latin typeface="Tahoma"/>
                <a:cs typeface="Tahoma"/>
              </a:rPr>
              <a:t>information</a:t>
            </a:r>
            <a:endParaRPr sz="295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701533" y="3544011"/>
            <a:ext cx="1301115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Calibri"/>
                <a:cs typeface="Calibri"/>
              </a:rPr>
              <a:t>Not</a:t>
            </a:r>
            <a:r>
              <a:rPr dirty="0" sz="1800" spc="-10">
                <a:latin typeface="Calibri"/>
                <a:cs typeface="Calibri"/>
              </a:rPr>
              <a:t> regulated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800">
                <a:latin typeface="Calibri"/>
                <a:cs typeface="Calibri"/>
              </a:rPr>
              <a:t>by</a:t>
            </a:r>
            <a:r>
              <a:rPr dirty="0" sz="1800" spc="-20">
                <a:latin typeface="Calibri"/>
                <a:cs typeface="Calibri"/>
              </a:rPr>
              <a:t> OSHA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7194804" y="2820923"/>
            <a:ext cx="533400" cy="2057400"/>
          </a:xfrm>
          <a:custGeom>
            <a:avLst/>
            <a:gdLst/>
            <a:ahLst/>
            <a:cxnLst/>
            <a:rect l="l" t="t" r="r" b="b"/>
            <a:pathLst>
              <a:path w="533400" h="2057400">
                <a:moveTo>
                  <a:pt x="0" y="0"/>
                </a:moveTo>
                <a:lnTo>
                  <a:pt x="70908" y="1590"/>
                </a:lnTo>
                <a:lnTo>
                  <a:pt x="134620" y="6077"/>
                </a:lnTo>
                <a:lnTo>
                  <a:pt x="188595" y="13033"/>
                </a:lnTo>
                <a:lnTo>
                  <a:pt x="230293" y="22032"/>
                </a:lnTo>
                <a:lnTo>
                  <a:pt x="266700" y="44450"/>
                </a:lnTo>
                <a:lnTo>
                  <a:pt x="266700" y="984250"/>
                </a:lnTo>
                <a:lnTo>
                  <a:pt x="276225" y="996053"/>
                </a:lnTo>
                <a:lnTo>
                  <a:pt x="344805" y="1015666"/>
                </a:lnTo>
                <a:lnTo>
                  <a:pt x="398780" y="1022622"/>
                </a:lnTo>
                <a:lnTo>
                  <a:pt x="462491" y="1027109"/>
                </a:lnTo>
                <a:lnTo>
                  <a:pt x="533400" y="1028700"/>
                </a:lnTo>
                <a:lnTo>
                  <a:pt x="462491" y="1030290"/>
                </a:lnTo>
                <a:lnTo>
                  <a:pt x="398780" y="1034777"/>
                </a:lnTo>
                <a:lnTo>
                  <a:pt x="344805" y="1041733"/>
                </a:lnTo>
                <a:lnTo>
                  <a:pt x="303106" y="1050732"/>
                </a:lnTo>
                <a:lnTo>
                  <a:pt x="266700" y="1073150"/>
                </a:lnTo>
                <a:lnTo>
                  <a:pt x="266700" y="2012950"/>
                </a:lnTo>
                <a:lnTo>
                  <a:pt x="257175" y="2024753"/>
                </a:lnTo>
                <a:lnTo>
                  <a:pt x="230293" y="2035367"/>
                </a:lnTo>
                <a:lnTo>
                  <a:pt x="188595" y="2044366"/>
                </a:lnTo>
                <a:lnTo>
                  <a:pt x="134620" y="2051322"/>
                </a:lnTo>
                <a:lnTo>
                  <a:pt x="70908" y="2055809"/>
                </a:lnTo>
                <a:lnTo>
                  <a:pt x="0" y="2057400"/>
                </a:lnTo>
              </a:path>
            </a:pathLst>
          </a:custGeom>
          <a:ln w="22225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547827" y="3219311"/>
            <a:ext cx="6718934" cy="2070100"/>
          </a:xfrm>
          <a:prstGeom prst="rect">
            <a:avLst/>
          </a:prstGeom>
        </p:spPr>
        <p:txBody>
          <a:bodyPr wrap="square" lIns="0" tIns="74295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585"/>
              </a:spcBef>
              <a:buSzPct val="94915"/>
              <a:buFont typeface="Arial"/>
              <a:buChar char="•"/>
              <a:tabLst>
                <a:tab pos="356870" algn="l"/>
              </a:tabLst>
            </a:pPr>
            <a:r>
              <a:rPr dirty="0" sz="2950" spc="-80" b="1" i="1">
                <a:latin typeface="Tahoma"/>
                <a:cs typeface="Tahoma"/>
              </a:rPr>
              <a:t>Section</a:t>
            </a:r>
            <a:r>
              <a:rPr dirty="0" sz="2950" spc="-135" b="1" i="1">
                <a:latin typeface="Tahoma"/>
                <a:cs typeface="Tahoma"/>
              </a:rPr>
              <a:t> </a:t>
            </a:r>
            <a:r>
              <a:rPr dirty="0" sz="2950" spc="-45" b="1" i="1">
                <a:latin typeface="Tahoma"/>
                <a:cs typeface="Tahoma"/>
              </a:rPr>
              <a:t>13:</a:t>
            </a:r>
            <a:r>
              <a:rPr dirty="0" sz="2950" spc="-80" b="1" i="1">
                <a:latin typeface="Tahoma"/>
                <a:cs typeface="Tahoma"/>
              </a:rPr>
              <a:t> Disposal</a:t>
            </a:r>
            <a:r>
              <a:rPr dirty="0" sz="2950" spc="-125" b="1" i="1">
                <a:latin typeface="Tahoma"/>
                <a:cs typeface="Tahoma"/>
              </a:rPr>
              <a:t> </a:t>
            </a:r>
            <a:r>
              <a:rPr dirty="0" sz="2950" spc="-65" b="1" i="1">
                <a:latin typeface="Tahoma"/>
                <a:cs typeface="Tahoma"/>
              </a:rPr>
              <a:t>considerations</a:t>
            </a:r>
            <a:endParaRPr sz="295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495"/>
              </a:spcBef>
              <a:buSzPct val="94915"/>
              <a:buFont typeface="Arial"/>
              <a:buChar char="•"/>
              <a:tabLst>
                <a:tab pos="356870" algn="l"/>
              </a:tabLst>
            </a:pPr>
            <a:r>
              <a:rPr dirty="0" sz="2950" spc="-80" b="1" i="1">
                <a:latin typeface="Tahoma"/>
                <a:cs typeface="Tahoma"/>
              </a:rPr>
              <a:t>Section</a:t>
            </a:r>
            <a:r>
              <a:rPr dirty="0" sz="2950" spc="-140" b="1" i="1">
                <a:latin typeface="Tahoma"/>
                <a:cs typeface="Tahoma"/>
              </a:rPr>
              <a:t> </a:t>
            </a:r>
            <a:r>
              <a:rPr dirty="0" sz="2950" spc="-45" b="1" i="1">
                <a:latin typeface="Tahoma"/>
                <a:cs typeface="Tahoma"/>
              </a:rPr>
              <a:t>14:</a:t>
            </a:r>
            <a:r>
              <a:rPr dirty="0" sz="2950" spc="-114" b="1" i="1">
                <a:latin typeface="Tahoma"/>
                <a:cs typeface="Tahoma"/>
              </a:rPr>
              <a:t> </a:t>
            </a:r>
            <a:r>
              <a:rPr dirty="0" sz="2950" spc="-80" b="1" i="1">
                <a:latin typeface="Tahoma"/>
                <a:cs typeface="Tahoma"/>
              </a:rPr>
              <a:t>Transport</a:t>
            </a:r>
            <a:r>
              <a:rPr dirty="0" sz="2950" spc="-135" b="1" i="1">
                <a:latin typeface="Tahoma"/>
                <a:cs typeface="Tahoma"/>
              </a:rPr>
              <a:t> </a:t>
            </a:r>
            <a:r>
              <a:rPr dirty="0" sz="2950" spc="-10" b="1" i="1">
                <a:latin typeface="Tahoma"/>
                <a:cs typeface="Tahoma"/>
              </a:rPr>
              <a:t>information</a:t>
            </a:r>
            <a:endParaRPr sz="295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495"/>
              </a:spcBef>
              <a:buSzPct val="94915"/>
              <a:buFont typeface="Arial"/>
              <a:buChar char="•"/>
              <a:tabLst>
                <a:tab pos="356870" algn="l"/>
              </a:tabLst>
            </a:pPr>
            <a:r>
              <a:rPr dirty="0" sz="2950" spc="-80" b="1" i="1">
                <a:latin typeface="Tahoma"/>
                <a:cs typeface="Tahoma"/>
              </a:rPr>
              <a:t>Section</a:t>
            </a:r>
            <a:r>
              <a:rPr dirty="0" sz="2950" spc="-140" b="1" i="1">
                <a:latin typeface="Tahoma"/>
                <a:cs typeface="Tahoma"/>
              </a:rPr>
              <a:t> </a:t>
            </a:r>
            <a:r>
              <a:rPr dirty="0" sz="2950" spc="-45" b="1" i="1">
                <a:latin typeface="Tahoma"/>
                <a:cs typeface="Tahoma"/>
              </a:rPr>
              <a:t>15:</a:t>
            </a:r>
            <a:r>
              <a:rPr dirty="0" sz="2950" spc="-120" b="1" i="1">
                <a:latin typeface="Tahoma"/>
                <a:cs typeface="Tahoma"/>
              </a:rPr>
              <a:t> </a:t>
            </a:r>
            <a:r>
              <a:rPr dirty="0" sz="2950" spc="-80" b="1" i="1">
                <a:latin typeface="Tahoma"/>
                <a:cs typeface="Tahoma"/>
              </a:rPr>
              <a:t>Regulatory</a:t>
            </a:r>
            <a:r>
              <a:rPr dirty="0" sz="2950" spc="-135" b="1" i="1">
                <a:latin typeface="Tahoma"/>
                <a:cs typeface="Tahoma"/>
              </a:rPr>
              <a:t> </a:t>
            </a:r>
            <a:r>
              <a:rPr dirty="0" sz="2950" spc="-25" b="1" i="1">
                <a:latin typeface="Tahoma"/>
                <a:cs typeface="Tahoma"/>
              </a:rPr>
              <a:t>information</a:t>
            </a:r>
            <a:endParaRPr sz="295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4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Section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16: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Other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information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8" name="object 8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25"/>
              <a:t> </a:t>
            </a:r>
            <a:r>
              <a:rPr dirty="0" spc="-10"/>
              <a:t>10-</a:t>
            </a:r>
            <a:r>
              <a:rPr dirty="0"/>
              <a:t>hr. </a:t>
            </a:r>
            <a:r>
              <a:rPr dirty="0" spc="-10"/>
              <a:t>General</a:t>
            </a:r>
            <a:r>
              <a:rPr dirty="0" spc="35"/>
              <a:t> </a:t>
            </a:r>
            <a:r>
              <a:rPr dirty="0"/>
              <a:t>Industry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Hazard </a:t>
            </a:r>
            <a:r>
              <a:rPr dirty="0" spc="-10"/>
              <a:t>Communication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4" name="object 4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1600" y="990600"/>
            <a:ext cx="6364223" cy="5001767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7091553" y="5973571"/>
            <a:ext cx="59372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1371600" y="1005839"/>
            <a:ext cx="6395085" cy="1127760"/>
          </a:xfrm>
          <a:custGeom>
            <a:avLst/>
            <a:gdLst/>
            <a:ahLst/>
            <a:cxnLst/>
            <a:rect l="l" t="t" r="r" b="b"/>
            <a:pathLst>
              <a:path w="6395084" h="1127760">
                <a:moveTo>
                  <a:pt x="1822704" y="0"/>
                </a:moveTo>
                <a:lnTo>
                  <a:pt x="0" y="0"/>
                </a:lnTo>
                <a:lnTo>
                  <a:pt x="0" y="1127760"/>
                </a:lnTo>
                <a:lnTo>
                  <a:pt x="1822704" y="1127760"/>
                </a:lnTo>
                <a:lnTo>
                  <a:pt x="1822704" y="0"/>
                </a:lnTo>
                <a:close/>
              </a:path>
              <a:path w="6395084" h="1127760">
                <a:moveTo>
                  <a:pt x="6394704" y="457200"/>
                </a:moveTo>
                <a:lnTo>
                  <a:pt x="1901952" y="457200"/>
                </a:lnTo>
                <a:lnTo>
                  <a:pt x="1901952" y="762000"/>
                </a:lnTo>
                <a:lnTo>
                  <a:pt x="6394704" y="762000"/>
                </a:lnTo>
                <a:lnTo>
                  <a:pt x="6394704" y="4572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51435">
              <a:lnSpc>
                <a:spcPct val="100000"/>
              </a:lnSpc>
              <a:spcBef>
                <a:spcPts val="110"/>
              </a:spcBef>
            </a:pPr>
            <a:r>
              <a:rPr dirty="0"/>
              <a:t>Hazard</a:t>
            </a:r>
            <a:r>
              <a:rPr dirty="0" spc="-110"/>
              <a:t> </a:t>
            </a:r>
            <a:r>
              <a:rPr dirty="0"/>
              <a:t>Communication</a:t>
            </a:r>
            <a:r>
              <a:rPr dirty="0" spc="-55"/>
              <a:t> </a:t>
            </a:r>
            <a:r>
              <a:rPr dirty="0" spc="-10"/>
              <a:t>Program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25"/>
              <a:t> </a:t>
            </a:r>
            <a:r>
              <a:rPr dirty="0" spc="-10"/>
              <a:t>10-</a:t>
            </a:r>
            <a:r>
              <a:rPr dirty="0"/>
              <a:t>hr. </a:t>
            </a:r>
            <a:r>
              <a:rPr dirty="0" spc="-10"/>
              <a:t>General</a:t>
            </a:r>
            <a:r>
              <a:rPr dirty="0" spc="35"/>
              <a:t> </a:t>
            </a:r>
            <a:r>
              <a:rPr dirty="0"/>
              <a:t>Industry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Hazard </a:t>
            </a:r>
            <a:r>
              <a:rPr dirty="0" spc="-10"/>
              <a:t>Communication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90805">
              <a:lnSpc>
                <a:spcPct val="100000"/>
              </a:lnSpc>
              <a:spcBef>
                <a:spcPts val="110"/>
              </a:spcBef>
            </a:pPr>
            <a:r>
              <a:rPr dirty="0"/>
              <a:t>Hazard</a:t>
            </a:r>
            <a:r>
              <a:rPr dirty="0" spc="-110"/>
              <a:t> </a:t>
            </a:r>
            <a:r>
              <a:rPr dirty="0"/>
              <a:t>Communication</a:t>
            </a:r>
            <a:r>
              <a:rPr dirty="0" spc="-55"/>
              <a:t> </a:t>
            </a:r>
            <a:r>
              <a:rPr dirty="0" spc="-10"/>
              <a:t>Program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069644" y="1234800"/>
            <a:ext cx="7031355" cy="2996565"/>
          </a:xfrm>
          <a:prstGeom prst="rect">
            <a:avLst/>
          </a:prstGeom>
        </p:spPr>
        <p:txBody>
          <a:bodyPr wrap="square" lIns="0" tIns="106045" rIns="0" bIns="0" rtlCol="0" vert="horz">
            <a:spAutoFit/>
          </a:bodyPr>
          <a:lstStyle/>
          <a:p>
            <a:pPr marL="70485">
              <a:lnSpc>
                <a:spcPct val="100000"/>
              </a:lnSpc>
              <a:spcBef>
                <a:spcPts val="835"/>
              </a:spcBef>
            </a:pPr>
            <a:r>
              <a:rPr dirty="0" sz="3200" spc="-10">
                <a:latin typeface="Tahoma"/>
                <a:cs typeface="Tahoma"/>
              </a:rPr>
              <a:t>Labeling:</a:t>
            </a:r>
            <a:endParaRPr sz="3200">
              <a:latin typeface="Tahoma"/>
              <a:cs typeface="Tahoma"/>
            </a:endParaRPr>
          </a:p>
          <a:p>
            <a:pPr marL="356870" marR="5080" indent="-344805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All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containers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hazardous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materials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must </a:t>
            </a:r>
            <a:r>
              <a:rPr dirty="0" sz="2800">
                <a:latin typeface="Tahoma"/>
                <a:cs typeface="Tahoma"/>
              </a:rPr>
              <a:t>be</a:t>
            </a:r>
            <a:r>
              <a:rPr dirty="0" sz="2800" spc="-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labeled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Immediate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warning</a:t>
            </a:r>
            <a:endParaRPr sz="2800">
              <a:latin typeface="Tahoma"/>
              <a:cs typeface="Tahoma"/>
            </a:endParaRPr>
          </a:p>
          <a:p>
            <a:pPr marL="356870" marR="1116965" indent="-34480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Snapshot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hazards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protective information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25"/>
              <a:t> </a:t>
            </a:r>
            <a:r>
              <a:rPr dirty="0" spc="-10"/>
              <a:t>10-</a:t>
            </a:r>
            <a:r>
              <a:rPr dirty="0"/>
              <a:t>hr. </a:t>
            </a:r>
            <a:r>
              <a:rPr dirty="0" spc="-10"/>
              <a:t>General</a:t>
            </a:r>
            <a:r>
              <a:rPr dirty="0" spc="35"/>
              <a:t> </a:t>
            </a:r>
            <a:r>
              <a:rPr dirty="0"/>
              <a:t>Industry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Hazard </a:t>
            </a:r>
            <a:r>
              <a:rPr dirty="0" spc="-10"/>
              <a:t>Communication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90805">
              <a:lnSpc>
                <a:spcPct val="100000"/>
              </a:lnSpc>
              <a:spcBef>
                <a:spcPts val="110"/>
              </a:spcBef>
            </a:pPr>
            <a:r>
              <a:rPr dirty="0"/>
              <a:t>Hazard</a:t>
            </a:r>
            <a:r>
              <a:rPr dirty="0" spc="-110"/>
              <a:t> </a:t>
            </a:r>
            <a:r>
              <a:rPr dirty="0"/>
              <a:t>Communication</a:t>
            </a:r>
            <a:r>
              <a:rPr dirty="0" spc="-55"/>
              <a:t> </a:t>
            </a:r>
            <a:r>
              <a:rPr dirty="0" spc="-10"/>
              <a:t>Program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444" y="1231550"/>
            <a:ext cx="6948170" cy="4497705"/>
          </a:xfrm>
          <a:prstGeom prst="rect">
            <a:avLst/>
          </a:prstGeom>
        </p:spPr>
        <p:txBody>
          <a:bodyPr wrap="square" lIns="0" tIns="61594" rIns="0" bIns="0" rtlCol="0" vert="horz">
            <a:spAutoFit/>
          </a:bodyPr>
          <a:lstStyle/>
          <a:p>
            <a:pPr marL="70485">
              <a:lnSpc>
                <a:spcPct val="100000"/>
              </a:lnSpc>
              <a:spcBef>
                <a:spcPts val="484"/>
              </a:spcBef>
            </a:pPr>
            <a:r>
              <a:rPr dirty="0" sz="3000">
                <a:latin typeface="Tahoma"/>
                <a:cs typeface="Tahoma"/>
              </a:rPr>
              <a:t>Documentation</a:t>
            </a:r>
            <a:r>
              <a:rPr dirty="0" sz="3000" spc="-114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for</a:t>
            </a:r>
            <a:r>
              <a:rPr dirty="0" sz="3000" spc="-70">
                <a:latin typeface="Tahoma"/>
                <a:cs typeface="Tahoma"/>
              </a:rPr>
              <a:t> </a:t>
            </a:r>
            <a:r>
              <a:rPr dirty="0" sz="3000" spc="-10">
                <a:latin typeface="Tahoma"/>
                <a:cs typeface="Tahoma"/>
              </a:rPr>
              <a:t>labeling:</a:t>
            </a:r>
            <a:endParaRPr sz="3000">
              <a:latin typeface="Tahoma"/>
              <a:cs typeface="Tahoma"/>
            </a:endParaRPr>
          </a:p>
          <a:p>
            <a:pPr marL="356870" marR="177165" indent="-344805">
              <a:lnSpc>
                <a:spcPts val="2810"/>
              </a:lnSpc>
              <a:spcBef>
                <a:spcPts val="68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600">
                <a:latin typeface="Tahoma"/>
                <a:cs typeface="Tahoma"/>
              </a:rPr>
              <a:t>Designate</a:t>
            </a:r>
            <a:r>
              <a:rPr dirty="0" sz="2600" spc="-11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person(s)</a:t>
            </a:r>
            <a:r>
              <a:rPr dirty="0" sz="2600" spc="-9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responsible</a:t>
            </a:r>
            <a:r>
              <a:rPr dirty="0" sz="2600" spc="-10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for</a:t>
            </a:r>
            <a:r>
              <a:rPr dirty="0" sz="2600" spc="-12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labeling compliance</a:t>
            </a:r>
            <a:endParaRPr sz="2600">
              <a:latin typeface="Tahoma"/>
              <a:cs typeface="Tahoma"/>
            </a:endParaRPr>
          </a:p>
          <a:p>
            <a:pPr marL="356870" marR="8890" indent="-344805">
              <a:lnSpc>
                <a:spcPts val="2810"/>
              </a:lnSpc>
              <a:spcBef>
                <a:spcPts val="62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600">
                <a:latin typeface="Tahoma"/>
                <a:cs typeface="Tahoma"/>
              </a:rPr>
              <a:t>Describe</a:t>
            </a:r>
            <a:r>
              <a:rPr dirty="0" sz="2600" spc="-9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alternatives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to</a:t>
            </a:r>
            <a:r>
              <a:rPr dirty="0" sz="2600" spc="-9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labeling</a:t>
            </a:r>
            <a:r>
              <a:rPr dirty="0" sz="2600" spc="-11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of</a:t>
            </a:r>
            <a:r>
              <a:rPr dirty="0" sz="2600" spc="-9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stationary </a:t>
            </a:r>
            <a:r>
              <a:rPr dirty="0" sz="2600">
                <a:latin typeface="Tahoma"/>
                <a:cs typeface="Tahoma"/>
              </a:rPr>
              <a:t>process</a:t>
            </a:r>
            <a:r>
              <a:rPr dirty="0" sz="2600" spc="-10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containers</a:t>
            </a:r>
            <a:endParaRPr sz="2600">
              <a:latin typeface="Tahoma"/>
              <a:cs typeface="Tahoma"/>
            </a:endParaRPr>
          </a:p>
          <a:p>
            <a:pPr marL="356870" marR="287020" indent="-344805">
              <a:lnSpc>
                <a:spcPts val="2810"/>
              </a:lnSpc>
              <a:spcBef>
                <a:spcPts val="62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600">
                <a:latin typeface="Tahoma"/>
                <a:cs typeface="Tahoma"/>
              </a:rPr>
              <a:t>Ensure</a:t>
            </a:r>
            <a:r>
              <a:rPr dirty="0" sz="2600" spc="-6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all</a:t>
            </a:r>
            <a:r>
              <a:rPr dirty="0" sz="2600" spc="-8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workplace</a:t>
            </a:r>
            <a:r>
              <a:rPr dirty="0" sz="2600" spc="-8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containers</a:t>
            </a:r>
            <a:r>
              <a:rPr dirty="0" sz="2600" spc="-6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are</a:t>
            </a:r>
            <a:r>
              <a:rPr dirty="0" sz="2600" spc="-8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labeled appropriately</a:t>
            </a:r>
            <a:endParaRPr sz="2600">
              <a:latin typeface="Tahoma"/>
              <a:cs typeface="Tahoma"/>
            </a:endParaRPr>
          </a:p>
          <a:p>
            <a:pPr marL="356870" marR="701675" indent="-344805">
              <a:lnSpc>
                <a:spcPts val="2810"/>
              </a:lnSpc>
              <a:spcBef>
                <a:spcPts val="62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600">
                <a:latin typeface="Tahoma"/>
                <a:cs typeface="Tahoma"/>
              </a:rPr>
              <a:t>Labels</a:t>
            </a:r>
            <a:r>
              <a:rPr dirty="0" sz="2600" spc="-10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included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in</a:t>
            </a:r>
            <a:r>
              <a:rPr dirty="0" sz="2600" spc="-8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training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(shipping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 spc="-25">
                <a:latin typeface="Tahoma"/>
                <a:cs typeface="Tahoma"/>
              </a:rPr>
              <a:t>and </a:t>
            </a:r>
            <a:r>
              <a:rPr dirty="0" sz="2600">
                <a:latin typeface="Tahoma"/>
                <a:cs typeface="Tahoma"/>
              </a:rPr>
              <a:t>workplace</a:t>
            </a:r>
            <a:r>
              <a:rPr dirty="0" sz="2600" spc="-114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containers)</a:t>
            </a:r>
            <a:endParaRPr sz="2600">
              <a:latin typeface="Tahoma"/>
              <a:cs typeface="Tahoma"/>
            </a:endParaRPr>
          </a:p>
          <a:p>
            <a:pPr marL="356870" marR="5080" indent="-344805">
              <a:lnSpc>
                <a:spcPts val="2810"/>
              </a:lnSpc>
              <a:spcBef>
                <a:spcPts val="62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600">
                <a:latin typeface="Tahoma"/>
                <a:cs typeface="Tahoma"/>
              </a:rPr>
              <a:t>Procedures</a:t>
            </a:r>
            <a:r>
              <a:rPr dirty="0" sz="2600" spc="-14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for</a:t>
            </a:r>
            <a:r>
              <a:rPr dirty="0" sz="2600" spc="-15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reviewing/updating</a:t>
            </a:r>
            <a:r>
              <a:rPr dirty="0" sz="2600" spc="-12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workplace </a:t>
            </a:r>
            <a:r>
              <a:rPr dirty="0" sz="2600">
                <a:latin typeface="Tahoma"/>
                <a:cs typeface="Tahoma"/>
              </a:rPr>
              <a:t>label</a:t>
            </a:r>
            <a:r>
              <a:rPr dirty="0" sz="2600" spc="-6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information</a:t>
            </a:r>
            <a:endParaRPr sz="26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25"/>
              <a:t> </a:t>
            </a:r>
            <a:r>
              <a:rPr dirty="0" spc="-10"/>
              <a:t>10-</a:t>
            </a:r>
            <a:r>
              <a:rPr dirty="0"/>
              <a:t>hr. </a:t>
            </a:r>
            <a:r>
              <a:rPr dirty="0" spc="-10"/>
              <a:t>General</a:t>
            </a:r>
            <a:r>
              <a:rPr dirty="0" spc="35"/>
              <a:t> </a:t>
            </a:r>
            <a:r>
              <a:rPr dirty="0"/>
              <a:t>Industry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Hazard </a:t>
            </a:r>
            <a:r>
              <a:rPr dirty="0" spc="-10"/>
              <a:t>Communication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51435">
              <a:lnSpc>
                <a:spcPct val="100000"/>
              </a:lnSpc>
              <a:spcBef>
                <a:spcPts val="110"/>
              </a:spcBef>
            </a:pPr>
            <a:r>
              <a:rPr dirty="0"/>
              <a:t>Hazard</a:t>
            </a:r>
            <a:r>
              <a:rPr dirty="0" spc="-110"/>
              <a:t> </a:t>
            </a:r>
            <a:r>
              <a:rPr dirty="0"/>
              <a:t>Communication</a:t>
            </a:r>
            <a:r>
              <a:rPr dirty="0" spc="-55"/>
              <a:t> </a:t>
            </a:r>
            <a:r>
              <a:rPr dirty="0" spc="-10"/>
              <a:t>Program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64844" y="1005351"/>
            <a:ext cx="7319009" cy="4107815"/>
          </a:xfrm>
          <a:prstGeom prst="rect">
            <a:avLst/>
          </a:prstGeom>
        </p:spPr>
        <p:txBody>
          <a:bodyPr wrap="square" lIns="0" tIns="1066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dirty="0" sz="3200">
                <a:latin typeface="Tahoma"/>
                <a:cs typeface="Tahoma"/>
              </a:rPr>
              <a:t>Required</a:t>
            </a:r>
            <a:r>
              <a:rPr dirty="0" sz="3200" spc="-13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elements</a:t>
            </a:r>
            <a:r>
              <a:rPr dirty="0" sz="3200" spc="-10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for</a:t>
            </a:r>
            <a:r>
              <a:rPr dirty="0" sz="3200" spc="-135">
                <a:latin typeface="Tahoma"/>
                <a:cs typeface="Tahoma"/>
              </a:rPr>
              <a:t> </a:t>
            </a:r>
            <a:r>
              <a:rPr dirty="0" sz="3200" b="1">
                <a:latin typeface="Tahoma"/>
                <a:cs typeface="Tahoma"/>
              </a:rPr>
              <a:t>shipping</a:t>
            </a:r>
            <a:r>
              <a:rPr dirty="0" sz="3200" spc="-65" b="1">
                <a:latin typeface="Tahoma"/>
                <a:cs typeface="Tahoma"/>
              </a:rPr>
              <a:t> </a:t>
            </a:r>
            <a:r>
              <a:rPr dirty="0" sz="3200" spc="-10" b="1">
                <a:latin typeface="Tahoma"/>
                <a:cs typeface="Tahoma"/>
              </a:rPr>
              <a:t>labels:</a:t>
            </a:r>
            <a:endParaRPr sz="32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Name,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address,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telephone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number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Product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identifier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Signal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word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Hazard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statement(s)</a:t>
            </a:r>
            <a:endParaRPr sz="2800">
              <a:latin typeface="Tahoma"/>
              <a:cs typeface="Tahoma"/>
            </a:endParaRPr>
          </a:p>
          <a:p>
            <a:pPr marL="356870" marR="4809490" indent="-34480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 spc="-10">
                <a:latin typeface="Tahoma"/>
                <a:cs typeface="Tahoma"/>
              </a:rPr>
              <a:t>Precautionary statement(s)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 spc="-10">
                <a:latin typeface="Tahoma"/>
                <a:cs typeface="Tahoma"/>
              </a:rPr>
              <a:t>Pictogram</a:t>
            </a:r>
            <a:endParaRPr sz="28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19600" y="2282951"/>
            <a:ext cx="4587412" cy="3152125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4499864" y="5439232"/>
            <a:ext cx="3282315" cy="1466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This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sample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illustrates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the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required</a:t>
            </a:r>
            <a:r>
              <a:rPr dirty="0" sz="800" spc="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elements</a:t>
            </a:r>
            <a:r>
              <a:rPr dirty="0" sz="800" spc="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for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shipping</a:t>
            </a:r>
            <a:r>
              <a:rPr dirty="0" sz="800" spc="2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labels.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Source: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7" name="object 7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25"/>
              <a:t> </a:t>
            </a:r>
            <a:r>
              <a:rPr dirty="0" spc="-10"/>
              <a:t>10-</a:t>
            </a:r>
            <a:r>
              <a:rPr dirty="0"/>
              <a:t>hr. </a:t>
            </a:r>
            <a:r>
              <a:rPr dirty="0" spc="-10"/>
              <a:t>General</a:t>
            </a:r>
            <a:r>
              <a:rPr dirty="0" spc="35"/>
              <a:t> </a:t>
            </a:r>
            <a:r>
              <a:rPr dirty="0"/>
              <a:t>Industry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Hazard </a:t>
            </a:r>
            <a:r>
              <a:rPr dirty="0" spc="-10"/>
              <a:t>Communication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51435">
              <a:lnSpc>
                <a:spcPct val="100000"/>
              </a:lnSpc>
              <a:spcBef>
                <a:spcPts val="110"/>
              </a:spcBef>
            </a:pPr>
            <a:r>
              <a:rPr dirty="0"/>
              <a:t>Hazard</a:t>
            </a:r>
            <a:r>
              <a:rPr dirty="0" spc="-110"/>
              <a:t> </a:t>
            </a:r>
            <a:r>
              <a:rPr dirty="0"/>
              <a:t>Communication</a:t>
            </a:r>
            <a:r>
              <a:rPr dirty="0" spc="-55"/>
              <a:t> </a:t>
            </a:r>
            <a:r>
              <a:rPr dirty="0" spc="-10"/>
              <a:t>Program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50544" y="929151"/>
            <a:ext cx="7760970" cy="3423920"/>
          </a:xfrm>
          <a:prstGeom prst="rect">
            <a:avLst/>
          </a:prstGeom>
        </p:spPr>
        <p:txBody>
          <a:bodyPr wrap="square" lIns="0" tIns="1066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dirty="0" sz="3200">
                <a:latin typeface="Tahoma"/>
                <a:cs typeface="Tahoma"/>
              </a:rPr>
              <a:t>Requirements</a:t>
            </a:r>
            <a:r>
              <a:rPr dirty="0" sz="3200" spc="-12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for</a:t>
            </a:r>
            <a:r>
              <a:rPr dirty="0" sz="3200" spc="-160">
                <a:latin typeface="Tahoma"/>
                <a:cs typeface="Tahoma"/>
              </a:rPr>
              <a:t> </a:t>
            </a:r>
            <a:r>
              <a:rPr dirty="0" sz="3200" b="1">
                <a:latin typeface="Tahoma"/>
                <a:cs typeface="Tahoma"/>
              </a:rPr>
              <a:t>workplace</a:t>
            </a:r>
            <a:r>
              <a:rPr dirty="0" sz="3200" spc="-100" b="1">
                <a:latin typeface="Tahoma"/>
                <a:cs typeface="Tahoma"/>
              </a:rPr>
              <a:t> </a:t>
            </a:r>
            <a:r>
              <a:rPr dirty="0" sz="3200" spc="-10" b="1">
                <a:latin typeface="Tahoma"/>
                <a:cs typeface="Tahoma"/>
              </a:rPr>
              <a:t>labels:</a:t>
            </a:r>
            <a:endParaRPr sz="3200">
              <a:latin typeface="Tahoma"/>
              <a:cs typeface="Tahoma"/>
            </a:endParaRPr>
          </a:p>
          <a:p>
            <a:pPr marL="356870" marR="5080" indent="-344805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Employers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can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create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own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labeling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system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that </a:t>
            </a:r>
            <a:r>
              <a:rPr dirty="0" sz="2800">
                <a:latin typeface="Tahoma"/>
                <a:cs typeface="Tahoma"/>
              </a:rPr>
              <a:t>works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for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their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workplace/employees</a:t>
            </a:r>
            <a:endParaRPr sz="2800">
              <a:latin typeface="Tahoma"/>
              <a:cs typeface="Tahoma"/>
            </a:endParaRPr>
          </a:p>
          <a:p>
            <a:pPr marL="356870" marR="92710" indent="-34480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Can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choose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same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label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required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for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shipped </a:t>
            </a:r>
            <a:r>
              <a:rPr dirty="0" sz="2800">
                <a:latin typeface="Tahoma"/>
                <a:cs typeface="Tahoma"/>
              </a:rPr>
              <a:t>containers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alternative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labels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as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long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as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they </a:t>
            </a:r>
            <a:r>
              <a:rPr dirty="0" sz="2800">
                <a:latin typeface="Tahoma"/>
                <a:cs typeface="Tahoma"/>
              </a:rPr>
              <a:t>provide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general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information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about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hazards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 spc="-40">
                <a:latin typeface="Tahoma"/>
                <a:cs typeface="Tahoma"/>
              </a:rPr>
              <a:t>Train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employees</a:t>
            </a:r>
            <a:r>
              <a:rPr dirty="0" sz="2800" spc="-1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understand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153467" y="3931475"/>
            <a:ext cx="2430145" cy="1607185"/>
            <a:chOff x="6153467" y="3931475"/>
            <a:chExt cx="2430145" cy="160718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63055" y="3941064"/>
              <a:ext cx="2410968" cy="1588008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158229" y="3936238"/>
              <a:ext cx="2420620" cy="1597660"/>
            </a:xfrm>
            <a:custGeom>
              <a:avLst/>
              <a:gdLst/>
              <a:ahLst/>
              <a:cxnLst/>
              <a:rect l="l" t="t" r="r" b="b"/>
              <a:pathLst>
                <a:path w="2420620" h="1597660">
                  <a:moveTo>
                    <a:pt x="0" y="1597533"/>
                  </a:moveTo>
                  <a:lnTo>
                    <a:pt x="2420493" y="1597533"/>
                  </a:lnTo>
                  <a:lnTo>
                    <a:pt x="2420493" y="0"/>
                  </a:lnTo>
                  <a:lnTo>
                    <a:pt x="0" y="0"/>
                  </a:lnTo>
                  <a:lnTo>
                    <a:pt x="0" y="159753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7904226" y="5587390"/>
            <a:ext cx="59245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9" name="object 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25"/>
              <a:t> </a:t>
            </a:r>
            <a:r>
              <a:rPr dirty="0" spc="-10"/>
              <a:t>10-</a:t>
            </a:r>
            <a:r>
              <a:rPr dirty="0"/>
              <a:t>hr. </a:t>
            </a:r>
            <a:r>
              <a:rPr dirty="0" spc="-10"/>
              <a:t>General</a:t>
            </a:r>
            <a:r>
              <a:rPr dirty="0" spc="35"/>
              <a:t> </a:t>
            </a:r>
            <a:r>
              <a:rPr dirty="0"/>
              <a:t>Industry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Hazard </a:t>
            </a:r>
            <a:r>
              <a:rPr dirty="0" spc="-10"/>
              <a:t>Communication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51435">
              <a:lnSpc>
                <a:spcPct val="100000"/>
              </a:lnSpc>
              <a:spcBef>
                <a:spcPts val="110"/>
              </a:spcBef>
            </a:pPr>
            <a:r>
              <a:rPr dirty="0"/>
              <a:t>Hazard</a:t>
            </a:r>
            <a:r>
              <a:rPr dirty="0" spc="-110"/>
              <a:t> </a:t>
            </a:r>
            <a:r>
              <a:rPr dirty="0"/>
              <a:t>Communication</a:t>
            </a:r>
            <a:r>
              <a:rPr dirty="0" spc="-55"/>
              <a:t> </a:t>
            </a:r>
            <a:r>
              <a:rPr dirty="0" spc="-10"/>
              <a:t>Program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88644" y="924609"/>
            <a:ext cx="4121785" cy="2080895"/>
          </a:xfrm>
          <a:prstGeom prst="rect">
            <a:avLst/>
          </a:prstGeom>
        </p:spPr>
        <p:txBody>
          <a:bodyPr wrap="square" lIns="0" tIns="62230" rIns="0" bIns="0" rtlCol="0" vert="horz">
            <a:spAutoFit/>
          </a:bodyPr>
          <a:lstStyle/>
          <a:p>
            <a:pPr marL="70485">
              <a:lnSpc>
                <a:spcPct val="100000"/>
              </a:lnSpc>
              <a:spcBef>
                <a:spcPts val="490"/>
              </a:spcBef>
            </a:pPr>
            <a:r>
              <a:rPr dirty="0" sz="3200" spc="-30">
                <a:latin typeface="Tahoma"/>
                <a:cs typeface="Tahoma"/>
              </a:rPr>
              <a:t>Training</a:t>
            </a:r>
            <a:r>
              <a:rPr dirty="0" sz="3200" spc="-21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requirements:</a:t>
            </a:r>
            <a:endParaRPr sz="3200">
              <a:latin typeface="Tahoma"/>
              <a:cs typeface="Tahoma"/>
            </a:endParaRPr>
          </a:p>
          <a:p>
            <a:pPr marL="356870" marR="755650" indent="-344805">
              <a:lnSpc>
                <a:spcPct val="90000"/>
              </a:lnSpc>
              <a:spcBef>
                <a:spcPts val="62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600" spc="-35">
                <a:latin typeface="Tahoma"/>
                <a:cs typeface="Tahoma"/>
              </a:rPr>
              <a:t>Train</a:t>
            </a:r>
            <a:r>
              <a:rPr dirty="0" sz="2600" spc="-14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employees</a:t>
            </a:r>
            <a:r>
              <a:rPr dirty="0" sz="2600" spc="-135">
                <a:latin typeface="Tahoma"/>
                <a:cs typeface="Tahoma"/>
              </a:rPr>
              <a:t> </a:t>
            </a:r>
            <a:r>
              <a:rPr dirty="0" sz="2600" spc="-25">
                <a:latin typeface="Tahoma"/>
                <a:cs typeface="Tahoma"/>
              </a:rPr>
              <a:t>on </a:t>
            </a:r>
            <a:r>
              <a:rPr dirty="0" sz="2600">
                <a:latin typeface="Tahoma"/>
                <a:cs typeface="Tahoma"/>
              </a:rPr>
              <a:t>hazardous</a:t>
            </a:r>
            <a:r>
              <a:rPr dirty="0" sz="2600" spc="-14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chemicals </a:t>
            </a:r>
            <a:r>
              <a:rPr dirty="0" sz="2600">
                <a:latin typeface="Tahoma"/>
                <a:cs typeface="Tahoma"/>
              </a:rPr>
              <a:t>in</a:t>
            </a:r>
            <a:r>
              <a:rPr dirty="0" sz="2600" spc="-6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their</a:t>
            </a:r>
            <a:r>
              <a:rPr dirty="0" sz="2600" spc="-2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work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 spc="-20">
                <a:latin typeface="Tahoma"/>
                <a:cs typeface="Tahoma"/>
              </a:rPr>
              <a:t>area</a:t>
            </a:r>
            <a:endParaRPr sz="2600">
              <a:latin typeface="Tahoma"/>
              <a:cs typeface="Tahoma"/>
            </a:endParaRPr>
          </a:p>
          <a:p>
            <a:pPr marL="469900">
              <a:lnSpc>
                <a:spcPct val="100000"/>
              </a:lnSpc>
              <a:spcBef>
                <a:spcPts val="259"/>
              </a:spcBef>
              <a:tabLst>
                <a:tab pos="756285" algn="l"/>
              </a:tabLst>
            </a:pPr>
            <a:r>
              <a:rPr dirty="0" sz="2200" spc="-50">
                <a:latin typeface="Arial"/>
                <a:cs typeface="Arial"/>
              </a:rPr>
              <a:t>–</a:t>
            </a:r>
            <a:r>
              <a:rPr dirty="0" sz="2200">
                <a:latin typeface="Arial"/>
                <a:cs typeface="Arial"/>
              </a:rPr>
              <a:t>	</a:t>
            </a:r>
            <a:r>
              <a:rPr dirty="0" sz="2200">
                <a:latin typeface="Tahoma"/>
                <a:cs typeface="Tahoma"/>
              </a:rPr>
              <a:t>Before</a:t>
            </a:r>
            <a:r>
              <a:rPr dirty="0" sz="2200" spc="-40">
                <a:latin typeface="Tahoma"/>
                <a:cs typeface="Tahoma"/>
              </a:rPr>
              <a:t> </a:t>
            </a:r>
            <a:r>
              <a:rPr dirty="0" sz="2200">
                <a:latin typeface="Tahoma"/>
                <a:cs typeface="Tahoma"/>
              </a:rPr>
              <a:t>initial</a:t>
            </a:r>
            <a:r>
              <a:rPr dirty="0" sz="2200" spc="-60">
                <a:latin typeface="Tahoma"/>
                <a:cs typeface="Tahoma"/>
              </a:rPr>
              <a:t> </a:t>
            </a:r>
            <a:r>
              <a:rPr dirty="0" sz="2200" spc="-10">
                <a:latin typeface="Tahoma"/>
                <a:cs typeface="Tahoma"/>
              </a:rPr>
              <a:t>assignment</a:t>
            </a:r>
            <a:endParaRPr sz="22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688644" y="2979877"/>
            <a:ext cx="7206615" cy="3138170"/>
          </a:xfrm>
          <a:prstGeom prst="rect">
            <a:avLst/>
          </a:prstGeom>
        </p:spPr>
        <p:txBody>
          <a:bodyPr wrap="square" lIns="0" tIns="46355" rIns="0" bIns="0" rtlCol="0" vert="horz">
            <a:spAutoFit/>
          </a:bodyPr>
          <a:lstStyle/>
          <a:p>
            <a:pPr marL="756285" indent="-286385">
              <a:lnSpc>
                <a:spcPct val="100000"/>
              </a:lnSpc>
              <a:spcBef>
                <a:spcPts val="36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200">
                <a:latin typeface="Tahoma"/>
                <a:cs typeface="Tahoma"/>
              </a:rPr>
              <a:t>When</a:t>
            </a:r>
            <a:r>
              <a:rPr dirty="0" sz="2200" spc="-35">
                <a:latin typeface="Tahoma"/>
                <a:cs typeface="Tahoma"/>
              </a:rPr>
              <a:t> </a:t>
            </a:r>
            <a:r>
              <a:rPr dirty="0" sz="2200">
                <a:latin typeface="Tahoma"/>
                <a:cs typeface="Tahoma"/>
              </a:rPr>
              <a:t>new</a:t>
            </a:r>
            <a:r>
              <a:rPr dirty="0" sz="2200" spc="-25">
                <a:latin typeface="Tahoma"/>
                <a:cs typeface="Tahoma"/>
              </a:rPr>
              <a:t> </a:t>
            </a:r>
            <a:r>
              <a:rPr dirty="0" sz="2200">
                <a:latin typeface="Tahoma"/>
                <a:cs typeface="Tahoma"/>
              </a:rPr>
              <a:t>hazards</a:t>
            </a:r>
            <a:r>
              <a:rPr dirty="0" sz="2200" spc="-55">
                <a:latin typeface="Tahoma"/>
                <a:cs typeface="Tahoma"/>
              </a:rPr>
              <a:t> </a:t>
            </a:r>
            <a:r>
              <a:rPr dirty="0" sz="2200">
                <a:latin typeface="Tahoma"/>
                <a:cs typeface="Tahoma"/>
              </a:rPr>
              <a:t>are</a:t>
            </a:r>
            <a:r>
              <a:rPr dirty="0" sz="2200" spc="-60">
                <a:latin typeface="Tahoma"/>
                <a:cs typeface="Tahoma"/>
              </a:rPr>
              <a:t> </a:t>
            </a:r>
            <a:r>
              <a:rPr dirty="0" sz="2200" spc="-10">
                <a:latin typeface="Tahoma"/>
                <a:cs typeface="Tahoma"/>
              </a:rPr>
              <a:t>introduced</a:t>
            </a:r>
            <a:endParaRPr sz="2200">
              <a:latin typeface="Tahoma"/>
              <a:cs typeface="Tahoma"/>
            </a:endParaRPr>
          </a:p>
          <a:p>
            <a:pPr marL="756285" indent="-286385">
              <a:lnSpc>
                <a:spcPct val="100000"/>
              </a:lnSpc>
              <a:spcBef>
                <a:spcPts val="26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200">
                <a:latin typeface="Tahoma"/>
                <a:cs typeface="Tahoma"/>
              </a:rPr>
              <a:t>Nonroutine</a:t>
            </a:r>
            <a:r>
              <a:rPr dirty="0" sz="2200" spc="-75">
                <a:latin typeface="Tahoma"/>
                <a:cs typeface="Tahoma"/>
              </a:rPr>
              <a:t> </a:t>
            </a:r>
            <a:r>
              <a:rPr dirty="0" sz="2200" spc="-10">
                <a:latin typeface="Tahoma"/>
                <a:cs typeface="Tahoma"/>
              </a:rPr>
              <a:t>tasks</a:t>
            </a:r>
            <a:endParaRPr sz="22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32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600">
                <a:latin typeface="Tahoma"/>
                <a:cs typeface="Tahoma"/>
              </a:rPr>
              <a:t>Include</a:t>
            </a:r>
            <a:r>
              <a:rPr dirty="0" sz="2600" spc="-6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in</a:t>
            </a:r>
            <a:r>
              <a:rPr dirty="0" sz="2600" spc="-6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training</a:t>
            </a:r>
            <a:endParaRPr sz="2600">
              <a:latin typeface="Tahoma"/>
              <a:cs typeface="Tahoma"/>
            </a:endParaRPr>
          </a:p>
          <a:p>
            <a:pPr lvl="1" marL="755015" marR="778510" indent="-285750">
              <a:lnSpc>
                <a:spcPts val="2590"/>
              </a:lnSpc>
              <a:spcBef>
                <a:spcPts val="60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 spc="-10">
                <a:latin typeface="Tahoma"/>
                <a:cs typeface="Tahoma"/>
              </a:rPr>
              <a:t>Methods/observations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determine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presence/release</a:t>
            </a:r>
            <a:r>
              <a:rPr dirty="0" sz="2400" spc="-1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chemical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in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work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area</a:t>
            </a:r>
            <a:endParaRPr sz="24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254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400">
                <a:latin typeface="Tahoma"/>
                <a:cs typeface="Tahoma"/>
              </a:rPr>
              <a:t>Hazards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chemicals</a:t>
            </a:r>
            <a:endParaRPr sz="24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29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400">
                <a:latin typeface="Tahoma"/>
                <a:cs typeface="Tahoma"/>
              </a:rPr>
              <a:t>Appropriate</a:t>
            </a:r>
            <a:r>
              <a:rPr dirty="0" sz="2400" spc="-8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protective</a:t>
            </a:r>
            <a:r>
              <a:rPr dirty="0" sz="2400" spc="-9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measures</a:t>
            </a:r>
            <a:endParaRPr sz="24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29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400">
                <a:latin typeface="Tahoma"/>
                <a:cs typeface="Tahoma"/>
              </a:rPr>
              <a:t>Where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how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obtain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additional </a:t>
            </a:r>
            <a:r>
              <a:rPr dirty="0" sz="2400" spc="-10">
                <a:latin typeface="Tahoma"/>
                <a:cs typeface="Tahoma"/>
              </a:rPr>
              <a:t>information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604827" y="1249235"/>
            <a:ext cx="3168015" cy="1771650"/>
            <a:chOff x="5604827" y="1249235"/>
            <a:chExt cx="3168015" cy="177165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14416" y="1258823"/>
              <a:ext cx="3148583" cy="1752599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5609590" y="1253997"/>
              <a:ext cx="3158490" cy="1762125"/>
            </a:xfrm>
            <a:custGeom>
              <a:avLst/>
              <a:gdLst/>
              <a:ahLst/>
              <a:cxnLst/>
              <a:rect l="l" t="t" r="r" b="b"/>
              <a:pathLst>
                <a:path w="3158490" h="1762125">
                  <a:moveTo>
                    <a:pt x="0" y="1762125"/>
                  </a:moveTo>
                  <a:lnTo>
                    <a:pt x="3158109" y="1762125"/>
                  </a:lnTo>
                  <a:lnTo>
                    <a:pt x="3158109" y="0"/>
                  </a:lnTo>
                  <a:lnTo>
                    <a:pt x="0" y="0"/>
                  </a:lnTo>
                  <a:lnTo>
                    <a:pt x="0" y="17621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8094726" y="3117595"/>
            <a:ext cx="593090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0" name="object 10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25"/>
              <a:t> </a:t>
            </a:r>
            <a:r>
              <a:rPr dirty="0" spc="-10"/>
              <a:t>10-</a:t>
            </a:r>
            <a:r>
              <a:rPr dirty="0"/>
              <a:t>hr. </a:t>
            </a:r>
            <a:r>
              <a:rPr dirty="0" spc="-10"/>
              <a:t>General</a:t>
            </a:r>
            <a:r>
              <a:rPr dirty="0" spc="35"/>
              <a:t> </a:t>
            </a:r>
            <a:r>
              <a:rPr dirty="0"/>
              <a:t>Industry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Hazard </a:t>
            </a:r>
            <a:r>
              <a:rPr dirty="0" spc="-10"/>
              <a:t>Communication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332105">
              <a:lnSpc>
                <a:spcPct val="100000"/>
              </a:lnSpc>
              <a:spcBef>
                <a:spcPts val="110"/>
              </a:spcBef>
            </a:pPr>
            <a:r>
              <a:rPr dirty="0"/>
              <a:t>Hazard</a:t>
            </a:r>
            <a:r>
              <a:rPr dirty="0" spc="-110"/>
              <a:t> </a:t>
            </a:r>
            <a:r>
              <a:rPr dirty="0"/>
              <a:t>Communication</a:t>
            </a:r>
            <a:r>
              <a:rPr dirty="0" spc="-50"/>
              <a:t> </a:t>
            </a:r>
            <a:r>
              <a:rPr dirty="0" spc="-10"/>
              <a:t>Labels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890422" y="1190961"/>
            <a:ext cx="4326255" cy="3595370"/>
          </a:xfrm>
          <a:prstGeom prst="rect">
            <a:avLst/>
          </a:prstGeom>
        </p:spPr>
        <p:txBody>
          <a:bodyPr wrap="square" lIns="0" tIns="10731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44"/>
              </a:spcBef>
            </a:pPr>
            <a:r>
              <a:rPr dirty="0" sz="3200" spc="-30">
                <a:latin typeface="Tahoma"/>
                <a:cs typeface="Tahoma"/>
              </a:rPr>
              <a:t>Types</a:t>
            </a:r>
            <a:r>
              <a:rPr dirty="0" sz="3200" spc="-114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12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labels:</a:t>
            </a:r>
            <a:endParaRPr sz="32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HCS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shipping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labels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HCS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workplace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labels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NFPA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704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labels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HMIS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labels</a:t>
            </a:r>
            <a:endParaRPr sz="2800">
              <a:latin typeface="Tahoma"/>
              <a:cs typeface="Tahoma"/>
            </a:endParaRPr>
          </a:p>
          <a:p>
            <a:pPr marL="356870" marR="5080" indent="-34480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DOT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shipping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labels, </a:t>
            </a:r>
            <a:r>
              <a:rPr dirty="0" sz="2800">
                <a:latin typeface="Tahoma"/>
                <a:cs typeface="Tahoma"/>
              </a:rPr>
              <a:t>placarding,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markings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5781611" y="1227899"/>
            <a:ext cx="2863215" cy="4597400"/>
            <a:chOff x="5781611" y="1227899"/>
            <a:chExt cx="2863215" cy="45974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34199" y="1447799"/>
              <a:ext cx="1353311" cy="1847088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929373" y="1442973"/>
              <a:ext cx="1363345" cy="1856739"/>
            </a:xfrm>
            <a:custGeom>
              <a:avLst/>
              <a:gdLst/>
              <a:ahLst/>
              <a:cxnLst/>
              <a:rect l="l" t="t" r="r" b="b"/>
              <a:pathLst>
                <a:path w="1363345" h="1856739">
                  <a:moveTo>
                    <a:pt x="0" y="1856613"/>
                  </a:moveTo>
                  <a:lnTo>
                    <a:pt x="1362837" y="1856613"/>
                  </a:lnTo>
                  <a:lnTo>
                    <a:pt x="1362837" y="0"/>
                  </a:lnTo>
                  <a:lnTo>
                    <a:pt x="0" y="0"/>
                  </a:lnTo>
                  <a:lnTo>
                    <a:pt x="0" y="185661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60007" y="2667000"/>
              <a:ext cx="1399032" cy="1676400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6155181" y="2662173"/>
              <a:ext cx="1409065" cy="1685925"/>
            </a:xfrm>
            <a:custGeom>
              <a:avLst/>
              <a:gdLst/>
              <a:ahLst/>
              <a:cxnLst/>
              <a:rect l="l" t="t" r="r" b="b"/>
              <a:pathLst>
                <a:path w="1409065" h="1685925">
                  <a:moveTo>
                    <a:pt x="0" y="1685925"/>
                  </a:moveTo>
                  <a:lnTo>
                    <a:pt x="1408557" y="1685925"/>
                  </a:lnTo>
                  <a:lnTo>
                    <a:pt x="1408557" y="0"/>
                  </a:lnTo>
                  <a:lnTo>
                    <a:pt x="0" y="0"/>
                  </a:lnTo>
                  <a:lnTo>
                    <a:pt x="0" y="16859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22263" y="1237487"/>
              <a:ext cx="1109471" cy="1106424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5917437" y="1232661"/>
              <a:ext cx="1119505" cy="1116330"/>
            </a:xfrm>
            <a:custGeom>
              <a:avLst/>
              <a:gdLst/>
              <a:ahLst/>
              <a:cxnLst/>
              <a:rect l="l" t="t" r="r" b="b"/>
              <a:pathLst>
                <a:path w="1119504" h="1116330">
                  <a:moveTo>
                    <a:pt x="0" y="1115949"/>
                  </a:moveTo>
                  <a:lnTo>
                    <a:pt x="1118996" y="1115949"/>
                  </a:lnTo>
                  <a:lnTo>
                    <a:pt x="1118996" y="0"/>
                  </a:lnTo>
                  <a:lnTo>
                    <a:pt x="0" y="0"/>
                  </a:lnTo>
                  <a:lnTo>
                    <a:pt x="0" y="111594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25511" y="3569207"/>
              <a:ext cx="1109472" cy="1097280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7520685" y="3564382"/>
              <a:ext cx="1119505" cy="1106805"/>
            </a:xfrm>
            <a:custGeom>
              <a:avLst/>
              <a:gdLst/>
              <a:ahLst/>
              <a:cxnLst/>
              <a:rect l="l" t="t" r="r" b="b"/>
              <a:pathLst>
                <a:path w="1119504" h="1106804">
                  <a:moveTo>
                    <a:pt x="0" y="1106805"/>
                  </a:moveTo>
                  <a:lnTo>
                    <a:pt x="1118997" y="1106805"/>
                  </a:lnTo>
                  <a:lnTo>
                    <a:pt x="1118997" y="0"/>
                  </a:lnTo>
                  <a:lnTo>
                    <a:pt x="0" y="0"/>
                  </a:lnTo>
                  <a:lnTo>
                    <a:pt x="0" y="110680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91199" y="4514088"/>
              <a:ext cx="1947672" cy="1301496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5786373" y="4509325"/>
              <a:ext cx="1957705" cy="1311275"/>
            </a:xfrm>
            <a:custGeom>
              <a:avLst/>
              <a:gdLst/>
              <a:ahLst/>
              <a:cxnLst/>
              <a:rect l="l" t="t" r="r" b="b"/>
              <a:pathLst>
                <a:path w="1957704" h="1311275">
                  <a:moveTo>
                    <a:pt x="0" y="1311021"/>
                  </a:moveTo>
                  <a:lnTo>
                    <a:pt x="1957197" y="1311021"/>
                  </a:lnTo>
                  <a:lnTo>
                    <a:pt x="1957197" y="0"/>
                  </a:lnTo>
                  <a:lnTo>
                    <a:pt x="0" y="0"/>
                  </a:lnTo>
                  <a:lnTo>
                    <a:pt x="0" y="131102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 txBox="1"/>
          <p:nvPr/>
        </p:nvSpPr>
        <p:spPr>
          <a:xfrm>
            <a:off x="7582661" y="5909259"/>
            <a:ext cx="106743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10">
                <a:latin typeface="Calibri"/>
                <a:cs typeface="Calibri"/>
              </a:rPr>
              <a:t> graphics: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6" name="object 16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7" name="object 17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20" name="object 2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25"/>
              <a:t> </a:t>
            </a:r>
            <a:r>
              <a:rPr dirty="0" spc="-10"/>
              <a:t>10-</a:t>
            </a:r>
            <a:r>
              <a:rPr dirty="0"/>
              <a:t>hr. </a:t>
            </a:r>
            <a:r>
              <a:rPr dirty="0" spc="-10"/>
              <a:t>General</a:t>
            </a:r>
            <a:r>
              <a:rPr dirty="0" spc="35"/>
              <a:t> </a:t>
            </a:r>
            <a:r>
              <a:rPr dirty="0"/>
              <a:t>Industry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Hazard </a:t>
            </a:r>
            <a:r>
              <a:rPr dirty="0" spc="-10"/>
              <a:t>Communication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332105">
              <a:lnSpc>
                <a:spcPct val="100000"/>
              </a:lnSpc>
              <a:spcBef>
                <a:spcPts val="110"/>
              </a:spcBef>
            </a:pPr>
            <a:r>
              <a:rPr dirty="0"/>
              <a:t>Hazard</a:t>
            </a:r>
            <a:r>
              <a:rPr dirty="0" spc="-110"/>
              <a:t> </a:t>
            </a:r>
            <a:r>
              <a:rPr dirty="0"/>
              <a:t>Communication</a:t>
            </a:r>
            <a:r>
              <a:rPr dirty="0" spc="-50"/>
              <a:t> </a:t>
            </a:r>
            <a:r>
              <a:rPr dirty="0" spc="-10"/>
              <a:t>Labels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61238" y="1009853"/>
            <a:ext cx="4096385" cy="4927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3200">
                <a:latin typeface="Tahoma"/>
                <a:cs typeface="Tahoma"/>
              </a:rPr>
              <a:t>Required</a:t>
            </a:r>
            <a:r>
              <a:rPr dirty="0" sz="3200" spc="-1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elements</a:t>
            </a:r>
            <a:r>
              <a:rPr dirty="0" sz="3200" spc="-130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for </a:t>
            </a:r>
            <a:r>
              <a:rPr dirty="0" sz="3200">
                <a:latin typeface="Tahoma"/>
                <a:cs typeface="Tahoma"/>
              </a:rPr>
              <a:t>HCS</a:t>
            </a:r>
            <a:r>
              <a:rPr dirty="0" sz="3200" spc="-120">
                <a:latin typeface="Tahoma"/>
                <a:cs typeface="Tahoma"/>
              </a:rPr>
              <a:t> </a:t>
            </a:r>
            <a:r>
              <a:rPr dirty="0" sz="3200" b="1">
                <a:latin typeface="Tahoma"/>
                <a:cs typeface="Tahoma"/>
              </a:rPr>
              <a:t>shipping</a:t>
            </a:r>
            <a:r>
              <a:rPr dirty="0" sz="3200" spc="-80" b="1">
                <a:latin typeface="Tahoma"/>
                <a:cs typeface="Tahoma"/>
              </a:rPr>
              <a:t> </a:t>
            </a:r>
            <a:r>
              <a:rPr dirty="0" sz="3200" spc="-10" b="1">
                <a:latin typeface="Tahoma"/>
                <a:cs typeface="Tahoma"/>
              </a:rPr>
              <a:t>labels</a:t>
            </a:r>
            <a:r>
              <a:rPr dirty="0" sz="3200" spc="-10">
                <a:latin typeface="Tahoma"/>
                <a:cs typeface="Tahoma"/>
              </a:rPr>
              <a:t>:</a:t>
            </a:r>
            <a:endParaRPr sz="32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Product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identifier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Signal</a:t>
            </a:r>
            <a:r>
              <a:rPr dirty="0" sz="2800" spc="-20">
                <a:latin typeface="Tahoma"/>
                <a:cs typeface="Tahoma"/>
              </a:rPr>
              <a:t> word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Hazard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statement(s)</a:t>
            </a:r>
            <a:endParaRPr sz="2800">
              <a:latin typeface="Tahoma"/>
              <a:cs typeface="Tahoma"/>
            </a:endParaRPr>
          </a:p>
          <a:p>
            <a:pPr marL="356870" marR="1587500" indent="-34480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 spc="-10">
                <a:latin typeface="Tahoma"/>
                <a:cs typeface="Tahoma"/>
              </a:rPr>
              <a:t>Precautionary statement(s)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 spc="-10">
                <a:latin typeface="Tahoma"/>
                <a:cs typeface="Tahoma"/>
              </a:rPr>
              <a:t>Pictogram</a:t>
            </a:r>
            <a:endParaRPr sz="2800">
              <a:latin typeface="Tahoma"/>
              <a:cs typeface="Tahoma"/>
            </a:endParaRPr>
          </a:p>
          <a:p>
            <a:pPr marL="356870" marR="857885" indent="-34480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Name,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address, </a:t>
            </a:r>
            <a:r>
              <a:rPr dirty="0" sz="2800">
                <a:latin typeface="Tahoma"/>
                <a:cs typeface="Tahoma"/>
              </a:rPr>
              <a:t>telephone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number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885499" y="1160907"/>
            <a:ext cx="3893185" cy="4731385"/>
            <a:chOff x="4885499" y="1160907"/>
            <a:chExt cx="3893185" cy="473138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95087" y="1170432"/>
              <a:ext cx="3874008" cy="4712208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4890261" y="1165669"/>
              <a:ext cx="3883660" cy="4721860"/>
            </a:xfrm>
            <a:custGeom>
              <a:avLst/>
              <a:gdLst/>
              <a:ahLst/>
              <a:cxnLst/>
              <a:rect l="l" t="t" r="r" b="b"/>
              <a:pathLst>
                <a:path w="3883659" h="4721860">
                  <a:moveTo>
                    <a:pt x="0" y="4721733"/>
                  </a:moveTo>
                  <a:lnTo>
                    <a:pt x="3883533" y="4721733"/>
                  </a:lnTo>
                  <a:lnTo>
                    <a:pt x="3883533" y="0"/>
                  </a:lnTo>
                  <a:lnTo>
                    <a:pt x="0" y="0"/>
                  </a:lnTo>
                  <a:lnTo>
                    <a:pt x="0" y="472173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7942326" y="5911088"/>
            <a:ext cx="59245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9" name="object 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25"/>
              <a:t> </a:t>
            </a:r>
            <a:r>
              <a:rPr dirty="0" spc="-10"/>
              <a:t>10-</a:t>
            </a:r>
            <a:r>
              <a:rPr dirty="0"/>
              <a:t>hr. </a:t>
            </a:r>
            <a:r>
              <a:rPr dirty="0" spc="-10"/>
              <a:t>General</a:t>
            </a:r>
            <a:r>
              <a:rPr dirty="0" spc="35"/>
              <a:t> </a:t>
            </a:r>
            <a:r>
              <a:rPr dirty="0"/>
              <a:t>Industry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Hazard </a:t>
            </a:r>
            <a:r>
              <a:rPr dirty="0" spc="-10"/>
              <a:t>Communication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332105">
              <a:lnSpc>
                <a:spcPct val="100000"/>
              </a:lnSpc>
              <a:spcBef>
                <a:spcPts val="110"/>
              </a:spcBef>
            </a:pPr>
            <a:r>
              <a:rPr dirty="0"/>
              <a:t>Hazard</a:t>
            </a:r>
            <a:r>
              <a:rPr dirty="0" spc="-110"/>
              <a:t> </a:t>
            </a:r>
            <a:r>
              <a:rPr dirty="0"/>
              <a:t>Communication</a:t>
            </a:r>
            <a:r>
              <a:rPr dirty="0" spc="-50"/>
              <a:t> </a:t>
            </a:r>
            <a:r>
              <a:rPr dirty="0" spc="-10"/>
              <a:t>Labels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444500" y="962786"/>
            <a:ext cx="7870825" cy="4932680"/>
            <a:chOff x="444500" y="962786"/>
            <a:chExt cx="7870825" cy="493268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8200" y="972311"/>
              <a:ext cx="7467600" cy="4913376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833437" y="967549"/>
              <a:ext cx="7477125" cy="4923155"/>
            </a:xfrm>
            <a:custGeom>
              <a:avLst/>
              <a:gdLst/>
              <a:ahLst/>
              <a:cxnLst/>
              <a:rect l="l" t="t" r="r" b="b"/>
              <a:pathLst>
                <a:path w="7477125" h="4923155">
                  <a:moveTo>
                    <a:pt x="0" y="4922901"/>
                  </a:moveTo>
                  <a:lnTo>
                    <a:pt x="7477125" y="4922901"/>
                  </a:lnTo>
                  <a:lnTo>
                    <a:pt x="7477125" y="0"/>
                  </a:lnTo>
                  <a:lnTo>
                    <a:pt x="0" y="0"/>
                  </a:lnTo>
                  <a:lnTo>
                    <a:pt x="0" y="492290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457200" y="1277111"/>
              <a:ext cx="2514600" cy="1390015"/>
            </a:xfrm>
            <a:custGeom>
              <a:avLst/>
              <a:gdLst/>
              <a:ahLst/>
              <a:cxnLst/>
              <a:rect l="l" t="t" r="r" b="b"/>
              <a:pathLst>
                <a:path w="2514600" h="1390014">
                  <a:moveTo>
                    <a:pt x="2514600" y="0"/>
                  </a:moveTo>
                  <a:lnTo>
                    <a:pt x="0" y="0"/>
                  </a:lnTo>
                  <a:lnTo>
                    <a:pt x="0" y="1389888"/>
                  </a:lnTo>
                  <a:lnTo>
                    <a:pt x="2514600" y="1389888"/>
                  </a:lnTo>
                  <a:lnTo>
                    <a:pt x="2514600" y="0"/>
                  </a:lnTo>
                  <a:close/>
                </a:path>
              </a:pathLst>
            </a:custGeom>
            <a:solidFill>
              <a:srgbClr val="003D6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457200" y="1277111"/>
              <a:ext cx="3162935" cy="1390015"/>
            </a:xfrm>
            <a:custGeom>
              <a:avLst/>
              <a:gdLst/>
              <a:ahLst/>
              <a:cxnLst/>
              <a:rect l="l" t="t" r="r" b="b"/>
              <a:pathLst>
                <a:path w="3162935" h="1390014">
                  <a:moveTo>
                    <a:pt x="0" y="1389888"/>
                  </a:moveTo>
                  <a:lnTo>
                    <a:pt x="2514600" y="1389888"/>
                  </a:lnTo>
                  <a:lnTo>
                    <a:pt x="2514600" y="0"/>
                  </a:lnTo>
                  <a:lnTo>
                    <a:pt x="0" y="0"/>
                  </a:lnTo>
                  <a:lnTo>
                    <a:pt x="0" y="1389888"/>
                  </a:lnTo>
                  <a:close/>
                </a:path>
                <a:path w="3162935" h="1390014">
                  <a:moveTo>
                    <a:pt x="2521966" y="593978"/>
                  </a:moveTo>
                  <a:lnTo>
                    <a:pt x="3162554" y="449072"/>
                  </a:lnTo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997102" y="1350010"/>
            <a:ext cx="1433830" cy="12439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 marL="12700" marR="5080" indent="1270">
              <a:lnSpc>
                <a:spcPct val="100000"/>
              </a:lnSpc>
              <a:spcBef>
                <a:spcPts val="90"/>
              </a:spcBef>
            </a:pPr>
            <a:r>
              <a:rPr dirty="0" sz="2000" b="1">
                <a:solidFill>
                  <a:srgbClr val="FFFFFF"/>
                </a:solidFill>
                <a:latin typeface="Tahoma"/>
                <a:cs typeface="Tahoma"/>
              </a:rPr>
              <a:t>How</a:t>
            </a:r>
            <a:r>
              <a:rPr dirty="0" sz="2000" spc="-3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spc="-25" b="1">
                <a:solidFill>
                  <a:srgbClr val="FFFFFF"/>
                </a:solidFill>
                <a:latin typeface="Tahoma"/>
                <a:cs typeface="Tahoma"/>
              </a:rPr>
              <a:t>the </a:t>
            </a:r>
            <a:r>
              <a:rPr dirty="0" sz="2000" spc="-10" b="1">
                <a:solidFill>
                  <a:srgbClr val="FFFFFF"/>
                </a:solidFill>
                <a:latin typeface="Tahoma"/>
                <a:cs typeface="Tahoma"/>
              </a:rPr>
              <a:t>hazardous </a:t>
            </a:r>
            <a:r>
              <a:rPr dirty="0" sz="2000" b="1">
                <a:solidFill>
                  <a:srgbClr val="FFFFFF"/>
                </a:solidFill>
                <a:latin typeface="Tahoma"/>
                <a:cs typeface="Tahoma"/>
              </a:rPr>
              <a:t>chemical</a:t>
            </a:r>
            <a:r>
              <a:rPr dirty="0" sz="2000" spc="-6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spc="-25" b="1">
                <a:solidFill>
                  <a:srgbClr val="FFFFFF"/>
                </a:solidFill>
                <a:latin typeface="Tahoma"/>
                <a:cs typeface="Tahoma"/>
              </a:rPr>
              <a:t>is </a:t>
            </a:r>
            <a:r>
              <a:rPr dirty="0" sz="2000" spc="-10" b="1">
                <a:solidFill>
                  <a:srgbClr val="FFFFFF"/>
                </a:solidFill>
                <a:latin typeface="Tahoma"/>
                <a:cs typeface="Tahoma"/>
              </a:rPr>
              <a:t>identified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179323" y="3721100"/>
            <a:ext cx="7301230" cy="2177415"/>
            <a:chOff x="179323" y="3721100"/>
            <a:chExt cx="7301230" cy="2177415"/>
          </a:xfrm>
        </p:grpSpPr>
        <p:sp>
          <p:nvSpPr>
            <p:cNvPr id="10" name="object 10" descr=""/>
            <p:cNvSpPr/>
            <p:nvPr/>
          </p:nvSpPr>
          <p:spPr>
            <a:xfrm>
              <a:off x="192023" y="3733800"/>
              <a:ext cx="2514600" cy="1390015"/>
            </a:xfrm>
            <a:custGeom>
              <a:avLst/>
              <a:gdLst/>
              <a:ahLst/>
              <a:cxnLst/>
              <a:rect l="l" t="t" r="r" b="b"/>
              <a:pathLst>
                <a:path w="2514600" h="1390014">
                  <a:moveTo>
                    <a:pt x="2514600" y="0"/>
                  </a:moveTo>
                  <a:lnTo>
                    <a:pt x="0" y="0"/>
                  </a:lnTo>
                  <a:lnTo>
                    <a:pt x="0" y="1389888"/>
                  </a:lnTo>
                  <a:lnTo>
                    <a:pt x="2514600" y="1389888"/>
                  </a:lnTo>
                  <a:lnTo>
                    <a:pt x="2514600" y="0"/>
                  </a:lnTo>
                  <a:close/>
                </a:path>
              </a:pathLst>
            </a:custGeom>
            <a:solidFill>
              <a:srgbClr val="003D6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92023" y="3733800"/>
              <a:ext cx="2514600" cy="1390015"/>
            </a:xfrm>
            <a:custGeom>
              <a:avLst/>
              <a:gdLst/>
              <a:ahLst/>
              <a:cxnLst/>
              <a:rect l="l" t="t" r="r" b="b"/>
              <a:pathLst>
                <a:path w="2514600" h="1390014">
                  <a:moveTo>
                    <a:pt x="0" y="1389888"/>
                  </a:moveTo>
                  <a:lnTo>
                    <a:pt x="2514600" y="1389888"/>
                  </a:lnTo>
                  <a:lnTo>
                    <a:pt x="2514600" y="0"/>
                  </a:lnTo>
                  <a:lnTo>
                    <a:pt x="0" y="0"/>
                  </a:lnTo>
                  <a:lnTo>
                    <a:pt x="0" y="1389888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16100" y="4315079"/>
              <a:ext cx="5664200" cy="1583308"/>
            </a:xfrm>
            <a:prstGeom prst="rect">
              <a:avLst/>
            </a:prstGeom>
          </p:spPr>
        </p:pic>
      </p:grpSp>
      <p:sp>
        <p:nvSpPr>
          <p:cNvPr id="13" name="object 13" descr=""/>
          <p:cNvSpPr txBox="1"/>
          <p:nvPr/>
        </p:nvSpPr>
        <p:spPr>
          <a:xfrm>
            <a:off x="291185" y="3960952"/>
            <a:ext cx="2317115" cy="939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065" marR="5080" indent="5715">
              <a:lnSpc>
                <a:spcPct val="100000"/>
              </a:lnSpc>
              <a:spcBef>
                <a:spcPts val="95"/>
              </a:spcBef>
            </a:pPr>
            <a:r>
              <a:rPr dirty="0" sz="2000" spc="-10" b="1">
                <a:solidFill>
                  <a:srgbClr val="FFFFFF"/>
                </a:solidFill>
                <a:latin typeface="Tahoma"/>
                <a:cs typeface="Tahoma"/>
              </a:rPr>
              <a:t>Contact </a:t>
            </a:r>
            <a:r>
              <a:rPr dirty="0" sz="2000" b="1">
                <a:solidFill>
                  <a:srgbClr val="FFFFFF"/>
                </a:solidFill>
                <a:latin typeface="Tahoma"/>
                <a:cs typeface="Tahoma"/>
              </a:rPr>
              <a:t>information</a:t>
            </a:r>
            <a:r>
              <a:rPr dirty="0" sz="2000" spc="-7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spc="-25" b="1">
                <a:solidFill>
                  <a:srgbClr val="FFFFFF"/>
                </a:solidFill>
                <a:latin typeface="Tahoma"/>
                <a:cs typeface="Tahoma"/>
              </a:rPr>
              <a:t>of </a:t>
            </a:r>
            <a:r>
              <a:rPr dirty="0" sz="2000" b="1">
                <a:solidFill>
                  <a:srgbClr val="FFFFFF"/>
                </a:solidFill>
                <a:latin typeface="Tahoma"/>
                <a:cs typeface="Tahoma"/>
              </a:rPr>
              <a:t>Responsible</a:t>
            </a:r>
            <a:r>
              <a:rPr dirty="0" sz="2000" spc="-9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Tahoma"/>
                <a:cs typeface="Tahoma"/>
              </a:rPr>
              <a:t>Party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14" name="object 14" descr=""/>
          <p:cNvGrpSpPr/>
          <p:nvPr/>
        </p:nvGrpSpPr>
        <p:grpSpPr>
          <a:xfrm>
            <a:off x="3568700" y="1425955"/>
            <a:ext cx="2006600" cy="558800"/>
            <a:chOff x="3568700" y="1425955"/>
            <a:chExt cx="2006600" cy="558800"/>
          </a:xfrm>
        </p:grpSpPr>
        <p:sp>
          <p:nvSpPr>
            <p:cNvPr id="15" name="object 15" descr=""/>
            <p:cNvSpPr/>
            <p:nvPr/>
          </p:nvSpPr>
          <p:spPr>
            <a:xfrm>
              <a:off x="3581400" y="1438655"/>
              <a:ext cx="1981200" cy="533400"/>
            </a:xfrm>
            <a:custGeom>
              <a:avLst/>
              <a:gdLst/>
              <a:ahLst/>
              <a:cxnLst/>
              <a:rect l="l" t="t" r="r" b="b"/>
              <a:pathLst>
                <a:path w="1981200" h="533400">
                  <a:moveTo>
                    <a:pt x="990600" y="0"/>
                  </a:moveTo>
                  <a:lnTo>
                    <a:pt x="919852" y="669"/>
                  </a:lnTo>
                  <a:lnTo>
                    <a:pt x="850448" y="2647"/>
                  </a:lnTo>
                  <a:lnTo>
                    <a:pt x="782554" y="5890"/>
                  </a:lnTo>
                  <a:lnTo>
                    <a:pt x="716339" y="10351"/>
                  </a:lnTo>
                  <a:lnTo>
                    <a:pt x="651969" y="15985"/>
                  </a:lnTo>
                  <a:lnTo>
                    <a:pt x="589613" y="22749"/>
                  </a:lnTo>
                  <a:lnTo>
                    <a:pt x="529437" y="30595"/>
                  </a:lnTo>
                  <a:lnTo>
                    <a:pt x="471610" y="39480"/>
                  </a:lnTo>
                  <a:lnTo>
                    <a:pt x="416300" y="49359"/>
                  </a:lnTo>
                  <a:lnTo>
                    <a:pt x="363673" y="60185"/>
                  </a:lnTo>
                  <a:lnTo>
                    <a:pt x="313897" y="71915"/>
                  </a:lnTo>
                  <a:lnTo>
                    <a:pt x="267141" y="84503"/>
                  </a:lnTo>
                  <a:lnTo>
                    <a:pt x="223570" y="97903"/>
                  </a:lnTo>
                  <a:lnTo>
                    <a:pt x="183354" y="112072"/>
                  </a:lnTo>
                  <a:lnTo>
                    <a:pt x="146660" y="126963"/>
                  </a:lnTo>
                  <a:lnTo>
                    <a:pt x="84507" y="158733"/>
                  </a:lnTo>
                  <a:lnTo>
                    <a:pt x="38452" y="192853"/>
                  </a:lnTo>
                  <a:lnTo>
                    <a:pt x="9836" y="228962"/>
                  </a:lnTo>
                  <a:lnTo>
                    <a:pt x="0" y="266700"/>
                  </a:lnTo>
                  <a:lnTo>
                    <a:pt x="2487" y="285749"/>
                  </a:lnTo>
                  <a:lnTo>
                    <a:pt x="21881" y="322717"/>
                  </a:lnTo>
                  <a:lnTo>
                    <a:pt x="59384" y="357877"/>
                  </a:lnTo>
                  <a:lnTo>
                    <a:pt x="113655" y="390867"/>
                  </a:lnTo>
                  <a:lnTo>
                    <a:pt x="183354" y="421327"/>
                  </a:lnTo>
                  <a:lnTo>
                    <a:pt x="223570" y="435496"/>
                  </a:lnTo>
                  <a:lnTo>
                    <a:pt x="267141" y="448896"/>
                  </a:lnTo>
                  <a:lnTo>
                    <a:pt x="313897" y="461484"/>
                  </a:lnTo>
                  <a:lnTo>
                    <a:pt x="363673" y="473214"/>
                  </a:lnTo>
                  <a:lnTo>
                    <a:pt x="416300" y="484040"/>
                  </a:lnTo>
                  <a:lnTo>
                    <a:pt x="472209" y="494011"/>
                  </a:lnTo>
                  <a:lnTo>
                    <a:pt x="529437" y="502804"/>
                  </a:lnTo>
                  <a:lnTo>
                    <a:pt x="589613" y="510650"/>
                  </a:lnTo>
                  <a:lnTo>
                    <a:pt x="651969" y="517414"/>
                  </a:lnTo>
                  <a:lnTo>
                    <a:pt x="716339" y="523048"/>
                  </a:lnTo>
                  <a:lnTo>
                    <a:pt x="782554" y="527509"/>
                  </a:lnTo>
                  <a:lnTo>
                    <a:pt x="850448" y="530752"/>
                  </a:lnTo>
                  <a:lnTo>
                    <a:pt x="919852" y="532730"/>
                  </a:lnTo>
                  <a:lnTo>
                    <a:pt x="990600" y="533400"/>
                  </a:lnTo>
                  <a:lnTo>
                    <a:pt x="1061347" y="532730"/>
                  </a:lnTo>
                  <a:lnTo>
                    <a:pt x="1130751" y="530752"/>
                  </a:lnTo>
                  <a:lnTo>
                    <a:pt x="1198645" y="527509"/>
                  </a:lnTo>
                  <a:lnTo>
                    <a:pt x="1264860" y="523048"/>
                  </a:lnTo>
                  <a:lnTo>
                    <a:pt x="1329230" y="517414"/>
                  </a:lnTo>
                  <a:lnTo>
                    <a:pt x="1391586" y="510650"/>
                  </a:lnTo>
                  <a:lnTo>
                    <a:pt x="1442108" y="504063"/>
                  </a:lnTo>
                  <a:lnTo>
                    <a:pt x="990600" y="504063"/>
                  </a:lnTo>
                  <a:lnTo>
                    <a:pt x="918863" y="503411"/>
                  </a:lnTo>
                  <a:lnTo>
                    <a:pt x="848558" y="501488"/>
                  </a:lnTo>
                  <a:lnTo>
                    <a:pt x="779870" y="498339"/>
                  </a:lnTo>
                  <a:lnTo>
                    <a:pt x="712985" y="494011"/>
                  </a:lnTo>
                  <a:lnTo>
                    <a:pt x="648090" y="488548"/>
                  </a:lnTo>
                  <a:lnTo>
                    <a:pt x="585369" y="481997"/>
                  </a:lnTo>
                  <a:lnTo>
                    <a:pt x="525009" y="474404"/>
                  </a:lnTo>
                  <a:lnTo>
                    <a:pt x="467195" y="465815"/>
                  </a:lnTo>
                  <a:lnTo>
                    <a:pt x="412115" y="456275"/>
                  </a:lnTo>
                  <a:lnTo>
                    <a:pt x="359953" y="445832"/>
                  </a:lnTo>
                  <a:lnTo>
                    <a:pt x="310896" y="434530"/>
                  </a:lnTo>
                  <a:lnTo>
                    <a:pt x="265129" y="422416"/>
                  </a:lnTo>
                  <a:lnTo>
                    <a:pt x="222838" y="409535"/>
                  </a:lnTo>
                  <a:lnTo>
                    <a:pt x="184210" y="395934"/>
                  </a:lnTo>
                  <a:lnTo>
                    <a:pt x="118684" y="366754"/>
                  </a:lnTo>
                  <a:lnTo>
                    <a:pt x="70038" y="335243"/>
                  </a:lnTo>
                  <a:lnTo>
                    <a:pt x="39760" y="301769"/>
                  </a:lnTo>
                  <a:lnTo>
                    <a:pt x="29337" y="266700"/>
                  </a:lnTo>
                  <a:lnTo>
                    <a:pt x="31973" y="248988"/>
                  </a:lnTo>
                  <a:lnTo>
                    <a:pt x="52510" y="214671"/>
                  </a:lnTo>
                  <a:lnTo>
                    <a:pt x="92158" y="182132"/>
                  </a:lnTo>
                  <a:lnTo>
                    <a:pt x="149430" y="151741"/>
                  </a:lnTo>
                  <a:lnTo>
                    <a:pt x="222838" y="123864"/>
                  </a:lnTo>
                  <a:lnTo>
                    <a:pt x="265129" y="110983"/>
                  </a:lnTo>
                  <a:lnTo>
                    <a:pt x="310895" y="98869"/>
                  </a:lnTo>
                  <a:lnTo>
                    <a:pt x="359953" y="87567"/>
                  </a:lnTo>
                  <a:lnTo>
                    <a:pt x="412115" y="77124"/>
                  </a:lnTo>
                  <a:lnTo>
                    <a:pt x="467195" y="67584"/>
                  </a:lnTo>
                  <a:lnTo>
                    <a:pt x="525009" y="58995"/>
                  </a:lnTo>
                  <a:lnTo>
                    <a:pt x="585369" y="51402"/>
                  </a:lnTo>
                  <a:lnTo>
                    <a:pt x="648090" y="44851"/>
                  </a:lnTo>
                  <a:lnTo>
                    <a:pt x="711893" y="39480"/>
                  </a:lnTo>
                  <a:lnTo>
                    <a:pt x="711564" y="39480"/>
                  </a:lnTo>
                  <a:lnTo>
                    <a:pt x="779870" y="35060"/>
                  </a:lnTo>
                  <a:lnTo>
                    <a:pt x="848558" y="31911"/>
                  </a:lnTo>
                  <a:lnTo>
                    <a:pt x="918863" y="29988"/>
                  </a:lnTo>
                  <a:lnTo>
                    <a:pt x="1442108" y="29336"/>
                  </a:lnTo>
                  <a:lnTo>
                    <a:pt x="1391586" y="22749"/>
                  </a:lnTo>
                  <a:lnTo>
                    <a:pt x="1329230" y="15985"/>
                  </a:lnTo>
                  <a:lnTo>
                    <a:pt x="1264860" y="10351"/>
                  </a:lnTo>
                  <a:lnTo>
                    <a:pt x="1198645" y="5890"/>
                  </a:lnTo>
                  <a:lnTo>
                    <a:pt x="1130751" y="2647"/>
                  </a:lnTo>
                  <a:lnTo>
                    <a:pt x="1061347" y="669"/>
                  </a:lnTo>
                  <a:lnTo>
                    <a:pt x="990600" y="0"/>
                  </a:lnTo>
                  <a:close/>
                </a:path>
                <a:path w="1981200" h="533400">
                  <a:moveTo>
                    <a:pt x="1442108" y="29336"/>
                  </a:moveTo>
                  <a:lnTo>
                    <a:pt x="990600" y="29336"/>
                  </a:lnTo>
                  <a:lnTo>
                    <a:pt x="1062336" y="29988"/>
                  </a:lnTo>
                  <a:lnTo>
                    <a:pt x="1132641" y="31911"/>
                  </a:lnTo>
                  <a:lnTo>
                    <a:pt x="1201329" y="35060"/>
                  </a:lnTo>
                  <a:lnTo>
                    <a:pt x="1269635" y="39480"/>
                  </a:lnTo>
                  <a:lnTo>
                    <a:pt x="1269306" y="39480"/>
                  </a:lnTo>
                  <a:lnTo>
                    <a:pt x="1333109" y="44851"/>
                  </a:lnTo>
                  <a:lnTo>
                    <a:pt x="1395830" y="51402"/>
                  </a:lnTo>
                  <a:lnTo>
                    <a:pt x="1456190" y="58995"/>
                  </a:lnTo>
                  <a:lnTo>
                    <a:pt x="1514004" y="67584"/>
                  </a:lnTo>
                  <a:lnTo>
                    <a:pt x="1569084" y="77124"/>
                  </a:lnTo>
                  <a:lnTo>
                    <a:pt x="1621246" y="87567"/>
                  </a:lnTo>
                  <a:lnTo>
                    <a:pt x="1670303" y="98869"/>
                  </a:lnTo>
                  <a:lnTo>
                    <a:pt x="1716070" y="110983"/>
                  </a:lnTo>
                  <a:lnTo>
                    <a:pt x="1758361" y="123864"/>
                  </a:lnTo>
                  <a:lnTo>
                    <a:pt x="1796989" y="137465"/>
                  </a:lnTo>
                  <a:lnTo>
                    <a:pt x="1862515" y="166645"/>
                  </a:lnTo>
                  <a:lnTo>
                    <a:pt x="1911161" y="198156"/>
                  </a:lnTo>
                  <a:lnTo>
                    <a:pt x="1941439" y="231630"/>
                  </a:lnTo>
                  <a:lnTo>
                    <a:pt x="1951863" y="266700"/>
                  </a:lnTo>
                  <a:lnTo>
                    <a:pt x="1949226" y="284411"/>
                  </a:lnTo>
                  <a:lnTo>
                    <a:pt x="1928689" y="318728"/>
                  </a:lnTo>
                  <a:lnTo>
                    <a:pt x="1889041" y="351267"/>
                  </a:lnTo>
                  <a:lnTo>
                    <a:pt x="1831769" y="381658"/>
                  </a:lnTo>
                  <a:lnTo>
                    <a:pt x="1758361" y="409535"/>
                  </a:lnTo>
                  <a:lnTo>
                    <a:pt x="1716070" y="422416"/>
                  </a:lnTo>
                  <a:lnTo>
                    <a:pt x="1670303" y="434530"/>
                  </a:lnTo>
                  <a:lnTo>
                    <a:pt x="1621246" y="445832"/>
                  </a:lnTo>
                  <a:lnTo>
                    <a:pt x="1569084" y="456275"/>
                  </a:lnTo>
                  <a:lnTo>
                    <a:pt x="1514004" y="465815"/>
                  </a:lnTo>
                  <a:lnTo>
                    <a:pt x="1456190" y="474404"/>
                  </a:lnTo>
                  <a:lnTo>
                    <a:pt x="1395830" y="481997"/>
                  </a:lnTo>
                  <a:lnTo>
                    <a:pt x="1333109" y="488548"/>
                  </a:lnTo>
                  <a:lnTo>
                    <a:pt x="1268214" y="494011"/>
                  </a:lnTo>
                  <a:lnTo>
                    <a:pt x="1201329" y="498339"/>
                  </a:lnTo>
                  <a:lnTo>
                    <a:pt x="1132641" y="501488"/>
                  </a:lnTo>
                  <a:lnTo>
                    <a:pt x="1062336" y="503411"/>
                  </a:lnTo>
                  <a:lnTo>
                    <a:pt x="990600" y="504063"/>
                  </a:lnTo>
                  <a:lnTo>
                    <a:pt x="1442108" y="504063"/>
                  </a:lnTo>
                  <a:lnTo>
                    <a:pt x="1508990" y="494011"/>
                  </a:lnTo>
                  <a:lnTo>
                    <a:pt x="1564899" y="484040"/>
                  </a:lnTo>
                  <a:lnTo>
                    <a:pt x="1617526" y="473214"/>
                  </a:lnTo>
                  <a:lnTo>
                    <a:pt x="1667302" y="461484"/>
                  </a:lnTo>
                  <a:lnTo>
                    <a:pt x="1714058" y="448896"/>
                  </a:lnTo>
                  <a:lnTo>
                    <a:pt x="1757629" y="435496"/>
                  </a:lnTo>
                  <a:lnTo>
                    <a:pt x="1797845" y="421327"/>
                  </a:lnTo>
                  <a:lnTo>
                    <a:pt x="1834539" y="406436"/>
                  </a:lnTo>
                  <a:lnTo>
                    <a:pt x="1896692" y="374666"/>
                  </a:lnTo>
                  <a:lnTo>
                    <a:pt x="1942747" y="340546"/>
                  </a:lnTo>
                  <a:lnTo>
                    <a:pt x="1971363" y="304437"/>
                  </a:lnTo>
                  <a:lnTo>
                    <a:pt x="1981200" y="266700"/>
                  </a:lnTo>
                  <a:lnTo>
                    <a:pt x="1978712" y="247650"/>
                  </a:lnTo>
                  <a:lnTo>
                    <a:pt x="1959318" y="210682"/>
                  </a:lnTo>
                  <a:lnTo>
                    <a:pt x="1921815" y="175522"/>
                  </a:lnTo>
                  <a:lnTo>
                    <a:pt x="1867544" y="142532"/>
                  </a:lnTo>
                  <a:lnTo>
                    <a:pt x="1797845" y="112072"/>
                  </a:lnTo>
                  <a:lnTo>
                    <a:pt x="1757629" y="97903"/>
                  </a:lnTo>
                  <a:lnTo>
                    <a:pt x="1714058" y="84503"/>
                  </a:lnTo>
                  <a:lnTo>
                    <a:pt x="1667302" y="71915"/>
                  </a:lnTo>
                  <a:lnTo>
                    <a:pt x="1617526" y="60185"/>
                  </a:lnTo>
                  <a:lnTo>
                    <a:pt x="1564899" y="49359"/>
                  </a:lnTo>
                  <a:lnTo>
                    <a:pt x="1509589" y="39480"/>
                  </a:lnTo>
                  <a:lnTo>
                    <a:pt x="1451762" y="30595"/>
                  </a:lnTo>
                  <a:lnTo>
                    <a:pt x="1442108" y="2933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3581400" y="1438655"/>
              <a:ext cx="1981200" cy="533400"/>
            </a:xfrm>
            <a:custGeom>
              <a:avLst/>
              <a:gdLst/>
              <a:ahLst/>
              <a:cxnLst/>
              <a:rect l="l" t="t" r="r" b="b"/>
              <a:pathLst>
                <a:path w="1981200" h="533400">
                  <a:moveTo>
                    <a:pt x="0" y="266700"/>
                  </a:moveTo>
                  <a:lnTo>
                    <a:pt x="9836" y="228962"/>
                  </a:lnTo>
                  <a:lnTo>
                    <a:pt x="38452" y="192853"/>
                  </a:lnTo>
                  <a:lnTo>
                    <a:pt x="84507" y="158733"/>
                  </a:lnTo>
                  <a:lnTo>
                    <a:pt x="146660" y="126963"/>
                  </a:lnTo>
                  <a:lnTo>
                    <a:pt x="183354" y="112072"/>
                  </a:lnTo>
                  <a:lnTo>
                    <a:pt x="223570" y="97903"/>
                  </a:lnTo>
                  <a:lnTo>
                    <a:pt x="267141" y="84503"/>
                  </a:lnTo>
                  <a:lnTo>
                    <a:pt x="313897" y="71915"/>
                  </a:lnTo>
                  <a:lnTo>
                    <a:pt x="363673" y="60185"/>
                  </a:lnTo>
                  <a:lnTo>
                    <a:pt x="416300" y="49359"/>
                  </a:lnTo>
                  <a:lnTo>
                    <a:pt x="471610" y="39480"/>
                  </a:lnTo>
                  <a:lnTo>
                    <a:pt x="529437" y="30595"/>
                  </a:lnTo>
                  <a:lnTo>
                    <a:pt x="589613" y="22749"/>
                  </a:lnTo>
                  <a:lnTo>
                    <a:pt x="651969" y="15985"/>
                  </a:lnTo>
                  <a:lnTo>
                    <a:pt x="716339" y="10351"/>
                  </a:lnTo>
                  <a:lnTo>
                    <a:pt x="782554" y="5890"/>
                  </a:lnTo>
                  <a:lnTo>
                    <a:pt x="850448" y="2647"/>
                  </a:lnTo>
                  <a:lnTo>
                    <a:pt x="919852" y="669"/>
                  </a:lnTo>
                  <a:lnTo>
                    <a:pt x="990600" y="0"/>
                  </a:lnTo>
                  <a:lnTo>
                    <a:pt x="1061347" y="669"/>
                  </a:lnTo>
                  <a:lnTo>
                    <a:pt x="1130751" y="2647"/>
                  </a:lnTo>
                  <a:lnTo>
                    <a:pt x="1198645" y="5890"/>
                  </a:lnTo>
                  <a:lnTo>
                    <a:pt x="1264860" y="10351"/>
                  </a:lnTo>
                  <a:lnTo>
                    <a:pt x="1329230" y="15985"/>
                  </a:lnTo>
                  <a:lnTo>
                    <a:pt x="1391586" y="22749"/>
                  </a:lnTo>
                  <a:lnTo>
                    <a:pt x="1451762" y="30595"/>
                  </a:lnTo>
                  <a:lnTo>
                    <a:pt x="1509589" y="39480"/>
                  </a:lnTo>
                  <a:lnTo>
                    <a:pt x="1564899" y="49359"/>
                  </a:lnTo>
                  <a:lnTo>
                    <a:pt x="1617526" y="60185"/>
                  </a:lnTo>
                  <a:lnTo>
                    <a:pt x="1667302" y="71915"/>
                  </a:lnTo>
                  <a:lnTo>
                    <a:pt x="1714058" y="84503"/>
                  </a:lnTo>
                  <a:lnTo>
                    <a:pt x="1757629" y="97903"/>
                  </a:lnTo>
                  <a:lnTo>
                    <a:pt x="1797845" y="112072"/>
                  </a:lnTo>
                  <a:lnTo>
                    <a:pt x="1834539" y="126963"/>
                  </a:lnTo>
                  <a:lnTo>
                    <a:pt x="1896692" y="158733"/>
                  </a:lnTo>
                  <a:lnTo>
                    <a:pt x="1942747" y="192853"/>
                  </a:lnTo>
                  <a:lnTo>
                    <a:pt x="1971363" y="228962"/>
                  </a:lnTo>
                  <a:lnTo>
                    <a:pt x="1981200" y="266700"/>
                  </a:lnTo>
                  <a:lnTo>
                    <a:pt x="1978712" y="285749"/>
                  </a:lnTo>
                  <a:lnTo>
                    <a:pt x="1959318" y="322717"/>
                  </a:lnTo>
                  <a:lnTo>
                    <a:pt x="1921815" y="357877"/>
                  </a:lnTo>
                  <a:lnTo>
                    <a:pt x="1867544" y="390867"/>
                  </a:lnTo>
                  <a:lnTo>
                    <a:pt x="1797845" y="421327"/>
                  </a:lnTo>
                  <a:lnTo>
                    <a:pt x="1757629" y="435496"/>
                  </a:lnTo>
                  <a:lnTo>
                    <a:pt x="1714058" y="448896"/>
                  </a:lnTo>
                  <a:lnTo>
                    <a:pt x="1667302" y="461484"/>
                  </a:lnTo>
                  <a:lnTo>
                    <a:pt x="1617526" y="473214"/>
                  </a:lnTo>
                  <a:lnTo>
                    <a:pt x="1564899" y="484040"/>
                  </a:lnTo>
                  <a:lnTo>
                    <a:pt x="1509589" y="493919"/>
                  </a:lnTo>
                  <a:lnTo>
                    <a:pt x="1451762" y="502804"/>
                  </a:lnTo>
                  <a:lnTo>
                    <a:pt x="1391586" y="510650"/>
                  </a:lnTo>
                  <a:lnTo>
                    <a:pt x="1329230" y="517414"/>
                  </a:lnTo>
                  <a:lnTo>
                    <a:pt x="1264860" y="523048"/>
                  </a:lnTo>
                  <a:lnTo>
                    <a:pt x="1198645" y="527509"/>
                  </a:lnTo>
                  <a:lnTo>
                    <a:pt x="1130751" y="530752"/>
                  </a:lnTo>
                  <a:lnTo>
                    <a:pt x="1061347" y="532730"/>
                  </a:lnTo>
                  <a:lnTo>
                    <a:pt x="990600" y="533400"/>
                  </a:lnTo>
                  <a:lnTo>
                    <a:pt x="919852" y="532730"/>
                  </a:lnTo>
                  <a:lnTo>
                    <a:pt x="850448" y="530752"/>
                  </a:lnTo>
                  <a:lnTo>
                    <a:pt x="782554" y="527509"/>
                  </a:lnTo>
                  <a:lnTo>
                    <a:pt x="716339" y="523048"/>
                  </a:lnTo>
                  <a:lnTo>
                    <a:pt x="651969" y="517414"/>
                  </a:lnTo>
                  <a:lnTo>
                    <a:pt x="589613" y="510650"/>
                  </a:lnTo>
                  <a:lnTo>
                    <a:pt x="529437" y="502804"/>
                  </a:lnTo>
                  <a:lnTo>
                    <a:pt x="471610" y="493919"/>
                  </a:lnTo>
                  <a:lnTo>
                    <a:pt x="416300" y="484040"/>
                  </a:lnTo>
                  <a:lnTo>
                    <a:pt x="363673" y="473214"/>
                  </a:lnTo>
                  <a:lnTo>
                    <a:pt x="313897" y="461484"/>
                  </a:lnTo>
                  <a:lnTo>
                    <a:pt x="267141" y="448896"/>
                  </a:lnTo>
                  <a:lnTo>
                    <a:pt x="223570" y="435496"/>
                  </a:lnTo>
                  <a:lnTo>
                    <a:pt x="183354" y="421327"/>
                  </a:lnTo>
                  <a:lnTo>
                    <a:pt x="146660" y="406436"/>
                  </a:lnTo>
                  <a:lnTo>
                    <a:pt x="84507" y="374666"/>
                  </a:lnTo>
                  <a:lnTo>
                    <a:pt x="38452" y="340546"/>
                  </a:lnTo>
                  <a:lnTo>
                    <a:pt x="9836" y="304437"/>
                  </a:lnTo>
                  <a:lnTo>
                    <a:pt x="0" y="266700"/>
                  </a:lnTo>
                  <a:close/>
                </a:path>
                <a:path w="1981200" h="533400">
                  <a:moveTo>
                    <a:pt x="29337" y="266700"/>
                  </a:moveTo>
                  <a:lnTo>
                    <a:pt x="52510" y="318728"/>
                  </a:lnTo>
                  <a:lnTo>
                    <a:pt x="92158" y="351267"/>
                  </a:lnTo>
                  <a:lnTo>
                    <a:pt x="149430" y="381658"/>
                  </a:lnTo>
                  <a:lnTo>
                    <a:pt x="222838" y="409535"/>
                  </a:lnTo>
                  <a:lnTo>
                    <a:pt x="265129" y="422416"/>
                  </a:lnTo>
                  <a:lnTo>
                    <a:pt x="310896" y="434530"/>
                  </a:lnTo>
                  <a:lnTo>
                    <a:pt x="359953" y="445832"/>
                  </a:lnTo>
                  <a:lnTo>
                    <a:pt x="412115" y="456275"/>
                  </a:lnTo>
                  <a:lnTo>
                    <a:pt x="467195" y="465815"/>
                  </a:lnTo>
                  <a:lnTo>
                    <a:pt x="525009" y="474404"/>
                  </a:lnTo>
                  <a:lnTo>
                    <a:pt x="585369" y="481997"/>
                  </a:lnTo>
                  <a:lnTo>
                    <a:pt x="648090" y="488548"/>
                  </a:lnTo>
                  <a:lnTo>
                    <a:pt x="712985" y="494011"/>
                  </a:lnTo>
                  <a:lnTo>
                    <a:pt x="779870" y="498339"/>
                  </a:lnTo>
                  <a:lnTo>
                    <a:pt x="848558" y="501488"/>
                  </a:lnTo>
                  <a:lnTo>
                    <a:pt x="918863" y="503411"/>
                  </a:lnTo>
                  <a:lnTo>
                    <a:pt x="990600" y="504063"/>
                  </a:lnTo>
                  <a:lnTo>
                    <a:pt x="1062336" y="503411"/>
                  </a:lnTo>
                  <a:lnTo>
                    <a:pt x="1132641" y="501488"/>
                  </a:lnTo>
                  <a:lnTo>
                    <a:pt x="1201329" y="498339"/>
                  </a:lnTo>
                  <a:lnTo>
                    <a:pt x="1268214" y="494011"/>
                  </a:lnTo>
                  <a:lnTo>
                    <a:pt x="1333109" y="488548"/>
                  </a:lnTo>
                  <a:lnTo>
                    <a:pt x="1395830" y="481997"/>
                  </a:lnTo>
                  <a:lnTo>
                    <a:pt x="1456190" y="474404"/>
                  </a:lnTo>
                  <a:lnTo>
                    <a:pt x="1514004" y="465815"/>
                  </a:lnTo>
                  <a:lnTo>
                    <a:pt x="1569084" y="456275"/>
                  </a:lnTo>
                  <a:lnTo>
                    <a:pt x="1621246" y="445832"/>
                  </a:lnTo>
                  <a:lnTo>
                    <a:pt x="1670303" y="434530"/>
                  </a:lnTo>
                  <a:lnTo>
                    <a:pt x="1716070" y="422416"/>
                  </a:lnTo>
                  <a:lnTo>
                    <a:pt x="1758361" y="409535"/>
                  </a:lnTo>
                  <a:lnTo>
                    <a:pt x="1796989" y="395934"/>
                  </a:lnTo>
                  <a:lnTo>
                    <a:pt x="1862515" y="366754"/>
                  </a:lnTo>
                  <a:lnTo>
                    <a:pt x="1911161" y="335243"/>
                  </a:lnTo>
                  <a:lnTo>
                    <a:pt x="1941439" y="301769"/>
                  </a:lnTo>
                  <a:lnTo>
                    <a:pt x="1951863" y="266700"/>
                  </a:lnTo>
                  <a:lnTo>
                    <a:pt x="1949226" y="248988"/>
                  </a:lnTo>
                  <a:lnTo>
                    <a:pt x="1928689" y="214671"/>
                  </a:lnTo>
                  <a:lnTo>
                    <a:pt x="1889041" y="182132"/>
                  </a:lnTo>
                  <a:lnTo>
                    <a:pt x="1831769" y="151741"/>
                  </a:lnTo>
                  <a:lnTo>
                    <a:pt x="1758361" y="123864"/>
                  </a:lnTo>
                  <a:lnTo>
                    <a:pt x="1716070" y="110983"/>
                  </a:lnTo>
                  <a:lnTo>
                    <a:pt x="1670303" y="98869"/>
                  </a:lnTo>
                  <a:lnTo>
                    <a:pt x="1621246" y="87567"/>
                  </a:lnTo>
                  <a:lnTo>
                    <a:pt x="1569084" y="77124"/>
                  </a:lnTo>
                  <a:lnTo>
                    <a:pt x="1514004" y="67584"/>
                  </a:lnTo>
                  <a:lnTo>
                    <a:pt x="1456190" y="58995"/>
                  </a:lnTo>
                  <a:lnTo>
                    <a:pt x="1395830" y="51402"/>
                  </a:lnTo>
                  <a:lnTo>
                    <a:pt x="1333109" y="44851"/>
                  </a:lnTo>
                  <a:lnTo>
                    <a:pt x="1268214" y="39388"/>
                  </a:lnTo>
                  <a:lnTo>
                    <a:pt x="1201329" y="35060"/>
                  </a:lnTo>
                  <a:lnTo>
                    <a:pt x="1132641" y="31911"/>
                  </a:lnTo>
                  <a:lnTo>
                    <a:pt x="1062336" y="29988"/>
                  </a:lnTo>
                  <a:lnTo>
                    <a:pt x="990600" y="29336"/>
                  </a:lnTo>
                  <a:lnTo>
                    <a:pt x="918863" y="29988"/>
                  </a:lnTo>
                  <a:lnTo>
                    <a:pt x="848558" y="31911"/>
                  </a:lnTo>
                  <a:lnTo>
                    <a:pt x="779870" y="35060"/>
                  </a:lnTo>
                  <a:lnTo>
                    <a:pt x="712985" y="39388"/>
                  </a:lnTo>
                  <a:lnTo>
                    <a:pt x="648090" y="44851"/>
                  </a:lnTo>
                  <a:lnTo>
                    <a:pt x="585369" y="51402"/>
                  </a:lnTo>
                  <a:lnTo>
                    <a:pt x="525009" y="58995"/>
                  </a:lnTo>
                  <a:lnTo>
                    <a:pt x="467195" y="67584"/>
                  </a:lnTo>
                  <a:lnTo>
                    <a:pt x="412115" y="77124"/>
                  </a:lnTo>
                  <a:lnTo>
                    <a:pt x="359953" y="87567"/>
                  </a:lnTo>
                  <a:lnTo>
                    <a:pt x="310896" y="98869"/>
                  </a:lnTo>
                  <a:lnTo>
                    <a:pt x="265129" y="110983"/>
                  </a:lnTo>
                  <a:lnTo>
                    <a:pt x="222838" y="123864"/>
                  </a:lnTo>
                  <a:lnTo>
                    <a:pt x="184210" y="137465"/>
                  </a:lnTo>
                  <a:lnTo>
                    <a:pt x="118684" y="166645"/>
                  </a:lnTo>
                  <a:lnTo>
                    <a:pt x="70038" y="198156"/>
                  </a:lnTo>
                  <a:lnTo>
                    <a:pt x="39760" y="231630"/>
                  </a:lnTo>
                  <a:lnTo>
                    <a:pt x="29337" y="266700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 descr=""/>
          <p:cNvSpPr txBox="1"/>
          <p:nvPr/>
        </p:nvSpPr>
        <p:spPr>
          <a:xfrm>
            <a:off x="7637526" y="5916574"/>
            <a:ext cx="59245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8" name="object 18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9" name="object 1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22" name="object 2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25"/>
              <a:t> </a:t>
            </a:r>
            <a:r>
              <a:rPr dirty="0" spc="-10"/>
              <a:t>10-</a:t>
            </a:r>
            <a:r>
              <a:rPr dirty="0"/>
              <a:t>hr. </a:t>
            </a:r>
            <a:r>
              <a:rPr dirty="0" spc="-10"/>
              <a:t>General</a:t>
            </a:r>
            <a:r>
              <a:rPr dirty="0" spc="35"/>
              <a:t> </a:t>
            </a:r>
            <a:r>
              <a:rPr dirty="0"/>
              <a:t>Industry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Hazard </a:t>
            </a:r>
            <a:r>
              <a:rPr dirty="0" spc="-10"/>
              <a:t>Communication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520700" y="962786"/>
            <a:ext cx="7794625" cy="4932680"/>
            <a:chOff x="520700" y="962786"/>
            <a:chExt cx="7794625" cy="49326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8200" y="972311"/>
              <a:ext cx="7467600" cy="491337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833437" y="967549"/>
              <a:ext cx="7477125" cy="4923155"/>
            </a:xfrm>
            <a:custGeom>
              <a:avLst/>
              <a:gdLst/>
              <a:ahLst/>
              <a:cxnLst/>
              <a:rect l="l" t="t" r="r" b="b"/>
              <a:pathLst>
                <a:path w="7477125" h="4923155">
                  <a:moveTo>
                    <a:pt x="0" y="4922901"/>
                  </a:moveTo>
                  <a:lnTo>
                    <a:pt x="7477125" y="4922901"/>
                  </a:lnTo>
                  <a:lnTo>
                    <a:pt x="7477125" y="0"/>
                  </a:lnTo>
                  <a:lnTo>
                    <a:pt x="0" y="0"/>
                  </a:lnTo>
                  <a:lnTo>
                    <a:pt x="0" y="492290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33400" y="2039111"/>
              <a:ext cx="2667000" cy="2761615"/>
            </a:xfrm>
            <a:custGeom>
              <a:avLst/>
              <a:gdLst/>
              <a:ahLst/>
              <a:cxnLst/>
              <a:rect l="l" t="t" r="r" b="b"/>
              <a:pathLst>
                <a:path w="2667000" h="2761615">
                  <a:moveTo>
                    <a:pt x="2667000" y="0"/>
                  </a:moveTo>
                  <a:lnTo>
                    <a:pt x="0" y="0"/>
                  </a:lnTo>
                  <a:lnTo>
                    <a:pt x="0" y="2761488"/>
                  </a:lnTo>
                  <a:lnTo>
                    <a:pt x="2667000" y="2761488"/>
                  </a:lnTo>
                  <a:lnTo>
                    <a:pt x="2667000" y="0"/>
                  </a:lnTo>
                  <a:close/>
                </a:path>
              </a:pathLst>
            </a:custGeom>
            <a:solidFill>
              <a:srgbClr val="003D6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533400" y="2039111"/>
              <a:ext cx="2667000" cy="2761615"/>
            </a:xfrm>
            <a:custGeom>
              <a:avLst/>
              <a:gdLst/>
              <a:ahLst/>
              <a:cxnLst/>
              <a:rect l="l" t="t" r="r" b="b"/>
              <a:pathLst>
                <a:path w="2667000" h="2761615">
                  <a:moveTo>
                    <a:pt x="0" y="2761488"/>
                  </a:moveTo>
                  <a:lnTo>
                    <a:pt x="2667000" y="2761488"/>
                  </a:lnTo>
                  <a:lnTo>
                    <a:pt x="2667000" y="0"/>
                  </a:lnTo>
                  <a:lnTo>
                    <a:pt x="0" y="0"/>
                  </a:lnTo>
                  <a:lnTo>
                    <a:pt x="0" y="2761488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332105">
              <a:lnSpc>
                <a:spcPct val="100000"/>
              </a:lnSpc>
              <a:spcBef>
                <a:spcPts val="110"/>
              </a:spcBef>
            </a:pPr>
            <a:r>
              <a:rPr dirty="0"/>
              <a:t>Hazard</a:t>
            </a:r>
            <a:r>
              <a:rPr dirty="0" spc="-110"/>
              <a:t> </a:t>
            </a:r>
            <a:r>
              <a:rPr dirty="0"/>
              <a:t>Communication</a:t>
            </a:r>
            <a:r>
              <a:rPr dirty="0" spc="-50"/>
              <a:t> </a:t>
            </a:r>
            <a:r>
              <a:rPr dirty="0" spc="-10"/>
              <a:t>Labels</a:t>
            </a:r>
          </a:p>
        </p:txBody>
      </p:sp>
      <p:sp>
        <p:nvSpPr>
          <p:cNvPr id="8" name="object 8" descr=""/>
          <p:cNvSpPr txBox="1"/>
          <p:nvPr/>
        </p:nvSpPr>
        <p:spPr>
          <a:xfrm>
            <a:off x="664870" y="2036191"/>
            <a:ext cx="2406015" cy="9391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 marL="12700" marR="5080" indent="-1905">
              <a:lnSpc>
                <a:spcPct val="100000"/>
              </a:lnSpc>
              <a:spcBef>
                <a:spcPts val="90"/>
              </a:spcBef>
            </a:pPr>
            <a:r>
              <a:rPr dirty="0" sz="2000" b="1">
                <a:solidFill>
                  <a:srgbClr val="FFFFFF"/>
                </a:solidFill>
                <a:latin typeface="Tahoma"/>
                <a:cs typeface="Tahoma"/>
              </a:rPr>
              <a:t>Indicates</a:t>
            </a:r>
            <a:r>
              <a:rPr dirty="0" sz="2000" spc="-8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spc="-25" b="1">
                <a:solidFill>
                  <a:srgbClr val="FFFFFF"/>
                </a:solidFill>
                <a:latin typeface="Tahoma"/>
                <a:cs typeface="Tahoma"/>
              </a:rPr>
              <a:t>the </a:t>
            </a:r>
            <a:r>
              <a:rPr dirty="0" sz="2000" b="1">
                <a:solidFill>
                  <a:srgbClr val="FFFFFF"/>
                </a:solidFill>
                <a:latin typeface="Tahoma"/>
                <a:cs typeface="Tahoma"/>
              </a:rPr>
              <a:t>relative</a:t>
            </a:r>
            <a:r>
              <a:rPr dirty="0" sz="2000" spc="-5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ahoma"/>
                <a:cs typeface="Tahoma"/>
              </a:rPr>
              <a:t>level</a:t>
            </a:r>
            <a:r>
              <a:rPr dirty="0" sz="2000" spc="-5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spc="-25" b="1">
                <a:solidFill>
                  <a:srgbClr val="FFFFFF"/>
                </a:solidFill>
                <a:latin typeface="Tahoma"/>
                <a:cs typeface="Tahoma"/>
              </a:rPr>
              <a:t>of </a:t>
            </a:r>
            <a:r>
              <a:rPr dirty="0" sz="2000" b="1">
                <a:solidFill>
                  <a:srgbClr val="FFFFFF"/>
                </a:solidFill>
                <a:latin typeface="Tahoma"/>
                <a:cs typeface="Tahoma"/>
              </a:rPr>
              <a:t>severity</a:t>
            </a:r>
            <a:r>
              <a:rPr dirty="0" sz="2000" spc="-1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ahoma"/>
                <a:cs typeface="Tahoma"/>
              </a:rPr>
              <a:t>of</a:t>
            </a:r>
            <a:r>
              <a:rPr dirty="0" sz="2000" spc="-4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Tahoma"/>
                <a:cs typeface="Tahoma"/>
              </a:rPr>
              <a:t>hazard;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689254" y="3255340"/>
            <a:ext cx="2355215" cy="15494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065" marR="5080" indent="2540">
              <a:lnSpc>
                <a:spcPct val="100000"/>
              </a:lnSpc>
              <a:spcBef>
                <a:spcPts val="95"/>
              </a:spcBef>
            </a:pPr>
            <a:r>
              <a:rPr dirty="0" sz="2000" b="1">
                <a:solidFill>
                  <a:srgbClr val="FFFFFF"/>
                </a:solidFill>
                <a:latin typeface="Tahoma"/>
                <a:cs typeface="Tahoma"/>
              </a:rPr>
              <a:t>“Danger”</a:t>
            </a:r>
            <a:r>
              <a:rPr dirty="0" sz="2000" spc="-3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ahoma"/>
                <a:cs typeface="Tahoma"/>
              </a:rPr>
              <a:t>is</a:t>
            </a:r>
            <a:r>
              <a:rPr dirty="0" sz="2000" spc="-4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spc="-20" b="1">
                <a:solidFill>
                  <a:srgbClr val="FFFFFF"/>
                </a:solidFill>
                <a:latin typeface="Tahoma"/>
                <a:cs typeface="Tahoma"/>
              </a:rPr>
              <a:t>used </a:t>
            </a:r>
            <a:r>
              <a:rPr dirty="0" sz="2000" b="1">
                <a:solidFill>
                  <a:srgbClr val="FFFFFF"/>
                </a:solidFill>
                <a:latin typeface="Tahoma"/>
                <a:cs typeface="Tahoma"/>
              </a:rPr>
              <a:t>for</a:t>
            </a:r>
            <a:r>
              <a:rPr dirty="0" sz="2000" spc="-4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ahoma"/>
                <a:cs typeface="Tahoma"/>
              </a:rPr>
              <a:t>more</a:t>
            </a:r>
            <a:r>
              <a:rPr dirty="0" sz="2000" spc="-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Tahoma"/>
                <a:cs typeface="Tahoma"/>
              </a:rPr>
              <a:t>severe </a:t>
            </a:r>
            <a:r>
              <a:rPr dirty="0" sz="2000" b="1">
                <a:solidFill>
                  <a:srgbClr val="FFFFFF"/>
                </a:solidFill>
                <a:latin typeface="Tahoma"/>
                <a:cs typeface="Tahoma"/>
              </a:rPr>
              <a:t>hazards</a:t>
            </a:r>
            <a:r>
              <a:rPr dirty="0" sz="2000" spc="-5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spc="-25" b="1">
                <a:solidFill>
                  <a:srgbClr val="FFFFFF"/>
                </a:solidFill>
                <a:latin typeface="Tahoma"/>
                <a:cs typeface="Tahoma"/>
              </a:rPr>
              <a:t>and </a:t>
            </a:r>
            <a:r>
              <a:rPr dirty="0" sz="2000" b="1">
                <a:solidFill>
                  <a:srgbClr val="FFFFFF"/>
                </a:solidFill>
                <a:latin typeface="Tahoma"/>
                <a:cs typeface="Tahoma"/>
              </a:rPr>
              <a:t>“Warning”</a:t>
            </a:r>
            <a:r>
              <a:rPr dirty="0" sz="2000" spc="-5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ahoma"/>
                <a:cs typeface="Tahoma"/>
              </a:rPr>
              <a:t>for</a:t>
            </a:r>
            <a:r>
              <a:rPr dirty="0" sz="2000" spc="-5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spc="-20" b="1">
                <a:solidFill>
                  <a:srgbClr val="FFFFFF"/>
                </a:solidFill>
                <a:latin typeface="Tahoma"/>
                <a:cs typeface="Tahoma"/>
              </a:rPr>
              <a:t>less </a:t>
            </a:r>
            <a:r>
              <a:rPr dirty="0" sz="2000" b="1">
                <a:solidFill>
                  <a:srgbClr val="FFFFFF"/>
                </a:solidFill>
                <a:latin typeface="Tahoma"/>
                <a:cs typeface="Tahoma"/>
              </a:rPr>
              <a:t>severe</a:t>
            </a:r>
            <a:r>
              <a:rPr dirty="0" sz="2000" spc="-6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Tahoma"/>
                <a:cs typeface="Tahoma"/>
              </a:rPr>
              <a:t>hazards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3195447" y="2425700"/>
            <a:ext cx="5427980" cy="2616200"/>
            <a:chOff x="3195447" y="2425700"/>
            <a:chExt cx="5427980" cy="2616200"/>
          </a:xfrm>
        </p:grpSpPr>
        <p:sp>
          <p:nvSpPr>
            <p:cNvPr id="11" name="object 11" descr=""/>
            <p:cNvSpPr/>
            <p:nvPr/>
          </p:nvSpPr>
          <p:spPr>
            <a:xfrm>
              <a:off x="3208147" y="3219323"/>
              <a:ext cx="501650" cy="568325"/>
            </a:xfrm>
            <a:custGeom>
              <a:avLst/>
              <a:gdLst/>
              <a:ahLst/>
              <a:cxnLst/>
              <a:rect l="l" t="t" r="r" b="b"/>
              <a:pathLst>
                <a:path w="501650" h="568325">
                  <a:moveTo>
                    <a:pt x="0" y="0"/>
                  </a:moveTo>
                  <a:lnTo>
                    <a:pt x="501523" y="568071"/>
                  </a:lnTo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6096000" y="2438400"/>
              <a:ext cx="2514600" cy="2590800"/>
            </a:xfrm>
            <a:custGeom>
              <a:avLst/>
              <a:gdLst/>
              <a:ahLst/>
              <a:cxnLst/>
              <a:rect l="l" t="t" r="r" b="b"/>
              <a:pathLst>
                <a:path w="2514600" h="2590800">
                  <a:moveTo>
                    <a:pt x="2514600" y="0"/>
                  </a:moveTo>
                  <a:lnTo>
                    <a:pt x="0" y="0"/>
                  </a:lnTo>
                  <a:lnTo>
                    <a:pt x="0" y="2590800"/>
                  </a:lnTo>
                  <a:lnTo>
                    <a:pt x="2514600" y="2590800"/>
                  </a:lnTo>
                  <a:lnTo>
                    <a:pt x="2514600" y="0"/>
                  </a:lnTo>
                  <a:close/>
                </a:path>
              </a:pathLst>
            </a:custGeom>
            <a:solidFill>
              <a:srgbClr val="003D6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6096000" y="2438400"/>
              <a:ext cx="2514600" cy="2590800"/>
            </a:xfrm>
            <a:custGeom>
              <a:avLst/>
              <a:gdLst/>
              <a:ahLst/>
              <a:cxnLst/>
              <a:rect l="l" t="t" r="r" b="b"/>
              <a:pathLst>
                <a:path w="2514600" h="2590800">
                  <a:moveTo>
                    <a:pt x="0" y="2590800"/>
                  </a:moveTo>
                  <a:lnTo>
                    <a:pt x="2514600" y="2590800"/>
                  </a:lnTo>
                  <a:lnTo>
                    <a:pt x="2514600" y="0"/>
                  </a:lnTo>
                  <a:lnTo>
                    <a:pt x="0" y="0"/>
                  </a:lnTo>
                  <a:lnTo>
                    <a:pt x="0" y="2590800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/>
          <p:nvPr/>
        </p:nvSpPr>
        <p:spPr>
          <a:xfrm>
            <a:off x="6189726" y="2502865"/>
            <a:ext cx="2331085" cy="24644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700" marR="5080" indent="1905">
              <a:lnSpc>
                <a:spcPct val="100000"/>
              </a:lnSpc>
              <a:spcBef>
                <a:spcPts val="95"/>
              </a:spcBef>
            </a:pPr>
            <a:r>
              <a:rPr dirty="0" sz="2000" spc="-10" b="1">
                <a:solidFill>
                  <a:srgbClr val="FFFFFF"/>
                </a:solidFill>
                <a:latin typeface="Tahoma"/>
                <a:cs typeface="Tahoma"/>
              </a:rPr>
              <a:t>Pictograms </a:t>
            </a:r>
            <a:r>
              <a:rPr dirty="0" sz="2000" b="1">
                <a:solidFill>
                  <a:srgbClr val="FFFFFF"/>
                </a:solidFill>
                <a:latin typeface="Tahoma"/>
                <a:cs typeface="Tahoma"/>
              </a:rPr>
              <a:t>convey</a:t>
            </a:r>
            <a:r>
              <a:rPr dirty="0" sz="2000" spc="-5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Tahoma"/>
                <a:cs typeface="Tahoma"/>
              </a:rPr>
              <a:t>specific </a:t>
            </a:r>
            <a:r>
              <a:rPr dirty="0" sz="2000" b="1">
                <a:solidFill>
                  <a:srgbClr val="FFFFFF"/>
                </a:solidFill>
                <a:latin typeface="Tahoma"/>
                <a:cs typeface="Tahoma"/>
              </a:rPr>
              <a:t>information</a:t>
            </a:r>
            <a:r>
              <a:rPr dirty="0" sz="2000" spc="-8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spc="-20" b="1">
                <a:solidFill>
                  <a:srgbClr val="FFFFFF"/>
                </a:solidFill>
                <a:latin typeface="Tahoma"/>
                <a:cs typeface="Tahoma"/>
              </a:rPr>
              <a:t>about </a:t>
            </a:r>
            <a:r>
              <a:rPr dirty="0" sz="2000" b="1">
                <a:solidFill>
                  <a:srgbClr val="FFFFFF"/>
                </a:solidFill>
                <a:latin typeface="Tahoma"/>
                <a:cs typeface="Tahoma"/>
              </a:rPr>
              <a:t>the</a:t>
            </a:r>
            <a:r>
              <a:rPr dirty="0" sz="2000" spc="-4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ahoma"/>
                <a:cs typeface="Tahoma"/>
              </a:rPr>
              <a:t>hazards</a:t>
            </a:r>
            <a:r>
              <a:rPr dirty="0" sz="2000" spc="-3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ahoma"/>
                <a:cs typeface="Tahoma"/>
              </a:rPr>
              <a:t>of</a:t>
            </a:r>
            <a:r>
              <a:rPr dirty="0" sz="2000" spc="-3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spc="-50" b="1">
                <a:solidFill>
                  <a:srgbClr val="FFFFFF"/>
                </a:solidFill>
                <a:latin typeface="Tahoma"/>
                <a:cs typeface="Tahoma"/>
              </a:rPr>
              <a:t>a </a:t>
            </a:r>
            <a:r>
              <a:rPr dirty="0" sz="2000" b="1">
                <a:solidFill>
                  <a:srgbClr val="FFFFFF"/>
                </a:solidFill>
                <a:latin typeface="Tahoma"/>
                <a:cs typeface="Tahoma"/>
              </a:rPr>
              <a:t>chemical</a:t>
            </a:r>
            <a:r>
              <a:rPr dirty="0" sz="2000" spc="-7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spc="-25" b="1">
                <a:solidFill>
                  <a:srgbClr val="FFFFFF"/>
                </a:solidFill>
                <a:latin typeface="Tahoma"/>
                <a:cs typeface="Tahoma"/>
              </a:rPr>
              <a:t>in </a:t>
            </a:r>
            <a:r>
              <a:rPr dirty="0" sz="2000" b="1">
                <a:solidFill>
                  <a:srgbClr val="FFFFFF"/>
                </a:solidFill>
                <a:latin typeface="Tahoma"/>
                <a:cs typeface="Tahoma"/>
              </a:rPr>
              <a:t>symbols</a:t>
            </a:r>
            <a:r>
              <a:rPr dirty="0" sz="2000" spc="-4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spc="-25" b="1">
                <a:solidFill>
                  <a:srgbClr val="FFFFFF"/>
                </a:solidFill>
                <a:latin typeface="Tahoma"/>
                <a:cs typeface="Tahoma"/>
              </a:rPr>
              <a:t>and </a:t>
            </a:r>
            <a:r>
              <a:rPr dirty="0" sz="2000" b="1">
                <a:solidFill>
                  <a:srgbClr val="FFFFFF"/>
                </a:solidFill>
                <a:latin typeface="Tahoma"/>
                <a:cs typeface="Tahoma"/>
              </a:rPr>
              <a:t>other</a:t>
            </a:r>
            <a:r>
              <a:rPr dirty="0" sz="2000" spc="-4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Tahoma"/>
                <a:cs typeface="Tahoma"/>
              </a:rPr>
              <a:t>graphic elements</a:t>
            </a:r>
            <a:endParaRPr sz="2000">
              <a:latin typeface="Tahoma"/>
              <a:cs typeface="Tahoma"/>
            </a:endParaRPr>
          </a:p>
        </p:txBody>
      </p:sp>
      <p:pic>
        <p:nvPicPr>
          <p:cNvPr id="15" name="object 1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32123" y="2026411"/>
            <a:ext cx="2566289" cy="2253488"/>
          </a:xfrm>
          <a:prstGeom prst="rect">
            <a:avLst/>
          </a:prstGeom>
        </p:spPr>
      </p:pic>
      <p:sp>
        <p:nvSpPr>
          <p:cNvPr id="16" name="object 16" descr=""/>
          <p:cNvSpPr txBox="1"/>
          <p:nvPr/>
        </p:nvSpPr>
        <p:spPr>
          <a:xfrm>
            <a:off x="7637526" y="5916574"/>
            <a:ext cx="59245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7" name="object 17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8" name="object 18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21" name="object 2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25"/>
              <a:t> </a:t>
            </a:r>
            <a:r>
              <a:rPr dirty="0" spc="-10"/>
              <a:t>10-</a:t>
            </a:r>
            <a:r>
              <a:rPr dirty="0"/>
              <a:t>hr. </a:t>
            </a:r>
            <a:r>
              <a:rPr dirty="0" spc="-10"/>
              <a:t>General</a:t>
            </a:r>
            <a:r>
              <a:rPr dirty="0" spc="35"/>
              <a:t> </a:t>
            </a:r>
            <a:r>
              <a:rPr dirty="0"/>
              <a:t>Industry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Hazard </a:t>
            </a:r>
            <a:r>
              <a:rPr dirty="0" spc="-10"/>
              <a:t>Communication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9804" y="106121"/>
            <a:ext cx="4029075" cy="1856739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algn="ctr" marL="12065" marR="5080" indent="-1270">
              <a:lnSpc>
                <a:spcPct val="100000"/>
              </a:lnSpc>
              <a:spcBef>
                <a:spcPts val="110"/>
              </a:spcBef>
            </a:pPr>
            <a:r>
              <a:rPr dirty="0" spc="-10"/>
              <a:t>Hazard Communication Labels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758444" y="45338"/>
            <a:ext cx="8017509" cy="5850255"/>
            <a:chOff x="758444" y="45338"/>
            <a:chExt cx="8017509" cy="585025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2648" y="54864"/>
              <a:ext cx="4343399" cy="5830823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4417822" y="50101"/>
              <a:ext cx="4352925" cy="5840730"/>
            </a:xfrm>
            <a:custGeom>
              <a:avLst/>
              <a:gdLst/>
              <a:ahLst/>
              <a:cxnLst/>
              <a:rect l="l" t="t" r="r" b="b"/>
              <a:pathLst>
                <a:path w="4352925" h="5840730">
                  <a:moveTo>
                    <a:pt x="0" y="5840349"/>
                  </a:moveTo>
                  <a:lnTo>
                    <a:pt x="4352925" y="5840349"/>
                  </a:lnTo>
                  <a:lnTo>
                    <a:pt x="4352925" y="0"/>
                  </a:lnTo>
                  <a:lnTo>
                    <a:pt x="0" y="0"/>
                  </a:lnTo>
                  <a:lnTo>
                    <a:pt x="0" y="584034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71144" y="2133599"/>
              <a:ext cx="3124200" cy="3276600"/>
            </a:xfrm>
            <a:custGeom>
              <a:avLst/>
              <a:gdLst/>
              <a:ahLst/>
              <a:cxnLst/>
              <a:rect l="l" t="t" r="r" b="b"/>
              <a:pathLst>
                <a:path w="3124200" h="3276600">
                  <a:moveTo>
                    <a:pt x="3124200" y="0"/>
                  </a:moveTo>
                  <a:lnTo>
                    <a:pt x="0" y="0"/>
                  </a:lnTo>
                  <a:lnTo>
                    <a:pt x="0" y="3276600"/>
                  </a:lnTo>
                  <a:lnTo>
                    <a:pt x="3124200" y="3276600"/>
                  </a:lnTo>
                  <a:lnTo>
                    <a:pt x="3124200" y="0"/>
                  </a:lnTo>
                  <a:close/>
                </a:path>
              </a:pathLst>
            </a:custGeom>
            <a:solidFill>
              <a:srgbClr val="003D6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771144" y="2133599"/>
              <a:ext cx="3879850" cy="3276600"/>
            </a:xfrm>
            <a:custGeom>
              <a:avLst/>
              <a:gdLst/>
              <a:ahLst/>
              <a:cxnLst/>
              <a:rect l="l" t="t" r="r" b="b"/>
              <a:pathLst>
                <a:path w="3879850" h="3276600">
                  <a:moveTo>
                    <a:pt x="0" y="3276600"/>
                  </a:moveTo>
                  <a:lnTo>
                    <a:pt x="3124200" y="3276600"/>
                  </a:lnTo>
                  <a:lnTo>
                    <a:pt x="3124200" y="0"/>
                  </a:lnTo>
                  <a:lnTo>
                    <a:pt x="0" y="0"/>
                  </a:lnTo>
                  <a:lnTo>
                    <a:pt x="0" y="3276600"/>
                  </a:lnTo>
                  <a:close/>
                </a:path>
                <a:path w="3879850" h="3276600">
                  <a:moveTo>
                    <a:pt x="3133344" y="1400302"/>
                  </a:moveTo>
                  <a:lnTo>
                    <a:pt x="3879596" y="105537"/>
                  </a:lnTo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771144" y="2161031"/>
              <a:ext cx="3124200" cy="3276600"/>
            </a:xfrm>
            <a:custGeom>
              <a:avLst/>
              <a:gdLst/>
              <a:ahLst/>
              <a:cxnLst/>
              <a:rect l="l" t="t" r="r" b="b"/>
              <a:pathLst>
                <a:path w="3124200" h="3276600">
                  <a:moveTo>
                    <a:pt x="3124200" y="0"/>
                  </a:moveTo>
                  <a:lnTo>
                    <a:pt x="0" y="0"/>
                  </a:lnTo>
                  <a:lnTo>
                    <a:pt x="0" y="3276600"/>
                  </a:lnTo>
                  <a:lnTo>
                    <a:pt x="3124200" y="3276600"/>
                  </a:lnTo>
                  <a:lnTo>
                    <a:pt x="3124200" y="0"/>
                  </a:lnTo>
                  <a:close/>
                </a:path>
              </a:pathLst>
            </a:custGeom>
            <a:solidFill>
              <a:srgbClr val="003D6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771144" y="2104262"/>
              <a:ext cx="6502400" cy="3333750"/>
            </a:xfrm>
            <a:custGeom>
              <a:avLst/>
              <a:gdLst/>
              <a:ahLst/>
              <a:cxnLst/>
              <a:rect l="l" t="t" r="r" b="b"/>
              <a:pathLst>
                <a:path w="6502400" h="3333750">
                  <a:moveTo>
                    <a:pt x="0" y="3333369"/>
                  </a:moveTo>
                  <a:lnTo>
                    <a:pt x="3124200" y="3333369"/>
                  </a:lnTo>
                  <a:lnTo>
                    <a:pt x="3124200" y="56768"/>
                  </a:lnTo>
                  <a:lnTo>
                    <a:pt x="0" y="56768"/>
                  </a:lnTo>
                  <a:lnTo>
                    <a:pt x="0" y="3333369"/>
                  </a:lnTo>
                  <a:close/>
                </a:path>
                <a:path w="6502400" h="3333750">
                  <a:moveTo>
                    <a:pt x="3133344" y="1457071"/>
                  </a:moveTo>
                  <a:lnTo>
                    <a:pt x="5250815" y="125857"/>
                  </a:lnTo>
                </a:path>
                <a:path w="6502400" h="3333750">
                  <a:moveTo>
                    <a:pt x="0" y="3324225"/>
                  </a:moveTo>
                  <a:lnTo>
                    <a:pt x="3124200" y="3324225"/>
                  </a:lnTo>
                  <a:lnTo>
                    <a:pt x="3124200" y="47625"/>
                  </a:lnTo>
                  <a:lnTo>
                    <a:pt x="0" y="47625"/>
                  </a:lnTo>
                  <a:lnTo>
                    <a:pt x="0" y="3324225"/>
                  </a:lnTo>
                  <a:close/>
                </a:path>
                <a:path w="6502400" h="3333750">
                  <a:moveTo>
                    <a:pt x="3133344" y="1447927"/>
                  </a:moveTo>
                  <a:lnTo>
                    <a:pt x="6502146" y="0"/>
                  </a:lnTo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783844" y="2185543"/>
            <a:ext cx="3098800" cy="3295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408305">
              <a:lnSpc>
                <a:spcPct val="100000"/>
              </a:lnSpc>
              <a:spcBef>
                <a:spcPts val="90"/>
              </a:spcBef>
            </a:pPr>
            <a:r>
              <a:rPr dirty="0" sz="2000" b="1">
                <a:solidFill>
                  <a:srgbClr val="FFFFFF"/>
                </a:solidFill>
                <a:latin typeface="Tahoma"/>
                <a:cs typeface="Tahoma"/>
              </a:rPr>
              <a:t>Exclamation</a:t>
            </a:r>
            <a:r>
              <a:rPr dirty="0" sz="2000" spc="-8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spc="-20" b="1">
                <a:solidFill>
                  <a:srgbClr val="FFFFFF"/>
                </a:solidFill>
                <a:latin typeface="Tahoma"/>
                <a:cs typeface="Tahoma"/>
              </a:rPr>
              <a:t>Mark</a:t>
            </a:r>
            <a:endParaRPr sz="2000">
              <a:latin typeface="Tahoma"/>
              <a:cs typeface="Tahoma"/>
            </a:endParaRPr>
          </a:p>
        </p:txBody>
      </p:sp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21663" y="2761488"/>
            <a:ext cx="2420112" cy="2420112"/>
          </a:xfrm>
          <a:prstGeom prst="rect">
            <a:avLst/>
          </a:prstGeom>
        </p:spPr>
      </p:pic>
      <p:sp>
        <p:nvSpPr>
          <p:cNvPr id="12" name="object 12" descr=""/>
          <p:cNvSpPr txBox="1"/>
          <p:nvPr/>
        </p:nvSpPr>
        <p:spPr>
          <a:xfrm>
            <a:off x="8165338" y="5908040"/>
            <a:ext cx="593090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3" name="object 13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4" name="object 14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7" name="object 1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25"/>
              <a:t> </a:t>
            </a:r>
            <a:r>
              <a:rPr dirty="0" spc="-10"/>
              <a:t>10-</a:t>
            </a:r>
            <a:r>
              <a:rPr dirty="0"/>
              <a:t>hr. </a:t>
            </a:r>
            <a:r>
              <a:rPr dirty="0" spc="-10"/>
              <a:t>General</a:t>
            </a:r>
            <a:r>
              <a:rPr dirty="0" spc="35"/>
              <a:t> </a:t>
            </a:r>
            <a:r>
              <a:rPr dirty="0"/>
              <a:t>Industry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Hazard </a:t>
            </a:r>
            <a:r>
              <a:rPr dirty="0" spc="-10"/>
              <a:t>Communication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0972" y="106121"/>
            <a:ext cx="3625850" cy="1672589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3600" spc="-10"/>
              <a:t>Hazard Communication Labels</a:t>
            </a:r>
            <a:endParaRPr sz="3600"/>
          </a:p>
        </p:txBody>
      </p:sp>
      <p:grpSp>
        <p:nvGrpSpPr>
          <p:cNvPr id="3" name="object 3" descr=""/>
          <p:cNvGrpSpPr/>
          <p:nvPr/>
        </p:nvGrpSpPr>
        <p:grpSpPr>
          <a:xfrm>
            <a:off x="648716" y="45338"/>
            <a:ext cx="8127365" cy="5850255"/>
            <a:chOff x="648716" y="45338"/>
            <a:chExt cx="8127365" cy="5850255"/>
          </a:xfrm>
        </p:grpSpPr>
        <p:sp>
          <p:nvSpPr>
            <p:cNvPr id="4" name="object 4" descr=""/>
            <p:cNvSpPr/>
            <p:nvPr/>
          </p:nvSpPr>
          <p:spPr>
            <a:xfrm>
              <a:off x="685800" y="2295143"/>
              <a:ext cx="3124200" cy="3276600"/>
            </a:xfrm>
            <a:custGeom>
              <a:avLst/>
              <a:gdLst/>
              <a:ahLst/>
              <a:cxnLst/>
              <a:rect l="l" t="t" r="r" b="b"/>
              <a:pathLst>
                <a:path w="3124200" h="3276600">
                  <a:moveTo>
                    <a:pt x="3124200" y="0"/>
                  </a:moveTo>
                  <a:lnTo>
                    <a:pt x="0" y="0"/>
                  </a:lnTo>
                  <a:lnTo>
                    <a:pt x="0" y="3276600"/>
                  </a:lnTo>
                  <a:lnTo>
                    <a:pt x="3124200" y="3276600"/>
                  </a:lnTo>
                  <a:lnTo>
                    <a:pt x="3124200" y="0"/>
                  </a:lnTo>
                  <a:close/>
                </a:path>
              </a:pathLst>
            </a:custGeom>
            <a:solidFill>
              <a:srgbClr val="003D6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2648" y="54864"/>
              <a:ext cx="4343399" cy="5830823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4417822" y="50101"/>
              <a:ext cx="4352925" cy="5840730"/>
            </a:xfrm>
            <a:custGeom>
              <a:avLst/>
              <a:gdLst/>
              <a:ahLst/>
              <a:cxnLst/>
              <a:rect l="l" t="t" r="r" b="b"/>
              <a:pathLst>
                <a:path w="4352925" h="5840730">
                  <a:moveTo>
                    <a:pt x="0" y="5840349"/>
                  </a:moveTo>
                  <a:lnTo>
                    <a:pt x="4352925" y="5840349"/>
                  </a:lnTo>
                  <a:lnTo>
                    <a:pt x="4352925" y="0"/>
                  </a:lnTo>
                  <a:lnTo>
                    <a:pt x="0" y="0"/>
                  </a:lnTo>
                  <a:lnTo>
                    <a:pt x="0" y="584034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661416" y="2285999"/>
              <a:ext cx="4216400" cy="3276600"/>
            </a:xfrm>
            <a:custGeom>
              <a:avLst/>
              <a:gdLst/>
              <a:ahLst/>
              <a:cxnLst/>
              <a:rect l="l" t="t" r="r" b="b"/>
              <a:pathLst>
                <a:path w="4216400" h="3276600">
                  <a:moveTo>
                    <a:pt x="0" y="3276600"/>
                  </a:moveTo>
                  <a:lnTo>
                    <a:pt x="3124200" y="3276600"/>
                  </a:lnTo>
                  <a:lnTo>
                    <a:pt x="3124200" y="0"/>
                  </a:lnTo>
                  <a:lnTo>
                    <a:pt x="0" y="0"/>
                  </a:lnTo>
                  <a:lnTo>
                    <a:pt x="0" y="3276600"/>
                  </a:lnTo>
                  <a:close/>
                </a:path>
                <a:path w="4216400" h="3276600">
                  <a:moveTo>
                    <a:pt x="3133344" y="1400302"/>
                  </a:moveTo>
                  <a:lnTo>
                    <a:pt x="4215892" y="1019937"/>
                  </a:lnTo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667512" y="2295143"/>
              <a:ext cx="3124200" cy="3276600"/>
            </a:xfrm>
            <a:custGeom>
              <a:avLst/>
              <a:gdLst/>
              <a:ahLst/>
              <a:cxnLst/>
              <a:rect l="l" t="t" r="r" b="b"/>
              <a:pathLst>
                <a:path w="3124200" h="3276600">
                  <a:moveTo>
                    <a:pt x="3124200" y="0"/>
                  </a:moveTo>
                  <a:lnTo>
                    <a:pt x="0" y="0"/>
                  </a:lnTo>
                  <a:lnTo>
                    <a:pt x="0" y="3276600"/>
                  </a:lnTo>
                  <a:lnTo>
                    <a:pt x="3124200" y="3276600"/>
                  </a:lnTo>
                  <a:lnTo>
                    <a:pt x="3124200" y="0"/>
                  </a:lnTo>
                  <a:close/>
                </a:path>
              </a:pathLst>
            </a:custGeom>
            <a:solidFill>
              <a:srgbClr val="003D6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667512" y="2295143"/>
              <a:ext cx="6909434" cy="3276600"/>
            </a:xfrm>
            <a:custGeom>
              <a:avLst/>
              <a:gdLst/>
              <a:ahLst/>
              <a:cxnLst/>
              <a:rect l="l" t="t" r="r" b="b"/>
              <a:pathLst>
                <a:path w="6909434" h="3276600">
                  <a:moveTo>
                    <a:pt x="0" y="3276600"/>
                  </a:moveTo>
                  <a:lnTo>
                    <a:pt x="3124200" y="3276600"/>
                  </a:lnTo>
                  <a:lnTo>
                    <a:pt x="3124200" y="0"/>
                  </a:lnTo>
                  <a:lnTo>
                    <a:pt x="0" y="0"/>
                  </a:lnTo>
                  <a:lnTo>
                    <a:pt x="0" y="3276600"/>
                  </a:lnTo>
                  <a:close/>
                </a:path>
                <a:path w="6909434" h="3276600">
                  <a:moveTo>
                    <a:pt x="3133343" y="1400301"/>
                  </a:moveTo>
                  <a:lnTo>
                    <a:pt x="5471541" y="994028"/>
                  </a:lnTo>
                </a:path>
                <a:path w="6909434" h="3276600">
                  <a:moveTo>
                    <a:pt x="18287" y="3276600"/>
                  </a:moveTo>
                  <a:lnTo>
                    <a:pt x="3142488" y="3276600"/>
                  </a:lnTo>
                  <a:lnTo>
                    <a:pt x="3142488" y="0"/>
                  </a:lnTo>
                  <a:lnTo>
                    <a:pt x="18287" y="0"/>
                  </a:lnTo>
                  <a:lnTo>
                    <a:pt x="18287" y="3276600"/>
                  </a:lnTo>
                  <a:close/>
                </a:path>
                <a:path w="6909434" h="3276600">
                  <a:moveTo>
                    <a:pt x="3151632" y="1400301"/>
                  </a:moveTo>
                  <a:lnTo>
                    <a:pt x="6909308" y="887729"/>
                  </a:lnTo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698500" y="2330272"/>
            <a:ext cx="3081020" cy="3295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513715">
              <a:lnSpc>
                <a:spcPct val="100000"/>
              </a:lnSpc>
              <a:spcBef>
                <a:spcPts val="95"/>
              </a:spcBef>
            </a:pPr>
            <a:r>
              <a:rPr dirty="0" sz="2000" b="1">
                <a:solidFill>
                  <a:srgbClr val="FFFFFF"/>
                </a:solidFill>
                <a:latin typeface="Tahoma"/>
                <a:cs typeface="Tahoma"/>
              </a:rPr>
              <a:t>Exploding</a:t>
            </a:r>
            <a:r>
              <a:rPr dirty="0" sz="2000" spc="-7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spc="-20" b="1">
                <a:solidFill>
                  <a:srgbClr val="FFFFFF"/>
                </a:solidFill>
                <a:latin typeface="Tahoma"/>
                <a:cs typeface="Tahoma"/>
              </a:rPr>
              <a:t>Bomb</a:t>
            </a:r>
            <a:endParaRPr sz="2000">
              <a:latin typeface="Tahoma"/>
              <a:cs typeface="Tahoma"/>
            </a:endParaRPr>
          </a:p>
        </p:txBody>
      </p:sp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84504" y="2825495"/>
            <a:ext cx="2523743" cy="2526791"/>
          </a:xfrm>
          <a:prstGeom prst="rect">
            <a:avLst/>
          </a:prstGeom>
        </p:spPr>
      </p:pic>
      <p:sp>
        <p:nvSpPr>
          <p:cNvPr id="12" name="object 12" descr=""/>
          <p:cNvSpPr txBox="1"/>
          <p:nvPr/>
        </p:nvSpPr>
        <p:spPr>
          <a:xfrm>
            <a:off x="8165338" y="5908040"/>
            <a:ext cx="593090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3" name="object 13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4" name="object 14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7" name="object 1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25"/>
              <a:t> </a:t>
            </a:r>
            <a:r>
              <a:rPr dirty="0" spc="-10"/>
              <a:t>10-</a:t>
            </a:r>
            <a:r>
              <a:rPr dirty="0"/>
              <a:t>hr. </a:t>
            </a:r>
            <a:r>
              <a:rPr dirty="0" spc="-10"/>
              <a:t>General</a:t>
            </a:r>
            <a:r>
              <a:rPr dirty="0" spc="35"/>
              <a:t> </a:t>
            </a:r>
            <a:r>
              <a:rPr dirty="0"/>
              <a:t>Industry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Hazard </a:t>
            </a:r>
            <a:r>
              <a:rPr dirty="0" spc="-10"/>
              <a:t>Communication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3" name="object 3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336294" y="137871"/>
            <a:ext cx="1832610" cy="636905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-10"/>
              <a:t>Hazard</a:t>
            </a:r>
          </a:p>
        </p:txBody>
      </p:sp>
      <p:sp>
        <p:nvSpPr>
          <p:cNvPr id="6" name="object 6" descr=""/>
          <p:cNvSpPr txBox="1"/>
          <p:nvPr/>
        </p:nvSpPr>
        <p:spPr>
          <a:xfrm>
            <a:off x="238759" y="747725"/>
            <a:ext cx="4029075" cy="12471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195070" marR="5080" indent="-1183005">
              <a:lnSpc>
                <a:spcPct val="100000"/>
              </a:lnSpc>
              <a:spcBef>
                <a:spcPts val="110"/>
              </a:spcBef>
            </a:pPr>
            <a:r>
              <a:rPr dirty="0" sz="4000" spc="-10" b="1">
                <a:latin typeface="Tahoma"/>
                <a:cs typeface="Tahoma"/>
              </a:rPr>
              <a:t>Communication Labels</a:t>
            </a:r>
            <a:endParaRPr sz="4000">
              <a:latin typeface="Tahoma"/>
              <a:cs typeface="Tahoma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3635755" y="45338"/>
            <a:ext cx="5140325" cy="6014720"/>
            <a:chOff x="3635755" y="45338"/>
            <a:chExt cx="5140325" cy="601472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2648" y="54864"/>
              <a:ext cx="4343399" cy="5830823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4417822" y="50101"/>
              <a:ext cx="4352925" cy="5840730"/>
            </a:xfrm>
            <a:custGeom>
              <a:avLst/>
              <a:gdLst/>
              <a:ahLst/>
              <a:cxnLst/>
              <a:rect l="l" t="t" r="r" b="b"/>
              <a:pathLst>
                <a:path w="4352925" h="5840730">
                  <a:moveTo>
                    <a:pt x="0" y="5840349"/>
                  </a:moveTo>
                  <a:lnTo>
                    <a:pt x="4352925" y="5840349"/>
                  </a:lnTo>
                  <a:lnTo>
                    <a:pt x="4352925" y="0"/>
                  </a:lnTo>
                  <a:lnTo>
                    <a:pt x="0" y="0"/>
                  </a:lnTo>
                  <a:lnTo>
                    <a:pt x="0" y="584034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5932932" y="4513579"/>
              <a:ext cx="1006475" cy="1007110"/>
            </a:xfrm>
            <a:custGeom>
              <a:avLst/>
              <a:gdLst/>
              <a:ahLst/>
              <a:cxnLst/>
              <a:rect l="l" t="t" r="r" b="b"/>
              <a:pathLst>
                <a:path w="1006475" h="1007110">
                  <a:moveTo>
                    <a:pt x="950340" y="0"/>
                  </a:moveTo>
                  <a:lnTo>
                    <a:pt x="503935" y="473456"/>
                  </a:lnTo>
                  <a:lnTo>
                    <a:pt x="30479" y="26924"/>
                  </a:lnTo>
                  <a:lnTo>
                    <a:pt x="0" y="59309"/>
                  </a:lnTo>
                  <a:lnTo>
                    <a:pt x="473328" y="505841"/>
                  </a:lnTo>
                  <a:lnTo>
                    <a:pt x="26923" y="979170"/>
                  </a:lnTo>
                  <a:lnTo>
                    <a:pt x="55879" y="1006602"/>
                  </a:lnTo>
                  <a:lnTo>
                    <a:pt x="502284" y="533146"/>
                  </a:lnTo>
                  <a:lnTo>
                    <a:pt x="975740" y="979551"/>
                  </a:lnTo>
                  <a:lnTo>
                    <a:pt x="1006347" y="947166"/>
                  </a:lnTo>
                  <a:lnTo>
                    <a:pt x="532891" y="500761"/>
                  </a:lnTo>
                  <a:lnTo>
                    <a:pt x="979296" y="27305"/>
                  </a:lnTo>
                  <a:lnTo>
                    <a:pt x="95034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5932932" y="4513579"/>
              <a:ext cx="1006475" cy="1007110"/>
            </a:xfrm>
            <a:custGeom>
              <a:avLst/>
              <a:gdLst/>
              <a:ahLst/>
              <a:cxnLst/>
              <a:rect l="l" t="t" r="r" b="b"/>
              <a:pathLst>
                <a:path w="1006475" h="1007110">
                  <a:moveTo>
                    <a:pt x="30479" y="26924"/>
                  </a:moveTo>
                  <a:lnTo>
                    <a:pt x="503935" y="473456"/>
                  </a:lnTo>
                  <a:lnTo>
                    <a:pt x="950340" y="0"/>
                  </a:lnTo>
                  <a:lnTo>
                    <a:pt x="979296" y="27305"/>
                  </a:lnTo>
                  <a:lnTo>
                    <a:pt x="532891" y="500761"/>
                  </a:lnTo>
                  <a:lnTo>
                    <a:pt x="1006347" y="947166"/>
                  </a:lnTo>
                  <a:lnTo>
                    <a:pt x="975740" y="979551"/>
                  </a:lnTo>
                  <a:lnTo>
                    <a:pt x="502284" y="533146"/>
                  </a:lnTo>
                  <a:lnTo>
                    <a:pt x="55879" y="1006602"/>
                  </a:lnTo>
                  <a:lnTo>
                    <a:pt x="26923" y="979170"/>
                  </a:lnTo>
                  <a:lnTo>
                    <a:pt x="473328" y="505841"/>
                  </a:lnTo>
                  <a:lnTo>
                    <a:pt x="0" y="59309"/>
                  </a:lnTo>
                  <a:lnTo>
                    <a:pt x="30479" y="26924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3648455" y="5708904"/>
              <a:ext cx="2633980" cy="338455"/>
            </a:xfrm>
            <a:custGeom>
              <a:avLst/>
              <a:gdLst/>
              <a:ahLst/>
              <a:cxnLst/>
              <a:rect l="l" t="t" r="r" b="b"/>
              <a:pathLst>
                <a:path w="2633979" h="338454">
                  <a:moveTo>
                    <a:pt x="2633472" y="0"/>
                  </a:moveTo>
                  <a:lnTo>
                    <a:pt x="0" y="0"/>
                  </a:lnTo>
                  <a:lnTo>
                    <a:pt x="0" y="338328"/>
                  </a:lnTo>
                  <a:lnTo>
                    <a:pt x="2633472" y="338328"/>
                  </a:lnTo>
                  <a:lnTo>
                    <a:pt x="263347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3648455" y="5527040"/>
              <a:ext cx="2860040" cy="520700"/>
            </a:xfrm>
            <a:custGeom>
              <a:avLst/>
              <a:gdLst/>
              <a:ahLst/>
              <a:cxnLst/>
              <a:rect l="l" t="t" r="r" b="b"/>
              <a:pathLst>
                <a:path w="2860040" h="520700">
                  <a:moveTo>
                    <a:pt x="0" y="520192"/>
                  </a:moveTo>
                  <a:lnTo>
                    <a:pt x="2633472" y="520192"/>
                  </a:lnTo>
                  <a:lnTo>
                    <a:pt x="2633472" y="181864"/>
                  </a:lnTo>
                  <a:lnTo>
                    <a:pt x="0" y="181864"/>
                  </a:lnTo>
                  <a:lnTo>
                    <a:pt x="0" y="520192"/>
                  </a:lnTo>
                  <a:close/>
                </a:path>
                <a:path w="2860040" h="520700">
                  <a:moveTo>
                    <a:pt x="2611882" y="405993"/>
                  </a:moveTo>
                  <a:lnTo>
                    <a:pt x="2844038" y="405993"/>
                  </a:lnTo>
                  <a:lnTo>
                    <a:pt x="2860040" y="0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/>
          <p:nvPr/>
        </p:nvSpPr>
        <p:spPr>
          <a:xfrm>
            <a:off x="3661155" y="5741923"/>
            <a:ext cx="2608580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07314">
              <a:lnSpc>
                <a:spcPct val="100000"/>
              </a:lnSpc>
              <a:spcBef>
                <a:spcPts val="105"/>
              </a:spcBef>
            </a:pPr>
            <a:r>
              <a:rPr dirty="0" sz="1600" b="1">
                <a:latin typeface="Tahoma"/>
                <a:cs typeface="Tahoma"/>
              </a:rPr>
              <a:t>Not</a:t>
            </a:r>
            <a:r>
              <a:rPr dirty="0" sz="1600" spc="-15" b="1">
                <a:latin typeface="Tahoma"/>
                <a:cs typeface="Tahoma"/>
              </a:rPr>
              <a:t> </a:t>
            </a:r>
            <a:r>
              <a:rPr dirty="0" sz="1600" b="1">
                <a:latin typeface="Tahoma"/>
                <a:cs typeface="Tahoma"/>
              </a:rPr>
              <a:t>regulated</a:t>
            </a:r>
            <a:r>
              <a:rPr dirty="0" sz="1600" spc="-15" b="1">
                <a:latin typeface="Tahoma"/>
                <a:cs typeface="Tahoma"/>
              </a:rPr>
              <a:t> </a:t>
            </a:r>
            <a:r>
              <a:rPr dirty="0" sz="1600" b="1">
                <a:latin typeface="Tahoma"/>
                <a:cs typeface="Tahoma"/>
              </a:rPr>
              <a:t>by</a:t>
            </a:r>
            <a:r>
              <a:rPr dirty="0" sz="1600" spc="15" b="1">
                <a:latin typeface="Tahoma"/>
                <a:cs typeface="Tahoma"/>
              </a:rPr>
              <a:t> </a:t>
            </a:r>
            <a:r>
              <a:rPr dirty="0" sz="1600" spc="-20" b="1">
                <a:latin typeface="Tahoma"/>
                <a:cs typeface="Tahoma"/>
              </a:rPr>
              <a:t>OSHA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703580" y="2373883"/>
            <a:ext cx="6916420" cy="3302000"/>
            <a:chOff x="703580" y="2373883"/>
            <a:chExt cx="6916420" cy="3302000"/>
          </a:xfrm>
        </p:grpSpPr>
        <p:sp>
          <p:nvSpPr>
            <p:cNvPr id="16" name="object 16" descr=""/>
            <p:cNvSpPr/>
            <p:nvPr/>
          </p:nvSpPr>
          <p:spPr>
            <a:xfrm>
              <a:off x="722376" y="2386583"/>
              <a:ext cx="4079240" cy="3276600"/>
            </a:xfrm>
            <a:custGeom>
              <a:avLst/>
              <a:gdLst/>
              <a:ahLst/>
              <a:cxnLst/>
              <a:rect l="l" t="t" r="r" b="b"/>
              <a:pathLst>
                <a:path w="4079240" h="3276600">
                  <a:moveTo>
                    <a:pt x="0" y="3276600"/>
                  </a:moveTo>
                  <a:lnTo>
                    <a:pt x="3124200" y="3276600"/>
                  </a:lnTo>
                  <a:lnTo>
                    <a:pt x="3124200" y="0"/>
                  </a:lnTo>
                  <a:lnTo>
                    <a:pt x="0" y="0"/>
                  </a:lnTo>
                  <a:lnTo>
                    <a:pt x="0" y="3276600"/>
                  </a:lnTo>
                  <a:close/>
                </a:path>
                <a:path w="4079240" h="3276600">
                  <a:moveTo>
                    <a:pt x="3133344" y="1400302"/>
                  </a:moveTo>
                  <a:lnTo>
                    <a:pt x="4079240" y="2564891"/>
                  </a:lnTo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719328" y="2386583"/>
              <a:ext cx="3124200" cy="3276600"/>
            </a:xfrm>
            <a:custGeom>
              <a:avLst/>
              <a:gdLst/>
              <a:ahLst/>
              <a:cxnLst/>
              <a:rect l="l" t="t" r="r" b="b"/>
              <a:pathLst>
                <a:path w="3124200" h="3276600">
                  <a:moveTo>
                    <a:pt x="3124200" y="0"/>
                  </a:moveTo>
                  <a:lnTo>
                    <a:pt x="0" y="0"/>
                  </a:lnTo>
                  <a:lnTo>
                    <a:pt x="0" y="3276600"/>
                  </a:lnTo>
                  <a:lnTo>
                    <a:pt x="3124200" y="3276600"/>
                  </a:lnTo>
                  <a:lnTo>
                    <a:pt x="3124200" y="0"/>
                  </a:lnTo>
                  <a:close/>
                </a:path>
              </a:pathLst>
            </a:custGeom>
            <a:solidFill>
              <a:srgbClr val="003D6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716280" y="2386583"/>
              <a:ext cx="6891020" cy="3276600"/>
            </a:xfrm>
            <a:custGeom>
              <a:avLst/>
              <a:gdLst/>
              <a:ahLst/>
              <a:cxnLst/>
              <a:rect l="l" t="t" r="r" b="b"/>
              <a:pathLst>
                <a:path w="6891020" h="3276600">
                  <a:moveTo>
                    <a:pt x="3048" y="3276600"/>
                  </a:moveTo>
                  <a:lnTo>
                    <a:pt x="3127247" y="3276600"/>
                  </a:lnTo>
                  <a:lnTo>
                    <a:pt x="3127247" y="0"/>
                  </a:lnTo>
                  <a:lnTo>
                    <a:pt x="3048" y="0"/>
                  </a:lnTo>
                  <a:lnTo>
                    <a:pt x="3048" y="3276600"/>
                  </a:lnTo>
                  <a:close/>
                </a:path>
                <a:path w="6891020" h="3276600">
                  <a:moveTo>
                    <a:pt x="3136392" y="1400302"/>
                  </a:moveTo>
                  <a:lnTo>
                    <a:pt x="5442966" y="2507488"/>
                  </a:lnTo>
                </a:path>
                <a:path w="6891020" h="3276600">
                  <a:moveTo>
                    <a:pt x="0" y="3276600"/>
                  </a:moveTo>
                  <a:lnTo>
                    <a:pt x="3124199" y="3276600"/>
                  </a:lnTo>
                  <a:lnTo>
                    <a:pt x="3124199" y="0"/>
                  </a:lnTo>
                  <a:lnTo>
                    <a:pt x="0" y="0"/>
                  </a:lnTo>
                  <a:lnTo>
                    <a:pt x="0" y="3276600"/>
                  </a:lnTo>
                  <a:close/>
                </a:path>
                <a:path w="6891020" h="3276600">
                  <a:moveTo>
                    <a:pt x="3133344" y="1400302"/>
                  </a:moveTo>
                  <a:lnTo>
                    <a:pt x="6891020" y="2548382"/>
                  </a:lnTo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 descr=""/>
          <p:cNvSpPr txBox="1"/>
          <p:nvPr/>
        </p:nvSpPr>
        <p:spPr>
          <a:xfrm>
            <a:off x="732027" y="2422017"/>
            <a:ext cx="3096260" cy="3295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94945">
              <a:lnSpc>
                <a:spcPct val="100000"/>
              </a:lnSpc>
              <a:spcBef>
                <a:spcPts val="90"/>
              </a:spcBef>
            </a:pPr>
            <a:r>
              <a:rPr dirty="0" sz="2000" b="1">
                <a:solidFill>
                  <a:srgbClr val="FFFFFF"/>
                </a:solidFill>
                <a:latin typeface="Tahoma"/>
                <a:cs typeface="Tahoma"/>
              </a:rPr>
              <a:t>Skull</a:t>
            </a:r>
            <a:r>
              <a:rPr dirty="0" sz="2000" spc="-4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dirty="0" sz="2000" spc="-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Tahoma"/>
                <a:cs typeface="Tahoma"/>
              </a:rPr>
              <a:t>Crossbones</a:t>
            </a:r>
            <a:endParaRPr sz="2000">
              <a:latin typeface="Tahoma"/>
              <a:cs typeface="Tahoma"/>
            </a:endParaRPr>
          </a:p>
        </p:txBody>
      </p:sp>
      <p:pic>
        <p:nvPicPr>
          <p:cNvPr id="20" name="object 20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88136" y="3035807"/>
            <a:ext cx="2380488" cy="2380488"/>
          </a:xfrm>
          <a:prstGeom prst="rect">
            <a:avLst/>
          </a:prstGeom>
        </p:spPr>
      </p:pic>
      <p:sp>
        <p:nvSpPr>
          <p:cNvPr id="21" name="object 21" descr=""/>
          <p:cNvSpPr txBox="1"/>
          <p:nvPr/>
        </p:nvSpPr>
        <p:spPr>
          <a:xfrm>
            <a:off x="8165338" y="5908040"/>
            <a:ext cx="593090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2" name="object 2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23" name="object 2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25"/>
              <a:t> </a:t>
            </a:r>
            <a:r>
              <a:rPr dirty="0" spc="-10"/>
              <a:t>10-</a:t>
            </a:r>
            <a:r>
              <a:rPr dirty="0"/>
              <a:t>hr. </a:t>
            </a:r>
            <a:r>
              <a:rPr dirty="0" spc="-10"/>
              <a:t>General</a:t>
            </a:r>
            <a:r>
              <a:rPr dirty="0" spc="35"/>
              <a:t> </a:t>
            </a:r>
            <a:r>
              <a:rPr dirty="0"/>
              <a:t>Industry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Hazard </a:t>
            </a:r>
            <a:r>
              <a:rPr dirty="0" spc="-10"/>
              <a:t>Communication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218947" y="959611"/>
            <a:ext cx="8709660" cy="4935855"/>
            <a:chOff x="218947" y="959611"/>
            <a:chExt cx="8709660" cy="49358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8199" y="972311"/>
              <a:ext cx="7467600" cy="4913376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833437" y="967549"/>
              <a:ext cx="7477125" cy="4923155"/>
            </a:xfrm>
            <a:custGeom>
              <a:avLst/>
              <a:gdLst/>
              <a:ahLst/>
              <a:cxnLst/>
              <a:rect l="l" t="t" r="r" b="b"/>
              <a:pathLst>
                <a:path w="7477125" h="4923155">
                  <a:moveTo>
                    <a:pt x="0" y="4922901"/>
                  </a:moveTo>
                  <a:lnTo>
                    <a:pt x="7477125" y="4922901"/>
                  </a:lnTo>
                  <a:lnTo>
                    <a:pt x="7477125" y="0"/>
                  </a:lnTo>
                  <a:lnTo>
                    <a:pt x="0" y="0"/>
                  </a:lnTo>
                  <a:lnTo>
                    <a:pt x="0" y="492290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231648" y="972311"/>
              <a:ext cx="8684260" cy="3078480"/>
            </a:xfrm>
            <a:custGeom>
              <a:avLst/>
              <a:gdLst/>
              <a:ahLst/>
              <a:cxnLst/>
              <a:rect l="l" t="t" r="r" b="b"/>
              <a:pathLst>
                <a:path w="8684260" h="3078479">
                  <a:moveTo>
                    <a:pt x="3048000" y="128016"/>
                  </a:moveTo>
                  <a:lnTo>
                    <a:pt x="0" y="128016"/>
                  </a:lnTo>
                  <a:lnTo>
                    <a:pt x="0" y="2947416"/>
                  </a:lnTo>
                  <a:lnTo>
                    <a:pt x="3048000" y="2947416"/>
                  </a:lnTo>
                  <a:lnTo>
                    <a:pt x="3048000" y="128016"/>
                  </a:lnTo>
                  <a:close/>
                </a:path>
                <a:path w="8684260" h="3078479">
                  <a:moveTo>
                    <a:pt x="8683752" y="0"/>
                  </a:moveTo>
                  <a:lnTo>
                    <a:pt x="5407152" y="0"/>
                  </a:lnTo>
                  <a:lnTo>
                    <a:pt x="5407152" y="3078480"/>
                  </a:lnTo>
                  <a:lnTo>
                    <a:pt x="8683752" y="3078480"/>
                  </a:lnTo>
                  <a:lnTo>
                    <a:pt x="8683752" y="0"/>
                  </a:lnTo>
                  <a:close/>
                </a:path>
              </a:pathLst>
            </a:custGeom>
            <a:solidFill>
              <a:srgbClr val="003D6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231647" y="972311"/>
              <a:ext cx="8684260" cy="3078480"/>
            </a:xfrm>
            <a:custGeom>
              <a:avLst/>
              <a:gdLst/>
              <a:ahLst/>
              <a:cxnLst/>
              <a:rect l="l" t="t" r="r" b="b"/>
              <a:pathLst>
                <a:path w="8684260" h="3078479">
                  <a:moveTo>
                    <a:pt x="5407152" y="3078480"/>
                  </a:moveTo>
                  <a:lnTo>
                    <a:pt x="8683752" y="3078480"/>
                  </a:lnTo>
                  <a:lnTo>
                    <a:pt x="8683752" y="0"/>
                  </a:lnTo>
                  <a:lnTo>
                    <a:pt x="5407152" y="0"/>
                  </a:lnTo>
                  <a:lnTo>
                    <a:pt x="5407152" y="3078480"/>
                  </a:lnTo>
                  <a:close/>
                </a:path>
                <a:path w="8684260" h="3078479">
                  <a:moveTo>
                    <a:pt x="0" y="2947416"/>
                  </a:moveTo>
                  <a:lnTo>
                    <a:pt x="3048000" y="2947416"/>
                  </a:lnTo>
                  <a:lnTo>
                    <a:pt x="3048000" y="128015"/>
                  </a:lnTo>
                  <a:lnTo>
                    <a:pt x="0" y="128015"/>
                  </a:lnTo>
                  <a:lnTo>
                    <a:pt x="0" y="2947416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332105">
              <a:lnSpc>
                <a:spcPct val="100000"/>
              </a:lnSpc>
              <a:spcBef>
                <a:spcPts val="110"/>
              </a:spcBef>
            </a:pPr>
            <a:r>
              <a:rPr dirty="0"/>
              <a:t>Hazard</a:t>
            </a:r>
            <a:r>
              <a:rPr dirty="0" spc="-110"/>
              <a:t> </a:t>
            </a:r>
            <a:r>
              <a:rPr dirty="0"/>
              <a:t>Communication</a:t>
            </a:r>
            <a:r>
              <a:rPr dirty="0" spc="-50"/>
              <a:t> </a:t>
            </a:r>
            <a:r>
              <a:rPr dirty="0" spc="-10"/>
              <a:t>Labels</a:t>
            </a:r>
          </a:p>
        </p:txBody>
      </p:sp>
      <p:sp>
        <p:nvSpPr>
          <p:cNvPr id="8" name="object 8" descr=""/>
          <p:cNvSpPr txBox="1"/>
          <p:nvPr/>
        </p:nvSpPr>
        <p:spPr>
          <a:xfrm>
            <a:off x="381406" y="1280287"/>
            <a:ext cx="2755265" cy="246380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 marL="12065" marR="5080" indent="-8255">
              <a:lnSpc>
                <a:spcPct val="100000"/>
              </a:lnSpc>
              <a:spcBef>
                <a:spcPts val="90"/>
              </a:spcBef>
            </a:pPr>
            <a:r>
              <a:rPr dirty="0" sz="2000" b="1">
                <a:solidFill>
                  <a:srgbClr val="FFFFFF"/>
                </a:solidFill>
                <a:latin typeface="Tahoma"/>
                <a:cs typeface="Tahoma"/>
              </a:rPr>
              <a:t>Statement</a:t>
            </a:r>
            <a:r>
              <a:rPr dirty="0" sz="2000" spc="-8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Tahoma"/>
                <a:cs typeface="Tahoma"/>
              </a:rPr>
              <a:t>assigned </a:t>
            </a:r>
            <a:r>
              <a:rPr dirty="0" sz="2000" b="1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000" spc="-3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ahoma"/>
                <a:cs typeface="Tahoma"/>
              </a:rPr>
              <a:t>hazard</a:t>
            </a:r>
            <a:r>
              <a:rPr dirty="0" sz="2000" spc="-3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ahoma"/>
                <a:cs typeface="Tahoma"/>
              </a:rPr>
              <a:t>class</a:t>
            </a:r>
            <a:r>
              <a:rPr dirty="0" sz="2000" spc="-4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spc="-25" b="1">
                <a:solidFill>
                  <a:srgbClr val="FFFFFF"/>
                </a:solidFill>
                <a:latin typeface="Tahoma"/>
                <a:cs typeface="Tahoma"/>
              </a:rPr>
              <a:t>and </a:t>
            </a:r>
            <a:r>
              <a:rPr dirty="0" sz="2000" b="1">
                <a:solidFill>
                  <a:srgbClr val="FFFFFF"/>
                </a:solidFill>
                <a:latin typeface="Tahoma"/>
                <a:cs typeface="Tahoma"/>
              </a:rPr>
              <a:t>category</a:t>
            </a:r>
            <a:r>
              <a:rPr dirty="0" sz="2000" spc="-7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spc="-20" b="1">
                <a:solidFill>
                  <a:srgbClr val="FFFFFF"/>
                </a:solidFill>
                <a:latin typeface="Tahoma"/>
                <a:cs typeface="Tahoma"/>
              </a:rPr>
              <a:t>that </a:t>
            </a:r>
            <a:r>
              <a:rPr dirty="0" sz="2000" b="1">
                <a:solidFill>
                  <a:srgbClr val="FFFFFF"/>
                </a:solidFill>
                <a:latin typeface="Tahoma"/>
                <a:cs typeface="Tahoma"/>
              </a:rPr>
              <a:t>describes</a:t>
            </a:r>
            <a:r>
              <a:rPr dirty="0" sz="2000" spc="-2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ahoma"/>
                <a:cs typeface="Tahoma"/>
              </a:rPr>
              <a:t>the</a:t>
            </a:r>
            <a:r>
              <a:rPr dirty="0" sz="2000" spc="-4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Tahoma"/>
                <a:cs typeface="Tahoma"/>
              </a:rPr>
              <a:t>nature </a:t>
            </a:r>
            <a:r>
              <a:rPr dirty="0" sz="2000" b="1">
                <a:solidFill>
                  <a:srgbClr val="FFFFFF"/>
                </a:solidFill>
                <a:latin typeface="Tahoma"/>
                <a:cs typeface="Tahoma"/>
              </a:rPr>
              <a:t>of</a:t>
            </a:r>
            <a:r>
              <a:rPr dirty="0" sz="2000" spc="-3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ahoma"/>
                <a:cs typeface="Tahoma"/>
              </a:rPr>
              <a:t>the</a:t>
            </a:r>
            <a:r>
              <a:rPr dirty="0" sz="2000" spc="-3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ahoma"/>
                <a:cs typeface="Tahoma"/>
              </a:rPr>
              <a:t>hazard(s),</a:t>
            </a:r>
            <a:r>
              <a:rPr dirty="0" sz="2000" spc="-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ahoma"/>
                <a:cs typeface="Tahoma"/>
              </a:rPr>
              <a:t>of</a:t>
            </a:r>
            <a:r>
              <a:rPr dirty="0" sz="2000" spc="-2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spc="-50" b="1">
                <a:solidFill>
                  <a:srgbClr val="FFFFFF"/>
                </a:solidFill>
                <a:latin typeface="Tahoma"/>
                <a:cs typeface="Tahoma"/>
              </a:rPr>
              <a:t>a </a:t>
            </a:r>
            <a:r>
              <a:rPr dirty="0" sz="2000" b="1">
                <a:solidFill>
                  <a:srgbClr val="FFFFFF"/>
                </a:solidFill>
                <a:latin typeface="Tahoma"/>
                <a:cs typeface="Tahoma"/>
              </a:rPr>
              <a:t>chemical,</a:t>
            </a:r>
            <a:r>
              <a:rPr dirty="0" sz="2000" spc="-8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Tahoma"/>
                <a:cs typeface="Tahoma"/>
              </a:rPr>
              <a:t>including, </a:t>
            </a:r>
            <a:r>
              <a:rPr dirty="0" sz="2000" b="1">
                <a:solidFill>
                  <a:srgbClr val="FFFFFF"/>
                </a:solidFill>
                <a:latin typeface="Tahoma"/>
                <a:cs typeface="Tahoma"/>
              </a:rPr>
              <a:t>where</a:t>
            </a:r>
            <a:r>
              <a:rPr dirty="0" sz="2000" spc="-8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Tahoma"/>
                <a:cs typeface="Tahoma"/>
              </a:rPr>
              <a:t>appropriate, </a:t>
            </a:r>
            <a:r>
              <a:rPr dirty="0" sz="2000" b="1">
                <a:solidFill>
                  <a:srgbClr val="FFFFFF"/>
                </a:solidFill>
                <a:latin typeface="Tahoma"/>
                <a:cs typeface="Tahoma"/>
              </a:rPr>
              <a:t>the</a:t>
            </a:r>
            <a:r>
              <a:rPr dirty="0" sz="2000" spc="-4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ahoma"/>
                <a:cs typeface="Tahoma"/>
              </a:rPr>
              <a:t>degree</a:t>
            </a:r>
            <a:r>
              <a:rPr dirty="0" sz="2000" spc="2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ahoma"/>
                <a:cs typeface="Tahoma"/>
              </a:rPr>
              <a:t>of</a:t>
            </a:r>
            <a:r>
              <a:rPr dirty="0" sz="2000" spc="-5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Tahoma"/>
                <a:cs typeface="Tahoma"/>
              </a:rPr>
              <a:t>hazard.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5738621" y="1127201"/>
            <a:ext cx="3079750" cy="27692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700" marR="5080" indent="-635">
              <a:lnSpc>
                <a:spcPct val="100000"/>
              </a:lnSpc>
              <a:spcBef>
                <a:spcPts val="95"/>
              </a:spcBef>
            </a:pPr>
            <a:r>
              <a:rPr dirty="0" sz="2000" spc="-10" b="1">
                <a:solidFill>
                  <a:srgbClr val="FFFFFF"/>
                </a:solidFill>
                <a:latin typeface="Tahoma"/>
                <a:cs typeface="Tahoma"/>
              </a:rPr>
              <a:t>Describes recommended </a:t>
            </a:r>
            <a:r>
              <a:rPr dirty="0" sz="2000" b="1">
                <a:solidFill>
                  <a:srgbClr val="FFFFFF"/>
                </a:solidFill>
                <a:latin typeface="Tahoma"/>
                <a:cs typeface="Tahoma"/>
              </a:rPr>
              <a:t>measures</a:t>
            </a:r>
            <a:r>
              <a:rPr dirty="0" sz="2000" spc="-4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ahoma"/>
                <a:cs typeface="Tahoma"/>
              </a:rPr>
              <a:t>that</a:t>
            </a:r>
            <a:r>
              <a:rPr dirty="0" sz="2000" spc="-7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Tahoma"/>
                <a:cs typeface="Tahoma"/>
              </a:rPr>
              <a:t>should </a:t>
            </a:r>
            <a:r>
              <a:rPr dirty="0" sz="2000" b="1">
                <a:solidFill>
                  <a:srgbClr val="FFFFFF"/>
                </a:solidFill>
                <a:latin typeface="Tahoma"/>
                <a:cs typeface="Tahoma"/>
              </a:rPr>
              <a:t>be</a:t>
            </a:r>
            <a:r>
              <a:rPr dirty="0" sz="2000" spc="-4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ahoma"/>
                <a:cs typeface="Tahoma"/>
              </a:rPr>
              <a:t>taken</a:t>
            </a:r>
            <a:r>
              <a:rPr dirty="0" sz="2000" spc="-5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000" spc="-5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ahoma"/>
                <a:cs typeface="Tahoma"/>
              </a:rPr>
              <a:t>minimize</a:t>
            </a:r>
            <a:r>
              <a:rPr dirty="0" sz="2000" spc="-1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spc="-25" b="1">
                <a:solidFill>
                  <a:srgbClr val="FFFFFF"/>
                </a:solidFill>
                <a:latin typeface="Tahoma"/>
                <a:cs typeface="Tahoma"/>
              </a:rPr>
              <a:t>or </a:t>
            </a:r>
            <a:r>
              <a:rPr dirty="0" sz="2000" b="1">
                <a:solidFill>
                  <a:srgbClr val="FFFFFF"/>
                </a:solidFill>
                <a:latin typeface="Tahoma"/>
                <a:cs typeface="Tahoma"/>
              </a:rPr>
              <a:t>prevent</a:t>
            </a:r>
            <a:r>
              <a:rPr dirty="0" sz="2000" spc="-4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ahoma"/>
                <a:cs typeface="Tahoma"/>
              </a:rPr>
              <a:t>adverse</a:t>
            </a:r>
            <a:r>
              <a:rPr dirty="0" sz="2000" spc="-4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Tahoma"/>
                <a:cs typeface="Tahoma"/>
              </a:rPr>
              <a:t>effects </a:t>
            </a:r>
            <a:r>
              <a:rPr dirty="0" sz="2000" b="1">
                <a:solidFill>
                  <a:srgbClr val="FFFFFF"/>
                </a:solidFill>
                <a:latin typeface="Tahoma"/>
                <a:cs typeface="Tahoma"/>
              </a:rPr>
              <a:t>resulting</a:t>
            </a:r>
            <a:r>
              <a:rPr dirty="0" sz="2000" spc="-5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ahoma"/>
                <a:cs typeface="Tahoma"/>
              </a:rPr>
              <a:t>from</a:t>
            </a:r>
            <a:r>
              <a:rPr dirty="0" sz="2000" spc="-6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Tahoma"/>
                <a:cs typeface="Tahoma"/>
              </a:rPr>
              <a:t>exposure </a:t>
            </a:r>
            <a:r>
              <a:rPr dirty="0" sz="2000" b="1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000" spc="-1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2000" spc="-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Tahoma"/>
                <a:cs typeface="Tahoma"/>
              </a:rPr>
              <a:t>hazardous </a:t>
            </a:r>
            <a:r>
              <a:rPr dirty="0" sz="2000" b="1">
                <a:solidFill>
                  <a:srgbClr val="FFFFFF"/>
                </a:solidFill>
                <a:latin typeface="Tahoma"/>
                <a:cs typeface="Tahoma"/>
              </a:rPr>
              <a:t>chemical,</a:t>
            </a:r>
            <a:r>
              <a:rPr dirty="0" sz="2000" spc="-5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ahoma"/>
                <a:cs typeface="Tahoma"/>
              </a:rPr>
              <a:t>or</a:t>
            </a:r>
            <a:r>
              <a:rPr dirty="0" sz="2000" spc="-5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Tahoma"/>
                <a:cs typeface="Tahoma"/>
              </a:rPr>
              <a:t>improper </a:t>
            </a:r>
            <a:r>
              <a:rPr dirty="0" sz="2000" b="1">
                <a:solidFill>
                  <a:srgbClr val="FFFFFF"/>
                </a:solidFill>
                <a:latin typeface="Tahoma"/>
                <a:cs typeface="Tahoma"/>
              </a:rPr>
              <a:t>storage</a:t>
            </a:r>
            <a:r>
              <a:rPr dirty="0" sz="2000" spc="-3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ahoma"/>
                <a:cs typeface="Tahoma"/>
              </a:rPr>
              <a:t>or</a:t>
            </a:r>
            <a:r>
              <a:rPr dirty="0" sz="2000" spc="-4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Tahoma"/>
                <a:cs typeface="Tahoma"/>
              </a:rPr>
              <a:t>handling.</a:t>
            </a:r>
            <a:endParaRPr sz="2000">
              <a:latin typeface="Tahoma"/>
              <a:cs typeface="Tahoma"/>
            </a:endParaRPr>
          </a:p>
        </p:txBody>
      </p:sp>
      <p:pic>
        <p:nvPicPr>
          <p:cNvPr id="10" name="object 10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5500" y="2292604"/>
            <a:ext cx="7340600" cy="2901696"/>
          </a:xfrm>
          <a:prstGeom prst="rect">
            <a:avLst/>
          </a:prstGeom>
        </p:spPr>
      </p:pic>
      <p:sp>
        <p:nvSpPr>
          <p:cNvPr id="11" name="object 11" descr=""/>
          <p:cNvSpPr txBox="1"/>
          <p:nvPr/>
        </p:nvSpPr>
        <p:spPr>
          <a:xfrm>
            <a:off x="7637526" y="5916574"/>
            <a:ext cx="59245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2" name="object 12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3" name="object 13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6" name="object 1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25"/>
              <a:t> </a:t>
            </a:r>
            <a:r>
              <a:rPr dirty="0" spc="-10"/>
              <a:t>10-</a:t>
            </a:r>
            <a:r>
              <a:rPr dirty="0"/>
              <a:t>hr. </a:t>
            </a:r>
            <a:r>
              <a:rPr dirty="0" spc="-10"/>
              <a:t>General</a:t>
            </a:r>
            <a:r>
              <a:rPr dirty="0" spc="35"/>
              <a:t> </a:t>
            </a:r>
            <a:r>
              <a:rPr dirty="0"/>
              <a:t>Industry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Hazard </a:t>
            </a:r>
            <a:r>
              <a:rPr dirty="0" spc="-10"/>
              <a:t>Communication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51435">
              <a:lnSpc>
                <a:spcPct val="100000"/>
              </a:lnSpc>
              <a:spcBef>
                <a:spcPts val="110"/>
              </a:spcBef>
            </a:pPr>
            <a:r>
              <a:rPr dirty="0"/>
              <a:t>Hazard</a:t>
            </a:r>
            <a:r>
              <a:rPr dirty="0" spc="-110"/>
              <a:t> </a:t>
            </a:r>
            <a:r>
              <a:rPr dirty="0"/>
              <a:t>Communication</a:t>
            </a:r>
            <a:r>
              <a:rPr dirty="0" spc="-55"/>
              <a:t> </a:t>
            </a:r>
            <a:r>
              <a:rPr dirty="0" spc="-10"/>
              <a:t>Program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64844" y="1081551"/>
            <a:ext cx="7496809" cy="3339465"/>
          </a:xfrm>
          <a:prstGeom prst="rect">
            <a:avLst/>
          </a:prstGeom>
        </p:spPr>
        <p:txBody>
          <a:bodyPr wrap="square" lIns="0" tIns="1066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dirty="0" sz="3200">
                <a:latin typeface="Tahoma"/>
                <a:cs typeface="Tahoma"/>
              </a:rPr>
              <a:t>Requirements</a:t>
            </a:r>
            <a:r>
              <a:rPr dirty="0" sz="3200" spc="-13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for</a:t>
            </a:r>
            <a:r>
              <a:rPr dirty="0" sz="3200" spc="-165">
                <a:latin typeface="Tahoma"/>
                <a:cs typeface="Tahoma"/>
              </a:rPr>
              <a:t> </a:t>
            </a:r>
            <a:r>
              <a:rPr dirty="0" sz="3200" b="1">
                <a:latin typeface="Tahoma"/>
                <a:cs typeface="Tahoma"/>
              </a:rPr>
              <a:t>workplace</a:t>
            </a:r>
            <a:r>
              <a:rPr dirty="0" sz="3200" spc="-140" b="1">
                <a:latin typeface="Tahoma"/>
                <a:cs typeface="Tahoma"/>
              </a:rPr>
              <a:t> </a:t>
            </a:r>
            <a:r>
              <a:rPr dirty="0" sz="3200" spc="-10" b="1">
                <a:latin typeface="Tahoma"/>
                <a:cs typeface="Tahoma"/>
              </a:rPr>
              <a:t>labels</a:t>
            </a:r>
            <a:r>
              <a:rPr dirty="0" sz="3200" spc="-10">
                <a:latin typeface="Tahoma"/>
                <a:cs typeface="Tahoma"/>
              </a:rPr>
              <a:t>:</a:t>
            </a:r>
            <a:endParaRPr sz="3200">
              <a:latin typeface="Tahoma"/>
              <a:cs typeface="Tahoma"/>
            </a:endParaRPr>
          </a:p>
          <a:p>
            <a:pPr marL="356870" marR="5080" indent="-344805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Same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information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as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label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from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manufacturer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product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identifier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words,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pictures, </a:t>
            </a:r>
            <a:r>
              <a:rPr dirty="0" sz="2800">
                <a:latin typeface="Tahoma"/>
                <a:cs typeface="Tahoma"/>
              </a:rPr>
              <a:t>symbols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combination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thereof</a:t>
            </a:r>
            <a:endParaRPr sz="2800">
              <a:latin typeface="Tahoma"/>
              <a:cs typeface="Tahoma"/>
            </a:endParaRPr>
          </a:p>
          <a:p>
            <a:pPr marL="356870" marR="216535" indent="-34480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May</a:t>
            </a:r>
            <a:r>
              <a:rPr dirty="0" sz="2800" spc="-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include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signs,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placards,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process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sheets, </a:t>
            </a:r>
            <a:r>
              <a:rPr dirty="0" sz="2800">
                <a:latin typeface="Tahoma"/>
                <a:cs typeface="Tahoma"/>
              </a:rPr>
              <a:t>batch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tickets,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operation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procedures,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other </a:t>
            </a:r>
            <a:r>
              <a:rPr dirty="0" sz="2800">
                <a:latin typeface="Tahoma"/>
                <a:cs typeface="Tahoma"/>
              </a:rPr>
              <a:t>written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materials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57275" y="4461890"/>
            <a:ext cx="3213735" cy="1488440"/>
            <a:chOff x="1057275" y="4461890"/>
            <a:chExt cx="3213735" cy="148844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6800" y="4471415"/>
              <a:ext cx="3194304" cy="1469135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062037" y="4466653"/>
              <a:ext cx="3204210" cy="1478915"/>
            </a:xfrm>
            <a:custGeom>
              <a:avLst/>
              <a:gdLst/>
              <a:ahLst/>
              <a:cxnLst/>
              <a:rect l="l" t="t" r="r" b="b"/>
              <a:pathLst>
                <a:path w="3204210" h="1478914">
                  <a:moveTo>
                    <a:pt x="0" y="1478661"/>
                  </a:moveTo>
                  <a:lnTo>
                    <a:pt x="3203829" y="1478661"/>
                  </a:lnTo>
                  <a:lnTo>
                    <a:pt x="3203829" y="0"/>
                  </a:lnTo>
                  <a:lnTo>
                    <a:pt x="0" y="0"/>
                  </a:lnTo>
                  <a:lnTo>
                    <a:pt x="0" y="147866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05411" y="4336922"/>
            <a:ext cx="2426970" cy="1607058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4265167" y="5964123"/>
            <a:ext cx="106743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10">
                <a:latin typeface="Calibri"/>
                <a:cs typeface="Calibri"/>
              </a:rPr>
              <a:t> graphics: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0" name="object 10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25"/>
              <a:t> </a:t>
            </a:r>
            <a:r>
              <a:rPr dirty="0" spc="-10"/>
              <a:t>10-</a:t>
            </a:r>
            <a:r>
              <a:rPr dirty="0"/>
              <a:t>hr. </a:t>
            </a:r>
            <a:r>
              <a:rPr dirty="0" spc="-10"/>
              <a:t>General</a:t>
            </a:r>
            <a:r>
              <a:rPr dirty="0" spc="35"/>
              <a:t> </a:t>
            </a:r>
            <a:r>
              <a:rPr dirty="0"/>
              <a:t>Industry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Hazard </a:t>
            </a:r>
            <a:r>
              <a:rPr dirty="0" spc="-10"/>
              <a:t>Communication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332105">
              <a:lnSpc>
                <a:spcPct val="100000"/>
              </a:lnSpc>
              <a:spcBef>
                <a:spcPts val="110"/>
              </a:spcBef>
            </a:pPr>
            <a:r>
              <a:rPr dirty="0"/>
              <a:t>Hazard</a:t>
            </a:r>
            <a:r>
              <a:rPr dirty="0" spc="-110"/>
              <a:t> </a:t>
            </a:r>
            <a:r>
              <a:rPr dirty="0"/>
              <a:t>Communication</a:t>
            </a:r>
            <a:r>
              <a:rPr dirty="0" spc="-50"/>
              <a:t> </a:t>
            </a:r>
            <a:r>
              <a:rPr dirty="0" spc="-10"/>
              <a:t>Labels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002893" y="980411"/>
            <a:ext cx="6623050" cy="3024505"/>
          </a:xfrm>
          <a:prstGeom prst="rect">
            <a:avLst/>
          </a:prstGeom>
        </p:spPr>
        <p:txBody>
          <a:bodyPr wrap="square" lIns="0" tIns="97155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Alternative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workplace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labels:</a:t>
            </a:r>
            <a:endParaRPr sz="28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7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Permitted</a:t>
            </a:r>
            <a:r>
              <a:rPr dirty="0" sz="2400" spc="-9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for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workplace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labels</a:t>
            </a:r>
            <a:endParaRPr sz="2400">
              <a:latin typeface="Tahoma"/>
              <a:cs typeface="Tahoma"/>
            </a:endParaRPr>
          </a:p>
          <a:p>
            <a:pPr lvl="1" marL="754380" marR="337820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Must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provide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at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least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general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information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regarding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hazards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chemicals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Hazard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warnings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pictograms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that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conflict</a:t>
            </a:r>
            <a:endParaRPr sz="2400">
              <a:latin typeface="Tahoma"/>
              <a:cs typeface="Tahoma"/>
            </a:endParaRPr>
          </a:p>
          <a:p>
            <a:pPr marL="756285">
              <a:lnSpc>
                <a:spcPct val="100000"/>
              </a:lnSpc>
              <a:spcBef>
                <a:spcPts val="5"/>
              </a:spcBef>
            </a:pPr>
            <a:r>
              <a:rPr dirty="0" sz="2400">
                <a:latin typeface="Tahoma"/>
                <a:cs typeface="Tahoma"/>
              </a:rPr>
              <a:t>with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HCS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label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elements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cannot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used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Examples: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NFPA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704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HMIS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264538" y="4181475"/>
            <a:ext cx="3366135" cy="1756410"/>
            <a:chOff x="1264538" y="4181475"/>
            <a:chExt cx="3366135" cy="175641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74064" y="4191000"/>
              <a:ext cx="3346703" cy="173736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269301" y="4186237"/>
              <a:ext cx="3356610" cy="1746885"/>
            </a:xfrm>
            <a:custGeom>
              <a:avLst/>
              <a:gdLst/>
              <a:ahLst/>
              <a:cxnLst/>
              <a:rect l="l" t="t" r="r" b="b"/>
              <a:pathLst>
                <a:path w="3356610" h="1746885">
                  <a:moveTo>
                    <a:pt x="0" y="1746885"/>
                  </a:moveTo>
                  <a:lnTo>
                    <a:pt x="3356229" y="1746885"/>
                  </a:lnTo>
                  <a:lnTo>
                    <a:pt x="3356229" y="0"/>
                  </a:lnTo>
                  <a:lnTo>
                    <a:pt x="0" y="0"/>
                  </a:lnTo>
                  <a:lnTo>
                    <a:pt x="0" y="174688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72011" y="4181475"/>
            <a:ext cx="3435858" cy="1756410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1222044" y="5958941"/>
            <a:ext cx="593090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7967598" y="5951321"/>
            <a:ext cx="556260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TEEX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1" name="object 11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4" name="object 1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25"/>
              <a:t> </a:t>
            </a:r>
            <a:r>
              <a:rPr dirty="0" spc="-10"/>
              <a:t>10-</a:t>
            </a:r>
            <a:r>
              <a:rPr dirty="0"/>
              <a:t>hr. </a:t>
            </a:r>
            <a:r>
              <a:rPr dirty="0" spc="-10"/>
              <a:t>General</a:t>
            </a:r>
            <a:r>
              <a:rPr dirty="0" spc="35"/>
              <a:t> </a:t>
            </a:r>
            <a:r>
              <a:rPr dirty="0"/>
              <a:t>Industry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Hazard </a:t>
            </a:r>
            <a:r>
              <a:rPr dirty="0" spc="-10"/>
              <a:t>Communication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332105">
              <a:lnSpc>
                <a:spcPct val="100000"/>
              </a:lnSpc>
              <a:spcBef>
                <a:spcPts val="110"/>
              </a:spcBef>
            </a:pPr>
            <a:r>
              <a:rPr dirty="0"/>
              <a:t>Hazard</a:t>
            </a:r>
            <a:r>
              <a:rPr dirty="0" spc="-110"/>
              <a:t> </a:t>
            </a:r>
            <a:r>
              <a:rPr dirty="0"/>
              <a:t>Communication</a:t>
            </a:r>
            <a:r>
              <a:rPr dirty="0" spc="-50"/>
              <a:t> </a:t>
            </a:r>
            <a:r>
              <a:rPr dirty="0" spc="-10"/>
              <a:t>Labels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394512" y="1119651"/>
            <a:ext cx="3996054" cy="4264660"/>
          </a:xfrm>
          <a:prstGeom prst="rect">
            <a:avLst/>
          </a:prstGeom>
        </p:spPr>
        <p:txBody>
          <a:bodyPr wrap="square" lIns="0" tIns="1066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dirty="0" sz="3200">
                <a:latin typeface="Tahoma"/>
                <a:cs typeface="Tahoma"/>
              </a:rPr>
              <a:t>Other</a:t>
            </a:r>
            <a:r>
              <a:rPr dirty="0" sz="3200" spc="-9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labels:</a:t>
            </a:r>
            <a:endParaRPr sz="32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NFPA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704</a:t>
            </a:r>
            <a:endParaRPr sz="2800">
              <a:latin typeface="Tahoma"/>
              <a:cs typeface="Tahoma"/>
            </a:endParaRPr>
          </a:p>
          <a:p>
            <a:pPr lvl="1" marL="754380" marR="5080" indent="-285115">
              <a:lnSpc>
                <a:spcPct val="100000"/>
              </a:lnSpc>
              <a:spcBef>
                <a:spcPts val="57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Overall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diamond</a:t>
            </a:r>
            <a:r>
              <a:rPr dirty="0" sz="2400" spc="-8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shape </a:t>
            </a:r>
            <a:r>
              <a:rPr dirty="0" sz="2400" spc="-2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made up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four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smaller 	diamonds</a:t>
            </a:r>
            <a:endParaRPr sz="2400">
              <a:latin typeface="Tahoma"/>
              <a:cs typeface="Tahoma"/>
            </a:endParaRPr>
          </a:p>
          <a:p>
            <a:pPr lvl="1" marL="754380" marR="280670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Each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smaller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diamond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is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different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color</a:t>
            </a:r>
            <a:endParaRPr sz="2400">
              <a:latin typeface="Tahoma"/>
              <a:cs typeface="Tahoma"/>
            </a:endParaRPr>
          </a:p>
          <a:p>
            <a:pPr lvl="1" marL="754380" marR="68580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Numbers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within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smaller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diamonds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represent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severity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hazard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4274311" y="1430908"/>
            <a:ext cx="4483100" cy="4482465"/>
            <a:chOff x="4274311" y="1430908"/>
            <a:chExt cx="4483100" cy="4482465"/>
          </a:xfrm>
        </p:grpSpPr>
        <p:sp>
          <p:nvSpPr>
            <p:cNvPr id="5" name="object 5" descr=""/>
            <p:cNvSpPr/>
            <p:nvPr/>
          </p:nvSpPr>
          <p:spPr>
            <a:xfrm>
              <a:off x="5420613" y="1449958"/>
              <a:ext cx="2233930" cy="2233930"/>
            </a:xfrm>
            <a:custGeom>
              <a:avLst/>
              <a:gdLst/>
              <a:ahLst/>
              <a:cxnLst/>
              <a:rect l="l" t="t" r="r" b="b"/>
              <a:pathLst>
                <a:path w="2233929" h="2233929">
                  <a:moveTo>
                    <a:pt x="1137665" y="0"/>
                  </a:moveTo>
                  <a:lnTo>
                    <a:pt x="2233803" y="1137666"/>
                  </a:lnTo>
                  <a:lnTo>
                    <a:pt x="1096136" y="2233803"/>
                  </a:lnTo>
                  <a:lnTo>
                    <a:pt x="0" y="1096137"/>
                  </a:lnTo>
                  <a:lnTo>
                    <a:pt x="1137665" y="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6504304" y="2586736"/>
              <a:ext cx="2233930" cy="2233930"/>
            </a:xfrm>
            <a:custGeom>
              <a:avLst/>
              <a:gdLst/>
              <a:ahLst/>
              <a:cxnLst/>
              <a:rect l="l" t="t" r="r" b="b"/>
              <a:pathLst>
                <a:path w="2233929" h="2233929">
                  <a:moveTo>
                    <a:pt x="1137666" y="0"/>
                  </a:moveTo>
                  <a:lnTo>
                    <a:pt x="2233803" y="1137539"/>
                  </a:lnTo>
                  <a:lnTo>
                    <a:pt x="1096137" y="2233676"/>
                  </a:lnTo>
                  <a:lnTo>
                    <a:pt x="0" y="1096010"/>
                  </a:lnTo>
                  <a:lnTo>
                    <a:pt x="1137666" y="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4293361" y="2538222"/>
              <a:ext cx="2233930" cy="2233930"/>
            </a:xfrm>
            <a:custGeom>
              <a:avLst/>
              <a:gdLst/>
              <a:ahLst/>
              <a:cxnLst/>
              <a:rect l="l" t="t" r="r" b="b"/>
              <a:pathLst>
                <a:path w="2233929" h="2233929">
                  <a:moveTo>
                    <a:pt x="1137665" y="0"/>
                  </a:moveTo>
                  <a:lnTo>
                    <a:pt x="2233676" y="1137666"/>
                  </a:lnTo>
                  <a:lnTo>
                    <a:pt x="1096009" y="2233676"/>
                  </a:lnTo>
                  <a:lnTo>
                    <a:pt x="0" y="1096137"/>
                  </a:lnTo>
                  <a:lnTo>
                    <a:pt x="1137665" y="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5387466" y="3660394"/>
              <a:ext cx="2233930" cy="2233930"/>
            </a:xfrm>
            <a:custGeom>
              <a:avLst/>
              <a:gdLst/>
              <a:ahLst/>
              <a:cxnLst/>
              <a:rect l="l" t="t" r="r" b="b"/>
              <a:pathLst>
                <a:path w="2233929" h="2233929">
                  <a:moveTo>
                    <a:pt x="1137665" y="0"/>
                  </a:moveTo>
                  <a:lnTo>
                    <a:pt x="2233676" y="1137665"/>
                  </a:lnTo>
                  <a:lnTo>
                    <a:pt x="1096136" y="2233714"/>
                  </a:lnTo>
                  <a:lnTo>
                    <a:pt x="0" y="1096136"/>
                  </a:lnTo>
                  <a:lnTo>
                    <a:pt x="1137665" y="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5420613" y="1449958"/>
              <a:ext cx="2233930" cy="2233930"/>
            </a:xfrm>
            <a:custGeom>
              <a:avLst/>
              <a:gdLst/>
              <a:ahLst/>
              <a:cxnLst/>
              <a:rect l="l" t="t" r="r" b="b"/>
              <a:pathLst>
                <a:path w="2233929" h="2233929">
                  <a:moveTo>
                    <a:pt x="1137665" y="0"/>
                  </a:moveTo>
                  <a:lnTo>
                    <a:pt x="0" y="1096137"/>
                  </a:lnTo>
                  <a:lnTo>
                    <a:pt x="1096136" y="2233803"/>
                  </a:lnTo>
                  <a:lnTo>
                    <a:pt x="2233803" y="1137666"/>
                  </a:lnTo>
                  <a:lnTo>
                    <a:pt x="113766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5420613" y="1449958"/>
              <a:ext cx="2233930" cy="2233930"/>
            </a:xfrm>
            <a:custGeom>
              <a:avLst/>
              <a:gdLst/>
              <a:ahLst/>
              <a:cxnLst/>
              <a:rect l="l" t="t" r="r" b="b"/>
              <a:pathLst>
                <a:path w="2233929" h="2233929">
                  <a:moveTo>
                    <a:pt x="1137665" y="0"/>
                  </a:moveTo>
                  <a:lnTo>
                    <a:pt x="2233803" y="1137666"/>
                  </a:lnTo>
                  <a:lnTo>
                    <a:pt x="1096136" y="2233803"/>
                  </a:lnTo>
                  <a:lnTo>
                    <a:pt x="0" y="1096137"/>
                  </a:lnTo>
                  <a:lnTo>
                    <a:pt x="1137665" y="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6504304" y="2586736"/>
              <a:ext cx="2233930" cy="2233930"/>
            </a:xfrm>
            <a:custGeom>
              <a:avLst/>
              <a:gdLst/>
              <a:ahLst/>
              <a:cxnLst/>
              <a:rect l="l" t="t" r="r" b="b"/>
              <a:pathLst>
                <a:path w="2233929" h="2233929">
                  <a:moveTo>
                    <a:pt x="1137666" y="0"/>
                  </a:moveTo>
                  <a:lnTo>
                    <a:pt x="0" y="1096010"/>
                  </a:lnTo>
                  <a:lnTo>
                    <a:pt x="1096137" y="2233676"/>
                  </a:lnTo>
                  <a:lnTo>
                    <a:pt x="2233803" y="1137539"/>
                  </a:lnTo>
                  <a:lnTo>
                    <a:pt x="1137666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6504304" y="2586736"/>
              <a:ext cx="2233930" cy="2233930"/>
            </a:xfrm>
            <a:custGeom>
              <a:avLst/>
              <a:gdLst/>
              <a:ahLst/>
              <a:cxnLst/>
              <a:rect l="l" t="t" r="r" b="b"/>
              <a:pathLst>
                <a:path w="2233929" h="2233929">
                  <a:moveTo>
                    <a:pt x="1137666" y="0"/>
                  </a:moveTo>
                  <a:lnTo>
                    <a:pt x="2233803" y="1137539"/>
                  </a:lnTo>
                  <a:lnTo>
                    <a:pt x="1096137" y="2233676"/>
                  </a:lnTo>
                  <a:lnTo>
                    <a:pt x="0" y="1096010"/>
                  </a:lnTo>
                  <a:lnTo>
                    <a:pt x="1137666" y="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4293361" y="2538222"/>
              <a:ext cx="2233930" cy="2233930"/>
            </a:xfrm>
            <a:custGeom>
              <a:avLst/>
              <a:gdLst/>
              <a:ahLst/>
              <a:cxnLst/>
              <a:rect l="l" t="t" r="r" b="b"/>
              <a:pathLst>
                <a:path w="2233929" h="2233929">
                  <a:moveTo>
                    <a:pt x="1137665" y="0"/>
                  </a:moveTo>
                  <a:lnTo>
                    <a:pt x="0" y="1096137"/>
                  </a:lnTo>
                  <a:lnTo>
                    <a:pt x="1096009" y="2233676"/>
                  </a:lnTo>
                  <a:lnTo>
                    <a:pt x="2233676" y="1137666"/>
                  </a:lnTo>
                  <a:lnTo>
                    <a:pt x="1137665" y="0"/>
                  </a:lnTo>
                  <a:close/>
                </a:path>
              </a:pathLst>
            </a:custGeom>
            <a:solidFill>
              <a:srgbClr val="00559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4293361" y="2538222"/>
              <a:ext cx="2233930" cy="2233930"/>
            </a:xfrm>
            <a:custGeom>
              <a:avLst/>
              <a:gdLst/>
              <a:ahLst/>
              <a:cxnLst/>
              <a:rect l="l" t="t" r="r" b="b"/>
              <a:pathLst>
                <a:path w="2233929" h="2233929">
                  <a:moveTo>
                    <a:pt x="1137665" y="0"/>
                  </a:moveTo>
                  <a:lnTo>
                    <a:pt x="2233676" y="1137666"/>
                  </a:lnTo>
                  <a:lnTo>
                    <a:pt x="1096009" y="2233676"/>
                  </a:lnTo>
                  <a:lnTo>
                    <a:pt x="0" y="1096137"/>
                  </a:lnTo>
                  <a:lnTo>
                    <a:pt x="1137665" y="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5387466" y="3660394"/>
              <a:ext cx="2233930" cy="2233930"/>
            </a:xfrm>
            <a:custGeom>
              <a:avLst/>
              <a:gdLst/>
              <a:ahLst/>
              <a:cxnLst/>
              <a:rect l="l" t="t" r="r" b="b"/>
              <a:pathLst>
                <a:path w="2233929" h="2233929">
                  <a:moveTo>
                    <a:pt x="1137665" y="0"/>
                  </a:moveTo>
                  <a:lnTo>
                    <a:pt x="0" y="1096136"/>
                  </a:lnTo>
                  <a:lnTo>
                    <a:pt x="1096136" y="2233714"/>
                  </a:lnTo>
                  <a:lnTo>
                    <a:pt x="2233676" y="1137665"/>
                  </a:lnTo>
                  <a:lnTo>
                    <a:pt x="11376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5387466" y="3660394"/>
              <a:ext cx="2233930" cy="2233930"/>
            </a:xfrm>
            <a:custGeom>
              <a:avLst/>
              <a:gdLst/>
              <a:ahLst/>
              <a:cxnLst/>
              <a:rect l="l" t="t" r="r" b="b"/>
              <a:pathLst>
                <a:path w="2233929" h="2233929">
                  <a:moveTo>
                    <a:pt x="1137665" y="0"/>
                  </a:moveTo>
                  <a:lnTo>
                    <a:pt x="2233676" y="1137665"/>
                  </a:lnTo>
                  <a:lnTo>
                    <a:pt x="1096136" y="2233714"/>
                  </a:lnTo>
                  <a:lnTo>
                    <a:pt x="0" y="1096136"/>
                  </a:lnTo>
                  <a:lnTo>
                    <a:pt x="1137665" y="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 descr=""/>
          <p:cNvSpPr txBox="1"/>
          <p:nvPr/>
        </p:nvSpPr>
        <p:spPr>
          <a:xfrm>
            <a:off x="6640194" y="5863844"/>
            <a:ext cx="600710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OTIEC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8" name="object 18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9" name="object 1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22" name="object 2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25"/>
              <a:t> </a:t>
            </a:r>
            <a:r>
              <a:rPr dirty="0" spc="-10"/>
              <a:t>10-</a:t>
            </a:r>
            <a:r>
              <a:rPr dirty="0"/>
              <a:t>hr. </a:t>
            </a:r>
            <a:r>
              <a:rPr dirty="0" spc="-10"/>
              <a:t>General</a:t>
            </a:r>
            <a:r>
              <a:rPr dirty="0" spc="35"/>
              <a:t> </a:t>
            </a:r>
            <a:r>
              <a:rPr dirty="0"/>
              <a:t>Industry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Hazard </a:t>
            </a:r>
            <a:r>
              <a:rPr dirty="0" spc="-10"/>
              <a:t>Communication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6172200"/>
          </a:xfrm>
          <a:custGeom>
            <a:avLst/>
            <a:gdLst/>
            <a:ahLst/>
            <a:cxnLst/>
            <a:rect l="l" t="t" r="r" b="b"/>
            <a:pathLst>
              <a:path w="9144000" h="6172200">
                <a:moveTo>
                  <a:pt x="0" y="6172200"/>
                </a:moveTo>
                <a:lnTo>
                  <a:pt x="9144000" y="6172200"/>
                </a:lnTo>
                <a:lnTo>
                  <a:pt x="9144000" y="0"/>
                </a:lnTo>
                <a:lnTo>
                  <a:pt x="0" y="0"/>
                </a:lnTo>
                <a:lnTo>
                  <a:pt x="0" y="617220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4" name="object 4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332105">
              <a:lnSpc>
                <a:spcPct val="100000"/>
              </a:lnSpc>
              <a:spcBef>
                <a:spcPts val="110"/>
              </a:spcBef>
            </a:pPr>
            <a:r>
              <a:rPr dirty="0"/>
              <a:t>Hazard</a:t>
            </a:r>
            <a:r>
              <a:rPr dirty="0" spc="-110"/>
              <a:t> </a:t>
            </a:r>
            <a:r>
              <a:rPr dirty="0"/>
              <a:t>Communication</a:t>
            </a:r>
            <a:r>
              <a:rPr dirty="0" spc="-50"/>
              <a:t> </a:t>
            </a:r>
            <a:r>
              <a:rPr dirty="0" spc="-10"/>
              <a:t>Labels</a:t>
            </a:r>
          </a:p>
        </p:txBody>
      </p:sp>
      <p:grpSp>
        <p:nvGrpSpPr>
          <p:cNvPr id="7" name="object 7" descr=""/>
          <p:cNvGrpSpPr/>
          <p:nvPr/>
        </p:nvGrpSpPr>
        <p:grpSpPr>
          <a:xfrm>
            <a:off x="2244725" y="1330325"/>
            <a:ext cx="4483100" cy="4482465"/>
            <a:chOff x="2244725" y="1330325"/>
            <a:chExt cx="4483100" cy="4482465"/>
          </a:xfrm>
        </p:grpSpPr>
        <p:sp>
          <p:nvSpPr>
            <p:cNvPr id="8" name="object 8" descr=""/>
            <p:cNvSpPr/>
            <p:nvPr/>
          </p:nvSpPr>
          <p:spPr>
            <a:xfrm>
              <a:off x="3391153" y="1349375"/>
              <a:ext cx="2233930" cy="2233930"/>
            </a:xfrm>
            <a:custGeom>
              <a:avLst/>
              <a:gdLst/>
              <a:ahLst/>
              <a:cxnLst/>
              <a:rect l="l" t="t" r="r" b="b"/>
              <a:pathLst>
                <a:path w="2233929" h="2233929">
                  <a:moveTo>
                    <a:pt x="1137539" y="0"/>
                  </a:moveTo>
                  <a:lnTo>
                    <a:pt x="0" y="1096137"/>
                  </a:lnTo>
                  <a:lnTo>
                    <a:pt x="1096010" y="2233803"/>
                  </a:lnTo>
                  <a:lnTo>
                    <a:pt x="2233676" y="1137666"/>
                  </a:lnTo>
                  <a:lnTo>
                    <a:pt x="1137539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3391153" y="1349375"/>
              <a:ext cx="2233930" cy="2233930"/>
            </a:xfrm>
            <a:custGeom>
              <a:avLst/>
              <a:gdLst/>
              <a:ahLst/>
              <a:cxnLst/>
              <a:rect l="l" t="t" r="r" b="b"/>
              <a:pathLst>
                <a:path w="2233929" h="2233929">
                  <a:moveTo>
                    <a:pt x="1137539" y="0"/>
                  </a:moveTo>
                  <a:lnTo>
                    <a:pt x="2233676" y="1137666"/>
                  </a:lnTo>
                  <a:lnTo>
                    <a:pt x="1096010" y="2233803"/>
                  </a:lnTo>
                  <a:lnTo>
                    <a:pt x="0" y="1096137"/>
                  </a:lnTo>
                  <a:lnTo>
                    <a:pt x="1137539" y="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4474845" y="2486152"/>
              <a:ext cx="2233930" cy="2233930"/>
            </a:xfrm>
            <a:custGeom>
              <a:avLst/>
              <a:gdLst/>
              <a:ahLst/>
              <a:cxnLst/>
              <a:rect l="l" t="t" r="r" b="b"/>
              <a:pathLst>
                <a:path w="2233929" h="2233929">
                  <a:moveTo>
                    <a:pt x="1137665" y="0"/>
                  </a:moveTo>
                  <a:lnTo>
                    <a:pt x="0" y="1096010"/>
                  </a:lnTo>
                  <a:lnTo>
                    <a:pt x="1096009" y="2233676"/>
                  </a:lnTo>
                  <a:lnTo>
                    <a:pt x="2233676" y="1137666"/>
                  </a:lnTo>
                  <a:lnTo>
                    <a:pt x="1137665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4474845" y="2486152"/>
              <a:ext cx="2233930" cy="2233930"/>
            </a:xfrm>
            <a:custGeom>
              <a:avLst/>
              <a:gdLst/>
              <a:ahLst/>
              <a:cxnLst/>
              <a:rect l="l" t="t" r="r" b="b"/>
              <a:pathLst>
                <a:path w="2233929" h="2233929">
                  <a:moveTo>
                    <a:pt x="1137665" y="0"/>
                  </a:moveTo>
                  <a:lnTo>
                    <a:pt x="2233676" y="1137666"/>
                  </a:lnTo>
                  <a:lnTo>
                    <a:pt x="1096009" y="2233676"/>
                  </a:lnTo>
                  <a:lnTo>
                    <a:pt x="0" y="1096010"/>
                  </a:lnTo>
                  <a:lnTo>
                    <a:pt x="1137665" y="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2263775" y="2437638"/>
              <a:ext cx="2233930" cy="2233930"/>
            </a:xfrm>
            <a:custGeom>
              <a:avLst/>
              <a:gdLst/>
              <a:ahLst/>
              <a:cxnLst/>
              <a:rect l="l" t="t" r="r" b="b"/>
              <a:pathLst>
                <a:path w="2233929" h="2233929">
                  <a:moveTo>
                    <a:pt x="1137665" y="0"/>
                  </a:moveTo>
                  <a:lnTo>
                    <a:pt x="0" y="1096137"/>
                  </a:lnTo>
                  <a:lnTo>
                    <a:pt x="1096136" y="2233803"/>
                  </a:lnTo>
                  <a:lnTo>
                    <a:pt x="2233803" y="1137666"/>
                  </a:lnTo>
                  <a:lnTo>
                    <a:pt x="1137665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2263775" y="2437638"/>
              <a:ext cx="2233930" cy="2233930"/>
            </a:xfrm>
            <a:custGeom>
              <a:avLst/>
              <a:gdLst/>
              <a:ahLst/>
              <a:cxnLst/>
              <a:rect l="l" t="t" r="r" b="b"/>
              <a:pathLst>
                <a:path w="2233929" h="2233929">
                  <a:moveTo>
                    <a:pt x="1137665" y="0"/>
                  </a:moveTo>
                  <a:lnTo>
                    <a:pt x="2233803" y="1137666"/>
                  </a:lnTo>
                  <a:lnTo>
                    <a:pt x="1096136" y="2233803"/>
                  </a:lnTo>
                  <a:lnTo>
                    <a:pt x="0" y="1096137"/>
                  </a:lnTo>
                  <a:lnTo>
                    <a:pt x="1137665" y="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3358007" y="3559810"/>
              <a:ext cx="2233930" cy="2233930"/>
            </a:xfrm>
            <a:custGeom>
              <a:avLst/>
              <a:gdLst/>
              <a:ahLst/>
              <a:cxnLst/>
              <a:rect l="l" t="t" r="r" b="b"/>
              <a:pathLst>
                <a:path w="2233929" h="2233929">
                  <a:moveTo>
                    <a:pt x="1137539" y="0"/>
                  </a:moveTo>
                  <a:lnTo>
                    <a:pt x="0" y="1096137"/>
                  </a:lnTo>
                  <a:lnTo>
                    <a:pt x="1096010" y="2233726"/>
                  </a:lnTo>
                  <a:lnTo>
                    <a:pt x="2233676" y="1137666"/>
                  </a:lnTo>
                  <a:lnTo>
                    <a:pt x="1137539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3358007" y="3559810"/>
              <a:ext cx="2233930" cy="2233930"/>
            </a:xfrm>
            <a:custGeom>
              <a:avLst/>
              <a:gdLst/>
              <a:ahLst/>
              <a:cxnLst/>
              <a:rect l="l" t="t" r="r" b="b"/>
              <a:pathLst>
                <a:path w="2233929" h="2233929">
                  <a:moveTo>
                    <a:pt x="1137539" y="0"/>
                  </a:moveTo>
                  <a:lnTo>
                    <a:pt x="2233676" y="1137666"/>
                  </a:lnTo>
                  <a:lnTo>
                    <a:pt x="1096010" y="2233726"/>
                  </a:lnTo>
                  <a:lnTo>
                    <a:pt x="0" y="1096137"/>
                  </a:lnTo>
                  <a:lnTo>
                    <a:pt x="1137539" y="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3391153" y="1349375"/>
              <a:ext cx="2233930" cy="2233930"/>
            </a:xfrm>
            <a:custGeom>
              <a:avLst/>
              <a:gdLst/>
              <a:ahLst/>
              <a:cxnLst/>
              <a:rect l="l" t="t" r="r" b="b"/>
              <a:pathLst>
                <a:path w="2233929" h="2233929">
                  <a:moveTo>
                    <a:pt x="1137539" y="0"/>
                  </a:moveTo>
                  <a:lnTo>
                    <a:pt x="0" y="1096137"/>
                  </a:lnTo>
                  <a:lnTo>
                    <a:pt x="1096010" y="2233803"/>
                  </a:lnTo>
                  <a:lnTo>
                    <a:pt x="2233676" y="1137666"/>
                  </a:lnTo>
                  <a:lnTo>
                    <a:pt x="113753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3391153" y="1349375"/>
              <a:ext cx="2233930" cy="2233930"/>
            </a:xfrm>
            <a:custGeom>
              <a:avLst/>
              <a:gdLst/>
              <a:ahLst/>
              <a:cxnLst/>
              <a:rect l="l" t="t" r="r" b="b"/>
              <a:pathLst>
                <a:path w="2233929" h="2233929">
                  <a:moveTo>
                    <a:pt x="1137539" y="0"/>
                  </a:moveTo>
                  <a:lnTo>
                    <a:pt x="2233676" y="1137666"/>
                  </a:lnTo>
                  <a:lnTo>
                    <a:pt x="1096010" y="2233803"/>
                  </a:lnTo>
                  <a:lnTo>
                    <a:pt x="0" y="1096137"/>
                  </a:lnTo>
                  <a:lnTo>
                    <a:pt x="1137539" y="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 descr=""/>
          <p:cNvSpPr txBox="1"/>
          <p:nvPr/>
        </p:nvSpPr>
        <p:spPr>
          <a:xfrm>
            <a:off x="4229449" y="2459177"/>
            <a:ext cx="734060" cy="3295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 spc="-10" b="1">
                <a:latin typeface="Tahoma"/>
                <a:cs typeface="Tahoma"/>
              </a:rPr>
              <a:t>azard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5061060" y="2167258"/>
            <a:ext cx="1184910" cy="1718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16205">
              <a:lnSpc>
                <a:spcPts val="2395"/>
              </a:lnSpc>
            </a:pPr>
            <a:r>
              <a:rPr dirty="0" sz="2000" spc="-50" b="1">
                <a:latin typeface="Tahoma"/>
                <a:cs typeface="Tahoma"/>
              </a:rPr>
              <a:t>y</a:t>
            </a:r>
            <a:endParaRPr sz="20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20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495"/>
              </a:spcBef>
            </a:pPr>
            <a:endParaRPr sz="20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r>
              <a:rPr dirty="0" sz="2000" spc="-10" b="1">
                <a:latin typeface="Tahoma"/>
                <a:cs typeface="Tahoma"/>
              </a:rPr>
              <a:t>nstability</a:t>
            </a:r>
            <a:endParaRPr sz="2000">
              <a:latin typeface="Tahoma"/>
              <a:cs typeface="Tahoma"/>
            </a:endParaRPr>
          </a:p>
          <a:p>
            <a:pPr marL="81280">
              <a:lnSpc>
                <a:spcPct val="100000"/>
              </a:lnSpc>
            </a:pPr>
            <a:r>
              <a:rPr dirty="0" sz="2000" spc="-10" b="1">
                <a:latin typeface="Tahoma"/>
                <a:cs typeface="Tahoma"/>
              </a:rPr>
              <a:t>Hazard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20" name="object 20" descr=""/>
          <p:cNvGrpSpPr/>
          <p:nvPr/>
        </p:nvGrpSpPr>
        <p:grpSpPr>
          <a:xfrm>
            <a:off x="4455795" y="2467101"/>
            <a:ext cx="2272030" cy="2272030"/>
            <a:chOff x="4455795" y="2467101"/>
            <a:chExt cx="2272030" cy="2272030"/>
          </a:xfrm>
        </p:grpSpPr>
        <p:sp>
          <p:nvSpPr>
            <p:cNvPr id="21" name="object 21" descr=""/>
            <p:cNvSpPr/>
            <p:nvPr/>
          </p:nvSpPr>
          <p:spPr>
            <a:xfrm>
              <a:off x="4474845" y="2486151"/>
              <a:ext cx="2233930" cy="2233930"/>
            </a:xfrm>
            <a:custGeom>
              <a:avLst/>
              <a:gdLst/>
              <a:ahLst/>
              <a:cxnLst/>
              <a:rect l="l" t="t" r="r" b="b"/>
              <a:pathLst>
                <a:path w="2233929" h="2233929">
                  <a:moveTo>
                    <a:pt x="1137665" y="0"/>
                  </a:moveTo>
                  <a:lnTo>
                    <a:pt x="0" y="1096010"/>
                  </a:lnTo>
                  <a:lnTo>
                    <a:pt x="1096009" y="2233676"/>
                  </a:lnTo>
                  <a:lnTo>
                    <a:pt x="2233676" y="1137666"/>
                  </a:lnTo>
                  <a:lnTo>
                    <a:pt x="1137665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4474845" y="2486151"/>
              <a:ext cx="2233930" cy="2233930"/>
            </a:xfrm>
            <a:custGeom>
              <a:avLst/>
              <a:gdLst/>
              <a:ahLst/>
              <a:cxnLst/>
              <a:rect l="l" t="t" r="r" b="b"/>
              <a:pathLst>
                <a:path w="2233929" h="2233929">
                  <a:moveTo>
                    <a:pt x="1137665" y="0"/>
                  </a:moveTo>
                  <a:lnTo>
                    <a:pt x="2233676" y="1137666"/>
                  </a:lnTo>
                  <a:lnTo>
                    <a:pt x="1096009" y="2233676"/>
                  </a:lnTo>
                  <a:lnTo>
                    <a:pt x="0" y="1096010"/>
                  </a:lnTo>
                  <a:lnTo>
                    <a:pt x="1137665" y="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3" name="object 23" descr=""/>
          <p:cNvGrpSpPr/>
          <p:nvPr/>
        </p:nvGrpSpPr>
        <p:grpSpPr>
          <a:xfrm>
            <a:off x="2244725" y="2418588"/>
            <a:ext cx="2272030" cy="2272030"/>
            <a:chOff x="2244725" y="2418588"/>
            <a:chExt cx="2272030" cy="2272030"/>
          </a:xfrm>
        </p:grpSpPr>
        <p:sp>
          <p:nvSpPr>
            <p:cNvPr id="24" name="object 24" descr=""/>
            <p:cNvSpPr/>
            <p:nvPr/>
          </p:nvSpPr>
          <p:spPr>
            <a:xfrm>
              <a:off x="2263775" y="2437638"/>
              <a:ext cx="2233930" cy="2233930"/>
            </a:xfrm>
            <a:custGeom>
              <a:avLst/>
              <a:gdLst/>
              <a:ahLst/>
              <a:cxnLst/>
              <a:rect l="l" t="t" r="r" b="b"/>
              <a:pathLst>
                <a:path w="2233929" h="2233929">
                  <a:moveTo>
                    <a:pt x="1137665" y="0"/>
                  </a:moveTo>
                  <a:lnTo>
                    <a:pt x="0" y="1096137"/>
                  </a:lnTo>
                  <a:lnTo>
                    <a:pt x="1096136" y="2233803"/>
                  </a:lnTo>
                  <a:lnTo>
                    <a:pt x="2233803" y="1137666"/>
                  </a:lnTo>
                  <a:lnTo>
                    <a:pt x="1137665" y="0"/>
                  </a:lnTo>
                  <a:close/>
                </a:path>
              </a:pathLst>
            </a:custGeom>
            <a:solidFill>
              <a:srgbClr val="00559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2263775" y="2437638"/>
              <a:ext cx="2233930" cy="2233930"/>
            </a:xfrm>
            <a:custGeom>
              <a:avLst/>
              <a:gdLst/>
              <a:ahLst/>
              <a:cxnLst/>
              <a:rect l="l" t="t" r="r" b="b"/>
              <a:pathLst>
                <a:path w="2233929" h="2233929">
                  <a:moveTo>
                    <a:pt x="1137665" y="0"/>
                  </a:moveTo>
                  <a:lnTo>
                    <a:pt x="2233803" y="1137666"/>
                  </a:lnTo>
                  <a:lnTo>
                    <a:pt x="1096136" y="2233803"/>
                  </a:lnTo>
                  <a:lnTo>
                    <a:pt x="0" y="1096137"/>
                  </a:lnTo>
                  <a:lnTo>
                    <a:pt x="1137665" y="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 descr=""/>
          <p:cNvSpPr txBox="1"/>
          <p:nvPr/>
        </p:nvSpPr>
        <p:spPr>
          <a:xfrm>
            <a:off x="2931286" y="3253565"/>
            <a:ext cx="899160" cy="6108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3020">
              <a:lnSpc>
                <a:spcPts val="2395"/>
              </a:lnSpc>
            </a:pPr>
            <a:r>
              <a:rPr dirty="0" sz="2000" spc="-10" b="1">
                <a:latin typeface="Tahoma"/>
                <a:cs typeface="Tahoma"/>
              </a:rPr>
              <a:t>Health</a:t>
            </a:r>
            <a:endParaRPr sz="20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r>
              <a:rPr dirty="0" sz="2000" spc="-20" b="1">
                <a:latin typeface="Tahoma"/>
                <a:cs typeface="Tahoma"/>
              </a:rPr>
              <a:t>Hazard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27" name="object 27" descr=""/>
          <p:cNvGrpSpPr/>
          <p:nvPr/>
        </p:nvGrpSpPr>
        <p:grpSpPr>
          <a:xfrm>
            <a:off x="3338957" y="3540759"/>
            <a:ext cx="2272030" cy="2272030"/>
            <a:chOff x="3338957" y="3540759"/>
            <a:chExt cx="2272030" cy="2272030"/>
          </a:xfrm>
        </p:grpSpPr>
        <p:sp>
          <p:nvSpPr>
            <p:cNvPr id="28" name="object 28" descr=""/>
            <p:cNvSpPr/>
            <p:nvPr/>
          </p:nvSpPr>
          <p:spPr>
            <a:xfrm>
              <a:off x="3358007" y="3559809"/>
              <a:ext cx="2233930" cy="2233930"/>
            </a:xfrm>
            <a:custGeom>
              <a:avLst/>
              <a:gdLst/>
              <a:ahLst/>
              <a:cxnLst/>
              <a:rect l="l" t="t" r="r" b="b"/>
              <a:pathLst>
                <a:path w="2233929" h="2233929">
                  <a:moveTo>
                    <a:pt x="1137539" y="0"/>
                  </a:moveTo>
                  <a:lnTo>
                    <a:pt x="0" y="1096137"/>
                  </a:lnTo>
                  <a:lnTo>
                    <a:pt x="1096010" y="2233726"/>
                  </a:lnTo>
                  <a:lnTo>
                    <a:pt x="2233676" y="1137666"/>
                  </a:lnTo>
                  <a:lnTo>
                    <a:pt x="11375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3358007" y="3559809"/>
              <a:ext cx="2233930" cy="2233930"/>
            </a:xfrm>
            <a:custGeom>
              <a:avLst/>
              <a:gdLst/>
              <a:ahLst/>
              <a:cxnLst/>
              <a:rect l="l" t="t" r="r" b="b"/>
              <a:pathLst>
                <a:path w="2233929" h="2233929">
                  <a:moveTo>
                    <a:pt x="1137539" y="0"/>
                  </a:moveTo>
                  <a:lnTo>
                    <a:pt x="2233676" y="1137666"/>
                  </a:lnTo>
                  <a:lnTo>
                    <a:pt x="1096010" y="2233726"/>
                  </a:lnTo>
                  <a:lnTo>
                    <a:pt x="0" y="1096137"/>
                  </a:lnTo>
                  <a:lnTo>
                    <a:pt x="1137539" y="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 descr=""/>
          <p:cNvSpPr txBox="1"/>
          <p:nvPr/>
        </p:nvSpPr>
        <p:spPr>
          <a:xfrm>
            <a:off x="4104513" y="4250512"/>
            <a:ext cx="744855" cy="3295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 spc="-10" b="1">
                <a:latin typeface="Tahoma"/>
                <a:cs typeface="Tahoma"/>
              </a:rPr>
              <a:t>Other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4010025" y="4555997"/>
            <a:ext cx="933450" cy="6343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000" spc="-10" b="1">
                <a:latin typeface="Tahoma"/>
                <a:cs typeface="Tahoma"/>
              </a:rPr>
              <a:t>Special</a:t>
            </a:r>
            <a:endParaRPr sz="2000">
              <a:latin typeface="Tahoma"/>
              <a:cs typeface="Tahoma"/>
            </a:endParaRPr>
          </a:p>
          <a:p>
            <a:pPr marL="15240">
              <a:lnSpc>
                <a:spcPct val="100000"/>
              </a:lnSpc>
            </a:pPr>
            <a:r>
              <a:rPr dirty="0" sz="2000" spc="-10" b="1">
                <a:latin typeface="Tahoma"/>
                <a:cs typeface="Tahoma"/>
              </a:rPr>
              <a:t>Hazard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32" name="object 32" descr=""/>
          <p:cNvGrpSpPr/>
          <p:nvPr/>
        </p:nvGrpSpPr>
        <p:grpSpPr>
          <a:xfrm>
            <a:off x="4303776" y="2130044"/>
            <a:ext cx="4578985" cy="2720340"/>
            <a:chOff x="4303776" y="2130044"/>
            <a:chExt cx="4578985" cy="2720340"/>
          </a:xfrm>
        </p:grpSpPr>
        <p:sp>
          <p:nvSpPr>
            <p:cNvPr id="33" name="object 33" descr=""/>
            <p:cNvSpPr/>
            <p:nvPr/>
          </p:nvSpPr>
          <p:spPr>
            <a:xfrm>
              <a:off x="5233416" y="2142744"/>
              <a:ext cx="3636645" cy="2694940"/>
            </a:xfrm>
            <a:custGeom>
              <a:avLst/>
              <a:gdLst/>
              <a:ahLst/>
              <a:cxnLst/>
              <a:rect l="l" t="t" r="r" b="b"/>
              <a:pathLst>
                <a:path w="3636645" h="2694940">
                  <a:moveTo>
                    <a:pt x="3636264" y="0"/>
                  </a:moveTo>
                  <a:lnTo>
                    <a:pt x="0" y="0"/>
                  </a:lnTo>
                  <a:lnTo>
                    <a:pt x="0" y="2694431"/>
                  </a:lnTo>
                  <a:lnTo>
                    <a:pt x="3636264" y="2694431"/>
                  </a:lnTo>
                  <a:lnTo>
                    <a:pt x="3636264" y="0"/>
                  </a:lnTo>
                  <a:close/>
                </a:path>
              </a:pathLst>
            </a:custGeom>
            <a:solidFill>
              <a:srgbClr val="ABDB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5233416" y="2142744"/>
              <a:ext cx="3636645" cy="2694940"/>
            </a:xfrm>
            <a:custGeom>
              <a:avLst/>
              <a:gdLst/>
              <a:ahLst/>
              <a:cxnLst/>
              <a:rect l="l" t="t" r="r" b="b"/>
              <a:pathLst>
                <a:path w="3636645" h="2694940">
                  <a:moveTo>
                    <a:pt x="0" y="2694431"/>
                  </a:moveTo>
                  <a:lnTo>
                    <a:pt x="3636264" y="2694431"/>
                  </a:lnTo>
                  <a:lnTo>
                    <a:pt x="3636264" y="0"/>
                  </a:lnTo>
                  <a:lnTo>
                    <a:pt x="0" y="0"/>
                  </a:lnTo>
                  <a:lnTo>
                    <a:pt x="0" y="2694431"/>
                  </a:lnTo>
                  <a:close/>
                </a:path>
              </a:pathLst>
            </a:custGeom>
            <a:ln w="25400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4319016" y="3484372"/>
              <a:ext cx="612775" cy="0"/>
            </a:xfrm>
            <a:custGeom>
              <a:avLst/>
              <a:gdLst/>
              <a:ahLst/>
              <a:cxnLst/>
              <a:rect l="l" t="t" r="r" b="b"/>
              <a:pathLst>
                <a:path w="612775" h="0">
                  <a:moveTo>
                    <a:pt x="0" y="0"/>
                  </a:moveTo>
                  <a:lnTo>
                    <a:pt x="612648" y="0"/>
                  </a:lnTo>
                </a:path>
              </a:pathLst>
            </a:custGeom>
            <a:ln w="30479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 descr=""/>
          <p:cNvSpPr txBox="1"/>
          <p:nvPr/>
        </p:nvSpPr>
        <p:spPr>
          <a:xfrm>
            <a:off x="1033068" y="915670"/>
            <a:ext cx="573722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Arial"/>
                <a:cs typeface="Arial"/>
              </a:rPr>
              <a:t>–</a:t>
            </a:r>
            <a:r>
              <a:rPr dirty="0" sz="2400" spc="185">
                <a:latin typeface="Arial"/>
                <a:cs typeface="Arial"/>
              </a:rPr>
              <a:t> </a:t>
            </a:r>
            <a:r>
              <a:rPr dirty="0" sz="2400">
                <a:latin typeface="Tahoma"/>
                <a:cs typeface="Tahoma"/>
              </a:rPr>
              <a:t>NFPA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704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–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hazards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severity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ratings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5537708" y="2558542"/>
            <a:ext cx="3108325" cy="6343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000" b="1">
                <a:latin typeface="Tahoma"/>
                <a:cs typeface="Tahoma"/>
              </a:rPr>
              <a:t>0=</a:t>
            </a:r>
            <a:r>
              <a:rPr dirty="0" sz="2000" spc="-60" b="1">
                <a:latin typeface="Tahoma"/>
                <a:cs typeface="Tahoma"/>
              </a:rPr>
              <a:t> </a:t>
            </a:r>
            <a:r>
              <a:rPr dirty="0" sz="2000" b="1">
                <a:latin typeface="Tahoma"/>
                <a:cs typeface="Tahoma"/>
              </a:rPr>
              <a:t>normal</a:t>
            </a:r>
            <a:r>
              <a:rPr dirty="0" sz="2000" spc="-35" b="1">
                <a:latin typeface="Tahoma"/>
                <a:cs typeface="Tahoma"/>
              </a:rPr>
              <a:t> </a:t>
            </a:r>
            <a:r>
              <a:rPr dirty="0" sz="2000" b="1">
                <a:latin typeface="Tahoma"/>
                <a:cs typeface="Tahoma"/>
              </a:rPr>
              <a:t>material</a:t>
            </a:r>
            <a:r>
              <a:rPr dirty="0" sz="2000" spc="-35" b="1">
                <a:latin typeface="Tahoma"/>
                <a:cs typeface="Tahoma"/>
              </a:rPr>
              <a:t> </a:t>
            </a:r>
            <a:r>
              <a:rPr dirty="0" sz="2000" spc="-20" b="1">
                <a:latin typeface="Tahoma"/>
                <a:cs typeface="Tahoma"/>
              </a:rPr>
              <a:t>that</a:t>
            </a:r>
            <a:endParaRPr sz="2000">
              <a:latin typeface="Tahoma"/>
              <a:cs typeface="Tahoma"/>
            </a:endParaRPr>
          </a:p>
          <a:p>
            <a:pPr marL="461009">
              <a:lnSpc>
                <a:spcPct val="100000"/>
              </a:lnSpc>
            </a:pPr>
            <a:r>
              <a:rPr dirty="0" sz="2000" b="1">
                <a:latin typeface="Tahoma"/>
                <a:cs typeface="Tahoma"/>
              </a:rPr>
              <a:t>poses</a:t>
            </a:r>
            <a:r>
              <a:rPr dirty="0" sz="2000" spc="-25" b="1">
                <a:latin typeface="Tahoma"/>
                <a:cs typeface="Tahoma"/>
              </a:rPr>
              <a:t> </a:t>
            </a:r>
            <a:r>
              <a:rPr dirty="0" sz="2000" b="1">
                <a:latin typeface="Tahoma"/>
                <a:cs typeface="Tahoma"/>
              </a:rPr>
              <a:t>no</a:t>
            </a:r>
            <a:r>
              <a:rPr dirty="0" sz="2000" spc="-50" b="1">
                <a:latin typeface="Tahoma"/>
                <a:cs typeface="Tahoma"/>
              </a:rPr>
              <a:t> </a:t>
            </a:r>
            <a:r>
              <a:rPr dirty="0" sz="2000" spc="-10" b="1">
                <a:latin typeface="Tahoma"/>
                <a:cs typeface="Tahoma"/>
              </a:rPr>
              <a:t>health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4938648" y="3257299"/>
            <a:ext cx="3303270" cy="14490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395"/>
              </a:lnSpc>
              <a:tabLst>
                <a:tab pos="611505" algn="l"/>
              </a:tabLst>
            </a:pPr>
            <a:r>
              <a:rPr dirty="0" baseline="-4166" sz="3000" spc="-75" b="1">
                <a:latin typeface="Tahoma"/>
                <a:cs typeface="Tahoma"/>
              </a:rPr>
              <a:t>I</a:t>
            </a:r>
            <a:r>
              <a:rPr dirty="0" baseline="-4166" sz="3000" b="1">
                <a:latin typeface="Tahoma"/>
                <a:cs typeface="Tahoma"/>
              </a:rPr>
              <a:t>	</a:t>
            </a:r>
            <a:r>
              <a:rPr dirty="0" sz="2000" b="1">
                <a:latin typeface="Tahoma"/>
                <a:cs typeface="Tahoma"/>
              </a:rPr>
              <a:t>1</a:t>
            </a:r>
            <a:r>
              <a:rPr dirty="0" sz="2000" spc="-10" b="1">
                <a:latin typeface="Tahoma"/>
                <a:cs typeface="Tahoma"/>
              </a:rPr>
              <a:t> </a:t>
            </a:r>
            <a:r>
              <a:rPr dirty="0" sz="2000" b="1">
                <a:latin typeface="Tahoma"/>
                <a:cs typeface="Tahoma"/>
              </a:rPr>
              <a:t>=</a:t>
            </a:r>
            <a:r>
              <a:rPr dirty="0" sz="2000" spc="-10" b="1">
                <a:latin typeface="Tahoma"/>
                <a:cs typeface="Tahoma"/>
              </a:rPr>
              <a:t> </a:t>
            </a:r>
            <a:r>
              <a:rPr dirty="0" sz="2000" b="1">
                <a:latin typeface="Tahoma"/>
                <a:cs typeface="Tahoma"/>
              </a:rPr>
              <a:t>slight</a:t>
            </a:r>
            <a:r>
              <a:rPr dirty="0" sz="2000" spc="-30" b="1">
                <a:latin typeface="Tahoma"/>
                <a:cs typeface="Tahoma"/>
              </a:rPr>
              <a:t> </a:t>
            </a:r>
            <a:r>
              <a:rPr dirty="0" sz="2000" spc="-10" b="1">
                <a:latin typeface="Tahoma"/>
                <a:cs typeface="Tahoma"/>
              </a:rPr>
              <a:t>hazard</a:t>
            </a:r>
            <a:endParaRPr sz="2000">
              <a:latin typeface="Tahoma"/>
              <a:cs typeface="Tahoma"/>
            </a:endParaRPr>
          </a:p>
          <a:p>
            <a:pPr marL="611505">
              <a:lnSpc>
                <a:spcPct val="100000"/>
              </a:lnSpc>
              <a:spcBef>
                <a:spcPts val="600"/>
              </a:spcBef>
            </a:pPr>
            <a:r>
              <a:rPr dirty="0" sz="2000" b="1">
                <a:latin typeface="Tahoma"/>
                <a:cs typeface="Tahoma"/>
              </a:rPr>
              <a:t>2</a:t>
            </a:r>
            <a:r>
              <a:rPr dirty="0" sz="2000" spc="-50" b="1">
                <a:latin typeface="Tahoma"/>
                <a:cs typeface="Tahoma"/>
              </a:rPr>
              <a:t> </a:t>
            </a:r>
            <a:r>
              <a:rPr dirty="0" sz="2000" b="1">
                <a:latin typeface="Tahoma"/>
                <a:cs typeface="Tahoma"/>
              </a:rPr>
              <a:t>=</a:t>
            </a:r>
            <a:r>
              <a:rPr dirty="0" sz="2000" spc="-45" b="1">
                <a:latin typeface="Tahoma"/>
                <a:cs typeface="Tahoma"/>
              </a:rPr>
              <a:t> </a:t>
            </a:r>
            <a:r>
              <a:rPr dirty="0" sz="2000" b="1">
                <a:latin typeface="Tahoma"/>
                <a:cs typeface="Tahoma"/>
              </a:rPr>
              <a:t>moderate</a:t>
            </a:r>
            <a:r>
              <a:rPr dirty="0" sz="2000" spc="-15" b="1">
                <a:latin typeface="Tahoma"/>
                <a:cs typeface="Tahoma"/>
              </a:rPr>
              <a:t> </a:t>
            </a:r>
            <a:r>
              <a:rPr dirty="0" sz="2000" spc="-10" b="1">
                <a:latin typeface="Tahoma"/>
                <a:cs typeface="Tahoma"/>
              </a:rPr>
              <a:t>hazard</a:t>
            </a:r>
            <a:endParaRPr sz="2000">
              <a:latin typeface="Tahoma"/>
              <a:cs typeface="Tahoma"/>
            </a:endParaRPr>
          </a:p>
          <a:p>
            <a:pPr marL="611505">
              <a:lnSpc>
                <a:spcPct val="100000"/>
              </a:lnSpc>
              <a:spcBef>
                <a:spcPts val="600"/>
              </a:spcBef>
            </a:pPr>
            <a:r>
              <a:rPr dirty="0" sz="2000" b="1">
                <a:latin typeface="Tahoma"/>
                <a:cs typeface="Tahoma"/>
              </a:rPr>
              <a:t>3</a:t>
            </a:r>
            <a:r>
              <a:rPr dirty="0" sz="2000" spc="-35" b="1">
                <a:latin typeface="Tahoma"/>
                <a:cs typeface="Tahoma"/>
              </a:rPr>
              <a:t> </a:t>
            </a:r>
            <a:r>
              <a:rPr dirty="0" sz="2000" b="1">
                <a:latin typeface="Tahoma"/>
                <a:cs typeface="Tahoma"/>
              </a:rPr>
              <a:t>=</a:t>
            </a:r>
            <a:r>
              <a:rPr dirty="0" sz="2000" spc="-35" b="1">
                <a:latin typeface="Tahoma"/>
                <a:cs typeface="Tahoma"/>
              </a:rPr>
              <a:t> </a:t>
            </a:r>
            <a:r>
              <a:rPr dirty="0" sz="2000" b="1">
                <a:latin typeface="Tahoma"/>
                <a:cs typeface="Tahoma"/>
              </a:rPr>
              <a:t>extreme </a:t>
            </a:r>
            <a:r>
              <a:rPr dirty="0" sz="2000" spc="-10" b="1">
                <a:latin typeface="Tahoma"/>
                <a:cs typeface="Tahoma"/>
              </a:rPr>
              <a:t>hazard</a:t>
            </a:r>
            <a:endParaRPr sz="2000">
              <a:latin typeface="Tahoma"/>
              <a:cs typeface="Tahoma"/>
            </a:endParaRPr>
          </a:p>
          <a:p>
            <a:pPr marL="611505">
              <a:lnSpc>
                <a:spcPct val="100000"/>
              </a:lnSpc>
              <a:spcBef>
                <a:spcPts val="605"/>
              </a:spcBef>
            </a:pPr>
            <a:r>
              <a:rPr dirty="0" sz="2000" b="1">
                <a:latin typeface="Tahoma"/>
                <a:cs typeface="Tahoma"/>
              </a:rPr>
              <a:t>4</a:t>
            </a:r>
            <a:r>
              <a:rPr dirty="0" sz="2000" spc="-25" b="1">
                <a:latin typeface="Tahoma"/>
                <a:cs typeface="Tahoma"/>
              </a:rPr>
              <a:t> </a:t>
            </a:r>
            <a:r>
              <a:rPr dirty="0" sz="2000" b="1">
                <a:latin typeface="Tahoma"/>
                <a:cs typeface="Tahoma"/>
              </a:rPr>
              <a:t>=</a:t>
            </a:r>
            <a:r>
              <a:rPr dirty="0" sz="2000" spc="-25" b="1">
                <a:latin typeface="Tahoma"/>
                <a:cs typeface="Tahoma"/>
              </a:rPr>
              <a:t> </a:t>
            </a:r>
            <a:r>
              <a:rPr dirty="0" sz="2000" b="1">
                <a:latin typeface="Tahoma"/>
                <a:cs typeface="Tahoma"/>
              </a:rPr>
              <a:t>deadly</a:t>
            </a:r>
            <a:r>
              <a:rPr dirty="0" sz="2000" spc="-5" b="1">
                <a:latin typeface="Tahoma"/>
                <a:cs typeface="Tahoma"/>
              </a:rPr>
              <a:t> </a:t>
            </a:r>
            <a:r>
              <a:rPr dirty="0" sz="2000" spc="-10" b="1">
                <a:latin typeface="Tahoma"/>
                <a:cs typeface="Tahoma"/>
              </a:rPr>
              <a:t>hazard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39" name="object 39" descr=""/>
          <p:cNvGrpSpPr/>
          <p:nvPr/>
        </p:nvGrpSpPr>
        <p:grpSpPr>
          <a:xfrm>
            <a:off x="4579365" y="2868802"/>
            <a:ext cx="4461510" cy="3032760"/>
            <a:chOff x="4579365" y="2868802"/>
            <a:chExt cx="4461510" cy="3032760"/>
          </a:xfrm>
        </p:grpSpPr>
        <p:sp>
          <p:nvSpPr>
            <p:cNvPr id="40" name="object 40" descr=""/>
            <p:cNvSpPr/>
            <p:nvPr/>
          </p:nvSpPr>
          <p:spPr>
            <a:xfrm>
              <a:off x="4931663" y="3194303"/>
              <a:ext cx="4097020" cy="2694940"/>
            </a:xfrm>
            <a:custGeom>
              <a:avLst/>
              <a:gdLst/>
              <a:ahLst/>
              <a:cxnLst/>
              <a:rect l="l" t="t" r="r" b="b"/>
              <a:pathLst>
                <a:path w="4097020" h="2694940">
                  <a:moveTo>
                    <a:pt x="4096512" y="0"/>
                  </a:moveTo>
                  <a:lnTo>
                    <a:pt x="0" y="0"/>
                  </a:lnTo>
                  <a:lnTo>
                    <a:pt x="0" y="2694432"/>
                  </a:lnTo>
                  <a:lnTo>
                    <a:pt x="4096512" y="2694432"/>
                  </a:lnTo>
                  <a:lnTo>
                    <a:pt x="4096512" y="0"/>
                  </a:lnTo>
                  <a:close/>
                </a:path>
              </a:pathLst>
            </a:custGeom>
            <a:solidFill>
              <a:srgbClr val="ABDB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4931663" y="3194303"/>
              <a:ext cx="4097020" cy="2694940"/>
            </a:xfrm>
            <a:custGeom>
              <a:avLst/>
              <a:gdLst/>
              <a:ahLst/>
              <a:cxnLst/>
              <a:rect l="l" t="t" r="r" b="b"/>
              <a:pathLst>
                <a:path w="4097020" h="2694940">
                  <a:moveTo>
                    <a:pt x="0" y="2694432"/>
                  </a:moveTo>
                  <a:lnTo>
                    <a:pt x="4096512" y="2694432"/>
                  </a:lnTo>
                  <a:lnTo>
                    <a:pt x="4096512" y="0"/>
                  </a:lnTo>
                  <a:lnTo>
                    <a:pt x="0" y="0"/>
                  </a:lnTo>
                  <a:lnTo>
                    <a:pt x="0" y="2694432"/>
                  </a:lnTo>
                  <a:close/>
                </a:path>
              </a:pathLst>
            </a:custGeom>
            <a:ln w="25400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4592065" y="2881502"/>
              <a:ext cx="328295" cy="1652270"/>
            </a:xfrm>
            <a:custGeom>
              <a:avLst/>
              <a:gdLst/>
              <a:ahLst/>
              <a:cxnLst/>
              <a:rect l="l" t="t" r="r" b="b"/>
              <a:pathLst>
                <a:path w="328295" h="1652270">
                  <a:moveTo>
                    <a:pt x="327913" y="1651889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3" name="object 43" descr=""/>
          <p:cNvSpPr txBox="1"/>
          <p:nvPr/>
        </p:nvSpPr>
        <p:spPr>
          <a:xfrm>
            <a:off x="5013705" y="3150583"/>
            <a:ext cx="3868420" cy="2618105"/>
          </a:xfrm>
          <a:prstGeom prst="rect">
            <a:avLst/>
          </a:prstGeom>
        </p:spPr>
        <p:txBody>
          <a:bodyPr wrap="square" lIns="0" tIns="895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dirty="0" sz="2000" b="1">
                <a:latin typeface="Tahoma"/>
                <a:cs typeface="Tahoma"/>
              </a:rPr>
              <a:t>Red</a:t>
            </a:r>
            <a:r>
              <a:rPr dirty="0" sz="2000" spc="-55" b="1">
                <a:latin typeface="Tahoma"/>
                <a:cs typeface="Tahoma"/>
              </a:rPr>
              <a:t> </a:t>
            </a:r>
            <a:r>
              <a:rPr dirty="0" sz="2000" b="1">
                <a:latin typeface="Tahoma"/>
                <a:cs typeface="Tahoma"/>
              </a:rPr>
              <a:t>=</a:t>
            </a:r>
            <a:r>
              <a:rPr dirty="0" sz="2000" spc="-65" b="1">
                <a:latin typeface="Tahoma"/>
                <a:cs typeface="Tahoma"/>
              </a:rPr>
              <a:t> </a:t>
            </a:r>
            <a:r>
              <a:rPr dirty="0" sz="2000" b="1">
                <a:latin typeface="Tahoma"/>
                <a:cs typeface="Tahoma"/>
              </a:rPr>
              <a:t>Flammability</a:t>
            </a:r>
            <a:r>
              <a:rPr dirty="0" sz="2000" spc="-20" b="1">
                <a:latin typeface="Tahoma"/>
                <a:cs typeface="Tahoma"/>
              </a:rPr>
              <a:t> </a:t>
            </a:r>
            <a:r>
              <a:rPr dirty="0" sz="2000" spc="-10" b="1">
                <a:latin typeface="Tahoma"/>
                <a:cs typeface="Tahoma"/>
              </a:rPr>
              <a:t>Hazards</a:t>
            </a:r>
            <a:endParaRPr sz="2000">
              <a:latin typeface="Tahoma"/>
              <a:cs typeface="Tahoma"/>
            </a:endParaRPr>
          </a:p>
          <a:p>
            <a:pPr marL="161925">
              <a:lnSpc>
                <a:spcPct val="100000"/>
              </a:lnSpc>
              <a:spcBef>
                <a:spcPts val="600"/>
              </a:spcBef>
            </a:pPr>
            <a:r>
              <a:rPr dirty="0" sz="2000" b="1">
                <a:latin typeface="Tahoma"/>
                <a:cs typeface="Tahoma"/>
              </a:rPr>
              <a:t>0=</a:t>
            </a:r>
            <a:r>
              <a:rPr dirty="0" sz="2000" spc="-15" b="1">
                <a:latin typeface="Tahoma"/>
                <a:cs typeface="Tahoma"/>
              </a:rPr>
              <a:t> </a:t>
            </a:r>
            <a:r>
              <a:rPr dirty="0" sz="2000" b="1">
                <a:latin typeface="Tahoma"/>
                <a:cs typeface="Tahoma"/>
              </a:rPr>
              <a:t>will</a:t>
            </a:r>
            <a:r>
              <a:rPr dirty="0" sz="2000" spc="-35" b="1">
                <a:latin typeface="Tahoma"/>
                <a:cs typeface="Tahoma"/>
              </a:rPr>
              <a:t> </a:t>
            </a:r>
            <a:r>
              <a:rPr dirty="0" sz="2000" b="1">
                <a:latin typeface="Tahoma"/>
                <a:cs typeface="Tahoma"/>
              </a:rPr>
              <a:t>not</a:t>
            </a:r>
            <a:r>
              <a:rPr dirty="0" sz="2000" spc="-5" b="1">
                <a:latin typeface="Tahoma"/>
                <a:cs typeface="Tahoma"/>
              </a:rPr>
              <a:t> </a:t>
            </a:r>
            <a:r>
              <a:rPr dirty="0" sz="2000" spc="-20" b="1">
                <a:latin typeface="Tahoma"/>
                <a:cs typeface="Tahoma"/>
              </a:rPr>
              <a:t>burn</a:t>
            </a:r>
            <a:endParaRPr sz="2000">
              <a:latin typeface="Tahoma"/>
              <a:cs typeface="Tahoma"/>
            </a:endParaRPr>
          </a:p>
          <a:p>
            <a:pPr marL="161925">
              <a:lnSpc>
                <a:spcPct val="100000"/>
              </a:lnSpc>
              <a:spcBef>
                <a:spcPts val="600"/>
              </a:spcBef>
            </a:pPr>
            <a:r>
              <a:rPr dirty="0" sz="2000" b="1">
                <a:latin typeface="Tahoma"/>
                <a:cs typeface="Tahoma"/>
              </a:rPr>
              <a:t>1</a:t>
            </a:r>
            <a:r>
              <a:rPr dirty="0" sz="2000" spc="-45" b="1">
                <a:latin typeface="Tahoma"/>
                <a:cs typeface="Tahoma"/>
              </a:rPr>
              <a:t> </a:t>
            </a:r>
            <a:r>
              <a:rPr dirty="0" sz="2000" b="1">
                <a:latin typeface="Tahoma"/>
                <a:cs typeface="Tahoma"/>
              </a:rPr>
              <a:t>=</a:t>
            </a:r>
            <a:r>
              <a:rPr dirty="0" sz="2000" spc="-65" b="1">
                <a:latin typeface="Tahoma"/>
                <a:cs typeface="Tahoma"/>
              </a:rPr>
              <a:t> </a:t>
            </a:r>
            <a:r>
              <a:rPr dirty="0" sz="2000" b="1">
                <a:latin typeface="Tahoma"/>
                <a:cs typeface="Tahoma"/>
              </a:rPr>
              <a:t>flashpoint</a:t>
            </a:r>
            <a:r>
              <a:rPr dirty="0" sz="2000" spc="-35" b="1">
                <a:latin typeface="Tahoma"/>
                <a:cs typeface="Tahoma"/>
              </a:rPr>
              <a:t> </a:t>
            </a:r>
            <a:r>
              <a:rPr dirty="0" sz="2000" b="1">
                <a:latin typeface="Tahoma"/>
                <a:cs typeface="Tahoma"/>
              </a:rPr>
              <a:t>above</a:t>
            </a:r>
            <a:r>
              <a:rPr dirty="0" sz="2000" spc="-15" b="1">
                <a:latin typeface="Tahoma"/>
                <a:cs typeface="Tahoma"/>
              </a:rPr>
              <a:t> </a:t>
            </a:r>
            <a:r>
              <a:rPr dirty="0" sz="2000" spc="-10" b="1">
                <a:latin typeface="Tahoma"/>
                <a:cs typeface="Tahoma"/>
              </a:rPr>
              <a:t>200°F</a:t>
            </a:r>
            <a:endParaRPr sz="2000">
              <a:latin typeface="Tahoma"/>
              <a:cs typeface="Tahoma"/>
            </a:endParaRPr>
          </a:p>
          <a:p>
            <a:pPr marL="683260" marR="727710" indent="-521334">
              <a:lnSpc>
                <a:spcPct val="100000"/>
              </a:lnSpc>
              <a:spcBef>
                <a:spcPts val="605"/>
              </a:spcBef>
            </a:pPr>
            <a:r>
              <a:rPr dirty="0" sz="2000" b="1">
                <a:latin typeface="Tahoma"/>
                <a:cs typeface="Tahoma"/>
              </a:rPr>
              <a:t>2</a:t>
            </a:r>
            <a:r>
              <a:rPr dirty="0" sz="2000" spc="-20" b="1">
                <a:latin typeface="Tahoma"/>
                <a:cs typeface="Tahoma"/>
              </a:rPr>
              <a:t> </a:t>
            </a:r>
            <a:r>
              <a:rPr dirty="0" sz="2000" b="1">
                <a:latin typeface="Tahoma"/>
                <a:cs typeface="Tahoma"/>
              </a:rPr>
              <a:t>=</a:t>
            </a:r>
            <a:r>
              <a:rPr dirty="0" sz="2000" spc="-40" b="1">
                <a:latin typeface="Tahoma"/>
                <a:cs typeface="Tahoma"/>
              </a:rPr>
              <a:t> </a:t>
            </a:r>
            <a:r>
              <a:rPr dirty="0" sz="2000" b="1">
                <a:latin typeface="Tahoma"/>
                <a:cs typeface="Tahoma"/>
              </a:rPr>
              <a:t>flashpoint</a:t>
            </a:r>
            <a:r>
              <a:rPr dirty="0" sz="2000" spc="-15" b="1">
                <a:latin typeface="Tahoma"/>
                <a:cs typeface="Tahoma"/>
              </a:rPr>
              <a:t> </a:t>
            </a:r>
            <a:r>
              <a:rPr dirty="0" sz="2000" spc="-10" b="1">
                <a:latin typeface="Tahoma"/>
                <a:cs typeface="Tahoma"/>
              </a:rPr>
              <a:t>between </a:t>
            </a:r>
            <a:r>
              <a:rPr dirty="0" sz="2000" b="1">
                <a:latin typeface="Tahoma"/>
                <a:cs typeface="Tahoma"/>
              </a:rPr>
              <a:t>100</a:t>
            </a:r>
            <a:r>
              <a:rPr dirty="0" sz="2000" spc="-10" b="1">
                <a:latin typeface="Tahoma"/>
                <a:cs typeface="Tahoma"/>
              </a:rPr>
              <a:t> </a:t>
            </a:r>
            <a:r>
              <a:rPr dirty="0" sz="2000" b="1">
                <a:latin typeface="Tahoma"/>
                <a:cs typeface="Tahoma"/>
              </a:rPr>
              <a:t>–</a:t>
            </a:r>
            <a:r>
              <a:rPr dirty="0" sz="2000" spc="-5" b="1">
                <a:latin typeface="Tahoma"/>
                <a:cs typeface="Tahoma"/>
              </a:rPr>
              <a:t> </a:t>
            </a:r>
            <a:r>
              <a:rPr dirty="0" sz="2000" spc="-20" b="1">
                <a:latin typeface="Tahoma"/>
                <a:cs typeface="Tahoma"/>
              </a:rPr>
              <a:t>200°F</a:t>
            </a:r>
            <a:endParaRPr sz="2000">
              <a:latin typeface="Tahoma"/>
              <a:cs typeface="Tahoma"/>
            </a:endParaRPr>
          </a:p>
          <a:p>
            <a:pPr marL="161925">
              <a:lnSpc>
                <a:spcPct val="100000"/>
              </a:lnSpc>
              <a:spcBef>
                <a:spcPts val="600"/>
              </a:spcBef>
            </a:pPr>
            <a:r>
              <a:rPr dirty="0" sz="2000" b="1">
                <a:latin typeface="Tahoma"/>
                <a:cs typeface="Tahoma"/>
              </a:rPr>
              <a:t>3</a:t>
            </a:r>
            <a:r>
              <a:rPr dirty="0" sz="2000" spc="-35" b="1">
                <a:latin typeface="Tahoma"/>
                <a:cs typeface="Tahoma"/>
              </a:rPr>
              <a:t> </a:t>
            </a:r>
            <a:r>
              <a:rPr dirty="0" sz="2000" b="1">
                <a:latin typeface="Tahoma"/>
                <a:cs typeface="Tahoma"/>
              </a:rPr>
              <a:t>=</a:t>
            </a:r>
            <a:r>
              <a:rPr dirty="0" sz="2000" spc="-55" b="1">
                <a:latin typeface="Tahoma"/>
                <a:cs typeface="Tahoma"/>
              </a:rPr>
              <a:t> </a:t>
            </a:r>
            <a:r>
              <a:rPr dirty="0" sz="2000" b="1">
                <a:latin typeface="Tahoma"/>
                <a:cs typeface="Tahoma"/>
              </a:rPr>
              <a:t>flashpoint</a:t>
            </a:r>
            <a:r>
              <a:rPr dirty="0" sz="2000" spc="-30" b="1">
                <a:latin typeface="Tahoma"/>
                <a:cs typeface="Tahoma"/>
              </a:rPr>
              <a:t> </a:t>
            </a:r>
            <a:r>
              <a:rPr dirty="0" sz="2000" b="1">
                <a:latin typeface="Tahoma"/>
                <a:cs typeface="Tahoma"/>
              </a:rPr>
              <a:t>below</a:t>
            </a:r>
            <a:r>
              <a:rPr dirty="0" sz="2000" spc="-10" b="1">
                <a:latin typeface="Tahoma"/>
                <a:cs typeface="Tahoma"/>
              </a:rPr>
              <a:t> 100°F</a:t>
            </a:r>
            <a:endParaRPr sz="2000">
              <a:latin typeface="Tahoma"/>
              <a:cs typeface="Tahoma"/>
            </a:endParaRPr>
          </a:p>
          <a:p>
            <a:pPr marL="161925">
              <a:lnSpc>
                <a:spcPct val="100000"/>
              </a:lnSpc>
              <a:spcBef>
                <a:spcPts val="605"/>
              </a:spcBef>
            </a:pPr>
            <a:r>
              <a:rPr dirty="0" sz="2000" b="1">
                <a:latin typeface="Tahoma"/>
                <a:cs typeface="Tahoma"/>
              </a:rPr>
              <a:t>4</a:t>
            </a:r>
            <a:r>
              <a:rPr dirty="0" sz="2000" spc="-25" b="1">
                <a:latin typeface="Tahoma"/>
                <a:cs typeface="Tahoma"/>
              </a:rPr>
              <a:t> </a:t>
            </a:r>
            <a:r>
              <a:rPr dirty="0" sz="2000" b="1">
                <a:latin typeface="Tahoma"/>
                <a:cs typeface="Tahoma"/>
              </a:rPr>
              <a:t>=</a:t>
            </a:r>
            <a:r>
              <a:rPr dirty="0" sz="2000" spc="-45" b="1">
                <a:latin typeface="Tahoma"/>
                <a:cs typeface="Tahoma"/>
              </a:rPr>
              <a:t> </a:t>
            </a:r>
            <a:r>
              <a:rPr dirty="0" sz="2000" b="1">
                <a:latin typeface="Tahoma"/>
                <a:cs typeface="Tahoma"/>
              </a:rPr>
              <a:t>flashpoint</a:t>
            </a:r>
            <a:r>
              <a:rPr dirty="0" sz="2000" spc="-20" b="1">
                <a:latin typeface="Tahoma"/>
                <a:cs typeface="Tahoma"/>
              </a:rPr>
              <a:t> </a:t>
            </a:r>
            <a:r>
              <a:rPr dirty="0" sz="2000" b="1">
                <a:latin typeface="Tahoma"/>
                <a:cs typeface="Tahoma"/>
              </a:rPr>
              <a:t>less</a:t>
            </a:r>
            <a:r>
              <a:rPr dirty="0" sz="2000" spc="-45" b="1">
                <a:latin typeface="Tahoma"/>
                <a:cs typeface="Tahoma"/>
              </a:rPr>
              <a:t> </a:t>
            </a:r>
            <a:r>
              <a:rPr dirty="0" sz="2000" b="1">
                <a:latin typeface="Tahoma"/>
                <a:cs typeface="Tahoma"/>
              </a:rPr>
              <a:t>than</a:t>
            </a:r>
            <a:r>
              <a:rPr dirty="0" sz="2000" spc="-5" b="1">
                <a:latin typeface="Tahoma"/>
                <a:cs typeface="Tahoma"/>
              </a:rPr>
              <a:t> </a:t>
            </a:r>
            <a:r>
              <a:rPr dirty="0" sz="2000" spc="-20" b="1">
                <a:latin typeface="Tahoma"/>
                <a:cs typeface="Tahoma"/>
              </a:rPr>
              <a:t>73°F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44" name="object 44" descr=""/>
          <p:cNvSpPr txBox="1"/>
          <p:nvPr/>
        </p:nvSpPr>
        <p:spPr>
          <a:xfrm>
            <a:off x="351739" y="2167258"/>
            <a:ext cx="3942715" cy="17125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r">
              <a:lnSpc>
                <a:spcPts val="2395"/>
              </a:lnSpc>
            </a:pPr>
            <a:r>
              <a:rPr dirty="0" sz="2000" spc="-20" b="1">
                <a:latin typeface="Tahoma"/>
                <a:cs typeface="Tahoma"/>
              </a:rPr>
              <a:t>Flam</a:t>
            </a:r>
            <a:endParaRPr sz="2000">
              <a:latin typeface="Tahoma"/>
              <a:cs typeface="Tahoma"/>
            </a:endParaRPr>
          </a:p>
          <a:p>
            <a:pPr algn="r" marR="42545">
              <a:lnSpc>
                <a:spcPct val="100000"/>
              </a:lnSpc>
            </a:pPr>
            <a:r>
              <a:rPr dirty="0" sz="2000" spc="-50" b="1">
                <a:latin typeface="Tahoma"/>
                <a:cs typeface="Tahoma"/>
              </a:rPr>
              <a:t>H</a:t>
            </a:r>
            <a:endParaRPr sz="20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855"/>
              </a:spcBef>
            </a:pPr>
            <a:endParaRPr sz="20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dirty="0" sz="2000" b="1">
                <a:latin typeface="Tahoma"/>
                <a:cs typeface="Tahoma"/>
              </a:rPr>
              <a:t>Yellow</a:t>
            </a:r>
            <a:r>
              <a:rPr dirty="0" sz="2000" spc="-45" b="1">
                <a:latin typeface="Tahoma"/>
                <a:cs typeface="Tahoma"/>
              </a:rPr>
              <a:t> </a:t>
            </a:r>
            <a:r>
              <a:rPr dirty="0" sz="2000" b="1">
                <a:latin typeface="Tahoma"/>
                <a:cs typeface="Tahoma"/>
              </a:rPr>
              <a:t>=</a:t>
            </a:r>
            <a:r>
              <a:rPr dirty="0" sz="2000" spc="-50" b="1">
                <a:latin typeface="Tahoma"/>
                <a:cs typeface="Tahoma"/>
              </a:rPr>
              <a:t> </a:t>
            </a:r>
            <a:r>
              <a:rPr dirty="0" sz="2000" b="1">
                <a:latin typeface="Tahoma"/>
                <a:cs typeface="Tahoma"/>
              </a:rPr>
              <a:t>Instability</a:t>
            </a:r>
            <a:r>
              <a:rPr dirty="0" sz="2000" spc="-20" b="1">
                <a:latin typeface="Tahoma"/>
                <a:cs typeface="Tahoma"/>
              </a:rPr>
              <a:t> </a:t>
            </a:r>
            <a:r>
              <a:rPr dirty="0" sz="2000" spc="-10" b="1">
                <a:latin typeface="Tahoma"/>
                <a:cs typeface="Tahoma"/>
              </a:rPr>
              <a:t>Hazards</a:t>
            </a:r>
            <a:endParaRPr sz="2000">
              <a:latin typeface="Tahoma"/>
              <a:cs typeface="Tahoma"/>
            </a:endParaRPr>
          </a:p>
          <a:p>
            <a:pPr marL="222250">
              <a:lnSpc>
                <a:spcPct val="100000"/>
              </a:lnSpc>
              <a:spcBef>
                <a:spcPts val="600"/>
              </a:spcBef>
            </a:pPr>
            <a:r>
              <a:rPr dirty="0" sz="2000" b="1">
                <a:latin typeface="Tahoma"/>
                <a:cs typeface="Tahoma"/>
              </a:rPr>
              <a:t>0=</a:t>
            </a:r>
            <a:r>
              <a:rPr dirty="0" sz="2000" spc="-55" b="1">
                <a:latin typeface="Tahoma"/>
                <a:cs typeface="Tahoma"/>
              </a:rPr>
              <a:t> </a:t>
            </a:r>
            <a:r>
              <a:rPr dirty="0" sz="2000" b="1">
                <a:latin typeface="Tahoma"/>
                <a:cs typeface="Tahoma"/>
              </a:rPr>
              <a:t>normally</a:t>
            </a:r>
            <a:r>
              <a:rPr dirty="0" sz="2000" spc="-30" b="1">
                <a:latin typeface="Tahoma"/>
                <a:cs typeface="Tahoma"/>
              </a:rPr>
              <a:t> </a:t>
            </a:r>
            <a:r>
              <a:rPr dirty="0" sz="2000" spc="-10" b="1">
                <a:latin typeface="Tahoma"/>
                <a:cs typeface="Tahoma"/>
              </a:rPr>
              <a:t>stable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45" name="object 45" descr=""/>
          <p:cNvGrpSpPr/>
          <p:nvPr/>
        </p:nvGrpSpPr>
        <p:grpSpPr>
          <a:xfrm>
            <a:off x="259079" y="3145535"/>
            <a:ext cx="4819650" cy="2694940"/>
            <a:chOff x="259079" y="3145535"/>
            <a:chExt cx="4819650" cy="2694940"/>
          </a:xfrm>
        </p:grpSpPr>
        <p:sp>
          <p:nvSpPr>
            <p:cNvPr id="46" name="object 46" descr=""/>
            <p:cNvSpPr/>
            <p:nvPr/>
          </p:nvSpPr>
          <p:spPr>
            <a:xfrm>
              <a:off x="259079" y="3145535"/>
              <a:ext cx="3837940" cy="2694940"/>
            </a:xfrm>
            <a:custGeom>
              <a:avLst/>
              <a:gdLst/>
              <a:ahLst/>
              <a:cxnLst/>
              <a:rect l="l" t="t" r="r" b="b"/>
              <a:pathLst>
                <a:path w="3837940" h="2694940">
                  <a:moveTo>
                    <a:pt x="3837432" y="0"/>
                  </a:moveTo>
                  <a:lnTo>
                    <a:pt x="0" y="0"/>
                  </a:lnTo>
                  <a:lnTo>
                    <a:pt x="0" y="2694432"/>
                  </a:lnTo>
                  <a:lnTo>
                    <a:pt x="3837432" y="2694432"/>
                  </a:lnTo>
                  <a:lnTo>
                    <a:pt x="3837432" y="0"/>
                  </a:lnTo>
                  <a:close/>
                </a:path>
              </a:pathLst>
            </a:custGeom>
            <a:solidFill>
              <a:srgbClr val="ABDB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4096257" y="3792600"/>
              <a:ext cx="970280" cy="692150"/>
            </a:xfrm>
            <a:custGeom>
              <a:avLst/>
              <a:gdLst/>
              <a:ahLst/>
              <a:cxnLst/>
              <a:rect l="l" t="t" r="r" b="b"/>
              <a:pathLst>
                <a:path w="970279" h="692150">
                  <a:moveTo>
                    <a:pt x="0" y="692149"/>
                  </a:moveTo>
                  <a:lnTo>
                    <a:pt x="969772" y="0"/>
                  </a:lnTo>
                </a:path>
              </a:pathLst>
            </a:custGeom>
            <a:ln w="25400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8" name="object 48" descr=""/>
          <p:cNvSpPr txBox="1"/>
          <p:nvPr/>
        </p:nvSpPr>
        <p:spPr>
          <a:xfrm>
            <a:off x="561848" y="3864196"/>
            <a:ext cx="2715895" cy="1551305"/>
          </a:xfrm>
          <a:prstGeom prst="rect">
            <a:avLst/>
          </a:prstGeom>
        </p:spPr>
        <p:txBody>
          <a:bodyPr wrap="square" lIns="0" tIns="895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dirty="0" sz="2000" b="1">
                <a:latin typeface="Tahoma"/>
                <a:cs typeface="Tahoma"/>
              </a:rPr>
              <a:t>1</a:t>
            </a:r>
            <a:r>
              <a:rPr dirty="0" sz="2000" spc="-20" b="1">
                <a:latin typeface="Tahoma"/>
                <a:cs typeface="Tahoma"/>
              </a:rPr>
              <a:t> </a:t>
            </a:r>
            <a:r>
              <a:rPr dirty="0" sz="2000" b="1">
                <a:latin typeface="Tahoma"/>
                <a:cs typeface="Tahoma"/>
              </a:rPr>
              <a:t>=</a:t>
            </a:r>
            <a:r>
              <a:rPr dirty="0" sz="2000" spc="-20" b="1">
                <a:latin typeface="Tahoma"/>
                <a:cs typeface="Tahoma"/>
              </a:rPr>
              <a:t> </a:t>
            </a:r>
            <a:r>
              <a:rPr dirty="0" sz="2000" b="1">
                <a:latin typeface="Tahoma"/>
                <a:cs typeface="Tahoma"/>
              </a:rPr>
              <a:t>slight</a:t>
            </a:r>
            <a:r>
              <a:rPr dirty="0" sz="2000" spc="-35" b="1">
                <a:latin typeface="Tahoma"/>
                <a:cs typeface="Tahoma"/>
              </a:rPr>
              <a:t> </a:t>
            </a:r>
            <a:r>
              <a:rPr dirty="0" sz="2000" spc="-10" b="1">
                <a:latin typeface="Tahoma"/>
                <a:cs typeface="Tahoma"/>
              </a:rPr>
              <a:t>hazard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z="2000" b="1">
                <a:latin typeface="Tahoma"/>
                <a:cs typeface="Tahoma"/>
              </a:rPr>
              <a:t>2</a:t>
            </a:r>
            <a:r>
              <a:rPr dirty="0" sz="2000" spc="-40" b="1">
                <a:latin typeface="Tahoma"/>
                <a:cs typeface="Tahoma"/>
              </a:rPr>
              <a:t> </a:t>
            </a:r>
            <a:r>
              <a:rPr dirty="0" sz="2000" b="1">
                <a:latin typeface="Tahoma"/>
                <a:cs typeface="Tahoma"/>
              </a:rPr>
              <a:t>=</a:t>
            </a:r>
            <a:r>
              <a:rPr dirty="0" sz="2000" spc="-45" b="1">
                <a:latin typeface="Tahoma"/>
                <a:cs typeface="Tahoma"/>
              </a:rPr>
              <a:t> </a:t>
            </a:r>
            <a:r>
              <a:rPr dirty="0" sz="2000" b="1">
                <a:latin typeface="Tahoma"/>
                <a:cs typeface="Tahoma"/>
              </a:rPr>
              <a:t>moderate</a:t>
            </a:r>
            <a:r>
              <a:rPr dirty="0" sz="2000" spc="-10" b="1">
                <a:latin typeface="Tahoma"/>
                <a:cs typeface="Tahoma"/>
              </a:rPr>
              <a:t> hazard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2000" b="1">
                <a:latin typeface="Tahoma"/>
                <a:cs typeface="Tahoma"/>
              </a:rPr>
              <a:t>3</a:t>
            </a:r>
            <a:r>
              <a:rPr dirty="0" sz="2000" spc="-35" b="1">
                <a:latin typeface="Tahoma"/>
                <a:cs typeface="Tahoma"/>
              </a:rPr>
              <a:t> </a:t>
            </a:r>
            <a:r>
              <a:rPr dirty="0" sz="2000" b="1">
                <a:latin typeface="Tahoma"/>
                <a:cs typeface="Tahoma"/>
              </a:rPr>
              <a:t>=</a:t>
            </a:r>
            <a:r>
              <a:rPr dirty="0" sz="2000" spc="-40" b="1">
                <a:latin typeface="Tahoma"/>
                <a:cs typeface="Tahoma"/>
              </a:rPr>
              <a:t> </a:t>
            </a:r>
            <a:r>
              <a:rPr dirty="0" sz="2000" b="1">
                <a:latin typeface="Tahoma"/>
                <a:cs typeface="Tahoma"/>
              </a:rPr>
              <a:t>extreme</a:t>
            </a:r>
            <a:r>
              <a:rPr dirty="0" sz="2000" spc="-5" b="1">
                <a:latin typeface="Tahoma"/>
                <a:cs typeface="Tahoma"/>
              </a:rPr>
              <a:t> </a:t>
            </a:r>
            <a:r>
              <a:rPr dirty="0" sz="2000" spc="-10" b="1">
                <a:latin typeface="Tahoma"/>
                <a:cs typeface="Tahoma"/>
              </a:rPr>
              <a:t>hazard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2000" b="1">
                <a:latin typeface="Tahoma"/>
                <a:cs typeface="Tahoma"/>
              </a:rPr>
              <a:t>4</a:t>
            </a:r>
            <a:r>
              <a:rPr dirty="0" sz="2000" spc="-25" b="1">
                <a:latin typeface="Tahoma"/>
                <a:cs typeface="Tahoma"/>
              </a:rPr>
              <a:t> </a:t>
            </a:r>
            <a:r>
              <a:rPr dirty="0" sz="2000" b="1">
                <a:latin typeface="Tahoma"/>
                <a:cs typeface="Tahoma"/>
              </a:rPr>
              <a:t>=</a:t>
            </a:r>
            <a:r>
              <a:rPr dirty="0" sz="2000" spc="-30" b="1">
                <a:latin typeface="Tahoma"/>
                <a:cs typeface="Tahoma"/>
              </a:rPr>
              <a:t> </a:t>
            </a:r>
            <a:r>
              <a:rPr dirty="0" sz="2000" b="1">
                <a:latin typeface="Tahoma"/>
                <a:cs typeface="Tahoma"/>
              </a:rPr>
              <a:t>deadly</a:t>
            </a:r>
            <a:r>
              <a:rPr dirty="0" sz="2000" spc="-5" b="1">
                <a:latin typeface="Tahoma"/>
                <a:cs typeface="Tahoma"/>
              </a:rPr>
              <a:t> </a:t>
            </a:r>
            <a:r>
              <a:rPr dirty="0" sz="2000" spc="-10" b="1">
                <a:latin typeface="Tahoma"/>
                <a:cs typeface="Tahoma"/>
              </a:rPr>
              <a:t>hazard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49" name="object 49" descr=""/>
          <p:cNvGrpSpPr/>
          <p:nvPr/>
        </p:nvGrpSpPr>
        <p:grpSpPr>
          <a:xfrm>
            <a:off x="164592" y="2200655"/>
            <a:ext cx="4368165" cy="2049780"/>
            <a:chOff x="164592" y="2200655"/>
            <a:chExt cx="4368165" cy="2049780"/>
          </a:xfrm>
        </p:grpSpPr>
        <p:sp>
          <p:nvSpPr>
            <p:cNvPr id="50" name="object 50" descr=""/>
            <p:cNvSpPr/>
            <p:nvPr/>
          </p:nvSpPr>
          <p:spPr>
            <a:xfrm>
              <a:off x="164592" y="2200655"/>
              <a:ext cx="4154804" cy="1734820"/>
            </a:xfrm>
            <a:custGeom>
              <a:avLst/>
              <a:gdLst/>
              <a:ahLst/>
              <a:cxnLst/>
              <a:rect l="l" t="t" r="r" b="b"/>
              <a:pathLst>
                <a:path w="4154804" h="1734820">
                  <a:moveTo>
                    <a:pt x="4154424" y="0"/>
                  </a:moveTo>
                  <a:lnTo>
                    <a:pt x="0" y="0"/>
                  </a:lnTo>
                  <a:lnTo>
                    <a:pt x="0" y="1734312"/>
                  </a:lnTo>
                  <a:lnTo>
                    <a:pt x="4154424" y="1734312"/>
                  </a:lnTo>
                  <a:lnTo>
                    <a:pt x="4154424" y="0"/>
                  </a:lnTo>
                  <a:close/>
                </a:path>
              </a:pathLst>
            </a:custGeom>
            <a:solidFill>
              <a:srgbClr val="ABDB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4318762" y="3062605"/>
              <a:ext cx="201295" cy="1175385"/>
            </a:xfrm>
            <a:custGeom>
              <a:avLst/>
              <a:gdLst/>
              <a:ahLst/>
              <a:cxnLst/>
              <a:rect l="l" t="t" r="r" b="b"/>
              <a:pathLst>
                <a:path w="201295" h="1175385">
                  <a:moveTo>
                    <a:pt x="0" y="0"/>
                  </a:moveTo>
                  <a:lnTo>
                    <a:pt x="201295" y="1175131"/>
                  </a:lnTo>
                </a:path>
              </a:pathLst>
            </a:custGeom>
            <a:ln w="25400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2" name="object 52" descr=""/>
          <p:cNvSpPr txBox="1"/>
          <p:nvPr/>
        </p:nvSpPr>
        <p:spPr>
          <a:xfrm>
            <a:off x="217322" y="2234260"/>
            <a:ext cx="8013065" cy="3295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  <a:tabLst>
                <a:tab pos="5110480" algn="l"/>
              </a:tabLst>
            </a:pPr>
            <a:r>
              <a:rPr dirty="0" sz="2000" b="1">
                <a:latin typeface="Tahoma"/>
                <a:cs typeface="Tahoma"/>
              </a:rPr>
              <a:t>White</a:t>
            </a:r>
            <a:r>
              <a:rPr dirty="0" sz="2000" spc="-35" b="1">
                <a:latin typeface="Tahoma"/>
                <a:cs typeface="Tahoma"/>
              </a:rPr>
              <a:t> </a:t>
            </a:r>
            <a:r>
              <a:rPr dirty="0" sz="2000" b="1">
                <a:latin typeface="Tahoma"/>
                <a:cs typeface="Tahoma"/>
              </a:rPr>
              <a:t>=</a:t>
            </a:r>
            <a:r>
              <a:rPr dirty="0" sz="2000" spc="-45" b="1">
                <a:latin typeface="Tahoma"/>
                <a:cs typeface="Tahoma"/>
              </a:rPr>
              <a:t> </a:t>
            </a:r>
            <a:r>
              <a:rPr dirty="0" sz="2000" b="1">
                <a:latin typeface="Tahoma"/>
                <a:cs typeface="Tahoma"/>
              </a:rPr>
              <a:t>Other</a:t>
            </a:r>
            <a:r>
              <a:rPr dirty="0" sz="2000" spc="-45" b="1">
                <a:latin typeface="Tahoma"/>
                <a:cs typeface="Tahoma"/>
              </a:rPr>
              <a:t> </a:t>
            </a:r>
            <a:r>
              <a:rPr dirty="0" sz="2000" b="1">
                <a:latin typeface="Tahoma"/>
                <a:cs typeface="Tahoma"/>
              </a:rPr>
              <a:t>Special</a:t>
            </a:r>
            <a:r>
              <a:rPr dirty="0" sz="2000" spc="-40" b="1">
                <a:latin typeface="Tahoma"/>
                <a:cs typeface="Tahoma"/>
              </a:rPr>
              <a:t> </a:t>
            </a:r>
            <a:r>
              <a:rPr dirty="0" sz="2000" b="1">
                <a:latin typeface="Tahoma"/>
                <a:cs typeface="Tahoma"/>
              </a:rPr>
              <a:t>Hazards</a:t>
            </a:r>
            <a:r>
              <a:rPr dirty="0" sz="2000" spc="254" b="1">
                <a:latin typeface="Tahoma"/>
                <a:cs typeface="Tahoma"/>
              </a:rPr>
              <a:t> </a:t>
            </a:r>
            <a:r>
              <a:rPr dirty="0" baseline="18055" sz="3000" spc="-15" b="1">
                <a:latin typeface="Tahoma"/>
                <a:cs typeface="Tahoma"/>
              </a:rPr>
              <a:t>mabilit</a:t>
            </a:r>
            <a:r>
              <a:rPr dirty="0" baseline="18055" sz="3000" b="1">
                <a:latin typeface="Tahoma"/>
                <a:cs typeface="Tahoma"/>
              </a:rPr>
              <a:t>	</a:t>
            </a:r>
            <a:r>
              <a:rPr dirty="0" baseline="12500" sz="3000" b="1">
                <a:latin typeface="Tahoma"/>
                <a:cs typeface="Tahoma"/>
              </a:rPr>
              <a:t>Blue</a:t>
            </a:r>
            <a:r>
              <a:rPr dirty="0" baseline="12500" sz="3000" spc="-89" b="1">
                <a:latin typeface="Tahoma"/>
                <a:cs typeface="Tahoma"/>
              </a:rPr>
              <a:t> </a:t>
            </a:r>
            <a:r>
              <a:rPr dirty="0" baseline="12500" sz="3000" b="1">
                <a:latin typeface="Tahoma"/>
                <a:cs typeface="Tahoma"/>
              </a:rPr>
              <a:t>=</a:t>
            </a:r>
            <a:r>
              <a:rPr dirty="0" baseline="12500" sz="3000" spc="-67" b="1">
                <a:latin typeface="Tahoma"/>
                <a:cs typeface="Tahoma"/>
              </a:rPr>
              <a:t> </a:t>
            </a:r>
            <a:r>
              <a:rPr dirty="0" baseline="12500" sz="3000" b="1">
                <a:latin typeface="Tahoma"/>
                <a:cs typeface="Tahoma"/>
              </a:rPr>
              <a:t>Health</a:t>
            </a:r>
            <a:r>
              <a:rPr dirty="0" baseline="12500" sz="3000" spc="-37" b="1">
                <a:latin typeface="Tahoma"/>
                <a:cs typeface="Tahoma"/>
              </a:rPr>
              <a:t> </a:t>
            </a:r>
            <a:r>
              <a:rPr dirty="0" baseline="12500" sz="3000" spc="-15" b="1">
                <a:latin typeface="Tahoma"/>
                <a:cs typeface="Tahoma"/>
              </a:rPr>
              <a:t>Hazards</a:t>
            </a:r>
            <a:endParaRPr baseline="12500" sz="3000">
              <a:latin typeface="Tahoma"/>
              <a:cs typeface="Tahoma"/>
            </a:endParaRPr>
          </a:p>
        </p:txBody>
      </p:sp>
      <p:sp>
        <p:nvSpPr>
          <p:cNvPr id="53" name="object 53" descr=""/>
          <p:cNvSpPr txBox="1"/>
          <p:nvPr/>
        </p:nvSpPr>
        <p:spPr>
          <a:xfrm>
            <a:off x="392074" y="2538924"/>
            <a:ext cx="3145790" cy="1168400"/>
          </a:xfrm>
          <a:prstGeom prst="rect">
            <a:avLst/>
          </a:prstGeom>
        </p:spPr>
        <p:txBody>
          <a:bodyPr wrap="square" lIns="0" tIns="88265" rIns="0" bIns="0" rtlCol="0" vert="horz">
            <a:spAutoFit/>
          </a:bodyPr>
          <a:lstStyle/>
          <a:p>
            <a:pPr marL="234950">
              <a:lnSpc>
                <a:spcPct val="100000"/>
              </a:lnSpc>
              <a:spcBef>
                <a:spcPts val="695"/>
              </a:spcBef>
            </a:pPr>
            <a:r>
              <a:rPr dirty="0" sz="2000" b="1" strike="sngStrike">
                <a:latin typeface="Tahoma"/>
                <a:cs typeface="Tahoma"/>
              </a:rPr>
              <a:t>W</a:t>
            </a:r>
            <a:r>
              <a:rPr dirty="0" sz="2000" b="1" strike="noStrike">
                <a:latin typeface="Tahoma"/>
                <a:cs typeface="Tahoma"/>
              </a:rPr>
              <a:t>=</a:t>
            </a:r>
            <a:r>
              <a:rPr dirty="0" sz="2000" spc="-30" b="1" strike="noStrike">
                <a:latin typeface="Tahoma"/>
                <a:cs typeface="Tahoma"/>
              </a:rPr>
              <a:t> </a:t>
            </a:r>
            <a:r>
              <a:rPr dirty="0" sz="2000" b="1" strike="noStrike">
                <a:latin typeface="Tahoma"/>
                <a:cs typeface="Tahoma"/>
              </a:rPr>
              <a:t>reactivity</a:t>
            </a:r>
            <a:r>
              <a:rPr dirty="0" sz="2000" spc="-50" b="1" strike="noStrike">
                <a:latin typeface="Tahoma"/>
                <a:cs typeface="Tahoma"/>
              </a:rPr>
              <a:t> </a:t>
            </a:r>
            <a:r>
              <a:rPr dirty="0" sz="2000" b="1" strike="noStrike">
                <a:latin typeface="Tahoma"/>
                <a:cs typeface="Tahoma"/>
              </a:rPr>
              <a:t>to</a:t>
            </a:r>
            <a:r>
              <a:rPr dirty="0" sz="2000" spc="-35" b="1" strike="noStrike">
                <a:latin typeface="Tahoma"/>
                <a:cs typeface="Tahoma"/>
              </a:rPr>
              <a:t> </a:t>
            </a:r>
            <a:r>
              <a:rPr dirty="0" sz="2000" spc="-20" b="1" strike="noStrike">
                <a:latin typeface="Tahoma"/>
                <a:cs typeface="Tahoma"/>
              </a:rPr>
              <a:t>water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2000" b="1">
                <a:latin typeface="Tahoma"/>
                <a:cs typeface="Tahoma"/>
              </a:rPr>
              <a:t>OX</a:t>
            </a:r>
            <a:r>
              <a:rPr dirty="0" sz="2000" spc="-10" b="1">
                <a:latin typeface="Tahoma"/>
                <a:cs typeface="Tahoma"/>
              </a:rPr>
              <a:t> </a:t>
            </a:r>
            <a:r>
              <a:rPr dirty="0" sz="2000" b="1">
                <a:latin typeface="Tahoma"/>
                <a:cs typeface="Tahoma"/>
              </a:rPr>
              <a:t>=</a:t>
            </a:r>
            <a:r>
              <a:rPr dirty="0" sz="2000" spc="-15" b="1">
                <a:latin typeface="Tahoma"/>
                <a:cs typeface="Tahoma"/>
              </a:rPr>
              <a:t> </a:t>
            </a:r>
            <a:r>
              <a:rPr dirty="0" sz="2000" spc="-10" b="1">
                <a:latin typeface="Tahoma"/>
                <a:cs typeface="Tahoma"/>
              </a:rPr>
              <a:t>oxidizer</a:t>
            </a:r>
            <a:endParaRPr sz="2000">
              <a:latin typeface="Tahoma"/>
              <a:cs typeface="Tahoma"/>
            </a:endParaRPr>
          </a:p>
          <a:p>
            <a:pPr marL="85725">
              <a:lnSpc>
                <a:spcPct val="100000"/>
              </a:lnSpc>
              <a:spcBef>
                <a:spcPts val="605"/>
              </a:spcBef>
            </a:pPr>
            <a:r>
              <a:rPr dirty="0" sz="2000" b="1">
                <a:latin typeface="Tahoma"/>
                <a:cs typeface="Tahoma"/>
              </a:rPr>
              <a:t>SA</a:t>
            </a:r>
            <a:r>
              <a:rPr dirty="0" sz="2000" spc="-25" b="1">
                <a:latin typeface="Tahoma"/>
                <a:cs typeface="Tahoma"/>
              </a:rPr>
              <a:t> </a:t>
            </a:r>
            <a:r>
              <a:rPr dirty="0" sz="2000" b="1">
                <a:latin typeface="Tahoma"/>
                <a:cs typeface="Tahoma"/>
              </a:rPr>
              <a:t>=</a:t>
            </a:r>
            <a:r>
              <a:rPr dirty="0" sz="2000" spc="-30" b="1">
                <a:latin typeface="Tahoma"/>
                <a:cs typeface="Tahoma"/>
              </a:rPr>
              <a:t> </a:t>
            </a:r>
            <a:r>
              <a:rPr dirty="0" sz="2000" b="1">
                <a:latin typeface="Tahoma"/>
                <a:cs typeface="Tahoma"/>
              </a:rPr>
              <a:t>simple</a:t>
            </a:r>
            <a:r>
              <a:rPr dirty="0" sz="2000" spc="-25" b="1">
                <a:latin typeface="Tahoma"/>
                <a:cs typeface="Tahoma"/>
              </a:rPr>
              <a:t> </a:t>
            </a:r>
            <a:r>
              <a:rPr dirty="0" sz="2000" spc="-10" b="1">
                <a:latin typeface="Tahoma"/>
                <a:cs typeface="Tahoma"/>
              </a:rPr>
              <a:t>asphyxiant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54" name="object 54" descr=""/>
          <p:cNvSpPr txBox="1"/>
          <p:nvPr/>
        </p:nvSpPr>
        <p:spPr>
          <a:xfrm>
            <a:off x="4176140" y="5960770"/>
            <a:ext cx="600710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OTIEC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5" name="object 55" descr=""/>
          <p:cNvSpPr/>
          <p:nvPr/>
        </p:nvSpPr>
        <p:spPr>
          <a:xfrm>
            <a:off x="164592" y="2200655"/>
            <a:ext cx="4154804" cy="1734820"/>
          </a:xfrm>
          <a:custGeom>
            <a:avLst/>
            <a:gdLst/>
            <a:ahLst/>
            <a:cxnLst/>
            <a:rect l="l" t="t" r="r" b="b"/>
            <a:pathLst>
              <a:path w="4154804" h="1734820">
                <a:moveTo>
                  <a:pt x="0" y="1734312"/>
                </a:moveTo>
                <a:lnTo>
                  <a:pt x="4154424" y="1734312"/>
                </a:lnTo>
                <a:lnTo>
                  <a:pt x="4154424" y="0"/>
                </a:lnTo>
                <a:lnTo>
                  <a:pt x="0" y="0"/>
                </a:lnTo>
                <a:lnTo>
                  <a:pt x="0" y="1734312"/>
                </a:lnTo>
                <a:close/>
              </a:path>
            </a:pathLst>
          </a:custGeom>
          <a:ln w="25400">
            <a:solidFill>
              <a:srgbClr val="00AF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57" name="object 5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25"/>
              <a:t> </a:t>
            </a:r>
            <a:r>
              <a:rPr dirty="0" spc="-10"/>
              <a:t>10-</a:t>
            </a:r>
            <a:r>
              <a:rPr dirty="0"/>
              <a:t>hr. </a:t>
            </a:r>
            <a:r>
              <a:rPr dirty="0" spc="-10"/>
              <a:t>General</a:t>
            </a:r>
            <a:r>
              <a:rPr dirty="0" spc="35"/>
              <a:t> </a:t>
            </a:r>
            <a:r>
              <a:rPr dirty="0"/>
              <a:t>Industry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Hazard </a:t>
            </a:r>
            <a:r>
              <a:rPr dirty="0" spc="-10"/>
              <a:t>Communication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332105">
              <a:lnSpc>
                <a:spcPct val="100000"/>
              </a:lnSpc>
              <a:spcBef>
                <a:spcPts val="110"/>
              </a:spcBef>
            </a:pPr>
            <a:r>
              <a:rPr dirty="0"/>
              <a:t>Hazard</a:t>
            </a:r>
            <a:r>
              <a:rPr dirty="0" spc="-110"/>
              <a:t> </a:t>
            </a:r>
            <a:r>
              <a:rPr dirty="0"/>
              <a:t>Communication</a:t>
            </a:r>
            <a:r>
              <a:rPr dirty="0" spc="-50"/>
              <a:t> </a:t>
            </a:r>
            <a:r>
              <a:rPr dirty="0" spc="-10"/>
              <a:t>Labels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66416" y="1447821"/>
            <a:ext cx="3977771" cy="3962228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5872098" y="5224017"/>
            <a:ext cx="59245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6" name="object 6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25"/>
              <a:t> </a:t>
            </a:r>
            <a:r>
              <a:rPr dirty="0" spc="-10"/>
              <a:t>10-</a:t>
            </a:r>
            <a:r>
              <a:rPr dirty="0"/>
              <a:t>hr. </a:t>
            </a:r>
            <a:r>
              <a:rPr dirty="0" spc="-10"/>
              <a:t>General</a:t>
            </a:r>
            <a:r>
              <a:rPr dirty="0" spc="35"/>
              <a:t> </a:t>
            </a:r>
            <a:r>
              <a:rPr dirty="0"/>
              <a:t>Industry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Hazard </a:t>
            </a:r>
            <a:r>
              <a:rPr dirty="0" spc="-10"/>
              <a:t>Communication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6172200"/>
          </a:xfrm>
          <a:custGeom>
            <a:avLst/>
            <a:gdLst/>
            <a:ahLst/>
            <a:cxnLst/>
            <a:rect l="l" t="t" r="r" b="b"/>
            <a:pathLst>
              <a:path w="9144000" h="6172200">
                <a:moveTo>
                  <a:pt x="0" y="6172200"/>
                </a:moveTo>
                <a:lnTo>
                  <a:pt x="9144000" y="6172200"/>
                </a:lnTo>
                <a:lnTo>
                  <a:pt x="9144000" y="0"/>
                </a:lnTo>
                <a:lnTo>
                  <a:pt x="0" y="0"/>
                </a:lnTo>
                <a:lnTo>
                  <a:pt x="0" y="617220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4459223" y="3060192"/>
            <a:ext cx="4343400" cy="2057400"/>
            <a:chOff x="4459223" y="3060192"/>
            <a:chExt cx="4343400" cy="2057400"/>
          </a:xfrm>
        </p:grpSpPr>
        <p:sp>
          <p:nvSpPr>
            <p:cNvPr id="4" name="object 4" descr=""/>
            <p:cNvSpPr/>
            <p:nvPr/>
          </p:nvSpPr>
          <p:spPr>
            <a:xfrm>
              <a:off x="4459223" y="3060192"/>
              <a:ext cx="4343400" cy="685800"/>
            </a:xfrm>
            <a:custGeom>
              <a:avLst/>
              <a:gdLst/>
              <a:ahLst/>
              <a:cxnLst/>
              <a:rect l="l" t="t" r="r" b="b"/>
              <a:pathLst>
                <a:path w="4343400" h="685800">
                  <a:moveTo>
                    <a:pt x="4343400" y="0"/>
                  </a:moveTo>
                  <a:lnTo>
                    <a:pt x="0" y="0"/>
                  </a:lnTo>
                  <a:lnTo>
                    <a:pt x="0" y="685799"/>
                  </a:lnTo>
                  <a:lnTo>
                    <a:pt x="4343400" y="685799"/>
                  </a:lnTo>
                  <a:lnTo>
                    <a:pt x="4343400" y="0"/>
                  </a:lnTo>
                  <a:close/>
                </a:path>
              </a:pathLst>
            </a:custGeom>
            <a:solidFill>
              <a:srgbClr val="005EA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4459223" y="3745992"/>
              <a:ext cx="4343400" cy="685800"/>
            </a:xfrm>
            <a:custGeom>
              <a:avLst/>
              <a:gdLst/>
              <a:ahLst/>
              <a:cxnLst/>
              <a:rect l="l" t="t" r="r" b="b"/>
              <a:pathLst>
                <a:path w="4343400" h="685800">
                  <a:moveTo>
                    <a:pt x="4343400" y="0"/>
                  </a:moveTo>
                  <a:lnTo>
                    <a:pt x="0" y="0"/>
                  </a:lnTo>
                  <a:lnTo>
                    <a:pt x="0" y="685799"/>
                  </a:lnTo>
                  <a:lnTo>
                    <a:pt x="4343400" y="685799"/>
                  </a:lnTo>
                  <a:lnTo>
                    <a:pt x="43434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4459223" y="4431792"/>
              <a:ext cx="4343400" cy="685800"/>
            </a:xfrm>
            <a:custGeom>
              <a:avLst/>
              <a:gdLst/>
              <a:ahLst/>
              <a:cxnLst/>
              <a:rect l="l" t="t" r="r" b="b"/>
              <a:pathLst>
                <a:path w="4343400" h="685800">
                  <a:moveTo>
                    <a:pt x="4343400" y="0"/>
                  </a:moveTo>
                  <a:lnTo>
                    <a:pt x="0" y="0"/>
                  </a:lnTo>
                  <a:lnTo>
                    <a:pt x="0" y="685799"/>
                  </a:lnTo>
                  <a:lnTo>
                    <a:pt x="4343400" y="685799"/>
                  </a:lnTo>
                  <a:lnTo>
                    <a:pt x="4343400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7431023" y="3136392"/>
              <a:ext cx="533400" cy="533400"/>
            </a:xfrm>
            <a:custGeom>
              <a:avLst/>
              <a:gdLst/>
              <a:ahLst/>
              <a:cxnLst/>
              <a:rect l="l" t="t" r="r" b="b"/>
              <a:pathLst>
                <a:path w="533400" h="533400">
                  <a:moveTo>
                    <a:pt x="533400" y="0"/>
                  </a:moveTo>
                  <a:lnTo>
                    <a:pt x="0" y="0"/>
                  </a:lnTo>
                  <a:lnTo>
                    <a:pt x="0" y="533399"/>
                  </a:lnTo>
                  <a:lnTo>
                    <a:pt x="533400" y="533399"/>
                  </a:lnTo>
                  <a:lnTo>
                    <a:pt x="533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7431023" y="3136392"/>
              <a:ext cx="533400" cy="533400"/>
            </a:xfrm>
            <a:custGeom>
              <a:avLst/>
              <a:gdLst/>
              <a:ahLst/>
              <a:cxnLst/>
              <a:rect l="l" t="t" r="r" b="b"/>
              <a:pathLst>
                <a:path w="533400" h="533400">
                  <a:moveTo>
                    <a:pt x="0" y="533399"/>
                  </a:moveTo>
                  <a:lnTo>
                    <a:pt x="533400" y="533399"/>
                  </a:lnTo>
                  <a:lnTo>
                    <a:pt x="533400" y="0"/>
                  </a:lnTo>
                  <a:lnTo>
                    <a:pt x="0" y="0"/>
                  </a:lnTo>
                  <a:lnTo>
                    <a:pt x="0" y="533399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8116823" y="3136392"/>
              <a:ext cx="533400" cy="533400"/>
            </a:xfrm>
            <a:custGeom>
              <a:avLst/>
              <a:gdLst/>
              <a:ahLst/>
              <a:cxnLst/>
              <a:rect l="l" t="t" r="r" b="b"/>
              <a:pathLst>
                <a:path w="533400" h="533400">
                  <a:moveTo>
                    <a:pt x="533400" y="0"/>
                  </a:moveTo>
                  <a:lnTo>
                    <a:pt x="0" y="0"/>
                  </a:lnTo>
                  <a:lnTo>
                    <a:pt x="0" y="533399"/>
                  </a:lnTo>
                  <a:lnTo>
                    <a:pt x="533400" y="533399"/>
                  </a:lnTo>
                  <a:lnTo>
                    <a:pt x="533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8116823" y="3136392"/>
              <a:ext cx="533400" cy="533400"/>
            </a:xfrm>
            <a:custGeom>
              <a:avLst/>
              <a:gdLst/>
              <a:ahLst/>
              <a:cxnLst/>
              <a:rect l="l" t="t" r="r" b="b"/>
              <a:pathLst>
                <a:path w="533400" h="533400">
                  <a:moveTo>
                    <a:pt x="0" y="533399"/>
                  </a:moveTo>
                  <a:lnTo>
                    <a:pt x="533400" y="533399"/>
                  </a:lnTo>
                  <a:lnTo>
                    <a:pt x="533400" y="0"/>
                  </a:lnTo>
                  <a:lnTo>
                    <a:pt x="0" y="0"/>
                  </a:lnTo>
                  <a:lnTo>
                    <a:pt x="0" y="533399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8116823" y="3810000"/>
              <a:ext cx="533400" cy="533400"/>
            </a:xfrm>
            <a:custGeom>
              <a:avLst/>
              <a:gdLst/>
              <a:ahLst/>
              <a:cxnLst/>
              <a:rect l="l" t="t" r="r" b="b"/>
              <a:pathLst>
                <a:path w="533400" h="533400">
                  <a:moveTo>
                    <a:pt x="533400" y="0"/>
                  </a:moveTo>
                  <a:lnTo>
                    <a:pt x="0" y="0"/>
                  </a:lnTo>
                  <a:lnTo>
                    <a:pt x="0" y="533400"/>
                  </a:lnTo>
                  <a:lnTo>
                    <a:pt x="533400" y="533400"/>
                  </a:lnTo>
                  <a:lnTo>
                    <a:pt x="533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8116823" y="3810000"/>
              <a:ext cx="533400" cy="533400"/>
            </a:xfrm>
            <a:custGeom>
              <a:avLst/>
              <a:gdLst/>
              <a:ahLst/>
              <a:cxnLst/>
              <a:rect l="l" t="t" r="r" b="b"/>
              <a:pathLst>
                <a:path w="533400" h="533400">
                  <a:moveTo>
                    <a:pt x="0" y="533400"/>
                  </a:moveTo>
                  <a:lnTo>
                    <a:pt x="533400" y="533400"/>
                  </a:lnTo>
                  <a:lnTo>
                    <a:pt x="533400" y="0"/>
                  </a:lnTo>
                  <a:lnTo>
                    <a:pt x="0" y="0"/>
                  </a:lnTo>
                  <a:lnTo>
                    <a:pt x="0" y="53340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8116823" y="4495800"/>
              <a:ext cx="533400" cy="533400"/>
            </a:xfrm>
            <a:custGeom>
              <a:avLst/>
              <a:gdLst/>
              <a:ahLst/>
              <a:cxnLst/>
              <a:rect l="l" t="t" r="r" b="b"/>
              <a:pathLst>
                <a:path w="533400" h="533400">
                  <a:moveTo>
                    <a:pt x="533400" y="0"/>
                  </a:moveTo>
                  <a:lnTo>
                    <a:pt x="0" y="0"/>
                  </a:lnTo>
                  <a:lnTo>
                    <a:pt x="0" y="533400"/>
                  </a:lnTo>
                  <a:lnTo>
                    <a:pt x="533400" y="533400"/>
                  </a:lnTo>
                  <a:lnTo>
                    <a:pt x="533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8116823" y="4495800"/>
              <a:ext cx="533400" cy="533400"/>
            </a:xfrm>
            <a:custGeom>
              <a:avLst/>
              <a:gdLst/>
              <a:ahLst/>
              <a:cxnLst/>
              <a:rect l="l" t="t" r="r" b="b"/>
              <a:pathLst>
                <a:path w="533400" h="533400">
                  <a:moveTo>
                    <a:pt x="0" y="533400"/>
                  </a:moveTo>
                  <a:lnTo>
                    <a:pt x="533400" y="533400"/>
                  </a:lnTo>
                  <a:lnTo>
                    <a:pt x="533400" y="0"/>
                  </a:lnTo>
                  <a:lnTo>
                    <a:pt x="0" y="0"/>
                  </a:lnTo>
                  <a:lnTo>
                    <a:pt x="0" y="53340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/>
          <p:nvPr/>
        </p:nvSpPr>
        <p:spPr>
          <a:xfrm>
            <a:off x="8116823" y="51816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533400"/>
                </a:moveTo>
                <a:lnTo>
                  <a:pt x="533400" y="533400"/>
                </a:lnTo>
                <a:lnTo>
                  <a:pt x="533400" y="0"/>
                </a:lnTo>
                <a:lnTo>
                  <a:pt x="0" y="0"/>
                </a:lnTo>
                <a:lnTo>
                  <a:pt x="0" y="533400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332105">
              <a:lnSpc>
                <a:spcPct val="100000"/>
              </a:lnSpc>
              <a:spcBef>
                <a:spcPts val="110"/>
              </a:spcBef>
            </a:pPr>
            <a:r>
              <a:rPr dirty="0"/>
              <a:t>Hazard</a:t>
            </a:r>
            <a:r>
              <a:rPr dirty="0" spc="-110"/>
              <a:t> </a:t>
            </a:r>
            <a:r>
              <a:rPr dirty="0"/>
              <a:t>Communication</a:t>
            </a:r>
            <a:r>
              <a:rPr dirty="0" spc="-50"/>
              <a:t> </a:t>
            </a:r>
            <a:r>
              <a:rPr dirty="0" spc="-10"/>
              <a:t>Labels</a:t>
            </a:r>
          </a:p>
        </p:txBody>
      </p:sp>
      <p:sp>
        <p:nvSpPr>
          <p:cNvPr id="17" name="object 17" descr=""/>
          <p:cNvSpPr txBox="1"/>
          <p:nvPr/>
        </p:nvSpPr>
        <p:spPr>
          <a:xfrm>
            <a:off x="481076" y="1008176"/>
            <a:ext cx="8258809" cy="4784090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HMIS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label</a:t>
            </a:r>
            <a:endParaRPr sz="2800">
              <a:latin typeface="Tahoma"/>
              <a:cs typeface="Tahoma"/>
            </a:endParaRPr>
          </a:p>
          <a:p>
            <a:pPr lvl="1" marL="755015" indent="-285750">
              <a:lnSpc>
                <a:spcPct val="100000"/>
              </a:lnSpc>
              <a:spcBef>
                <a:spcPts val="57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Intended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for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“In-</a:t>
            </a:r>
            <a:r>
              <a:rPr dirty="0" sz="2400">
                <a:latin typeface="Tahoma"/>
                <a:cs typeface="Tahoma"/>
              </a:rPr>
              <a:t>plant”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(workplace)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labeling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compliance</a:t>
            </a:r>
            <a:endParaRPr sz="2400">
              <a:latin typeface="Tahoma"/>
              <a:cs typeface="Tahoma"/>
            </a:endParaRPr>
          </a:p>
          <a:p>
            <a:pPr lvl="1" marL="755015" indent="-28575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 spc="-20">
                <a:latin typeface="Tahoma"/>
                <a:cs typeface="Tahoma"/>
              </a:rPr>
              <a:t>Color-</a:t>
            </a:r>
            <a:r>
              <a:rPr dirty="0" sz="2400">
                <a:latin typeface="Tahoma"/>
                <a:cs typeface="Tahoma"/>
              </a:rPr>
              <a:t>coded</a:t>
            </a:r>
            <a:r>
              <a:rPr dirty="0" sz="2400" spc="2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bars</a:t>
            </a:r>
            <a:endParaRPr sz="2400">
              <a:latin typeface="Tahoma"/>
              <a:cs typeface="Tahoma"/>
            </a:endParaRPr>
          </a:p>
          <a:p>
            <a:pPr lvl="1" marL="755015" marR="4666615" indent="-28575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Numerical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scale,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0-</a:t>
            </a:r>
            <a:r>
              <a:rPr dirty="0" sz="2400" spc="-25">
                <a:latin typeface="Tahoma"/>
                <a:cs typeface="Tahoma"/>
              </a:rPr>
              <a:t>4,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with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0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as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lowest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hazard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4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as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highest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hazard</a:t>
            </a:r>
            <a:endParaRPr sz="2400">
              <a:latin typeface="Tahoma"/>
              <a:cs typeface="Tahoma"/>
            </a:endParaRPr>
          </a:p>
          <a:p>
            <a:pPr lvl="2" marL="1155700" indent="-228600">
              <a:lnSpc>
                <a:spcPct val="100000"/>
              </a:lnSpc>
              <a:spcBef>
                <a:spcPts val="500"/>
              </a:spcBef>
              <a:buFont typeface="Arial"/>
              <a:buChar char="•"/>
              <a:tabLst>
                <a:tab pos="1155700" algn="l"/>
              </a:tabLst>
            </a:pPr>
            <a:r>
              <a:rPr dirty="0" sz="2000">
                <a:latin typeface="Tahoma"/>
                <a:cs typeface="Tahoma"/>
              </a:rPr>
              <a:t>0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=</a:t>
            </a:r>
            <a:r>
              <a:rPr dirty="0" sz="2000" spc="-1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minimal</a:t>
            </a:r>
            <a:r>
              <a:rPr dirty="0" sz="2000" spc="-2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hazard</a:t>
            </a:r>
            <a:endParaRPr sz="2000">
              <a:latin typeface="Tahoma"/>
              <a:cs typeface="Tahoma"/>
            </a:endParaRPr>
          </a:p>
          <a:p>
            <a:pPr lvl="2" marL="1155700" indent="-228600">
              <a:lnSpc>
                <a:spcPct val="100000"/>
              </a:lnSpc>
              <a:spcBef>
                <a:spcPts val="484"/>
              </a:spcBef>
              <a:buFont typeface="Arial"/>
              <a:buChar char="•"/>
              <a:tabLst>
                <a:tab pos="1155700" algn="l"/>
              </a:tabLst>
            </a:pPr>
            <a:r>
              <a:rPr dirty="0" sz="2000">
                <a:latin typeface="Tahoma"/>
                <a:cs typeface="Tahoma"/>
              </a:rPr>
              <a:t>1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=</a:t>
            </a:r>
            <a:r>
              <a:rPr dirty="0" sz="2000" spc="-2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slight</a:t>
            </a:r>
            <a:r>
              <a:rPr dirty="0" sz="2000" spc="-10">
                <a:latin typeface="Tahoma"/>
                <a:cs typeface="Tahoma"/>
              </a:rPr>
              <a:t> hazard</a:t>
            </a:r>
            <a:endParaRPr sz="2000">
              <a:latin typeface="Tahoma"/>
              <a:cs typeface="Tahoma"/>
            </a:endParaRPr>
          </a:p>
          <a:p>
            <a:pPr lvl="2" marL="1155700" indent="-2286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1155700" algn="l"/>
              </a:tabLst>
            </a:pPr>
            <a:r>
              <a:rPr dirty="0" sz="2000">
                <a:latin typeface="Tahoma"/>
                <a:cs typeface="Tahoma"/>
              </a:rPr>
              <a:t>2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=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moderate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hazard</a:t>
            </a:r>
            <a:endParaRPr sz="2000">
              <a:latin typeface="Tahoma"/>
              <a:cs typeface="Tahoma"/>
            </a:endParaRPr>
          </a:p>
          <a:p>
            <a:pPr lvl="2" marL="1155700" indent="-2286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1155700" algn="l"/>
              </a:tabLst>
            </a:pPr>
            <a:r>
              <a:rPr dirty="0" sz="2000">
                <a:latin typeface="Tahoma"/>
                <a:cs typeface="Tahoma"/>
              </a:rPr>
              <a:t>3</a:t>
            </a:r>
            <a:r>
              <a:rPr dirty="0" sz="2000" spc="-3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=</a:t>
            </a:r>
            <a:r>
              <a:rPr dirty="0" sz="2000" spc="-1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serious</a:t>
            </a:r>
            <a:r>
              <a:rPr dirty="0" sz="2000" spc="-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hazard</a:t>
            </a:r>
            <a:endParaRPr sz="2000">
              <a:latin typeface="Tahoma"/>
              <a:cs typeface="Tahoma"/>
            </a:endParaRPr>
          </a:p>
          <a:p>
            <a:pPr lvl="2" marL="1155700" indent="-228600">
              <a:lnSpc>
                <a:spcPct val="100000"/>
              </a:lnSpc>
              <a:spcBef>
                <a:spcPts val="484"/>
              </a:spcBef>
              <a:buFont typeface="Arial"/>
              <a:buChar char="•"/>
              <a:tabLst>
                <a:tab pos="1155700" algn="l"/>
              </a:tabLst>
            </a:pPr>
            <a:r>
              <a:rPr dirty="0" sz="2000">
                <a:latin typeface="Tahoma"/>
                <a:cs typeface="Tahoma"/>
              </a:rPr>
              <a:t>4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=</a:t>
            </a:r>
            <a:r>
              <a:rPr dirty="0" sz="2000" spc="-2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severe</a:t>
            </a:r>
            <a:r>
              <a:rPr dirty="0" sz="2000" spc="-2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hazard</a:t>
            </a:r>
            <a:endParaRPr sz="2000">
              <a:latin typeface="Tahoma"/>
              <a:cs typeface="Tahoma"/>
            </a:endParaRPr>
          </a:p>
        </p:txBody>
      </p:sp>
      <p:graphicFrame>
        <p:nvGraphicFramePr>
          <p:cNvPr id="18" name="object 18" descr=""/>
          <p:cNvGraphicFramePr>
            <a:graphicFrameLocks noGrp="1"/>
          </p:cNvGraphicFramePr>
          <p:nvPr/>
        </p:nvGraphicFramePr>
        <p:xfrm>
          <a:off x="4446523" y="2349500"/>
          <a:ext cx="4445000" cy="34397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43400"/>
              </a:tblGrid>
              <a:tr h="691515">
                <a:tc>
                  <a:txBody>
                    <a:bodyPr/>
                    <a:lstStyle/>
                    <a:p>
                      <a:pPr marL="1226185">
                        <a:lnSpc>
                          <a:spcPct val="100000"/>
                        </a:lnSpc>
                        <a:spcBef>
                          <a:spcPts val="1535"/>
                        </a:spcBef>
                      </a:pPr>
                      <a:r>
                        <a:rPr dirty="0" sz="1900" spc="-60" i="1">
                          <a:latin typeface="Tahoma"/>
                          <a:cs typeface="Tahoma"/>
                        </a:rPr>
                        <a:t>(Product</a:t>
                      </a:r>
                      <a:r>
                        <a:rPr dirty="0" sz="1900" spc="-25" i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900" spc="-10" i="1">
                          <a:latin typeface="Tahoma"/>
                          <a:cs typeface="Tahoma"/>
                        </a:rPr>
                        <a:t>identifier)</a:t>
                      </a:r>
                      <a:endParaRPr sz="1900">
                        <a:latin typeface="Tahoma"/>
                        <a:cs typeface="Tahoma"/>
                      </a:endParaRPr>
                    </a:p>
                  </a:txBody>
                  <a:tcPr marL="0" marR="0" marB="0" marT="19494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9151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830"/>
                        </a:spcBef>
                      </a:pPr>
                      <a:r>
                        <a:rPr dirty="0" sz="3200" spc="-1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HEALTH</a:t>
                      </a:r>
                      <a:endParaRPr sz="3200">
                        <a:latin typeface="Tahoma"/>
                        <a:cs typeface="Tahoma"/>
                      </a:endParaRPr>
                    </a:p>
                  </a:txBody>
                  <a:tcPr marL="0" marR="0" marB="0" marT="10541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r>
                        <a:rPr dirty="0" sz="3200" spc="-1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FLAMMABILITY</a:t>
                      </a:r>
                      <a:endParaRPr sz="3200">
                        <a:latin typeface="Tahoma"/>
                        <a:cs typeface="Tahoma"/>
                      </a:endParaRPr>
                    </a:p>
                  </a:txBody>
                  <a:tcPr marL="0" marR="0" marB="0" marT="9906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8516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dirty="0" sz="320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PHYSICAL</a:t>
                      </a:r>
                      <a:r>
                        <a:rPr dirty="0" sz="3200" spc="-10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3200" spc="-1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HAZARD</a:t>
                      </a:r>
                      <a:endParaRPr sz="3200">
                        <a:latin typeface="Tahoma"/>
                        <a:cs typeface="Tahoma"/>
                      </a:endParaRPr>
                    </a:p>
                  </a:txBody>
                  <a:tcPr marL="0" marR="0" marB="0" marT="9969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1600">
                          <a:latin typeface="Tahoma"/>
                          <a:cs typeface="Tahoma"/>
                        </a:rPr>
                        <a:t>PERSONAL</a:t>
                      </a:r>
                      <a:r>
                        <a:rPr dirty="0" sz="16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600" spc="-10">
                          <a:latin typeface="Tahoma"/>
                          <a:cs typeface="Tahoma"/>
                        </a:rPr>
                        <a:t>PROTECTION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B="0" marT="4572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9" name="object 19" descr=""/>
          <p:cNvSpPr txBox="1"/>
          <p:nvPr/>
        </p:nvSpPr>
        <p:spPr>
          <a:xfrm>
            <a:off x="8123681" y="5832144"/>
            <a:ext cx="600710" cy="1466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OTIEC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20" name="object 20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21" name="object 21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24" name="object 2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25"/>
              <a:t> </a:t>
            </a:r>
            <a:r>
              <a:rPr dirty="0" spc="-10"/>
              <a:t>10-</a:t>
            </a:r>
            <a:r>
              <a:rPr dirty="0"/>
              <a:t>hr. </a:t>
            </a:r>
            <a:r>
              <a:rPr dirty="0" spc="-10"/>
              <a:t>General</a:t>
            </a:r>
            <a:r>
              <a:rPr dirty="0" spc="35"/>
              <a:t> </a:t>
            </a:r>
            <a:r>
              <a:rPr dirty="0"/>
              <a:t>Industry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Hazard </a:t>
            </a:r>
            <a:r>
              <a:rPr dirty="0" spc="-10"/>
              <a:t>Communication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6172200"/>
          </a:xfrm>
          <a:custGeom>
            <a:avLst/>
            <a:gdLst/>
            <a:ahLst/>
            <a:cxnLst/>
            <a:rect l="l" t="t" r="r" b="b"/>
            <a:pathLst>
              <a:path w="9144000" h="6172200">
                <a:moveTo>
                  <a:pt x="0" y="6172200"/>
                </a:moveTo>
                <a:lnTo>
                  <a:pt x="9144000" y="6172200"/>
                </a:lnTo>
                <a:lnTo>
                  <a:pt x="9144000" y="0"/>
                </a:lnTo>
                <a:lnTo>
                  <a:pt x="0" y="0"/>
                </a:lnTo>
                <a:lnTo>
                  <a:pt x="0" y="617220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4" name="object 4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 descr=""/>
          <p:cNvGrpSpPr/>
          <p:nvPr/>
        </p:nvGrpSpPr>
        <p:grpSpPr>
          <a:xfrm>
            <a:off x="593851" y="2349500"/>
            <a:ext cx="4368800" cy="711200"/>
            <a:chOff x="593851" y="2349500"/>
            <a:chExt cx="4368800" cy="711200"/>
          </a:xfrm>
        </p:grpSpPr>
        <p:sp>
          <p:nvSpPr>
            <p:cNvPr id="7" name="object 7" descr=""/>
            <p:cNvSpPr/>
            <p:nvPr/>
          </p:nvSpPr>
          <p:spPr>
            <a:xfrm>
              <a:off x="606551" y="2362200"/>
              <a:ext cx="4343400" cy="685800"/>
            </a:xfrm>
            <a:custGeom>
              <a:avLst/>
              <a:gdLst/>
              <a:ahLst/>
              <a:cxnLst/>
              <a:rect l="l" t="t" r="r" b="b"/>
              <a:pathLst>
                <a:path w="4343400" h="685800">
                  <a:moveTo>
                    <a:pt x="43434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4343400" y="685800"/>
                  </a:lnTo>
                  <a:lnTo>
                    <a:pt x="4343400" y="0"/>
                  </a:lnTo>
                  <a:close/>
                </a:path>
              </a:pathLst>
            </a:custGeom>
            <a:solidFill>
              <a:srgbClr val="005EA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606551" y="2362200"/>
              <a:ext cx="4343400" cy="685800"/>
            </a:xfrm>
            <a:custGeom>
              <a:avLst/>
              <a:gdLst/>
              <a:ahLst/>
              <a:cxnLst/>
              <a:rect l="l" t="t" r="r" b="b"/>
              <a:pathLst>
                <a:path w="4343400" h="685800">
                  <a:moveTo>
                    <a:pt x="0" y="685800"/>
                  </a:moveTo>
                  <a:lnTo>
                    <a:pt x="4343400" y="685800"/>
                  </a:lnTo>
                  <a:lnTo>
                    <a:pt x="4343400" y="0"/>
                  </a:lnTo>
                  <a:lnTo>
                    <a:pt x="0" y="0"/>
                  </a:lnTo>
                  <a:lnTo>
                    <a:pt x="0" y="68580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422554" y="1017777"/>
            <a:ext cx="4006850" cy="4533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HMIS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hazard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indicators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831848" y="1860193"/>
            <a:ext cx="1891030" cy="291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r>
              <a:rPr dirty="0" sz="1900" spc="-60" i="1">
                <a:latin typeface="Tahoma"/>
                <a:cs typeface="Tahoma"/>
              </a:rPr>
              <a:t>(Product</a:t>
            </a:r>
            <a:r>
              <a:rPr dirty="0" sz="1900" spc="-25" i="1">
                <a:latin typeface="Tahoma"/>
                <a:cs typeface="Tahoma"/>
              </a:rPr>
              <a:t> </a:t>
            </a:r>
            <a:r>
              <a:rPr dirty="0" sz="1900" spc="-50" i="1">
                <a:latin typeface="Tahoma"/>
                <a:cs typeface="Tahoma"/>
              </a:rPr>
              <a:t>identifier)</a:t>
            </a:r>
            <a:endParaRPr sz="1900">
              <a:latin typeface="Tahoma"/>
              <a:cs typeface="Tahoma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684377" y="2450414"/>
            <a:ext cx="1450340" cy="5124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200" spc="-50">
                <a:solidFill>
                  <a:srgbClr val="FFFFFF"/>
                </a:solidFill>
                <a:latin typeface="Tahoma"/>
                <a:cs typeface="Tahoma"/>
              </a:rPr>
              <a:t>HEALTH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12" name="object 12" descr=""/>
          <p:cNvGrpSpPr/>
          <p:nvPr/>
        </p:nvGrpSpPr>
        <p:grpSpPr>
          <a:xfrm>
            <a:off x="593851" y="3035300"/>
            <a:ext cx="4368800" cy="711200"/>
            <a:chOff x="593851" y="3035300"/>
            <a:chExt cx="4368800" cy="711200"/>
          </a:xfrm>
        </p:grpSpPr>
        <p:sp>
          <p:nvSpPr>
            <p:cNvPr id="13" name="object 13" descr=""/>
            <p:cNvSpPr/>
            <p:nvPr/>
          </p:nvSpPr>
          <p:spPr>
            <a:xfrm>
              <a:off x="606551" y="3048000"/>
              <a:ext cx="4343400" cy="685800"/>
            </a:xfrm>
            <a:custGeom>
              <a:avLst/>
              <a:gdLst/>
              <a:ahLst/>
              <a:cxnLst/>
              <a:rect l="l" t="t" r="r" b="b"/>
              <a:pathLst>
                <a:path w="4343400" h="685800">
                  <a:moveTo>
                    <a:pt x="43434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4343400" y="685800"/>
                  </a:lnTo>
                  <a:lnTo>
                    <a:pt x="43434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606551" y="3048000"/>
              <a:ext cx="4343400" cy="685800"/>
            </a:xfrm>
            <a:custGeom>
              <a:avLst/>
              <a:gdLst/>
              <a:ahLst/>
              <a:cxnLst/>
              <a:rect l="l" t="t" r="r" b="b"/>
              <a:pathLst>
                <a:path w="4343400" h="685800">
                  <a:moveTo>
                    <a:pt x="0" y="685800"/>
                  </a:moveTo>
                  <a:lnTo>
                    <a:pt x="4343400" y="685800"/>
                  </a:lnTo>
                  <a:lnTo>
                    <a:pt x="4343400" y="0"/>
                  </a:lnTo>
                  <a:lnTo>
                    <a:pt x="0" y="0"/>
                  </a:lnTo>
                  <a:lnTo>
                    <a:pt x="0" y="68580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 txBox="1"/>
          <p:nvPr/>
        </p:nvSpPr>
        <p:spPr>
          <a:xfrm>
            <a:off x="684377" y="3136468"/>
            <a:ext cx="2737485" cy="5124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200" spc="-25">
                <a:solidFill>
                  <a:srgbClr val="FFFFFF"/>
                </a:solidFill>
                <a:latin typeface="Tahoma"/>
                <a:cs typeface="Tahoma"/>
              </a:rPr>
              <a:t>FLAMMABILITY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16" name="object 16" descr=""/>
          <p:cNvGrpSpPr/>
          <p:nvPr/>
        </p:nvGrpSpPr>
        <p:grpSpPr>
          <a:xfrm>
            <a:off x="593851" y="3721100"/>
            <a:ext cx="4368800" cy="711200"/>
            <a:chOff x="593851" y="3721100"/>
            <a:chExt cx="4368800" cy="711200"/>
          </a:xfrm>
        </p:grpSpPr>
        <p:sp>
          <p:nvSpPr>
            <p:cNvPr id="17" name="object 17" descr=""/>
            <p:cNvSpPr/>
            <p:nvPr/>
          </p:nvSpPr>
          <p:spPr>
            <a:xfrm>
              <a:off x="606551" y="3733800"/>
              <a:ext cx="4343400" cy="685800"/>
            </a:xfrm>
            <a:custGeom>
              <a:avLst/>
              <a:gdLst/>
              <a:ahLst/>
              <a:cxnLst/>
              <a:rect l="l" t="t" r="r" b="b"/>
              <a:pathLst>
                <a:path w="4343400" h="685800">
                  <a:moveTo>
                    <a:pt x="43434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4343400" y="685800"/>
                  </a:lnTo>
                  <a:lnTo>
                    <a:pt x="4343400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606551" y="3733800"/>
              <a:ext cx="4343400" cy="685800"/>
            </a:xfrm>
            <a:custGeom>
              <a:avLst/>
              <a:gdLst/>
              <a:ahLst/>
              <a:cxnLst/>
              <a:rect l="l" t="t" r="r" b="b"/>
              <a:pathLst>
                <a:path w="4343400" h="685800">
                  <a:moveTo>
                    <a:pt x="0" y="685800"/>
                  </a:moveTo>
                  <a:lnTo>
                    <a:pt x="4343400" y="685800"/>
                  </a:lnTo>
                  <a:lnTo>
                    <a:pt x="4343400" y="0"/>
                  </a:lnTo>
                  <a:lnTo>
                    <a:pt x="0" y="0"/>
                  </a:lnTo>
                  <a:lnTo>
                    <a:pt x="0" y="68580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 descr=""/>
          <p:cNvSpPr txBox="1"/>
          <p:nvPr/>
        </p:nvSpPr>
        <p:spPr>
          <a:xfrm>
            <a:off x="684377" y="3822649"/>
            <a:ext cx="3469004" cy="5124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200">
                <a:solidFill>
                  <a:srgbClr val="FFFFFF"/>
                </a:solidFill>
                <a:latin typeface="Tahoma"/>
                <a:cs typeface="Tahoma"/>
              </a:rPr>
              <a:t>PHYSICAL</a:t>
            </a:r>
            <a:r>
              <a:rPr dirty="0" sz="3200" spc="-1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200" spc="-10">
                <a:solidFill>
                  <a:srgbClr val="FFFFFF"/>
                </a:solidFill>
                <a:latin typeface="Tahoma"/>
                <a:cs typeface="Tahoma"/>
              </a:rPr>
              <a:t>HAZARD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20" name="object 20" descr=""/>
          <p:cNvGrpSpPr/>
          <p:nvPr/>
        </p:nvGrpSpPr>
        <p:grpSpPr>
          <a:xfrm>
            <a:off x="593851" y="4406900"/>
            <a:ext cx="4368800" cy="711200"/>
            <a:chOff x="593851" y="4406900"/>
            <a:chExt cx="4368800" cy="711200"/>
          </a:xfrm>
        </p:grpSpPr>
        <p:sp>
          <p:nvSpPr>
            <p:cNvPr id="21" name="object 21" descr=""/>
            <p:cNvSpPr/>
            <p:nvPr/>
          </p:nvSpPr>
          <p:spPr>
            <a:xfrm>
              <a:off x="606551" y="4419600"/>
              <a:ext cx="4343400" cy="685800"/>
            </a:xfrm>
            <a:custGeom>
              <a:avLst/>
              <a:gdLst/>
              <a:ahLst/>
              <a:cxnLst/>
              <a:rect l="l" t="t" r="r" b="b"/>
              <a:pathLst>
                <a:path w="4343400" h="685800">
                  <a:moveTo>
                    <a:pt x="43434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4343400" y="685800"/>
                  </a:lnTo>
                  <a:lnTo>
                    <a:pt x="4343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606551" y="4419600"/>
              <a:ext cx="4343400" cy="685800"/>
            </a:xfrm>
            <a:custGeom>
              <a:avLst/>
              <a:gdLst/>
              <a:ahLst/>
              <a:cxnLst/>
              <a:rect l="l" t="t" r="r" b="b"/>
              <a:pathLst>
                <a:path w="4343400" h="685800">
                  <a:moveTo>
                    <a:pt x="0" y="685800"/>
                  </a:moveTo>
                  <a:lnTo>
                    <a:pt x="4343400" y="685800"/>
                  </a:lnTo>
                  <a:lnTo>
                    <a:pt x="4343400" y="0"/>
                  </a:lnTo>
                  <a:lnTo>
                    <a:pt x="0" y="0"/>
                  </a:lnTo>
                  <a:lnTo>
                    <a:pt x="0" y="68580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 descr=""/>
          <p:cNvSpPr txBox="1"/>
          <p:nvPr/>
        </p:nvSpPr>
        <p:spPr>
          <a:xfrm>
            <a:off x="684377" y="4452620"/>
            <a:ext cx="226758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>
                <a:latin typeface="Tahoma"/>
                <a:cs typeface="Tahoma"/>
              </a:rPr>
              <a:t>PERSONAL</a:t>
            </a:r>
            <a:r>
              <a:rPr dirty="0" sz="1600" spc="-30">
                <a:latin typeface="Tahoma"/>
                <a:cs typeface="Tahoma"/>
              </a:rPr>
              <a:t> </a:t>
            </a:r>
            <a:r>
              <a:rPr dirty="0" sz="1600" spc="-10">
                <a:latin typeface="Tahoma"/>
                <a:cs typeface="Tahoma"/>
              </a:rPr>
              <a:t>PROTECTION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24" name="object 24" descr=""/>
          <p:cNvGrpSpPr/>
          <p:nvPr/>
        </p:nvGrpSpPr>
        <p:grpSpPr>
          <a:xfrm>
            <a:off x="593851" y="1654555"/>
            <a:ext cx="4629785" cy="3378200"/>
            <a:chOff x="593851" y="1654555"/>
            <a:chExt cx="4629785" cy="3378200"/>
          </a:xfrm>
        </p:grpSpPr>
        <p:sp>
          <p:nvSpPr>
            <p:cNvPr id="25" name="object 25" descr=""/>
            <p:cNvSpPr/>
            <p:nvPr/>
          </p:nvSpPr>
          <p:spPr>
            <a:xfrm>
              <a:off x="3578351" y="2438400"/>
              <a:ext cx="533400" cy="533400"/>
            </a:xfrm>
            <a:custGeom>
              <a:avLst/>
              <a:gdLst/>
              <a:ahLst/>
              <a:cxnLst/>
              <a:rect l="l" t="t" r="r" b="b"/>
              <a:pathLst>
                <a:path w="533400" h="533400">
                  <a:moveTo>
                    <a:pt x="533400" y="0"/>
                  </a:moveTo>
                  <a:lnTo>
                    <a:pt x="0" y="0"/>
                  </a:lnTo>
                  <a:lnTo>
                    <a:pt x="0" y="533400"/>
                  </a:lnTo>
                  <a:lnTo>
                    <a:pt x="533400" y="533400"/>
                  </a:lnTo>
                  <a:lnTo>
                    <a:pt x="533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3578351" y="2438400"/>
              <a:ext cx="533400" cy="533400"/>
            </a:xfrm>
            <a:custGeom>
              <a:avLst/>
              <a:gdLst/>
              <a:ahLst/>
              <a:cxnLst/>
              <a:rect l="l" t="t" r="r" b="b"/>
              <a:pathLst>
                <a:path w="533400" h="533400">
                  <a:moveTo>
                    <a:pt x="0" y="533400"/>
                  </a:moveTo>
                  <a:lnTo>
                    <a:pt x="533400" y="533400"/>
                  </a:lnTo>
                  <a:lnTo>
                    <a:pt x="533400" y="0"/>
                  </a:lnTo>
                  <a:lnTo>
                    <a:pt x="0" y="0"/>
                  </a:lnTo>
                  <a:lnTo>
                    <a:pt x="0" y="53340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4264151" y="2438400"/>
              <a:ext cx="533400" cy="533400"/>
            </a:xfrm>
            <a:custGeom>
              <a:avLst/>
              <a:gdLst/>
              <a:ahLst/>
              <a:cxnLst/>
              <a:rect l="l" t="t" r="r" b="b"/>
              <a:pathLst>
                <a:path w="533400" h="533400">
                  <a:moveTo>
                    <a:pt x="533400" y="0"/>
                  </a:moveTo>
                  <a:lnTo>
                    <a:pt x="0" y="0"/>
                  </a:lnTo>
                  <a:lnTo>
                    <a:pt x="0" y="533400"/>
                  </a:lnTo>
                  <a:lnTo>
                    <a:pt x="533400" y="533400"/>
                  </a:lnTo>
                  <a:lnTo>
                    <a:pt x="533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4264151" y="2438400"/>
              <a:ext cx="533400" cy="533400"/>
            </a:xfrm>
            <a:custGeom>
              <a:avLst/>
              <a:gdLst/>
              <a:ahLst/>
              <a:cxnLst/>
              <a:rect l="l" t="t" r="r" b="b"/>
              <a:pathLst>
                <a:path w="533400" h="533400">
                  <a:moveTo>
                    <a:pt x="0" y="533400"/>
                  </a:moveTo>
                  <a:lnTo>
                    <a:pt x="533400" y="533400"/>
                  </a:lnTo>
                  <a:lnTo>
                    <a:pt x="533400" y="0"/>
                  </a:lnTo>
                  <a:lnTo>
                    <a:pt x="0" y="0"/>
                  </a:lnTo>
                  <a:lnTo>
                    <a:pt x="0" y="53340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4264151" y="3115055"/>
              <a:ext cx="533400" cy="533400"/>
            </a:xfrm>
            <a:custGeom>
              <a:avLst/>
              <a:gdLst/>
              <a:ahLst/>
              <a:cxnLst/>
              <a:rect l="l" t="t" r="r" b="b"/>
              <a:pathLst>
                <a:path w="533400" h="533400">
                  <a:moveTo>
                    <a:pt x="533400" y="0"/>
                  </a:moveTo>
                  <a:lnTo>
                    <a:pt x="0" y="0"/>
                  </a:lnTo>
                  <a:lnTo>
                    <a:pt x="0" y="533400"/>
                  </a:lnTo>
                  <a:lnTo>
                    <a:pt x="533400" y="533400"/>
                  </a:lnTo>
                  <a:lnTo>
                    <a:pt x="533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4264151" y="3115055"/>
              <a:ext cx="533400" cy="533400"/>
            </a:xfrm>
            <a:custGeom>
              <a:avLst/>
              <a:gdLst/>
              <a:ahLst/>
              <a:cxnLst/>
              <a:rect l="l" t="t" r="r" b="b"/>
              <a:pathLst>
                <a:path w="533400" h="533400">
                  <a:moveTo>
                    <a:pt x="0" y="533400"/>
                  </a:moveTo>
                  <a:lnTo>
                    <a:pt x="533400" y="533400"/>
                  </a:lnTo>
                  <a:lnTo>
                    <a:pt x="533400" y="0"/>
                  </a:lnTo>
                  <a:lnTo>
                    <a:pt x="0" y="0"/>
                  </a:lnTo>
                  <a:lnTo>
                    <a:pt x="0" y="53340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4264151" y="3800855"/>
              <a:ext cx="533400" cy="533400"/>
            </a:xfrm>
            <a:custGeom>
              <a:avLst/>
              <a:gdLst/>
              <a:ahLst/>
              <a:cxnLst/>
              <a:rect l="l" t="t" r="r" b="b"/>
              <a:pathLst>
                <a:path w="533400" h="533400">
                  <a:moveTo>
                    <a:pt x="533400" y="0"/>
                  </a:moveTo>
                  <a:lnTo>
                    <a:pt x="0" y="0"/>
                  </a:lnTo>
                  <a:lnTo>
                    <a:pt x="0" y="533400"/>
                  </a:lnTo>
                  <a:lnTo>
                    <a:pt x="533400" y="533400"/>
                  </a:lnTo>
                  <a:lnTo>
                    <a:pt x="533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4264151" y="3800855"/>
              <a:ext cx="533400" cy="1219200"/>
            </a:xfrm>
            <a:custGeom>
              <a:avLst/>
              <a:gdLst/>
              <a:ahLst/>
              <a:cxnLst/>
              <a:rect l="l" t="t" r="r" b="b"/>
              <a:pathLst>
                <a:path w="533400" h="1219200">
                  <a:moveTo>
                    <a:pt x="0" y="533400"/>
                  </a:moveTo>
                  <a:lnTo>
                    <a:pt x="533400" y="533400"/>
                  </a:lnTo>
                  <a:lnTo>
                    <a:pt x="533400" y="0"/>
                  </a:lnTo>
                  <a:lnTo>
                    <a:pt x="0" y="0"/>
                  </a:lnTo>
                  <a:lnTo>
                    <a:pt x="0" y="533400"/>
                  </a:lnTo>
                  <a:close/>
                </a:path>
                <a:path w="533400" h="1219200">
                  <a:moveTo>
                    <a:pt x="0" y="1219200"/>
                  </a:moveTo>
                  <a:lnTo>
                    <a:pt x="533400" y="1219200"/>
                  </a:lnTo>
                  <a:lnTo>
                    <a:pt x="533400" y="685800"/>
                  </a:lnTo>
                  <a:lnTo>
                    <a:pt x="0" y="685800"/>
                  </a:lnTo>
                  <a:lnTo>
                    <a:pt x="0" y="121920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606551" y="1667255"/>
              <a:ext cx="4343400" cy="685800"/>
            </a:xfrm>
            <a:custGeom>
              <a:avLst/>
              <a:gdLst/>
              <a:ahLst/>
              <a:cxnLst/>
              <a:rect l="l" t="t" r="r" b="b"/>
              <a:pathLst>
                <a:path w="4343400" h="685800">
                  <a:moveTo>
                    <a:pt x="43434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4343400" y="685800"/>
                  </a:lnTo>
                  <a:lnTo>
                    <a:pt x="4343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606551" y="1667255"/>
              <a:ext cx="4343400" cy="685800"/>
            </a:xfrm>
            <a:custGeom>
              <a:avLst/>
              <a:gdLst/>
              <a:ahLst/>
              <a:cxnLst/>
              <a:rect l="l" t="t" r="r" b="b"/>
              <a:pathLst>
                <a:path w="4343400" h="685800">
                  <a:moveTo>
                    <a:pt x="0" y="685800"/>
                  </a:moveTo>
                  <a:lnTo>
                    <a:pt x="4343400" y="685800"/>
                  </a:lnTo>
                  <a:lnTo>
                    <a:pt x="4343400" y="0"/>
                  </a:lnTo>
                  <a:lnTo>
                    <a:pt x="0" y="0"/>
                  </a:lnTo>
                  <a:lnTo>
                    <a:pt x="0" y="68580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4539487" y="2690304"/>
              <a:ext cx="669925" cy="0"/>
            </a:xfrm>
            <a:custGeom>
              <a:avLst/>
              <a:gdLst/>
              <a:ahLst/>
              <a:cxnLst/>
              <a:rect l="l" t="t" r="r" b="b"/>
              <a:pathLst>
                <a:path w="669925" h="0">
                  <a:moveTo>
                    <a:pt x="0" y="0"/>
                  </a:moveTo>
                  <a:lnTo>
                    <a:pt x="669544" y="0"/>
                  </a:lnTo>
                </a:path>
              </a:pathLst>
            </a:custGeom>
            <a:ln w="28828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 descr=""/>
          <p:cNvSpPr txBox="1"/>
          <p:nvPr/>
        </p:nvSpPr>
        <p:spPr>
          <a:xfrm>
            <a:off x="5502528" y="1712547"/>
            <a:ext cx="3077210" cy="12211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395"/>
              </a:lnSpc>
            </a:pPr>
            <a:r>
              <a:rPr dirty="0" sz="2000">
                <a:latin typeface="Tahoma"/>
                <a:cs typeface="Tahoma"/>
              </a:rPr>
              <a:t>Health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ratings:</a:t>
            </a:r>
            <a:endParaRPr sz="20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r>
              <a:rPr dirty="0" sz="2000">
                <a:latin typeface="Tahoma"/>
                <a:cs typeface="Tahoma"/>
              </a:rPr>
              <a:t>0</a:t>
            </a:r>
            <a:r>
              <a:rPr dirty="0" sz="2000" spc="-7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=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no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significant</a:t>
            </a:r>
            <a:r>
              <a:rPr dirty="0" sz="2000" spc="-10">
                <a:latin typeface="Tahoma"/>
                <a:cs typeface="Tahoma"/>
              </a:rPr>
              <a:t> </a:t>
            </a:r>
            <a:r>
              <a:rPr dirty="0" sz="2000" spc="-20">
                <a:latin typeface="Tahoma"/>
                <a:cs typeface="Tahoma"/>
              </a:rPr>
              <a:t>risk</a:t>
            </a:r>
            <a:endParaRPr sz="20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r>
              <a:rPr dirty="0" sz="2000">
                <a:latin typeface="Tahoma"/>
                <a:cs typeface="Tahoma"/>
              </a:rPr>
              <a:t>1</a:t>
            </a:r>
            <a:r>
              <a:rPr dirty="0" sz="2000" spc="-7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=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irritation/minor </a:t>
            </a:r>
            <a:r>
              <a:rPr dirty="0" sz="2000" spc="-10">
                <a:latin typeface="Tahoma"/>
                <a:cs typeface="Tahoma"/>
              </a:rPr>
              <a:t>injury</a:t>
            </a:r>
            <a:endParaRPr sz="20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dirty="0" sz="2000">
                <a:latin typeface="Tahoma"/>
                <a:cs typeface="Tahoma"/>
              </a:rPr>
              <a:t>2</a:t>
            </a:r>
            <a:r>
              <a:rPr dirty="0" sz="2000" spc="-9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=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temporary/minor</a:t>
            </a:r>
            <a:r>
              <a:rPr dirty="0" sz="2000" spc="-3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injury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662736" y="5147564"/>
            <a:ext cx="600710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OTIEC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8" name="object 3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332105">
              <a:lnSpc>
                <a:spcPct val="100000"/>
              </a:lnSpc>
              <a:spcBef>
                <a:spcPts val="110"/>
              </a:spcBef>
            </a:pPr>
            <a:r>
              <a:rPr dirty="0"/>
              <a:t>Hazard</a:t>
            </a:r>
            <a:r>
              <a:rPr dirty="0" spc="-110"/>
              <a:t> </a:t>
            </a:r>
            <a:r>
              <a:rPr dirty="0"/>
              <a:t>Communication</a:t>
            </a:r>
            <a:r>
              <a:rPr dirty="0" spc="-50"/>
              <a:t> </a:t>
            </a:r>
            <a:r>
              <a:rPr dirty="0" spc="-10"/>
              <a:t>Labels</a:t>
            </a:r>
          </a:p>
        </p:txBody>
      </p:sp>
      <p:sp>
        <p:nvSpPr>
          <p:cNvPr id="39" name="object 39" descr=""/>
          <p:cNvSpPr txBox="1"/>
          <p:nvPr/>
        </p:nvSpPr>
        <p:spPr>
          <a:xfrm>
            <a:off x="5502528" y="1685166"/>
            <a:ext cx="2973705" cy="18580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just" marL="3175">
              <a:lnSpc>
                <a:spcPts val="2395"/>
              </a:lnSpc>
            </a:pPr>
            <a:r>
              <a:rPr dirty="0" sz="2000">
                <a:latin typeface="Tahoma"/>
                <a:cs typeface="Tahoma"/>
              </a:rPr>
              <a:t>Health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ratings:</a:t>
            </a:r>
            <a:endParaRPr sz="2000">
              <a:latin typeface="Tahoma"/>
              <a:cs typeface="Tahoma"/>
            </a:endParaRPr>
          </a:p>
          <a:p>
            <a:pPr algn="just" marL="3175">
              <a:lnSpc>
                <a:spcPct val="100000"/>
              </a:lnSpc>
            </a:pPr>
            <a:r>
              <a:rPr dirty="0" sz="2000">
                <a:latin typeface="Tahoma"/>
                <a:cs typeface="Tahoma"/>
              </a:rPr>
              <a:t>The</a:t>
            </a:r>
            <a:r>
              <a:rPr dirty="0" sz="2000" spc="-3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second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space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signifies </a:t>
            </a:r>
            <a:r>
              <a:rPr dirty="0" sz="2000">
                <a:latin typeface="Tahoma"/>
                <a:cs typeface="Tahoma"/>
              </a:rPr>
              <a:t>chronic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health</a:t>
            </a:r>
            <a:r>
              <a:rPr dirty="0" sz="2000" spc="-6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hazard</a:t>
            </a:r>
            <a:r>
              <a:rPr dirty="0" sz="2000" spc="-75">
                <a:latin typeface="Tahoma"/>
                <a:cs typeface="Tahoma"/>
              </a:rPr>
              <a:t> </a:t>
            </a:r>
            <a:r>
              <a:rPr dirty="0" sz="2000" spc="-20">
                <a:latin typeface="Tahoma"/>
                <a:cs typeface="Tahoma"/>
              </a:rPr>
              <a:t>with </a:t>
            </a:r>
            <a:r>
              <a:rPr dirty="0" sz="2000">
                <a:latin typeface="Tahoma"/>
                <a:cs typeface="Tahoma"/>
              </a:rPr>
              <a:t>an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asterisk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 spc="-25">
                <a:latin typeface="Tahoma"/>
                <a:cs typeface="Tahoma"/>
              </a:rPr>
              <a:t>(*)</a:t>
            </a:r>
            <a:endParaRPr sz="2000">
              <a:latin typeface="Tahoma"/>
              <a:cs typeface="Tahoma"/>
            </a:endParaRPr>
          </a:p>
          <a:p>
            <a:pPr algn="just">
              <a:lnSpc>
                <a:spcPct val="100000"/>
              </a:lnSpc>
              <a:spcBef>
                <a:spcPts val="220"/>
              </a:spcBef>
            </a:pPr>
            <a:r>
              <a:rPr dirty="0" sz="2000">
                <a:latin typeface="Tahoma"/>
                <a:cs typeface="Tahoma"/>
              </a:rPr>
              <a:t>3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=</a:t>
            </a:r>
            <a:r>
              <a:rPr dirty="0" sz="2000" spc="-2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major</a:t>
            </a:r>
            <a:r>
              <a:rPr dirty="0" sz="2000" spc="-3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injury</a:t>
            </a:r>
            <a:endParaRPr sz="2000">
              <a:latin typeface="Tahoma"/>
              <a:cs typeface="Tahoma"/>
            </a:endParaRPr>
          </a:p>
          <a:p>
            <a:pPr algn="just">
              <a:lnSpc>
                <a:spcPct val="100000"/>
              </a:lnSpc>
              <a:spcBef>
                <a:spcPts val="5"/>
              </a:spcBef>
            </a:pPr>
            <a:r>
              <a:rPr dirty="0" sz="2000">
                <a:latin typeface="Tahoma"/>
                <a:cs typeface="Tahoma"/>
              </a:rPr>
              <a:t>4</a:t>
            </a:r>
            <a:r>
              <a:rPr dirty="0" sz="2000" spc="-1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=</a:t>
            </a:r>
            <a:r>
              <a:rPr dirty="0" sz="2000" spc="20">
                <a:latin typeface="Tahoma"/>
                <a:cs typeface="Tahoma"/>
              </a:rPr>
              <a:t> </a:t>
            </a:r>
            <a:r>
              <a:rPr dirty="0" sz="2000" spc="-25">
                <a:latin typeface="Tahoma"/>
                <a:cs typeface="Tahoma"/>
              </a:rPr>
              <a:t>life-</a:t>
            </a:r>
            <a:r>
              <a:rPr dirty="0" sz="2000" spc="-10">
                <a:latin typeface="Tahoma"/>
                <a:cs typeface="Tahoma"/>
              </a:rPr>
              <a:t>threatening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40" name="object 40" descr=""/>
          <p:cNvSpPr/>
          <p:nvPr/>
        </p:nvSpPr>
        <p:spPr>
          <a:xfrm>
            <a:off x="3820921" y="2356230"/>
            <a:ext cx="1602105" cy="305435"/>
          </a:xfrm>
          <a:custGeom>
            <a:avLst/>
            <a:gdLst/>
            <a:ahLst/>
            <a:cxnLst/>
            <a:rect l="l" t="t" r="r" b="b"/>
            <a:pathLst>
              <a:path w="1602104" h="305435">
                <a:moveTo>
                  <a:pt x="0" y="304926"/>
                </a:moveTo>
                <a:lnTo>
                  <a:pt x="1601597" y="0"/>
                </a:lnTo>
              </a:path>
            </a:pathLst>
          </a:custGeom>
          <a:ln w="25400">
            <a:solidFill>
              <a:srgbClr val="00AF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 descr=""/>
          <p:cNvSpPr/>
          <p:nvPr/>
        </p:nvSpPr>
        <p:spPr>
          <a:xfrm>
            <a:off x="4568444" y="3389248"/>
            <a:ext cx="640715" cy="0"/>
          </a:xfrm>
          <a:custGeom>
            <a:avLst/>
            <a:gdLst/>
            <a:ahLst/>
            <a:cxnLst/>
            <a:rect l="l" t="t" r="r" b="b"/>
            <a:pathLst>
              <a:path w="640714" h="0">
                <a:moveTo>
                  <a:pt x="0" y="0"/>
                </a:moveTo>
                <a:lnTo>
                  <a:pt x="640588" y="0"/>
                </a:lnTo>
              </a:path>
            </a:pathLst>
          </a:custGeom>
          <a:ln w="31496">
            <a:solidFill>
              <a:srgbClr val="00AF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 descr=""/>
          <p:cNvSpPr txBox="1"/>
          <p:nvPr/>
        </p:nvSpPr>
        <p:spPr>
          <a:xfrm>
            <a:off x="5530596" y="2818387"/>
            <a:ext cx="2913380" cy="21355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just" marL="475615">
              <a:lnSpc>
                <a:spcPts val="2395"/>
              </a:lnSpc>
            </a:pPr>
            <a:r>
              <a:rPr dirty="0" sz="2000">
                <a:latin typeface="Tahoma"/>
                <a:cs typeface="Tahoma"/>
              </a:rPr>
              <a:t>but</a:t>
            </a:r>
            <a:r>
              <a:rPr dirty="0" sz="2000" spc="-2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&lt;200°F</a:t>
            </a:r>
            <a:endParaRPr sz="2000">
              <a:latin typeface="Tahoma"/>
              <a:cs typeface="Tahoma"/>
            </a:endParaRPr>
          </a:p>
          <a:p>
            <a:pPr algn="just" marL="475615" indent="-476250">
              <a:lnSpc>
                <a:spcPct val="100000"/>
              </a:lnSpc>
            </a:pPr>
            <a:r>
              <a:rPr dirty="0" sz="2000">
                <a:latin typeface="Tahoma"/>
                <a:cs typeface="Tahoma"/>
              </a:rPr>
              <a:t>3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=</a:t>
            </a:r>
            <a:r>
              <a:rPr dirty="0" sz="2000" spc="-2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flashpoint</a:t>
            </a:r>
            <a:r>
              <a:rPr dirty="0" sz="2000" spc="1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&lt;73°F</a:t>
            </a:r>
            <a:r>
              <a:rPr dirty="0" sz="2000" spc="-25">
                <a:latin typeface="Tahoma"/>
                <a:cs typeface="Tahoma"/>
              </a:rPr>
              <a:t> and </a:t>
            </a:r>
            <a:r>
              <a:rPr dirty="0" sz="2000">
                <a:latin typeface="Tahoma"/>
                <a:cs typeface="Tahoma"/>
              </a:rPr>
              <a:t>boiling</a:t>
            </a:r>
            <a:r>
              <a:rPr dirty="0" sz="2000" spc="-2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point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&gt;100°F, </a:t>
            </a:r>
            <a:r>
              <a:rPr dirty="0" sz="2000">
                <a:latin typeface="Tahoma"/>
                <a:cs typeface="Tahoma"/>
              </a:rPr>
              <a:t>or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flashpoint</a:t>
            </a:r>
            <a:r>
              <a:rPr dirty="0" sz="2000" spc="-2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between </a:t>
            </a:r>
            <a:r>
              <a:rPr dirty="0" sz="2000">
                <a:latin typeface="Tahoma"/>
                <a:cs typeface="Tahoma"/>
              </a:rPr>
              <a:t>73°F</a:t>
            </a:r>
            <a:r>
              <a:rPr dirty="0" sz="2000" spc="-2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and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 spc="-20">
                <a:latin typeface="Tahoma"/>
                <a:cs typeface="Tahoma"/>
              </a:rPr>
              <a:t>100°F</a:t>
            </a:r>
            <a:endParaRPr sz="2000">
              <a:latin typeface="Tahoma"/>
              <a:cs typeface="Tahoma"/>
            </a:endParaRPr>
          </a:p>
          <a:p>
            <a:pPr algn="just">
              <a:lnSpc>
                <a:spcPct val="100000"/>
              </a:lnSpc>
              <a:spcBef>
                <a:spcPts val="5"/>
              </a:spcBef>
            </a:pPr>
            <a:r>
              <a:rPr dirty="0" sz="2000">
                <a:latin typeface="Tahoma"/>
                <a:cs typeface="Tahoma"/>
              </a:rPr>
              <a:t>4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=</a:t>
            </a:r>
            <a:r>
              <a:rPr dirty="0" sz="2000" spc="-2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flashpoint</a:t>
            </a:r>
            <a:r>
              <a:rPr dirty="0" sz="2000" spc="-1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&lt;73°F</a:t>
            </a:r>
            <a:r>
              <a:rPr dirty="0" sz="2000" spc="-25">
                <a:latin typeface="Tahoma"/>
                <a:cs typeface="Tahoma"/>
              </a:rPr>
              <a:t> and</a:t>
            </a:r>
            <a:endParaRPr sz="2000">
              <a:latin typeface="Tahoma"/>
              <a:cs typeface="Tahoma"/>
            </a:endParaRPr>
          </a:p>
          <a:p>
            <a:pPr algn="just" marL="475615">
              <a:lnSpc>
                <a:spcPct val="100000"/>
              </a:lnSpc>
            </a:pPr>
            <a:r>
              <a:rPr dirty="0" sz="2000">
                <a:latin typeface="Tahoma"/>
                <a:cs typeface="Tahoma"/>
              </a:rPr>
              <a:t>boiling</a:t>
            </a:r>
            <a:r>
              <a:rPr dirty="0" sz="2000" spc="-1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point</a:t>
            </a:r>
            <a:r>
              <a:rPr dirty="0" sz="2000" spc="-3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&lt;100°F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43" name="object 43" descr=""/>
          <p:cNvSpPr txBox="1"/>
          <p:nvPr/>
        </p:nvSpPr>
        <p:spPr>
          <a:xfrm>
            <a:off x="5515355" y="1598552"/>
            <a:ext cx="2842895" cy="34582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5240">
              <a:lnSpc>
                <a:spcPts val="2395"/>
              </a:lnSpc>
            </a:pPr>
            <a:r>
              <a:rPr dirty="0" sz="2000">
                <a:latin typeface="Tahoma"/>
                <a:cs typeface="Tahoma"/>
              </a:rPr>
              <a:t>Flammability</a:t>
            </a:r>
            <a:r>
              <a:rPr dirty="0" sz="2000" spc="-8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ratings:</a:t>
            </a:r>
            <a:endParaRPr sz="2000">
              <a:latin typeface="Tahoma"/>
              <a:cs typeface="Tahoma"/>
            </a:endParaRPr>
          </a:p>
          <a:p>
            <a:pPr marL="15240">
              <a:lnSpc>
                <a:spcPct val="100000"/>
              </a:lnSpc>
            </a:pPr>
            <a:r>
              <a:rPr dirty="0" sz="2000">
                <a:latin typeface="Tahoma"/>
                <a:cs typeface="Tahoma"/>
              </a:rPr>
              <a:t>0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=</a:t>
            </a:r>
            <a:r>
              <a:rPr dirty="0" sz="2000" spc="-1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will not </a:t>
            </a:r>
            <a:r>
              <a:rPr dirty="0" sz="2000" spc="-20">
                <a:latin typeface="Tahoma"/>
                <a:cs typeface="Tahoma"/>
              </a:rPr>
              <a:t>burn</a:t>
            </a:r>
            <a:endParaRPr sz="2000">
              <a:latin typeface="Tahoma"/>
              <a:cs typeface="Tahoma"/>
            </a:endParaRPr>
          </a:p>
          <a:p>
            <a:pPr marL="15240">
              <a:lnSpc>
                <a:spcPct val="100000"/>
              </a:lnSpc>
            </a:pPr>
            <a:r>
              <a:rPr dirty="0" sz="2000">
                <a:latin typeface="Tahoma"/>
                <a:cs typeface="Tahoma"/>
              </a:rPr>
              <a:t>1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=</a:t>
            </a:r>
            <a:r>
              <a:rPr dirty="0" sz="2000" spc="-3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flashpoint </a:t>
            </a:r>
            <a:r>
              <a:rPr dirty="0" sz="2000" spc="-10">
                <a:latin typeface="Tahoma"/>
                <a:cs typeface="Tahoma"/>
              </a:rPr>
              <a:t>&gt;200°F</a:t>
            </a:r>
            <a:endParaRPr sz="2000">
              <a:latin typeface="Tahoma"/>
              <a:cs typeface="Tahoma"/>
            </a:endParaRPr>
          </a:p>
          <a:p>
            <a:pPr marL="15240">
              <a:lnSpc>
                <a:spcPct val="100000"/>
              </a:lnSpc>
            </a:pPr>
            <a:r>
              <a:rPr dirty="0" sz="2000">
                <a:latin typeface="Tahoma"/>
                <a:cs typeface="Tahoma"/>
              </a:rPr>
              <a:t>2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=</a:t>
            </a:r>
            <a:r>
              <a:rPr dirty="0" sz="2000" spc="-2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flashpoint</a:t>
            </a:r>
            <a:r>
              <a:rPr dirty="0" sz="2000" spc="1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≥100°F,</a:t>
            </a:r>
            <a:endParaRPr sz="20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815"/>
              </a:spcBef>
            </a:pPr>
            <a:r>
              <a:rPr dirty="0" sz="2000">
                <a:latin typeface="Tahoma"/>
                <a:cs typeface="Tahoma"/>
              </a:rPr>
              <a:t>Physical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Hazard</a:t>
            </a:r>
            <a:r>
              <a:rPr dirty="0" sz="2000" spc="-114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ratings:</a:t>
            </a:r>
            <a:endParaRPr sz="20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r>
              <a:rPr dirty="0" sz="2000">
                <a:latin typeface="Tahoma"/>
                <a:cs typeface="Tahoma"/>
              </a:rPr>
              <a:t>0</a:t>
            </a:r>
            <a:r>
              <a:rPr dirty="0" sz="2000" spc="-6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=</a:t>
            </a:r>
            <a:r>
              <a:rPr dirty="0" sz="2000" spc="-3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normally</a:t>
            </a:r>
            <a:r>
              <a:rPr dirty="0" sz="2000" spc="-10">
                <a:latin typeface="Tahoma"/>
                <a:cs typeface="Tahoma"/>
              </a:rPr>
              <a:t> stable</a:t>
            </a:r>
            <a:endParaRPr sz="20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r>
              <a:rPr dirty="0" sz="2000">
                <a:latin typeface="Tahoma"/>
                <a:cs typeface="Tahoma"/>
              </a:rPr>
              <a:t>1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=</a:t>
            </a:r>
            <a:r>
              <a:rPr dirty="0" sz="2000" spc="-3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normally</a:t>
            </a:r>
            <a:r>
              <a:rPr dirty="0" sz="2000" spc="-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stable,</a:t>
            </a:r>
            <a:r>
              <a:rPr dirty="0" sz="2000" spc="-65">
                <a:latin typeface="Tahoma"/>
                <a:cs typeface="Tahoma"/>
              </a:rPr>
              <a:t> </a:t>
            </a:r>
            <a:r>
              <a:rPr dirty="0" sz="2000" spc="-25">
                <a:latin typeface="Tahoma"/>
                <a:cs typeface="Tahoma"/>
              </a:rPr>
              <a:t>but</a:t>
            </a:r>
            <a:endParaRPr sz="2000">
              <a:latin typeface="Tahoma"/>
              <a:cs typeface="Tahoma"/>
            </a:endParaRPr>
          </a:p>
          <a:p>
            <a:pPr marL="474980">
              <a:lnSpc>
                <a:spcPct val="100000"/>
              </a:lnSpc>
            </a:pPr>
            <a:r>
              <a:rPr dirty="0" sz="2000">
                <a:latin typeface="Tahoma"/>
                <a:cs typeface="Tahoma"/>
              </a:rPr>
              <a:t>can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become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unstable</a:t>
            </a:r>
            <a:endParaRPr sz="20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r>
              <a:rPr dirty="0" sz="2000">
                <a:latin typeface="Tahoma"/>
                <a:cs typeface="Tahoma"/>
              </a:rPr>
              <a:t>2</a:t>
            </a:r>
            <a:r>
              <a:rPr dirty="0" sz="2000" spc="-1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=</a:t>
            </a:r>
            <a:r>
              <a:rPr dirty="0" sz="2000" spc="1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unstable</a:t>
            </a:r>
            <a:endParaRPr sz="20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dirty="0" sz="2000">
                <a:latin typeface="Tahoma"/>
                <a:cs typeface="Tahoma"/>
              </a:rPr>
              <a:t>3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= </a:t>
            </a:r>
            <a:r>
              <a:rPr dirty="0" sz="2000" spc="-10">
                <a:latin typeface="Tahoma"/>
                <a:cs typeface="Tahoma"/>
              </a:rPr>
              <a:t>explosive</a:t>
            </a:r>
            <a:endParaRPr sz="20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r>
              <a:rPr dirty="0" sz="2000">
                <a:latin typeface="Tahoma"/>
                <a:cs typeface="Tahoma"/>
              </a:rPr>
              <a:t>4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=</a:t>
            </a:r>
            <a:r>
              <a:rPr dirty="0" sz="2000" spc="-1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readily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explosive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44" name="object 44" descr=""/>
          <p:cNvSpPr/>
          <p:nvPr/>
        </p:nvSpPr>
        <p:spPr>
          <a:xfrm>
            <a:off x="4552441" y="4084192"/>
            <a:ext cx="656590" cy="0"/>
          </a:xfrm>
          <a:custGeom>
            <a:avLst/>
            <a:gdLst/>
            <a:ahLst/>
            <a:cxnLst/>
            <a:rect l="l" t="t" r="r" b="b"/>
            <a:pathLst>
              <a:path w="656589" h="0">
                <a:moveTo>
                  <a:pt x="0" y="0"/>
                </a:moveTo>
                <a:lnTo>
                  <a:pt x="656590" y="0"/>
                </a:lnTo>
              </a:path>
            </a:pathLst>
          </a:custGeom>
          <a:ln w="29463">
            <a:solidFill>
              <a:srgbClr val="00AF5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5" name="object 45" descr=""/>
          <p:cNvGrpSpPr/>
          <p:nvPr/>
        </p:nvGrpSpPr>
        <p:grpSpPr>
          <a:xfrm>
            <a:off x="4551807" y="977900"/>
            <a:ext cx="4288155" cy="5130800"/>
            <a:chOff x="4551807" y="977900"/>
            <a:chExt cx="4288155" cy="5130800"/>
          </a:xfrm>
        </p:grpSpPr>
        <p:sp>
          <p:nvSpPr>
            <p:cNvPr id="46" name="object 46" descr=""/>
            <p:cNvSpPr/>
            <p:nvPr/>
          </p:nvSpPr>
          <p:spPr>
            <a:xfrm>
              <a:off x="5209032" y="990600"/>
              <a:ext cx="3618229" cy="5105400"/>
            </a:xfrm>
            <a:custGeom>
              <a:avLst/>
              <a:gdLst/>
              <a:ahLst/>
              <a:cxnLst/>
              <a:rect l="l" t="t" r="r" b="b"/>
              <a:pathLst>
                <a:path w="3618229" h="5105400">
                  <a:moveTo>
                    <a:pt x="3617975" y="0"/>
                  </a:moveTo>
                  <a:lnTo>
                    <a:pt x="0" y="0"/>
                  </a:lnTo>
                  <a:lnTo>
                    <a:pt x="0" y="5105400"/>
                  </a:lnTo>
                  <a:lnTo>
                    <a:pt x="3617975" y="5105400"/>
                  </a:lnTo>
                  <a:lnTo>
                    <a:pt x="3617975" y="0"/>
                  </a:lnTo>
                  <a:close/>
                </a:path>
              </a:pathLst>
            </a:custGeom>
            <a:solidFill>
              <a:srgbClr val="ABDB7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5209032" y="990600"/>
              <a:ext cx="3618229" cy="5105400"/>
            </a:xfrm>
            <a:custGeom>
              <a:avLst/>
              <a:gdLst/>
              <a:ahLst/>
              <a:cxnLst/>
              <a:rect l="l" t="t" r="r" b="b"/>
              <a:pathLst>
                <a:path w="3618229" h="5105400">
                  <a:moveTo>
                    <a:pt x="0" y="5105400"/>
                  </a:moveTo>
                  <a:lnTo>
                    <a:pt x="3617975" y="5105400"/>
                  </a:lnTo>
                  <a:lnTo>
                    <a:pt x="3617975" y="0"/>
                  </a:lnTo>
                  <a:lnTo>
                    <a:pt x="0" y="0"/>
                  </a:lnTo>
                  <a:lnTo>
                    <a:pt x="0" y="5105400"/>
                  </a:lnTo>
                  <a:close/>
                </a:path>
              </a:pathLst>
            </a:custGeom>
            <a:ln w="25400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4564507" y="3560191"/>
              <a:ext cx="660400" cy="1223010"/>
            </a:xfrm>
            <a:custGeom>
              <a:avLst/>
              <a:gdLst/>
              <a:ahLst/>
              <a:cxnLst/>
              <a:rect l="l" t="t" r="r" b="b"/>
              <a:pathLst>
                <a:path w="660400" h="1223010">
                  <a:moveTo>
                    <a:pt x="0" y="1223010"/>
                  </a:moveTo>
                  <a:lnTo>
                    <a:pt x="659892" y="0"/>
                  </a:lnTo>
                </a:path>
              </a:pathLst>
            </a:custGeom>
            <a:ln w="25400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9" name="object 49" descr=""/>
          <p:cNvSpPr txBox="1"/>
          <p:nvPr/>
        </p:nvSpPr>
        <p:spPr>
          <a:xfrm>
            <a:off x="5290820" y="1024255"/>
            <a:ext cx="3425825" cy="496379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ts val="2395"/>
              </a:lnSpc>
              <a:spcBef>
                <a:spcPts val="90"/>
              </a:spcBef>
            </a:pPr>
            <a:r>
              <a:rPr dirty="0" sz="2000">
                <a:latin typeface="Tahoma"/>
                <a:cs typeface="Tahoma"/>
              </a:rPr>
              <a:t>PPE</a:t>
            </a:r>
            <a:r>
              <a:rPr dirty="0" sz="2000" spc="-2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Index: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ts val="1914"/>
              </a:lnSpc>
            </a:pPr>
            <a:r>
              <a:rPr dirty="0" sz="1600">
                <a:latin typeface="Tahoma"/>
                <a:cs typeface="Tahoma"/>
              </a:rPr>
              <a:t>A</a:t>
            </a:r>
            <a:r>
              <a:rPr dirty="0" sz="1600" spc="-30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=</a:t>
            </a:r>
            <a:r>
              <a:rPr dirty="0" sz="1600" spc="-45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safety</a:t>
            </a:r>
            <a:r>
              <a:rPr dirty="0" sz="1600" spc="-5">
                <a:latin typeface="Tahoma"/>
                <a:cs typeface="Tahoma"/>
              </a:rPr>
              <a:t> </a:t>
            </a:r>
            <a:r>
              <a:rPr dirty="0" sz="1600" spc="-10">
                <a:latin typeface="Tahoma"/>
                <a:cs typeface="Tahoma"/>
              </a:rPr>
              <a:t>glasses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600">
                <a:latin typeface="Tahoma"/>
                <a:cs typeface="Tahoma"/>
              </a:rPr>
              <a:t>B</a:t>
            </a:r>
            <a:r>
              <a:rPr dirty="0" sz="1600" spc="-30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=</a:t>
            </a:r>
            <a:r>
              <a:rPr dirty="0" sz="1600" spc="-25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safety glasses</a:t>
            </a:r>
            <a:r>
              <a:rPr dirty="0" sz="1600" spc="-35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+</a:t>
            </a:r>
            <a:r>
              <a:rPr dirty="0" sz="1600" spc="-35">
                <a:latin typeface="Tahoma"/>
                <a:cs typeface="Tahoma"/>
              </a:rPr>
              <a:t> </a:t>
            </a:r>
            <a:r>
              <a:rPr dirty="0" sz="1600" spc="-10">
                <a:latin typeface="Tahoma"/>
                <a:cs typeface="Tahoma"/>
              </a:rPr>
              <a:t>gloves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dirty="0" sz="1600">
                <a:latin typeface="Tahoma"/>
                <a:cs typeface="Tahoma"/>
              </a:rPr>
              <a:t>C</a:t>
            </a:r>
            <a:r>
              <a:rPr dirty="0" sz="1600" spc="-25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=</a:t>
            </a:r>
            <a:r>
              <a:rPr dirty="0" sz="1600" spc="-35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safety glasses</a:t>
            </a:r>
            <a:r>
              <a:rPr dirty="0" sz="1600" spc="-45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+</a:t>
            </a:r>
            <a:r>
              <a:rPr dirty="0" sz="1600" spc="-35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gloves</a:t>
            </a:r>
            <a:r>
              <a:rPr dirty="0" sz="1600" spc="10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+</a:t>
            </a:r>
            <a:r>
              <a:rPr dirty="0" sz="1600" spc="-35">
                <a:latin typeface="Tahoma"/>
                <a:cs typeface="Tahoma"/>
              </a:rPr>
              <a:t> </a:t>
            </a:r>
            <a:r>
              <a:rPr dirty="0" sz="1600" spc="-20">
                <a:latin typeface="Tahoma"/>
                <a:cs typeface="Tahoma"/>
              </a:rPr>
              <a:t>apron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dirty="0" sz="1600">
                <a:latin typeface="Tahoma"/>
                <a:cs typeface="Tahoma"/>
              </a:rPr>
              <a:t>D</a:t>
            </a:r>
            <a:r>
              <a:rPr dirty="0" sz="1600" spc="-25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=</a:t>
            </a:r>
            <a:r>
              <a:rPr dirty="0" sz="1600" spc="-25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face</a:t>
            </a:r>
            <a:r>
              <a:rPr dirty="0" sz="1600" spc="-10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shield</a:t>
            </a:r>
            <a:r>
              <a:rPr dirty="0" sz="1600" spc="-15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+</a:t>
            </a:r>
            <a:r>
              <a:rPr dirty="0" sz="1600" spc="-20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gloves</a:t>
            </a:r>
            <a:r>
              <a:rPr dirty="0" sz="1600" spc="10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+</a:t>
            </a:r>
            <a:r>
              <a:rPr dirty="0" sz="1600" spc="-30">
                <a:latin typeface="Tahoma"/>
                <a:cs typeface="Tahoma"/>
              </a:rPr>
              <a:t> </a:t>
            </a:r>
            <a:r>
              <a:rPr dirty="0" sz="1600" spc="-20">
                <a:latin typeface="Tahoma"/>
                <a:cs typeface="Tahoma"/>
              </a:rPr>
              <a:t>apron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dirty="0" sz="1600">
                <a:latin typeface="Tahoma"/>
                <a:cs typeface="Tahoma"/>
              </a:rPr>
              <a:t>E</a:t>
            </a:r>
            <a:r>
              <a:rPr dirty="0" sz="1600" spc="-30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=</a:t>
            </a:r>
            <a:r>
              <a:rPr dirty="0" sz="1600" spc="-10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safety</a:t>
            </a:r>
            <a:r>
              <a:rPr dirty="0" sz="1600" spc="5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glasses</a:t>
            </a:r>
            <a:r>
              <a:rPr dirty="0" sz="1600" spc="425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+</a:t>
            </a:r>
            <a:r>
              <a:rPr dirty="0" sz="1600" spc="-10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gloves</a:t>
            </a:r>
            <a:r>
              <a:rPr dirty="0" sz="1600" spc="-10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+</a:t>
            </a:r>
            <a:r>
              <a:rPr dirty="0" sz="1600" spc="-30">
                <a:latin typeface="Tahoma"/>
                <a:cs typeface="Tahoma"/>
              </a:rPr>
              <a:t> </a:t>
            </a:r>
            <a:r>
              <a:rPr dirty="0" sz="1600" spc="-20">
                <a:latin typeface="Tahoma"/>
                <a:cs typeface="Tahoma"/>
              </a:rPr>
              <a:t>dust</a:t>
            </a:r>
            <a:endParaRPr sz="1600">
              <a:latin typeface="Tahoma"/>
              <a:cs typeface="Tahoma"/>
            </a:endParaRPr>
          </a:p>
          <a:p>
            <a:pPr marL="457834">
              <a:lnSpc>
                <a:spcPct val="100000"/>
              </a:lnSpc>
            </a:pPr>
            <a:r>
              <a:rPr dirty="0" sz="1600" spc="-10">
                <a:latin typeface="Tahoma"/>
                <a:cs typeface="Tahoma"/>
              </a:rPr>
              <a:t>respirator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600">
                <a:latin typeface="Tahoma"/>
                <a:cs typeface="Tahoma"/>
              </a:rPr>
              <a:t>F</a:t>
            </a:r>
            <a:r>
              <a:rPr dirty="0" sz="1600" spc="-20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=</a:t>
            </a:r>
            <a:r>
              <a:rPr dirty="0" sz="1600" spc="-35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safety glasses</a:t>
            </a:r>
            <a:r>
              <a:rPr dirty="0" sz="1600" spc="-45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+</a:t>
            </a:r>
            <a:r>
              <a:rPr dirty="0" sz="1600" spc="-35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gloves</a:t>
            </a:r>
            <a:r>
              <a:rPr dirty="0" sz="1600" spc="10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+</a:t>
            </a:r>
            <a:r>
              <a:rPr dirty="0" sz="1600" spc="-35">
                <a:latin typeface="Tahoma"/>
                <a:cs typeface="Tahoma"/>
              </a:rPr>
              <a:t> </a:t>
            </a:r>
            <a:r>
              <a:rPr dirty="0" sz="1600" spc="-10">
                <a:latin typeface="Tahoma"/>
                <a:cs typeface="Tahoma"/>
              </a:rPr>
              <a:t>apron</a:t>
            </a:r>
            <a:endParaRPr sz="1600">
              <a:latin typeface="Tahoma"/>
              <a:cs typeface="Tahoma"/>
            </a:endParaRPr>
          </a:p>
          <a:p>
            <a:pPr marL="457834">
              <a:lnSpc>
                <a:spcPct val="100000"/>
              </a:lnSpc>
            </a:pPr>
            <a:r>
              <a:rPr dirty="0" sz="1600">
                <a:latin typeface="Tahoma"/>
                <a:cs typeface="Tahoma"/>
              </a:rPr>
              <a:t>+</a:t>
            </a:r>
            <a:r>
              <a:rPr dirty="0" sz="1600" spc="-30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dust</a:t>
            </a:r>
            <a:r>
              <a:rPr dirty="0" sz="1600" spc="-15">
                <a:latin typeface="Tahoma"/>
                <a:cs typeface="Tahoma"/>
              </a:rPr>
              <a:t> </a:t>
            </a:r>
            <a:r>
              <a:rPr dirty="0" sz="1600" spc="-10">
                <a:latin typeface="Tahoma"/>
                <a:cs typeface="Tahoma"/>
              </a:rPr>
              <a:t>respirator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dirty="0" sz="1600">
                <a:latin typeface="Tahoma"/>
                <a:cs typeface="Tahoma"/>
              </a:rPr>
              <a:t>G</a:t>
            </a:r>
            <a:r>
              <a:rPr dirty="0" sz="1600" spc="-35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=</a:t>
            </a:r>
            <a:r>
              <a:rPr dirty="0" sz="1600" spc="-30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safety glasses</a:t>
            </a:r>
            <a:r>
              <a:rPr dirty="0" sz="1600" spc="-40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+</a:t>
            </a:r>
            <a:r>
              <a:rPr dirty="0" sz="1600" spc="-10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gloves</a:t>
            </a:r>
            <a:r>
              <a:rPr dirty="0" sz="1600" spc="-20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+</a:t>
            </a:r>
            <a:r>
              <a:rPr dirty="0" sz="1600" spc="-25">
                <a:latin typeface="Tahoma"/>
                <a:cs typeface="Tahoma"/>
              </a:rPr>
              <a:t> </a:t>
            </a:r>
            <a:r>
              <a:rPr dirty="0" sz="1600" spc="-20">
                <a:latin typeface="Tahoma"/>
                <a:cs typeface="Tahoma"/>
              </a:rPr>
              <a:t>vapor</a:t>
            </a:r>
            <a:endParaRPr sz="1600">
              <a:latin typeface="Tahoma"/>
              <a:cs typeface="Tahoma"/>
            </a:endParaRPr>
          </a:p>
          <a:p>
            <a:pPr marL="457834">
              <a:lnSpc>
                <a:spcPct val="100000"/>
              </a:lnSpc>
            </a:pPr>
            <a:r>
              <a:rPr dirty="0" sz="1600" spc="-10">
                <a:latin typeface="Tahoma"/>
                <a:cs typeface="Tahoma"/>
              </a:rPr>
              <a:t>respirator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dirty="0" sz="1600">
                <a:latin typeface="Tahoma"/>
                <a:cs typeface="Tahoma"/>
              </a:rPr>
              <a:t>H</a:t>
            </a:r>
            <a:r>
              <a:rPr dirty="0" sz="1600" spc="-15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=</a:t>
            </a:r>
            <a:r>
              <a:rPr dirty="0" sz="1600" spc="-30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splash</a:t>
            </a:r>
            <a:r>
              <a:rPr dirty="0" sz="1600" spc="-35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goggles</a:t>
            </a:r>
            <a:r>
              <a:rPr dirty="0" sz="1600" spc="-10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+</a:t>
            </a:r>
            <a:r>
              <a:rPr dirty="0" sz="1600" spc="-25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gloves</a:t>
            </a:r>
            <a:r>
              <a:rPr dirty="0" sz="1600" spc="20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+</a:t>
            </a:r>
            <a:r>
              <a:rPr dirty="0" sz="1600" spc="-30">
                <a:latin typeface="Tahoma"/>
                <a:cs typeface="Tahoma"/>
              </a:rPr>
              <a:t> </a:t>
            </a:r>
            <a:r>
              <a:rPr dirty="0" sz="1600" spc="-10">
                <a:latin typeface="Tahoma"/>
                <a:cs typeface="Tahoma"/>
              </a:rPr>
              <a:t>apron</a:t>
            </a:r>
            <a:endParaRPr sz="1600">
              <a:latin typeface="Tahoma"/>
              <a:cs typeface="Tahoma"/>
            </a:endParaRPr>
          </a:p>
          <a:p>
            <a:pPr marL="457834">
              <a:lnSpc>
                <a:spcPct val="100000"/>
              </a:lnSpc>
            </a:pPr>
            <a:r>
              <a:rPr dirty="0" sz="1600">
                <a:latin typeface="Tahoma"/>
                <a:cs typeface="Tahoma"/>
              </a:rPr>
              <a:t>+</a:t>
            </a:r>
            <a:r>
              <a:rPr dirty="0" sz="1600" spc="-50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vapor</a:t>
            </a:r>
            <a:r>
              <a:rPr dirty="0" sz="1600" spc="-25">
                <a:latin typeface="Tahoma"/>
                <a:cs typeface="Tahoma"/>
              </a:rPr>
              <a:t> </a:t>
            </a:r>
            <a:r>
              <a:rPr dirty="0" sz="1600" spc="-10">
                <a:latin typeface="Tahoma"/>
                <a:cs typeface="Tahoma"/>
              </a:rPr>
              <a:t>respirator</a:t>
            </a:r>
            <a:endParaRPr sz="1600">
              <a:latin typeface="Tahoma"/>
              <a:cs typeface="Tahoma"/>
            </a:endParaRPr>
          </a:p>
          <a:p>
            <a:pPr marL="393700" marR="305435" indent="-381635">
              <a:lnSpc>
                <a:spcPct val="100000"/>
              </a:lnSpc>
              <a:spcBef>
                <a:spcPts val="5"/>
              </a:spcBef>
            </a:pPr>
            <a:r>
              <a:rPr dirty="0" sz="1600">
                <a:latin typeface="Tahoma"/>
                <a:cs typeface="Tahoma"/>
              </a:rPr>
              <a:t>I</a:t>
            </a:r>
            <a:r>
              <a:rPr dirty="0" sz="1600" spc="-20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=</a:t>
            </a:r>
            <a:r>
              <a:rPr dirty="0" sz="1600" spc="-35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safety</a:t>
            </a:r>
            <a:r>
              <a:rPr dirty="0" sz="1600" spc="-5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glasses</a:t>
            </a:r>
            <a:r>
              <a:rPr dirty="0" sz="1600" spc="-40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+</a:t>
            </a:r>
            <a:r>
              <a:rPr dirty="0" sz="1600" spc="-40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gloves</a:t>
            </a:r>
            <a:r>
              <a:rPr dirty="0" sz="1600" spc="10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+</a:t>
            </a:r>
            <a:r>
              <a:rPr dirty="0" sz="1600" spc="-40">
                <a:latin typeface="Tahoma"/>
                <a:cs typeface="Tahoma"/>
              </a:rPr>
              <a:t> </a:t>
            </a:r>
            <a:r>
              <a:rPr dirty="0" sz="1600" spc="-20">
                <a:latin typeface="Tahoma"/>
                <a:cs typeface="Tahoma"/>
              </a:rPr>
              <a:t>dust </a:t>
            </a:r>
            <a:r>
              <a:rPr dirty="0" sz="1600">
                <a:latin typeface="Tahoma"/>
                <a:cs typeface="Tahoma"/>
              </a:rPr>
              <a:t>and</a:t>
            </a:r>
            <a:r>
              <a:rPr dirty="0" sz="1600" spc="-40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vapor</a:t>
            </a:r>
            <a:r>
              <a:rPr dirty="0" sz="1600" spc="-35">
                <a:latin typeface="Tahoma"/>
                <a:cs typeface="Tahoma"/>
              </a:rPr>
              <a:t> </a:t>
            </a:r>
            <a:r>
              <a:rPr dirty="0" sz="1600" spc="-10">
                <a:latin typeface="Tahoma"/>
                <a:cs typeface="Tahoma"/>
              </a:rPr>
              <a:t>respirator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dirty="0" sz="1600">
                <a:latin typeface="Tahoma"/>
                <a:cs typeface="Tahoma"/>
              </a:rPr>
              <a:t>J</a:t>
            </a:r>
            <a:r>
              <a:rPr dirty="0" sz="1600" spc="-25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= splash</a:t>
            </a:r>
            <a:r>
              <a:rPr dirty="0" sz="1600" spc="-30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goggles</a:t>
            </a:r>
            <a:r>
              <a:rPr dirty="0" sz="1600" spc="-5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+</a:t>
            </a:r>
            <a:r>
              <a:rPr dirty="0" sz="1600" spc="-15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gloves</a:t>
            </a:r>
            <a:r>
              <a:rPr dirty="0" sz="1600" spc="-10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+</a:t>
            </a:r>
            <a:r>
              <a:rPr dirty="0" sz="1600" spc="5">
                <a:latin typeface="Tahoma"/>
                <a:cs typeface="Tahoma"/>
              </a:rPr>
              <a:t> </a:t>
            </a:r>
            <a:r>
              <a:rPr dirty="0" sz="1600" spc="-20">
                <a:latin typeface="Tahoma"/>
                <a:cs typeface="Tahoma"/>
              </a:rPr>
              <a:t>apron</a:t>
            </a:r>
            <a:endParaRPr sz="1600">
              <a:latin typeface="Tahoma"/>
              <a:cs typeface="Tahoma"/>
            </a:endParaRPr>
          </a:p>
          <a:p>
            <a:pPr algn="ctr" marR="26670">
              <a:lnSpc>
                <a:spcPct val="100000"/>
              </a:lnSpc>
            </a:pPr>
            <a:r>
              <a:rPr dirty="0" sz="1600">
                <a:latin typeface="Tahoma"/>
                <a:cs typeface="Tahoma"/>
              </a:rPr>
              <a:t>+</a:t>
            </a:r>
            <a:r>
              <a:rPr dirty="0" sz="1600" spc="-45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dust</a:t>
            </a:r>
            <a:r>
              <a:rPr dirty="0" sz="1600" spc="-30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and</a:t>
            </a:r>
            <a:r>
              <a:rPr dirty="0" sz="1600" spc="-20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vapor</a:t>
            </a:r>
            <a:r>
              <a:rPr dirty="0" sz="1600" spc="-25">
                <a:latin typeface="Tahoma"/>
                <a:cs typeface="Tahoma"/>
              </a:rPr>
              <a:t> </a:t>
            </a:r>
            <a:r>
              <a:rPr dirty="0" sz="1600" spc="-10">
                <a:latin typeface="Tahoma"/>
                <a:cs typeface="Tahoma"/>
              </a:rPr>
              <a:t>respirator</a:t>
            </a:r>
            <a:endParaRPr sz="1600">
              <a:latin typeface="Tahoma"/>
              <a:cs typeface="Tahoma"/>
            </a:endParaRPr>
          </a:p>
          <a:p>
            <a:pPr algn="ctr" marR="45720">
              <a:lnSpc>
                <a:spcPct val="100000"/>
              </a:lnSpc>
            </a:pPr>
            <a:r>
              <a:rPr dirty="0" sz="1600">
                <a:latin typeface="Tahoma"/>
                <a:cs typeface="Tahoma"/>
              </a:rPr>
              <a:t>K</a:t>
            </a:r>
            <a:r>
              <a:rPr dirty="0" sz="1600" spc="-25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=</a:t>
            </a:r>
            <a:r>
              <a:rPr dirty="0" sz="1600" spc="-30">
                <a:latin typeface="Tahoma"/>
                <a:cs typeface="Tahoma"/>
              </a:rPr>
              <a:t> </a:t>
            </a:r>
            <a:r>
              <a:rPr dirty="0" sz="1600" spc="-20">
                <a:latin typeface="Tahoma"/>
                <a:cs typeface="Tahoma"/>
              </a:rPr>
              <a:t>air-</a:t>
            </a:r>
            <a:r>
              <a:rPr dirty="0" sz="1600">
                <a:latin typeface="Tahoma"/>
                <a:cs typeface="Tahoma"/>
              </a:rPr>
              <a:t>line</a:t>
            </a:r>
            <a:r>
              <a:rPr dirty="0" sz="1600" spc="-5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hood</a:t>
            </a:r>
            <a:r>
              <a:rPr dirty="0" sz="1600" spc="-15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or mask</a:t>
            </a:r>
            <a:r>
              <a:rPr dirty="0" sz="1600" spc="-25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+</a:t>
            </a:r>
            <a:r>
              <a:rPr dirty="0" sz="1600" spc="-35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gloves</a:t>
            </a:r>
            <a:r>
              <a:rPr dirty="0" sz="1600" spc="-20">
                <a:latin typeface="Tahoma"/>
                <a:cs typeface="Tahoma"/>
              </a:rPr>
              <a:t> </a:t>
            </a:r>
            <a:r>
              <a:rPr dirty="0" sz="1600" spc="-50">
                <a:latin typeface="Tahoma"/>
                <a:cs typeface="Tahoma"/>
              </a:rPr>
              <a:t>+</a:t>
            </a:r>
            <a:endParaRPr sz="1600">
              <a:latin typeface="Tahoma"/>
              <a:cs typeface="Tahoma"/>
            </a:endParaRPr>
          </a:p>
          <a:p>
            <a:pPr algn="ctr" marR="1088390">
              <a:lnSpc>
                <a:spcPct val="100000"/>
              </a:lnSpc>
            </a:pPr>
            <a:r>
              <a:rPr dirty="0" sz="1600">
                <a:latin typeface="Tahoma"/>
                <a:cs typeface="Tahoma"/>
              </a:rPr>
              <a:t>full</a:t>
            </a:r>
            <a:r>
              <a:rPr dirty="0" sz="1600" spc="-10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suit</a:t>
            </a:r>
            <a:r>
              <a:rPr dirty="0" sz="1600" spc="-30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+</a:t>
            </a:r>
            <a:r>
              <a:rPr dirty="0" sz="1600" spc="-35">
                <a:latin typeface="Tahoma"/>
                <a:cs typeface="Tahoma"/>
              </a:rPr>
              <a:t> </a:t>
            </a:r>
            <a:r>
              <a:rPr dirty="0" sz="1600" spc="-20">
                <a:latin typeface="Tahoma"/>
                <a:cs typeface="Tahoma"/>
              </a:rPr>
              <a:t>boots</a:t>
            </a:r>
            <a:endParaRPr sz="16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dirty="0" sz="1600">
                <a:latin typeface="Tahoma"/>
                <a:cs typeface="Tahoma"/>
              </a:rPr>
              <a:t>X</a:t>
            </a:r>
            <a:r>
              <a:rPr dirty="0" sz="1600" spc="-40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=</a:t>
            </a:r>
            <a:r>
              <a:rPr dirty="0" sz="1600" spc="-15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ask</a:t>
            </a:r>
            <a:r>
              <a:rPr dirty="0" sz="1600" spc="-45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supervisor</a:t>
            </a:r>
            <a:r>
              <a:rPr dirty="0" sz="1600" spc="-25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or</a:t>
            </a:r>
            <a:r>
              <a:rPr dirty="0" sz="1600" spc="-5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safety</a:t>
            </a:r>
            <a:r>
              <a:rPr dirty="0" sz="1600" spc="-5">
                <a:latin typeface="Tahoma"/>
                <a:cs typeface="Tahoma"/>
              </a:rPr>
              <a:t> </a:t>
            </a:r>
            <a:r>
              <a:rPr dirty="0" sz="1600" spc="-10">
                <a:latin typeface="Tahoma"/>
                <a:cs typeface="Tahoma"/>
              </a:rPr>
              <a:t>specialist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51" name="object 5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52" name="object 5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25"/>
              <a:t> </a:t>
            </a:r>
            <a:r>
              <a:rPr dirty="0" spc="-10"/>
              <a:t>10-</a:t>
            </a:r>
            <a:r>
              <a:rPr dirty="0"/>
              <a:t>hr. </a:t>
            </a:r>
            <a:r>
              <a:rPr dirty="0" spc="-10"/>
              <a:t>General</a:t>
            </a:r>
            <a:r>
              <a:rPr dirty="0" spc="35"/>
              <a:t> </a:t>
            </a:r>
            <a:r>
              <a:rPr dirty="0"/>
              <a:t>Industry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Hazard </a:t>
            </a:r>
            <a:r>
              <a:rPr dirty="0" spc="-10"/>
              <a:t>Communication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  <p:sp>
        <p:nvSpPr>
          <p:cNvPr id="50" name="object 50" descr=""/>
          <p:cNvSpPr txBox="1"/>
          <p:nvPr/>
        </p:nvSpPr>
        <p:spPr>
          <a:xfrm>
            <a:off x="1819148" y="1847611"/>
            <a:ext cx="1916430" cy="314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 spc="-60" i="1">
                <a:latin typeface="Tahoma"/>
                <a:cs typeface="Tahoma"/>
              </a:rPr>
              <a:t>(Product</a:t>
            </a:r>
            <a:r>
              <a:rPr dirty="0" sz="1900" spc="-25" i="1">
                <a:latin typeface="Tahoma"/>
                <a:cs typeface="Tahoma"/>
              </a:rPr>
              <a:t> </a:t>
            </a:r>
            <a:r>
              <a:rPr dirty="0" sz="1900" spc="-40" i="1">
                <a:latin typeface="Tahoma"/>
                <a:cs typeface="Tahoma"/>
              </a:rPr>
              <a:t>identifier)</a:t>
            </a:r>
            <a:endParaRPr sz="19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6172200"/>
          </a:xfrm>
          <a:custGeom>
            <a:avLst/>
            <a:gdLst/>
            <a:ahLst/>
            <a:cxnLst/>
            <a:rect l="l" t="t" r="r" b="b"/>
            <a:pathLst>
              <a:path w="9144000" h="6172200">
                <a:moveTo>
                  <a:pt x="0" y="6172200"/>
                </a:moveTo>
                <a:lnTo>
                  <a:pt x="9144000" y="6172200"/>
                </a:lnTo>
                <a:lnTo>
                  <a:pt x="9144000" y="0"/>
                </a:lnTo>
                <a:lnTo>
                  <a:pt x="0" y="0"/>
                </a:lnTo>
                <a:lnTo>
                  <a:pt x="0" y="617220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1676400" y="1981200"/>
            <a:ext cx="5791200" cy="3962400"/>
            <a:chOff x="1676400" y="1981200"/>
            <a:chExt cx="5791200" cy="3962400"/>
          </a:xfrm>
        </p:grpSpPr>
        <p:sp>
          <p:nvSpPr>
            <p:cNvPr id="4" name="object 4" descr=""/>
            <p:cNvSpPr/>
            <p:nvPr/>
          </p:nvSpPr>
          <p:spPr>
            <a:xfrm>
              <a:off x="1676400" y="1981200"/>
              <a:ext cx="5791200" cy="990600"/>
            </a:xfrm>
            <a:custGeom>
              <a:avLst/>
              <a:gdLst/>
              <a:ahLst/>
              <a:cxnLst/>
              <a:rect l="l" t="t" r="r" b="b"/>
              <a:pathLst>
                <a:path w="5791200" h="990600">
                  <a:moveTo>
                    <a:pt x="5791200" y="0"/>
                  </a:moveTo>
                  <a:lnTo>
                    <a:pt x="0" y="0"/>
                  </a:lnTo>
                  <a:lnTo>
                    <a:pt x="0" y="990600"/>
                  </a:lnTo>
                  <a:lnTo>
                    <a:pt x="5791200" y="990600"/>
                  </a:lnTo>
                  <a:lnTo>
                    <a:pt x="5791200" y="0"/>
                  </a:lnTo>
                  <a:close/>
                </a:path>
              </a:pathLst>
            </a:custGeom>
            <a:solidFill>
              <a:srgbClr val="005EA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676400" y="2971800"/>
              <a:ext cx="5791200" cy="990600"/>
            </a:xfrm>
            <a:custGeom>
              <a:avLst/>
              <a:gdLst/>
              <a:ahLst/>
              <a:cxnLst/>
              <a:rect l="l" t="t" r="r" b="b"/>
              <a:pathLst>
                <a:path w="5791200" h="990600">
                  <a:moveTo>
                    <a:pt x="5791200" y="0"/>
                  </a:moveTo>
                  <a:lnTo>
                    <a:pt x="0" y="0"/>
                  </a:lnTo>
                  <a:lnTo>
                    <a:pt x="0" y="990600"/>
                  </a:lnTo>
                  <a:lnTo>
                    <a:pt x="5791200" y="990600"/>
                  </a:lnTo>
                  <a:lnTo>
                    <a:pt x="57912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676400" y="3962400"/>
              <a:ext cx="5791200" cy="990600"/>
            </a:xfrm>
            <a:custGeom>
              <a:avLst/>
              <a:gdLst/>
              <a:ahLst/>
              <a:cxnLst/>
              <a:rect l="l" t="t" r="r" b="b"/>
              <a:pathLst>
                <a:path w="5791200" h="990600">
                  <a:moveTo>
                    <a:pt x="5791200" y="0"/>
                  </a:moveTo>
                  <a:lnTo>
                    <a:pt x="0" y="0"/>
                  </a:lnTo>
                  <a:lnTo>
                    <a:pt x="0" y="990600"/>
                  </a:lnTo>
                  <a:lnTo>
                    <a:pt x="5791200" y="990600"/>
                  </a:lnTo>
                  <a:lnTo>
                    <a:pt x="5791200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676400" y="2090927"/>
              <a:ext cx="5791200" cy="3853179"/>
            </a:xfrm>
            <a:custGeom>
              <a:avLst/>
              <a:gdLst/>
              <a:ahLst/>
              <a:cxnLst/>
              <a:rect l="l" t="t" r="r" b="b"/>
              <a:pathLst>
                <a:path w="5791200" h="3853179">
                  <a:moveTo>
                    <a:pt x="4672584" y="0"/>
                  </a:moveTo>
                  <a:lnTo>
                    <a:pt x="3962400" y="0"/>
                  </a:lnTo>
                  <a:lnTo>
                    <a:pt x="3962400" y="771144"/>
                  </a:lnTo>
                  <a:lnTo>
                    <a:pt x="4672584" y="771144"/>
                  </a:lnTo>
                  <a:lnTo>
                    <a:pt x="4672584" y="0"/>
                  </a:lnTo>
                  <a:close/>
                </a:path>
                <a:path w="5791200" h="3853179">
                  <a:moveTo>
                    <a:pt x="5791200" y="2862072"/>
                  </a:moveTo>
                  <a:lnTo>
                    <a:pt x="0" y="2862072"/>
                  </a:lnTo>
                  <a:lnTo>
                    <a:pt x="0" y="3852672"/>
                  </a:lnTo>
                  <a:lnTo>
                    <a:pt x="5791200" y="3852672"/>
                  </a:lnTo>
                  <a:lnTo>
                    <a:pt x="5791200" y="28620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5638800" y="2090928"/>
              <a:ext cx="710565" cy="771525"/>
            </a:xfrm>
            <a:custGeom>
              <a:avLst/>
              <a:gdLst/>
              <a:ahLst/>
              <a:cxnLst/>
              <a:rect l="l" t="t" r="r" b="b"/>
              <a:pathLst>
                <a:path w="710564" h="771525">
                  <a:moveTo>
                    <a:pt x="0" y="771144"/>
                  </a:moveTo>
                  <a:lnTo>
                    <a:pt x="710184" y="771144"/>
                  </a:lnTo>
                  <a:lnTo>
                    <a:pt x="710184" y="0"/>
                  </a:lnTo>
                  <a:lnTo>
                    <a:pt x="0" y="0"/>
                  </a:lnTo>
                  <a:lnTo>
                    <a:pt x="0" y="771144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6553200" y="2090928"/>
              <a:ext cx="710565" cy="771525"/>
            </a:xfrm>
            <a:custGeom>
              <a:avLst/>
              <a:gdLst/>
              <a:ahLst/>
              <a:cxnLst/>
              <a:rect l="l" t="t" r="r" b="b"/>
              <a:pathLst>
                <a:path w="710565" h="771525">
                  <a:moveTo>
                    <a:pt x="710183" y="0"/>
                  </a:moveTo>
                  <a:lnTo>
                    <a:pt x="0" y="0"/>
                  </a:lnTo>
                  <a:lnTo>
                    <a:pt x="0" y="771144"/>
                  </a:lnTo>
                  <a:lnTo>
                    <a:pt x="710183" y="771144"/>
                  </a:lnTo>
                  <a:lnTo>
                    <a:pt x="71018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6553200" y="2090928"/>
              <a:ext cx="710565" cy="771525"/>
            </a:xfrm>
            <a:custGeom>
              <a:avLst/>
              <a:gdLst/>
              <a:ahLst/>
              <a:cxnLst/>
              <a:rect l="l" t="t" r="r" b="b"/>
              <a:pathLst>
                <a:path w="710565" h="771525">
                  <a:moveTo>
                    <a:pt x="0" y="771144"/>
                  </a:moveTo>
                  <a:lnTo>
                    <a:pt x="710183" y="771144"/>
                  </a:lnTo>
                  <a:lnTo>
                    <a:pt x="710183" y="0"/>
                  </a:lnTo>
                  <a:lnTo>
                    <a:pt x="0" y="0"/>
                  </a:lnTo>
                  <a:lnTo>
                    <a:pt x="0" y="771144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6556247" y="3066288"/>
              <a:ext cx="710565" cy="771525"/>
            </a:xfrm>
            <a:custGeom>
              <a:avLst/>
              <a:gdLst/>
              <a:ahLst/>
              <a:cxnLst/>
              <a:rect l="l" t="t" r="r" b="b"/>
              <a:pathLst>
                <a:path w="710565" h="771525">
                  <a:moveTo>
                    <a:pt x="710183" y="0"/>
                  </a:moveTo>
                  <a:lnTo>
                    <a:pt x="0" y="0"/>
                  </a:lnTo>
                  <a:lnTo>
                    <a:pt x="0" y="771144"/>
                  </a:lnTo>
                  <a:lnTo>
                    <a:pt x="710183" y="771144"/>
                  </a:lnTo>
                  <a:lnTo>
                    <a:pt x="71018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6556247" y="3066288"/>
              <a:ext cx="710565" cy="771525"/>
            </a:xfrm>
            <a:custGeom>
              <a:avLst/>
              <a:gdLst/>
              <a:ahLst/>
              <a:cxnLst/>
              <a:rect l="l" t="t" r="r" b="b"/>
              <a:pathLst>
                <a:path w="710565" h="771525">
                  <a:moveTo>
                    <a:pt x="0" y="771144"/>
                  </a:moveTo>
                  <a:lnTo>
                    <a:pt x="710183" y="771144"/>
                  </a:lnTo>
                  <a:lnTo>
                    <a:pt x="710183" y="0"/>
                  </a:lnTo>
                  <a:lnTo>
                    <a:pt x="0" y="0"/>
                  </a:lnTo>
                  <a:lnTo>
                    <a:pt x="0" y="771144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6553200" y="4056888"/>
              <a:ext cx="710565" cy="771525"/>
            </a:xfrm>
            <a:custGeom>
              <a:avLst/>
              <a:gdLst/>
              <a:ahLst/>
              <a:cxnLst/>
              <a:rect l="l" t="t" r="r" b="b"/>
              <a:pathLst>
                <a:path w="710565" h="771525">
                  <a:moveTo>
                    <a:pt x="710183" y="0"/>
                  </a:moveTo>
                  <a:lnTo>
                    <a:pt x="0" y="0"/>
                  </a:lnTo>
                  <a:lnTo>
                    <a:pt x="0" y="771144"/>
                  </a:lnTo>
                  <a:lnTo>
                    <a:pt x="710183" y="771144"/>
                  </a:lnTo>
                  <a:lnTo>
                    <a:pt x="71018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6553200" y="4056888"/>
              <a:ext cx="710565" cy="1762125"/>
            </a:xfrm>
            <a:custGeom>
              <a:avLst/>
              <a:gdLst/>
              <a:ahLst/>
              <a:cxnLst/>
              <a:rect l="l" t="t" r="r" b="b"/>
              <a:pathLst>
                <a:path w="710565" h="1762125">
                  <a:moveTo>
                    <a:pt x="0" y="771144"/>
                  </a:moveTo>
                  <a:lnTo>
                    <a:pt x="710183" y="771144"/>
                  </a:lnTo>
                  <a:lnTo>
                    <a:pt x="710183" y="0"/>
                  </a:lnTo>
                  <a:lnTo>
                    <a:pt x="0" y="0"/>
                  </a:lnTo>
                  <a:lnTo>
                    <a:pt x="0" y="771144"/>
                  </a:lnTo>
                  <a:close/>
                </a:path>
                <a:path w="710565" h="1762125">
                  <a:moveTo>
                    <a:pt x="0" y="1761744"/>
                  </a:moveTo>
                  <a:lnTo>
                    <a:pt x="710183" y="1761744"/>
                  </a:lnTo>
                  <a:lnTo>
                    <a:pt x="710183" y="990600"/>
                  </a:lnTo>
                  <a:lnTo>
                    <a:pt x="0" y="990600"/>
                  </a:lnTo>
                  <a:lnTo>
                    <a:pt x="0" y="1761744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686206" y="138760"/>
            <a:ext cx="7770495" cy="636905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/>
              <a:t>Hazard</a:t>
            </a:r>
            <a:r>
              <a:rPr dirty="0" spc="-110"/>
              <a:t> </a:t>
            </a:r>
            <a:r>
              <a:rPr dirty="0"/>
              <a:t>Communication</a:t>
            </a:r>
            <a:r>
              <a:rPr dirty="0" spc="-50"/>
              <a:t> </a:t>
            </a:r>
            <a:r>
              <a:rPr dirty="0" spc="-10"/>
              <a:t>Labels</a:t>
            </a:r>
          </a:p>
        </p:txBody>
      </p:sp>
      <p:graphicFrame>
        <p:nvGraphicFramePr>
          <p:cNvPr id="16" name="object 16" descr=""/>
          <p:cNvGraphicFramePr>
            <a:graphicFrameLocks noGrp="1"/>
          </p:cNvGraphicFramePr>
          <p:nvPr/>
        </p:nvGraphicFramePr>
        <p:xfrm>
          <a:off x="1663700" y="956563"/>
          <a:ext cx="5892800" cy="4973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53815"/>
                <a:gridCol w="912494"/>
                <a:gridCol w="1023620"/>
              </a:tblGrid>
              <a:tr h="1000760">
                <a:tc gridSpan="3">
                  <a:txBody>
                    <a:bodyPr/>
                    <a:lstStyle/>
                    <a:p>
                      <a:pPr marL="619760">
                        <a:lnSpc>
                          <a:spcPct val="100000"/>
                        </a:lnSpc>
                        <a:spcBef>
                          <a:spcPts val="1550"/>
                        </a:spcBef>
                      </a:pPr>
                      <a:r>
                        <a:rPr dirty="0" sz="3600">
                          <a:latin typeface="Comic Sans MS"/>
                          <a:cs typeface="Comic Sans MS"/>
                        </a:rPr>
                        <a:t>Ammonium</a:t>
                      </a:r>
                      <a:r>
                        <a:rPr dirty="0" sz="3600" spc="-14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dirty="0" sz="3600" spc="-10">
                          <a:latin typeface="Comic Sans MS"/>
                          <a:cs typeface="Comic Sans MS"/>
                        </a:rPr>
                        <a:t>Hydroxide</a:t>
                      </a:r>
                      <a:endParaRPr sz="3600">
                        <a:latin typeface="Comic Sans MS"/>
                        <a:cs typeface="Comic Sans MS"/>
                      </a:endParaRPr>
                    </a:p>
                  </a:txBody>
                  <a:tcPr marL="0" marR="0" marB="0" marT="19685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000760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065"/>
                        </a:spcBef>
                      </a:pPr>
                      <a:r>
                        <a:rPr dirty="0" sz="3200" spc="-1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HEALTH</a:t>
                      </a:r>
                      <a:endParaRPr sz="3200">
                        <a:latin typeface="Tahoma"/>
                        <a:cs typeface="Tahoma"/>
                      </a:endParaRPr>
                    </a:p>
                  </a:txBody>
                  <a:tcPr marL="0" marR="0" marB="0" marT="262255">
                    <a:lnL w="28575">
                      <a:solidFill>
                        <a:srgbClr val="000000"/>
                      </a:solidFill>
                      <a:prstDash val="solid"/>
                    </a:lnL>
                    <a:lnT w="571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8135">
                        <a:lnSpc>
                          <a:spcPct val="100000"/>
                        </a:lnSpc>
                        <a:spcBef>
                          <a:spcPts val="1130"/>
                        </a:spcBef>
                      </a:pPr>
                      <a:r>
                        <a:rPr dirty="0" sz="4400" spc="-50">
                          <a:latin typeface="Comic Sans MS"/>
                          <a:cs typeface="Comic Sans MS"/>
                        </a:rPr>
                        <a:t>*</a:t>
                      </a:r>
                      <a:endParaRPr sz="4400">
                        <a:latin typeface="Comic Sans MS"/>
                        <a:cs typeface="Comic Sans MS"/>
                      </a:endParaRPr>
                    </a:p>
                  </a:txBody>
                  <a:tcPr marL="0" marR="0" marB="0" marT="143510">
                    <a:lnT w="571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0515">
                        <a:lnSpc>
                          <a:spcPct val="100000"/>
                        </a:lnSpc>
                        <a:spcBef>
                          <a:spcPts val="1385"/>
                        </a:spcBef>
                      </a:pPr>
                      <a:r>
                        <a:rPr dirty="0" sz="4000" spc="-50">
                          <a:latin typeface="Comic Sans MS"/>
                          <a:cs typeface="Comic Sans MS"/>
                        </a:rPr>
                        <a:t>2</a:t>
                      </a:r>
                      <a:endParaRPr sz="4000">
                        <a:latin typeface="Comic Sans MS"/>
                        <a:cs typeface="Comic Sans MS"/>
                      </a:endParaRPr>
                    </a:p>
                  </a:txBody>
                  <a:tcPr marL="0" marR="0" marB="0" marT="175895">
                    <a:lnR w="28575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90600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980"/>
                        </a:spcBef>
                      </a:pPr>
                      <a:r>
                        <a:rPr dirty="0" sz="3200" spc="-1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FLAMMABILITY</a:t>
                      </a:r>
                      <a:endParaRPr sz="3200">
                        <a:latin typeface="Tahoma"/>
                        <a:cs typeface="Tahoma"/>
                      </a:endParaRPr>
                    </a:p>
                  </a:txBody>
                  <a:tcPr marL="0" marR="0" marB="0" marT="251460">
                    <a:lnL w="28575">
                      <a:solidFill>
                        <a:srgbClr val="000000"/>
                      </a:solidFill>
                      <a:prstDash val="solid"/>
                    </a:lnL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3690">
                        <a:lnSpc>
                          <a:spcPct val="100000"/>
                        </a:lnSpc>
                        <a:spcBef>
                          <a:spcPts val="1180"/>
                        </a:spcBef>
                      </a:pPr>
                      <a:r>
                        <a:rPr dirty="0" sz="4000" spc="-50">
                          <a:latin typeface="Comic Sans MS"/>
                          <a:cs typeface="Comic Sans MS"/>
                        </a:rPr>
                        <a:t>0</a:t>
                      </a:r>
                      <a:endParaRPr sz="4000">
                        <a:latin typeface="Comic Sans MS"/>
                        <a:cs typeface="Comic Sans MS"/>
                      </a:endParaRPr>
                    </a:p>
                  </a:txBody>
                  <a:tcPr marL="0" marR="0" marB="0" marT="149860"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90600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985"/>
                        </a:spcBef>
                      </a:pPr>
                      <a:r>
                        <a:rPr dirty="0" sz="320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PHYSICAL</a:t>
                      </a:r>
                      <a:r>
                        <a:rPr dirty="0" sz="3200" spc="-10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3200" spc="-1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HAZARD</a:t>
                      </a:r>
                      <a:endParaRPr sz="3200">
                        <a:latin typeface="Tahoma"/>
                        <a:cs typeface="Tahoma"/>
                      </a:endParaRPr>
                    </a:p>
                  </a:txBody>
                  <a:tcPr marL="0" marR="0" marB="0" marT="252095">
                    <a:lnL w="28575">
                      <a:solidFill>
                        <a:srgbClr val="000000"/>
                      </a:solidFill>
                      <a:prstDash val="solid"/>
                    </a:lnL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0515">
                        <a:lnSpc>
                          <a:spcPct val="100000"/>
                        </a:lnSpc>
                        <a:spcBef>
                          <a:spcPts val="1180"/>
                        </a:spcBef>
                      </a:pPr>
                      <a:r>
                        <a:rPr dirty="0" sz="4000" spc="-50">
                          <a:latin typeface="Comic Sans MS"/>
                          <a:cs typeface="Comic Sans MS"/>
                        </a:rPr>
                        <a:t>0</a:t>
                      </a:r>
                      <a:endParaRPr sz="4000">
                        <a:latin typeface="Comic Sans MS"/>
                        <a:cs typeface="Comic Sans MS"/>
                      </a:endParaRPr>
                    </a:p>
                  </a:txBody>
                  <a:tcPr marL="0" marR="0" marB="0" marT="149860"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90600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1600">
                          <a:latin typeface="Tahoma"/>
                          <a:cs typeface="Tahoma"/>
                        </a:rPr>
                        <a:t>PERSONAL</a:t>
                      </a:r>
                      <a:r>
                        <a:rPr dirty="0" sz="16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600" spc="-10">
                          <a:latin typeface="Tahoma"/>
                          <a:cs typeface="Tahoma"/>
                        </a:rPr>
                        <a:t>PROTECTION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B="0" marT="45720">
                    <a:lnL w="28575">
                      <a:solidFill>
                        <a:srgbClr val="000000"/>
                      </a:solidFill>
                      <a:prstDash val="solid"/>
                    </a:lnL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8450">
                        <a:lnSpc>
                          <a:spcPct val="100000"/>
                        </a:lnSpc>
                        <a:spcBef>
                          <a:spcPts val="1185"/>
                        </a:spcBef>
                      </a:pPr>
                      <a:r>
                        <a:rPr dirty="0" sz="4000" spc="-50">
                          <a:latin typeface="Comic Sans MS"/>
                          <a:cs typeface="Comic Sans MS"/>
                        </a:rPr>
                        <a:t>J</a:t>
                      </a:r>
                      <a:endParaRPr sz="4000">
                        <a:latin typeface="Comic Sans MS"/>
                        <a:cs typeface="Comic Sans MS"/>
                      </a:endParaRPr>
                    </a:p>
                  </a:txBody>
                  <a:tcPr marL="0" marR="0" marB="0" marT="150495"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7" name="object 17" descr=""/>
          <p:cNvSpPr txBox="1"/>
          <p:nvPr/>
        </p:nvSpPr>
        <p:spPr>
          <a:xfrm>
            <a:off x="6800468" y="5959855"/>
            <a:ext cx="600710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OTIEC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8" name="object 18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9" name="object 1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22" name="object 2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25"/>
              <a:t> </a:t>
            </a:r>
            <a:r>
              <a:rPr dirty="0" spc="-10"/>
              <a:t>10-</a:t>
            </a:r>
            <a:r>
              <a:rPr dirty="0"/>
              <a:t>hr. </a:t>
            </a:r>
            <a:r>
              <a:rPr dirty="0" spc="-10"/>
              <a:t>General</a:t>
            </a:r>
            <a:r>
              <a:rPr dirty="0" spc="35"/>
              <a:t> </a:t>
            </a:r>
            <a:r>
              <a:rPr dirty="0"/>
              <a:t>Industry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Hazard </a:t>
            </a:r>
            <a:r>
              <a:rPr dirty="0" spc="-10"/>
              <a:t>Communication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6172200"/>
          </a:xfrm>
          <a:custGeom>
            <a:avLst/>
            <a:gdLst/>
            <a:ahLst/>
            <a:cxnLst/>
            <a:rect l="l" t="t" r="r" b="b"/>
            <a:pathLst>
              <a:path w="9144000" h="6172200">
                <a:moveTo>
                  <a:pt x="0" y="6172200"/>
                </a:moveTo>
                <a:lnTo>
                  <a:pt x="9144000" y="6172200"/>
                </a:lnTo>
                <a:lnTo>
                  <a:pt x="9144000" y="0"/>
                </a:lnTo>
                <a:lnTo>
                  <a:pt x="0" y="0"/>
                </a:lnTo>
                <a:lnTo>
                  <a:pt x="0" y="617220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332105">
              <a:lnSpc>
                <a:spcPct val="100000"/>
              </a:lnSpc>
              <a:spcBef>
                <a:spcPts val="110"/>
              </a:spcBef>
            </a:pPr>
            <a:r>
              <a:rPr dirty="0"/>
              <a:t>Hazard</a:t>
            </a:r>
            <a:r>
              <a:rPr dirty="0" spc="-110"/>
              <a:t> </a:t>
            </a:r>
            <a:r>
              <a:rPr dirty="0"/>
              <a:t>Communication</a:t>
            </a:r>
            <a:r>
              <a:rPr dirty="0" spc="-50"/>
              <a:t> </a:t>
            </a:r>
            <a:r>
              <a:rPr dirty="0" spc="-10"/>
              <a:t>Labels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536244" y="1211402"/>
            <a:ext cx="8030845" cy="410019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56870" marR="598170" indent="-344805">
              <a:lnSpc>
                <a:spcPct val="100000"/>
              </a:lnSpc>
              <a:spcBef>
                <a:spcPts val="11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DOT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shipping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containers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–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marking,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labeling,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10">
                <a:latin typeface="Tahoma"/>
                <a:cs typeface="Tahoma"/>
              </a:rPr>
              <a:t> placarding</a:t>
            </a:r>
            <a:endParaRPr sz="2800">
              <a:latin typeface="Tahoma"/>
              <a:cs typeface="Tahoma"/>
            </a:endParaRPr>
          </a:p>
          <a:p>
            <a:pPr lvl="1" marL="754380" marR="5080" indent="-285115">
              <a:lnSpc>
                <a:spcPct val="100000"/>
              </a:lnSpc>
              <a:spcBef>
                <a:spcPts val="57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Uses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graphic</a:t>
            </a:r>
            <a:r>
              <a:rPr dirty="0" sz="2400" spc="-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elements</a:t>
            </a:r>
            <a:r>
              <a:rPr dirty="0" sz="2400" spc="-9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on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square-</a:t>
            </a:r>
            <a:r>
              <a:rPr dirty="0" sz="2400" spc="-10">
                <a:latin typeface="Tahoma"/>
                <a:cs typeface="Tahoma"/>
              </a:rPr>
              <a:t>on-</a:t>
            </a:r>
            <a:r>
              <a:rPr dirty="0" sz="2400">
                <a:latin typeface="Tahoma"/>
                <a:cs typeface="Tahoma"/>
              </a:rPr>
              <a:t>point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placards </a:t>
            </a:r>
            <a:r>
              <a:rPr dirty="0" sz="2400" spc="-25">
                <a:latin typeface="Tahoma"/>
                <a:cs typeface="Tahoma"/>
              </a:rPr>
              <a:t>or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labels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identify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shipments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hazardous</a:t>
            </a:r>
            <a:r>
              <a:rPr dirty="0" sz="2400" spc="-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materials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 spc="-20">
                <a:latin typeface="Tahoma"/>
                <a:cs typeface="Tahoma"/>
              </a:rPr>
              <a:t>Square-</a:t>
            </a:r>
            <a:r>
              <a:rPr dirty="0" sz="2400" spc="-10">
                <a:latin typeface="Tahoma"/>
                <a:cs typeface="Tahoma"/>
              </a:rPr>
              <a:t>on-</a:t>
            </a:r>
            <a:r>
              <a:rPr dirty="0" sz="2400">
                <a:latin typeface="Tahoma"/>
                <a:cs typeface="Tahoma"/>
              </a:rPr>
              <a:t>points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have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backgrounds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various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colors</a:t>
            </a:r>
            <a:endParaRPr sz="2400">
              <a:latin typeface="Tahoma"/>
              <a:cs typeface="Tahoma"/>
            </a:endParaRPr>
          </a:p>
          <a:p>
            <a:pPr lvl="1" marL="754380" marR="48831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Where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shipping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container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is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also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container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used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in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workplace,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workers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must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be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made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aware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DOT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 spc="-10">
                <a:latin typeface="Tahoma"/>
                <a:cs typeface="Tahoma"/>
              </a:rPr>
              <a:t>pictograms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DOT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Classification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–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groups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hazardous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materials</a:t>
            </a:r>
            <a:endParaRPr sz="2400">
              <a:latin typeface="Tahoma"/>
              <a:cs typeface="Tahoma"/>
            </a:endParaRPr>
          </a:p>
          <a:p>
            <a:pPr marL="756285">
              <a:lnSpc>
                <a:spcPct val="100000"/>
              </a:lnSpc>
              <a:spcBef>
                <a:spcPts val="5"/>
              </a:spcBef>
            </a:pPr>
            <a:r>
              <a:rPr dirty="0" sz="2400">
                <a:latin typeface="Tahoma"/>
                <a:cs typeface="Tahoma"/>
              </a:rPr>
              <a:t>based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on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dangers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posed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in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transportation;</a:t>
            </a:r>
            <a:r>
              <a:rPr dirty="0" sz="2400" spc="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9</a:t>
            </a:r>
            <a:r>
              <a:rPr dirty="0" sz="2400" spc="-9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classes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6" name="object 6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25"/>
              <a:t> </a:t>
            </a:r>
            <a:r>
              <a:rPr dirty="0" spc="-10"/>
              <a:t>10-</a:t>
            </a:r>
            <a:r>
              <a:rPr dirty="0"/>
              <a:t>hr. </a:t>
            </a:r>
            <a:r>
              <a:rPr dirty="0" spc="-10"/>
              <a:t>General</a:t>
            </a:r>
            <a:r>
              <a:rPr dirty="0" spc="35"/>
              <a:t> </a:t>
            </a:r>
            <a:r>
              <a:rPr dirty="0"/>
              <a:t>Industry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Hazard </a:t>
            </a:r>
            <a:r>
              <a:rPr dirty="0" spc="-10"/>
              <a:t>Communication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6172200"/>
          </a:xfrm>
          <a:custGeom>
            <a:avLst/>
            <a:gdLst/>
            <a:ahLst/>
            <a:cxnLst/>
            <a:rect l="l" t="t" r="r" b="b"/>
            <a:pathLst>
              <a:path w="9144000" h="6172200">
                <a:moveTo>
                  <a:pt x="0" y="6172200"/>
                </a:moveTo>
                <a:lnTo>
                  <a:pt x="9144000" y="6172200"/>
                </a:lnTo>
                <a:lnTo>
                  <a:pt x="9144000" y="0"/>
                </a:lnTo>
                <a:lnTo>
                  <a:pt x="0" y="0"/>
                </a:lnTo>
                <a:lnTo>
                  <a:pt x="0" y="617220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332105">
              <a:lnSpc>
                <a:spcPct val="100000"/>
              </a:lnSpc>
              <a:spcBef>
                <a:spcPts val="110"/>
              </a:spcBef>
            </a:pPr>
            <a:r>
              <a:rPr dirty="0"/>
              <a:t>Hazard</a:t>
            </a:r>
            <a:r>
              <a:rPr dirty="0" spc="-110"/>
              <a:t> </a:t>
            </a:r>
            <a:r>
              <a:rPr dirty="0"/>
              <a:t>Communication</a:t>
            </a:r>
            <a:r>
              <a:rPr dirty="0" spc="-50"/>
              <a:t> </a:t>
            </a:r>
            <a:r>
              <a:rPr dirty="0" spc="-10"/>
              <a:t>Labels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993444" y="1432116"/>
            <a:ext cx="1513840" cy="1343025"/>
          </a:xfrm>
          <a:prstGeom prst="rect">
            <a:avLst/>
          </a:prstGeom>
        </p:spPr>
        <p:txBody>
          <a:bodyPr wrap="square" lIns="0" tIns="86360" rIns="0" bIns="0" rtlCol="0" vert="horz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680"/>
              </a:spcBef>
              <a:buFont typeface="Arial"/>
              <a:buChar char="–"/>
              <a:tabLst>
                <a:tab pos="297815" algn="l"/>
              </a:tabLst>
            </a:pPr>
            <a:r>
              <a:rPr dirty="0" sz="2400" spc="-10">
                <a:latin typeface="Tahoma"/>
                <a:cs typeface="Tahoma"/>
              </a:rPr>
              <a:t>Labels</a:t>
            </a:r>
            <a:endParaRPr sz="2400">
              <a:latin typeface="Tahoma"/>
              <a:cs typeface="Tahoma"/>
            </a:endParaRPr>
          </a:p>
          <a:p>
            <a:pPr marL="29781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297815" algn="l"/>
              </a:tabLst>
            </a:pPr>
            <a:r>
              <a:rPr dirty="0" sz="2400" spc="-10">
                <a:latin typeface="Tahoma"/>
                <a:cs typeface="Tahoma"/>
              </a:rPr>
              <a:t>Placards</a:t>
            </a:r>
            <a:endParaRPr sz="2400">
              <a:latin typeface="Tahoma"/>
              <a:cs typeface="Tahoma"/>
            </a:endParaRPr>
          </a:p>
          <a:p>
            <a:pPr marL="29781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297815" algn="l"/>
              </a:tabLst>
            </a:pPr>
            <a:r>
              <a:rPr dirty="0" sz="2400" spc="-10">
                <a:latin typeface="Tahoma"/>
                <a:cs typeface="Tahoma"/>
              </a:rPr>
              <a:t>Markings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2657538" y="1051115"/>
            <a:ext cx="5495925" cy="4862195"/>
            <a:chOff x="2657538" y="1051115"/>
            <a:chExt cx="5495925" cy="486219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93792" y="1060704"/>
              <a:ext cx="2371343" cy="2386583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5188966" y="1055877"/>
              <a:ext cx="2381250" cy="2396490"/>
            </a:xfrm>
            <a:custGeom>
              <a:avLst/>
              <a:gdLst/>
              <a:ahLst/>
              <a:cxnLst/>
              <a:rect l="l" t="t" r="r" b="b"/>
              <a:pathLst>
                <a:path w="2381250" h="2396490">
                  <a:moveTo>
                    <a:pt x="0" y="2396109"/>
                  </a:moveTo>
                  <a:lnTo>
                    <a:pt x="2380868" y="2396109"/>
                  </a:lnTo>
                  <a:lnTo>
                    <a:pt x="2380868" y="0"/>
                  </a:lnTo>
                  <a:lnTo>
                    <a:pt x="0" y="0"/>
                  </a:lnTo>
                  <a:lnTo>
                    <a:pt x="0" y="239610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67000" y="2816351"/>
              <a:ext cx="3276600" cy="2971799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2662301" y="2811589"/>
              <a:ext cx="3286125" cy="2981325"/>
            </a:xfrm>
            <a:custGeom>
              <a:avLst/>
              <a:gdLst/>
              <a:ahLst/>
              <a:cxnLst/>
              <a:rect l="l" t="t" r="r" b="b"/>
              <a:pathLst>
                <a:path w="3286125" h="2981325">
                  <a:moveTo>
                    <a:pt x="0" y="2981325"/>
                  </a:moveTo>
                  <a:lnTo>
                    <a:pt x="3286125" y="2981325"/>
                  </a:lnTo>
                  <a:lnTo>
                    <a:pt x="3286125" y="0"/>
                  </a:lnTo>
                  <a:lnTo>
                    <a:pt x="0" y="0"/>
                  </a:lnTo>
                  <a:lnTo>
                    <a:pt x="0" y="29813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86400" y="3508248"/>
              <a:ext cx="2667000" cy="2404872"/>
            </a:xfrm>
            <a:prstGeom prst="rect">
              <a:avLst/>
            </a:prstGeom>
          </p:spPr>
        </p:pic>
      </p:grpSp>
      <p:sp>
        <p:nvSpPr>
          <p:cNvPr id="11" name="object 11" descr=""/>
          <p:cNvSpPr txBox="1"/>
          <p:nvPr/>
        </p:nvSpPr>
        <p:spPr>
          <a:xfrm>
            <a:off x="7647813" y="3290061"/>
            <a:ext cx="59245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2670429" y="5796178"/>
            <a:ext cx="557530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TEEX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7237856" y="5904077"/>
            <a:ext cx="91630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Source: DOT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-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PHMSA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4" name="object 1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5" name="object 1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8" name="object 1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25"/>
              <a:t> </a:t>
            </a:r>
            <a:r>
              <a:rPr dirty="0" spc="-10"/>
              <a:t>10-</a:t>
            </a:r>
            <a:r>
              <a:rPr dirty="0"/>
              <a:t>hr. </a:t>
            </a:r>
            <a:r>
              <a:rPr dirty="0" spc="-10"/>
              <a:t>General</a:t>
            </a:r>
            <a:r>
              <a:rPr dirty="0" spc="35"/>
              <a:t> </a:t>
            </a:r>
            <a:r>
              <a:rPr dirty="0"/>
              <a:t>Industry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Hazard </a:t>
            </a:r>
            <a:r>
              <a:rPr dirty="0" spc="-10"/>
              <a:t>Communication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6172200"/>
          </a:xfrm>
          <a:custGeom>
            <a:avLst/>
            <a:gdLst/>
            <a:ahLst/>
            <a:cxnLst/>
            <a:rect l="l" t="t" r="r" b="b"/>
            <a:pathLst>
              <a:path w="9144000" h="6172200">
                <a:moveTo>
                  <a:pt x="0" y="6172200"/>
                </a:moveTo>
                <a:lnTo>
                  <a:pt x="9144000" y="6172200"/>
                </a:lnTo>
                <a:lnTo>
                  <a:pt x="9144000" y="0"/>
                </a:lnTo>
                <a:lnTo>
                  <a:pt x="0" y="0"/>
                </a:lnTo>
                <a:lnTo>
                  <a:pt x="0" y="617220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332105">
              <a:lnSpc>
                <a:spcPct val="100000"/>
              </a:lnSpc>
              <a:spcBef>
                <a:spcPts val="110"/>
              </a:spcBef>
            </a:pPr>
            <a:r>
              <a:rPr dirty="0"/>
              <a:t>Hazard</a:t>
            </a:r>
            <a:r>
              <a:rPr dirty="0" spc="-110"/>
              <a:t> </a:t>
            </a:r>
            <a:r>
              <a:rPr dirty="0"/>
              <a:t>Communication</a:t>
            </a:r>
            <a:r>
              <a:rPr dirty="0" spc="-50"/>
              <a:t> </a:t>
            </a:r>
            <a:r>
              <a:rPr dirty="0" spc="-10"/>
              <a:t>Labels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705104" y="1289126"/>
            <a:ext cx="1326515" cy="139319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800" spc="-25">
                <a:latin typeface="Tahoma"/>
                <a:cs typeface="Tahoma"/>
              </a:rPr>
              <a:t>DOT</a:t>
            </a:r>
            <a:endParaRPr sz="2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dirty="0" sz="2800" spc="-10">
                <a:latin typeface="Tahoma"/>
                <a:cs typeface="Tahoma"/>
              </a:rPr>
              <a:t>Warning</a:t>
            </a:r>
            <a:endParaRPr sz="2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dirty="0" sz="2800" spc="-10">
                <a:latin typeface="Tahoma"/>
                <a:cs typeface="Tahoma"/>
              </a:rPr>
              <a:t>Labels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307018" y="987171"/>
            <a:ext cx="6267450" cy="4847590"/>
            <a:chOff x="2307018" y="987171"/>
            <a:chExt cx="6267450" cy="484759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16479" y="996696"/>
              <a:ext cx="6248400" cy="4828032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2311780" y="991933"/>
              <a:ext cx="6257925" cy="4838065"/>
            </a:xfrm>
            <a:custGeom>
              <a:avLst/>
              <a:gdLst/>
              <a:ahLst/>
              <a:cxnLst/>
              <a:rect l="l" t="t" r="r" b="b"/>
              <a:pathLst>
                <a:path w="6257925" h="4838065">
                  <a:moveTo>
                    <a:pt x="0" y="4837557"/>
                  </a:moveTo>
                  <a:lnTo>
                    <a:pt x="6257925" y="4837557"/>
                  </a:lnTo>
                  <a:lnTo>
                    <a:pt x="6257925" y="0"/>
                  </a:lnTo>
                  <a:lnTo>
                    <a:pt x="0" y="0"/>
                  </a:lnTo>
                  <a:lnTo>
                    <a:pt x="0" y="483755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7634096" y="5835497"/>
            <a:ext cx="915669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DOT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-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PHMSA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0" name="object 10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25"/>
              <a:t> </a:t>
            </a:r>
            <a:r>
              <a:rPr dirty="0" spc="-10"/>
              <a:t>10-</a:t>
            </a:r>
            <a:r>
              <a:rPr dirty="0"/>
              <a:t>hr. </a:t>
            </a:r>
            <a:r>
              <a:rPr dirty="0" spc="-10"/>
              <a:t>General</a:t>
            </a:r>
            <a:r>
              <a:rPr dirty="0" spc="35"/>
              <a:t> </a:t>
            </a:r>
            <a:r>
              <a:rPr dirty="0"/>
              <a:t>Industry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Hazard </a:t>
            </a:r>
            <a:r>
              <a:rPr dirty="0" spc="-10"/>
              <a:t>Communication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6172200"/>
          </a:xfrm>
          <a:custGeom>
            <a:avLst/>
            <a:gdLst/>
            <a:ahLst/>
            <a:cxnLst/>
            <a:rect l="l" t="t" r="r" b="b"/>
            <a:pathLst>
              <a:path w="9144000" h="6172200">
                <a:moveTo>
                  <a:pt x="0" y="6172200"/>
                </a:moveTo>
                <a:lnTo>
                  <a:pt x="9144000" y="6172200"/>
                </a:lnTo>
                <a:lnTo>
                  <a:pt x="9144000" y="0"/>
                </a:lnTo>
                <a:lnTo>
                  <a:pt x="0" y="0"/>
                </a:lnTo>
                <a:lnTo>
                  <a:pt x="0" y="617220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255904">
              <a:lnSpc>
                <a:spcPct val="100000"/>
              </a:lnSpc>
              <a:spcBef>
                <a:spcPts val="110"/>
              </a:spcBef>
            </a:pPr>
            <a:r>
              <a:rPr dirty="0"/>
              <a:t>Hazard</a:t>
            </a:r>
            <a:r>
              <a:rPr dirty="0" spc="-110"/>
              <a:t> </a:t>
            </a:r>
            <a:r>
              <a:rPr dirty="0"/>
              <a:t>Communication</a:t>
            </a:r>
            <a:r>
              <a:rPr dirty="0" spc="-55"/>
              <a:t> </a:t>
            </a:r>
            <a:r>
              <a:rPr dirty="0" spc="-10"/>
              <a:t>Labels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544474" y="1213938"/>
            <a:ext cx="1329055" cy="1562100"/>
          </a:xfrm>
          <a:prstGeom prst="rect">
            <a:avLst/>
          </a:prstGeom>
        </p:spPr>
        <p:txBody>
          <a:bodyPr wrap="square" lIns="0" tIns="971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dirty="0" sz="2800" spc="-25">
                <a:latin typeface="Tahoma"/>
                <a:cs typeface="Tahoma"/>
              </a:rPr>
              <a:t>DOT</a:t>
            </a:r>
            <a:endParaRPr sz="2800">
              <a:latin typeface="Tahoma"/>
              <a:cs typeface="Tahoma"/>
            </a:endParaRPr>
          </a:p>
          <a:p>
            <a:pPr marL="12700" marR="5080">
              <a:lnSpc>
                <a:spcPts val="4029"/>
              </a:lnSpc>
              <a:spcBef>
                <a:spcPts val="110"/>
              </a:spcBef>
            </a:pPr>
            <a:r>
              <a:rPr dirty="0" sz="2800" spc="-20">
                <a:latin typeface="Tahoma"/>
                <a:cs typeface="Tahoma"/>
              </a:rPr>
              <a:t>Warning </a:t>
            </a:r>
            <a:r>
              <a:rPr dirty="0" sz="2800" spc="-10">
                <a:latin typeface="Tahoma"/>
                <a:cs typeface="Tahoma"/>
              </a:rPr>
              <a:t>Placards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276538" y="941450"/>
            <a:ext cx="6343650" cy="4908550"/>
            <a:chOff x="2276538" y="941450"/>
            <a:chExt cx="6343650" cy="490855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86000" y="950975"/>
              <a:ext cx="6324600" cy="4888992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2281301" y="946213"/>
              <a:ext cx="6334125" cy="4899025"/>
            </a:xfrm>
            <a:custGeom>
              <a:avLst/>
              <a:gdLst/>
              <a:ahLst/>
              <a:cxnLst/>
              <a:rect l="l" t="t" r="r" b="b"/>
              <a:pathLst>
                <a:path w="6334125" h="4899025">
                  <a:moveTo>
                    <a:pt x="0" y="4898517"/>
                  </a:moveTo>
                  <a:lnTo>
                    <a:pt x="6334125" y="4898517"/>
                  </a:lnTo>
                  <a:lnTo>
                    <a:pt x="6334125" y="0"/>
                  </a:lnTo>
                  <a:lnTo>
                    <a:pt x="0" y="0"/>
                  </a:lnTo>
                  <a:lnTo>
                    <a:pt x="0" y="489851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7636002" y="5859881"/>
            <a:ext cx="91630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Source: DOT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-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PHMSA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0" name="object 10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25"/>
              <a:t> </a:t>
            </a:r>
            <a:r>
              <a:rPr dirty="0" spc="-10"/>
              <a:t>10-</a:t>
            </a:r>
            <a:r>
              <a:rPr dirty="0"/>
              <a:t>hr. </a:t>
            </a:r>
            <a:r>
              <a:rPr dirty="0" spc="-10"/>
              <a:t>General</a:t>
            </a:r>
            <a:r>
              <a:rPr dirty="0" spc="35"/>
              <a:t> </a:t>
            </a:r>
            <a:r>
              <a:rPr dirty="0"/>
              <a:t>Industry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Hazard </a:t>
            </a:r>
            <a:r>
              <a:rPr dirty="0" spc="-10"/>
              <a:t>Communication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6172200"/>
          </a:xfrm>
          <a:custGeom>
            <a:avLst/>
            <a:gdLst/>
            <a:ahLst/>
            <a:cxnLst/>
            <a:rect l="l" t="t" r="r" b="b"/>
            <a:pathLst>
              <a:path w="9144000" h="6172200">
                <a:moveTo>
                  <a:pt x="0" y="6172200"/>
                </a:moveTo>
                <a:lnTo>
                  <a:pt x="9144000" y="6172200"/>
                </a:lnTo>
                <a:lnTo>
                  <a:pt x="9144000" y="0"/>
                </a:lnTo>
                <a:lnTo>
                  <a:pt x="0" y="0"/>
                </a:lnTo>
                <a:lnTo>
                  <a:pt x="0" y="617220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/>
              <a:t>Hazard</a:t>
            </a:r>
            <a:r>
              <a:rPr dirty="0" spc="-110"/>
              <a:t> </a:t>
            </a:r>
            <a:r>
              <a:rPr dirty="0"/>
              <a:t>Communication</a:t>
            </a:r>
            <a:r>
              <a:rPr dirty="0" spc="-50"/>
              <a:t> </a:t>
            </a:r>
            <a:r>
              <a:rPr dirty="0" spc="-10"/>
              <a:t>Labels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3459226" y="1093165"/>
            <a:ext cx="2228850" cy="4540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800">
                <a:latin typeface="Tahoma"/>
                <a:cs typeface="Tahoma"/>
              </a:rPr>
              <a:t>DOT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Markings</a:t>
            </a:r>
            <a:endParaRPr sz="280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1810511"/>
            <a:ext cx="8229600" cy="3846576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7924038" y="5865672"/>
            <a:ext cx="916305" cy="1466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 DOT</a:t>
            </a:r>
            <a:r>
              <a:rPr dirty="0" sz="800" spc="-4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-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PHMSA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8" name="object 8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25"/>
              <a:t> </a:t>
            </a:r>
            <a:r>
              <a:rPr dirty="0" spc="-10"/>
              <a:t>10-</a:t>
            </a:r>
            <a:r>
              <a:rPr dirty="0"/>
              <a:t>hr. </a:t>
            </a:r>
            <a:r>
              <a:rPr dirty="0" spc="-10"/>
              <a:t>General</a:t>
            </a:r>
            <a:r>
              <a:rPr dirty="0" spc="35"/>
              <a:t> </a:t>
            </a:r>
            <a:r>
              <a:rPr dirty="0"/>
              <a:t>Industry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Hazard </a:t>
            </a:r>
            <a:r>
              <a:rPr dirty="0" spc="-10"/>
              <a:t>Communication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490345">
              <a:lnSpc>
                <a:spcPct val="100000"/>
              </a:lnSpc>
              <a:spcBef>
                <a:spcPts val="110"/>
              </a:spcBef>
            </a:pPr>
            <a:r>
              <a:rPr dirty="0"/>
              <a:t>Locating</a:t>
            </a:r>
            <a:r>
              <a:rPr dirty="0" spc="-30"/>
              <a:t> </a:t>
            </a:r>
            <a:r>
              <a:rPr dirty="0" spc="-10"/>
              <a:t>Information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563498" y="1209675"/>
            <a:ext cx="8020050" cy="4600575"/>
            <a:chOff x="563498" y="1209675"/>
            <a:chExt cx="8020050" cy="460057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3023" y="1219200"/>
              <a:ext cx="8001000" cy="4581144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568261" y="1214437"/>
              <a:ext cx="8010525" cy="4591050"/>
            </a:xfrm>
            <a:custGeom>
              <a:avLst/>
              <a:gdLst/>
              <a:ahLst/>
              <a:cxnLst/>
              <a:rect l="l" t="t" r="r" b="b"/>
              <a:pathLst>
                <a:path w="8010525" h="4591050">
                  <a:moveTo>
                    <a:pt x="0" y="4590669"/>
                  </a:moveTo>
                  <a:lnTo>
                    <a:pt x="8010525" y="4590669"/>
                  </a:lnTo>
                  <a:lnTo>
                    <a:pt x="8010525" y="0"/>
                  </a:lnTo>
                  <a:lnTo>
                    <a:pt x="0" y="0"/>
                  </a:lnTo>
                  <a:lnTo>
                    <a:pt x="0" y="4590669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7757286" y="5829401"/>
            <a:ext cx="59245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8" name="object 8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25"/>
              <a:t> </a:t>
            </a:r>
            <a:r>
              <a:rPr dirty="0" spc="-10"/>
              <a:t>10-</a:t>
            </a:r>
            <a:r>
              <a:rPr dirty="0"/>
              <a:t>hr. </a:t>
            </a:r>
            <a:r>
              <a:rPr dirty="0" spc="-10"/>
              <a:t>General</a:t>
            </a:r>
            <a:r>
              <a:rPr dirty="0" spc="35"/>
              <a:t> </a:t>
            </a:r>
            <a:r>
              <a:rPr dirty="0"/>
              <a:t>Industry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Hazard </a:t>
            </a:r>
            <a:r>
              <a:rPr dirty="0" spc="-10"/>
              <a:t>Communication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490345">
              <a:lnSpc>
                <a:spcPct val="100000"/>
              </a:lnSpc>
              <a:spcBef>
                <a:spcPts val="110"/>
              </a:spcBef>
            </a:pPr>
            <a:r>
              <a:rPr dirty="0"/>
              <a:t>Locating</a:t>
            </a:r>
            <a:r>
              <a:rPr dirty="0" spc="-30"/>
              <a:t> </a:t>
            </a:r>
            <a:r>
              <a:rPr dirty="0" spc="-10"/>
              <a:t>Information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133475" y="1218819"/>
            <a:ext cx="7203440" cy="4591050"/>
            <a:chOff x="1133475" y="1218819"/>
            <a:chExt cx="7203440" cy="459105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43000" y="1228344"/>
              <a:ext cx="7184135" cy="4572000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138237" y="1223581"/>
              <a:ext cx="7193915" cy="4581525"/>
            </a:xfrm>
            <a:custGeom>
              <a:avLst/>
              <a:gdLst/>
              <a:ahLst/>
              <a:cxnLst/>
              <a:rect l="l" t="t" r="r" b="b"/>
              <a:pathLst>
                <a:path w="7193915" h="4581525">
                  <a:moveTo>
                    <a:pt x="0" y="4581525"/>
                  </a:moveTo>
                  <a:lnTo>
                    <a:pt x="7193660" y="4581525"/>
                  </a:lnTo>
                  <a:lnTo>
                    <a:pt x="7193660" y="0"/>
                  </a:lnTo>
                  <a:lnTo>
                    <a:pt x="0" y="0"/>
                  </a:lnTo>
                  <a:lnTo>
                    <a:pt x="0" y="45815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7757286" y="5829401"/>
            <a:ext cx="59245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8" name="object 8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25"/>
              <a:t> </a:t>
            </a:r>
            <a:r>
              <a:rPr dirty="0" spc="-10"/>
              <a:t>10-</a:t>
            </a:r>
            <a:r>
              <a:rPr dirty="0"/>
              <a:t>hr. </a:t>
            </a:r>
            <a:r>
              <a:rPr dirty="0" spc="-10"/>
              <a:t>General</a:t>
            </a:r>
            <a:r>
              <a:rPr dirty="0" spc="35"/>
              <a:t> </a:t>
            </a:r>
            <a:r>
              <a:rPr dirty="0"/>
              <a:t>Industry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Hazard </a:t>
            </a:r>
            <a:r>
              <a:rPr dirty="0" spc="-10"/>
              <a:t>Communication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490345">
              <a:lnSpc>
                <a:spcPct val="100000"/>
              </a:lnSpc>
              <a:spcBef>
                <a:spcPts val="110"/>
              </a:spcBef>
            </a:pPr>
            <a:r>
              <a:rPr dirty="0"/>
              <a:t>Locating</a:t>
            </a:r>
            <a:r>
              <a:rPr dirty="0" spc="-30"/>
              <a:t> </a:t>
            </a:r>
            <a:r>
              <a:rPr dirty="0" spc="-10"/>
              <a:t>Information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200338" y="1642427"/>
            <a:ext cx="3506470" cy="2500630"/>
            <a:chOff x="2200338" y="1642427"/>
            <a:chExt cx="3506470" cy="250063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09800" y="1652015"/>
              <a:ext cx="3486912" cy="2481072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2205101" y="1647189"/>
              <a:ext cx="3496945" cy="2491105"/>
            </a:xfrm>
            <a:custGeom>
              <a:avLst/>
              <a:gdLst/>
              <a:ahLst/>
              <a:cxnLst/>
              <a:rect l="l" t="t" r="r" b="b"/>
              <a:pathLst>
                <a:path w="3496945" h="2491104">
                  <a:moveTo>
                    <a:pt x="0" y="2490597"/>
                  </a:moveTo>
                  <a:lnTo>
                    <a:pt x="3496437" y="2490597"/>
                  </a:lnTo>
                  <a:lnTo>
                    <a:pt x="3496437" y="0"/>
                  </a:lnTo>
                  <a:lnTo>
                    <a:pt x="0" y="0"/>
                  </a:lnTo>
                  <a:lnTo>
                    <a:pt x="0" y="249059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5040248" y="4160646"/>
            <a:ext cx="59245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8" name="object 8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25"/>
              <a:t> </a:t>
            </a:r>
            <a:r>
              <a:rPr dirty="0" spc="-10"/>
              <a:t>10-</a:t>
            </a:r>
            <a:r>
              <a:rPr dirty="0"/>
              <a:t>hr. </a:t>
            </a:r>
            <a:r>
              <a:rPr dirty="0" spc="-10"/>
              <a:t>General</a:t>
            </a:r>
            <a:r>
              <a:rPr dirty="0" spc="35"/>
              <a:t> </a:t>
            </a:r>
            <a:r>
              <a:rPr dirty="0"/>
              <a:t>Industry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Hazard </a:t>
            </a:r>
            <a:r>
              <a:rPr dirty="0" spc="-10"/>
              <a:t>Communication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6172200"/>
          </a:xfrm>
          <a:custGeom>
            <a:avLst/>
            <a:gdLst/>
            <a:ahLst/>
            <a:cxnLst/>
            <a:rect l="l" t="t" r="r" b="b"/>
            <a:pathLst>
              <a:path w="9144000" h="6172200">
                <a:moveTo>
                  <a:pt x="0" y="6172200"/>
                </a:moveTo>
                <a:lnTo>
                  <a:pt x="9144000" y="6172200"/>
                </a:lnTo>
                <a:lnTo>
                  <a:pt x="9144000" y="0"/>
                </a:lnTo>
                <a:lnTo>
                  <a:pt x="0" y="0"/>
                </a:lnTo>
                <a:lnTo>
                  <a:pt x="0" y="617220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44801" y="106121"/>
            <a:ext cx="5464175" cy="636905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/>
              <a:t>Locating</a:t>
            </a:r>
            <a:r>
              <a:rPr dirty="0" spc="-30"/>
              <a:t> </a:t>
            </a:r>
            <a:r>
              <a:rPr dirty="0" spc="-10"/>
              <a:t>Information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473760" y="980948"/>
            <a:ext cx="8137525" cy="496316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854710">
              <a:lnSpc>
                <a:spcPct val="100000"/>
              </a:lnSpc>
              <a:spcBef>
                <a:spcPts val="105"/>
              </a:spcBef>
            </a:pPr>
            <a:r>
              <a:rPr dirty="0" sz="2800">
                <a:latin typeface="Tahoma"/>
                <a:cs typeface="Tahoma"/>
              </a:rPr>
              <a:t>In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which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section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</a:t>
            </a:r>
            <a:r>
              <a:rPr dirty="0" sz="2800" spc="-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SDS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would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you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find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the </a:t>
            </a:r>
            <a:r>
              <a:rPr dirty="0" sz="2800">
                <a:latin typeface="Tahoma"/>
                <a:cs typeface="Tahoma"/>
              </a:rPr>
              <a:t>following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information:</a:t>
            </a:r>
            <a:endParaRPr sz="2800">
              <a:latin typeface="Tahoma"/>
              <a:cs typeface="Tahoma"/>
            </a:endParaRPr>
          </a:p>
          <a:p>
            <a:pPr marL="527685" marR="318770" indent="-515620">
              <a:lnSpc>
                <a:spcPct val="107100"/>
              </a:lnSpc>
              <a:spcBef>
                <a:spcPts val="990"/>
              </a:spcBef>
              <a:buAutoNum type="arabicPeriod"/>
              <a:tabLst>
                <a:tab pos="527685" algn="l"/>
              </a:tabLst>
            </a:pPr>
            <a:r>
              <a:rPr dirty="0" sz="2600">
                <a:latin typeface="Tahoma"/>
                <a:cs typeface="Tahoma"/>
              </a:rPr>
              <a:t>Hazard</a:t>
            </a:r>
            <a:r>
              <a:rPr dirty="0" sz="2600" spc="-7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identification</a:t>
            </a:r>
            <a:r>
              <a:rPr dirty="0" sz="2600" spc="-6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such</a:t>
            </a:r>
            <a:r>
              <a:rPr dirty="0" sz="2600" spc="-6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as</a:t>
            </a:r>
            <a:r>
              <a:rPr dirty="0" sz="2600" spc="-8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hazard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classification, </a:t>
            </a:r>
            <a:r>
              <a:rPr dirty="0" sz="2600">
                <a:latin typeface="Tahoma"/>
                <a:cs typeface="Tahoma"/>
              </a:rPr>
              <a:t>signal</a:t>
            </a:r>
            <a:r>
              <a:rPr dirty="0" sz="2600" spc="-9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word,</a:t>
            </a:r>
            <a:r>
              <a:rPr dirty="0" sz="2600" spc="-6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and</a:t>
            </a:r>
            <a:r>
              <a:rPr dirty="0" sz="2600" spc="-11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precautionary</a:t>
            </a:r>
            <a:r>
              <a:rPr dirty="0" sz="2600" spc="-7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statements </a:t>
            </a:r>
            <a:r>
              <a:rPr dirty="0" sz="2400" b="1">
                <a:solidFill>
                  <a:srgbClr val="FF0000"/>
                </a:solidFill>
                <a:latin typeface="Tahoma"/>
                <a:cs typeface="Tahoma"/>
              </a:rPr>
              <a:t>Section</a:t>
            </a:r>
            <a:r>
              <a:rPr dirty="0" sz="2400" spc="-5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0000"/>
                </a:solidFill>
                <a:latin typeface="Tahoma"/>
                <a:cs typeface="Tahoma"/>
              </a:rPr>
              <a:t>2:</a:t>
            </a:r>
            <a:r>
              <a:rPr dirty="0" sz="2400" spc="-6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0000"/>
                </a:solidFill>
                <a:latin typeface="Tahoma"/>
                <a:cs typeface="Tahoma"/>
              </a:rPr>
              <a:t>Hazard(s)</a:t>
            </a:r>
            <a:r>
              <a:rPr dirty="0" sz="2400" spc="-5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spc="-10" b="1">
                <a:solidFill>
                  <a:srgbClr val="FF0000"/>
                </a:solidFill>
                <a:latin typeface="Tahoma"/>
                <a:cs typeface="Tahoma"/>
              </a:rPr>
              <a:t>Identification</a:t>
            </a:r>
            <a:endParaRPr sz="2400">
              <a:latin typeface="Tahoma"/>
              <a:cs typeface="Tahoma"/>
            </a:endParaRPr>
          </a:p>
          <a:p>
            <a:pPr marL="527685" marR="64769" indent="-515620">
              <a:lnSpc>
                <a:spcPct val="100000"/>
              </a:lnSpc>
              <a:spcBef>
                <a:spcPts val="1240"/>
              </a:spcBef>
              <a:buAutoNum type="arabicPeriod"/>
              <a:tabLst>
                <a:tab pos="527685" algn="l"/>
              </a:tabLst>
            </a:pPr>
            <a:r>
              <a:rPr dirty="0" sz="2600">
                <a:latin typeface="Tahoma"/>
                <a:cs typeface="Tahoma"/>
              </a:rPr>
              <a:t>Initial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care</a:t>
            </a:r>
            <a:r>
              <a:rPr dirty="0" sz="2600" spc="-11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instructions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for</a:t>
            </a:r>
            <a:r>
              <a:rPr dirty="0" sz="2600" spc="-10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untrained</a:t>
            </a:r>
            <a:r>
              <a:rPr dirty="0" sz="2600" spc="-8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responders </a:t>
            </a:r>
            <a:r>
              <a:rPr dirty="0" sz="2600">
                <a:latin typeface="Tahoma"/>
                <a:cs typeface="Tahoma"/>
              </a:rPr>
              <a:t>attending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to</a:t>
            </a:r>
            <a:r>
              <a:rPr dirty="0" sz="2600" spc="-6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an</a:t>
            </a:r>
            <a:r>
              <a:rPr dirty="0" sz="2600" spc="-7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individual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who</a:t>
            </a:r>
            <a:r>
              <a:rPr dirty="0" sz="2600" spc="-6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has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been</a:t>
            </a:r>
            <a:r>
              <a:rPr dirty="0" sz="2600" spc="-9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exposed</a:t>
            </a:r>
            <a:r>
              <a:rPr dirty="0" sz="2600" spc="-60">
                <a:latin typeface="Tahoma"/>
                <a:cs typeface="Tahoma"/>
              </a:rPr>
              <a:t> </a:t>
            </a:r>
            <a:r>
              <a:rPr dirty="0" sz="2600" spc="-25">
                <a:latin typeface="Tahoma"/>
                <a:cs typeface="Tahoma"/>
              </a:rPr>
              <a:t>to </a:t>
            </a:r>
            <a:r>
              <a:rPr dirty="0" sz="2600">
                <a:latin typeface="Tahoma"/>
                <a:cs typeface="Tahoma"/>
              </a:rPr>
              <a:t>the</a:t>
            </a:r>
            <a:r>
              <a:rPr dirty="0" sz="2600" spc="-10">
                <a:latin typeface="Tahoma"/>
                <a:cs typeface="Tahoma"/>
              </a:rPr>
              <a:t> chemical</a:t>
            </a:r>
            <a:endParaRPr sz="2600">
              <a:latin typeface="Tahoma"/>
              <a:cs typeface="Tahoma"/>
            </a:endParaRPr>
          </a:p>
          <a:p>
            <a:pPr marL="527685">
              <a:lnSpc>
                <a:spcPts val="2815"/>
              </a:lnSpc>
            </a:pPr>
            <a:r>
              <a:rPr dirty="0" sz="2400" b="1">
                <a:solidFill>
                  <a:srgbClr val="FF0000"/>
                </a:solidFill>
                <a:latin typeface="Tahoma"/>
                <a:cs typeface="Tahoma"/>
              </a:rPr>
              <a:t>Section</a:t>
            </a:r>
            <a:r>
              <a:rPr dirty="0" sz="2400" spc="-1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0000"/>
                </a:solidFill>
                <a:latin typeface="Tahoma"/>
                <a:cs typeface="Tahoma"/>
              </a:rPr>
              <a:t>4:</a:t>
            </a:r>
            <a:r>
              <a:rPr dirty="0" sz="2400" spc="-4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spc="-20" b="1">
                <a:solidFill>
                  <a:srgbClr val="FF0000"/>
                </a:solidFill>
                <a:latin typeface="Tahoma"/>
                <a:cs typeface="Tahoma"/>
              </a:rPr>
              <a:t>First-</a:t>
            </a:r>
            <a:r>
              <a:rPr dirty="0" sz="2400" b="1">
                <a:solidFill>
                  <a:srgbClr val="FF0000"/>
                </a:solidFill>
                <a:latin typeface="Tahoma"/>
                <a:cs typeface="Tahoma"/>
              </a:rPr>
              <a:t>Aid</a:t>
            </a:r>
            <a:r>
              <a:rPr dirty="0" sz="2400" spc="1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spc="-10" b="1">
                <a:solidFill>
                  <a:srgbClr val="FF0000"/>
                </a:solidFill>
                <a:latin typeface="Tahoma"/>
                <a:cs typeface="Tahoma"/>
              </a:rPr>
              <a:t>Measures</a:t>
            </a:r>
            <a:endParaRPr sz="2400">
              <a:latin typeface="Tahoma"/>
              <a:cs typeface="Tahoma"/>
            </a:endParaRPr>
          </a:p>
          <a:p>
            <a:pPr marL="527685" indent="-514984">
              <a:lnSpc>
                <a:spcPct val="100000"/>
              </a:lnSpc>
              <a:spcBef>
                <a:spcPts val="1755"/>
              </a:spcBef>
              <a:buAutoNum type="arabicPeriod" startAt="3"/>
              <a:tabLst>
                <a:tab pos="527685" algn="l"/>
              </a:tabLst>
            </a:pPr>
            <a:r>
              <a:rPr dirty="0" sz="2600" spc="-10">
                <a:latin typeface="Tahoma"/>
                <a:cs typeface="Tahoma"/>
              </a:rPr>
              <a:t>Recommendations</a:t>
            </a:r>
            <a:r>
              <a:rPr dirty="0" sz="2600" spc="-6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for</a:t>
            </a:r>
            <a:r>
              <a:rPr dirty="0" sz="2600" spc="-70">
                <a:latin typeface="Tahoma"/>
                <a:cs typeface="Tahoma"/>
              </a:rPr>
              <a:t> </a:t>
            </a:r>
            <a:r>
              <a:rPr dirty="0" sz="2600" spc="-25">
                <a:latin typeface="Tahoma"/>
                <a:cs typeface="Tahoma"/>
              </a:rPr>
              <a:t>PPE</a:t>
            </a:r>
            <a:endParaRPr sz="2600">
              <a:latin typeface="Tahoma"/>
              <a:cs typeface="Tahoma"/>
            </a:endParaRPr>
          </a:p>
          <a:p>
            <a:pPr marL="527685">
              <a:lnSpc>
                <a:spcPct val="100000"/>
              </a:lnSpc>
              <a:spcBef>
                <a:spcPts val="209"/>
              </a:spcBef>
            </a:pPr>
            <a:r>
              <a:rPr dirty="0" sz="2400" b="1">
                <a:solidFill>
                  <a:srgbClr val="FF0000"/>
                </a:solidFill>
                <a:latin typeface="Tahoma"/>
                <a:cs typeface="Tahoma"/>
              </a:rPr>
              <a:t>Section</a:t>
            </a:r>
            <a:r>
              <a:rPr dirty="0" sz="2400" spc="-5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0000"/>
                </a:solidFill>
                <a:latin typeface="Tahoma"/>
                <a:cs typeface="Tahoma"/>
              </a:rPr>
              <a:t>8:</a:t>
            </a:r>
            <a:r>
              <a:rPr dirty="0" sz="2400" spc="-7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0000"/>
                </a:solidFill>
                <a:latin typeface="Tahoma"/>
                <a:cs typeface="Tahoma"/>
              </a:rPr>
              <a:t>Exposure</a:t>
            </a:r>
            <a:r>
              <a:rPr dirty="0" sz="2400" spc="-6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spc="-10" b="1">
                <a:solidFill>
                  <a:srgbClr val="FF0000"/>
                </a:solidFill>
                <a:latin typeface="Tahoma"/>
                <a:cs typeface="Tahoma"/>
              </a:rPr>
              <a:t>Controls/Personal</a:t>
            </a:r>
            <a:r>
              <a:rPr dirty="0" sz="2400" spc="-5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spc="-10" b="1">
                <a:solidFill>
                  <a:srgbClr val="FF0000"/>
                </a:solidFill>
                <a:latin typeface="Tahoma"/>
                <a:cs typeface="Tahoma"/>
              </a:rPr>
              <a:t>Protection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6" name="object 6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25"/>
              <a:t> </a:t>
            </a:r>
            <a:r>
              <a:rPr dirty="0" spc="-10"/>
              <a:t>10-</a:t>
            </a:r>
            <a:r>
              <a:rPr dirty="0"/>
              <a:t>hr. </a:t>
            </a:r>
            <a:r>
              <a:rPr dirty="0" spc="-10"/>
              <a:t>General</a:t>
            </a:r>
            <a:r>
              <a:rPr dirty="0" spc="35"/>
              <a:t> </a:t>
            </a:r>
            <a:r>
              <a:rPr dirty="0"/>
              <a:t>Industry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Hazard </a:t>
            </a:r>
            <a:r>
              <a:rPr dirty="0" spc="-10"/>
              <a:t>Communication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6172200"/>
          </a:xfrm>
          <a:custGeom>
            <a:avLst/>
            <a:gdLst/>
            <a:ahLst/>
            <a:cxnLst/>
            <a:rect l="l" t="t" r="r" b="b"/>
            <a:pathLst>
              <a:path w="9144000" h="6172200">
                <a:moveTo>
                  <a:pt x="0" y="6172200"/>
                </a:moveTo>
                <a:lnTo>
                  <a:pt x="9144000" y="6172200"/>
                </a:lnTo>
                <a:lnTo>
                  <a:pt x="9144000" y="0"/>
                </a:lnTo>
                <a:lnTo>
                  <a:pt x="0" y="0"/>
                </a:lnTo>
                <a:lnTo>
                  <a:pt x="0" y="617220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2987675">
              <a:lnSpc>
                <a:spcPct val="100000"/>
              </a:lnSpc>
              <a:spcBef>
                <a:spcPts val="110"/>
              </a:spcBef>
            </a:pPr>
            <a:r>
              <a:rPr dirty="0" spc="-10"/>
              <a:t>Summary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993444" y="1081551"/>
            <a:ext cx="6935470" cy="3509645"/>
          </a:xfrm>
          <a:prstGeom prst="rect">
            <a:avLst/>
          </a:prstGeom>
        </p:spPr>
        <p:txBody>
          <a:bodyPr wrap="square" lIns="0" tIns="1066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dirty="0" sz="3200">
                <a:latin typeface="Tahoma"/>
                <a:cs typeface="Tahoma"/>
              </a:rPr>
              <a:t>In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this</a:t>
            </a:r>
            <a:r>
              <a:rPr dirty="0" sz="3200" spc="-3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module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we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discussed:</a:t>
            </a:r>
            <a:endParaRPr sz="32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Employer’s</a:t>
            </a:r>
            <a:r>
              <a:rPr dirty="0" sz="2800" spc="-1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responsibilities</a:t>
            </a:r>
            <a:r>
              <a:rPr dirty="0" sz="2800" spc="-1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under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HCS</a:t>
            </a:r>
            <a:endParaRPr sz="2800">
              <a:latin typeface="Tahoma"/>
              <a:cs typeface="Tahoma"/>
            </a:endParaRPr>
          </a:p>
          <a:p>
            <a:pPr marL="356870" marR="149225" indent="-34480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Components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Hazard </a:t>
            </a:r>
            <a:r>
              <a:rPr dirty="0" sz="2800" spc="-10">
                <a:latin typeface="Tahoma"/>
                <a:cs typeface="Tahoma"/>
              </a:rPr>
              <a:t>Communication Program</a:t>
            </a:r>
            <a:endParaRPr sz="2800">
              <a:latin typeface="Tahoma"/>
              <a:cs typeface="Tahoma"/>
            </a:endParaRPr>
          </a:p>
          <a:p>
            <a:pPr marL="356870" marR="5080" indent="-34480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Requirements</a:t>
            </a:r>
            <a:r>
              <a:rPr dirty="0" sz="2800" spc="-1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different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types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Hazard </a:t>
            </a:r>
            <a:r>
              <a:rPr dirty="0" sz="2800">
                <a:latin typeface="Tahoma"/>
                <a:cs typeface="Tahoma"/>
              </a:rPr>
              <a:t>Communication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labels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How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locate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pertinent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information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6" name="object 6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25"/>
              <a:t> </a:t>
            </a:r>
            <a:r>
              <a:rPr dirty="0" spc="-10"/>
              <a:t>10-</a:t>
            </a:r>
            <a:r>
              <a:rPr dirty="0"/>
              <a:t>hr. </a:t>
            </a:r>
            <a:r>
              <a:rPr dirty="0" spc="-10"/>
              <a:t>General</a:t>
            </a:r>
            <a:r>
              <a:rPr dirty="0" spc="35"/>
              <a:t> </a:t>
            </a:r>
            <a:r>
              <a:rPr dirty="0"/>
              <a:t>Industry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Hazard </a:t>
            </a:r>
            <a:r>
              <a:rPr dirty="0" spc="-10"/>
              <a:t>Communication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6172200"/>
          </a:xfrm>
          <a:custGeom>
            <a:avLst/>
            <a:gdLst/>
            <a:ahLst/>
            <a:cxnLst/>
            <a:rect l="l" t="t" r="r" b="b"/>
            <a:pathLst>
              <a:path w="9144000" h="6172200">
                <a:moveTo>
                  <a:pt x="0" y="6172200"/>
                </a:moveTo>
                <a:lnTo>
                  <a:pt x="9144000" y="6172200"/>
                </a:lnTo>
                <a:lnTo>
                  <a:pt x="9144000" y="0"/>
                </a:lnTo>
                <a:lnTo>
                  <a:pt x="0" y="0"/>
                </a:lnTo>
                <a:lnTo>
                  <a:pt x="0" y="617220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938655">
              <a:lnSpc>
                <a:spcPct val="100000"/>
              </a:lnSpc>
              <a:spcBef>
                <a:spcPts val="110"/>
              </a:spcBef>
            </a:pPr>
            <a:r>
              <a:rPr dirty="0"/>
              <a:t>Knowledge</a:t>
            </a:r>
            <a:r>
              <a:rPr dirty="0" spc="-55"/>
              <a:t> </a:t>
            </a:r>
            <a:r>
              <a:rPr dirty="0" spc="-10"/>
              <a:t>Check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536244" y="1176350"/>
            <a:ext cx="8155305" cy="42481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526415" marR="5080" indent="-514350">
              <a:lnSpc>
                <a:spcPct val="100000"/>
              </a:lnSpc>
              <a:spcBef>
                <a:spcPts val="95"/>
              </a:spcBef>
              <a:buAutoNum type="arabicPeriod"/>
              <a:tabLst>
                <a:tab pos="527685" algn="l"/>
              </a:tabLst>
            </a:pPr>
            <a:r>
              <a:rPr dirty="0" sz="3200">
                <a:latin typeface="Tahoma"/>
                <a:cs typeface="Tahoma"/>
              </a:rPr>
              <a:t>A</a:t>
            </a:r>
            <a:r>
              <a:rPr dirty="0" sz="3200" spc="-1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hazard</a:t>
            </a:r>
            <a:r>
              <a:rPr dirty="0" sz="3200" spc="-1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communication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program</a:t>
            </a:r>
            <a:r>
              <a:rPr dirty="0" sz="3200" spc="-16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requires </a:t>
            </a:r>
            <a:r>
              <a:rPr dirty="0" sz="3200" spc="-10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which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the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following </a:t>
            </a:r>
            <a:r>
              <a:rPr dirty="0" sz="3200" spc="-10">
                <a:latin typeface="Tahoma"/>
                <a:cs typeface="Tahoma"/>
              </a:rPr>
              <a:t>components?</a:t>
            </a:r>
            <a:endParaRPr sz="3200">
              <a:latin typeface="Tahoma"/>
              <a:cs typeface="Tahoma"/>
            </a:endParaRPr>
          </a:p>
          <a:p>
            <a:pPr lvl="1" marL="927100" indent="-515620">
              <a:lnSpc>
                <a:spcPct val="100000"/>
              </a:lnSpc>
              <a:spcBef>
                <a:spcPts val="665"/>
              </a:spcBef>
              <a:buAutoNum type="alphaLcPeriod"/>
              <a:tabLst>
                <a:tab pos="927100" algn="l"/>
              </a:tabLst>
            </a:pPr>
            <a:r>
              <a:rPr dirty="0" sz="2800">
                <a:latin typeface="Tahoma"/>
                <a:cs typeface="Tahoma"/>
              </a:rPr>
              <a:t>Written</a:t>
            </a:r>
            <a:r>
              <a:rPr dirty="0" sz="2800" spc="-12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program</a:t>
            </a:r>
            <a:endParaRPr sz="2800">
              <a:latin typeface="Tahoma"/>
              <a:cs typeface="Tahoma"/>
            </a:endParaRPr>
          </a:p>
          <a:p>
            <a:pPr lvl="1" marL="927100" indent="-515620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7100" algn="l"/>
              </a:tabLst>
            </a:pPr>
            <a:r>
              <a:rPr dirty="0" sz="2800" spc="-10">
                <a:latin typeface="Tahoma"/>
                <a:cs typeface="Tahoma"/>
              </a:rPr>
              <a:t>SDS/Labeling</a:t>
            </a:r>
            <a:endParaRPr sz="2800">
              <a:latin typeface="Tahoma"/>
              <a:cs typeface="Tahoma"/>
            </a:endParaRPr>
          </a:p>
          <a:p>
            <a:pPr lvl="1" marL="927100" indent="-515620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7100" algn="l"/>
              </a:tabLst>
            </a:pPr>
            <a:r>
              <a:rPr dirty="0" sz="2800" spc="-10">
                <a:latin typeface="Tahoma"/>
                <a:cs typeface="Tahoma"/>
              </a:rPr>
              <a:t>Training</a:t>
            </a:r>
            <a:endParaRPr sz="2800">
              <a:latin typeface="Tahoma"/>
              <a:cs typeface="Tahoma"/>
            </a:endParaRPr>
          </a:p>
          <a:p>
            <a:pPr lvl="1" marL="927100" indent="-515620">
              <a:lnSpc>
                <a:spcPct val="100000"/>
              </a:lnSpc>
              <a:spcBef>
                <a:spcPts val="670"/>
              </a:spcBef>
              <a:buAutoNum type="alphaLcPeriod"/>
              <a:tabLst>
                <a:tab pos="927100" algn="l"/>
              </a:tabLst>
            </a:pPr>
            <a:r>
              <a:rPr dirty="0" sz="2800">
                <a:latin typeface="Tahoma"/>
                <a:cs typeface="Tahoma"/>
              </a:rPr>
              <a:t>All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1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Above</a:t>
            </a:r>
            <a:endParaRPr sz="2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225"/>
              </a:spcBef>
            </a:pPr>
            <a:endParaRPr sz="2800">
              <a:latin typeface="Tahoma"/>
              <a:cs typeface="Tahoma"/>
            </a:endParaRPr>
          </a:p>
          <a:p>
            <a:pPr algn="ctr" marR="71120">
              <a:lnSpc>
                <a:spcPct val="100000"/>
              </a:lnSpc>
            </a:pPr>
            <a:r>
              <a:rPr dirty="0" sz="3200" b="1">
                <a:latin typeface="Tahoma"/>
                <a:cs typeface="Tahoma"/>
              </a:rPr>
              <a:t>Answer</a:t>
            </a:r>
            <a:r>
              <a:rPr dirty="0" sz="3200">
                <a:latin typeface="Tahoma"/>
                <a:cs typeface="Tahoma"/>
              </a:rPr>
              <a:t>:</a:t>
            </a:r>
            <a:r>
              <a:rPr dirty="0" sz="3200" spc="-15"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d.</a:t>
            </a:r>
            <a:r>
              <a:rPr dirty="0" sz="3200" spc="-5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All</a:t>
            </a:r>
            <a:r>
              <a:rPr dirty="0" sz="3200" spc="-7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of</a:t>
            </a:r>
            <a:r>
              <a:rPr dirty="0" sz="3200" spc="-3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the</a:t>
            </a:r>
            <a:r>
              <a:rPr dirty="0" sz="3200" spc="-6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spc="-10" b="1">
                <a:solidFill>
                  <a:srgbClr val="FF0000"/>
                </a:solidFill>
                <a:latin typeface="Tahoma"/>
                <a:cs typeface="Tahoma"/>
              </a:rPr>
              <a:t>above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6" name="object 6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25"/>
              <a:t> </a:t>
            </a:r>
            <a:r>
              <a:rPr dirty="0" spc="-10"/>
              <a:t>10-</a:t>
            </a:r>
            <a:r>
              <a:rPr dirty="0"/>
              <a:t>hr. </a:t>
            </a:r>
            <a:r>
              <a:rPr dirty="0" spc="-10"/>
              <a:t>General</a:t>
            </a:r>
            <a:r>
              <a:rPr dirty="0" spc="35"/>
              <a:t> </a:t>
            </a:r>
            <a:r>
              <a:rPr dirty="0"/>
              <a:t>Industry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Hazard </a:t>
            </a:r>
            <a:r>
              <a:rPr dirty="0" spc="-10"/>
              <a:t>Communication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6172200"/>
          </a:xfrm>
          <a:custGeom>
            <a:avLst/>
            <a:gdLst/>
            <a:ahLst/>
            <a:cxnLst/>
            <a:rect l="l" t="t" r="r" b="b"/>
            <a:pathLst>
              <a:path w="9144000" h="6172200">
                <a:moveTo>
                  <a:pt x="0" y="6172200"/>
                </a:moveTo>
                <a:lnTo>
                  <a:pt x="9144000" y="6172200"/>
                </a:lnTo>
                <a:lnTo>
                  <a:pt x="9144000" y="0"/>
                </a:lnTo>
                <a:lnTo>
                  <a:pt x="0" y="0"/>
                </a:lnTo>
                <a:lnTo>
                  <a:pt x="0" y="617220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938655">
              <a:lnSpc>
                <a:spcPct val="100000"/>
              </a:lnSpc>
              <a:spcBef>
                <a:spcPts val="110"/>
              </a:spcBef>
            </a:pPr>
            <a:r>
              <a:rPr dirty="0"/>
              <a:t>Knowledge</a:t>
            </a:r>
            <a:r>
              <a:rPr dirty="0" spc="-55"/>
              <a:t> </a:t>
            </a:r>
            <a:r>
              <a:rPr dirty="0" spc="-10"/>
              <a:t>Check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536244" y="1387074"/>
            <a:ext cx="8385809" cy="3961129"/>
          </a:xfrm>
          <a:prstGeom prst="rect">
            <a:avLst/>
          </a:prstGeom>
        </p:spPr>
        <p:txBody>
          <a:bodyPr wrap="square" lIns="0" tIns="104139" rIns="0" bIns="0" rtlCol="0" vert="horz">
            <a:spAutoFit/>
          </a:bodyPr>
          <a:lstStyle/>
          <a:p>
            <a:pPr marL="454659" indent="-441959">
              <a:lnSpc>
                <a:spcPct val="100000"/>
              </a:lnSpc>
              <a:spcBef>
                <a:spcPts val="819"/>
              </a:spcBef>
              <a:buAutoNum type="arabicPeriod" startAt="2"/>
              <a:tabLst>
                <a:tab pos="454659" algn="l"/>
              </a:tabLst>
            </a:pPr>
            <a:r>
              <a:rPr dirty="0" sz="3000">
                <a:latin typeface="Tahoma"/>
                <a:cs typeface="Tahoma"/>
              </a:rPr>
              <a:t>How</a:t>
            </a:r>
            <a:r>
              <a:rPr dirty="0" sz="3000" spc="-4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many</a:t>
            </a:r>
            <a:r>
              <a:rPr dirty="0" sz="3000" spc="-5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sections</a:t>
            </a:r>
            <a:r>
              <a:rPr dirty="0" sz="3000" spc="-8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are</a:t>
            </a:r>
            <a:r>
              <a:rPr dirty="0" sz="3000" spc="-4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required</a:t>
            </a:r>
            <a:r>
              <a:rPr dirty="0" sz="3000" spc="-8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on</a:t>
            </a:r>
            <a:r>
              <a:rPr dirty="0" sz="3000" spc="-4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an</a:t>
            </a:r>
            <a:r>
              <a:rPr dirty="0" sz="3000" spc="-65">
                <a:latin typeface="Tahoma"/>
                <a:cs typeface="Tahoma"/>
              </a:rPr>
              <a:t> </a:t>
            </a:r>
            <a:r>
              <a:rPr dirty="0" sz="3000" spc="-20">
                <a:latin typeface="Tahoma"/>
                <a:cs typeface="Tahoma"/>
              </a:rPr>
              <a:t>SDS?</a:t>
            </a:r>
            <a:endParaRPr sz="3000">
              <a:latin typeface="Tahoma"/>
              <a:cs typeface="Tahoma"/>
            </a:endParaRPr>
          </a:p>
          <a:p>
            <a:pPr lvl="1" marL="927100" indent="-515620">
              <a:lnSpc>
                <a:spcPct val="100000"/>
              </a:lnSpc>
              <a:spcBef>
                <a:spcPts val="685"/>
              </a:spcBef>
              <a:buAutoNum type="alphaLcPeriod"/>
              <a:tabLst>
                <a:tab pos="927100" algn="l"/>
              </a:tabLst>
            </a:pPr>
            <a:r>
              <a:rPr dirty="0" sz="2800">
                <a:latin typeface="Tahoma"/>
                <a:cs typeface="Tahoma"/>
              </a:rPr>
              <a:t>11</a:t>
            </a:r>
            <a:r>
              <a:rPr dirty="0" sz="2800" spc="-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sections</a:t>
            </a:r>
            <a:endParaRPr sz="2800">
              <a:latin typeface="Tahoma"/>
              <a:cs typeface="Tahoma"/>
            </a:endParaRPr>
          </a:p>
          <a:p>
            <a:pPr lvl="1" marL="927100" indent="-515620">
              <a:lnSpc>
                <a:spcPct val="100000"/>
              </a:lnSpc>
              <a:spcBef>
                <a:spcPts val="670"/>
              </a:spcBef>
              <a:buAutoNum type="alphaLcPeriod"/>
              <a:tabLst>
                <a:tab pos="927100" algn="l"/>
              </a:tabLst>
            </a:pPr>
            <a:r>
              <a:rPr dirty="0" sz="2800">
                <a:latin typeface="Tahoma"/>
                <a:cs typeface="Tahoma"/>
              </a:rPr>
              <a:t>16</a:t>
            </a:r>
            <a:r>
              <a:rPr dirty="0" sz="2800" spc="-10">
                <a:latin typeface="Tahoma"/>
                <a:cs typeface="Tahoma"/>
              </a:rPr>
              <a:t> sections</a:t>
            </a:r>
            <a:endParaRPr sz="2800">
              <a:latin typeface="Tahoma"/>
              <a:cs typeface="Tahoma"/>
            </a:endParaRPr>
          </a:p>
          <a:p>
            <a:pPr lvl="1" marL="927100" indent="-515620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7100" algn="l"/>
              </a:tabLst>
            </a:pPr>
            <a:r>
              <a:rPr dirty="0" sz="2800">
                <a:latin typeface="Tahoma"/>
                <a:cs typeface="Tahoma"/>
              </a:rPr>
              <a:t>4</a:t>
            </a:r>
            <a:r>
              <a:rPr dirty="0" sz="2800" spc="-10">
                <a:latin typeface="Tahoma"/>
                <a:cs typeface="Tahoma"/>
              </a:rPr>
              <a:t> sections</a:t>
            </a:r>
            <a:endParaRPr sz="2800">
              <a:latin typeface="Tahoma"/>
              <a:cs typeface="Tahoma"/>
            </a:endParaRPr>
          </a:p>
          <a:p>
            <a:pPr lvl="1" marL="927100" indent="-515620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7100" algn="l"/>
              </a:tabLst>
            </a:pPr>
            <a:r>
              <a:rPr dirty="0" sz="2800">
                <a:latin typeface="Tahoma"/>
                <a:cs typeface="Tahoma"/>
              </a:rPr>
              <a:t>As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many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as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necessary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convey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understanding</a:t>
            </a:r>
            <a:endParaRPr sz="2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300"/>
              </a:spcBef>
            </a:pPr>
            <a:endParaRPr sz="2800">
              <a:latin typeface="Tahoma"/>
              <a:cs typeface="Tahoma"/>
            </a:endParaRPr>
          </a:p>
          <a:p>
            <a:pPr algn="ctr" marR="302895">
              <a:lnSpc>
                <a:spcPct val="100000"/>
              </a:lnSpc>
              <a:spcBef>
                <a:spcPts val="5"/>
              </a:spcBef>
            </a:pPr>
            <a:r>
              <a:rPr dirty="0" sz="3200" b="1">
                <a:latin typeface="Tahoma"/>
                <a:cs typeface="Tahoma"/>
              </a:rPr>
              <a:t>Answer</a:t>
            </a:r>
            <a:r>
              <a:rPr dirty="0" sz="3200">
                <a:latin typeface="Tahoma"/>
                <a:cs typeface="Tahoma"/>
              </a:rPr>
              <a:t>:</a:t>
            </a:r>
            <a:r>
              <a:rPr dirty="0" sz="3200" spc="-35"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b.</a:t>
            </a:r>
            <a:r>
              <a:rPr dirty="0" sz="3200" spc="-7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16</a:t>
            </a:r>
            <a:r>
              <a:rPr dirty="0" sz="3200" spc="-8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spc="-10" b="1">
                <a:solidFill>
                  <a:srgbClr val="FF0000"/>
                </a:solidFill>
                <a:latin typeface="Tahoma"/>
                <a:cs typeface="Tahoma"/>
              </a:rPr>
              <a:t>sections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6" name="object 6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25"/>
              <a:t> </a:t>
            </a:r>
            <a:r>
              <a:rPr dirty="0" spc="-10"/>
              <a:t>10-</a:t>
            </a:r>
            <a:r>
              <a:rPr dirty="0"/>
              <a:t>hr. </a:t>
            </a:r>
            <a:r>
              <a:rPr dirty="0" spc="-10"/>
              <a:t>General</a:t>
            </a:r>
            <a:r>
              <a:rPr dirty="0" spc="35"/>
              <a:t> </a:t>
            </a:r>
            <a:r>
              <a:rPr dirty="0"/>
              <a:t>Industry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Hazard </a:t>
            </a:r>
            <a:r>
              <a:rPr dirty="0" spc="-10"/>
              <a:t>Communication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6172200"/>
          </a:xfrm>
          <a:custGeom>
            <a:avLst/>
            <a:gdLst/>
            <a:ahLst/>
            <a:cxnLst/>
            <a:rect l="l" t="t" r="r" b="b"/>
            <a:pathLst>
              <a:path w="9144000" h="6172200">
                <a:moveTo>
                  <a:pt x="0" y="6172200"/>
                </a:moveTo>
                <a:lnTo>
                  <a:pt x="9144000" y="6172200"/>
                </a:lnTo>
                <a:lnTo>
                  <a:pt x="9144000" y="0"/>
                </a:lnTo>
                <a:lnTo>
                  <a:pt x="0" y="0"/>
                </a:lnTo>
                <a:lnTo>
                  <a:pt x="0" y="617220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938655">
              <a:lnSpc>
                <a:spcPct val="100000"/>
              </a:lnSpc>
              <a:spcBef>
                <a:spcPts val="110"/>
              </a:spcBef>
            </a:pPr>
            <a:r>
              <a:rPr dirty="0"/>
              <a:t>Knowledge</a:t>
            </a:r>
            <a:r>
              <a:rPr dirty="0" spc="-55"/>
              <a:t> </a:t>
            </a:r>
            <a:r>
              <a:rPr dirty="0" spc="-10"/>
              <a:t>Check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536244" y="950468"/>
            <a:ext cx="8004809" cy="5019040"/>
          </a:xfrm>
          <a:prstGeom prst="rect">
            <a:avLst/>
          </a:prstGeom>
        </p:spPr>
        <p:txBody>
          <a:bodyPr wrap="square" lIns="0" tIns="62230" rIns="0" bIns="0" rtlCol="0" vert="horz">
            <a:spAutoFit/>
          </a:bodyPr>
          <a:lstStyle/>
          <a:p>
            <a:pPr marL="422909" marR="93345" indent="-410845">
              <a:lnSpc>
                <a:spcPts val="3020"/>
              </a:lnSpc>
              <a:spcBef>
                <a:spcPts val="490"/>
              </a:spcBef>
              <a:buAutoNum type="arabicPeriod" startAt="3"/>
              <a:tabLst>
                <a:tab pos="457200" algn="l"/>
              </a:tabLst>
            </a:pPr>
            <a:r>
              <a:rPr dirty="0" sz="2800">
                <a:latin typeface="Tahoma"/>
                <a:cs typeface="Tahoma"/>
              </a:rPr>
              <a:t>Which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 following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statements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is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true of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the </a:t>
            </a:r>
            <a:r>
              <a:rPr dirty="0" sz="2800" spc="-25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pictograms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on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HCS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labels?</a:t>
            </a:r>
            <a:endParaRPr sz="2800">
              <a:latin typeface="Tahoma"/>
              <a:cs typeface="Tahoma"/>
            </a:endParaRPr>
          </a:p>
          <a:p>
            <a:pPr lvl="1" marL="927100" marR="5080" indent="-515620">
              <a:lnSpc>
                <a:spcPct val="90100"/>
              </a:lnSpc>
              <a:spcBef>
                <a:spcPts val="530"/>
              </a:spcBef>
              <a:buAutoNum type="alphaLcPeriod"/>
              <a:tabLst>
                <a:tab pos="927100" algn="l"/>
              </a:tabLst>
            </a:pPr>
            <a:r>
              <a:rPr dirty="0" sz="2400">
                <a:latin typeface="Tahoma"/>
                <a:cs typeface="Tahoma"/>
              </a:rPr>
              <a:t>Pictograms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on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HCS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labels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are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identical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those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used </a:t>
            </a:r>
            <a:r>
              <a:rPr dirty="0" sz="2400">
                <a:latin typeface="Tahoma"/>
                <a:cs typeface="Tahoma"/>
              </a:rPr>
              <a:t>on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DOT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transport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labels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may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have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various </a:t>
            </a:r>
            <a:r>
              <a:rPr dirty="0" sz="2400">
                <a:latin typeface="Tahoma"/>
                <a:cs typeface="Tahoma"/>
              </a:rPr>
              <a:t>background</a:t>
            </a:r>
            <a:r>
              <a:rPr dirty="0" sz="2400" spc="-11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colors.</a:t>
            </a:r>
            <a:endParaRPr sz="2400">
              <a:latin typeface="Tahoma"/>
              <a:cs typeface="Tahoma"/>
            </a:endParaRPr>
          </a:p>
          <a:p>
            <a:pPr lvl="1" marL="927100" indent="-515620">
              <a:lnSpc>
                <a:spcPts val="2735"/>
              </a:lnSpc>
              <a:spcBef>
                <a:spcPts val="285"/>
              </a:spcBef>
              <a:buAutoNum type="alphaLcPeriod"/>
              <a:tabLst>
                <a:tab pos="927100" algn="l"/>
              </a:tabLst>
            </a:pPr>
            <a:r>
              <a:rPr dirty="0" sz="2400">
                <a:latin typeface="Tahoma"/>
                <a:cs typeface="Tahoma"/>
              </a:rPr>
              <a:t>Consist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four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bars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that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are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color-</a:t>
            </a:r>
            <a:r>
              <a:rPr dirty="0" sz="2400">
                <a:latin typeface="Tahoma"/>
                <a:cs typeface="Tahoma"/>
              </a:rPr>
              <a:t>coded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as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blue,</a:t>
            </a:r>
            <a:endParaRPr sz="2400">
              <a:latin typeface="Tahoma"/>
              <a:cs typeface="Tahoma"/>
            </a:endParaRPr>
          </a:p>
          <a:p>
            <a:pPr marL="927100">
              <a:lnSpc>
                <a:spcPts val="2735"/>
              </a:lnSpc>
            </a:pPr>
            <a:r>
              <a:rPr dirty="0" sz="2400">
                <a:latin typeface="Tahoma"/>
                <a:cs typeface="Tahoma"/>
              </a:rPr>
              <a:t>red,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yellow,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white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match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hazard.</a:t>
            </a:r>
            <a:endParaRPr sz="2400">
              <a:latin typeface="Tahoma"/>
              <a:cs typeface="Tahoma"/>
            </a:endParaRPr>
          </a:p>
          <a:p>
            <a:pPr lvl="1" marL="927100" marR="287655" indent="-515620">
              <a:lnSpc>
                <a:spcPct val="90000"/>
              </a:lnSpc>
              <a:spcBef>
                <a:spcPts val="580"/>
              </a:spcBef>
              <a:buAutoNum type="alphaLcPeriod" startAt="3"/>
              <a:tabLst>
                <a:tab pos="927100" algn="l"/>
              </a:tabLst>
            </a:pPr>
            <a:r>
              <a:rPr dirty="0" sz="2400">
                <a:latin typeface="Tahoma"/>
                <a:cs typeface="Tahoma"/>
              </a:rPr>
              <a:t>HCS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pictograms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are</a:t>
            </a:r>
            <a:r>
              <a:rPr dirty="0" sz="2400" spc="-9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required</a:t>
            </a:r>
            <a:r>
              <a:rPr dirty="0" sz="2400" spc="-10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standardized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red </a:t>
            </a:r>
            <a:r>
              <a:rPr dirty="0" sz="2400" spc="-10">
                <a:latin typeface="Tahoma"/>
                <a:cs typeface="Tahoma"/>
              </a:rPr>
              <a:t>square-on-</a:t>
            </a:r>
            <a:r>
              <a:rPr dirty="0" sz="2400">
                <a:latin typeface="Tahoma"/>
                <a:cs typeface="Tahoma"/>
              </a:rPr>
              <a:t>points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with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black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hazard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symbols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and </a:t>
            </a:r>
            <a:r>
              <a:rPr dirty="0" sz="2400">
                <a:latin typeface="Tahoma"/>
                <a:cs typeface="Tahoma"/>
              </a:rPr>
              <a:t>white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backgrounds.</a:t>
            </a:r>
            <a:endParaRPr sz="2400">
              <a:latin typeface="Tahoma"/>
              <a:cs typeface="Tahoma"/>
            </a:endParaRPr>
          </a:p>
          <a:p>
            <a:pPr lvl="1" marL="927100" indent="-515620">
              <a:lnSpc>
                <a:spcPct val="100000"/>
              </a:lnSpc>
              <a:spcBef>
                <a:spcPts val="290"/>
              </a:spcBef>
              <a:buAutoNum type="alphaLcPeriod" startAt="3"/>
              <a:tabLst>
                <a:tab pos="927100" algn="l"/>
              </a:tabLst>
            </a:pPr>
            <a:r>
              <a:rPr dirty="0" sz="2400">
                <a:latin typeface="Tahoma"/>
                <a:cs typeface="Tahoma"/>
              </a:rPr>
              <a:t>All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10">
                <a:latin typeface="Tahoma"/>
                <a:cs typeface="Tahoma"/>
              </a:rPr>
              <a:t> Above</a:t>
            </a:r>
            <a:endParaRPr sz="2400">
              <a:latin typeface="Tahoma"/>
              <a:cs typeface="Tahoma"/>
            </a:endParaRPr>
          </a:p>
          <a:p>
            <a:pPr algn="ctr" marL="831850" marR="753745" indent="-5715">
              <a:lnSpc>
                <a:spcPct val="80000"/>
              </a:lnSpc>
              <a:spcBef>
                <a:spcPts val="950"/>
              </a:spcBef>
            </a:pPr>
            <a:r>
              <a:rPr dirty="0" sz="2200" b="1">
                <a:latin typeface="Tahoma"/>
                <a:cs typeface="Tahoma"/>
              </a:rPr>
              <a:t>Answer</a:t>
            </a:r>
            <a:r>
              <a:rPr dirty="0" sz="2200">
                <a:latin typeface="Tahoma"/>
                <a:cs typeface="Tahoma"/>
              </a:rPr>
              <a:t>:</a:t>
            </a:r>
            <a:r>
              <a:rPr dirty="0" sz="2200" spc="-35">
                <a:latin typeface="Tahoma"/>
                <a:cs typeface="Tahoma"/>
              </a:rPr>
              <a:t> </a:t>
            </a:r>
            <a:r>
              <a:rPr dirty="0" sz="2200" b="1">
                <a:solidFill>
                  <a:srgbClr val="FF0000"/>
                </a:solidFill>
                <a:latin typeface="Tahoma"/>
                <a:cs typeface="Tahoma"/>
              </a:rPr>
              <a:t>c.</a:t>
            </a:r>
            <a:r>
              <a:rPr dirty="0" sz="2200" spc="-2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200" b="1">
                <a:solidFill>
                  <a:srgbClr val="FF0000"/>
                </a:solidFill>
                <a:latin typeface="Tahoma"/>
                <a:cs typeface="Tahoma"/>
              </a:rPr>
              <a:t>HCS</a:t>
            </a:r>
            <a:r>
              <a:rPr dirty="0" sz="2200" spc="-1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200" b="1">
                <a:solidFill>
                  <a:srgbClr val="FF0000"/>
                </a:solidFill>
                <a:latin typeface="Tahoma"/>
                <a:cs typeface="Tahoma"/>
              </a:rPr>
              <a:t>pictograms</a:t>
            </a:r>
            <a:r>
              <a:rPr dirty="0" sz="2200" spc="-8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200" b="1">
                <a:solidFill>
                  <a:srgbClr val="FF0000"/>
                </a:solidFill>
                <a:latin typeface="Tahoma"/>
                <a:cs typeface="Tahoma"/>
              </a:rPr>
              <a:t>are</a:t>
            </a:r>
            <a:r>
              <a:rPr dirty="0" sz="2200" spc="-2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200" b="1">
                <a:solidFill>
                  <a:srgbClr val="FF0000"/>
                </a:solidFill>
                <a:latin typeface="Tahoma"/>
                <a:cs typeface="Tahoma"/>
              </a:rPr>
              <a:t>required</a:t>
            </a:r>
            <a:r>
              <a:rPr dirty="0" sz="2200" spc="-4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200" spc="-25" b="1">
                <a:solidFill>
                  <a:srgbClr val="FF0000"/>
                </a:solidFill>
                <a:latin typeface="Tahoma"/>
                <a:cs typeface="Tahoma"/>
              </a:rPr>
              <a:t>and </a:t>
            </a:r>
            <a:r>
              <a:rPr dirty="0" sz="2200" b="1">
                <a:solidFill>
                  <a:srgbClr val="FF0000"/>
                </a:solidFill>
                <a:latin typeface="Tahoma"/>
                <a:cs typeface="Tahoma"/>
              </a:rPr>
              <a:t>standardized</a:t>
            </a:r>
            <a:r>
              <a:rPr dirty="0" sz="2200" spc="-5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200" b="1">
                <a:solidFill>
                  <a:srgbClr val="FF0000"/>
                </a:solidFill>
                <a:latin typeface="Tahoma"/>
                <a:cs typeface="Tahoma"/>
              </a:rPr>
              <a:t>red</a:t>
            </a:r>
            <a:r>
              <a:rPr dirty="0" sz="2200" spc="-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200" b="1">
                <a:solidFill>
                  <a:srgbClr val="FF0000"/>
                </a:solidFill>
                <a:latin typeface="Tahoma"/>
                <a:cs typeface="Tahoma"/>
              </a:rPr>
              <a:t>square-on-points</a:t>
            </a:r>
            <a:r>
              <a:rPr dirty="0" sz="2200" spc="-8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200" b="1">
                <a:solidFill>
                  <a:srgbClr val="FF0000"/>
                </a:solidFill>
                <a:latin typeface="Tahoma"/>
                <a:cs typeface="Tahoma"/>
              </a:rPr>
              <a:t>with</a:t>
            </a:r>
            <a:r>
              <a:rPr dirty="0" sz="2200" spc="-3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200" spc="-10" b="1">
                <a:solidFill>
                  <a:srgbClr val="FF0000"/>
                </a:solidFill>
                <a:latin typeface="Tahoma"/>
                <a:cs typeface="Tahoma"/>
              </a:rPr>
              <a:t>black </a:t>
            </a:r>
            <a:r>
              <a:rPr dirty="0" sz="2200" b="1">
                <a:solidFill>
                  <a:srgbClr val="FF0000"/>
                </a:solidFill>
                <a:latin typeface="Tahoma"/>
                <a:cs typeface="Tahoma"/>
              </a:rPr>
              <a:t>hazard</a:t>
            </a:r>
            <a:r>
              <a:rPr dirty="0" sz="2200" spc="-3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200" b="1">
                <a:solidFill>
                  <a:srgbClr val="FF0000"/>
                </a:solidFill>
                <a:latin typeface="Tahoma"/>
                <a:cs typeface="Tahoma"/>
              </a:rPr>
              <a:t>symbols</a:t>
            </a:r>
            <a:r>
              <a:rPr dirty="0" sz="2200" spc="-4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200" b="1">
                <a:solidFill>
                  <a:srgbClr val="FF0000"/>
                </a:solidFill>
                <a:latin typeface="Tahoma"/>
                <a:cs typeface="Tahoma"/>
              </a:rPr>
              <a:t>and</a:t>
            </a:r>
            <a:r>
              <a:rPr dirty="0" sz="2200" spc="-1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200" b="1">
                <a:solidFill>
                  <a:srgbClr val="FF0000"/>
                </a:solidFill>
                <a:latin typeface="Tahoma"/>
                <a:cs typeface="Tahoma"/>
              </a:rPr>
              <a:t>white</a:t>
            </a:r>
            <a:r>
              <a:rPr dirty="0" sz="2200" spc="-3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200" spc="-10" b="1">
                <a:solidFill>
                  <a:srgbClr val="FF0000"/>
                </a:solidFill>
                <a:latin typeface="Tahoma"/>
                <a:cs typeface="Tahoma"/>
              </a:rPr>
              <a:t>backgrounds.</a:t>
            </a:r>
            <a:endParaRPr sz="2200">
              <a:latin typeface="Tahoma"/>
              <a:cs typeface="Tahoma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6" name="object 6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25"/>
              <a:t> </a:t>
            </a:r>
            <a:r>
              <a:rPr dirty="0" spc="-10"/>
              <a:t>10-</a:t>
            </a:r>
            <a:r>
              <a:rPr dirty="0"/>
              <a:t>hr. </a:t>
            </a:r>
            <a:r>
              <a:rPr dirty="0" spc="-10"/>
              <a:t>General</a:t>
            </a:r>
            <a:r>
              <a:rPr dirty="0" spc="35"/>
              <a:t> </a:t>
            </a:r>
            <a:r>
              <a:rPr dirty="0"/>
              <a:t>Industry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Hazard </a:t>
            </a:r>
            <a:r>
              <a:rPr dirty="0" spc="-10"/>
              <a:t>Communication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6172200"/>
          </a:xfrm>
          <a:custGeom>
            <a:avLst/>
            <a:gdLst/>
            <a:ahLst/>
            <a:cxnLst/>
            <a:rect l="l" t="t" r="r" b="b"/>
            <a:pathLst>
              <a:path w="9144000" h="6172200">
                <a:moveTo>
                  <a:pt x="0" y="6172200"/>
                </a:moveTo>
                <a:lnTo>
                  <a:pt x="9144000" y="6172200"/>
                </a:lnTo>
                <a:lnTo>
                  <a:pt x="9144000" y="0"/>
                </a:lnTo>
                <a:lnTo>
                  <a:pt x="0" y="0"/>
                </a:lnTo>
                <a:lnTo>
                  <a:pt x="0" y="617220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938655">
              <a:lnSpc>
                <a:spcPct val="100000"/>
              </a:lnSpc>
              <a:spcBef>
                <a:spcPts val="110"/>
              </a:spcBef>
            </a:pPr>
            <a:r>
              <a:rPr dirty="0"/>
              <a:t>Knowledge</a:t>
            </a:r>
            <a:r>
              <a:rPr dirty="0" spc="-55"/>
              <a:t> </a:t>
            </a:r>
            <a:r>
              <a:rPr dirty="0" spc="-10"/>
              <a:t>Check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536244" y="992969"/>
            <a:ext cx="7838440" cy="4355465"/>
          </a:xfrm>
          <a:prstGeom prst="rect">
            <a:avLst/>
          </a:prstGeom>
        </p:spPr>
        <p:txBody>
          <a:bodyPr wrap="square" lIns="0" tIns="107314" rIns="0" bIns="0" rtlCol="0" vert="horz">
            <a:spAutoFit/>
          </a:bodyPr>
          <a:lstStyle/>
          <a:p>
            <a:pPr marL="481330" indent="-468630">
              <a:lnSpc>
                <a:spcPct val="100000"/>
              </a:lnSpc>
              <a:spcBef>
                <a:spcPts val="844"/>
              </a:spcBef>
              <a:buAutoNum type="arabicPeriod" startAt="4"/>
              <a:tabLst>
                <a:tab pos="481330" algn="l"/>
                <a:tab pos="6512559" algn="l"/>
              </a:tabLst>
            </a:pPr>
            <a:r>
              <a:rPr dirty="0" sz="3200" spc="-10">
                <a:latin typeface="Tahoma"/>
                <a:cs typeface="Tahoma"/>
              </a:rPr>
              <a:t>Your </a:t>
            </a:r>
            <a:r>
              <a:rPr dirty="0" sz="3200">
                <a:latin typeface="Tahoma"/>
                <a:cs typeface="Tahoma"/>
              </a:rPr>
              <a:t>right to understand is </a:t>
            </a:r>
            <a:r>
              <a:rPr dirty="0" u="heavy" sz="32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u="none" sz="3200" spc="-50">
                <a:latin typeface="Tahoma"/>
                <a:cs typeface="Tahoma"/>
              </a:rPr>
              <a:t>.</a:t>
            </a:r>
            <a:endParaRPr sz="3200">
              <a:latin typeface="Tahoma"/>
              <a:cs typeface="Tahoma"/>
            </a:endParaRPr>
          </a:p>
          <a:p>
            <a:pPr lvl="1" marL="927100" indent="-515620">
              <a:lnSpc>
                <a:spcPct val="100000"/>
              </a:lnSpc>
              <a:spcBef>
                <a:spcPts val="705"/>
              </a:spcBef>
              <a:buAutoNum type="alphaLcPeriod"/>
              <a:tabLst>
                <a:tab pos="927100" algn="l"/>
              </a:tabLst>
            </a:pPr>
            <a:r>
              <a:rPr dirty="0" sz="3000">
                <a:latin typeface="Tahoma"/>
                <a:cs typeface="Tahoma"/>
              </a:rPr>
              <a:t>not</a:t>
            </a:r>
            <a:r>
              <a:rPr dirty="0" sz="3000" spc="-5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simply</a:t>
            </a:r>
            <a:r>
              <a:rPr dirty="0" sz="3000" spc="-3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shown</a:t>
            </a:r>
            <a:r>
              <a:rPr dirty="0" sz="3000" spc="-5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or</a:t>
            </a:r>
            <a:r>
              <a:rPr dirty="0" sz="3000" spc="-35">
                <a:latin typeface="Tahoma"/>
                <a:cs typeface="Tahoma"/>
              </a:rPr>
              <a:t> </a:t>
            </a:r>
            <a:r>
              <a:rPr dirty="0" sz="3000" spc="-20">
                <a:latin typeface="Tahoma"/>
                <a:cs typeface="Tahoma"/>
              </a:rPr>
              <a:t>told</a:t>
            </a:r>
            <a:endParaRPr sz="3000">
              <a:latin typeface="Tahoma"/>
              <a:cs typeface="Tahoma"/>
            </a:endParaRPr>
          </a:p>
          <a:p>
            <a:pPr lvl="1" marL="927100" indent="-515620">
              <a:lnSpc>
                <a:spcPct val="100000"/>
              </a:lnSpc>
              <a:spcBef>
                <a:spcPts val="725"/>
              </a:spcBef>
              <a:buAutoNum type="alphaLcPeriod"/>
              <a:tabLst>
                <a:tab pos="927100" algn="l"/>
              </a:tabLst>
            </a:pPr>
            <a:r>
              <a:rPr dirty="0" sz="3000">
                <a:latin typeface="Tahoma"/>
                <a:cs typeface="Tahoma"/>
              </a:rPr>
              <a:t>not</a:t>
            </a:r>
            <a:r>
              <a:rPr dirty="0" sz="3000" spc="-7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simply</a:t>
            </a:r>
            <a:r>
              <a:rPr dirty="0" sz="3000" spc="-5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given</a:t>
            </a:r>
            <a:r>
              <a:rPr dirty="0" sz="3000" spc="-4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an</a:t>
            </a:r>
            <a:r>
              <a:rPr dirty="0" sz="3000" spc="-40">
                <a:latin typeface="Tahoma"/>
                <a:cs typeface="Tahoma"/>
              </a:rPr>
              <a:t> </a:t>
            </a:r>
            <a:r>
              <a:rPr dirty="0" sz="3000" spc="-25">
                <a:latin typeface="Tahoma"/>
                <a:cs typeface="Tahoma"/>
              </a:rPr>
              <a:t>SDS</a:t>
            </a:r>
            <a:endParaRPr sz="3000">
              <a:latin typeface="Tahoma"/>
              <a:cs typeface="Tahoma"/>
            </a:endParaRPr>
          </a:p>
          <a:p>
            <a:pPr lvl="1" marL="927100" marR="5080" indent="-515620">
              <a:lnSpc>
                <a:spcPct val="100000"/>
              </a:lnSpc>
              <a:spcBef>
                <a:spcPts val="720"/>
              </a:spcBef>
              <a:buAutoNum type="alphaLcPeriod"/>
              <a:tabLst>
                <a:tab pos="927100" algn="l"/>
              </a:tabLst>
            </a:pPr>
            <a:r>
              <a:rPr dirty="0" sz="3000">
                <a:latin typeface="Tahoma"/>
                <a:cs typeface="Tahoma"/>
              </a:rPr>
              <a:t>required</a:t>
            </a:r>
            <a:r>
              <a:rPr dirty="0" sz="3000" spc="-3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at</a:t>
            </a:r>
            <a:r>
              <a:rPr dirty="0" sz="3000" spc="-5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initial</a:t>
            </a:r>
            <a:r>
              <a:rPr dirty="0" sz="3000" spc="-7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assignment/when</a:t>
            </a:r>
            <a:r>
              <a:rPr dirty="0" sz="3000" spc="-95">
                <a:latin typeface="Tahoma"/>
                <a:cs typeface="Tahoma"/>
              </a:rPr>
              <a:t> </a:t>
            </a:r>
            <a:r>
              <a:rPr dirty="0" sz="3000" spc="-10">
                <a:latin typeface="Tahoma"/>
                <a:cs typeface="Tahoma"/>
              </a:rPr>
              <a:t>thing change</a:t>
            </a:r>
            <a:endParaRPr sz="3000">
              <a:latin typeface="Tahoma"/>
              <a:cs typeface="Tahoma"/>
            </a:endParaRPr>
          </a:p>
          <a:p>
            <a:pPr lvl="1" marL="927100" indent="-515620">
              <a:lnSpc>
                <a:spcPct val="100000"/>
              </a:lnSpc>
              <a:spcBef>
                <a:spcPts val="725"/>
              </a:spcBef>
              <a:buAutoNum type="alphaLcPeriod"/>
              <a:tabLst>
                <a:tab pos="927100" algn="l"/>
              </a:tabLst>
            </a:pPr>
            <a:r>
              <a:rPr dirty="0" sz="3000">
                <a:latin typeface="Tahoma"/>
                <a:cs typeface="Tahoma"/>
              </a:rPr>
              <a:t>all</a:t>
            </a:r>
            <a:r>
              <a:rPr dirty="0" sz="3000" spc="-2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of the</a:t>
            </a:r>
            <a:r>
              <a:rPr dirty="0" sz="3000" spc="-30">
                <a:latin typeface="Tahoma"/>
                <a:cs typeface="Tahoma"/>
              </a:rPr>
              <a:t> </a:t>
            </a:r>
            <a:r>
              <a:rPr dirty="0" sz="3000" spc="-10">
                <a:latin typeface="Tahoma"/>
                <a:cs typeface="Tahoma"/>
              </a:rPr>
              <a:t>above</a:t>
            </a:r>
            <a:endParaRPr sz="30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170"/>
              </a:spcBef>
            </a:pPr>
            <a:endParaRPr sz="3000">
              <a:latin typeface="Tahoma"/>
              <a:cs typeface="Tahoma"/>
            </a:endParaRPr>
          </a:p>
          <a:p>
            <a:pPr algn="ctr" marL="233045">
              <a:lnSpc>
                <a:spcPct val="100000"/>
              </a:lnSpc>
            </a:pPr>
            <a:r>
              <a:rPr dirty="0" sz="3200" b="1">
                <a:latin typeface="Tahoma"/>
                <a:cs typeface="Tahoma"/>
              </a:rPr>
              <a:t>Answer</a:t>
            </a:r>
            <a:r>
              <a:rPr dirty="0" sz="3200">
                <a:latin typeface="Tahoma"/>
                <a:cs typeface="Tahoma"/>
              </a:rPr>
              <a:t>:</a:t>
            </a:r>
            <a:r>
              <a:rPr dirty="0" sz="3200" spc="-15"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d.</a:t>
            </a:r>
            <a:r>
              <a:rPr dirty="0" sz="3200" spc="-5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all</a:t>
            </a:r>
            <a:r>
              <a:rPr dirty="0" sz="3200" spc="-6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of</a:t>
            </a:r>
            <a:r>
              <a:rPr dirty="0" sz="3200" spc="-6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the</a:t>
            </a:r>
            <a:r>
              <a:rPr dirty="0" sz="3200" spc="-4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spc="-10" b="1">
                <a:solidFill>
                  <a:srgbClr val="FF0000"/>
                </a:solidFill>
                <a:latin typeface="Tahoma"/>
                <a:cs typeface="Tahoma"/>
              </a:rPr>
              <a:t>above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6" name="object 6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25"/>
              <a:t> </a:t>
            </a:r>
            <a:r>
              <a:rPr dirty="0" spc="-10"/>
              <a:t>10-</a:t>
            </a:r>
            <a:r>
              <a:rPr dirty="0"/>
              <a:t>hr. </a:t>
            </a:r>
            <a:r>
              <a:rPr dirty="0" spc="-10"/>
              <a:t>General</a:t>
            </a:r>
            <a:r>
              <a:rPr dirty="0" spc="35"/>
              <a:t> </a:t>
            </a:r>
            <a:r>
              <a:rPr dirty="0"/>
              <a:t>Industry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Hazard </a:t>
            </a:r>
            <a:r>
              <a:rPr dirty="0" spc="-10"/>
              <a:t>Communication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Hazard_Communications_PPT_v-03-01-17</dc:title>
  <dcterms:created xsi:type="dcterms:W3CDTF">2025-06-10T18:02:53Z</dcterms:created>
  <dcterms:modified xsi:type="dcterms:W3CDTF">2025-06-10T18:02:53Z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2023-05-08T00:00:00Z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2025-06-10T00:00:00Z</vt:filetime>
  </property>
  <property fmtid="{D5CDD505-2E9C-101B-9397-08002B2CF9AE}" pid="5" name="Producer">
    <vt:lpwstr>Microsoft® PowerPoint® for Microsoft 365</vt:lpwstr>
  </property>
</Properties>
</file>