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Lst>
  <p:notesMasterIdLst>
    <p:notesMasterId r:id="rId119"/>
  </p:notesMasterIdLst>
  <p:handoutMasterIdLst>
    <p:handoutMasterId r:id="rId120"/>
  </p:handoutMasterIdLst>
  <p:sldIdLst>
    <p:sldId id="263" r:id="rId2"/>
    <p:sldId id="262" r:id="rId3"/>
    <p:sldId id="283" r:id="rId4"/>
    <p:sldId id="270" r:id="rId5"/>
    <p:sldId id="261" r:id="rId6"/>
    <p:sldId id="284" r:id="rId7"/>
    <p:sldId id="285" r:id="rId8"/>
    <p:sldId id="286" r:id="rId9"/>
    <p:sldId id="287" r:id="rId10"/>
    <p:sldId id="288" r:id="rId11"/>
    <p:sldId id="289" r:id="rId12"/>
    <p:sldId id="290" r:id="rId13"/>
    <p:sldId id="291" r:id="rId14"/>
    <p:sldId id="292" r:id="rId15"/>
    <p:sldId id="405" r:id="rId16"/>
    <p:sldId id="294" r:id="rId17"/>
    <p:sldId id="297" r:id="rId18"/>
    <p:sldId id="298" r:id="rId19"/>
    <p:sldId id="357" r:id="rId20"/>
    <p:sldId id="399" r:id="rId21"/>
    <p:sldId id="355" r:id="rId22"/>
    <p:sldId id="408" r:id="rId23"/>
    <p:sldId id="417" r:id="rId24"/>
    <p:sldId id="400" r:id="rId25"/>
    <p:sldId id="296" r:id="rId26"/>
    <p:sldId id="295" r:id="rId27"/>
    <p:sldId id="304" r:id="rId28"/>
    <p:sldId id="309" r:id="rId29"/>
    <p:sldId id="305" r:id="rId30"/>
    <p:sldId id="321" r:id="rId31"/>
    <p:sldId id="307" r:id="rId32"/>
    <p:sldId id="310" r:id="rId33"/>
    <p:sldId id="311" r:id="rId34"/>
    <p:sldId id="312" r:id="rId35"/>
    <p:sldId id="313" r:id="rId36"/>
    <p:sldId id="314" r:id="rId37"/>
    <p:sldId id="315" r:id="rId38"/>
    <p:sldId id="316" r:id="rId39"/>
    <p:sldId id="322" r:id="rId40"/>
    <p:sldId id="317" r:id="rId41"/>
    <p:sldId id="318" r:id="rId42"/>
    <p:sldId id="319" r:id="rId43"/>
    <p:sldId id="320" r:id="rId44"/>
    <p:sldId id="323" r:id="rId45"/>
    <p:sldId id="324" r:id="rId46"/>
    <p:sldId id="384" r:id="rId47"/>
    <p:sldId id="414" r:id="rId48"/>
    <p:sldId id="385" r:id="rId49"/>
    <p:sldId id="415" r:id="rId50"/>
    <p:sldId id="326" r:id="rId51"/>
    <p:sldId id="397" r:id="rId52"/>
    <p:sldId id="328" r:id="rId53"/>
    <p:sldId id="329" r:id="rId54"/>
    <p:sldId id="331" r:id="rId55"/>
    <p:sldId id="330" r:id="rId56"/>
    <p:sldId id="416" r:id="rId57"/>
    <p:sldId id="299" r:id="rId58"/>
    <p:sldId id="333" r:id="rId59"/>
    <p:sldId id="334" r:id="rId60"/>
    <p:sldId id="335" r:id="rId61"/>
    <p:sldId id="352" r:id="rId62"/>
    <p:sldId id="353" r:id="rId63"/>
    <p:sldId id="396" r:id="rId64"/>
    <p:sldId id="337" r:id="rId65"/>
    <p:sldId id="419" r:id="rId66"/>
    <p:sldId id="412" r:id="rId67"/>
    <p:sldId id="338" r:id="rId68"/>
    <p:sldId id="413" r:id="rId69"/>
    <p:sldId id="339" r:id="rId70"/>
    <p:sldId id="345" r:id="rId71"/>
    <p:sldId id="418" r:id="rId72"/>
    <p:sldId id="381" r:id="rId73"/>
    <p:sldId id="383" r:id="rId74"/>
    <p:sldId id="340" r:id="rId75"/>
    <p:sldId id="341" r:id="rId76"/>
    <p:sldId id="343" r:id="rId77"/>
    <p:sldId id="403" r:id="rId78"/>
    <p:sldId id="402" r:id="rId79"/>
    <p:sldId id="401" r:id="rId80"/>
    <p:sldId id="342" r:id="rId81"/>
    <p:sldId id="344" r:id="rId82"/>
    <p:sldId id="398" r:id="rId83"/>
    <p:sldId id="348" r:id="rId84"/>
    <p:sldId id="389" r:id="rId85"/>
    <p:sldId id="350" r:id="rId86"/>
    <p:sldId id="351" r:id="rId87"/>
    <p:sldId id="410" r:id="rId88"/>
    <p:sldId id="411" r:id="rId89"/>
    <p:sldId id="390" r:id="rId90"/>
    <p:sldId id="349" r:id="rId91"/>
    <p:sldId id="359" r:id="rId92"/>
    <p:sldId id="392" r:id="rId93"/>
    <p:sldId id="391" r:id="rId94"/>
    <p:sldId id="393" r:id="rId95"/>
    <p:sldId id="361" r:id="rId96"/>
    <p:sldId id="362" r:id="rId97"/>
    <p:sldId id="363" r:id="rId98"/>
    <p:sldId id="364" r:id="rId99"/>
    <p:sldId id="365" r:id="rId100"/>
    <p:sldId id="366" r:id="rId101"/>
    <p:sldId id="377" r:id="rId102"/>
    <p:sldId id="374" r:id="rId103"/>
    <p:sldId id="367" r:id="rId104"/>
    <p:sldId id="368" r:id="rId105"/>
    <p:sldId id="369" r:id="rId106"/>
    <p:sldId id="370" r:id="rId107"/>
    <p:sldId id="371" r:id="rId108"/>
    <p:sldId id="395" r:id="rId109"/>
    <p:sldId id="372" r:id="rId110"/>
    <p:sldId id="404" r:id="rId111"/>
    <p:sldId id="378" r:id="rId112"/>
    <p:sldId id="394" r:id="rId113"/>
    <p:sldId id="373" r:id="rId114"/>
    <p:sldId id="375" r:id="rId115"/>
    <p:sldId id="386" r:id="rId116"/>
    <p:sldId id="387" r:id="rId117"/>
    <p:sldId id="407" r:id="rId1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2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1C0437-F34C-1927-69E8-450CC963197D}" name="Ainslie, Vicki H" initials="" userId="S::va2@gatech.edu::0808527e-4429-47d1-92a7-4f1a784fa2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57"/>
    <a:srgbClr val="D6DBD4"/>
    <a:srgbClr val="857437"/>
    <a:srgbClr val="A7934B"/>
    <a:srgbClr val="262626"/>
    <a:srgbClr val="EEB2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58104" autoAdjust="0"/>
  </p:normalViewPr>
  <p:slideViewPr>
    <p:cSldViewPr snapToGrid="0" snapToObjects="1">
      <p:cViewPr varScale="1">
        <p:scale>
          <a:sx n="58" d="100"/>
          <a:sy n="58" d="100"/>
        </p:scale>
        <p:origin x="1456" y="192"/>
      </p:cViewPr>
      <p:guideLst>
        <p:guide orient="horz" pos="773"/>
        <p:guide pos="244"/>
      </p:guideLst>
    </p:cSldViewPr>
  </p:slideViewPr>
  <p:outlineViewPr>
    <p:cViewPr>
      <p:scale>
        <a:sx n="33" d="100"/>
        <a:sy n="33" d="100"/>
      </p:scale>
      <p:origin x="0" y="-84440"/>
    </p:cViewPr>
  </p:outlineViewPr>
  <p:notesTextViewPr>
    <p:cViewPr>
      <p:scale>
        <a:sx n="3" d="2"/>
        <a:sy n="3" d="2"/>
      </p:scale>
      <p:origin x="0" y="0"/>
    </p:cViewPr>
  </p:notesTextViewPr>
  <p:sorterViewPr>
    <p:cViewPr>
      <p:scale>
        <a:sx n="206" d="100"/>
        <a:sy n="206" d="100"/>
      </p:scale>
      <p:origin x="0" y="-170036"/>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125" Type="http://schemas.microsoft.com/office/2018/10/relationships/authors" Targe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BF7D75-517B-4432-9094-6BA852383A2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463A825-A059-43C1-97AB-777DD0F1458D}">
      <dgm:prSet custT="1"/>
      <dgm:spPr/>
      <dgm:t>
        <a:bodyPr/>
        <a:lstStyle/>
        <a:p>
          <a:pPr>
            <a:lnSpc>
              <a:spcPct val="100000"/>
            </a:lnSpc>
          </a:pPr>
          <a:r>
            <a:rPr lang="en-US" sz="2400" dirty="0">
              <a:latin typeface="Roboto Regular"/>
            </a:rPr>
            <a:t>Only adequate when it completely blocks direct sunlight and allows the body to cool </a:t>
          </a:r>
        </a:p>
      </dgm:t>
    </dgm:pt>
    <dgm:pt modelId="{1A125F93-CCED-4B40-9BE5-4EC4B9B817F0}" type="parTrans" cxnId="{A8975D3F-7839-4239-97DA-DFCA29FBA513}">
      <dgm:prSet/>
      <dgm:spPr/>
      <dgm:t>
        <a:bodyPr/>
        <a:lstStyle/>
        <a:p>
          <a:endParaRPr lang="en-US"/>
        </a:p>
      </dgm:t>
    </dgm:pt>
    <dgm:pt modelId="{1757506A-06BB-47BB-B18D-FF60E3FEFC14}" type="sibTrans" cxnId="{A8975D3F-7839-4239-97DA-DFCA29FBA513}">
      <dgm:prSet/>
      <dgm:spPr/>
      <dgm:t>
        <a:bodyPr/>
        <a:lstStyle/>
        <a:p>
          <a:endParaRPr lang="en-US"/>
        </a:p>
      </dgm:t>
    </dgm:pt>
    <dgm:pt modelId="{815DC41C-2216-43CB-98DA-584321BB5890}">
      <dgm:prSet custT="1"/>
      <dgm:spPr/>
      <dgm:t>
        <a:bodyPr/>
        <a:lstStyle/>
        <a:p>
          <a:pPr>
            <a:lnSpc>
              <a:spcPct val="100000"/>
            </a:lnSpc>
          </a:pPr>
          <a:r>
            <a:rPr lang="en-US" sz="2400" dirty="0">
              <a:latin typeface="Roboto Regular"/>
            </a:rPr>
            <a:t>Do not provide shade using: metal storage sheds (unless cool), the interior of vehicles unless AC system is continually running and working, areas underneath or near equipment</a:t>
          </a:r>
        </a:p>
      </dgm:t>
    </dgm:pt>
    <dgm:pt modelId="{A3B6ECCC-D22D-4961-955C-520146AA264C}" type="parTrans" cxnId="{01070E99-5964-488C-807B-666F09273E4C}">
      <dgm:prSet/>
      <dgm:spPr/>
      <dgm:t>
        <a:bodyPr/>
        <a:lstStyle/>
        <a:p>
          <a:endParaRPr lang="en-US"/>
        </a:p>
      </dgm:t>
    </dgm:pt>
    <dgm:pt modelId="{84FA2804-B691-4FAF-8A3F-064D36A7554A}" type="sibTrans" cxnId="{01070E99-5964-488C-807B-666F09273E4C}">
      <dgm:prSet/>
      <dgm:spPr/>
      <dgm:t>
        <a:bodyPr/>
        <a:lstStyle/>
        <a:p>
          <a:endParaRPr lang="en-US"/>
        </a:p>
      </dgm:t>
    </dgm:pt>
    <dgm:pt modelId="{3D260FF0-1998-4356-A728-C2570C749084}">
      <dgm:prSet custT="1"/>
      <dgm:spPr/>
      <dgm:t>
        <a:bodyPr/>
        <a:lstStyle/>
        <a:p>
          <a:pPr>
            <a:lnSpc>
              <a:spcPct val="100000"/>
            </a:lnSpc>
          </a:pPr>
          <a:r>
            <a:rPr lang="en-US" sz="2400" dirty="0">
              <a:latin typeface="Roboto Regular"/>
            </a:rPr>
            <a:t>Do not sit directly on the ground (provide chairs and benches) </a:t>
          </a:r>
        </a:p>
      </dgm:t>
    </dgm:pt>
    <dgm:pt modelId="{02AC3C82-0BFE-424E-980F-013B72B3F028}" type="parTrans" cxnId="{C4FD00BE-6B9F-4CB6-A85C-7DB85411DAC1}">
      <dgm:prSet/>
      <dgm:spPr/>
      <dgm:t>
        <a:bodyPr/>
        <a:lstStyle/>
        <a:p>
          <a:endParaRPr lang="en-US"/>
        </a:p>
      </dgm:t>
    </dgm:pt>
    <dgm:pt modelId="{CF4B04E8-B679-4D6F-9A19-B068101FE54D}" type="sibTrans" cxnId="{C4FD00BE-6B9F-4CB6-A85C-7DB85411DAC1}">
      <dgm:prSet/>
      <dgm:spPr/>
      <dgm:t>
        <a:bodyPr/>
        <a:lstStyle/>
        <a:p>
          <a:endParaRPr lang="en-US"/>
        </a:p>
      </dgm:t>
    </dgm:pt>
    <dgm:pt modelId="{D943C85F-2952-470E-BB2B-8BD791516A39}" type="pres">
      <dgm:prSet presAssocID="{6EBF7D75-517B-4432-9094-6BA852383A2B}" presName="root" presStyleCnt="0">
        <dgm:presLayoutVars>
          <dgm:dir/>
          <dgm:resizeHandles val="exact"/>
        </dgm:presLayoutVars>
      </dgm:prSet>
      <dgm:spPr/>
    </dgm:pt>
    <dgm:pt modelId="{9439A342-3933-4B95-8147-5AE0F018DE04}" type="pres">
      <dgm:prSet presAssocID="{D463A825-A059-43C1-97AB-777DD0F1458D}" presName="compNode" presStyleCnt="0"/>
      <dgm:spPr/>
    </dgm:pt>
    <dgm:pt modelId="{01C11F5D-96E0-476B-B30B-D1D41820377B}" type="pres">
      <dgm:prSet presAssocID="{D463A825-A059-43C1-97AB-777DD0F1458D}" presName="bgRect" presStyleLbl="bgShp" presStyleIdx="0" presStyleCnt="3"/>
      <dgm:spPr/>
    </dgm:pt>
    <dgm:pt modelId="{23E30362-809A-4AC3-884E-52FB7BAE5592}" type="pres">
      <dgm:prSet presAssocID="{D463A825-A059-43C1-97AB-777DD0F1458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n"/>
        </a:ext>
      </dgm:extLst>
    </dgm:pt>
    <dgm:pt modelId="{727B3ECC-A4F4-46D6-A50C-07968286366D}" type="pres">
      <dgm:prSet presAssocID="{D463A825-A059-43C1-97AB-777DD0F1458D}" presName="spaceRect" presStyleCnt="0"/>
      <dgm:spPr/>
    </dgm:pt>
    <dgm:pt modelId="{C90A037B-FBCC-4CEB-9CE6-76E5ADB8E21C}" type="pres">
      <dgm:prSet presAssocID="{D463A825-A059-43C1-97AB-777DD0F1458D}" presName="parTx" presStyleLbl="revTx" presStyleIdx="0" presStyleCnt="3">
        <dgm:presLayoutVars>
          <dgm:chMax val="0"/>
          <dgm:chPref val="0"/>
        </dgm:presLayoutVars>
      </dgm:prSet>
      <dgm:spPr/>
    </dgm:pt>
    <dgm:pt modelId="{686FBD92-C5F7-4336-A672-257687DD07E7}" type="pres">
      <dgm:prSet presAssocID="{1757506A-06BB-47BB-B18D-FF60E3FEFC14}" presName="sibTrans" presStyleCnt="0"/>
      <dgm:spPr/>
    </dgm:pt>
    <dgm:pt modelId="{DB1E8C62-52C2-4EA1-BF4D-8AC5B0A8BEB3}" type="pres">
      <dgm:prSet presAssocID="{815DC41C-2216-43CB-98DA-584321BB5890}" presName="compNode" presStyleCnt="0"/>
      <dgm:spPr/>
    </dgm:pt>
    <dgm:pt modelId="{CE463C5F-CEDD-444A-9E19-599F8168C37F}" type="pres">
      <dgm:prSet presAssocID="{815DC41C-2216-43CB-98DA-584321BB5890}" presName="bgRect" presStyleLbl="bgShp" presStyleIdx="1" presStyleCnt="3" custScaleY="101325" custLinFactNeighborX="6217" custLinFactNeighborY="845"/>
      <dgm:spPr/>
    </dgm:pt>
    <dgm:pt modelId="{CD40168A-B4C5-4595-898A-D75A649D20B4}" type="pres">
      <dgm:prSet presAssocID="{815DC41C-2216-43CB-98DA-584321BB589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dozer"/>
        </a:ext>
      </dgm:extLst>
    </dgm:pt>
    <dgm:pt modelId="{34883AA8-094C-4415-9856-193B735E5FF9}" type="pres">
      <dgm:prSet presAssocID="{815DC41C-2216-43CB-98DA-584321BB5890}" presName="spaceRect" presStyleCnt="0"/>
      <dgm:spPr/>
    </dgm:pt>
    <dgm:pt modelId="{E484EAAC-98D7-46B2-B88A-38E0C8315416}" type="pres">
      <dgm:prSet presAssocID="{815DC41C-2216-43CB-98DA-584321BB5890}" presName="parTx" presStyleLbl="revTx" presStyleIdx="1" presStyleCnt="3" custScaleX="96682" custScaleY="94183" custLinFactNeighborX="-1269" custLinFactNeighborY="843">
        <dgm:presLayoutVars>
          <dgm:chMax val="0"/>
          <dgm:chPref val="0"/>
        </dgm:presLayoutVars>
      </dgm:prSet>
      <dgm:spPr/>
    </dgm:pt>
    <dgm:pt modelId="{E5503676-FA2B-4307-AA8B-9FA974368089}" type="pres">
      <dgm:prSet presAssocID="{84FA2804-B691-4FAF-8A3F-064D36A7554A}" presName="sibTrans" presStyleCnt="0"/>
      <dgm:spPr/>
    </dgm:pt>
    <dgm:pt modelId="{DD9794B9-3E3C-4B51-8D00-7EC37D2B8DF8}" type="pres">
      <dgm:prSet presAssocID="{3D260FF0-1998-4356-A728-C2570C749084}" presName="compNode" presStyleCnt="0"/>
      <dgm:spPr/>
    </dgm:pt>
    <dgm:pt modelId="{87A201C0-A9A8-4D78-BAE9-8AD1D7AC0370}" type="pres">
      <dgm:prSet presAssocID="{3D260FF0-1998-4356-A728-C2570C749084}" presName="bgRect" presStyleLbl="bgShp" presStyleIdx="2" presStyleCnt="3" custLinFactNeighborX="648" custLinFactNeighborY="617"/>
      <dgm:spPr/>
    </dgm:pt>
    <dgm:pt modelId="{8E2019A5-906B-450A-94F6-294E1FBE5E0C}" type="pres">
      <dgm:prSet presAssocID="{3D260FF0-1998-4356-A728-C2570C74908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uch"/>
        </a:ext>
      </dgm:extLst>
    </dgm:pt>
    <dgm:pt modelId="{A88F8E17-818C-4410-B096-AACBDC4C2AD3}" type="pres">
      <dgm:prSet presAssocID="{3D260FF0-1998-4356-A728-C2570C749084}" presName="spaceRect" presStyleCnt="0"/>
      <dgm:spPr/>
    </dgm:pt>
    <dgm:pt modelId="{A2DAE54F-3655-45B3-A61C-6E84FEE5661C}" type="pres">
      <dgm:prSet presAssocID="{3D260FF0-1998-4356-A728-C2570C749084}" presName="parTx" presStyleLbl="revTx" presStyleIdx="2" presStyleCnt="3">
        <dgm:presLayoutVars>
          <dgm:chMax val="0"/>
          <dgm:chPref val="0"/>
        </dgm:presLayoutVars>
      </dgm:prSet>
      <dgm:spPr/>
    </dgm:pt>
  </dgm:ptLst>
  <dgm:cxnLst>
    <dgm:cxn modelId="{D397FD0E-709A-47FD-9D8E-629EEBD0546D}" type="presOf" srcId="{6EBF7D75-517B-4432-9094-6BA852383A2B}" destId="{D943C85F-2952-470E-BB2B-8BD791516A39}" srcOrd="0" destOrd="0" presId="urn:microsoft.com/office/officeart/2018/2/layout/IconVerticalSolidList"/>
    <dgm:cxn modelId="{9669A73D-0F15-4C07-9F36-87D137BCD93F}" type="presOf" srcId="{815DC41C-2216-43CB-98DA-584321BB5890}" destId="{E484EAAC-98D7-46B2-B88A-38E0C8315416}" srcOrd="0" destOrd="0" presId="urn:microsoft.com/office/officeart/2018/2/layout/IconVerticalSolidList"/>
    <dgm:cxn modelId="{A8975D3F-7839-4239-97DA-DFCA29FBA513}" srcId="{6EBF7D75-517B-4432-9094-6BA852383A2B}" destId="{D463A825-A059-43C1-97AB-777DD0F1458D}" srcOrd="0" destOrd="0" parTransId="{1A125F93-CCED-4B40-9BE5-4EC4B9B817F0}" sibTransId="{1757506A-06BB-47BB-B18D-FF60E3FEFC14}"/>
    <dgm:cxn modelId="{5B52F647-3857-43E6-81D0-1C5C6F5F4EEE}" type="presOf" srcId="{3D260FF0-1998-4356-A728-C2570C749084}" destId="{A2DAE54F-3655-45B3-A61C-6E84FEE5661C}" srcOrd="0" destOrd="0" presId="urn:microsoft.com/office/officeart/2018/2/layout/IconVerticalSolidList"/>
    <dgm:cxn modelId="{01070E99-5964-488C-807B-666F09273E4C}" srcId="{6EBF7D75-517B-4432-9094-6BA852383A2B}" destId="{815DC41C-2216-43CB-98DA-584321BB5890}" srcOrd="1" destOrd="0" parTransId="{A3B6ECCC-D22D-4961-955C-520146AA264C}" sibTransId="{84FA2804-B691-4FAF-8A3F-064D36A7554A}"/>
    <dgm:cxn modelId="{C4FD00BE-6B9F-4CB6-A85C-7DB85411DAC1}" srcId="{6EBF7D75-517B-4432-9094-6BA852383A2B}" destId="{3D260FF0-1998-4356-A728-C2570C749084}" srcOrd="2" destOrd="0" parTransId="{02AC3C82-0BFE-424E-980F-013B72B3F028}" sibTransId="{CF4B04E8-B679-4D6F-9A19-B068101FE54D}"/>
    <dgm:cxn modelId="{819127EF-9AC1-4626-B5E3-867ADE99C04E}" type="presOf" srcId="{D463A825-A059-43C1-97AB-777DD0F1458D}" destId="{C90A037B-FBCC-4CEB-9CE6-76E5ADB8E21C}" srcOrd="0" destOrd="0" presId="urn:microsoft.com/office/officeart/2018/2/layout/IconVerticalSolidList"/>
    <dgm:cxn modelId="{44527D19-2686-4CCC-A732-48DD5393BD44}" type="presParOf" srcId="{D943C85F-2952-470E-BB2B-8BD791516A39}" destId="{9439A342-3933-4B95-8147-5AE0F018DE04}" srcOrd="0" destOrd="0" presId="urn:microsoft.com/office/officeart/2018/2/layout/IconVerticalSolidList"/>
    <dgm:cxn modelId="{2A2F60A7-DD2E-4E68-9392-87B68257B17B}" type="presParOf" srcId="{9439A342-3933-4B95-8147-5AE0F018DE04}" destId="{01C11F5D-96E0-476B-B30B-D1D41820377B}" srcOrd="0" destOrd="0" presId="urn:microsoft.com/office/officeart/2018/2/layout/IconVerticalSolidList"/>
    <dgm:cxn modelId="{A2C12160-3474-4354-BF8D-DF91642D0323}" type="presParOf" srcId="{9439A342-3933-4B95-8147-5AE0F018DE04}" destId="{23E30362-809A-4AC3-884E-52FB7BAE5592}" srcOrd="1" destOrd="0" presId="urn:microsoft.com/office/officeart/2018/2/layout/IconVerticalSolidList"/>
    <dgm:cxn modelId="{A20B17F0-5516-4F9C-8D77-EF3AD8402E04}" type="presParOf" srcId="{9439A342-3933-4B95-8147-5AE0F018DE04}" destId="{727B3ECC-A4F4-46D6-A50C-07968286366D}" srcOrd="2" destOrd="0" presId="urn:microsoft.com/office/officeart/2018/2/layout/IconVerticalSolidList"/>
    <dgm:cxn modelId="{B9C1C171-5C0C-43FF-939A-9C4846DDB9F5}" type="presParOf" srcId="{9439A342-3933-4B95-8147-5AE0F018DE04}" destId="{C90A037B-FBCC-4CEB-9CE6-76E5ADB8E21C}" srcOrd="3" destOrd="0" presId="urn:microsoft.com/office/officeart/2018/2/layout/IconVerticalSolidList"/>
    <dgm:cxn modelId="{A2A7C1E5-B690-4A59-8C3E-7F56D24A4904}" type="presParOf" srcId="{D943C85F-2952-470E-BB2B-8BD791516A39}" destId="{686FBD92-C5F7-4336-A672-257687DD07E7}" srcOrd="1" destOrd="0" presId="urn:microsoft.com/office/officeart/2018/2/layout/IconVerticalSolidList"/>
    <dgm:cxn modelId="{D69D8C9F-3502-4E96-9341-556FB0E151E3}" type="presParOf" srcId="{D943C85F-2952-470E-BB2B-8BD791516A39}" destId="{DB1E8C62-52C2-4EA1-BF4D-8AC5B0A8BEB3}" srcOrd="2" destOrd="0" presId="urn:microsoft.com/office/officeart/2018/2/layout/IconVerticalSolidList"/>
    <dgm:cxn modelId="{2FA1BC16-2A04-4F33-9DD4-C1E023AE2725}" type="presParOf" srcId="{DB1E8C62-52C2-4EA1-BF4D-8AC5B0A8BEB3}" destId="{CE463C5F-CEDD-444A-9E19-599F8168C37F}" srcOrd="0" destOrd="0" presId="urn:microsoft.com/office/officeart/2018/2/layout/IconVerticalSolidList"/>
    <dgm:cxn modelId="{568FA129-B78F-40D7-8DDE-452A9FF24847}" type="presParOf" srcId="{DB1E8C62-52C2-4EA1-BF4D-8AC5B0A8BEB3}" destId="{CD40168A-B4C5-4595-898A-D75A649D20B4}" srcOrd="1" destOrd="0" presId="urn:microsoft.com/office/officeart/2018/2/layout/IconVerticalSolidList"/>
    <dgm:cxn modelId="{C1731B36-7837-4346-A585-F7EDB27DDA7F}" type="presParOf" srcId="{DB1E8C62-52C2-4EA1-BF4D-8AC5B0A8BEB3}" destId="{34883AA8-094C-4415-9856-193B735E5FF9}" srcOrd="2" destOrd="0" presId="urn:microsoft.com/office/officeart/2018/2/layout/IconVerticalSolidList"/>
    <dgm:cxn modelId="{646B4D49-8C3D-45DD-A795-71EA4393E85D}" type="presParOf" srcId="{DB1E8C62-52C2-4EA1-BF4D-8AC5B0A8BEB3}" destId="{E484EAAC-98D7-46B2-B88A-38E0C8315416}" srcOrd="3" destOrd="0" presId="urn:microsoft.com/office/officeart/2018/2/layout/IconVerticalSolidList"/>
    <dgm:cxn modelId="{65B242DC-D201-4BE3-B479-1B5C4B191ED9}" type="presParOf" srcId="{D943C85F-2952-470E-BB2B-8BD791516A39}" destId="{E5503676-FA2B-4307-AA8B-9FA974368089}" srcOrd="3" destOrd="0" presId="urn:microsoft.com/office/officeart/2018/2/layout/IconVerticalSolidList"/>
    <dgm:cxn modelId="{7DD4FEA9-0836-4C7A-ACA4-7F508091CEC0}" type="presParOf" srcId="{D943C85F-2952-470E-BB2B-8BD791516A39}" destId="{DD9794B9-3E3C-4B51-8D00-7EC37D2B8DF8}" srcOrd="4" destOrd="0" presId="urn:microsoft.com/office/officeart/2018/2/layout/IconVerticalSolidList"/>
    <dgm:cxn modelId="{C2E1289B-14DA-445D-B65A-01A93E8BEB8E}" type="presParOf" srcId="{DD9794B9-3E3C-4B51-8D00-7EC37D2B8DF8}" destId="{87A201C0-A9A8-4D78-BAE9-8AD1D7AC0370}" srcOrd="0" destOrd="0" presId="urn:microsoft.com/office/officeart/2018/2/layout/IconVerticalSolidList"/>
    <dgm:cxn modelId="{281B5C7C-DFA5-4D31-88EC-3BE09B9F8F1C}" type="presParOf" srcId="{DD9794B9-3E3C-4B51-8D00-7EC37D2B8DF8}" destId="{8E2019A5-906B-450A-94F6-294E1FBE5E0C}" srcOrd="1" destOrd="0" presId="urn:microsoft.com/office/officeart/2018/2/layout/IconVerticalSolidList"/>
    <dgm:cxn modelId="{0C94A799-C9F4-4F39-A180-2AD68672AB2E}" type="presParOf" srcId="{DD9794B9-3E3C-4B51-8D00-7EC37D2B8DF8}" destId="{A88F8E17-818C-4410-B096-AACBDC4C2AD3}" srcOrd="2" destOrd="0" presId="urn:microsoft.com/office/officeart/2018/2/layout/IconVerticalSolidList"/>
    <dgm:cxn modelId="{42E60BE6-F159-4787-BDB7-27EE01DF12AF}" type="presParOf" srcId="{DD9794B9-3E3C-4B51-8D00-7EC37D2B8DF8}" destId="{A2DAE54F-3655-45B3-A61C-6E84FEE5661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11F5D-96E0-476B-B30B-D1D41820377B}">
      <dsp:nvSpPr>
        <dsp:cNvPr id="0" name=""/>
        <dsp:cNvSpPr/>
      </dsp:nvSpPr>
      <dsp:spPr>
        <a:xfrm>
          <a:off x="0" y="3752"/>
          <a:ext cx="11592464" cy="11548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E30362-809A-4AC3-884E-52FB7BAE5592}">
      <dsp:nvSpPr>
        <dsp:cNvPr id="0" name=""/>
        <dsp:cNvSpPr/>
      </dsp:nvSpPr>
      <dsp:spPr>
        <a:xfrm>
          <a:off x="353638" y="259710"/>
          <a:ext cx="642979" cy="6429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0A037B-FBCC-4CEB-9CE6-76E5ADB8E21C}">
      <dsp:nvSpPr>
        <dsp:cNvPr id="0" name=""/>
        <dsp:cNvSpPr/>
      </dsp:nvSpPr>
      <dsp:spPr>
        <a:xfrm>
          <a:off x="1350257" y="3752"/>
          <a:ext cx="10113041" cy="1008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700" tIns="106700" rIns="106700" bIns="10670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Roboto Regular"/>
            </a:rPr>
            <a:t>Only adequate when it completely blocks direct sunlight and allows the body to cool </a:t>
          </a:r>
        </a:p>
      </dsp:txBody>
      <dsp:txXfrm>
        <a:off x="1350257" y="3752"/>
        <a:ext cx="10113041" cy="1008185"/>
      </dsp:txXfrm>
    </dsp:sp>
    <dsp:sp modelId="{CE463C5F-CEDD-444A-9E19-599F8168C37F}">
      <dsp:nvSpPr>
        <dsp:cNvPr id="0" name=""/>
        <dsp:cNvSpPr/>
      </dsp:nvSpPr>
      <dsp:spPr>
        <a:xfrm>
          <a:off x="0" y="1443233"/>
          <a:ext cx="11592464" cy="117019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40168A-B4C5-4595-898A-D75A649D20B4}">
      <dsp:nvSpPr>
        <dsp:cNvPr id="0" name=""/>
        <dsp:cNvSpPr/>
      </dsp:nvSpPr>
      <dsp:spPr>
        <a:xfrm>
          <a:off x="353638" y="1697083"/>
          <a:ext cx="642979" cy="6429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84EAAC-98D7-46B2-B88A-38E0C8315416}">
      <dsp:nvSpPr>
        <dsp:cNvPr id="0" name=""/>
        <dsp:cNvSpPr/>
      </dsp:nvSpPr>
      <dsp:spPr>
        <a:xfrm>
          <a:off x="1389698" y="1478947"/>
          <a:ext cx="9777490" cy="949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700" tIns="106700" rIns="106700" bIns="10670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Roboto Regular"/>
            </a:rPr>
            <a:t>Do not provide shade using: metal storage sheds (unless cool), the interior of vehicles unless AC system is continually running and working, areas underneath or near equipment</a:t>
          </a:r>
        </a:p>
      </dsp:txBody>
      <dsp:txXfrm>
        <a:off x="1389698" y="1478947"/>
        <a:ext cx="9777490" cy="949539"/>
      </dsp:txXfrm>
    </dsp:sp>
    <dsp:sp modelId="{87A201C0-A9A8-4D78-BAE9-8AD1D7AC0370}">
      <dsp:nvSpPr>
        <dsp:cNvPr id="0" name=""/>
        <dsp:cNvSpPr/>
      </dsp:nvSpPr>
      <dsp:spPr>
        <a:xfrm>
          <a:off x="0" y="2877973"/>
          <a:ext cx="11592464" cy="11548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2019A5-906B-450A-94F6-294E1FBE5E0C}">
      <dsp:nvSpPr>
        <dsp:cNvPr id="0" name=""/>
        <dsp:cNvSpPr/>
      </dsp:nvSpPr>
      <dsp:spPr>
        <a:xfrm>
          <a:off x="353638" y="3126805"/>
          <a:ext cx="642979" cy="6429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DAE54F-3655-45B3-A61C-6E84FEE5661C}">
      <dsp:nvSpPr>
        <dsp:cNvPr id="0" name=""/>
        <dsp:cNvSpPr/>
      </dsp:nvSpPr>
      <dsp:spPr>
        <a:xfrm>
          <a:off x="1350257" y="2870847"/>
          <a:ext cx="10113041" cy="1008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700" tIns="106700" rIns="106700" bIns="10670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Roboto Regular"/>
            </a:rPr>
            <a:t>Do not sit directly on the ground (provide chairs and benches) </a:t>
          </a:r>
        </a:p>
      </dsp:txBody>
      <dsp:txXfrm>
        <a:off x="1350257" y="2870847"/>
        <a:ext cx="10113041" cy="10081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A6E295-2078-3A4C-9B3B-128821A974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603100D-CACA-0F41-B537-339726C6A5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77CCEE-F6A5-9F4C-8CE3-50501077053A}" type="datetimeFigureOut">
              <a:rPr lang="en-US" smtClean="0"/>
              <a:t>7/25/24</a:t>
            </a:fld>
            <a:endParaRPr lang="en-US"/>
          </a:p>
        </p:txBody>
      </p:sp>
      <p:sp>
        <p:nvSpPr>
          <p:cNvPr id="4" name="Footer Placeholder 3">
            <a:extLst>
              <a:ext uri="{FF2B5EF4-FFF2-40B4-BE49-F238E27FC236}">
                <a16:creationId xmlns:a16="http://schemas.microsoft.com/office/drawing/2014/main" id="{1518C585-FF88-2E4D-AADE-9C9529D2F7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0F8045-3A37-824A-8710-57C502BDEF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957D50-C692-A448-91EE-4B0FAD320CD6}" type="slidenum">
              <a:rPr lang="en-US" smtClean="0"/>
              <a:t>‹#›</a:t>
            </a:fld>
            <a:endParaRPr lang="en-US"/>
          </a:p>
        </p:txBody>
      </p:sp>
    </p:spTree>
    <p:extLst>
      <p:ext uri="{BB962C8B-B14F-4D97-AF65-F5344CB8AC3E}">
        <p14:creationId xmlns:p14="http://schemas.microsoft.com/office/powerpoint/2010/main" val="128509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C7354-F7E4-4C9A-AF3E-E31176E5346E}" type="datetimeFigureOut">
              <a:rPr lang="en-US" smtClean="0"/>
              <a:t>7/25/24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97599-430D-4F1B-8F31-4CC76330FE50}" type="slidenum">
              <a:rPr lang="en-US" smtClean="0"/>
              <a:t>‹#›</a:t>
            </a:fld>
            <a:endParaRPr lang="en-US"/>
          </a:p>
        </p:txBody>
      </p:sp>
    </p:spTree>
    <p:extLst>
      <p:ext uri="{BB962C8B-B14F-4D97-AF65-F5344CB8AC3E}">
        <p14:creationId xmlns:p14="http://schemas.microsoft.com/office/powerpoint/2010/main" val="4023027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This material was produced under grant number SH-000018-SH3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a:p>
            <a:r>
              <a:rPr lang="en-US" b="1" dirty="0"/>
              <a:t>Image 1: </a:t>
            </a:r>
            <a:r>
              <a:rPr lang="en-US" dirty="0"/>
              <a:t>Photo of an employee drinking water in a manufacturing plant</a:t>
            </a:r>
          </a:p>
          <a:p>
            <a:r>
              <a:rPr lang="en-US" b="1" dirty="0"/>
              <a:t>Image 2: </a:t>
            </a:r>
            <a:r>
              <a:rPr lang="en-US" dirty="0"/>
              <a:t>Photo of two employees walking in an industrial refrigerator</a:t>
            </a:r>
          </a:p>
          <a:p>
            <a:r>
              <a:rPr lang="en-US" b="1" dirty="0"/>
              <a:t>Image 3: </a:t>
            </a:r>
            <a:r>
              <a:rPr lang="en-US" dirty="0"/>
              <a:t>Photo of an electrician working outside in the cold </a:t>
            </a:r>
          </a:p>
        </p:txBody>
      </p:sp>
      <p:sp>
        <p:nvSpPr>
          <p:cNvPr id="4" name="Slide Number Placeholder 3"/>
          <p:cNvSpPr>
            <a:spLocks noGrp="1"/>
          </p:cNvSpPr>
          <p:nvPr>
            <p:ph type="sldNum" sz="quarter" idx="5"/>
          </p:nvPr>
        </p:nvSpPr>
        <p:spPr/>
        <p:txBody>
          <a:bodyPr/>
          <a:lstStyle/>
          <a:p>
            <a:fld id="{A3597599-430D-4F1B-8F31-4CC76330FE50}" type="slidenum">
              <a:rPr lang="en-US" smtClean="0"/>
              <a:t>1</a:t>
            </a:fld>
            <a:endParaRPr lang="en-US"/>
          </a:p>
        </p:txBody>
      </p:sp>
    </p:spTree>
    <p:extLst>
      <p:ext uri="{BB962C8B-B14F-4D97-AF65-F5344CB8AC3E}">
        <p14:creationId xmlns:p14="http://schemas.microsoft.com/office/powerpoint/2010/main" val="168873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4-hour course, we will begin by covering information about OSHA. We will then talk about the hazards of working in extreme heat, heat stress, including heat stress disorders and first aid, heat stress prevention, the hazards of working in extreme cold, cold stress, including cold stress disorders and first aid, and cold stress prevention. </a:t>
            </a:r>
          </a:p>
        </p:txBody>
      </p:sp>
      <p:sp>
        <p:nvSpPr>
          <p:cNvPr id="4" name="Slide Number Placeholder 3"/>
          <p:cNvSpPr>
            <a:spLocks noGrp="1"/>
          </p:cNvSpPr>
          <p:nvPr>
            <p:ph type="sldNum" sz="quarter" idx="5"/>
          </p:nvPr>
        </p:nvSpPr>
        <p:spPr/>
        <p:txBody>
          <a:bodyPr/>
          <a:lstStyle/>
          <a:p>
            <a:fld id="{A3597599-430D-4F1B-8F31-4CC76330FE50}" type="slidenum">
              <a:rPr lang="en-US" smtClean="0"/>
              <a:t>2</a:t>
            </a:fld>
            <a:endParaRPr lang="en-US"/>
          </a:p>
        </p:txBody>
      </p:sp>
    </p:spTree>
    <p:extLst>
      <p:ext uri="{BB962C8B-B14F-4D97-AF65-F5344CB8AC3E}">
        <p14:creationId xmlns:p14="http://schemas.microsoft.com/office/powerpoint/2010/main" val="252343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agenda for our 4-hour course. We will also be doing a number of activities, both all together and in groups. </a:t>
            </a:r>
          </a:p>
        </p:txBody>
      </p:sp>
      <p:sp>
        <p:nvSpPr>
          <p:cNvPr id="4" name="Slide Number Placeholder 3"/>
          <p:cNvSpPr>
            <a:spLocks noGrp="1"/>
          </p:cNvSpPr>
          <p:nvPr>
            <p:ph type="sldNum" sz="quarter" idx="5"/>
          </p:nvPr>
        </p:nvSpPr>
        <p:spPr/>
        <p:txBody>
          <a:bodyPr/>
          <a:lstStyle/>
          <a:p>
            <a:fld id="{A3597599-430D-4F1B-8F31-4CC76330FE50}" type="slidenum">
              <a:rPr lang="en-US" smtClean="0"/>
              <a:t>3</a:t>
            </a:fld>
            <a:endParaRPr lang="en-US"/>
          </a:p>
        </p:txBody>
      </p:sp>
    </p:spTree>
    <p:extLst>
      <p:ext uri="{BB962C8B-B14F-4D97-AF65-F5344CB8AC3E}">
        <p14:creationId xmlns:p14="http://schemas.microsoft.com/office/powerpoint/2010/main" val="6927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section we will briefly discuss OSHA. How did OSHA start and who is covered by OSHA.</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a:t>
            </a:fld>
            <a:endParaRPr lang="en-US"/>
          </a:p>
        </p:txBody>
      </p:sp>
    </p:spTree>
    <p:extLst>
      <p:ext uri="{BB962C8B-B14F-4D97-AF65-F5344CB8AC3E}">
        <p14:creationId xmlns:p14="http://schemas.microsoft.com/office/powerpoint/2010/main" val="70612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1970, by an act of Congress, OSHA was created. Known as the OSH Act, it assured safe and healthful working conditions for men and women by setting and enforcing standards as well as providing training, outreach, education and compliance assistance.</a:t>
            </a:r>
          </a:p>
          <a:p>
            <a:endParaRPr lang="en-US" dirty="0"/>
          </a:p>
          <a:p>
            <a:r>
              <a:rPr lang="en-US" dirty="0"/>
              <a:t>When OSHA was created, an estimated 14,000 workers were killed on the job each year, or about 38 every day. Over the past 40-plus years of protecting workers, OSHA has made great strides in workplace safety and health. However, significant hazards and unsafe conditions still exist in U.S. workplaces. Each year more than 3.3 million working men and women suffer a serious job-related injury or illness. Millions more are exposed to toxic chemicals that may cause illnesses years from now.</a:t>
            </a:r>
          </a:p>
          <a:p>
            <a:endParaRPr lang="en-US" dirty="0"/>
          </a:p>
          <a:p>
            <a:r>
              <a:rPr lang="en-US" b="1" dirty="0"/>
              <a:t>Source: </a:t>
            </a:r>
            <a:r>
              <a:rPr lang="en-US" dirty="0"/>
              <a:t>All About OSHA</a:t>
            </a:r>
            <a:r>
              <a:rPr lang="en-US" baseline="0" dirty="0"/>
              <a:t> – OSHA Publication 3302-11R 2016 </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a:t>
            </a:fld>
            <a:endParaRPr lang="en-US"/>
          </a:p>
        </p:txBody>
      </p:sp>
    </p:spTree>
    <p:extLst>
      <p:ext uri="{BB962C8B-B14F-4D97-AF65-F5344CB8AC3E}">
        <p14:creationId xmlns:p14="http://schemas.microsoft.com/office/powerpoint/2010/main" val="1010042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OSHA covers private sector employers and workers in all 50 states, the District of Columbia, and other U.S. jurisdictions either directly through federal OSHA or through an OSHA-approved state plan. </a:t>
            </a:r>
          </a:p>
          <a:p>
            <a:endParaRPr lang="en-US" sz="1200" dirty="0"/>
          </a:p>
          <a:p>
            <a:r>
              <a:rPr lang="en-US" sz="1200" b="1" dirty="0"/>
              <a:t>Graphic:</a:t>
            </a:r>
            <a:r>
              <a:rPr lang="en-US" sz="1200" b="1" baseline="0" dirty="0"/>
              <a:t> </a:t>
            </a:r>
            <a:r>
              <a:rPr lang="en-US" sz="1200" baseline="0" dirty="0"/>
              <a:t>A picture of the United States with the State Plans in marine blue and the Federal Plans in light blue. States that are in dark blue have plans that cover state and local workers only. All private employers in those states are covered by federal OSHA.</a:t>
            </a:r>
            <a:endParaRPr lang="en-US" sz="1200" dirty="0"/>
          </a:p>
          <a:p>
            <a:endParaRPr lang="en-US" sz="1200" dirty="0"/>
          </a:p>
          <a:p>
            <a:r>
              <a:rPr lang="en-US" sz="1200" dirty="0"/>
              <a:t>State plans are OSHA-approved job safety and health programs operated by individual states instead of federal OSHA. An example would be Cal-OSHA (in California) or North Carolina OSHA. OSHA approves and monitors all state plans and provides as much as 50 percent of the funding for each program. State-run safety and health programs must be at least as effective as the federal OSHA program. The following states have approved State Plans (in BLUE on graphic):</a:t>
            </a:r>
          </a:p>
          <a:p>
            <a:pPr defTabSz="914270">
              <a:defRPr/>
            </a:pPr>
            <a:r>
              <a:rPr lang="en-US" sz="1200" dirty="0"/>
              <a:t>Alaska			New Mexico</a:t>
            </a:r>
          </a:p>
          <a:p>
            <a:pPr defTabSz="914270">
              <a:defRPr/>
            </a:pPr>
            <a:r>
              <a:rPr lang="en-US" sz="1200" dirty="0"/>
              <a:t>Arizona			</a:t>
            </a:r>
            <a:r>
              <a:rPr lang="en-US" sz="1200" b="1" dirty="0"/>
              <a:t>New York</a:t>
            </a:r>
          </a:p>
          <a:p>
            <a:pPr defTabSz="914270">
              <a:defRPr/>
            </a:pPr>
            <a:r>
              <a:rPr lang="en-US" sz="1200" dirty="0"/>
              <a:t>California			North Carolina</a:t>
            </a:r>
          </a:p>
          <a:p>
            <a:pPr defTabSz="914270">
              <a:defRPr/>
            </a:pPr>
            <a:r>
              <a:rPr lang="en-US" sz="1200" b="1" dirty="0"/>
              <a:t>Connecticut			</a:t>
            </a:r>
            <a:r>
              <a:rPr lang="en-US" sz="1200" dirty="0"/>
              <a:t>Oregon</a:t>
            </a:r>
          </a:p>
          <a:p>
            <a:pPr defTabSz="914270">
              <a:defRPr/>
            </a:pPr>
            <a:r>
              <a:rPr lang="en-US" sz="1200" dirty="0"/>
              <a:t>Hawaii			Puerto Rico</a:t>
            </a:r>
          </a:p>
          <a:p>
            <a:pPr defTabSz="914270">
              <a:defRPr/>
            </a:pPr>
            <a:r>
              <a:rPr lang="en-US" sz="1200" b="1" dirty="0"/>
              <a:t>Illinois			</a:t>
            </a:r>
            <a:r>
              <a:rPr lang="en-US" sz="1200" dirty="0"/>
              <a:t>South Carolina</a:t>
            </a:r>
          </a:p>
          <a:p>
            <a:pPr defTabSz="914270">
              <a:defRPr/>
            </a:pPr>
            <a:r>
              <a:rPr lang="en-US" sz="1200" dirty="0"/>
              <a:t>Indiana			Tennessee</a:t>
            </a:r>
          </a:p>
          <a:p>
            <a:pPr defTabSz="914270">
              <a:defRPr/>
            </a:pPr>
            <a:r>
              <a:rPr lang="en-US" sz="1200" dirty="0"/>
              <a:t>Iowa			Utah</a:t>
            </a:r>
          </a:p>
          <a:p>
            <a:pPr defTabSz="914270">
              <a:defRPr/>
            </a:pPr>
            <a:r>
              <a:rPr lang="en-US" sz="1200" dirty="0"/>
              <a:t>Kentucky			Vermont</a:t>
            </a:r>
          </a:p>
          <a:p>
            <a:pPr defTabSz="914270">
              <a:defRPr/>
            </a:pPr>
            <a:r>
              <a:rPr lang="en-US" sz="1200" dirty="0"/>
              <a:t>Maryland			</a:t>
            </a:r>
            <a:r>
              <a:rPr lang="en-US" sz="1200" b="1" dirty="0"/>
              <a:t>Virgin Islands</a:t>
            </a:r>
          </a:p>
          <a:p>
            <a:pPr defTabSz="914270">
              <a:defRPr/>
            </a:pPr>
            <a:r>
              <a:rPr lang="en-US" sz="1200" dirty="0"/>
              <a:t>Michigan			Virginia</a:t>
            </a:r>
          </a:p>
          <a:p>
            <a:pPr defTabSz="914270">
              <a:defRPr/>
            </a:pPr>
            <a:r>
              <a:rPr lang="en-US" sz="1200" dirty="0"/>
              <a:t>Minnesota			Washington</a:t>
            </a:r>
          </a:p>
          <a:p>
            <a:pPr defTabSz="914270">
              <a:defRPr/>
            </a:pPr>
            <a:r>
              <a:rPr lang="en-US" sz="1200" dirty="0"/>
              <a:t>Nevada			Wyoming</a:t>
            </a:r>
          </a:p>
          <a:p>
            <a:r>
              <a:rPr lang="en-US" sz="1200" b="1" dirty="0"/>
              <a:t>New Jersey</a:t>
            </a:r>
          </a:p>
          <a:p>
            <a:endParaRPr lang="en-US" sz="1200" dirty="0"/>
          </a:p>
          <a:p>
            <a:r>
              <a:rPr lang="en-US" sz="1200" b="1" dirty="0"/>
              <a:t>NOTE: The Connecticut, Illinois, New Jersey, New York and Virgin Islands plans cover public sector (State &amp; local government) employment only</a:t>
            </a:r>
            <a:r>
              <a:rPr lang="en-US" sz="1200" b="1" baseline="0" dirty="0"/>
              <a:t> (in GREY on graphic).</a:t>
            </a:r>
            <a:endParaRPr lang="en-US" sz="1200" b="1"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a:t>
            </a:fld>
            <a:endParaRPr lang="en-US"/>
          </a:p>
        </p:txBody>
      </p:sp>
    </p:spTree>
    <p:extLst>
      <p:ext uri="{BB962C8B-B14F-4D97-AF65-F5344CB8AC3E}">
        <p14:creationId xmlns:p14="http://schemas.microsoft.com/office/powerpoint/2010/main" val="1647227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must also:</a:t>
            </a:r>
          </a:p>
          <a:p>
            <a:pPr marL="171426" indent="-171426">
              <a:buFont typeface="Arial"/>
              <a:buChar char="•"/>
            </a:pPr>
            <a:r>
              <a:rPr lang="en-US" dirty="0"/>
              <a:t>Perform tests in the workplace, such as air sampling or noise monitoring, as required by some OSHA standards.</a:t>
            </a:r>
          </a:p>
          <a:p>
            <a:pPr marL="171426" indent="-171426">
              <a:buFont typeface="Arial"/>
              <a:buChar char="•"/>
            </a:pPr>
            <a:r>
              <a:rPr lang="en-US" dirty="0"/>
              <a:t>Provide hearing exams or other medical tests required by OSHA standards (if applicable).</a:t>
            </a:r>
          </a:p>
          <a:p>
            <a:pPr marL="171426" indent="-171426">
              <a:buFont typeface="Arial"/>
              <a:buChar char="•"/>
            </a:pPr>
            <a:r>
              <a:rPr lang="en-US" dirty="0"/>
              <a:t>Post injury/illness information so that employees can see them.</a:t>
            </a:r>
          </a:p>
          <a:p>
            <a:pPr marL="171426" indent="-171426">
              <a:buFont typeface="Arial"/>
              <a:buChar char="•"/>
            </a:pPr>
            <a:r>
              <a:rPr lang="en-US" dirty="0"/>
              <a:t>Prominently display the official OSHA "Job Safety and Health - It's the Law" poster that describes rights and responsibilities under the OSH Act</a:t>
            </a:r>
            <a:r>
              <a:rPr lang="en-US" baseline="0" dirty="0"/>
              <a:t>; A new poster was issued in 2015, however, either poster is still acceptable.</a:t>
            </a:r>
            <a:endParaRPr lang="en-US" dirty="0"/>
          </a:p>
          <a:p>
            <a:pPr marL="171426" indent="-171426">
              <a:buFont typeface="Arial"/>
              <a:buChar char="•"/>
            </a:pPr>
            <a:r>
              <a:rPr lang="en-US" dirty="0"/>
              <a:t>AND employers MAY NOT retaliate or discriminate against workers for using their rights under the OSH Act to report hazards that could lead to or have caused a work-related injury or illness.</a:t>
            </a:r>
          </a:p>
          <a:p>
            <a:pPr marL="171426" indent="-171426">
              <a:buFont typeface="Arial"/>
              <a:buChar char="•"/>
            </a:pPr>
            <a:endParaRPr lang="en-US" dirty="0"/>
          </a:p>
          <a:p>
            <a:pPr marL="0" indent="0">
              <a:buFont typeface="Arial"/>
              <a:buNone/>
            </a:pPr>
            <a:r>
              <a:rPr lang="en-US" b="1" dirty="0"/>
              <a:t>Graphic: </a:t>
            </a:r>
            <a:r>
              <a:rPr lang="en-US" dirty="0"/>
              <a:t>This</a:t>
            </a:r>
            <a:r>
              <a:rPr lang="en-US" baseline="0" dirty="0"/>
              <a:t> slide has a picture of the old OSHA poster and the 2015 version of the OSHA poster.</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7</a:t>
            </a:fld>
            <a:endParaRPr lang="en-US"/>
          </a:p>
        </p:txBody>
      </p:sp>
    </p:spTree>
    <p:extLst>
      <p:ext uri="{BB962C8B-B14F-4D97-AF65-F5344CB8AC3E}">
        <p14:creationId xmlns:p14="http://schemas.microsoft.com/office/powerpoint/2010/main" val="985587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have the responsibility to provide a safe workplace free from serious hazards and must follow all OSHA safety and health standards.</a:t>
            </a:r>
          </a:p>
          <a:p>
            <a:endParaRPr lang="en-US" dirty="0"/>
          </a:p>
          <a:p>
            <a:r>
              <a:rPr lang="en-US" dirty="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a:p>
          <a:p>
            <a:r>
              <a:rPr lang="en-US" dirty="0"/>
              <a:t>Any training given by the employer must be in a language that the employees can understand. </a:t>
            </a:r>
          </a:p>
          <a:p>
            <a:endParaRPr lang="en-US" dirty="0"/>
          </a:p>
          <a:p>
            <a:r>
              <a:rPr lang="en-US" dirty="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is 22 different whistleblower statutes covering a variety of workplaces. For more information visit whistleblowers.gov.</a:t>
            </a:r>
          </a:p>
        </p:txBody>
      </p:sp>
      <p:sp>
        <p:nvSpPr>
          <p:cNvPr id="4" name="Slide Number Placeholder 3"/>
          <p:cNvSpPr>
            <a:spLocks noGrp="1"/>
          </p:cNvSpPr>
          <p:nvPr>
            <p:ph type="sldNum" sz="quarter" idx="5"/>
          </p:nvPr>
        </p:nvSpPr>
        <p:spPr/>
        <p:txBody>
          <a:bodyPr/>
          <a:lstStyle/>
          <a:p>
            <a:fld id="{A3597599-430D-4F1B-8F31-4CC76330FE50}" type="slidenum">
              <a:rPr lang="en-US" smtClean="0"/>
              <a:t>8</a:t>
            </a:fld>
            <a:endParaRPr lang="en-US"/>
          </a:p>
        </p:txBody>
      </p:sp>
    </p:spTree>
    <p:extLst>
      <p:ext uri="{BB962C8B-B14F-4D97-AF65-F5344CB8AC3E}">
        <p14:creationId xmlns:p14="http://schemas.microsoft.com/office/powerpoint/2010/main" val="2607557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a:t>Workers can participate during an OSHA inspection. They may speak with an inspector in private without retaliation from an employer.  Workers can see the OSHA citations</a:t>
            </a:r>
            <a:r>
              <a:rPr lang="en-US" baseline="0" dirty="0"/>
              <a:t> and request medical records, tests that measure hazards, and the OSHA injury and illness logs.</a:t>
            </a:r>
            <a:br>
              <a:rPr lang="en-US" dirty="0"/>
            </a:br>
            <a:endParaRPr lang="en-US" dirty="0"/>
          </a:p>
          <a:p>
            <a:pPr marL="0" indent="0">
              <a:buFont typeface="Arial"/>
              <a:buNone/>
            </a:pPr>
            <a:r>
              <a:rPr lang="en-US" dirty="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p:txBody>
      </p:sp>
      <p:sp>
        <p:nvSpPr>
          <p:cNvPr id="4" name="Slide Number Placeholder 3"/>
          <p:cNvSpPr>
            <a:spLocks noGrp="1"/>
          </p:cNvSpPr>
          <p:nvPr>
            <p:ph type="sldNum" sz="quarter" idx="5"/>
          </p:nvPr>
        </p:nvSpPr>
        <p:spPr/>
        <p:txBody>
          <a:bodyPr/>
          <a:lstStyle/>
          <a:p>
            <a:fld id="{A3597599-430D-4F1B-8F31-4CC76330FE50}" type="slidenum">
              <a:rPr lang="en-US" smtClean="0"/>
              <a:t>9</a:t>
            </a:fld>
            <a:endParaRPr lang="en-US"/>
          </a:p>
        </p:txBody>
      </p:sp>
    </p:spTree>
    <p:extLst>
      <p:ext uri="{BB962C8B-B14F-4D97-AF65-F5344CB8AC3E}">
        <p14:creationId xmlns:p14="http://schemas.microsoft.com/office/powerpoint/2010/main" val="4221833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should promptly report to each other any protected activity by workers, and appropriately investigate and respond to such activity.  Both employers are responsible for safety and health and can be held accountable for exposing workers to hazards and retaliating</a:t>
            </a:r>
            <a:r>
              <a:rPr lang="en-US" baseline="0" dirty="0"/>
              <a:t> against workers for reporting hazardous conditions.</a:t>
            </a:r>
            <a:r>
              <a:rPr lang="en-US" dirty="0"/>
              <a:t> </a:t>
            </a:r>
          </a:p>
          <a:p>
            <a:endParaRPr lang="en-US" dirty="0"/>
          </a:p>
          <a:p>
            <a:r>
              <a:rPr lang="en-US" dirty="0"/>
              <a:t>For example, if after a worker engages in protected activity, the host employer asks the staffing agency to remove the worker from the host’s worksite, and the staffing agency complies, both employers may be investigated to determine if either one, or both, retaliated against the employee, even if the staffing agency places the worker at another worksite. </a:t>
            </a:r>
          </a:p>
          <a:p>
            <a:endParaRPr lang="en-US" dirty="0"/>
          </a:p>
          <a:p>
            <a:r>
              <a:rPr lang="en-US" dirty="0"/>
              <a:t>Retaliation can include: </a:t>
            </a:r>
          </a:p>
          <a:p>
            <a:r>
              <a:rPr lang="en-US" dirty="0"/>
              <a:t>• Blacklisting </a:t>
            </a:r>
          </a:p>
          <a:p>
            <a:r>
              <a:rPr lang="en-US" dirty="0"/>
              <a:t>• Demoting </a:t>
            </a:r>
          </a:p>
          <a:p>
            <a:r>
              <a:rPr lang="en-US" dirty="0"/>
              <a:t>• Denying overtime or promotion </a:t>
            </a:r>
          </a:p>
          <a:p>
            <a:r>
              <a:rPr lang="en-US" dirty="0"/>
              <a:t>• Disciplining </a:t>
            </a:r>
          </a:p>
          <a:p>
            <a:r>
              <a:rPr lang="en-US" dirty="0"/>
              <a:t>• Denying benefits </a:t>
            </a:r>
          </a:p>
          <a:p>
            <a:r>
              <a:rPr lang="en-US" dirty="0"/>
              <a:t>• Failing to hire or rehire </a:t>
            </a:r>
          </a:p>
          <a:p>
            <a:r>
              <a:rPr lang="en-US" dirty="0"/>
              <a:t>• Firing or laying off </a:t>
            </a:r>
          </a:p>
          <a:p>
            <a:r>
              <a:rPr lang="en-US" dirty="0"/>
              <a:t>• Intimidation </a:t>
            </a:r>
          </a:p>
          <a:p>
            <a:r>
              <a:rPr lang="en-US" dirty="0"/>
              <a:t>• Making threats </a:t>
            </a:r>
          </a:p>
          <a:p>
            <a:r>
              <a:rPr lang="en-US" dirty="0"/>
              <a:t>• Reassignment to a less desirable position, including one adversely affecting prospects for promotion </a:t>
            </a:r>
          </a:p>
          <a:p>
            <a:r>
              <a:rPr lang="en-US" dirty="0"/>
              <a:t>• Reducing pay </a:t>
            </a:r>
          </a:p>
          <a:p>
            <a:endParaRPr lang="en-US" dirty="0"/>
          </a:p>
          <a:p>
            <a:r>
              <a:rPr lang="en-US" dirty="0"/>
              <a:t>Workers can</a:t>
            </a:r>
            <a:r>
              <a:rPr lang="en-US" baseline="0" dirty="0"/>
              <a:t> report injuries and raise safety and health concerns without retaliation.</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a:t>
            </a:fld>
            <a:endParaRPr lang="en-US"/>
          </a:p>
        </p:txBody>
      </p:sp>
    </p:spTree>
    <p:extLst>
      <p:ext uri="{BB962C8B-B14F-4D97-AF65-F5344CB8AC3E}">
        <p14:creationId xmlns:p14="http://schemas.microsoft.com/office/powerpoint/2010/main" val="829281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Employers</a:t>
            </a:r>
            <a:r>
              <a:rPr lang="en-US" altLang="en-US" baseline="0" dirty="0"/>
              <a:t> that have more than 10 employees must keep the OSHA logs.  Certain low-hazard employers such as retail trade, finance, insurance, and real estate are not required to keep the logs unless specifically asked to do so by OSHA, the Bureau of Labor Statistics, or other state agency under OSHA or BLS.</a:t>
            </a:r>
            <a:endParaRPr lang="en-US" alt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a:t>
            </a:fld>
            <a:endParaRPr lang="en-US"/>
          </a:p>
        </p:txBody>
      </p:sp>
    </p:spTree>
    <p:extLst>
      <p:ext uri="{BB962C8B-B14F-4D97-AF65-F5344CB8AC3E}">
        <p14:creationId xmlns:p14="http://schemas.microsoft.com/office/powerpoint/2010/main" val="2964621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employers must comply</a:t>
            </a:r>
            <a:r>
              <a:rPr lang="en-US" baseline="0" dirty="0"/>
              <a:t> with OSHA standards, display the OSHA poster in a conspicuous place where workers can see it and report to OSHA accidents that involve fatalities, amputations, loss of an eye, or hospitalization of 1 or more employees.  Fatalities must be reported within 8 hours and amputations, loss of eye or hospitalizations must be reported within 24 hours.  </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12</a:t>
            </a:fld>
            <a:endParaRPr lang="en-US"/>
          </a:p>
        </p:txBody>
      </p:sp>
    </p:spTree>
    <p:extLst>
      <p:ext uri="{BB962C8B-B14F-4D97-AF65-F5344CB8AC3E}">
        <p14:creationId xmlns:p14="http://schemas.microsoft.com/office/powerpoint/2010/main" val="2859432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t>The OSHA 300 log</a:t>
            </a:r>
            <a:r>
              <a:rPr lang="en-US" altLang="en-US" baseline="0" dirty="0"/>
              <a:t> contains descriptions of recordable injuries and illnesses that occur in a calendar year.</a:t>
            </a:r>
            <a:endParaRPr lang="en-US" altLang="en-US" dirty="0"/>
          </a:p>
          <a:p>
            <a:pPr marL="171450" indent="-171450">
              <a:buFont typeface="Arial" panose="020B0604020202020204" pitchFamily="34" charset="0"/>
              <a:buChar char="•"/>
            </a:pPr>
            <a:r>
              <a:rPr lang="en-US" altLang="en-US" dirty="0"/>
              <a:t>The OSHA recordkeeping forms must be maintained for 5 years at the establishment and be available to OSHA, National Institute for Occupational Safety and Health (NIOSH), and BLS.</a:t>
            </a:r>
          </a:p>
          <a:p>
            <a:pPr marL="171450" indent="-171450">
              <a:buFont typeface="Arial" panose="020B0604020202020204" pitchFamily="34" charset="0"/>
              <a:buChar char="•"/>
            </a:pPr>
            <a:r>
              <a:rPr lang="en-US" altLang="en-US" dirty="0"/>
              <a:t>Logs must be updated to reflect any changes that occur.</a:t>
            </a:r>
          </a:p>
          <a:p>
            <a:pPr marL="171450" indent="-171450">
              <a:buFont typeface="Arial" panose="020B0604020202020204" pitchFamily="34" charset="0"/>
              <a:buChar char="•"/>
            </a:pPr>
            <a:r>
              <a:rPr lang="en-US" altLang="en-US" dirty="0"/>
              <a:t>Post the OSHA 300 A Log (summary log) in your workplace from February 1 to April 30</a:t>
            </a:r>
            <a:r>
              <a:rPr lang="en-US" altLang="en-US" baseline="30000" dirty="0"/>
              <a:t>th</a:t>
            </a:r>
            <a:r>
              <a:rPr lang="en-US" altLang="en-US" dirty="0"/>
              <a:t> of the following year.</a:t>
            </a:r>
          </a:p>
          <a:p>
            <a:pPr marL="171450" indent="-171450">
              <a:buFont typeface="Arial" panose="020B0604020202020204" pitchFamily="34" charset="0"/>
              <a:buChar char="•"/>
            </a:pPr>
            <a:r>
              <a:rPr lang="en-US" altLang="en-US" dirty="0"/>
              <a:t>The</a:t>
            </a:r>
            <a:r>
              <a:rPr lang="en-US" altLang="en-US" baseline="0" dirty="0"/>
              <a:t> highest ranking official working at the establishment has to c</a:t>
            </a:r>
            <a:r>
              <a:rPr lang="en-US" altLang="en-US" dirty="0"/>
              <a:t>ertify the OSHA 300 A</a:t>
            </a:r>
            <a:r>
              <a:rPr lang="en-US" altLang="en-US" baseline="0" dirty="0"/>
              <a:t> Log. </a:t>
            </a:r>
            <a:endParaRPr lang="en-US" altLang="en-US" dirty="0"/>
          </a:p>
          <a:p>
            <a:endParaRPr lang="en-US" altLang="en-US" dirty="0"/>
          </a:p>
          <a:p>
            <a:r>
              <a:rPr lang="en-US" altLang="en-US" u="sng" dirty="0"/>
              <a:t>OSHA Recordkeeping Forms</a:t>
            </a:r>
          </a:p>
          <a:p>
            <a:r>
              <a:rPr lang="en-US" altLang="en-US" dirty="0"/>
              <a:t>OSHA 300 Log </a:t>
            </a:r>
          </a:p>
          <a:p>
            <a:r>
              <a:rPr lang="en-US" altLang="en-US" dirty="0"/>
              <a:t>OSHA 300A Summary</a:t>
            </a:r>
          </a:p>
          <a:p>
            <a:r>
              <a:rPr lang="en-US" altLang="en-US" dirty="0"/>
              <a:t>OSHA 301 Incident Report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 </a:t>
            </a:r>
            <a:r>
              <a:rPr lang="en-US" altLang="en-US" dirty="0"/>
              <a:t>Picture of the OSHA 300 log.</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13</a:t>
            </a:fld>
            <a:endParaRPr lang="en-US"/>
          </a:p>
        </p:txBody>
      </p:sp>
    </p:spTree>
    <p:extLst>
      <p:ext uri="{BB962C8B-B14F-4D97-AF65-F5344CB8AC3E}">
        <p14:creationId xmlns:p14="http://schemas.microsoft.com/office/powerpoint/2010/main" val="1636855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OSHA’s website has a lot of information on employee rights, as well as employer rights and responsibilities. The website also has a lot of information and documents that can be helpful for employee training, including </a:t>
            </a:r>
            <a:r>
              <a:rPr lang="en-US" dirty="0" err="1"/>
              <a:t>eTools</a:t>
            </a:r>
            <a:r>
              <a:rPr lang="en-US" dirty="0"/>
              <a:t>, presentations, Fact Sheets, Quick Cards, etc.</a:t>
            </a:r>
          </a:p>
          <a:p>
            <a:endParaRPr lang="en-US" dirty="0"/>
          </a:p>
          <a:p>
            <a:r>
              <a:rPr lang="en-US" dirty="0"/>
              <a:t>We work with the Georgia Tech Safety and Health Consultation Program. We provide free on-site safety and health consultations for small and medium-sized</a:t>
            </a:r>
            <a:r>
              <a:rPr lang="en-US" baseline="0" dirty="0"/>
              <a:t> </a:t>
            </a:r>
            <a:r>
              <a:rPr lang="en-US" dirty="0"/>
              <a:t>businesses in the state of Georgia. The consultation program exists in every state. It is free and completely confidential. If you are in the state of Georgia, and you have 250 employees or less at one facility or 500 employees or less nationwide, then you can complete a consultation request form at our website: www.oshainfo.gatech.edu.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14</a:t>
            </a:fld>
            <a:endParaRPr lang="en-US"/>
          </a:p>
        </p:txBody>
      </p:sp>
    </p:spTree>
    <p:extLst>
      <p:ext uri="{BB962C8B-B14F-4D97-AF65-F5344CB8AC3E}">
        <p14:creationId xmlns:p14="http://schemas.microsoft.com/office/powerpoint/2010/main" val="2493252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OSHA’s National Emphasis Program on Outdoor and Indoor Heat-Related Hazards expands on the agency’s ongoing heat-related illness prevention initiative and campaign by setting forth a targeted enforcement component and reiterating its compliance assistance and outreach efforts. This approach is intended to encourage early interventions by employers to prevent illnesses and deaths among workers during high heat conditions, such as working outdoors in a local area experiencing a heat wave, as announced by the National Weather Service. Early interventions include, but are not limited to, implementing water, rest, shade, training, and acclimatization procedures for new or returning employees. </a:t>
            </a:r>
          </a:p>
          <a:p>
            <a:endParaRPr lang="en-US" b="1" dirty="0"/>
          </a:p>
          <a:p>
            <a:r>
              <a:rPr lang="en-US" b="1" dirty="0"/>
              <a:t>Source: </a:t>
            </a:r>
            <a:r>
              <a:rPr lang="en-US" dirty="0"/>
              <a:t>https://www.osha.gov/sites/default/files/enforcement/directives/CPL_03-00-024.pdf </a:t>
            </a:r>
          </a:p>
        </p:txBody>
      </p:sp>
      <p:sp>
        <p:nvSpPr>
          <p:cNvPr id="4" name="Slide Number Placeholder 3"/>
          <p:cNvSpPr>
            <a:spLocks noGrp="1"/>
          </p:cNvSpPr>
          <p:nvPr>
            <p:ph type="sldNum" sz="quarter" idx="5"/>
          </p:nvPr>
        </p:nvSpPr>
        <p:spPr/>
        <p:txBody>
          <a:bodyPr/>
          <a:lstStyle/>
          <a:p>
            <a:fld id="{A3597599-430D-4F1B-8F31-4CC76330FE50}" type="slidenum">
              <a:rPr lang="en-US" smtClean="0"/>
              <a:t>15</a:t>
            </a:fld>
            <a:endParaRPr lang="en-US"/>
          </a:p>
        </p:txBody>
      </p:sp>
    </p:spTree>
    <p:extLst>
      <p:ext uri="{BB962C8B-B14F-4D97-AF65-F5344CB8AC3E}">
        <p14:creationId xmlns:p14="http://schemas.microsoft.com/office/powerpoint/2010/main" val="2813620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first begin by covering working in extreme heat – the hazards of working in extreme heat, heat stress disorders, and how to prevent heat stress in the workplace. </a:t>
            </a:r>
          </a:p>
          <a:p>
            <a:endParaRPr lang="en-US" dirty="0"/>
          </a:p>
          <a:p>
            <a:r>
              <a:rPr lang="en-US" b="1" dirty="0"/>
              <a:t>Image</a:t>
            </a:r>
            <a:r>
              <a:rPr lang="en-US" dirty="0"/>
              <a:t>: Image of a thermostat with the sun in the background. </a:t>
            </a:r>
          </a:p>
        </p:txBody>
      </p:sp>
      <p:sp>
        <p:nvSpPr>
          <p:cNvPr id="4" name="Slide Number Placeholder 3"/>
          <p:cNvSpPr>
            <a:spLocks noGrp="1"/>
          </p:cNvSpPr>
          <p:nvPr>
            <p:ph type="sldNum" sz="quarter" idx="5"/>
          </p:nvPr>
        </p:nvSpPr>
        <p:spPr/>
        <p:txBody>
          <a:bodyPr/>
          <a:lstStyle/>
          <a:p>
            <a:fld id="{A3597599-430D-4F1B-8F31-4CC76330FE50}" type="slidenum">
              <a:rPr lang="en-US" smtClean="0"/>
              <a:t>16</a:t>
            </a:fld>
            <a:endParaRPr lang="en-US"/>
          </a:p>
        </p:txBody>
      </p:sp>
    </p:spTree>
    <p:extLst>
      <p:ext uri="{BB962C8B-B14F-4D97-AF65-F5344CB8AC3E}">
        <p14:creationId xmlns:p14="http://schemas.microsoft.com/office/powerpoint/2010/main" val="265624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to ponder as we begin to discuss heat stress. We will be covering each of these items throughout this section of today’s course. </a:t>
            </a:r>
          </a:p>
          <a:p>
            <a:r>
              <a:rPr lang="en-US" b="1" dirty="0"/>
              <a:t>Answers:</a:t>
            </a:r>
          </a:p>
          <a:p>
            <a:pPr marL="171450" indent="-171450">
              <a:buFont typeface="Arial" panose="020B0604020202020204" pitchFamily="34" charset="0"/>
              <a:buChar char="•"/>
            </a:pPr>
            <a:r>
              <a:rPr lang="en-US" dirty="0"/>
              <a:t>True</a:t>
            </a:r>
          </a:p>
          <a:p>
            <a:pPr marL="171450" indent="-171450">
              <a:buFont typeface="Arial" panose="020B0604020202020204" pitchFamily="34" charset="0"/>
              <a:buChar char="•"/>
            </a:pPr>
            <a:r>
              <a:rPr lang="en-US" dirty="0"/>
              <a:t>False </a:t>
            </a:r>
          </a:p>
          <a:p>
            <a:pPr marL="171450" indent="-171450">
              <a:buFont typeface="Arial" panose="020B0604020202020204" pitchFamily="34" charset="0"/>
              <a:buChar char="•"/>
            </a:pPr>
            <a:r>
              <a:rPr lang="en-US" dirty="0"/>
              <a:t>D – All three are important </a:t>
            </a:r>
          </a:p>
          <a:p>
            <a:pPr marL="171450" indent="-171450">
              <a:buFont typeface="Arial" panose="020B0604020202020204" pitchFamily="34" charset="0"/>
              <a:buChar char="•"/>
            </a:pPr>
            <a:r>
              <a:rPr lang="en-US" dirty="0"/>
              <a:t>True</a:t>
            </a:r>
          </a:p>
          <a:p>
            <a:pPr marL="171450" indent="-171450">
              <a:buFont typeface="Arial" panose="020B0604020202020204" pitchFamily="34" charset="0"/>
              <a:buChar char="•"/>
            </a:pPr>
            <a:r>
              <a:rPr lang="en-US" dirty="0"/>
              <a:t>True: Morbidity and mortality from heatstroke are related to the duration of the temperature elevation. When therapy is delayed, the mortality rate may be as high as 80%; however, with early diagnosis and immediate cooling, the mortality rate can be reduced to 10%. </a:t>
            </a:r>
          </a:p>
        </p:txBody>
      </p:sp>
      <p:sp>
        <p:nvSpPr>
          <p:cNvPr id="4" name="Slide Number Placeholder 3"/>
          <p:cNvSpPr>
            <a:spLocks noGrp="1"/>
          </p:cNvSpPr>
          <p:nvPr>
            <p:ph type="sldNum" sz="quarter" idx="5"/>
          </p:nvPr>
        </p:nvSpPr>
        <p:spPr/>
        <p:txBody>
          <a:bodyPr/>
          <a:lstStyle/>
          <a:p>
            <a:fld id="{A3597599-430D-4F1B-8F31-4CC76330FE50}" type="slidenum">
              <a:rPr lang="en-US" smtClean="0"/>
              <a:t>17</a:t>
            </a:fld>
            <a:endParaRPr lang="en-US"/>
          </a:p>
        </p:txBody>
      </p:sp>
    </p:spTree>
    <p:extLst>
      <p:ext uri="{BB962C8B-B14F-4D97-AF65-F5344CB8AC3E}">
        <p14:creationId xmlns:p14="http://schemas.microsoft.com/office/powerpoint/2010/main" val="4046407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under the right circumstances and environment, can be affected by heat stress. We oftentimes don’t realize how dangerous heat is until it is too late, and victims of heat stress may have a hard time helping themselves once they are seriously affected by the heat. </a:t>
            </a:r>
          </a:p>
          <a:p>
            <a:endParaRPr lang="en-US" dirty="0"/>
          </a:p>
          <a:p>
            <a:r>
              <a:rPr lang="en-US" dirty="0"/>
              <a:t>Gabriel Infante was installing fiber optic cables in San Antonio, when the heat index was over 100 degrees. It was his 5</a:t>
            </a:r>
            <a:r>
              <a:rPr lang="en-US" baseline="30000" dirty="0"/>
              <a:t>th</a:t>
            </a:r>
            <a:r>
              <a:rPr lang="en-US" dirty="0"/>
              <a:t> day on the job. After working in the heat, he started to feel tired and experienced cramping. He was moved to perform a different job task, but after some time he returned to the digging crew. He then became delirious, combative, and aggressive towards his co-workers, alleging his co-workers were going to kill him. </a:t>
            </a:r>
          </a:p>
          <a:p>
            <a:endParaRPr lang="en-US" dirty="0"/>
          </a:p>
          <a:p>
            <a:r>
              <a:rPr lang="en-US" dirty="0"/>
              <a:t>The site supervisor on the job thought he was under the influence of drugs, but he was actually suffering from heat stroke. Soon after, he collapsed and became unconscious. By the time he got to the ER, his body temperature was nearly 110 degrees. Gabriel died in the hospital the following morning. The cause of his death was heat stroke.</a:t>
            </a:r>
          </a:p>
          <a:p>
            <a:endParaRPr lang="en-US" dirty="0"/>
          </a:p>
          <a:p>
            <a:r>
              <a:rPr lang="en-US" b="1" dirty="0"/>
              <a:t>Graphic: </a:t>
            </a:r>
            <a:r>
              <a:rPr lang="en-US" b="0" dirty="0"/>
              <a:t>Photo of </a:t>
            </a:r>
            <a:r>
              <a:rPr lang="en-US" dirty="0"/>
              <a:t>Gabriel Infante, victim of heat stroke </a:t>
            </a:r>
          </a:p>
          <a:p>
            <a:r>
              <a:rPr lang="en-US" b="1" dirty="0"/>
              <a:t>Source: </a:t>
            </a:r>
            <a:r>
              <a:rPr lang="en-US" dirty="0"/>
              <a:t>https://edition.cnn.com/2023/08/19/business/extreme-heat-texas-worker-deaths-demand-change/index.html</a:t>
            </a:r>
          </a:p>
          <a:p>
            <a:r>
              <a:rPr lang="en-US" dirty="0"/>
              <a:t>https://www.osha.gov/ords/imis/establishment.inspection_detail?id=1604112.015</a:t>
            </a:r>
          </a:p>
        </p:txBody>
      </p:sp>
      <p:sp>
        <p:nvSpPr>
          <p:cNvPr id="4" name="Slide Number Placeholder 3"/>
          <p:cNvSpPr>
            <a:spLocks noGrp="1"/>
          </p:cNvSpPr>
          <p:nvPr>
            <p:ph type="sldNum" sz="quarter" idx="5"/>
          </p:nvPr>
        </p:nvSpPr>
        <p:spPr/>
        <p:txBody>
          <a:bodyPr/>
          <a:lstStyle/>
          <a:p>
            <a:fld id="{A3597599-430D-4F1B-8F31-4CC76330FE50}" type="slidenum">
              <a:rPr lang="en-US" smtClean="0"/>
              <a:t>18</a:t>
            </a:fld>
            <a:endParaRPr lang="en-US"/>
          </a:p>
        </p:txBody>
      </p:sp>
    </p:spTree>
    <p:extLst>
      <p:ext uri="{BB962C8B-B14F-4D97-AF65-F5344CB8AC3E}">
        <p14:creationId xmlns:p14="http://schemas.microsoft.com/office/powerpoint/2010/main" val="2258875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Calibri" panose="020F0502020204030204" pitchFamily="34" charset="0"/>
              </a:rPr>
              <a:t>According to the U.S. Department of Labor’s Bureau of Labor Statistics (BLS), between 2011 to 2021, there have been 436 work-related deaths caused by environmental heat exposure. 35 employees died each year between the years of 2015 and 2019 due to environmental heat cases. In addition, an average of 2,700 environmental heat cases occurred each year resulting in days away from work. According to both OSHA and NIOSH, the total number of heat-related illnesses and fatalities is unknown, as heat-related illnesses are oftentimes not recognized and the cause of death is oftentimes listed as a heart attack, rather than exposure to a heat-related hazard. </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Source 1: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“National Emphasis Program – Outdoor and Indoor Heat-Related Hazards.” OSHA.gov, US Department of Labor: Occupational Safety and Health Administration, April 2022, https://www.osha.gov/sites/default/files/enforcement/directives/CPL_03-00-024.pdf. </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Source 2: </a:t>
            </a: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https://www.bls.gov/opub/ted/2023/36-work-related-deaths-due-to-environmental-heat-exposure-in-2021.htm</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19</a:t>
            </a:fld>
            <a:endParaRPr lang="en-US"/>
          </a:p>
        </p:txBody>
      </p:sp>
    </p:spTree>
    <p:extLst>
      <p:ext uri="{BB962C8B-B14F-4D97-AF65-F5344CB8AC3E}">
        <p14:creationId xmlns:p14="http://schemas.microsoft.com/office/powerpoint/2010/main" val="3043346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Occupational exposure to hot environments and extreme heat can result in injuries, illness (including heat stroke, heat exhaustion, heat syncope, heat cramps, and heat rashes), death, and reduced productivity. Those working in hot environments are at a higher risk of injury, as heat may result in sweaty palms, fogged up safety glasses, dizziness, and reduced brain function, thus creating additional hazards. </a:t>
            </a:r>
          </a:p>
          <a:p>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Image: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Photo of employee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working in a manufacturing facility and showing signs of heat exhaustion. </a:t>
            </a:r>
          </a:p>
          <a:p>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Source: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https://www.osha.gov/sites/default/files/enforcement/directives/CPL_03-00-024.pdf.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20</a:t>
            </a:fld>
            <a:endParaRPr lang="en-US"/>
          </a:p>
        </p:txBody>
      </p:sp>
    </p:spTree>
    <p:extLst>
      <p:ext uri="{BB962C8B-B14F-4D97-AF65-F5344CB8AC3E}">
        <p14:creationId xmlns:p14="http://schemas.microsoft.com/office/powerpoint/2010/main" val="4189153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illness can be a matter of life and death. Every summer, workers die from heat stroke. We need to remember that every single death related to heat illness is preventable. Immediate action is necessary for victims of heat exhaustion and heat stroke.  </a:t>
            </a:r>
            <a:r>
              <a:rPr lang="en-US"/>
              <a:t>70-80% </a:t>
            </a:r>
            <a:r>
              <a:rPr lang="en-US" dirty="0"/>
              <a:t>of heat stroke victims will pass away if they do not receive prompt treatment. </a:t>
            </a:r>
          </a:p>
          <a:p>
            <a:endParaRPr lang="en-US" dirty="0"/>
          </a:p>
          <a:p>
            <a:r>
              <a:rPr lang="en-US" dirty="0"/>
              <a:t>If heat stroke doesn’t kill, it can still shut down major body organs, causing acute heart, liver, kidney and muscle damage, nervous system problems, and blood disorders. </a:t>
            </a:r>
          </a:p>
          <a:p>
            <a:endParaRPr lang="en-US" dirty="0"/>
          </a:p>
          <a:p>
            <a:r>
              <a:rPr lang="en-US" dirty="0"/>
              <a:t>The long-term effects of heat stroke are very serious. For these reasons, employees need to know how to identify heat stress in themselves and in their co-workers, and how to respond immediately. </a:t>
            </a:r>
          </a:p>
        </p:txBody>
      </p:sp>
      <p:sp>
        <p:nvSpPr>
          <p:cNvPr id="4" name="Slide Number Placeholder 3"/>
          <p:cNvSpPr>
            <a:spLocks noGrp="1"/>
          </p:cNvSpPr>
          <p:nvPr>
            <p:ph type="sldNum" sz="quarter" idx="5"/>
          </p:nvPr>
        </p:nvSpPr>
        <p:spPr/>
        <p:txBody>
          <a:bodyPr/>
          <a:lstStyle/>
          <a:p>
            <a:fld id="{A3597599-430D-4F1B-8F31-4CC76330FE50}" type="slidenum">
              <a:rPr lang="en-US" smtClean="0"/>
              <a:t>21</a:t>
            </a:fld>
            <a:endParaRPr lang="en-US"/>
          </a:p>
        </p:txBody>
      </p:sp>
    </p:spTree>
    <p:extLst>
      <p:ext uri="{BB962C8B-B14F-4D97-AF65-F5344CB8AC3E}">
        <p14:creationId xmlns:p14="http://schemas.microsoft.com/office/powerpoint/2010/main" val="1311269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Centers for Disease Control and Prevention (CDC) Heat &amp; Health Tracker provides local heat and health information. Their Heat-Related Illness and Temperature Map shows the rate of emergency department (ED) visits associated with heat-related illness per 100,000 ED visits by region. The colors on the map show the average maximum temperature by county for the same day and year. This map is from July 24, 2023. We can see the areas throughout the country that were most affected by heat-related illness that particular day. As the temperatures increase, we see more and more ED visits associated with heat-related illness. </a:t>
            </a:r>
          </a:p>
          <a:p>
            <a:endParaRPr lang="en-US" dirty="0"/>
          </a:p>
          <a:p>
            <a:r>
              <a:rPr lang="en-US" b="1" dirty="0"/>
              <a:t>Image: </a:t>
            </a:r>
            <a:r>
              <a:rPr lang="en-US" b="0" dirty="0"/>
              <a:t>The CDC’s Heat-Related Illness and Temperature Map for July 24, 2023 </a:t>
            </a:r>
          </a:p>
          <a:p>
            <a:r>
              <a:rPr lang="en-US" b="1" dirty="0"/>
              <a:t>Source: </a:t>
            </a:r>
            <a:r>
              <a:rPr lang="en-US" dirty="0"/>
              <a:t>https://ephtracking.cdc.gov/Applications/heatTracker/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22</a:t>
            </a:fld>
            <a:endParaRPr lang="en-US"/>
          </a:p>
        </p:txBody>
      </p:sp>
    </p:spTree>
    <p:extLst>
      <p:ext uri="{BB962C8B-B14F-4D97-AF65-F5344CB8AC3E}">
        <p14:creationId xmlns:p14="http://schemas.microsoft.com/office/powerpoint/2010/main" val="4130364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rPr>
              <a:t>When the body gets too hot, it begins to perspire or sweat to cool itself off.  If the perspiration is not able to evaporate, the body cannot regulate its temperature.  Evaporation is a cooling process.  When perspiration is evaporated off the body, it effectively reduces the body's temperature.</a:t>
            </a:r>
          </a:p>
          <a:p>
            <a:endParaRPr lang="en-US" b="0" i="0" dirty="0">
              <a:solidFill>
                <a:srgbClr val="000000"/>
              </a:solidFill>
              <a:effectLst/>
              <a:latin typeface="Arial" panose="020B0604020202020204" pitchFamily="34" charset="0"/>
            </a:endParaRPr>
          </a:p>
          <a:p>
            <a:r>
              <a:rPr lang="en-US" b="0" i="0" dirty="0">
                <a:solidFill>
                  <a:srgbClr val="000000"/>
                </a:solidFill>
                <a:effectLst/>
                <a:latin typeface="Arial" panose="020B0604020202020204" pitchFamily="34" charset="0"/>
              </a:rPr>
              <a:t>When the atmospheric moisture content (i.e. relative humidity) is high, the rate of evaporation from the body decreases.  In other words, the human body feels warmer in humid conditions.  The opposite is true when the relative humidity decreases because the rate of perspiration increases.  The body actually feels cooler in arid conditions.  </a:t>
            </a:r>
          </a:p>
          <a:p>
            <a:endParaRPr lang="en-US" b="0" i="0" dirty="0">
              <a:solidFill>
                <a:srgbClr val="000000"/>
              </a:solidFill>
              <a:effectLst/>
              <a:latin typeface="Arial" panose="020B0604020202020204" pitchFamily="34" charset="0"/>
            </a:endParaRPr>
          </a:p>
          <a:p>
            <a:r>
              <a:rPr lang="en-US" b="0" i="0" dirty="0">
                <a:solidFill>
                  <a:srgbClr val="000000"/>
                </a:solidFill>
                <a:effectLst/>
                <a:latin typeface="Arial" panose="020B0604020202020204" pitchFamily="34" charset="0"/>
              </a:rPr>
              <a:t>There is direct relationship between the air temperature and relative humidity and the heat index, meaning as the air temperature and relative humidity increase (decrease), the heat index increases (decreases).</a:t>
            </a:r>
          </a:p>
          <a:p>
            <a:endParaRPr lang="en-US" b="0" i="0" dirty="0">
              <a:solidFill>
                <a:srgbClr val="000000"/>
              </a:solidFill>
              <a:effectLst/>
              <a:latin typeface="Arial" panose="020B0604020202020204" pitchFamily="34" charset="0"/>
            </a:endParaRPr>
          </a:p>
          <a:p>
            <a:endParaRPr lang="en-US" dirty="0"/>
          </a:p>
          <a:p>
            <a:r>
              <a:rPr lang="en-US" b="1" dirty="0"/>
              <a:t>Image 1: </a:t>
            </a:r>
            <a:r>
              <a:rPr lang="en-US" dirty="0"/>
              <a:t>The National Weather Service’s Heat Index Chart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1 Source: </a:t>
            </a:r>
            <a:r>
              <a:rPr lang="en-US" dirty="0">
                <a:latin typeface="Roboto Regular"/>
                <a:cs typeface="Roboto Regular"/>
              </a:rPr>
              <a:t>https://www.weather.gov/ama/heatindex</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23</a:t>
            </a:fld>
            <a:endParaRPr lang="en-US"/>
          </a:p>
        </p:txBody>
      </p:sp>
    </p:spTree>
    <p:extLst>
      <p:ext uri="{BB962C8B-B14F-4D97-AF65-F5344CB8AC3E}">
        <p14:creationId xmlns:p14="http://schemas.microsoft.com/office/powerpoint/2010/main" val="3421051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11D1E"/>
                </a:solidFill>
                <a:effectLst/>
                <a:latin typeface="Times New Roman" panose="02020603050405020304" pitchFamily="18" charset="0"/>
                <a:ea typeface="Calibri" panose="020F0502020204030204" pitchFamily="34" charset="0"/>
              </a:rPr>
              <a:t>Individuals who work outdoors and in hot environments, such as construction workers, workers in agriculture and maritime, warehousing workers, bakery workers, and workers in various types of manufacturing are at a higher risk of heat stress and heat-related injuries and illnesses. </a:t>
            </a:r>
            <a:endParaRPr lang="en-US" sz="1800" baseline="30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aseline="30000" dirty="0">
              <a:effectLst/>
              <a:latin typeface="Calibri" panose="020F0502020204030204" pitchFamily="34" charset="0"/>
              <a:cs typeface="Times New Roman" panose="02020603050405020304" pitchFamily="18" charset="0"/>
            </a:endParaRPr>
          </a:p>
          <a:p>
            <a:r>
              <a:rPr lang="en-US" b="0" i="0" dirty="0">
                <a:solidFill>
                  <a:srgbClr val="212121"/>
                </a:solidFill>
                <a:effectLst/>
                <a:latin typeface="Source Sans Pro" panose="020B0503030403020204" pitchFamily="34" charset="0"/>
              </a:rPr>
              <a:t>Occupational risk factors for heat illness include heavy physical activity, warm or hot environmental conditions, lack of acclimatization, and wearing clothing that holds in body heat. </a:t>
            </a:r>
          </a:p>
          <a:p>
            <a:endParaRPr lang="en-US" dirty="0"/>
          </a:p>
          <a:p>
            <a:r>
              <a:rPr lang="en-US" b="1" dirty="0"/>
              <a:t>Source: </a:t>
            </a:r>
            <a:r>
              <a:rPr lang="en-US" dirty="0"/>
              <a:t>https://www.osha.gov/heat-exposure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24</a:t>
            </a:fld>
            <a:endParaRPr lang="en-US"/>
          </a:p>
        </p:txBody>
      </p:sp>
    </p:spTree>
    <p:extLst>
      <p:ext uri="{BB962C8B-B14F-4D97-AF65-F5344CB8AC3E}">
        <p14:creationId xmlns:p14="http://schemas.microsoft.com/office/powerpoint/2010/main" val="2064404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What is heat stress? Can you name some different heat stress disorders? Have you or has anyone you know been affected by heat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25</a:t>
            </a:fld>
            <a:endParaRPr lang="en-US"/>
          </a:p>
        </p:txBody>
      </p:sp>
    </p:spTree>
    <p:extLst>
      <p:ext uri="{BB962C8B-B14F-4D97-AF65-F5344CB8AC3E}">
        <p14:creationId xmlns:p14="http://schemas.microsoft.com/office/powerpoint/2010/main" val="2354522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Before we discuss heat stress, we first need to talk about how our body cools down. Our body cools down by pumping blood from the core of our body to the blood vessels just under the skin (called convection) and by sweating (evaporation).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 warm environments, especially when physically active, the human body relies on these two mechanisms to get rid of excess heat to maintain a healthy internal body temperature. Workers cool down more rapidly if the external (environmental) heat and their physical activity (metabolic heat) are reduced. However, if heat dissipation through sweating and increased blood flow to the skin does not happen quickly enough, the internal body temperature will keep rising and workers will begin to experience heat stress.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Image: </a:t>
            </a:r>
            <a:r>
              <a:rPr lang="en-US" altLang="en-US" b="0" dirty="0"/>
              <a:t>A graphic of the human body showing the circulatory system.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Source: </a:t>
            </a:r>
            <a:r>
              <a:rPr lang="en-US" altLang="en-US" dirty="0"/>
              <a:t>http://www.osha.gov/SLTC/heatstress/index.html</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26</a:t>
            </a:fld>
            <a:endParaRPr lang="en-US"/>
          </a:p>
        </p:txBody>
      </p:sp>
    </p:spTree>
    <p:extLst>
      <p:ext uri="{BB962C8B-B14F-4D97-AF65-F5344CB8AC3E}">
        <p14:creationId xmlns:p14="http://schemas.microsoft.com/office/powerpoint/2010/main" val="1708893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0" i="0" dirty="0">
                <a:solidFill>
                  <a:srgbClr val="212121"/>
                </a:solidFill>
                <a:effectLst/>
                <a:latin typeface="Source Sans Pro" panose="020B0503030403020204" pitchFamily="34" charset="0"/>
              </a:rPr>
              <a:t>There </a:t>
            </a:r>
            <a:r>
              <a:rPr lang="en-US" altLang="en-US" dirty="0"/>
              <a:t>are a number of factors that affect the body’s ability to cool:</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dirty="0"/>
              <a:t>Age, weight, and physical fitness all influence how the body cools down.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dirty="0"/>
              <a:t>Adjusting to the hot environment, which is called “acclimatization,” is a very important factor when it comes to cooling down. Our bodies need time to get used to working in hotter conditions.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dirty="0"/>
              <a:t>Health conditions, such as high blood pressure, diabetes, and heart disease, can impact our body’s temperature regulation.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Certain medications can increase the risk for heat stress: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diuretics (water pills),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anti-hypertensives (blood pressure medication),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a:t>
            </a:r>
            <a:r>
              <a:rPr lang="en-US" altLang="en-US" b="0" dirty="0" err="1"/>
              <a:t>cholinergics</a:t>
            </a:r>
            <a:r>
              <a:rPr lang="en-US" altLang="en-US" b="0" dirty="0"/>
              <a:t> (for COPD pulmonary disorders),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antihistamines (allergy medications),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anti-depressants and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anti-psychotics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1" dirty="0"/>
              <a:t>These medications affect how the body regulates internal temperature. </a:t>
            </a:r>
            <a:r>
              <a:rPr lang="en-US" b="0" i="0" dirty="0">
                <a:solidFill>
                  <a:srgbClr val="212121"/>
                </a:solidFill>
                <a:effectLst/>
                <a:latin typeface="Source Sans Pro" panose="020B0503030403020204" pitchFamily="34" charset="0"/>
              </a:rPr>
              <a:t>Some medications can result in a worker's inability to feel heat conditions and/or the inability to sweat, so symptoms of heat stress may not be evident.</a:t>
            </a:r>
            <a:endParaRPr lang="en-US" altLang="en-US" b="0" dirty="0"/>
          </a:p>
          <a:p>
            <a:pPr marL="171450" indent="-171450">
              <a:spcBef>
                <a:spcPct val="0"/>
              </a:spcBef>
              <a:buFont typeface="Arial" panose="020B0604020202020204" pitchFamily="34" charset="0"/>
              <a:buChar char="•"/>
            </a:pPr>
            <a:r>
              <a:rPr lang="en-US" altLang="en-US" b="0" dirty="0"/>
              <a:t>Both caffeine and alcohol are diuretics, which means they promote water loss through urine. </a:t>
            </a:r>
          </a:p>
          <a:p>
            <a:pPr marL="171450" indent="-171450">
              <a:spcBef>
                <a:spcPct val="0"/>
              </a:spcBef>
              <a:buFont typeface="Arial" panose="020B0604020202020204" pitchFamily="34" charset="0"/>
              <a:buChar char="•"/>
            </a:pPr>
            <a:r>
              <a:rPr lang="en-US" altLang="en-US" b="0" dirty="0"/>
              <a:t>The clothing and PPE workers wear can have an impact on the body’s ability to cool. </a:t>
            </a:r>
          </a:p>
          <a:p>
            <a:pPr marL="628650" lvl="1" indent="-171450">
              <a:spcBef>
                <a:spcPct val="0"/>
              </a:spcBef>
              <a:buFont typeface="Arial" panose="020B0604020202020204" pitchFamily="34" charset="0"/>
              <a:buChar char="•"/>
            </a:pPr>
            <a:r>
              <a:rPr lang="en-US" altLang="en-US" b="0" dirty="0"/>
              <a:t>Dark clothing is going to absorb heat, while lighter clothing is going to reflect it. </a:t>
            </a:r>
          </a:p>
          <a:p>
            <a:pPr marL="628650" lvl="1" indent="-171450">
              <a:spcBef>
                <a:spcPct val="0"/>
              </a:spcBef>
              <a:buFont typeface="Arial" panose="020B0604020202020204" pitchFamily="34" charset="0"/>
              <a:buChar char="•"/>
            </a:pPr>
            <a:r>
              <a:rPr lang="en-US" b="0" i="0" dirty="0">
                <a:solidFill>
                  <a:srgbClr val="212121"/>
                </a:solidFill>
                <a:effectLst/>
                <a:latin typeface="Source Sans Pro" panose="020B0503030403020204" pitchFamily="34" charset="0"/>
              </a:rPr>
              <a:t>Impermeable clothing, such as chemical protective suits, prevents cooling by sweating and may contribute to heat illness at lower temperatures. </a:t>
            </a:r>
          </a:p>
          <a:p>
            <a:pPr>
              <a:spcBef>
                <a:spcPct val="0"/>
              </a:spcBef>
            </a:pPr>
            <a:r>
              <a:rPr lang="en-US" b="1" i="0" dirty="0">
                <a:solidFill>
                  <a:srgbClr val="212121"/>
                </a:solidFill>
                <a:effectLst/>
                <a:latin typeface="Source Sans Pro" panose="020B0503030403020204" pitchFamily="34" charset="0"/>
              </a:rPr>
              <a:t>Image 1: </a:t>
            </a:r>
            <a:r>
              <a:rPr lang="en-US" b="0" i="0" dirty="0">
                <a:solidFill>
                  <a:srgbClr val="212121"/>
                </a:solidFill>
                <a:effectLst/>
                <a:latin typeface="Source Sans Pro" panose="020B0503030403020204" pitchFamily="34" charset="0"/>
              </a:rPr>
              <a:t>Prescription medication</a:t>
            </a:r>
          </a:p>
          <a:p>
            <a:pPr>
              <a:spcBef>
                <a:spcPct val="0"/>
              </a:spcBef>
            </a:pPr>
            <a:r>
              <a:rPr lang="en-US" b="1" i="0" dirty="0">
                <a:solidFill>
                  <a:srgbClr val="212121"/>
                </a:solidFill>
                <a:effectLst/>
                <a:latin typeface="Source Sans Pro" panose="020B0503030403020204" pitchFamily="34" charset="0"/>
              </a:rPr>
              <a:t>Image 2: </a:t>
            </a:r>
            <a:r>
              <a:rPr lang="en-US" b="0" i="0" dirty="0">
                <a:solidFill>
                  <a:srgbClr val="212121"/>
                </a:solidFill>
                <a:effectLst/>
                <a:latin typeface="Source Sans Pro" panose="020B0503030403020204" pitchFamily="34" charset="0"/>
              </a:rPr>
              <a:t>Energy Drink</a:t>
            </a:r>
          </a:p>
          <a:p>
            <a:pPr>
              <a:spcBef>
                <a:spcPct val="0"/>
              </a:spcBef>
            </a:pPr>
            <a:r>
              <a:rPr lang="en-US" b="1" i="0" dirty="0">
                <a:solidFill>
                  <a:srgbClr val="212121"/>
                </a:solidFill>
                <a:effectLst/>
                <a:latin typeface="Source Sans Pro" panose="020B0503030403020204" pitchFamily="34" charset="0"/>
              </a:rPr>
              <a:t>Image 3: </a:t>
            </a:r>
            <a:r>
              <a:rPr lang="en-US" b="0" i="0" dirty="0">
                <a:solidFill>
                  <a:srgbClr val="212121"/>
                </a:solidFill>
                <a:effectLst/>
                <a:latin typeface="Source Sans Pro" panose="020B0503030403020204" pitchFamily="34" charset="0"/>
              </a:rPr>
              <a:t>Two workers in a foundry with PPE </a:t>
            </a:r>
          </a:p>
        </p:txBody>
      </p:sp>
      <p:sp>
        <p:nvSpPr>
          <p:cNvPr id="4" name="Slide Number Placeholder 3"/>
          <p:cNvSpPr>
            <a:spLocks noGrp="1"/>
          </p:cNvSpPr>
          <p:nvPr>
            <p:ph type="sldNum" sz="quarter" idx="5"/>
          </p:nvPr>
        </p:nvSpPr>
        <p:spPr/>
        <p:txBody>
          <a:bodyPr/>
          <a:lstStyle/>
          <a:p>
            <a:fld id="{A3597599-430D-4F1B-8F31-4CC76330FE50}" type="slidenum">
              <a:rPr lang="en-US" smtClean="0"/>
              <a:t>27</a:t>
            </a:fld>
            <a:endParaRPr lang="en-US"/>
          </a:p>
        </p:txBody>
      </p:sp>
    </p:spTree>
    <p:extLst>
      <p:ext uri="{BB962C8B-B14F-4D97-AF65-F5344CB8AC3E}">
        <p14:creationId xmlns:p14="http://schemas.microsoft.com/office/powerpoint/2010/main" val="270837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these personal risk factors with the class. </a:t>
            </a:r>
          </a:p>
          <a:p>
            <a:pPr marL="171450" indent="-171450">
              <a:buFont typeface="Arial" panose="020B0604020202020204" pitchFamily="34" charset="0"/>
              <a:buChar char="•"/>
            </a:pPr>
            <a:r>
              <a:rPr lang="en-US" dirty="0"/>
              <a:t>There are many different health conditions, medications, physical characteristics, and behavioral characteristics that may pre-dispose workers to heat-related illness.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Employers should recognize that not all workers tolerate heat the same way. Workplace controls should focus on making jobs safe for all the employees.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An occupational medical monitoring program can identify workers who are at increased risk of heat illness, while maintaining the confidentiality of workers’ health information.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When heat hazards are present, workers should receive training about personal factors that can make them more susceptible to heat-related illness.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When in doubt, workers should talk to their healthcare provider about whether they can work safely in the heat.</a:t>
            </a:r>
          </a:p>
          <a:p>
            <a:endParaRPr lang="en-US" b="0" i="0" dirty="0">
              <a:solidFill>
                <a:srgbClr val="212121"/>
              </a:solidFill>
              <a:effectLst/>
              <a:latin typeface="Source Sans Pro" panose="020B0503030403020204" pitchFamily="34" charset="0"/>
            </a:endParaRPr>
          </a:p>
          <a:p>
            <a:r>
              <a:rPr lang="en-US" b="1" i="0" dirty="0">
                <a:solidFill>
                  <a:srgbClr val="212121"/>
                </a:solidFill>
                <a:effectLst/>
                <a:latin typeface="Source Sans Pro" panose="020B0503030403020204" pitchFamily="34" charset="0"/>
              </a:rPr>
              <a:t>Source: </a:t>
            </a:r>
            <a:r>
              <a:rPr lang="en-US" b="0" i="0" dirty="0">
                <a:solidFill>
                  <a:srgbClr val="212121"/>
                </a:solidFill>
                <a:effectLst/>
                <a:latin typeface="Source Sans Pro" panose="020B0503030403020204" pitchFamily="34" charset="0"/>
              </a:rPr>
              <a:t>https://www.osha.gov/heat-exposure/personal-risk-factors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28</a:t>
            </a:fld>
            <a:endParaRPr lang="en-US"/>
          </a:p>
        </p:txBody>
      </p:sp>
    </p:spTree>
    <p:extLst>
      <p:ext uri="{BB962C8B-B14F-4D97-AF65-F5344CB8AC3E}">
        <p14:creationId xmlns:p14="http://schemas.microsoft.com/office/powerpoint/2010/main" val="4253352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stress is the build-up of heat in the body that cannot be removed by natural mechanisms (e.g., sweating and increased blood flow to skin). The build-up of heat is the result of internal heat generated by the body (what we call metabolic load) and the external heat load from the work environment. </a:t>
            </a:r>
          </a:p>
          <a:p>
            <a:endParaRPr lang="en-US" dirty="0"/>
          </a:p>
          <a:p>
            <a:r>
              <a:rPr lang="en-US" b="1" dirty="0"/>
              <a:t>Image: </a:t>
            </a:r>
            <a:r>
              <a:rPr lang="en-US" dirty="0"/>
              <a:t>Graphic of an employee sweating and experiencing heat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29</a:t>
            </a:fld>
            <a:endParaRPr lang="en-US"/>
          </a:p>
        </p:txBody>
      </p:sp>
    </p:spTree>
    <p:extLst>
      <p:ext uri="{BB962C8B-B14F-4D97-AF65-F5344CB8AC3E}">
        <p14:creationId xmlns:p14="http://schemas.microsoft.com/office/powerpoint/2010/main" val="2495450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behavioral cues to look out for (in yourself, in your employees, and in your co-workers). These may be an indication that you or someone else is experiencing heat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30</a:t>
            </a:fld>
            <a:endParaRPr lang="en-US"/>
          </a:p>
        </p:txBody>
      </p:sp>
    </p:spTree>
    <p:extLst>
      <p:ext uri="{BB962C8B-B14F-4D97-AF65-F5344CB8AC3E}">
        <p14:creationId xmlns:p14="http://schemas.microsoft.com/office/powerpoint/2010/main" val="652350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different types of heat stress disorders. Ask participants if they or anyone they know has developed one of these heat stress disorders. This list goes from least dangerous to most dangerous, with heat rash being the least dangerous of the heat stress disorders and heat stroke being the most dangerous. </a:t>
            </a:r>
          </a:p>
          <a:p>
            <a:endParaRPr lang="en-US" dirty="0"/>
          </a:p>
          <a:p>
            <a:r>
              <a:rPr lang="en-US" b="1" dirty="0"/>
              <a:t>Transient</a:t>
            </a:r>
            <a:r>
              <a:rPr lang="en-US" b="1" baseline="0" dirty="0"/>
              <a:t> Heat Fatigue: </a:t>
            </a:r>
            <a:r>
              <a:rPr lang="en-US" baseline="0" dirty="0"/>
              <a:t>temporary physical discomfort or mental/psychological strain (cranky, irritated); results in decline in work performance, coordination, alertness.</a:t>
            </a:r>
          </a:p>
          <a:p>
            <a:endParaRPr lang="en-US" dirty="0"/>
          </a:p>
          <a:p>
            <a:r>
              <a:rPr lang="en-US" b="1" dirty="0"/>
              <a:t>Image 1: </a:t>
            </a:r>
            <a:r>
              <a:rPr lang="en-US" dirty="0"/>
              <a:t>Employee in manufacturing plant with her hand to her forehead. Showing signs of heat stress. </a:t>
            </a:r>
          </a:p>
          <a:p>
            <a:r>
              <a:rPr lang="en-US" b="1" dirty="0"/>
              <a:t>Image 2: </a:t>
            </a:r>
            <a:r>
              <a:rPr lang="en-US" b="0" dirty="0"/>
              <a:t>H</a:t>
            </a:r>
            <a:r>
              <a:rPr lang="en-US" dirty="0"/>
              <a:t>eat rash (prickly heat).</a:t>
            </a:r>
          </a:p>
          <a:p>
            <a:r>
              <a:rPr lang="en-US" b="1" dirty="0"/>
              <a:t>Image 3: </a:t>
            </a:r>
            <a:r>
              <a:rPr lang="en-US" dirty="0"/>
              <a:t>An employee collapsed on the ground. Victim of heat stroke. </a:t>
            </a:r>
          </a:p>
        </p:txBody>
      </p:sp>
      <p:sp>
        <p:nvSpPr>
          <p:cNvPr id="4" name="Slide Number Placeholder 3"/>
          <p:cNvSpPr>
            <a:spLocks noGrp="1"/>
          </p:cNvSpPr>
          <p:nvPr>
            <p:ph type="sldNum" sz="quarter" idx="5"/>
          </p:nvPr>
        </p:nvSpPr>
        <p:spPr/>
        <p:txBody>
          <a:bodyPr/>
          <a:lstStyle/>
          <a:p>
            <a:fld id="{A3597599-430D-4F1B-8F31-4CC76330FE50}" type="slidenum">
              <a:rPr lang="en-US" smtClean="0"/>
              <a:t>31</a:t>
            </a:fld>
            <a:endParaRPr lang="en-US"/>
          </a:p>
        </p:txBody>
      </p:sp>
    </p:spTree>
    <p:extLst>
      <p:ext uri="{BB962C8B-B14F-4D97-AF65-F5344CB8AC3E}">
        <p14:creationId xmlns:p14="http://schemas.microsoft.com/office/powerpoint/2010/main" val="2067291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Heat rash develops when there is unrelieved exposure to humid heat conditions and the skin is continuously wet with unevaporated sweat. </a:t>
            </a:r>
          </a:p>
          <a:p>
            <a:pPr marL="628650" lvl="1" indent="-171450">
              <a:buFont typeface="Arial" panose="020B0604020202020204" pitchFamily="34" charset="0"/>
              <a:buChar char="•"/>
            </a:pPr>
            <a:r>
              <a:rPr lang="en-US" b="0" dirty="0"/>
              <a:t>This may result in the plugging of sweat glands and a subsequent inflammatory reaction leading to small red bumps on the skin that looks like pimples or small blisters. </a:t>
            </a:r>
          </a:p>
          <a:p>
            <a:pPr marL="171450" lvl="0" indent="-171450">
              <a:buFont typeface="Arial" panose="020B0604020202020204" pitchFamily="34" charset="0"/>
              <a:buChar char="•"/>
            </a:pPr>
            <a:r>
              <a:rPr lang="en-US" b="0" dirty="0"/>
              <a:t>Heat rash, which is also called prickly heat, causes extreme itchiness and a prickly sensation on the skin when sweating occurs. Heat rash often appears on the neck, upper chest, and skin folds. </a:t>
            </a:r>
          </a:p>
          <a:p>
            <a:pPr marL="171450" lvl="0" indent="-171450">
              <a:buFont typeface="Arial" panose="020B0604020202020204" pitchFamily="34" charset="0"/>
              <a:buChar char="•"/>
            </a:pPr>
            <a:r>
              <a:rPr lang="en-US" b="0" dirty="0"/>
              <a:t>If a worker shows signs of possible heat rash, the best treatment is to provide a cooler, less humid work environment for the work area. </a:t>
            </a:r>
          </a:p>
          <a:p>
            <a:pPr marL="171450" lvl="0" indent="-171450">
              <a:buFont typeface="Arial" panose="020B0604020202020204" pitchFamily="34" charset="0"/>
              <a:buChar char="•"/>
            </a:pPr>
            <a:r>
              <a:rPr lang="en-US" b="0" dirty="0"/>
              <a:t>When treating heat rash, you do not want to use moisturizing lotions or creams. Anything that makes the skin warm or moist will only make the heat rash worse. Use mild drying lotions, like Calamine, or </a:t>
            </a:r>
            <a:r>
              <a:rPr lang="en-US" b="0" i="0" dirty="0">
                <a:solidFill>
                  <a:srgbClr val="FF0000"/>
                </a:solidFill>
              </a:rPr>
              <a:t>antihistamine or low-strength hydrocortisone cream (steroid cream to treat inflammation)</a:t>
            </a:r>
            <a:r>
              <a:rPr lang="en-US" b="0" i="0" dirty="0"/>
              <a:t> </a:t>
            </a:r>
            <a:r>
              <a:rPr lang="en-US" b="0" dirty="0"/>
              <a:t>and keep the skin clean and dry</a:t>
            </a:r>
            <a:r>
              <a:rPr lang="en-US" b="0" i="0" dirty="0">
                <a:solidFill>
                  <a:srgbClr val="333333"/>
                </a:solidFill>
                <a:effectLst/>
                <a:latin typeface="Open Sans" panose="020F0502020204030204" pitchFamily="34" charset="0"/>
              </a:rPr>
              <a:t>. </a:t>
            </a:r>
            <a:r>
              <a:rPr lang="en-US" b="0" dirty="0"/>
              <a:t>Powder may also be applied to the area for comfort.</a:t>
            </a:r>
          </a:p>
          <a:p>
            <a:pPr marL="171450" lvl="0" indent="-171450">
              <a:buFont typeface="Arial" panose="020B0604020202020204" pitchFamily="34" charset="0"/>
              <a:buChar char="•"/>
            </a:pPr>
            <a:r>
              <a:rPr lang="en-US" b="0" i="0" dirty="0">
                <a:solidFill>
                  <a:srgbClr val="333333"/>
                </a:solidFill>
                <a:effectLst/>
                <a:latin typeface="Open Sans" panose="020B0606030504020204" pitchFamily="34" charset="0"/>
              </a:rPr>
              <a:t>If you’re experiencing heat rash, here are some things that may help:</a:t>
            </a:r>
          </a:p>
          <a:p>
            <a:pPr marL="628650" lvl="1" indent="-171450" algn="l">
              <a:buFont typeface="Arial" panose="020B0604020202020204" pitchFamily="34" charset="0"/>
              <a:buChar char="•"/>
            </a:pPr>
            <a:r>
              <a:rPr lang="en-US" b="0" i="0" dirty="0">
                <a:solidFill>
                  <a:srgbClr val="333333"/>
                </a:solidFill>
                <a:effectLst/>
                <a:latin typeface="Open Sans" panose="020B0606030504020204" pitchFamily="34" charset="0"/>
              </a:rPr>
              <a:t>Cool down to avoid sweating. Try to avoid heat and humidity; stay in air conditioning or near a fan, and make sure there is good ventilation.</a:t>
            </a:r>
          </a:p>
          <a:p>
            <a:pPr marL="628650" lvl="1" indent="-171450" algn="l">
              <a:buFont typeface="Arial" panose="020B0604020202020204" pitchFamily="34" charset="0"/>
              <a:buChar char="•"/>
            </a:pPr>
            <a:r>
              <a:rPr lang="en-US" b="0" i="0" dirty="0">
                <a:solidFill>
                  <a:srgbClr val="333333"/>
                </a:solidFill>
                <a:effectLst/>
                <a:latin typeface="Open Sans" panose="020B0606030504020204" pitchFamily="34" charset="0"/>
              </a:rPr>
              <a:t>Keep the skin dry.</a:t>
            </a:r>
          </a:p>
          <a:p>
            <a:pPr marL="628650" lvl="1" indent="-171450" algn="l">
              <a:buFont typeface="Arial" panose="020B0604020202020204" pitchFamily="34" charset="0"/>
              <a:buChar char="•"/>
            </a:pPr>
            <a:r>
              <a:rPr lang="en-US" b="0" i="0" dirty="0">
                <a:solidFill>
                  <a:srgbClr val="333333"/>
                </a:solidFill>
                <a:effectLst/>
                <a:latin typeface="Open Sans" panose="020B0606030504020204" pitchFamily="34" charset="0"/>
              </a:rPr>
              <a:t>Try to wear loose cotton clothing which can help prevent you overheating and making the itch worse. Avoid fabrics which irritate your skin, like wool or scratchy fabrics.</a:t>
            </a:r>
          </a:p>
          <a:p>
            <a:pPr marL="171450" lvl="0" indent="-171450" algn="l">
              <a:buFont typeface="Arial" panose="020B0604020202020204" pitchFamily="34" charset="0"/>
              <a:buChar char="•"/>
            </a:pPr>
            <a:r>
              <a:rPr lang="en-US" b="0" dirty="0"/>
              <a:t>Heat rash typically disappears on its own in a few days. </a:t>
            </a:r>
          </a:p>
          <a:p>
            <a:endParaRPr lang="en-US" b="0" dirty="0"/>
          </a:p>
          <a:p>
            <a:r>
              <a:rPr lang="en-US" b="1" dirty="0"/>
              <a:t>Image</a:t>
            </a:r>
            <a:r>
              <a:rPr lang="en-US" dirty="0"/>
              <a:t>: Photo of a person with heat rash on their elbow. </a:t>
            </a:r>
          </a:p>
          <a:p>
            <a:r>
              <a:rPr lang="en-US" b="1" dirty="0"/>
              <a:t>Source: </a:t>
            </a:r>
            <a:r>
              <a:rPr lang="en-US" dirty="0"/>
              <a:t>https://www.osha.gov/sites/default/files/publications/osha-niosh-heat-illness-infosheet.pdf </a:t>
            </a:r>
          </a:p>
        </p:txBody>
      </p:sp>
      <p:sp>
        <p:nvSpPr>
          <p:cNvPr id="4" name="Slide Number Placeholder 3"/>
          <p:cNvSpPr>
            <a:spLocks noGrp="1"/>
          </p:cNvSpPr>
          <p:nvPr>
            <p:ph type="sldNum" sz="quarter" idx="5"/>
          </p:nvPr>
        </p:nvSpPr>
        <p:spPr/>
        <p:txBody>
          <a:bodyPr/>
          <a:lstStyle/>
          <a:p>
            <a:fld id="{A3597599-430D-4F1B-8F31-4CC76330FE50}" type="slidenum">
              <a:rPr lang="en-US" smtClean="0"/>
              <a:t>32</a:t>
            </a:fld>
            <a:endParaRPr lang="en-US"/>
          </a:p>
        </p:txBody>
      </p:sp>
    </p:spTree>
    <p:extLst>
      <p:ext uri="{BB962C8B-B14F-4D97-AF65-F5344CB8AC3E}">
        <p14:creationId xmlns:p14="http://schemas.microsoft.com/office/powerpoint/2010/main" val="2245137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cramps are muscle pains usually caused by physical labor in a hot work environment. When workers are sweating, their bodies lose water and salt. If they are not rehydrating and replenishing their bodies, then low salt levels in the muscles will lead to painful cramps. Heat cramps usually take place in the abdomen, arms, and legs. It’s important to note that heat cramps may be a symptom of heat exhaustion and therefore require immediate action.</a:t>
            </a:r>
          </a:p>
          <a:p>
            <a:endParaRPr lang="en-US" dirty="0"/>
          </a:p>
          <a:p>
            <a:r>
              <a:rPr lang="en-US" b="1" dirty="0"/>
              <a:t>Image: </a:t>
            </a:r>
            <a:r>
              <a:rPr lang="en-US" dirty="0"/>
              <a:t>An athlete clutching their leg in pain due to a heat cramp. </a:t>
            </a:r>
          </a:p>
        </p:txBody>
      </p:sp>
      <p:sp>
        <p:nvSpPr>
          <p:cNvPr id="4" name="Slide Number Placeholder 3"/>
          <p:cNvSpPr>
            <a:spLocks noGrp="1"/>
          </p:cNvSpPr>
          <p:nvPr>
            <p:ph type="sldNum" sz="quarter" idx="5"/>
          </p:nvPr>
        </p:nvSpPr>
        <p:spPr/>
        <p:txBody>
          <a:bodyPr/>
          <a:lstStyle/>
          <a:p>
            <a:fld id="{A3597599-430D-4F1B-8F31-4CC76330FE50}" type="slidenum">
              <a:rPr lang="en-US" smtClean="0"/>
              <a:t>33</a:t>
            </a:fld>
            <a:endParaRPr lang="en-US"/>
          </a:p>
        </p:txBody>
      </p:sp>
    </p:spTree>
    <p:extLst>
      <p:ext uri="{BB962C8B-B14F-4D97-AF65-F5344CB8AC3E}">
        <p14:creationId xmlns:p14="http://schemas.microsoft.com/office/powerpoint/2010/main" val="3675131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worker shows signs of heat cramps: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Have them stop all activity and sit in a cool 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Workers should replace fluid loss by drinking water and having a snack, and/or carbohydrate electrolyte replacement liquids (e.g., sports drinks) every 15 to 20 minutes.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Make sure the worker does not return to strenuous work for a few hours after the cramps subside. Further exertion may lead to heat exhaustion or heat stroke.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Gentle stretches may help relieve the pain.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Workers should avoid salt tablets.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Get medical help if the worker has heart problems, is on a low sodium diet, or if cramps do not subside within one hour.</a:t>
            </a:r>
          </a:p>
        </p:txBody>
      </p:sp>
      <p:sp>
        <p:nvSpPr>
          <p:cNvPr id="4" name="Slide Number Placeholder 3"/>
          <p:cNvSpPr>
            <a:spLocks noGrp="1"/>
          </p:cNvSpPr>
          <p:nvPr>
            <p:ph type="sldNum" sz="quarter" idx="5"/>
          </p:nvPr>
        </p:nvSpPr>
        <p:spPr/>
        <p:txBody>
          <a:bodyPr/>
          <a:lstStyle/>
          <a:p>
            <a:fld id="{A3597599-430D-4F1B-8F31-4CC76330FE50}" type="slidenum">
              <a:rPr lang="en-US" smtClean="0"/>
              <a:t>34</a:t>
            </a:fld>
            <a:endParaRPr lang="en-US"/>
          </a:p>
        </p:txBody>
      </p:sp>
    </p:spTree>
    <p:extLst>
      <p:ext uri="{BB962C8B-B14F-4D97-AF65-F5344CB8AC3E}">
        <p14:creationId xmlns:p14="http://schemas.microsoft.com/office/powerpoint/2010/main" val="3564937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Google Sans"/>
              </a:rPr>
              <a:t>Heat syncope is </a:t>
            </a:r>
            <a:r>
              <a:rPr lang="en-US" b="0" i="0" dirty="0">
                <a:solidFill>
                  <a:srgbClr val="040C28"/>
                </a:solidFill>
                <a:effectLst/>
                <a:latin typeface="Google Sans"/>
              </a:rPr>
              <a:t>a fainting (syncope) episode or dizziness that usually occurs when standing for too long or suddenly standing up after sitting or lying</a:t>
            </a:r>
            <a:r>
              <a:rPr lang="en-US" b="0" i="0" dirty="0">
                <a:solidFill>
                  <a:srgbClr val="202124"/>
                </a:solidFill>
                <a:effectLst/>
                <a:latin typeface="Google Sans"/>
              </a:rPr>
              <a:t>. </a:t>
            </a:r>
            <a:r>
              <a:rPr lang="en-US" dirty="0"/>
              <a:t>Both dehydration and lack of acclimatization may contribute to heat syncope. If a worker is feeling lightheaded, dizzy, or faint, have them sit or lie down in a cool place. Do not have them return to perform strenuous work. Have them slowly drink water, clear juice, or a sports beverage to rehydrate. </a:t>
            </a:r>
          </a:p>
        </p:txBody>
      </p:sp>
      <p:sp>
        <p:nvSpPr>
          <p:cNvPr id="4" name="Slide Number Placeholder 3"/>
          <p:cNvSpPr>
            <a:spLocks noGrp="1"/>
          </p:cNvSpPr>
          <p:nvPr>
            <p:ph type="sldNum" sz="quarter" idx="5"/>
          </p:nvPr>
        </p:nvSpPr>
        <p:spPr/>
        <p:txBody>
          <a:bodyPr/>
          <a:lstStyle/>
          <a:p>
            <a:fld id="{A3597599-430D-4F1B-8F31-4CC76330FE50}" type="slidenum">
              <a:rPr lang="en-US" smtClean="0"/>
              <a:t>35</a:t>
            </a:fld>
            <a:endParaRPr lang="en-US"/>
          </a:p>
        </p:txBody>
      </p:sp>
    </p:spTree>
    <p:extLst>
      <p:ext uri="{BB962C8B-B14F-4D97-AF65-F5344CB8AC3E}">
        <p14:creationId xmlns:p14="http://schemas.microsoft.com/office/powerpoint/2010/main" val="40393185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Heat exhaustion is the body’s response to an excessive loss of water and salt, usually through excessive sweating. Workers with high blood pressure are also more prone to heat exhaustion.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It takes 30 minutes to cool the body down once it has become overheated and suffers heat exhaustion. </a:t>
            </a:r>
          </a:p>
          <a:p>
            <a:endParaRPr lang="en-US" sz="1800" dirty="0">
              <a:effectLst/>
              <a:latin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cs typeface="Times New Roman" panose="02020603050405020304" pitchFamily="18" charset="0"/>
              </a:rPr>
              <a:t>Image: </a:t>
            </a:r>
            <a:r>
              <a:rPr lang="en-US" sz="1800" dirty="0">
                <a:effectLst/>
                <a:latin typeface="Calibri" panose="020F0502020204030204" pitchFamily="34" charset="0"/>
                <a:cs typeface="Times New Roman" panose="02020603050405020304" pitchFamily="18" charset="0"/>
              </a:rPr>
              <a:t>A person in a hard hat with his head in his hand. Showing signs of heat exhaustion.</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36</a:t>
            </a:fld>
            <a:endParaRPr lang="en-US"/>
          </a:p>
        </p:txBody>
      </p:sp>
    </p:spTree>
    <p:extLst>
      <p:ext uri="{BB962C8B-B14F-4D97-AF65-F5344CB8AC3E}">
        <p14:creationId xmlns:p14="http://schemas.microsoft.com/office/powerpoint/2010/main" val="35287400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employee shows these symptoms, immediate action must be taken to prevent heat stroke. Look out for these symptoms in yourself as well. </a:t>
            </a:r>
          </a:p>
        </p:txBody>
      </p:sp>
      <p:sp>
        <p:nvSpPr>
          <p:cNvPr id="4" name="Slide Number Placeholder 3"/>
          <p:cNvSpPr>
            <a:spLocks noGrp="1"/>
          </p:cNvSpPr>
          <p:nvPr>
            <p:ph type="sldNum" sz="quarter" idx="5"/>
          </p:nvPr>
        </p:nvSpPr>
        <p:spPr/>
        <p:txBody>
          <a:bodyPr/>
          <a:lstStyle/>
          <a:p>
            <a:fld id="{A3597599-430D-4F1B-8F31-4CC76330FE50}" type="slidenum">
              <a:rPr lang="en-US" smtClean="0"/>
              <a:t>37</a:t>
            </a:fld>
            <a:endParaRPr lang="en-US"/>
          </a:p>
        </p:txBody>
      </p:sp>
    </p:spTree>
    <p:extLst>
      <p:ext uri="{BB962C8B-B14F-4D97-AF65-F5344CB8AC3E}">
        <p14:creationId xmlns:p14="http://schemas.microsoft.com/office/powerpoint/2010/main" val="762324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worker shows signs of possible heat exhaustion: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Workers with signs or symptoms of heat exhaustion should be taken to a clinic or emergency room for medical evaluation and treatment.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medical care is not available, call 911 immediately.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Make sure that someone stays with the worker until help arrives.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Workers should be removed from the hot area and given liquids to drink.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a:t>
            </a:r>
            <a:r>
              <a:rPr lang="en-US" dirty="0"/>
              <a:t>Clip art of an employee sitting on a chair, in the shade under a pop-up tent, with a fan blowing air on them. The employee is wiping sweat off their face and drinking water.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of image: </a:t>
            </a:r>
            <a:r>
              <a:rPr lang="en-US" b="0" dirty="0"/>
              <a:t>OSHA Heat </a:t>
            </a:r>
            <a:r>
              <a:rPr lang="en-US" dirty="0"/>
              <a:t>Illness Symptoms and Signs Infographic  (https://www.osha.gov/heat/employer-responsibility)</a:t>
            </a:r>
          </a:p>
        </p:txBody>
      </p:sp>
      <p:sp>
        <p:nvSpPr>
          <p:cNvPr id="4" name="Slide Number Placeholder 3"/>
          <p:cNvSpPr>
            <a:spLocks noGrp="1"/>
          </p:cNvSpPr>
          <p:nvPr>
            <p:ph type="sldNum" sz="quarter" idx="5"/>
          </p:nvPr>
        </p:nvSpPr>
        <p:spPr/>
        <p:txBody>
          <a:bodyPr/>
          <a:lstStyle/>
          <a:p>
            <a:fld id="{A3597599-430D-4F1B-8F31-4CC76330FE50}" type="slidenum">
              <a:rPr lang="en-US" smtClean="0"/>
              <a:t>38</a:t>
            </a:fld>
            <a:endParaRPr lang="en-US"/>
          </a:p>
        </p:txBody>
      </p:sp>
    </p:spTree>
    <p:extLst>
      <p:ext uri="{BB962C8B-B14F-4D97-AF65-F5344CB8AC3E}">
        <p14:creationId xmlns:p14="http://schemas.microsoft.com/office/powerpoint/2010/main" val="2982381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worker shows signs of possible heat exhaustion: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Remove any unnecessary layers or clothing. Makes sure clothes are lightweight and nonbinding.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Try cooling measures. If possible, take a cool shower or cool bath, or put towels soaked in cool water on the skin. </a:t>
            </a:r>
            <a:r>
              <a:rPr lang="en-US" b="0" i="0" dirty="0">
                <a:effectLst/>
              </a:rPr>
              <a:t> If outdoors and not near shelter, soaking in a cool pond or stream can help bring their temperature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effectLst/>
              </a:rPr>
              <a:t>Never leave someone showing signs of possible heat exhaustion alone. Stay with them until they receive a medical evaluation and treatment. </a:t>
            </a:r>
          </a:p>
          <a:p>
            <a:endParaRPr lang="en-US" dirty="0"/>
          </a:p>
          <a:p>
            <a:r>
              <a:rPr lang="en-US" b="1" dirty="0"/>
              <a:t>Image: </a:t>
            </a:r>
            <a:r>
              <a:rPr lang="en-US" dirty="0"/>
              <a:t>Clip art of an employee sitting on the ground at a construction site, wiping a towel on his neck. </a:t>
            </a:r>
          </a:p>
        </p:txBody>
      </p:sp>
      <p:sp>
        <p:nvSpPr>
          <p:cNvPr id="4" name="Slide Number Placeholder 3"/>
          <p:cNvSpPr>
            <a:spLocks noGrp="1"/>
          </p:cNvSpPr>
          <p:nvPr>
            <p:ph type="sldNum" sz="quarter" idx="5"/>
          </p:nvPr>
        </p:nvSpPr>
        <p:spPr/>
        <p:txBody>
          <a:bodyPr/>
          <a:lstStyle/>
          <a:p>
            <a:fld id="{A3597599-430D-4F1B-8F31-4CC76330FE50}" type="slidenum">
              <a:rPr lang="en-US" smtClean="0"/>
              <a:t>39</a:t>
            </a:fld>
            <a:endParaRPr lang="en-US"/>
          </a:p>
        </p:txBody>
      </p:sp>
    </p:spTree>
    <p:extLst>
      <p:ext uri="{BB962C8B-B14F-4D97-AF65-F5344CB8AC3E}">
        <p14:creationId xmlns:p14="http://schemas.microsoft.com/office/powerpoint/2010/main" val="21351954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Heat stroke is the most serious heat-related disorder. It occurs when the body can no longer cool itself and body temperature rises to critical levels. When heat stroke occurs, the body temperature can rise to 106 </a:t>
            </a:r>
            <a:r>
              <a:rPr lang="en-US" altLang="en-US" sz="1800" dirty="0"/>
              <a:t> °F </a:t>
            </a:r>
            <a:r>
              <a:rPr lang="en-US" sz="1800" dirty="0">
                <a:effectLst/>
                <a:latin typeface="Calibri" panose="020F0502020204030204" pitchFamily="34" charset="0"/>
                <a:ea typeface="Calibri" panose="020F0502020204030204" pitchFamily="34" charset="0"/>
                <a:cs typeface="Times New Roman" panose="02020603050405020304" pitchFamily="18" charset="0"/>
              </a:rPr>
              <a:t>or higher within 10 to 15 minutes. Heat stroke can cause death or permanent disability if emergency treatment in not given. Immediate response is necessary in order to save the life of someone experiencing a heat stroke. </a:t>
            </a:r>
          </a:p>
        </p:txBody>
      </p:sp>
      <p:sp>
        <p:nvSpPr>
          <p:cNvPr id="4" name="Slide Number Placeholder 3"/>
          <p:cNvSpPr>
            <a:spLocks noGrp="1"/>
          </p:cNvSpPr>
          <p:nvPr>
            <p:ph type="sldNum" sz="quarter" idx="5"/>
          </p:nvPr>
        </p:nvSpPr>
        <p:spPr/>
        <p:txBody>
          <a:bodyPr/>
          <a:lstStyle/>
          <a:p>
            <a:fld id="{A3597599-430D-4F1B-8F31-4CC76330FE50}" type="slidenum">
              <a:rPr lang="en-US" smtClean="0"/>
              <a:t>40</a:t>
            </a:fld>
            <a:endParaRPr lang="en-US"/>
          </a:p>
        </p:txBody>
      </p:sp>
    </p:spTree>
    <p:extLst>
      <p:ext uri="{BB962C8B-B14F-4D97-AF65-F5344CB8AC3E}">
        <p14:creationId xmlns:p14="http://schemas.microsoft.com/office/powerpoint/2010/main" val="318367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body temperature is an indication that someone is suffering from a heat stroke. However, it may not always be feasible to check someone’s temperature. We need to look out for other heat stroke symptoms. Nausea and vomiting, seizures, disorientation or delirium are all symptoms of heat stroke. With heat stroke, the sweating mechanism fails, so victims may have hot, dry skin. They may also become unconscious or suffer a coma. Shortness of breath, slurred speech, decreased urination, and blood in the urine or stool are also possible symptoms. </a:t>
            </a:r>
          </a:p>
          <a:p>
            <a:endParaRPr lang="en-US" dirty="0"/>
          </a:p>
          <a:p>
            <a:r>
              <a:rPr lang="en-US" b="1" dirty="0"/>
              <a:t>Image: </a:t>
            </a:r>
            <a:r>
              <a:rPr lang="en-US" dirty="0"/>
              <a:t>Employee wearing a safety vest unconscious on the ground. Depicting victim of heat stroke. </a:t>
            </a:r>
          </a:p>
        </p:txBody>
      </p:sp>
      <p:sp>
        <p:nvSpPr>
          <p:cNvPr id="4" name="Slide Number Placeholder 3"/>
          <p:cNvSpPr>
            <a:spLocks noGrp="1"/>
          </p:cNvSpPr>
          <p:nvPr>
            <p:ph type="sldNum" sz="quarter" idx="5"/>
          </p:nvPr>
        </p:nvSpPr>
        <p:spPr/>
        <p:txBody>
          <a:bodyPr/>
          <a:lstStyle/>
          <a:p>
            <a:fld id="{A3597599-430D-4F1B-8F31-4CC76330FE50}" type="slidenum">
              <a:rPr lang="en-US" smtClean="0"/>
              <a:t>41</a:t>
            </a:fld>
            <a:endParaRPr lang="en-US"/>
          </a:p>
        </p:txBody>
      </p:sp>
    </p:spTree>
    <p:extLst>
      <p:ext uri="{BB962C8B-B14F-4D97-AF65-F5344CB8AC3E}">
        <p14:creationId xmlns:p14="http://schemas.microsoft.com/office/powerpoint/2010/main" val="40903577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notice an employee or co-worker showing signs of heat stroke, call 911 immediately. </a:t>
            </a:r>
            <a:r>
              <a:rPr lang="en-US" b="1" dirty="0"/>
              <a:t>You have less than 30 minutes to make an impact on decreasing their core body temperature. Cooling is the primary goal before transferring the victim to receive medical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waiting for emergency personnel, there is treatment that can be employed on-site. The most effective way to quickly lower someone’s core body temperature is to immerse them in cold or ice water. The quicker the employee can receive cold water immersion, the less risk there is of death and organ damage.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If cold water immersion is not available, there are other cooling techniques that can be employed. Evaporation cooling is when cool water is misted on the employee’s body while warm air is fanned over them. The water evaporates and cools their skin. </a:t>
            </a:r>
          </a:p>
        </p:txBody>
      </p:sp>
      <p:sp>
        <p:nvSpPr>
          <p:cNvPr id="4" name="Slide Number Placeholder 3"/>
          <p:cNvSpPr>
            <a:spLocks noGrp="1"/>
          </p:cNvSpPr>
          <p:nvPr>
            <p:ph type="sldNum" sz="quarter" idx="5"/>
          </p:nvPr>
        </p:nvSpPr>
        <p:spPr/>
        <p:txBody>
          <a:bodyPr/>
          <a:lstStyle/>
          <a:p>
            <a:fld id="{A3597599-430D-4F1B-8F31-4CC76330FE50}" type="slidenum">
              <a:rPr lang="en-US" smtClean="0"/>
              <a:t>42</a:t>
            </a:fld>
            <a:endParaRPr lang="en-US"/>
          </a:p>
        </p:txBody>
      </p:sp>
    </p:spTree>
    <p:extLst>
      <p:ext uri="{BB962C8B-B14F-4D97-AF65-F5344CB8AC3E}">
        <p14:creationId xmlns:p14="http://schemas.microsoft.com/office/powerpoint/2010/main" val="38030905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cooling method is to pack the employee with ice and cooling blankets. Wrap the employee in a special cooling blanket and apply ice packs to their groin, neck, back, and armpits to lower their body temperature.</a:t>
            </a:r>
          </a:p>
          <a:p>
            <a:endParaRPr lang="en-US" dirty="0"/>
          </a:p>
          <a:p>
            <a:r>
              <a:rPr lang="en-US" dirty="0"/>
              <a:t>The “TACO method” is a cooling method that can be employed using a tarp and cold water and ice. Log roll the victim onto a tarp. Four individuals will then need to position themselves to grasp and elevate the tarp to maintain the victim’s head in an elevated position. Add sufficient ice and water to cover as much of the body as possible. Continuously circulate the water by agitating the tarp, adding more ice as needed to keep the water cool. Most heat dissipation occurs on the surface of the skin. By oscillating or moving the tarp back and forth and having cold water contact all parts of their body, the heat will come off their body more rapidly. </a:t>
            </a:r>
          </a:p>
          <a:p>
            <a:endParaRPr lang="en-US" dirty="0"/>
          </a:p>
          <a:p>
            <a:r>
              <a:rPr lang="en-US" dirty="0"/>
              <a:t>These cooling methods should all be thought of as temporary cooling methods. </a:t>
            </a:r>
            <a:r>
              <a:rPr lang="en-US" b="1" dirty="0"/>
              <a:t>You still need to call 911 if someone is showing signs of heat stroke. </a:t>
            </a:r>
          </a:p>
          <a:p>
            <a:endParaRPr lang="en-US" dirty="0"/>
          </a:p>
          <a:p>
            <a:r>
              <a:rPr lang="en-US" b="1" dirty="0"/>
              <a:t>Image: </a:t>
            </a:r>
            <a:r>
              <a:rPr lang="en-US" dirty="0"/>
              <a:t>Image of a heat stroke victim with ice packs in the neck, armpits, and groin area. </a:t>
            </a:r>
          </a:p>
          <a:p>
            <a:r>
              <a:rPr lang="en-US" b="1" dirty="0"/>
              <a:t>Image source: </a:t>
            </a:r>
            <a:r>
              <a:rPr lang="en-US" dirty="0"/>
              <a:t>https://www.nyp.org/healthlibrary/multimedia/placement-of-ice-bags-for-heatstroke</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43</a:t>
            </a:fld>
            <a:endParaRPr lang="en-US"/>
          </a:p>
        </p:txBody>
      </p:sp>
    </p:spTree>
    <p:extLst>
      <p:ext uri="{BB962C8B-B14F-4D97-AF65-F5344CB8AC3E}">
        <p14:creationId xmlns:p14="http://schemas.microsoft.com/office/powerpoint/2010/main" val="950273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of the scenarios together with the class. </a:t>
            </a:r>
          </a:p>
          <a:p>
            <a:endParaRPr lang="en-US" dirty="0"/>
          </a:p>
          <a:p>
            <a:r>
              <a:rPr lang="en-US" dirty="0"/>
              <a:t>Ask them: </a:t>
            </a:r>
          </a:p>
          <a:p>
            <a:pPr marL="171450" indent="-171450">
              <a:buFont typeface="Arial" panose="020B0604020202020204" pitchFamily="34" charset="0"/>
              <a:buChar char="•"/>
            </a:pPr>
            <a:r>
              <a:rPr lang="en-US" dirty="0"/>
              <a:t>what heat stress disorder is the employee experiencing? </a:t>
            </a:r>
          </a:p>
          <a:p>
            <a:pPr marL="171450" indent="-171450">
              <a:buFont typeface="Arial" panose="020B0604020202020204" pitchFamily="34" charset="0"/>
              <a:buChar char="•"/>
            </a:pPr>
            <a:r>
              <a:rPr lang="en-US" dirty="0"/>
              <a:t>What first aid treatment should they receive? </a:t>
            </a:r>
          </a:p>
          <a:p>
            <a:pPr marL="171450" indent="-171450">
              <a:buFont typeface="Arial" panose="020B0604020202020204" pitchFamily="34" charset="0"/>
              <a:buChar char="•"/>
            </a:pPr>
            <a:r>
              <a:rPr lang="en-US" dirty="0"/>
              <a:t>What can the employee do to address the disorder? </a:t>
            </a:r>
          </a:p>
          <a:p>
            <a:pPr marL="171450" indent="-171450">
              <a:buFont typeface="Arial" panose="020B0604020202020204" pitchFamily="34" charset="0"/>
              <a:buChar char="•"/>
            </a:pPr>
            <a:r>
              <a:rPr lang="en-US" dirty="0"/>
              <a:t>What can their supervisor and/or co-workers do? </a:t>
            </a:r>
          </a:p>
        </p:txBody>
      </p:sp>
      <p:sp>
        <p:nvSpPr>
          <p:cNvPr id="4" name="Slide Number Placeholder 3"/>
          <p:cNvSpPr>
            <a:spLocks noGrp="1"/>
          </p:cNvSpPr>
          <p:nvPr>
            <p:ph type="sldNum" sz="quarter" idx="5"/>
          </p:nvPr>
        </p:nvSpPr>
        <p:spPr/>
        <p:txBody>
          <a:bodyPr/>
          <a:lstStyle/>
          <a:p>
            <a:fld id="{A3597599-430D-4F1B-8F31-4CC76330FE50}" type="slidenum">
              <a:rPr lang="en-US" smtClean="0"/>
              <a:t>44</a:t>
            </a:fld>
            <a:endParaRPr lang="en-US"/>
          </a:p>
        </p:txBody>
      </p:sp>
    </p:spTree>
    <p:extLst>
      <p:ext uri="{BB962C8B-B14F-4D97-AF65-F5344CB8AC3E}">
        <p14:creationId xmlns:p14="http://schemas.microsoft.com/office/powerpoint/2010/main" val="1391748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Reggie is experiencing heat exhaustion. Reggie needs to be transferred to a cool place, drink fluids, remove any loose clothing, and take a cool shower or bath or put towels soaked in cool water on his skin. His co-workers and/or supervisor need to remain with him as he is cooling down. If he continues to show symptoms, his supervisor or co-workers should take him to a clinic or emergency room for medical evaluation and treatment. </a:t>
            </a:r>
          </a:p>
        </p:txBody>
      </p:sp>
      <p:sp>
        <p:nvSpPr>
          <p:cNvPr id="4" name="Slide Number Placeholder 3"/>
          <p:cNvSpPr>
            <a:spLocks noGrp="1"/>
          </p:cNvSpPr>
          <p:nvPr>
            <p:ph type="sldNum" sz="quarter" idx="5"/>
          </p:nvPr>
        </p:nvSpPr>
        <p:spPr/>
        <p:txBody>
          <a:bodyPr/>
          <a:lstStyle/>
          <a:p>
            <a:fld id="{A3597599-430D-4F1B-8F31-4CC76330FE50}" type="slidenum">
              <a:rPr lang="en-US" smtClean="0"/>
              <a:t>45</a:t>
            </a:fld>
            <a:endParaRPr lang="en-US"/>
          </a:p>
        </p:txBody>
      </p:sp>
    </p:spTree>
    <p:extLst>
      <p:ext uri="{BB962C8B-B14F-4D97-AF65-F5344CB8AC3E}">
        <p14:creationId xmlns:p14="http://schemas.microsoft.com/office/powerpoint/2010/main" val="384238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46</a:t>
            </a:fld>
            <a:endParaRPr lang="en-US"/>
          </a:p>
        </p:txBody>
      </p:sp>
    </p:spTree>
    <p:extLst>
      <p:ext uri="{BB962C8B-B14F-4D97-AF65-F5344CB8AC3E}">
        <p14:creationId xmlns:p14="http://schemas.microsoft.com/office/powerpoint/2010/main" val="3574702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Hallie is experiencing heat stroke. Her supervisor or co-workers must call 911 immediately. Hallie needs to be transferred to a cool area and cooling methods need to be employed. Different cooling methods include immersion in cold water, evaporation cooling, wrapping Hallie in a cooling blanket and applying ice packs to her neck, armpits, and groin area, or employing the TACO method.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47</a:t>
            </a:fld>
            <a:endParaRPr lang="en-US"/>
          </a:p>
        </p:txBody>
      </p:sp>
    </p:spTree>
    <p:extLst>
      <p:ext uri="{BB962C8B-B14F-4D97-AF65-F5344CB8AC3E}">
        <p14:creationId xmlns:p14="http://schemas.microsoft.com/office/powerpoint/2010/main" val="11099016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A3597599-430D-4F1B-8F31-4CC76330FE50}" type="slidenum">
              <a:rPr lang="en-US" smtClean="0"/>
              <a:t>48</a:t>
            </a:fld>
            <a:endParaRPr lang="en-US"/>
          </a:p>
        </p:txBody>
      </p:sp>
    </p:spTree>
    <p:extLst>
      <p:ext uri="{BB962C8B-B14F-4D97-AF65-F5344CB8AC3E}">
        <p14:creationId xmlns:p14="http://schemas.microsoft.com/office/powerpoint/2010/main" val="4113379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Leonard is experiencing heat rash (prickly heat). Leonard should notify his supervisor and not return to working in the gridler room until his heat rash disappears. Leonard will need to keep his hands dry and clean. He can also apply mild drying lotions, such as Calamine lotion, </a:t>
            </a:r>
            <a:r>
              <a:rPr lang="en-US" b="0" i="0" dirty="0"/>
              <a:t>or antihistamine or low-strength steroid to help relieve the itching and reduce inflammation/swelling.</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49</a:t>
            </a:fld>
            <a:endParaRPr lang="en-US"/>
          </a:p>
        </p:txBody>
      </p:sp>
    </p:spTree>
    <p:extLst>
      <p:ext uri="{BB962C8B-B14F-4D97-AF65-F5344CB8AC3E}">
        <p14:creationId xmlns:p14="http://schemas.microsoft.com/office/powerpoint/2010/main" val="15600648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section of the course will focus on heat stress prevention. It will cover ways both workers and employers can help prevent heat stress in the workplace. </a:t>
            </a:r>
          </a:p>
        </p:txBody>
      </p:sp>
      <p:sp>
        <p:nvSpPr>
          <p:cNvPr id="4" name="Slide Number Placeholder 3"/>
          <p:cNvSpPr>
            <a:spLocks noGrp="1"/>
          </p:cNvSpPr>
          <p:nvPr>
            <p:ph type="sldNum" sz="quarter" idx="5"/>
          </p:nvPr>
        </p:nvSpPr>
        <p:spPr/>
        <p:txBody>
          <a:bodyPr/>
          <a:lstStyle/>
          <a:p>
            <a:fld id="{A3597599-430D-4F1B-8F31-4CC76330FE50}" type="slidenum">
              <a:rPr lang="en-US" smtClean="0"/>
              <a:t>50</a:t>
            </a:fld>
            <a:endParaRPr lang="en-US"/>
          </a:p>
        </p:txBody>
      </p:sp>
    </p:spTree>
    <p:extLst>
      <p:ext uri="{BB962C8B-B14F-4D97-AF65-F5344CB8AC3E}">
        <p14:creationId xmlns:p14="http://schemas.microsoft.com/office/powerpoint/2010/main" val="6448005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the participants if they can think of some examples of hazard controls for heat stress prevention.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some examples of engineering controls that can be used? What about administrative controls? What types of PPE have they seen or encountered that can be used for heat stress prevention? </a:t>
            </a:r>
          </a:p>
          <a:p>
            <a:endParaRPr lang="en-US" dirty="0"/>
          </a:p>
          <a:p>
            <a:r>
              <a:rPr lang="en-US" b="1" dirty="0"/>
              <a:t>Image: </a:t>
            </a:r>
            <a:r>
              <a:rPr lang="en-US" dirty="0"/>
              <a:t>Employee in manufacturing facility drinking water from a water bottle.</a:t>
            </a:r>
          </a:p>
        </p:txBody>
      </p:sp>
      <p:sp>
        <p:nvSpPr>
          <p:cNvPr id="4" name="Slide Number Placeholder 3"/>
          <p:cNvSpPr>
            <a:spLocks noGrp="1"/>
          </p:cNvSpPr>
          <p:nvPr>
            <p:ph type="sldNum" sz="quarter" idx="5"/>
          </p:nvPr>
        </p:nvSpPr>
        <p:spPr/>
        <p:txBody>
          <a:bodyPr/>
          <a:lstStyle/>
          <a:p>
            <a:fld id="{A3597599-430D-4F1B-8F31-4CC76330FE50}" type="slidenum">
              <a:rPr lang="en-US" smtClean="0"/>
              <a:t>51</a:t>
            </a:fld>
            <a:endParaRPr lang="en-US"/>
          </a:p>
        </p:txBody>
      </p:sp>
    </p:spTree>
    <p:extLst>
      <p:ext uri="{BB962C8B-B14F-4D97-AF65-F5344CB8AC3E}">
        <p14:creationId xmlns:p14="http://schemas.microsoft.com/office/powerpoint/2010/main" val="19433432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21"/>
                </a:solidFill>
                <a:effectLst/>
                <a:latin typeface="Source Sans Pro" panose="020B0503030403020204" pitchFamily="34" charset="0"/>
              </a:rPr>
              <a:t>The best engineering controls to prevent heat-related illness make the work environment cooler and reduce manual workload with mechanization. A variety of engineering controls can reduce workers' exposure to heat:</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Air conditioning (such as air-conditioned crane or construction equipment cabs, air conditioning in break rooms)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Increased general ventilation</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Cooling fans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Local exhaust ventilation at points of high heat production or moisture (such as exhaust hoods in laundry rooms)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Reflective shields to redirect radiant heat</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Insulation of hot surfaces (such as furnace walls)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Elimination of steam leaks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Cooled seats or benches for rest breaks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Use of mechanical equipment to reduce manual work (such as conveyors and forklifts).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Misting fans that produce a spray of fine water droplets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i="0" dirty="0">
              <a:solidFill>
                <a:srgbClr val="212121"/>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212121"/>
                </a:solidFill>
                <a:effectLst/>
                <a:latin typeface="Source Sans Pro" panose="020B0503030403020204" pitchFamily="34" charset="0"/>
              </a:rPr>
              <a:t>Source: </a:t>
            </a:r>
            <a:r>
              <a:rPr lang="en-US" dirty="0"/>
              <a:t>https://www.osha.gov/heat-exposure/controls</a:t>
            </a:r>
            <a:endParaRPr lang="en-US" b="0" i="0" dirty="0">
              <a:solidFill>
                <a:srgbClr val="212121"/>
              </a:solidFill>
              <a:effectLst/>
              <a:latin typeface="Source Sans Pro" panose="020B0503030403020204" pitchFamily="34" charset="0"/>
            </a:endParaRPr>
          </a:p>
          <a:p>
            <a:pPr algn="l">
              <a:buFont typeface="Arial" panose="020B0604020202020204" pitchFamily="34" charset="0"/>
              <a:buNone/>
            </a:pPr>
            <a:r>
              <a:rPr lang="en-US" b="1" i="0" dirty="0">
                <a:solidFill>
                  <a:srgbClr val="212121"/>
                </a:solidFill>
                <a:effectLst/>
                <a:latin typeface="Source Sans Pro" panose="020B0503030403020204" pitchFamily="34" charset="0"/>
              </a:rPr>
              <a:t>Image: </a:t>
            </a:r>
            <a:r>
              <a:rPr lang="en-US" b="0" i="0" dirty="0">
                <a:solidFill>
                  <a:srgbClr val="212121"/>
                </a:solidFill>
                <a:effectLst/>
                <a:latin typeface="Source Sans Pro" panose="020B0503030403020204" pitchFamily="34" charset="0"/>
              </a:rPr>
              <a:t>Industrial air conditioning systems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52</a:t>
            </a:fld>
            <a:endParaRPr lang="en-US"/>
          </a:p>
        </p:txBody>
      </p:sp>
    </p:spTree>
    <p:extLst>
      <p:ext uri="{BB962C8B-B14F-4D97-AF65-F5344CB8AC3E}">
        <p14:creationId xmlns:p14="http://schemas.microsoft.com/office/powerpoint/2010/main" val="34687781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Source Sans Pro" panose="020B0503030403020204" pitchFamily="34" charset="0"/>
              </a:rPr>
              <a:t>Some worksites cannot be fully cooled by engineering controls. At those locations, employers should modify work practices when heat stress is too high to work safely. The following are administrative controls and work practices that can be implemented to prevent heat stress in the workplace: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Acclimatization - modify work schedules and activities for workers who are new to hot environments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Schedule shorter shifts for newly hired workers and unacclimatized existing workers. Gradually increase shift length over the first 1-2 weeks.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Require mandatory rest breaks in a cooler environment (such as a shady location or an air-conditioned building). The duration of the rest breaks should increase as heat stress rises. </a:t>
            </a:r>
            <a:r>
              <a:rPr lang="en-US" b="0" i="0" dirty="0">
                <a:solidFill>
                  <a:srgbClr val="000000"/>
                </a:solidFill>
                <a:effectLst/>
                <a:latin typeface="Open Sans" panose="020B0606030504020204" pitchFamily="34" charset="0"/>
              </a:rPr>
              <a:t>Limit time in the heat and/or increase recovery time spent in a cool area.</a:t>
            </a:r>
            <a:endParaRPr lang="en-US" b="0" i="0" dirty="0">
              <a:solidFill>
                <a:srgbClr val="212121"/>
              </a:solidFill>
              <a:effectLst/>
              <a:latin typeface="Source Sans Pro" panose="020B0503030403020204" pitchFamily="34" charset="0"/>
            </a:endParaRP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Consider scheduling work at a cooler time of day, such as early morning or late afternoon.</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Reduce physical demands as much as possible by planning the work to minimize manual effort (such as delivering material to the point of use so that manual handling is minimized).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Rotate job functions among workers to help minimize exertion and heat exposure and </a:t>
            </a:r>
            <a:r>
              <a:rPr lang="en-US" b="0" i="0" dirty="0">
                <a:solidFill>
                  <a:srgbClr val="000000"/>
                </a:solidFill>
                <a:effectLst/>
                <a:latin typeface="Open Sans" panose="020B0606030504020204" pitchFamily="34" charset="0"/>
              </a:rPr>
              <a:t>increase the number of workers per task.</a:t>
            </a:r>
            <a:endParaRPr lang="en-US" b="0" i="0" dirty="0">
              <a:solidFill>
                <a:srgbClr val="212121"/>
              </a:solidFill>
              <a:effectLst/>
              <a:latin typeface="Source Sans Pro" panose="020B0503030403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Ensure that workers drink an adequate amount of water or electrolyte-containing fluids. </a:t>
            </a:r>
            <a:r>
              <a:rPr lang="en-US" b="0" i="0" dirty="0">
                <a:solidFill>
                  <a:srgbClr val="000000"/>
                </a:solidFill>
                <a:effectLst/>
                <a:latin typeface="Open Sans" panose="020B0606030504020204" pitchFamily="34" charset="0"/>
              </a:rPr>
              <a:t>Provide adequate amounts of cool, potable water near the work area and encourage workers to drink often.</a:t>
            </a:r>
            <a:endParaRPr lang="en-US" b="0" i="0" dirty="0">
              <a:solidFill>
                <a:srgbClr val="212121"/>
              </a:solidFill>
              <a:effectLst/>
              <a:latin typeface="Source Sans Pro" panose="020B0503030403020204" pitchFamily="34" charset="0"/>
            </a:endParaRP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Employers should have an emergency plan that specifies what to do if a worker has signs of heat-related illness and ensures that medical services are available if needed.</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Workers should watch out for each other for symptoms of heat-related illness and be prepared to administer appropriate first aid to anyone who is developing a heat-related illness.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Administer appropriate first aid to any worker who is developing a heat-related illness.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In some situations, employers may need to conduct physiological monitoring of workers.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Implement a buddy system for new workers and in heat stress environments. Make sure workers are observing each other for signs of heat-related illness.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Use a heat alert program whenever the weather service forecasts a heat wave.</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Training of workers and supervisors about heat stress. </a:t>
            </a:r>
          </a:p>
          <a:p>
            <a:pPr algn="l">
              <a:buFont typeface="Arial" panose="020B0604020202020204" pitchFamily="34" charset="0"/>
              <a:buChar char="•"/>
            </a:pPr>
            <a:endParaRPr lang="en-US" b="0" i="0" dirty="0">
              <a:solidFill>
                <a:srgbClr val="212121"/>
              </a:solidFill>
              <a:effectLst/>
              <a:latin typeface="Source Sans Pro" panose="020B0503030403020204" pitchFamily="34" charset="0"/>
            </a:endParaRPr>
          </a:p>
          <a:p>
            <a:pPr algn="l">
              <a:buFont typeface="Arial" panose="020B0604020202020204" pitchFamily="34" charset="0"/>
              <a:buNone/>
            </a:pPr>
            <a:r>
              <a:rPr lang="en-US" b="1" i="0" dirty="0">
                <a:solidFill>
                  <a:srgbClr val="212121"/>
                </a:solidFill>
                <a:effectLst/>
                <a:latin typeface="Source Sans Pro" panose="020B0503030403020204" pitchFamily="34" charset="0"/>
              </a:rPr>
              <a:t>Source 1: </a:t>
            </a:r>
            <a:r>
              <a:rPr lang="en-US" dirty="0"/>
              <a:t>https://www.cdc.gov/niosh/topics/heatstress/recommendations.html</a:t>
            </a:r>
          </a:p>
          <a:p>
            <a:r>
              <a:rPr lang="en-US" b="1" i="0" dirty="0">
                <a:solidFill>
                  <a:srgbClr val="212121"/>
                </a:solidFill>
                <a:effectLst/>
                <a:latin typeface="Source Sans Pro" panose="020B0503030403020204" pitchFamily="34" charset="0"/>
              </a:rPr>
              <a:t>Source 2: </a:t>
            </a:r>
            <a:r>
              <a:rPr lang="en-US" b="0" i="0" dirty="0">
                <a:solidFill>
                  <a:srgbClr val="212121"/>
                </a:solidFill>
                <a:effectLst/>
                <a:latin typeface="Source Sans Pro" panose="020B0503030403020204" pitchFamily="34" charset="0"/>
              </a:rPr>
              <a:t>https://www.osha.gov/heat-exposure/controls</a:t>
            </a:r>
          </a:p>
        </p:txBody>
      </p:sp>
      <p:sp>
        <p:nvSpPr>
          <p:cNvPr id="4" name="Slide Number Placeholder 3"/>
          <p:cNvSpPr>
            <a:spLocks noGrp="1"/>
          </p:cNvSpPr>
          <p:nvPr>
            <p:ph type="sldNum" sz="quarter" idx="5"/>
          </p:nvPr>
        </p:nvSpPr>
        <p:spPr/>
        <p:txBody>
          <a:bodyPr/>
          <a:lstStyle/>
          <a:p>
            <a:fld id="{A3597599-430D-4F1B-8F31-4CC76330FE50}" type="slidenum">
              <a:rPr lang="en-US" smtClean="0"/>
              <a:t>53</a:t>
            </a:fld>
            <a:endParaRPr lang="en-US"/>
          </a:p>
        </p:txBody>
      </p:sp>
    </p:spTree>
    <p:extLst>
      <p:ext uri="{BB962C8B-B14F-4D97-AF65-F5344CB8AC3E}">
        <p14:creationId xmlns:p14="http://schemas.microsoft.com/office/powerpoint/2010/main" val="9408519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should have a formal acclimatization plan for employees working in the heat. Starting new employees at full intensity is not safe. Adjustments to the acclimatization schedule may be needed depending on the worksite’s situation and on individual factors. Most workers should be able to safely handle a full workload after 4 days of gradual increase, even though they will usually not be fully acclimatized yet. Most people will continue to see beneficial improvements in heat tolerance for up to 2 weeks after exposure starts. </a:t>
            </a:r>
          </a:p>
          <a:p>
            <a:endParaRPr lang="en-US" dirty="0"/>
          </a:p>
          <a:p>
            <a:r>
              <a:rPr lang="en-US" dirty="0"/>
              <a:t>Acclimatization will be maintained for a few days after heat exposure stops but will begin to be lost after about 1 week away from working in the heat. After 1 month away from working in the heat, most people’s heat tolerance will have returned to baseline. Working for 1–2 days in cooler conditions or taking breaks in air conditioning will not hurt acclimatization.</a:t>
            </a:r>
          </a:p>
          <a:p>
            <a:endParaRPr lang="en-US" dirty="0"/>
          </a:p>
          <a:p>
            <a:r>
              <a:rPr lang="en-US" b="1" dirty="0"/>
              <a:t>Image: </a:t>
            </a:r>
            <a:r>
              <a:rPr lang="en-US" dirty="0"/>
              <a:t>Two employees taking a break and drinking water from water bottles. </a:t>
            </a:r>
          </a:p>
        </p:txBody>
      </p:sp>
      <p:sp>
        <p:nvSpPr>
          <p:cNvPr id="4" name="Slide Number Placeholder 3"/>
          <p:cNvSpPr>
            <a:spLocks noGrp="1"/>
          </p:cNvSpPr>
          <p:nvPr>
            <p:ph type="sldNum" sz="quarter" idx="5"/>
          </p:nvPr>
        </p:nvSpPr>
        <p:spPr/>
        <p:txBody>
          <a:bodyPr/>
          <a:lstStyle/>
          <a:p>
            <a:fld id="{A3597599-430D-4F1B-8F31-4CC76330FE50}" type="slidenum">
              <a:rPr lang="en-US" smtClean="0"/>
              <a:t>54</a:t>
            </a:fld>
            <a:endParaRPr lang="en-US"/>
          </a:p>
        </p:txBody>
      </p:sp>
    </p:spTree>
    <p:extLst>
      <p:ext uri="{BB962C8B-B14F-4D97-AF65-F5344CB8AC3E}">
        <p14:creationId xmlns:p14="http://schemas.microsoft.com/office/powerpoint/2010/main" val="39978303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has found that: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Almost half of heat-related deaths occur on a worker’s very first day on the job (Arbury 2014).</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Over 70 percent of heat-related deaths occur during a worker’s first week (Tustin 2018).</a:t>
            </a:r>
          </a:p>
          <a:p>
            <a:endParaRPr lang="en-US" dirty="0"/>
          </a:p>
          <a:p>
            <a:pPr algn="l"/>
            <a:r>
              <a:rPr lang="en-US" dirty="0"/>
              <a:t>New employees are at the highest risk for heat illness, since their bodies have not yet adapted to working in hot conditions. </a:t>
            </a:r>
          </a:p>
          <a:p>
            <a:endParaRPr lang="en-US" dirty="0"/>
          </a:p>
          <a:p>
            <a:r>
              <a:rPr lang="en-US" b="1" dirty="0"/>
              <a:t>Source: </a:t>
            </a:r>
            <a:r>
              <a:rPr lang="en-US" dirty="0"/>
              <a:t>https://www.osha.gov/heat-exposure/protecting-new-workers </a:t>
            </a:r>
          </a:p>
        </p:txBody>
      </p:sp>
      <p:sp>
        <p:nvSpPr>
          <p:cNvPr id="4" name="Slide Number Placeholder 3"/>
          <p:cNvSpPr>
            <a:spLocks noGrp="1"/>
          </p:cNvSpPr>
          <p:nvPr>
            <p:ph type="sldNum" sz="quarter" idx="5"/>
          </p:nvPr>
        </p:nvSpPr>
        <p:spPr/>
        <p:txBody>
          <a:bodyPr/>
          <a:lstStyle/>
          <a:p>
            <a:fld id="{A3597599-430D-4F1B-8F31-4CC76330FE50}" type="slidenum">
              <a:rPr lang="en-US" smtClean="0"/>
              <a:t>55</a:t>
            </a:fld>
            <a:endParaRPr lang="en-US"/>
          </a:p>
        </p:txBody>
      </p:sp>
    </p:spTree>
    <p:extLst>
      <p:ext uri="{BB962C8B-B14F-4D97-AF65-F5344CB8AC3E}">
        <p14:creationId xmlns:p14="http://schemas.microsoft.com/office/powerpoint/2010/main" val="9992567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21"/>
                </a:solidFill>
                <a:effectLst/>
                <a:latin typeface="Source Sans Pro" panose="020B0503030403020204" pitchFamily="34" charset="0"/>
              </a:rPr>
              <a:t>When workers are properly acclimatized, heat exposure causes less strain to the heart and other vital organs, and workers are able to perform physical tasks in the heat more comfortably. </a:t>
            </a:r>
          </a:p>
          <a:p>
            <a:pPr algn="l"/>
            <a:endParaRPr lang="en-US" b="0" i="0" dirty="0">
              <a:solidFill>
                <a:srgbClr val="212121"/>
              </a:solidFill>
              <a:effectLst/>
              <a:latin typeface="Source Sans Pro" panose="020B0503030403020204" pitchFamily="34" charset="0"/>
            </a:endParaRPr>
          </a:p>
          <a:p>
            <a:pPr algn="l"/>
            <a:r>
              <a:rPr lang="en-US" b="0" i="0" dirty="0">
                <a:solidFill>
                  <a:srgbClr val="212121"/>
                </a:solidFill>
                <a:effectLst/>
                <a:latin typeface="Source Sans Pro" panose="020B0503030403020204" pitchFamily="34" charset="0"/>
              </a:rPr>
              <a:t>The following takes place when the body has been acclimatized to a hot environment: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Body produces more sweat → more evaporative cooling</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Sweat contains less salt loss → less likely to develop electrolyte imbalances and heat cramps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Body is more efficient at getting rid of heat → slower heart rate and slower body temperature increase</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More blood flows to the skin → more efficient cooling through the skin</a:t>
            </a:r>
          </a:p>
          <a:p>
            <a:endParaRPr lang="en-US" b="1" dirty="0"/>
          </a:p>
          <a:p>
            <a:r>
              <a:rPr lang="en-US" b="1" dirty="0"/>
              <a:t>Acclimatized workers start sweating sooner and produce more sweat. This is why they need more water. </a:t>
            </a:r>
          </a:p>
          <a:p>
            <a:endParaRPr lang="en-US" dirty="0"/>
          </a:p>
          <a:p>
            <a:r>
              <a:rPr lang="en-US" dirty="0"/>
              <a:t>It’s important to note that sudden shifts in work intensity or sudden increases in environmental temperature can increase the risk for heat illness even for acclimatized workers.</a:t>
            </a:r>
          </a:p>
          <a:p>
            <a:endParaRPr lang="en-US" dirty="0"/>
          </a:p>
          <a:p>
            <a:r>
              <a:rPr lang="en-US" b="1" dirty="0"/>
              <a:t>Source: </a:t>
            </a:r>
            <a:r>
              <a:rPr lang="en-US" dirty="0"/>
              <a:t>https://www.osha.gov/heat-exposure/protecting-new-workers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56</a:t>
            </a:fld>
            <a:endParaRPr lang="en-US"/>
          </a:p>
        </p:txBody>
      </p:sp>
    </p:spTree>
    <p:extLst>
      <p:ext uri="{BB962C8B-B14F-4D97-AF65-F5344CB8AC3E}">
        <p14:creationId xmlns:p14="http://schemas.microsoft.com/office/powerpoint/2010/main" val="1032213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fatality could have been prevented if the employee was properly acclimatized to his working environment and given water, shade, and rest. He passed away on the first day of his job. His employer did not have an acclimatization program in place. </a:t>
            </a:r>
          </a:p>
          <a:p>
            <a:endParaRPr lang="en-US" dirty="0"/>
          </a:p>
          <a:p>
            <a:r>
              <a:rPr lang="en-US" b="1" dirty="0"/>
              <a:t>Source 1: </a:t>
            </a:r>
            <a:r>
              <a:rPr lang="en-US" dirty="0"/>
              <a:t>https://www.osha.gov/news/newsreleases/region4/06282023</a:t>
            </a:r>
            <a:endParaRPr lang="en-US" b="0" i="0" dirty="0">
              <a:solidFill>
                <a:srgbClr val="212121"/>
              </a:solidFill>
              <a:effectLst/>
              <a:latin typeface="Source Sans Pro" panose="020B0503030403020204" pitchFamily="34" charset="0"/>
            </a:endParaRPr>
          </a:p>
          <a:p>
            <a:r>
              <a:rPr lang="en-US" b="1" dirty="0"/>
              <a:t>Source 2: </a:t>
            </a:r>
            <a:r>
              <a:rPr lang="en-US" dirty="0"/>
              <a:t>https://www.osha.gov/ords/imis/establishment.inspection_detail?id=1325173.015</a:t>
            </a:r>
          </a:p>
        </p:txBody>
      </p:sp>
      <p:sp>
        <p:nvSpPr>
          <p:cNvPr id="4" name="Slide Number Placeholder 3"/>
          <p:cNvSpPr>
            <a:spLocks noGrp="1"/>
          </p:cNvSpPr>
          <p:nvPr>
            <p:ph type="sldNum" sz="quarter" idx="5"/>
          </p:nvPr>
        </p:nvSpPr>
        <p:spPr/>
        <p:txBody>
          <a:bodyPr/>
          <a:lstStyle/>
          <a:p>
            <a:fld id="{A3597599-430D-4F1B-8F31-4CC76330FE50}" type="slidenum">
              <a:rPr lang="en-US" smtClean="0"/>
              <a:t>57</a:t>
            </a:fld>
            <a:endParaRPr lang="en-US"/>
          </a:p>
        </p:txBody>
      </p:sp>
    </p:spTree>
    <p:extLst>
      <p:ext uri="{BB962C8B-B14F-4D97-AF65-F5344CB8AC3E}">
        <p14:creationId xmlns:p14="http://schemas.microsoft.com/office/powerpoint/2010/main" val="30844268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000000"/>
                </a:solidFill>
                <a:effectLst/>
                <a:latin typeface="Open Sans" panose="020B0606030504020204" pitchFamily="34" charset="0"/>
              </a:rPr>
              <a:t>How to Acclimatize Workers: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Gradually increase workers’ time in hot conditions over 7 to 14 days.</a:t>
            </a:r>
            <a:br>
              <a:rPr lang="en-US" b="0" i="0" dirty="0">
                <a:solidFill>
                  <a:srgbClr val="000000"/>
                </a:solidFill>
                <a:effectLst/>
                <a:latin typeface="Open Sans" panose="020B0606030504020204" pitchFamily="34" charset="0"/>
              </a:rPr>
            </a:br>
            <a:endParaRPr lang="en-US" b="0" i="0" dirty="0">
              <a:solidFill>
                <a:srgbClr val="000000"/>
              </a:solidFill>
              <a:effectLst/>
              <a:latin typeface="Open Sans" panose="020B0606030504020204" pitchFamily="34" charset="0"/>
            </a:endParaRP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For new workers, the schedule should be:</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20% of the usual duration of work in the heat on day 1.</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20% increase on each additional day.</a:t>
            </a:r>
            <a:br>
              <a:rPr lang="en-US" b="0" i="0" dirty="0">
                <a:solidFill>
                  <a:srgbClr val="000000"/>
                </a:solidFill>
                <a:effectLst/>
                <a:latin typeface="Open Sans" panose="020B0606030504020204" pitchFamily="34" charset="0"/>
              </a:rPr>
            </a:br>
            <a:endParaRPr lang="en-US" b="0" i="0" dirty="0">
              <a:solidFill>
                <a:srgbClr val="000000"/>
              </a:solidFill>
              <a:effectLst/>
              <a:latin typeface="Open Sans" panose="020B0606030504020204" pitchFamily="34" charset="0"/>
            </a:endParaRP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For workers with previous experience, the schedule should be:</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50% of the usual duration of work in the heat on day 1</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60% of the usual duration of work in the heat on day 2</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80% of the usual duration of work in the heat on day 3</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No more than 100% of the usual duration of work in the heat on day 4.</a:t>
            </a:r>
            <a:br>
              <a:rPr lang="en-US" b="0" i="0" dirty="0">
                <a:solidFill>
                  <a:srgbClr val="000000"/>
                </a:solidFill>
                <a:effectLst/>
                <a:latin typeface="Open Sans" panose="020B0606030504020204" pitchFamily="34" charset="0"/>
              </a:rPr>
            </a:br>
            <a:endParaRPr lang="en-US" b="0" i="0" dirty="0">
              <a:solidFill>
                <a:srgbClr val="000000"/>
              </a:solidFill>
              <a:effectLst/>
              <a:latin typeface="Open Sans" panose="020B0606030504020204" pitchFamily="34" charset="0"/>
            </a:endParaRP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Closely supervise new employees for the first 14 days or until they are fully acclimatized.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Workers who are not physically fit need more time to fully acclimatize.</a:t>
            </a:r>
          </a:p>
          <a:p>
            <a:pPr marL="171450" indent="-171450" algn="l">
              <a:buFont typeface="Arial" panose="020B0604020202020204" pitchFamily="34" charset="0"/>
              <a:buChar char="•"/>
            </a:pPr>
            <a:r>
              <a:rPr lang="en-US" b="1" i="0" dirty="0">
                <a:solidFill>
                  <a:srgbClr val="000000"/>
                </a:solidFill>
                <a:effectLst/>
                <a:latin typeface="Open Sans" panose="020B0606030504020204" pitchFamily="34" charset="0"/>
              </a:rPr>
              <a:t>Acclimatization can be maintained for a few days of non-heat exposure.</a:t>
            </a:r>
          </a:p>
          <a:p>
            <a:pPr marL="171450" indent="-171450" algn="l">
              <a:buFont typeface="Arial" panose="020B0604020202020204" pitchFamily="34" charset="0"/>
              <a:buChar char="•"/>
            </a:pPr>
            <a:r>
              <a:rPr lang="en-US" b="1" i="0" dirty="0">
                <a:solidFill>
                  <a:srgbClr val="000000"/>
                </a:solidFill>
                <a:effectLst/>
                <a:latin typeface="Open Sans" panose="020B0606030504020204" pitchFamily="34" charset="0"/>
              </a:rPr>
              <a:t>Taking breaks in air conditioning will not affect acclimatization.</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58</a:t>
            </a:fld>
            <a:endParaRPr lang="en-US"/>
          </a:p>
        </p:txBody>
      </p:sp>
    </p:spTree>
    <p:extLst>
      <p:ext uri="{BB962C8B-B14F-4D97-AF65-F5344CB8AC3E}">
        <p14:creationId xmlns:p14="http://schemas.microsoft.com/office/powerpoint/2010/main" val="42176913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000000"/>
                </a:solidFill>
                <a:effectLst/>
                <a:latin typeface="Open Sans" panose="020B0606030504020204" pitchFamily="34" charset="0"/>
              </a:rPr>
              <a:t>Rest breaks are very important when it comes to preventing heat-related illnesses, as they allow the body to cool down. </a:t>
            </a:r>
          </a:p>
          <a:p>
            <a:pPr algn="l">
              <a:buFont typeface="Arial" panose="020B0604020202020204" pitchFamily="34" charset="0"/>
              <a:buNone/>
            </a:pPr>
            <a:endParaRPr lang="en-US" b="0" i="0" dirty="0">
              <a:solidFill>
                <a:srgbClr val="000000"/>
              </a:solidFill>
              <a:effectLst/>
              <a:latin typeface="Open Sans" panose="020B0606030504020204" pitchFamily="34" charset="0"/>
            </a:endParaRPr>
          </a:p>
          <a:p>
            <a:pPr algn="l">
              <a:buFont typeface="Arial" panose="020B0604020202020204" pitchFamily="34" charset="0"/>
              <a:buNone/>
            </a:pPr>
            <a:r>
              <a:rPr lang="en-US" b="0" i="0" dirty="0">
                <a:solidFill>
                  <a:srgbClr val="000000"/>
                </a:solidFill>
                <a:effectLst/>
                <a:latin typeface="Open Sans" panose="020B0606030504020204" pitchFamily="34" charset="0"/>
              </a:rPr>
              <a:t>Employers should implement the following: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Modify work/rest periods to give the body a chance to get rid of excess heat.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Permit rest and water breaks when a worker feels heat discomfort.</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Assign new and unacclimatized workers lighter work and longer, more frequent rest periods.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Shorten work periods and increase rest periods:</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As temperature, humidity, and sunshine increase.</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When there is no air movement.</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If protective clothing or equipment is worn.</a:t>
            </a:r>
          </a:p>
          <a:p>
            <a:pPr marL="628650" lvl="1" indent="-171450" algn="l">
              <a:buFont typeface="Courier New" panose="02070309020205020404" pitchFamily="49" charset="0"/>
              <a:buChar char="o"/>
            </a:pPr>
            <a:r>
              <a:rPr lang="en-US" b="0" i="0" dirty="0">
                <a:solidFill>
                  <a:srgbClr val="000000"/>
                </a:solidFill>
                <a:effectLst/>
                <a:latin typeface="Open Sans" panose="020B0606030504020204" pitchFamily="34" charset="0"/>
              </a:rPr>
              <a:t>For heavier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a:t>
            </a:r>
            <a:r>
              <a:rPr lang="en-US" b="0" i="0" dirty="0">
                <a:solidFill>
                  <a:srgbClr val="000000"/>
                </a:solidFill>
                <a:effectLst/>
                <a:latin typeface="Open Sans" panose="020B0606030504020204" pitchFamily="34" charset="0"/>
              </a:rPr>
              <a:t>https://www.cdc.gov/niosh/topics/heatstress/recommendations.html</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59</a:t>
            </a:fld>
            <a:endParaRPr lang="en-US"/>
          </a:p>
        </p:txBody>
      </p:sp>
    </p:spTree>
    <p:extLst>
      <p:ext uri="{BB962C8B-B14F-4D97-AF65-F5344CB8AC3E}">
        <p14:creationId xmlns:p14="http://schemas.microsoft.com/office/powerpoint/2010/main" val="26406950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work/rest schedules available that can be used by employers and adapted to different worksites. This particular schedule is from the CDC. This schedule is for workers who are physically fit, well-rested, fully hydrated, under age 40, and working in an environment that has 30% humidity and perceptible air movement. Therefore, this particular schedule may not be applicable to many worksites. It’s important to take into account personal risk factors as well as environmental and occupational factors when developing or adapting a work/rest schedule. </a:t>
            </a:r>
          </a:p>
          <a:p>
            <a:endParaRPr lang="en-US" dirty="0"/>
          </a:p>
          <a:p>
            <a:r>
              <a:rPr lang="en-US" dirty="0"/>
              <a:t>Go through this sample table with the participants. In the columns we have the work classification: Light Work, Moderate Work, and Heavy Work. The rows include the temperature in Fahrenheit. </a:t>
            </a:r>
          </a:p>
          <a:p>
            <a:endParaRPr lang="en-US" dirty="0"/>
          </a:p>
          <a:p>
            <a:r>
              <a:rPr lang="en-US" dirty="0"/>
              <a:t>It’s important to note that it is not sufficient to rely on worker self-pacing. It’s possible that workers may not realize when they need to take a break. </a:t>
            </a:r>
          </a:p>
          <a:p>
            <a:endParaRPr lang="en-US" dirty="0"/>
          </a:p>
          <a:p>
            <a:r>
              <a:rPr lang="en-US" b="1" dirty="0"/>
              <a:t>Source: </a:t>
            </a:r>
            <a:r>
              <a:rPr lang="en-US" dirty="0"/>
              <a:t>https://www.cdc.gov/niosh/mining/UserFiles/works/pdfs/2017-127.pdf</a:t>
            </a:r>
          </a:p>
          <a:p>
            <a:r>
              <a:rPr lang="en-US" b="1" dirty="0"/>
              <a:t>Table: </a:t>
            </a:r>
            <a:r>
              <a:rPr lang="en-US" dirty="0"/>
              <a:t>This table is a work/rest schedule from the CDC. It is based off NIOSH’s Criteria for a Recommended Standard, Occupational Exposure to Heat and Hot Environments. </a:t>
            </a:r>
          </a:p>
        </p:txBody>
      </p:sp>
      <p:sp>
        <p:nvSpPr>
          <p:cNvPr id="4" name="Slide Number Placeholder 3"/>
          <p:cNvSpPr>
            <a:spLocks noGrp="1"/>
          </p:cNvSpPr>
          <p:nvPr>
            <p:ph type="sldNum" sz="quarter" idx="5"/>
          </p:nvPr>
        </p:nvSpPr>
        <p:spPr/>
        <p:txBody>
          <a:bodyPr/>
          <a:lstStyle/>
          <a:p>
            <a:fld id="{A3597599-430D-4F1B-8F31-4CC76330FE50}" type="slidenum">
              <a:rPr lang="en-US" smtClean="0"/>
              <a:t>60</a:t>
            </a:fld>
            <a:endParaRPr lang="en-US"/>
          </a:p>
        </p:txBody>
      </p:sp>
    </p:spTree>
    <p:extLst>
      <p:ext uri="{BB962C8B-B14F-4D97-AF65-F5344CB8AC3E}">
        <p14:creationId xmlns:p14="http://schemas.microsoft.com/office/powerpoint/2010/main" val="17582257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B3A48"/>
                </a:solidFill>
                <a:effectLst/>
                <a:latin typeface="Public Sans"/>
              </a:rPr>
              <a:t>If performing outdoor work, employees need to be provided with shade. Shade can be provided to workers in a variety of ways, including using pop-ups, canopies, umbrellas, and structures that are mechanically ventilated or open to air movement (e.g., unfinished structures or semi-finished garages). Other ways to provide shade are by using: </a:t>
            </a:r>
          </a:p>
          <a:p>
            <a:pPr marL="171450" indent="-171450" algn="l">
              <a:buFont typeface="Arial" panose="020B0604020202020204" pitchFamily="34" charset="0"/>
              <a:buChar char="•"/>
            </a:pPr>
            <a:r>
              <a:rPr lang="en-US" b="0" i="0" dirty="0">
                <a:solidFill>
                  <a:srgbClr val="3B3A48"/>
                </a:solidFill>
                <a:effectLst/>
                <a:latin typeface="Public Sans"/>
              </a:rPr>
              <a:t>tarpaulins tied to 4 posts, </a:t>
            </a:r>
          </a:p>
          <a:p>
            <a:pPr marL="171450" indent="-171450" algn="l">
              <a:buFont typeface="Arial" panose="020B0604020202020204" pitchFamily="34" charset="0"/>
              <a:buChar char="•"/>
            </a:pPr>
            <a:r>
              <a:rPr lang="en-US" b="0" i="0" dirty="0">
                <a:solidFill>
                  <a:srgbClr val="3B3A48"/>
                </a:solidFill>
                <a:effectLst/>
                <a:latin typeface="Public Sans"/>
              </a:rPr>
              <a:t>full and thick tree canopies that block direct sunlight, </a:t>
            </a:r>
          </a:p>
          <a:p>
            <a:pPr marL="171450" indent="-171450" algn="l">
              <a:buFont typeface="Arial" panose="020B0604020202020204" pitchFamily="34" charset="0"/>
              <a:buChar char="•"/>
            </a:pPr>
            <a:r>
              <a:rPr lang="en-US" b="0" i="0" dirty="0">
                <a:solidFill>
                  <a:srgbClr val="3B3A48"/>
                </a:solidFill>
                <a:effectLst/>
                <a:latin typeface="Public Sans"/>
              </a:rPr>
              <a:t>buildings, and </a:t>
            </a:r>
          </a:p>
          <a:p>
            <a:pPr marL="171450" indent="-171450" algn="l">
              <a:buFont typeface="Arial" panose="020B0604020202020204" pitchFamily="34" charset="0"/>
              <a:buChar char="•"/>
            </a:pPr>
            <a:r>
              <a:rPr lang="en-US" b="0" i="0" dirty="0">
                <a:solidFill>
                  <a:srgbClr val="3B3A48"/>
                </a:solidFill>
                <a:effectLst/>
                <a:latin typeface="Public Sans"/>
              </a:rPr>
              <a:t>enclosed areas only if they provide cooling comparable to shade in the open air (note: this is not a complete list). </a:t>
            </a:r>
          </a:p>
          <a:p>
            <a:pPr algn="l"/>
            <a:endParaRPr lang="en-US" b="0" i="0" dirty="0">
              <a:solidFill>
                <a:srgbClr val="3B3A48"/>
              </a:solidFill>
              <a:effectLst/>
              <a:latin typeface="Public Sans"/>
            </a:endParaRPr>
          </a:p>
          <a:p>
            <a:pPr algn="l"/>
            <a:r>
              <a:rPr lang="en-US" b="0" i="0" dirty="0">
                <a:solidFill>
                  <a:srgbClr val="3B3A48"/>
                </a:solidFill>
                <a:effectLst/>
                <a:latin typeface="Public Sans"/>
              </a:rPr>
              <a:t>Make sure the shade is set up prior to the start of work, and that is it located as close to the work area as possible. </a:t>
            </a:r>
          </a:p>
          <a:p>
            <a:pPr algn="l"/>
            <a:r>
              <a:rPr lang="en-US" b="0" i="0" dirty="0">
                <a:solidFill>
                  <a:srgbClr val="3B3A48"/>
                </a:solidFill>
                <a:effectLst/>
                <a:latin typeface="Public Sans"/>
              </a:rPr>
              <a:t>Shaded areas need to be large enough to accommodate employees as well as have space for responding to emergency situations (e.g., if an employee has a heat stroke). </a:t>
            </a:r>
          </a:p>
          <a:p>
            <a:pPr algn="l"/>
            <a:endParaRPr lang="en-US" b="0" i="0" dirty="0">
              <a:solidFill>
                <a:srgbClr val="3B3A48"/>
              </a:solidFill>
              <a:effectLst/>
              <a:latin typeface="Public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B3A48"/>
                </a:solidFill>
                <a:effectLst/>
                <a:latin typeface="Public Sans"/>
              </a:rPr>
              <a:t>Have a designated person point out the daily location of the shade structures to the workers.</a:t>
            </a:r>
          </a:p>
          <a:p>
            <a:pPr algn="l"/>
            <a:endParaRPr lang="en-US" b="0" i="0" dirty="0">
              <a:solidFill>
                <a:srgbClr val="3B3A48"/>
              </a:solidFill>
              <a:effectLst/>
              <a:latin typeface="Public Sans"/>
            </a:endParaRPr>
          </a:p>
          <a:p>
            <a:pPr algn="l"/>
            <a:r>
              <a:rPr lang="en-US" b="1" i="0" dirty="0">
                <a:solidFill>
                  <a:srgbClr val="3B3A48"/>
                </a:solidFill>
                <a:effectLst/>
                <a:latin typeface="Public Sans"/>
              </a:rPr>
              <a:t>Image: </a:t>
            </a:r>
            <a:r>
              <a:rPr lang="en-US" b="0" i="0" dirty="0">
                <a:solidFill>
                  <a:srgbClr val="3B3A48"/>
                </a:solidFill>
                <a:effectLst/>
                <a:latin typeface="Public Sans"/>
              </a:rPr>
              <a:t>Photo of a white pop-up tent used for shade at a construction site. </a:t>
            </a:r>
          </a:p>
          <a:p>
            <a:pPr algn="l"/>
            <a:r>
              <a:rPr lang="en-US" b="1" i="0" dirty="0">
                <a:solidFill>
                  <a:srgbClr val="3B3A48"/>
                </a:solidFill>
                <a:effectLst/>
                <a:latin typeface="Public Sans"/>
              </a:rPr>
              <a:t>Source: </a:t>
            </a:r>
            <a:r>
              <a:rPr lang="en-US" b="0" i="0" dirty="0">
                <a:solidFill>
                  <a:srgbClr val="3B3A48"/>
                </a:solidFill>
                <a:effectLst/>
                <a:latin typeface="Public Sans"/>
              </a:rPr>
              <a:t>https://www.dir.ca.gov/dosh/etools/08-006/EWP_shade.htm</a:t>
            </a:r>
          </a:p>
        </p:txBody>
      </p:sp>
      <p:sp>
        <p:nvSpPr>
          <p:cNvPr id="4" name="Slide Number Placeholder 3"/>
          <p:cNvSpPr>
            <a:spLocks noGrp="1"/>
          </p:cNvSpPr>
          <p:nvPr>
            <p:ph type="sldNum" sz="quarter" idx="5"/>
          </p:nvPr>
        </p:nvSpPr>
        <p:spPr/>
        <p:txBody>
          <a:bodyPr/>
          <a:lstStyle/>
          <a:p>
            <a:fld id="{A3597599-430D-4F1B-8F31-4CC76330FE50}" type="slidenum">
              <a:rPr lang="en-US" smtClean="0"/>
              <a:t>61</a:t>
            </a:fld>
            <a:endParaRPr lang="en-US"/>
          </a:p>
        </p:txBody>
      </p:sp>
    </p:spTree>
    <p:extLst>
      <p:ext uri="{BB962C8B-B14F-4D97-AF65-F5344CB8AC3E}">
        <p14:creationId xmlns:p14="http://schemas.microsoft.com/office/powerpoint/2010/main" val="7680423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B3A48"/>
                </a:solidFill>
                <a:effectLst/>
                <a:latin typeface="Public Sans"/>
              </a:rPr>
              <a:t>Shade is adequate only when it completely blocks the direct sunlight and allows the body to cool. </a:t>
            </a:r>
          </a:p>
          <a:p>
            <a:pPr algn="l"/>
            <a:endParaRPr lang="en-US" b="0" i="0" dirty="0">
              <a:solidFill>
                <a:srgbClr val="3B3A48"/>
              </a:solidFill>
              <a:effectLst/>
              <a:latin typeface="Public Sans"/>
            </a:endParaRPr>
          </a:p>
          <a:p>
            <a:pPr algn="l"/>
            <a:r>
              <a:rPr lang="en-US" b="0" i="0" dirty="0">
                <a:solidFill>
                  <a:srgbClr val="3B3A48"/>
                </a:solidFill>
                <a:effectLst/>
                <a:latin typeface="Public Sans"/>
              </a:rPr>
              <a:t>Do not provide shade by using:</a:t>
            </a:r>
          </a:p>
          <a:p>
            <a:pPr marL="171450" indent="-171450" algn="l">
              <a:buFont typeface="Arial" panose="020B0604020202020204" pitchFamily="34" charset="0"/>
              <a:buChar char="•"/>
            </a:pPr>
            <a:r>
              <a:rPr lang="en-US" b="0" i="0" dirty="0">
                <a:solidFill>
                  <a:srgbClr val="3B3A48"/>
                </a:solidFill>
                <a:effectLst/>
                <a:latin typeface="Public Sans"/>
              </a:rPr>
              <a:t>Metal storage sheds and other similar out-buildings unless they provide a cooling environment comparable to shade in the open air</a:t>
            </a:r>
          </a:p>
          <a:p>
            <a:pPr marL="171450" indent="-171450" algn="l">
              <a:buFont typeface="Arial" panose="020B0604020202020204" pitchFamily="34" charset="0"/>
              <a:buChar char="•"/>
            </a:pPr>
            <a:r>
              <a:rPr lang="en-US" b="0" i="0" dirty="0">
                <a:solidFill>
                  <a:srgbClr val="3B3A48"/>
                </a:solidFill>
                <a:effectLst/>
                <a:latin typeface="Public Sans"/>
              </a:rPr>
              <a:t>The interior of vehicles. This is because they keep heating up in the sun and do not provide cooling unless the air-conditioning system is continually running and working effectively</a:t>
            </a:r>
          </a:p>
          <a:p>
            <a:pPr marL="171450" indent="-171450" algn="l">
              <a:buFont typeface="Arial" panose="020B0604020202020204" pitchFamily="34" charset="0"/>
              <a:buChar char="•"/>
            </a:pPr>
            <a:r>
              <a:rPr lang="en-US" b="0" i="0" dirty="0">
                <a:solidFill>
                  <a:srgbClr val="3B3A48"/>
                </a:solidFill>
                <a:effectLst/>
                <a:latin typeface="Public Sans"/>
              </a:rPr>
              <a:t>Areas underneath or near equipment (e.g., tractors) or vehicles as they expose employees to other potential hazards</a:t>
            </a:r>
          </a:p>
          <a:p>
            <a:pPr marL="171450" indent="-171450" algn="l">
              <a:buFont typeface="Arial" panose="020B0604020202020204" pitchFamily="34" charset="0"/>
              <a:buChar char="•"/>
            </a:pPr>
            <a:endParaRPr lang="en-US" b="0" i="0" dirty="0">
              <a:solidFill>
                <a:srgbClr val="3B3A48"/>
              </a:solidFill>
              <a:effectLst/>
              <a:latin typeface="Public Sans"/>
            </a:endParaRPr>
          </a:p>
          <a:p>
            <a:pPr algn="l"/>
            <a:r>
              <a:rPr lang="en-US" b="1" i="0" dirty="0">
                <a:solidFill>
                  <a:srgbClr val="3B3A48"/>
                </a:solidFill>
                <a:effectLst/>
                <a:latin typeface="Public Sans"/>
              </a:rPr>
              <a:t>Access to shade is effective only when it does not deter or discourage access or use.</a:t>
            </a:r>
          </a:p>
          <a:p>
            <a:pPr algn="l"/>
            <a:endParaRPr lang="en-US" b="0" i="0" dirty="0">
              <a:solidFill>
                <a:srgbClr val="3B3A48"/>
              </a:solidFill>
              <a:effectLst/>
              <a:latin typeface="Public Sans"/>
            </a:endParaRPr>
          </a:p>
          <a:p>
            <a:pPr algn="l"/>
            <a:r>
              <a:rPr lang="en-US" b="0" i="0" dirty="0">
                <a:solidFill>
                  <a:srgbClr val="3B3A48"/>
                </a:solidFill>
                <a:effectLst/>
                <a:latin typeface="Public Sans"/>
              </a:rPr>
              <a:t>Do not have shade located:</a:t>
            </a:r>
          </a:p>
          <a:p>
            <a:pPr marL="171450" indent="-171450" algn="l">
              <a:buFont typeface="Arial" panose="020B0604020202020204" pitchFamily="34" charset="0"/>
              <a:buChar char="•"/>
            </a:pPr>
            <a:r>
              <a:rPr lang="en-US" b="0" i="0" dirty="0">
                <a:solidFill>
                  <a:srgbClr val="3B3A48"/>
                </a:solidFill>
                <a:effectLst/>
                <a:latin typeface="Public Sans"/>
              </a:rPr>
              <a:t>Across a fence or obstacles</a:t>
            </a:r>
          </a:p>
          <a:p>
            <a:pPr marL="171450" indent="-171450" algn="l">
              <a:buFont typeface="Arial" panose="020B0604020202020204" pitchFamily="34" charset="0"/>
              <a:buChar char="•"/>
            </a:pPr>
            <a:r>
              <a:rPr lang="en-US" b="0" i="0" dirty="0">
                <a:solidFill>
                  <a:srgbClr val="3B3A48"/>
                </a:solidFill>
                <a:effectLst/>
                <a:latin typeface="Public Sans"/>
              </a:rPr>
              <a:t>Too far from work area</a:t>
            </a:r>
          </a:p>
          <a:p>
            <a:pPr marL="171450" indent="-171450" algn="l">
              <a:buFont typeface="Arial" panose="020B0604020202020204" pitchFamily="34" charset="0"/>
              <a:buChar char="•"/>
            </a:pPr>
            <a:r>
              <a:rPr lang="en-US" b="0" i="0" dirty="0">
                <a:solidFill>
                  <a:srgbClr val="3B3A48"/>
                </a:solidFill>
                <a:effectLst/>
                <a:latin typeface="Public Sans"/>
              </a:rPr>
              <a:t>Such that employees do not have to cross traffic or waterways to reach the shade</a:t>
            </a:r>
          </a:p>
          <a:p>
            <a:pPr marL="171450" indent="-171450" algn="l">
              <a:buFont typeface="Arial" panose="020B0604020202020204" pitchFamily="34" charset="0"/>
              <a:buChar char="•"/>
            </a:pPr>
            <a:r>
              <a:rPr lang="en-US" b="0" i="0" dirty="0">
                <a:solidFill>
                  <a:srgbClr val="3B3A48"/>
                </a:solidFill>
                <a:effectLst/>
                <a:latin typeface="Public Sans"/>
              </a:rPr>
              <a:t>Near areas with dirty, dusty and unsanitary conditions</a:t>
            </a:r>
          </a:p>
          <a:p>
            <a:pPr marL="171450" indent="-171450" algn="l">
              <a:buFont typeface="Arial" panose="020B0604020202020204" pitchFamily="34" charset="0"/>
              <a:buChar char="•"/>
            </a:pPr>
            <a:r>
              <a:rPr lang="en-US" b="0" i="0" dirty="0">
                <a:solidFill>
                  <a:srgbClr val="3B3A48"/>
                </a:solidFill>
                <a:effectLst/>
                <a:latin typeface="Public Sans"/>
              </a:rPr>
              <a:t>Next to portable toilet facilities or where employees would sit on wet or muddy ground or encounter branches, brush, and thorns.</a:t>
            </a:r>
            <a:br>
              <a:rPr lang="en-US" b="0" i="0" dirty="0">
                <a:solidFill>
                  <a:srgbClr val="3B3A48"/>
                </a:solidFill>
                <a:effectLst/>
                <a:latin typeface="Public Sans"/>
              </a:rPr>
            </a:br>
            <a:endParaRPr lang="en-US" b="0" i="0" dirty="0">
              <a:solidFill>
                <a:srgbClr val="3B3A48"/>
              </a:solidFill>
              <a:effectLst/>
              <a:latin typeface="Public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3B3A48"/>
                </a:solidFill>
                <a:effectLst/>
                <a:latin typeface="Public Sans"/>
              </a:rPr>
              <a:t>Source: </a:t>
            </a:r>
            <a:r>
              <a:rPr lang="en-US" b="0" i="0" dirty="0">
                <a:solidFill>
                  <a:srgbClr val="3B3A48"/>
                </a:solidFill>
                <a:effectLst/>
                <a:latin typeface="Public Sans"/>
              </a:rPr>
              <a:t>https://www.dir.ca.gov/dosh/etools/08-006/EWP_shade.htm</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62</a:t>
            </a:fld>
            <a:endParaRPr lang="en-US"/>
          </a:p>
        </p:txBody>
      </p:sp>
    </p:spTree>
    <p:extLst>
      <p:ext uri="{BB962C8B-B14F-4D97-AF65-F5344CB8AC3E}">
        <p14:creationId xmlns:p14="http://schemas.microsoft.com/office/powerpoint/2010/main" val="38804486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Open Sans" panose="020B0606030504020204" pitchFamily="34" charset="0"/>
              </a:rPr>
              <a:t>Hydration is extremely important when it comes to protecting employees from heat stress, as dehydration is a primary contributor to heat exhaustion. Employers should provide the means for appropriate hydration of workers. When providing water, ensure the following is met: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Water should be potable, &lt;15°C (59°F), and made accessible near the work area.</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Estimate how much water will be needed and decide who will get and check on water supplies.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Provide individual drinking cups for each worker.</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Encourage workers to hydrate themselves.</a:t>
            </a:r>
          </a:p>
          <a:p>
            <a:pPr algn="l">
              <a:buFont typeface="Arial" panose="020B0604020202020204" pitchFamily="34" charset="0"/>
              <a:buChar char="•"/>
            </a:pPr>
            <a:endParaRPr lang="en-US" b="1" i="0" dirty="0">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Source: </a:t>
            </a:r>
            <a:r>
              <a:rPr lang="en-US" b="0" i="0" dirty="0">
                <a:solidFill>
                  <a:srgbClr val="000000"/>
                </a:solidFill>
                <a:effectLst/>
                <a:latin typeface="Open Sans" panose="020B0606030504020204" pitchFamily="34" charset="0"/>
              </a:rPr>
              <a:t>https://www.cdc.gov/niosh/topics/heatstress/recommendations.html</a:t>
            </a:r>
          </a:p>
          <a:p>
            <a:r>
              <a:rPr lang="en-US" b="1" dirty="0"/>
              <a:t>Image: </a:t>
            </a:r>
            <a:r>
              <a:rPr lang="en-US" dirty="0"/>
              <a:t>An employee at a construction site drinking water from a disposable water bottle.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63</a:t>
            </a:fld>
            <a:endParaRPr lang="en-US"/>
          </a:p>
        </p:txBody>
      </p:sp>
    </p:spTree>
    <p:extLst>
      <p:ext uri="{BB962C8B-B14F-4D97-AF65-F5344CB8AC3E}">
        <p14:creationId xmlns:p14="http://schemas.microsoft.com/office/powerpoint/2010/main" val="9633226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Workers should drink an appropriate amount to stay hydrated. This does not just refer to during their work shift. </a:t>
            </a:r>
            <a:r>
              <a:rPr lang="en-US" dirty="0"/>
              <a:t>Being hydrated when you start work makes it easier to stay hydrated throughout the day. If you are dehydrated when you start work, you may not be able to drink enough to catch up with your body’s need for water.</a:t>
            </a:r>
            <a:r>
              <a:rPr lang="en-US" b="0" i="0" dirty="0">
                <a:solidFill>
                  <a:srgbClr val="000000"/>
                </a:solidFill>
                <a:effectLst/>
                <a:latin typeface="Open Sans" panose="020B0606030504020204" pitchFamily="34" charset="0"/>
              </a:rPr>
              <a:t> In addition, m</a:t>
            </a:r>
            <a:r>
              <a:rPr lang="en-US" dirty="0"/>
              <a:t>ost people need several hours to drink enough fluids to replace what they have lost through sweat. The sooner you start rehydrating after your work shift, the less strain you place on your body from dehydration.</a:t>
            </a:r>
          </a:p>
          <a:p>
            <a:pPr marL="171450" indent="-171450" algn="l">
              <a:buFont typeface="Arial" panose="020B0604020202020204" pitchFamily="34" charset="0"/>
              <a:buChar char="•"/>
            </a:pPr>
            <a:r>
              <a:rPr lang="en-US" dirty="0"/>
              <a:t>Hydrating after work is even more important if you work in the heat on a regular basis. Chronic dehydration increases the risk for several medical conditions, such as kidney stones.</a:t>
            </a:r>
            <a:endParaRPr lang="en-US" b="0" i="0" dirty="0">
              <a:solidFill>
                <a:srgbClr val="000000"/>
              </a:solidFill>
              <a:effectLst/>
              <a:latin typeface="Open Sans" panose="020B0606030504020204" pitchFamily="34" charset="0"/>
            </a:endParaRPr>
          </a:p>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Make sure workers are trained on the following hydration guidelines for during work, and that adequate water and sports drinks are provided: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For moderate activities in the heat that last less than 2 hours, drink 1 cup (8 oz.) of water every 15–20 minutes.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If sweating lasts for several hours, drink sports drinks containing balanced electrolytes.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It’s important to mention that by the time you feel thirsty, you are already behind in fluid replacement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Make sure you take your scheduled meal breaks. Eating meals and snacks will help ensure you are ingesting enough salt.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Do not drink more than 48 oz (6 cups) of water per hour. Drinking too much water or other fluids can cause a medical emergency because the concentration of salt in the blood becomes too low. </a:t>
            </a:r>
          </a:p>
          <a:p>
            <a:pPr algn="l">
              <a:buFont typeface="Arial" panose="020B0604020202020204" pitchFamily="34" charset="0"/>
              <a:buChar char="•"/>
            </a:pPr>
            <a:endParaRPr lang="en-US" b="0" i="0" dirty="0">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Source 1: </a:t>
            </a:r>
            <a:r>
              <a:rPr lang="en-US" b="0" i="0" dirty="0">
                <a:solidFill>
                  <a:srgbClr val="000000"/>
                </a:solidFill>
                <a:effectLst/>
                <a:latin typeface="Open Sans" panose="020B0606030504020204" pitchFamily="34" charset="0"/>
              </a:rPr>
              <a:t>https://www.cdc.gov/niosh/topics/heatstress/recommendations.html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Source 2: </a:t>
            </a:r>
            <a:r>
              <a:rPr lang="en-US" b="0" i="0" dirty="0">
                <a:solidFill>
                  <a:srgbClr val="000000"/>
                </a:solidFill>
                <a:effectLst/>
                <a:latin typeface="Open Sans" panose="020B0606030504020204" pitchFamily="34" charset="0"/>
              </a:rPr>
              <a:t>https://www.cdc.gov/niosh/mining/UserFiles/works/pdfs/2017-126.pdf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Graphic: </a:t>
            </a:r>
            <a:r>
              <a:rPr lang="en-US" b="0" i="0" dirty="0">
                <a:solidFill>
                  <a:srgbClr val="000000"/>
                </a:solidFill>
                <a:effectLst/>
                <a:latin typeface="Open Sans" panose="020B0606030504020204" pitchFamily="34" charset="0"/>
              </a:rPr>
              <a:t>This graphic shows what 32 ounces looks like in different ways. 32 ounces is equal to 1 quart, ¼ gallon, and 1 liter. </a:t>
            </a:r>
          </a:p>
        </p:txBody>
      </p:sp>
      <p:sp>
        <p:nvSpPr>
          <p:cNvPr id="4" name="Slide Number Placeholder 3"/>
          <p:cNvSpPr>
            <a:spLocks noGrp="1"/>
          </p:cNvSpPr>
          <p:nvPr>
            <p:ph type="sldNum" sz="quarter" idx="5"/>
          </p:nvPr>
        </p:nvSpPr>
        <p:spPr/>
        <p:txBody>
          <a:bodyPr/>
          <a:lstStyle/>
          <a:p>
            <a:fld id="{A3597599-430D-4F1B-8F31-4CC76330FE50}" type="slidenum">
              <a:rPr lang="en-US" smtClean="0"/>
              <a:t>64</a:t>
            </a:fld>
            <a:endParaRPr lang="en-US"/>
          </a:p>
        </p:txBody>
      </p:sp>
    </p:spTree>
    <p:extLst>
      <p:ext uri="{BB962C8B-B14F-4D97-AF65-F5344CB8AC3E}">
        <p14:creationId xmlns:p14="http://schemas.microsoft.com/office/powerpoint/2010/main" val="18410275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Workers should drink an appropriate amount to stay hydrated. This does not just refer to during their work shift. </a:t>
            </a:r>
            <a:r>
              <a:rPr lang="en-US" dirty="0"/>
              <a:t>Being hydrated when you start work makes it easier to stay hydrated throughout the day. If you are dehydrated when you start work, you may not be able to drink enough to catch up with your body’s need for water.</a:t>
            </a:r>
            <a:r>
              <a:rPr lang="en-US" b="0" i="0" dirty="0">
                <a:solidFill>
                  <a:srgbClr val="000000"/>
                </a:solidFill>
                <a:effectLst/>
                <a:latin typeface="Open Sans" panose="020B0606030504020204" pitchFamily="34" charset="0"/>
              </a:rPr>
              <a:t> In addition, m</a:t>
            </a:r>
            <a:r>
              <a:rPr lang="en-US" dirty="0"/>
              <a:t>ost people need several hours to drink enough fluids to replace what they have lost through sweat. The sooner you start rehydrating after your work shift, the less strain you place on your body from dehydration.</a:t>
            </a:r>
          </a:p>
          <a:p>
            <a:pPr marL="171450" indent="-171450" algn="l">
              <a:buFont typeface="Arial" panose="020B0604020202020204" pitchFamily="34" charset="0"/>
              <a:buChar char="•"/>
            </a:pPr>
            <a:r>
              <a:rPr lang="en-US" dirty="0"/>
              <a:t>Hydrating after work is even more important if you work in the heat on a regular basis. Chronic dehydration increases the risk for several medical conditions, such as kidney stones.</a:t>
            </a:r>
            <a:endParaRPr lang="en-US" b="0" i="0" dirty="0">
              <a:solidFill>
                <a:srgbClr val="000000"/>
              </a:solidFill>
              <a:effectLst/>
              <a:latin typeface="Open Sans" panose="020B0606030504020204" pitchFamily="34" charset="0"/>
            </a:endParaRPr>
          </a:p>
          <a:p>
            <a:pPr algn="l"/>
            <a:endParaRPr lang="en-US" b="0" i="0" dirty="0">
              <a:solidFill>
                <a:srgbClr val="000000"/>
              </a:solidFill>
              <a:effectLst/>
              <a:latin typeface="Open Sans" panose="020B0606030504020204" pitchFamily="34" charset="0"/>
            </a:endParaRPr>
          </a:p>
          <a:p>
            <a:pPr algn="l"/>
            <a:r>
              <a:rPr lang="en-US" b="0" i="0" dirty="0">
                <a:solidFill>
                  <a:srgbClr val="000000"/>
                </a:solidFill>
                <a:effectLst/>
                <a:latin typeface="Open Sans" panose="020B0606030504020204" pitchFamily="34" charset="0"/>
              </a:rPr>
              <a:t>Make sure workers are trained on the following hydration guidelines for during work, and that adequate water and sports drinks are provided: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For moderate activities in the heat that last less than 2 hours, drink 1 cup (8 oz.) of water every 15–20 minutes.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If sweating lasts for several hours, drink sports drinks containing balanced electrolytes.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It’s important to mention that by the time you feel thirsty, you are already behind in fluid replacement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Make sure you take your scheduled meal breaks. Eating meals and snacks will help ensure you are ingesting enough salt. </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Do not drink more than 48 oz (6 cups) of water per hour. Drinking too much water or other fluids can cause a medical emergency because the concentration of salt in the blood becomes too low.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65</a:t>
            </a:fld>
            <a:endParaRPr lang="en-US"/>
          </a:p>
        </p:txBody>
      </p:sp>
    </p:spTree>
    <p:extLst>
      <p:ext uri="{BB962C8B-B14F-4D97-AF65-F5344CB8AC3E}">
        <p14:creationId xmlns:p14="http://schemas.microsoft.com/office/powerpoint/2010/main" val="17836748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Before showing this slide, consider doing this activity: </a:t>
            </a:r>
          </a:p>
          <a:p>
            <a:endParaRPr lang="en-US" b="1" dirty="0"/>
          </a:p>
          <a:p>
            <a:r>
              <a:rPr lang="en-US" dirty="0"/>
              <a:t>Ask the participants: how many bottles of water do you think is OSHA’s daily recommendation for working in a moderate heat index? Display 16.9 fluid oz bottles at the front of the class so they can see what they look like. Keep asking them what they think is OSHA’s daily recommendation until they get close to 15 bottles. Show them what 15 bottles looks like and remind them that this is for working in a moderate heat index (heat index of 91 to 103 degrees). If working in a higher heat index, they will need to consume more water. </a:t>
            </a:r>
          </a:p>
          <a:p>
            <a:r>
              <a:rPr lang="en-US" b="1" dirty="0"/>
              <a:t>Graphic: </a:t>
            </a:r>
            <a:r>
              <a:rPr lang="en-US" b="0" dirty="0"/>
              <a:t>Graphic demonstrating self-reported daily average water consumption versus OSHA’s daily recommendation for water consumption wen working in a moderate heat index. </a:t>
            </a:r>
          </a:p>
          <a:p>
            <a:r>
              <a:rPr lang="en-US" b="1" dirty="0"/>
              <a:t>Source: </a:t>
            </a:r>
            <a:r>
              <a:rPr lang="en-US" b="0" dirty="0"/>
              <a:t>American Builders 2017 “Are You Properly Hydrated?” Graphic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66</a:t>
            </a:fld>
            <a:endParaRPr lang="en-US"/>
          </a:p>
        </p:txBody>
      </p:sp>
    </p:spTree>
    <p:extLst>
      <p:ext uri="{BB962C8B-B14F-4D97-AF65-F5344CB8AC3E}">
        <p14:creationId xmlns:p14="http://schemas.microsoft.com/office/powerpoint/2010/main" val="23850417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Urine color charts can be used to gauge or assess your hydration status. In response to dehydration, the kidneys conserve water and excrete more concentrated urine; the more concentrated the urine the darker the color. </a:t>
            </a:r>
          </a:p>
          <a:p>
            <a:endParaRPr lang="en-US" dirty="0"/>
          </a:p>
          <a:p>
            <a:r>
              <a:rPr lang="en-US" dirty="0"/>
              <a:t>To use the chart, match the color of your urine sample to a color on the chart. Make sure you watch the urine stream not the toilet water, as the water in the toilet will dilute your urine color.  If the urine sample matches #1, #2, or #3 on the chart, you are well hydrated. If you are a #4 or #5 you are at risk of becoming dehydrated and need to drink water to prevent becoming dehydrated. If your urine color is #6 or darker, you are severely dehydrated and need to consume more fluids immediately. This chart can be posted in restrooms for employees to use/reference. </a:t>
            </a:r>
          </a:p>
          <a:p>
            <a:endParaRPr lang="en-US" dirty="0"/>
          </a:p>
          <a:p>
            <a:r>
              <a:rPr lang="en-US" b="1" dirty="0"/>
              <a:t>Chart: </a:t>
            </a:r>
            <a:r>
              <a:rPr lang="en-US" dirty="0"/>
              <a:t>This chart shows different shades of yellow/brown that demonstrate hydration status, starting with 1 (well hydrated) to 8 (severely dehydrated). </a:t>
            </a:r>
          </a:p>
        </p:txBody>
      </p:sp>
      <p:sp>
        <p:nvSpPr>
          <p:cNvPr id="4" name="Slide Number Placeholder 3"/>
          <p:cNvSpPr>
            <a:spLocks noGrp="1"/>
          </p:cNvSpPr>
          <p:nvPr>
            <p:ph type="sldNum" sz="quarter" idx="5"/>
          </p:nvPr>
        </p:nvSpPr>
        <p:spPr/>
        <p:txBody>
          <a:bodyPr/>
          <a:lstStyle/>
          <a:p>
            <a:fld id="{A3597599-430D-4F1B-8F31-4CC76330FE50}" type="slidenum">
              <a:rPr lang="en-US" smtClean="0"/>
              <a:t>67</a:t>
            </a:fld>
            <a:endParaRPr lang="en-US"/>
          </a:p>
        </p:txBody>
      </p:sp>
    </p:spTree>
    <p:extLst>
      <p:ext uri="{BB962C8B-B14F-4D97-AF65-F5344CB8AC3E}">
        <p14:creationId xmlns:p14="http://schemas.microsoft.com/office/powerpoint/2010/main" val="22037957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urine color chart that can be posted in restrooms for employees to see. </a:t>
            </a:r>
          </a:p>
          <a:p>
            <a:endParaRPr lang="en-US" dirty="0"/>
          </a:p>
          <a:p>
            <a:r>
              <a:rPr lang="en-US" b="1" dirty="0"/>
              <a:t>Source: </a:t>
            </a:r>
            <a:r>
              <a:rPr lang="en-US" dirty="0"/>
              <a:t>Georgia Tech Consultation Program Heat Stress Prevention Program </a:t>
            </a:r>
          </a:p>
          <a:p>
            <a:r>
              <a:rPr lang="en-US" b="1" dirty="0"/>
              <a:t>Chart: </a:t>
            </a:r>
            <a:r>
              <a:rPr lang="en-US" dirty="0"/>
              <a:t>This chart demonstrates hydration status. Lighter shades of yellow suggest hydration, whereas darker shades of yellow/brown suggest dehydration and severe dehydration.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68</a:t>
            </a:fld>
            <a:endParaRPr lang="en-US"/>
          </a:p>
        </p:txBody>
      </p:sp>
    </p:spTree>
    <p:extLst>
      <p:ext uri="{BB962C8B-B14F-4D97-AF65-F5344CB8AC3E}">
        <p14:creationId xmlns:p14="http://schemas.microsoft.com/office/powerpoint/2010/main" val="31520440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recent years, technology has been developed to help workers and employers with monitoring hydration status. Wearable hydration trackers have been developed that measure fluid and sodium loss, skin temperature, and motion. They can be paired with an application that provides direct and continuous sweat measurements, as well as real-time alerts and hydration recommendations. </a:t>
            </a:r>
          </a:p>
          <a:p>
            <a:pPr algn="l"/>
            <a:endParaRPr lang="en-US" dirty="0"/>
          </a:p>
          <a:p>
            <a:pPr algn="l"/>
            <a:r>
              <a:rPr lang="en-US" dirty="0"/>
              <a:t>Hydration testing systems can also be used to monitor hydration status in the workplace. Hydration testing systems require a quick saliva or sweat sample and can provide employers and workers with immediate results. Worker hydration level is recorded within seconds of taking a saliva measurement, and the results can be immediately uploaded to a mobile application. The testing systems will tell you how much fluid to drink and what kind of fluid to drink to best replace electrolytes lost while working in the heat. </a:t>
            </a:r>
          </a:p>
          <a:p>
            <a:pPr algn="l"/>
            <a:endParaRPr lang="en-US" dirty="0"/>
          </a:p>
          <a:p>
            <a:pPr algn="l"/>
            <a:r>
              <a:rPr lang="en-US" dirty="0"/>
              <a:t>For companies that monitor employee hydration, these two means of monitoring are less invasive than taking urine samples. Companies also have access to the results through the applications and can use the results to help them make decisions related to employee hydration during the work shift. </a:t>
            </a:r>
          </a:p>
          <a:p>
            <a:pPr algn="l"/>
            <a:endParaRPr lang="en-US" dirty="0"/>
          </a:p>
          <a:p>
            <a:pPr algn="l"/>
            <a:r>
              <a:rPr lang="en-US" b="1" dirty="0"/>
              <a:t>Image: </a:t>
            </a:r>
            <a:r>
              <a:rPr lang="en-US" dirty="0"/>
              <a:t>Photo of a wearable hydration tracker and a cellular app that is used to measure</a:t>
            </a:r>
            <a:r>
              <a:rPr lang="en-US" baseline="0" dirty="0"/>
              <a:t> hydration status.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69</a:t>
            </a:fld>
            <a:endParaRPr lang="en-US"/>
          </a:p>
        </p:txBody>
      </p:sp>
    </p:spTree>
    <p:extLst>
      <p:ext uri="{BB962C8B-B14F-4D97-AF65-F5344CB8AC3E}">
        <p14:creationId xmlns:p14="http://schemas.microsoft.com/office/powerpoint/2010/main" val="17551275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can only control so much. They cannot control the decisions workers make outside of the workplace. Workers are still responsible for the decisions they make that can either predispose them to heat-related illness or prepare them for working in the heat. </a:t>
            </a:r>
          </a:p>
          <a:p>
            <a:endParaRPr lang="en-US" dirty="0"/>
          </a:p>
          <a:p>
            <a:pPr marL="171450" indent="-171450">
              <a:buFont typeface="Arial" panose="020B0604020202020204" pitchFamily="34" charset="0"/>
              <a:buChar char="•"/>
            </a:pPr>
            <a:r>
              <a:rPr lang="en-US" dirty="0"/>
              <a:t>Alcohol can cause dehydration. Drinking alcohol within 24 hours of working in the heat can increase the risk of heat illness. Having a beer the night before a work shift can increase your risk of heat illness in the following day.</a:t>
            </a:r>
          </a:p>
          <a:p>
            <a:pPr marL="171450" indent="-171450">
              <a:buFont typeface="Arial" panose="020B0604020202020204" pitchFamily="34" charset="0"/>
              <a:buChar char="•"/>
            </a:pPr>
            <a:r>
              <a:rPr lang="en-US" dirty="0"/>
              <a:t>In addition, workers should limit their caffeine consumption. In general, a normal amount of caffeine will not influence your overall hydration. However, when your heart is strained from hot temperatures and workload, high caffeine levels can add additional strain on your heart. It’s important to note that some energy drinks contain more caffeine than coffee, and drinking several energy drinks per day can raise your caffeine levels enough to affect your heart. </a:t>
            </a:r>
          </a:p>
          <a:p>
            <a:pPr marL="0" lvl="0" indent="0" algn="l">
              <a:buFont typeface="Arial" panose="020B0604020202020204" pitchFamily="34" charset="0"/>
              <a:buNone/>
            </a:pPr>
            <a:r>
              <a:rPr lang="en-US" b="1" i="0" dirty="0">
                <a:solidFill>
                  <a:srgbClr val="3B3A48"/>
                </a:solidFill>
                <a:effectLst/>
                <a:latin typeface="Public Sans"/>
              </a:rPr>
              <a:t>Image 1: </a:t>
            </a:r>
            <a:r>
              <a:rPr lang="en-US" b="0" i="0" dirty="0">
                <a:solidFill>
                  <a:srgbClr val="3B3A48"/>
                </a:solidFill>
                <a:effectLst/>
                <a:latin typeface="Public Sans"/>
              </a:rPr>
              <a:t>A white plate with two fried eggs and bacon. Included to demonstrate the need for workers to consume meals prior to and during their work shift. </a:t>
            </a:r>
          </a:p>
          <a:p>
            <a:pPr marL="0" lvl="0" indent="0" algn="l">
              <a:buFont typeface="Arial" panose="020B0604020202020204" pitchFamily="34" charset="0"/>
              <a:buNone/>
            </a:pPr>
            <a:r>
              <a:rPr lang="en-US" b="1" i="0" dirty="0">
                <a:solidFill>
                  <a:srgbClr val="3B3A48"/>
                </a:solidFill>
                <a:effectLst/>
                <a:latin typeface="Public Sans"/>
              </a:rPr>
              <a:t>Image 2: </a:t>
            </a:r>
            <a:r>
              <a:rPr lang="en-US" b="0" i="0" dirty="0">
                <a:solidFill>
                  <a:srgbClr val="3B3A48"/>
                </a:solidFill>
                <a:effectLst/>
                <a:latin typeface="Public Sans"/>
              </a:rPr>
              <a:t>A bottle of prescription medication. Used to demonstrate the need for employees to consider any medication they may be on.</a:t>
            </a:r>
          </a:p>
          <a:p>
            <a:pPr marL="0" lvl="0" indent="0" algn="l">
              <a:buFont typeface="Arial" panose="020B0604020202020204" pitchFamily="34" charset="0"/>
              <a:buNone/>
            </a:pPr>
            <a:r>
              <a:rPr lang="en-US" b="1" i="0" dirty="0">
                <a:solidFill>
                  <a:srgbClr val="3B3A48"/>
                </a:solidFill>
                <a:effectLst/>
                <a:latin typeface="Public Sans"/>
              </a:rPr>
              <a:t>Image 3: </a:t>
            </a:r>
            <a:r>
              <a:rPr lang="en-US" b="0" i="0" dirty="0">
                <a:solidFill>
                  <a:srgbClr val="3B3A48"/>
                </a:solidFill>
                <a:effectLst/>
                <a:latin typeface="Public Sans"/>
              </a:rPr>
              <a:t>A cup of black coffee. Included to demonstrate the need for employees to be aware of their caffeine consumption. </a:t>
            </a:r>
          </a:p>
        </p:txBody>
      </p:sp>
      <p:sp>
        <p:nvSpPr>
          <p:cNvPr id="4" name="Slide Number Placeholder 3"/>
          <p:cNvSpPr>
            <a:spLocks noGrp="1"/>
          </p:cNvSpPr>
          <p:nvPr>
            <p:ph type="sldNum" sz="quarter" idx="5"/>
          </p:nvPr>
        </p:nvSpPr>
        <p:spPr/>
        <p:txBody>
          <a:bodyPr/>
          <a:lstStyle/>
          <a:p>
            <a:fld id="{A3597599-430D-4F1B-8F31-4CC76330FE50}" type="slidenum">
              <a:rPr lang="en-US" smtClean="0"/>
              <a:t>70</a:t>
            </a:fld>
            <a:endParaRPr lang="en-US"/>
          </a:p>
        </p:txBody>
      </p:sp>
    </p:spTree>
    <p:extLst>
      <p:ext uri="{BB962C8B-B14F-4D97-AF65-F5344CB8AC3E}">
        <p14:creationId xmlns:p14="http://schemas.microsoft.com/office/powerpoint/2010/main" val="3424861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Do not skip meals. Do not skip breakfast and do not work through your lunch break or any other break. Meals provide your body with salt, a critical electrolyte that delivers water to your body’s cells.</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It may be helpful to bring your own water bottle, especially one that is insulated. </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Make sure you are drinking enough water the day before your work shift. This is going to make it easier for you to remain hydrated during your work shift.</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Certain medications may act as diuretics or affect temperature regulation in the body. Check to see if you are taking any medications that may do so. If you are, notify your supervisor. You will need to take additional precautions to ensure you do not experience heat stress. </a:t>
            </a:r>
          </a:p>
          <a:p>
            <a:pPr algn="l">
              <a:buFont typeface="Arial" panose="020B0604020202020204" pitchFamily="34" charset="0"/>
              <a:buChar char="•"/>
            </a:pPr>
            <a:r>
              <a:rPr lang="en-US" b="0" i="0" dirty="0">
                <a:solidFill>
                  <a:srgbClr val="000000"/>
                </a:solidFill>
                <a:effectLst/>
                <a:latin typeface="Open Sans" panose="020B0606030504020204" pitchFamily="34" charset="0"/>
              </a:rPr>
              <a:t>Dress appropriately for the heat. Inappropriate clothing can increase the burden of the heat load on the body. </a:t>
            </a:r>
            <a:r>
              <a:rPr lang="en-US" b="0" i="0" dirty="0">
                <a:solidFill>
                  <a:srgbClr val="3B3A48"/>
                </a:solidFill>
                <a:effectLst/>
                <a:latin typeface="Public Sans"/>
              </a:rPr>
              <a:t>In general appropriate work clothing should be:</a:t>
            </a:r>
          </a:p>
          <a:p>
            <a:pPr marL="742950" lvl="1" indent="-285750" algn="l">
              <a:buFont typeface="Arial" panose="020B0604020202020204" pitchFamily="34" charset="0"/>
              <a:buChar char="•"/>
            </a:pPr>
            <a:r>
              <a:rPr lang="en-US" b="0" i="0" dirty="0">
                <a:solidFill>
                  <a:srgbClr val="3B3A48"/>
                </a:solidFill>
                <a:effectLst/>
                <a:latin typeface="Public Sans"/>
              </a:rPr>
              <a:t>Lightweight , loose fitting and made of breathable fabric that allow airflow and air movement aiding in cooling the body.</a:t>
            </a:r>
          </a:p>
          <a:p>
            <a:pPr marL="742950" lvl="1" indent="-285750" algn="l">
              <a:buFont typeface="Arial" panose="020B0604020202020204" pitchFamily="34" charset="0"/>
              <a:buChar char="•"/>
            </a:pPr>
            <a:r>
              <a:rPr lang="en-US" b="0" i="0" dirty="0">
                <a:solidFill>
                  <a:srgbClr val="3B3A48"/>
                </a:solidFill>
                <a:effectLst/>
                <a:latin typeface="Public Sans"/>
              </a:rPr>
              <a:t>Light-colored that reflects the heat better than dark-colored clothes (which absorb heat).</a:t>
            </a:r>
          </a:p>
          <a:p>
            <a:pPr marL="742950" lvl="1" indent="-285750" algn="l">
              <a:buFont typeface="Arial" panose="020B0604020202020204" pitchFamily="34" charset="0"/>
              <a:buChar char="•"/>
            </a:pPr>
            <a:r>
              <a:rPr lang="en-US" b="0" i="0" dirty="0">
                <a:solidFill>
                  <a:srgbClr val="3B3A48"/>
                </a:solidFill>
                <a:effectLst/>
                <a:latin typeface="Public Sans"/>
              </a:rPr>
              <a:t>Shirts with long sleeves that cover the body and avoid sunburn. Sunburn affects the body’s ability to cool itself and increases the loss of body fluid.</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71</a:t>
            </a:fld>
            <a:endParaRPr lang="en-US"/>
          </a:p>
        </p:txBody>
      </p:sp>
    </p:spTree>
    <p:extLst>
      <p:ext uri="{BB962C8B-B14F-4D97-AF65-F5344CB8AC3E}">
        <p14:creationId xmlns:p14="http://schemas.microsoft.com/office/powerpoint/2010/main" val="28165644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t>Go through these questions with the participants.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8 ounces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If sweating lasts for several hours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True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False – they also need to hydrate BEFORE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True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dirty="0"/>
              <a:t>Equipping all work areas with accessible and cool water, educating workers on the importance of hydration and what should be avoided, designating a relief person so workers can take a water break, encouraging workers to drink at least 1 cup of water every 15-20 minutes, providing sports drinks with balanced electrolytes if strenuous, sweat-producing job tasks will be performed, maintain a cool or shaded rest location.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72</a:t>
            </a:fld>
            <a:endParaRPr lang="en-US"/>
          </a:p>
        </p:txBody>
      </p:sp>
    </p:spTree>
    <p:extLst>
      <p:ext uri="{BB962C8B-B14F-4D97-AF65-F5344CB8AC3E}">
        <p14:creationId xmlns:p14="http://schemas.microsoft.com/office/powerpoint/2010/main" val="13488180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 </a:t>
            </a:r>
            <a:r>
              <a:rPr lang="en-US" b="0" dirty="0"/>
              <a:t>Conduct this activity with the class. Ask for two volunteers. Have at the front of the class an energy drink, a sports drink, an electrolyte supplement, and a bottle of water. Ask the first volunteer to sort the three beverages in order of which would be the best to worst choice at the beginning of the work shift. Ask the second volunteer to sort the three beverages in order of which would be the best to worst choice at the end of the work shift.</a:t>
            </a:r>
          </a:p>
          <a:p>
            <a:endParaRPr lang="en-US" b="0" dirty="0"/>
          </a:p>
          <a:p>
            <a:r>
              <a:rPr lang="en-US" b="1" dirty="0"/>
              <a:t>Answer</a:t>
            </a:r>
            <a:r>
              <a:rPr lang="en-US" b="0" dirty="0"/>
              <a:t>: At both the beginning </a:t>
            </a:r>
            <a:r>
              <a:rPr lang="en-US" b="1" dirty="0"/>
              <a:t>and</a:t>
            </a:r>
            <a:r>
              <a:rPr lang="en-US" b="0" dirty="0"/>
              <a:t> end of the work shift the order should be: Water – Electrolyte Supplement – Sports Drink – Energy Drink </a:t>
            </a:r>
            <a:endParaRPr lang="en-US" b="1" dirty="0"/>
          </a:p>
          <a:p>
            <a:r>
              <a:rPr lang="en-US" b="0"/>
              <a:t>Do this activity to highlight the importance of drinking water, as well as the risks of drinking energy drinks while working in the heat. </a:t>
            </a:r>
          </a:p>
          <a:p>
            <a:endParaRPr lang="en-US" b="0" dirty="0"/>
          </a:p>
          <a:p>
            <a:r>
              <a:rPr lang="en-US" b="1" dirty="0"/>
              <a:t>Image 1: </a:t>
            </a:r>
            <a:r>
              <a:rPr lang="en-US" b="0" dirty="0"/>
              <a:t>An energy drink</a:t>
            </a:r>
          </a:p>
          <a:p>
            <a:r>
              <a:rPr lang="en-US" b="1" dirty="0"/>
              <a:t>Image 2: </a:t>
            </a:r>
            <a:r>
              <a:rPr lang="en-US" b="0" dirty="0"/>
              <a:t>A sports drink </a:t>
            </a:r>
          </a:p>
          <a:p>
            <a:r>
              <a:rPr lang="en-US" b="1" dirty="0"/>
              <a:t>Image 3: </a:t>
            </a:r>
            <a:r>
              <a:rPr lang="en-US" b="0" dirty="0"/>
              <a:t>A bottle of water </a:t>
            </a:r>
          </a:p>
        </p:txBody>
      </p:sp>
      <p:sp>
        <p:nvSpPr>
          <p:cNvPr id="4" name="Slide Number Placeholder 3"/>
          <p:cNvSpPr>
            <a:spLocks noGrp="1"/>
          </p:cNvSpPr>
          <p:nvPr>
            <p:ph type="sldNum" sz="quarter" idx="5"/>
          </p:nvPr>
        </p:nvSpPr>
        <p:spPr/>
        <p:txBody>
          <a:bodyPr/>
          <a:lstStyle/>
          <a:p>
            <a:fld id="{A3597599-430D-4F1B-8F31-4CC76330FE50}" type="slidenum">
              <a:rPr lang="en-US" smtClean="0"/>
              <a:t>73</a:t>
            </a:fld>
            <a:endParaRPr lang="en-US"/>
          </a:p>
        </p:txBody>
      </p:sp>
    </p:spTree>
    <p:extLst>
      <p:ext uri="{BB962C8B-B14F-4D97-AF65-F5344CB8AC3E}">
        <p14:creationId xmlns:p14="http://schemas.microsoft.com/office/powerpoint/2010/main" val="38782608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212121"/>
                </a:solidFill>
                <a:effectLst/>
                <a:latin typeface="Source Sans Pro" panose="020B0503030403020204" pitchFamily="34" charset="0"/>
              </a:rPr>
              <a:t>Employers are responsible for protecting their employees from heat-related hazards. To do so, pre-planning is very important. There are several factors employers need to consider when conducting pre-planning exposure assessments, including: </a:t>
            </a:r>
          </a:p>
          <a:p>
            <a:pPr algn="l">
              <a:buFont typeface="Arial" panose="020B0604020202020204" pitchFamily="34" charset="0"/>
              <a:buChar char="•"/>
            </a:pPr>
            <a:endParaRPr lang="en-US" b="0" i="0" dirty="0">
              <a:solidFill>
                <a:srgbClr val="212121"/>
              </a:solidFill>
              <a:effectLst/>
              <a:latin typeface="Source Sans Pro" panose="020B0503030403020204" pitchFamily="34" charset="0"/>
            </a:endParaRP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Environmental conditions (such as air temperature, humidity, sunlight, and air speed), especially on sequential days.</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0" i="0" dirty="0">
                <a:solidFill>
                  <a:srgbClr val="000000"/>
                </a:solidFill>
                <a:effectLst/>
                <a:latin typeface="Arial" panose="020B0604020202020204" pitchFamily="34" charset="0"/>
              </a:rPr>
              <a:t>When the atmospheric moisture content (i.e., relative humidity) is high, the rate of evaporation from the body decreases.  In other words, the human body feels warmer in humid conditions. The opposite is true when the relative humidity decreases because the rate of perspiration increases. The body feels cooler in arid conditions. There is direct relationship between the air temperature and relative humidity and the heat index, meaning as the air temperature and relative humidity increase (decrease), the heat index increases (decreases).</a:t>
            </a:r>
            <a:endParaRPr lang="en-US" b="0" i="0" dirty="0">
              <a:solidFill>
                <a:srgbClr val="212121"/>
              </a:solidFill>
              <a:effectLst/>
              <a:latin typeface="Source Sans Pro" panose="020B0503030403020204" pitchFamily="34" charset="0"/>
            </a:endParaRP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Presence of heat sources (e.g., hot tar ovens or furnaces) in the work area.</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Level of physical activity )i.e., the workload leading to body heat production).</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Use of clothing or protective gear that can reduce the body’s ability to lose excess heat.</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Individual/personal risk factors.</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74</a:t>
            </a:fld>
            <a:endParaRPr lang="en-US"/>
          </a:p>
        </p:txBody>
      </p:sp>
    </p:spTree>
    <p:extLst>
      <p:ext uri="{BB962C8B-B14F-4D97-AF65-F5344CB8AC3E}">
        <p14:creationId xmlns:p14="http://schemas.microsoft.com/office/powerpoint/2010/main" val="31676311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Roboto Regular"/>
                <a:cs typeface="Roboto Regular"/>
              </a:rPr>
              <a:t>Two resources that can help when determining the environmental conditions prior to a work shift are The National Weather Service (NWS) Heat Index Chart and the OSHA NIOSH Heat Safety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Roboto Regular"/>
              <a:cs typeface="Roboto Regular"/>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Roboto Regular"/>
                <a:cs typeface="Roboto Regular"/>
              </a:rPr>
              <a:t>The NWS Heat Index Chart m</a:t>
            </a:r>
            <a:r>
              <a:rPr lang="en-US" dirty="0"/>
              <a:t>easures the apparent temperature, which is what the temperature feels like to the human body. The </a:t>
            </a:r>
            <a:r>
              <a:rPr lang="en-US" dirty="0">
                <a:latin typeface="Roboto Regular"/>
              </a:rPr>
              <a:t>h</a:t>
            </a:r>
            <a:r>
              <a:rPr lang="en-US" dirty="0">
                <a:latin typeface="Roboto Regular"/>
                <a:cs typeface="Roboto Regular"/>
              </a:rPr>
              <a:t>uman body feels warmer i</a:t>
            </a:r>
            <a:r>
              <a:rPr lang="en-US" dirty="0"/>
              <a:t>n humid conditions. The chart also shows the likelihood of heat stress disorders with prolonged exposure or strenuous activity depending upon the heat index. </a:t>
            </a:r>
            <a:endParaRPr lang="en-US" dirty="0">
              <a:latin typeface="Roboto Regular"/>
              <a:cs typeface="Roboto Regular"/>
            </a:endParaRPr>
          </a:p>
          <a:p>
            <a:endParaRPr lang="en-US" dirty="0">
              <a:latin typeface="Roboto Regular"/>
              <a:cs typeface="Roboto Regular"/>
            </a:endParaRPr>
          </a:p>
          <a:p>
            <a:pPr marL="171450" indent="-171450">
              <a:buFont typeface="Arial" panose="020B0604020202020204" pitchFamily="34" charset="0"/>
              <a:buChar char="•"/>
            </a:pPr>
            <a:r>
              <a:rPr lang="en-US" dirty="0">
                <a:latin typeface="Roboto Regular"/>
                <a:cs typeface="Roboto Regular"/>
              </a:rPr>
              <a:t>The OSHA NIOSH Heat Safety Application provides a </a:t>
            </a:r>
            <a:r>
              <a:rPr lang="en-US" dirty="0"/>
              <a:t>visual indicator of the current heat index and associated risk levels specific to your current geographical locations. In addition, it includes precautionary recommendations specific to heat index-associated risk levels, recommendations for planning outdoor work activities, and signs and symptoms and first aid for heat-related illnesses. In the application, the location, temperature, and humidity controls can all be edited to calculate the heat index for different conditions. </a:t>
            </a:r>
          </a:p>
          <a:p>
            <a:endParaRPr lang="en-US" dirty="0"/>
          </a:p>
          <a:p>
            <a:r>
              <a:rPr lang="en-US" b="1" dirty="0"/>
              <a:t>Image 1: </a:t>
            </a:r>
            <a:r>
              <a:rPr lang="en-US" dirty="0"/>
              <a:t>The National Weather Service’s Heat Index Chart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1 Source: </a:t>
            </a:r>
            <a:r>
              <a:rPr lang="en-US" dirty="0">
                <a:latin typeface="Roboto Regular"/>
                <a:cs typeface="Roboto Regular"/>
              </a:rPr>
              <a:t>https://www.weather.gov/ama/heatindex</a:t>
            </a:r>
            <a:endParaRPr lang="en-US" dirty="0"/>
          </a:p>
          <a:p>
            <a:r>
              <a:rPr lang="en-US" b="1" dirty="0"/>
              <a:t>Image 2: </a:t>
            </a:r>
            <a:r>
              <a:rPr lang="en-US" dirty="0"/>
              <a:t>A screenshot of the home page on the OSHA NIOSH Heat Safety App </a:t>
            </a:r>
          </a:p>
        </p:txBody>
      </p:sp>
      <p:sp>
        <p:nvSpPr>
          <p:cNvPr id="4" name="Slide Number Placeholder 3"/>
          <p:cNvSpPr>
            <a:spLocks noGrp="1"/>
          </p:cNvSpPr>
          <p:nvPr>
            <p:ph type="sldNum" sz="quarter" idx="5"/>
          </p:nvPr>
        </p:nvSpPr>
        <p:spPr/>
        <p:txBody>
          <a:bodyPr/>
          <a:lstStyle/>
          <a:p>
            <a:fld id="{A3597599-430D-4F1B-8F31-4CC76330FE50}" type="slidenum">
              <a:rPr lang="en-US" smtClean="0"/>
              <a:t>75</a:t>
            </a:fld>
            <a:endParaRPr lang="en-US"/>
          </a:p>
        </p:txBody>
      </p:sp>
    </p:spTree>
    <p:extLst>
      <p:ext uri="{BB962C8B-B14F-4D97-AF65-F5344CB8AC3E}">
        <p14:creationId xmlns:p14="http://schemas.microsoft.com/office/powerpoint/2010/main" val="4398989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0" i="0" dirty="0">
                <a:solidFill>
                  <a:srgbClr val="000000"/>
                </a:solidFill>
                <a:effectLst/>
                <a:latin typeface="Arial" panose="020B0604020202020204" pitchFamily="34" charset="0"/>
              </a:rPr>
              <a:t>Heat assessments can also be done on-site to determine the environmental conditions on the work-site as well as identify heat sources throughout the work site. Wet Globe Bulb Thermometers are used to estimate the effect of temperature, relative humidity, wind speed, and solar radiation by using three different thermometers: </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wet bulb </a:t>
            </a:r>
            <a:r>
              <a:rPr lang="en-US" b="0" i="0" dirty="0">
                <a:solidFill>
                  <a:srgbClr val="000000"/>
                </a:solidFill>
                <a:effectLst/>
                <a:latin typeface="Arial" panose="020B0604020202020204" pitchFamily="34" charset="0"/>
              </a:rPr>
              <a:t>measures the temperature read by a thermometer covered in a wet cloth. As water evaporates from the cloth, evaporation cools the thermometer. This mirrors how the human body cools itself with sweat.</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black globe </a:t>
            </a:r>
            <a:r>
              <a:rPr lang="en-US" b="0" i="0" dirty="0">
                <a:solidFill>
                  <a:srgbClr val="000000"/>
                </a:solidFill>
                <a:effectLst/>
                <a:latin typeface="Arial" panose="020B0604020202020204" pitchFamily="34" charset="0"/>
              </a:rPr>
              <a:t>is used to measure solar radiation. Solar radiation heats the globe and wind blowing across it cools the globe.</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dry bulb </a:t>
            </a:r>
            <a:r>
              <a:rPr lang="en-US" b="0" i="0" dirty="0">
                <a:solidFill>
                  <a:srgbClr val="000000"/>
                </a:solidFill>
                <a:effectLst/>
                <a:latin typeface="Arial" panose="020B0604020202020204" pitchFamily="34" charset="0"/>
              </a:rPr>
              <a:t>calculates the air temperature measured in the shade. It is the temperature you would see on your thermometer outside.</a:t>
            </a:r>
          </a:p>
          <a:p>
            <a:endParaRPr lang="en-US" dirty="0"/>
          </a:p>
          <a:p>
            <a:r>
              <a:rPr lang="en-US" dirty="0"/>
              <a:t>The Wet Globe Bulb Thermometers allow employers to estimate the effects of the following:</a:t>
            </a:r>
          </a:p>
          <a:p>
            <a:pPr marL="171450" indent="-171450" algn="l">
              <a:buFont typeface="Arial" panose="020B0604020202020204" pitchFamily="34" charset="0"/>
              <a:buChar char="•"/>
            </a:pPr>
            <a:r>
              <a:rPr lang="en-US" sz="1200" b="1" i="0" dirty="0">
                <a:solidFill>
                  <a:srgbClr val="003057"/>
                </a:solidFill>
                <a:effectLst/>
                <a:latin typeface="Helvetica Neue"/>
              </a:rPr>
              <a:t>Indoor work </a:t>
            </a:r>
            <a:r>
              <a:rPr lang="en-US" sz="1200" b="0" i="0" dirty="0">
                <a:solidFill>
                  <a:srgbClr val="003057"/>
                </a:solidFill>
                <a:effectLst/>
                <a:latin typeface="Helvetica Neue"/>
              </a:rPr>
              <a:t>— A weather report cannot gauge conditions inside a building.</a:t>
            </a:r>
          </a:p>
          <a:p>
            <a:pPr marL="171450" indent="-171450" algn="l">
              <a:buFont typeface="Arial" panose="020B0604020202020204" pitchFamily="34" charset="0"/>
              <a:buChar char="•"/>
            </a:pPr>
            <a:r>
              <a:rPr lang="en-US" sz="1200" b="1" i="0" dirty="0">
                <a:solidFill>
                  <a:srgbClr val="003057"/>
                </a:solidFill>
                <a:effectLst/>
                <a:latin typeface="Helvetica Neue"/>
              </a:rPr>
              <a:t>Direct sunlight </a:t>
            </a:r>
            <a:r>
              <a:rPr lang="en-US" sz="1200" b="0" i="0" dirty="0">
                <a:solidFill>
                  <a:srgbClr val="003057"/>
                </a:solidFill>
                <a:effectLst/>
                <a:latin typeface="Helvetica Neue"/>
              </a:rPr>
              <a:t>— Weather services measure temperature and Heat Index in the shade. Work in the sun may be considerably hotter. Direct sunlight can increase the Heat Index by up to 13.5°F (7.5°C).</a:t>
            </a:r>
          </a:p>
          <a:p>
            <a:pPr marL="171450" indent="-171450" algn="l">
              <a:buFont typeface="Arial" panose="020B0604020202020204" pitchFamily="34" charset="0"/>
              <a:buChar char="•"/>
            </a:pPr>
            <a:r>
              <a:rPr lang="en-US" sz="1200" b="1" i="0" dirty="0">
                <a:solidFill>
                  <a:srgbClr val="003057"/>
                </a:solidFill>
                <a:effectLst/>
                <a:latin typeface="Helvetica Neue"/>
              </a:rPr>
              <a:t>Heat sources </a:t>
            </a:r>
            <a:r>
              <a:rPr lang="en-US" sz="1200" b="0" i="0" dirty="0">
                <a:solidFill>
                  <a:srgbClr val="003057"/>
                </a:solidFill>
                <a:effectLst/>
                <a:latin typeface="Helvetica Neue"/>
              </a:rPr>
              <a:t>— Weather reports cannot account for the heat generated by fires, hot tar or other materials, ovens, or other hot equipment, or heat-absorbing surfaces such as roads and roof surfaces.</a:t>
            </a:r>
          </a:p>
          <a:p>
            <a:pPr marL="171450" indent="-171450" algn="l">
              <a:buFont typeface="Arial" panose="020B0604020202020204" pitchFamily="34" charset="0"/>
              <a:buChar char="•"/>
            </a:pPr>
            <a:r>
              <a:rPr lang="en-US" sz="1200" b="1" i="0" dirty="0">
                <a:solidFill>
                  <a:srgbClr val="003057"/>
                </a:solidFill>
                <a:effectLst/>
                <a:latin typeface="Helvetica Neue"/>
              </a:rPr>
              <a:t>Wind blockage </a:t>
            </a:r>
            <a:r>
              <a:rPr lang="en-US" sz="1200" b="0" i="0" dirty="0">
                <a:solidFill>
                  <a:srgbClr val="003057"/>
                </a:solidFill>
                <a:effectLst/>
                <a:latin typeface="Helvetica Neue"/>
              </a:rPr>
              <a:t>— Some worksites may be hotter than surrounding areas because of structures that block air movement. Examples include trenches and bowl-shaped athletic stadiums.</a:t>
            </a:r>
          </a:p>
          <a:p>
            <a:pPr marL="171450" indent="-171450" algn="l">
              <a:buFont typeface="Arial" panose="020B0604020202020204" pitchFamily="34" charset="0"/>
              <a:buChar char="•"/>
            </a:pPr>
            <a:r>
              <a:rPr lang="en-US" sz="1200" b="1" i="0" dirty="0">
                <a:solidFill>
                  <a:srgbClr val="003057"/>
                </a:solidFill>
                <a:effectLst/>
                <a:latin typeface="Helvetica Neue"/>
              </a:rPr>
              <a:t>Reflective material </a:t>
            </a:r>
            <a:r>
              <a:rPr lang="en-US" sz="1200" b="0" i="0" dirty="0">
                <a:solidFill>
                  <a:srgbClr val="003057"/>
                </a:solidFill>
                <a:effectLst/>
                <a:latin typeface="Helvetica Neue"/>
              </a:rPr>
              <a:t>— Water, metal, or other materials can reflect sunlight onto workers.</a:t>
            </a:r>
          </a:p>
          <a:p>
            <a:endParaRPr lang="en-US" dirty="0"/>
          </a:p>
          <a:p>
            <a:r>
              <a:rPr lang="en-US" b="1" dirty="0"/>
              <a:t>Image: </a:t>
            </a:r>
            <a:r>
              <a:rPr lang="en-US" dirty="0"/>
              <a:t>An example of Wet Globe Bulb Thermometer, with the globe thermometer, wet-bulb thermometer, and the dry-bulb thermometer </a:t>
            </a:r>
          </a:p>
        </p:txBody>
      </p:sp>
      <p:sp>
        <p:nvSpPr>
          <p:cNvPr id="4" name="Slide Number Placeholder 3"/>
          <p:cNvSpPr>
            <a:spLocks noGrp="1"/>
          </p:cNvSpPr>
          <p:nvPr>
            <p:ph type="sldNum" sz="quarter" idx="5"/>
          </p:nvPr>
        </p:nvSpPr>
        <p:spPr/>
        <p:txBody>
          <a:bodyPr/>
          <a:lstStyle/>
          <a:p>
            <a:fld id="{A3597599-430D-4F1B-8F31-4CC76330FE50}" type="slidenum">
              <a:rPr lang="en-US" smtClean="0"/>
              <a:t>76</a:t>
            </a:fld>
            <a:endParaRPr lang="en-US"/>
          </a:p>
        </p:txBody>
      </p:sp>
    </p:spTree>
    <p:extLst>
      <p:ext uri="{BB962C8B-B14F-4D97-AF65-F5344CB8AC3E}">
        <p14:creationId xmlns:p14="http://schemas.microsoft.com/office/powerpoint/2010/main" val="11776856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factor that needs to be included when conducting a pre-planning exposure assessment is the workload. The workload is going to affect a worker’s heat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77</a:t>
            </a:fld>
            <a:endParaRPr lang="en-US"/>
          </a:p>
        </p:txBody>
      </p:sp>
    </p:spTree>
    <p:extLst>
      <p:ext uri="{BB962C8B-B14F-4D97-AF65-F5344CB8AC3E}">
        <p14:creationId xmlns:p14="http://schemas.microsoft.com/office/powerpoint/2010/main" val="39932738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has a heat stress calculator on its website that employers can use when performing their pre-planning exposure assessments. The heat stress calculator considers</a:t>
            </a:r>
          </a:p>
          <a:p>
            <a:pPr marL="171450" indent="-171450">
              <a:buFont typeface="Arial" panose="020B0604020202020204" pitchFamily="34" charset="0"/>
              <a:buChar char="•"/>
            </a:pPr>
            <a:r>
              <a:rPr lang="en-US" dirty="0"/>
              <a:t>the wet bulb globe temperature, </a:t>
            </a:r>
          </a:p>
          <a:p>
            <a:pPr marL="171450" indent="-171450">
              <a:buFont typeface="Arial" panose="020B0604020202020204" pitchFamily="34" charset="0"/>
              <a:buChar char="•"/>
            </a:pPr>
            <a:r>
              <a:rPr lang="en-US" dirty="0"/>
              <a:t>the workload being performed, </a:t>
            </a:r>
          </a:p>
          <a:p>
            <a:pPr marL="171450" indent="-171450">
              <a:buFont typeface="Arial" panose="020B0604020202020204" pitchFamily="34" charset="0"/>
              <a:buChar char="•"/>
            </a:pPr>
            <a:r>
              <a:rPr lang="en-US" dirty="0"/>
              <a:t>the employee’s acclimatization status, </a:t>
            </a:r>
          </a:p>
          <a:p>
            <a:pPr marL="171450" indent="-171450">
              <a:buFont typeface="Arial" panose="020B0604020202020204" pitchFamily="34" charset="0"/>
              <a:buChar char="•"/>
            </a:pPr>
            <a:r>
              <a:rPr lang="en-US" dirty="0"/>
              <a:t>the clothing they are wearing, and </a:t>
            </a:r>
          </a:p>
          <a:p>
            <a:pPr marL="171450" indent="-171450">
              <a:buFont typeface="Arial" panose="020B0604020202020204" pitchFamily="34" charset="0"/>
              <a:buChar char="•"/>
            </a:pPr>
            <a:r>
              <a:rPr lang="en-US" dirty="0"/>
              <a:t>their body weight. </a:t>
            </a:r>
            <a:br>
              <a:rPr lang="en-US" dirty="0"/>
            </a:br>
            <a:endParaRPr lang="en-US" dirty="0"/>
          </a:p>
          <a:p>
            <a:pPr marL="0" indent="0">
              <a:buFont typeface="Arial" panose="020B0604020202020204" pitchFamily="34" charset="0"/>
              <a:buNone/>
            </a:pPr>
            <a:r>
              <a:rPr lang="en-US" dirty="0"/>
              <a:t>The calculator will then tell you whether the worker’s heat stress is above the recommended limits. </a:t>
            </a:r>
          </a:p>
          <a:p>
            <a:endParaRPr lang="en-US" dirty="0"/>
          </a:p>
          <a:p>
            <a:r>
              <a:rPr lang="en-US" b="1" dirty="0"/>
              <a:t>Image: </a:t>
            </a:r>
            <a:r>
              <a:rPr lang="en-US" dirty="0"/>
              <a:t>Screenshot of OSHA’s Heat Stress Calculator </a:t>
            </a:r>
          </a:p>
          <a:p>
            <a:r>
              <a:rPr lang="en-US" b="1" dirty="0"/>
              <a:t>Source: </a:t>
            </a:r>
            <a:r>
              <a:rPr lang="en-US" dirty="0"/>
              <a:t>https://www.osha.gov/heat-exposure/calculator</a:t>
            </a:r>
          </a:p>
        </p:txBody>
      </p:sp>
      <p:sp>
        <p:nvSpPr>
          <p:cNvPr id="4" name="Slide Number Placeholder 3"/>
          <p:cNvSpPr>
            <a:spLocks noGrp="1"/>
          </p:cNvSpPr>
          <p:nvPr>
            <p:ph type="sldNum" sz="quarter" idx="5"/>
          </p:nvPr>
        </p:nvSpPr>
        <p:spPr/>
        <p:txBody>
          <a:bodyPr/>
          <a:lstStyle/>
          <a:p>
            <a:fld id="{A3597599-430D-4F1B-8F31-4CC76330FE50}" type="slidenum">
              <a:rPr lang="en-US" smtClean="0"/>
              <a:t>78</a:t>
            </a:fld>
            <a:endParaRPr lang="en-US"/>
          </a:p>
        </p:txBody>
      </p:sp>
    </p:spTree>
    <p:extLst>
      <p:ext uri="{BB962C8B-B14F-4D97-AF65-F5344CB8AC3E}">
        <p14:creationId xmlns:p14="http://schemas.microsoft.com/office/powerpoint/2010/main" val="17292263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Physiological monitoring can be conducted to monitor workers on-site. Heat bands are wearable technology that perform the following: </a:t>
            </a:r>
          </a:p>
          <a:p>
            <a:pPr marL="171450" lvl="0" indent="-171450">
              <a:buFont typeface="Arial" panose="020B0604020202020204" pitchFamily="34" charset="0"/>
              <a:buChar char="•"/>
            </a:pPr>
            <a:r>
              <a:rPr lang="en-US" dirty="0"/>
              <a:t>Measure core body temperature and heart rate</a:t>
            </a:r>
          </a:p>
          <a:p>
            <a:pPr marL="171450" lvl="0" indent="-171450">
              <a:buFont typeface="Arial" panose="020B0604020202020204" pitchFamily="34" charset="0"/>
              <a:buChar char="•"/>
            </a:pPr>
            <a:r>
              <a:rPr lang="en-US" dirty="0"/>
              <a:t>Notify manager when dangerous levels are exceeded for employees</a:t>
            </a:r>
          </a:p>
          <a:p>
            <a:pPr marL="171450" lvl="0" indent="-171450">
              <a:buFont typeface="Arial" panose="020B0604020202020204" pitchFamily="34" charset="0"/>
              <a:buChar char="•"/>
            </a:pPr>
            <a:r>
              <a:rPr lang="en-US" dirty="0"/>
              <a:t>Employees can alert manager on band if assistance is needed</a:t>
            </a:r>
          </a:p>
          <a:p>
            <a:pPr marL="171450" lvl="0" indent="-171450">
              <a:buFont typeface="Arial" panose="020B0604020202020204" pitchFamily="34" charset="0"/>
              <a:buChar char="•"/>
            </a:pPr>
            <a:r>
              <a:rPr lang="en-US" dirty="0"/>
              <a:t>Data logging</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Smart watches can also be used, but only do measure heart rate levels when working. They are not capable of reading core body temperature. </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Image: </a:t>
            </a:r>
            <a:r>
              <a:rPr lang="en-US" dirty="0"/>
              <a:t>An image of a wearable heat band that can be used on-site to perform physiological monitoring of employees. </a:t>
            </a:r>
          </a:p>
        </p:txBody>
      </p:sp>
      <p:sp>
        <p:nvSpPr>
          <p:cNvPr id="4" name="Slide Number Placeholder 3"/>
          <p:cNvSpPr>
            <a:spLocks noGrp="1"/>
          </p:cNvSpPr>
          <p:nvPr>
            <p:ph type="sldNum" sz="quarter" idx="5"/>
          </p:nvPr>
        </p:nvSpPr>
        <p:spPr/>
        <p:txBody>
          <a:bodyPr/>
          <a:lstStyle/>
          <a:p>
            <a:fld id="{A3597599-430D-4F1B-8F31-4CC76330FE50}" type="slidenum">
              <a:rPr lang="en-US" smtClean="0"/>
              <a:t>79</a:t>
            </a:fld>
            <a:endParaRPr lang="en-US"/>
          </a:p>
        </p:txBody>
      </p:sp>
    </p:spTree>
    <p:extLst>
      <p:ext uri="{BB962C8B-B14F-4D97-AF65-F5344CB8AC3E}">
        <p14:creationId xmlns:p14="http://schemas.microsoft.com/office/powerpoint/2010/main" val="28419989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Open Sans" panose="020B0606030504020204" pitchFamily="34" charset="0"/>
              </a:rPr>
              <a:t>Employers should provide a heat stress training program for all workers and supervisors the includes the following:</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Recognition of the signs and symptoms of heat-related illnesses and administra­tion of first aid.</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Causes of heat-related illnesses and steps to reduce the risk. These include drinking enough water and monitoring the color and amount of urine output.</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Proper care and use of heat-protective clothing and equipment and the added heat load caused by exertion, clothing, and per­sonal protective equipment.</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Effects of other factors (drugs, alcohol, obesity, etc.) on tolerance to occupational heat stress.</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The importance of acclimatization.</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The importance of immediately reporting any symptoms or signs of heat-related illness in themselves or in coworkers to the supervisor.</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Procedures for responding to symptoms of possible heat-related illness and for contacting emergency medical ser­vices.</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80</a:t>
            </a:fld>
            <a:endParaRPr lang="en-US"/>
          </a:p>
        </p:txBody>
      </p:sp>
    </p:spTree>
    <p:extLst>
      <p:ext uri="{BB962C8B-B14F-4D97-AF65-F5344CB8AC3E}">
        <p14:creationId xmlns:p14="http://schemas.microsoft.com/office/powerpoint/2010/main" val="23505448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212121"/>
                </a:solidFill>
                <a:effectLst/>
                <a:latin typeface="Source Sans Pro" panose="020B0503030403020204" pitchFamily="34" charset="0"/>
              </a:rPr>
              <a:t>Worker buddy systems should be implemented to encourage employees to look out for one another, including when workers are being acclimatized to working in a hot environment. If you spot someone experiencing weakness, nausea, dizziness, vomiting, confusion, fainting, or irritability, it’s important to take action. </a:t>
            </a:r>
          </a:p>
          <a:p>
            <a:pPr algn="l">
              <a:buFont typeface="Arial" panose="020B0604020202020204" pitchFamily="34" charset="0"/>
              <a:buNone/>
            </a:pPr>
            <a:endParaRPr lang="en-US" b="0" i="0" dirty="0">
              <a:solidFill>
                <a:srgbClr val="212121"/>
              </a:solidFill>
              <a:effectLst/>
              <a:latin typeface="Source Sans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81</a:t>
            </a:fld>
            <a:endParaRPr lang="en-US"/>
          </a:p>
        </p:txBody>
      </p:sp>
    </p:spTree>
    <p:extLst>
      <p:ext uri="{BB962C8B-B14F-4D97-AF65-F5344CB8AC3E}">
        <p14:creationId xmlns:p14="http://schemas.microsoft.com/office/powerpoint/2010/main" val="26826676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212121"/>
                </a:solidFill>
                <a:effectLst/>
                <a:latin typeface="Source Sans Pro" panose="020B0503030403020204" pitchFamily="34" charset="0"/>
              </a:rPr>
              <a:t>If you spot someone experiencing weakness, nausea, dizziness, vomiting, confusion, fainting, or irritability, take action:</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Give them water to drink</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Move them to a cooler area</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Cool them with water, ice or a fan</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Remove unnecessary clothing</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Do not them leave alone</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If in doubt, call 911 or seek medical care</a:t>
            </a:r>
          </a:p>
          <a:p>
            <a:r>
              <a:rPr lang="en-US" b="1" dirty="0"/>
              <a:t>Image: </a:t>
            </a:r>
            <a:r>
              <a:rPr lang="en-US" b="0" dirty="0"/>
              <a:t>An employee helping his co-worker who is lying on the ground. He is propping his head up and helping him drink water. </a:t>
            </a:r>
          </a:p>
        </p:txBody>
      </p:sp>
      <p:sp>
        <p:nvSpPr>
          <p:cNvPr id="4" name="Slide Number Placeholder 3"/>
          <p:cNvSpPr>
            <a:spLocks noGrp="1"/>
          </p:cNvSpPr>
          <p:nvPr>
            <p:ph type="sldNum" sz="quarter" idx="5"/>
          </p:nvPr>
        </p:nvSpPr>
        <p:spPr/>
        <p:txBody>
          <a:bodyPr/>
          <a:lstStyle/>
          <a:p>
            <a:fld id="{A3597599-430D-4F1B-8F31-4CC76330FE50}" type="slidenum">
              <a:rPr lang="en-US" smtClean="0"/>
              <a:t>82</a:t>
            </a:fld>
            <a:endParaRPr lang="en-US"/>
          </a:p>
        </p:txBody>
      </p:sp>
    </p:spTree>
    <p:extLst>
      <p:ext uri="{BB962C8B-B14F-4D97-AF65-F5344CB8AC3E}">
        <p14:creationId xmlns:p14="http://schemas.microsoft.com/office/powerpoint/2010/main" val="16652459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should develop a Heat Illness Prevention Plan that outlines how the company will perform/implement the following:</a:t>
            </a:r>
          </a:p>
          <a:p>
            <a:pPr marL="171450" indent="-171450">
              <a:buFont typeface="Arial" panose="020B0604020202020204" pitchFamily="34" charset="0"/>
              <a:buChar char="•"/>
            </a:pPr>
            <a:r>
              <a:rPr lang="en-US" dirty="0"/>
              <a:t>Employee training</a:t>
            </a:r>
          </a:p>
          <a:p>
            <a:pPr marL="171450" indent="-171450">
              <a:buFont typeface="Arial" panose="020B0604020202020204" pitchFamily="34" charset="0"/>
              <a:buChar char="•"/>
            </a:pPr>
            <a:r>
              <a:rPr lang="en-US" dirty="0"/>
              <a:t>Water locations</a:t>
            </a:r>
          </a:p>
          <a:p>
            <a:pPr marL="171450" indent="-171450">
              <a:buFont typeface="Arial" panose="020B0604020202020204" pitchFamily="34" charset="0"/>
              <a:buChar char="•"/>
            </a:pPr>
            <a:r>
              <a:rPr lang="en-US" dirty="0"/>
              <a:t>Shade/cooling locations and resources</a:t>
            </a:r>
          </a:p>
          <a:p>
            <a:pPr marL="171450" indent="-171450">
              <a:buFont typeface="Arial" panose="020B0604020202020204" pitchFamily="34" charset="0"/>
              <a:buChar char="•"/>
            </a:pPr>
            <a:r>
              <a:rPr lang="en-US" dirty="0"/>
              <a:t>Other measures, such as a buddy system, rest break schedule, and work shift adjustment</a:t>
            </a:r>
          </a:p>
          <a:p>
            <a:pPr marL="0" indent="0">
              <a:buFont typeface="Arial" panose="020B0604020202020204" pitchFamily="34" charset="0"/>
              <a:buNone/>
            </a:pPr>
            <a:r>
              <a:rPr lang="en-US" dirty="0"/>
              <a:t>The plan should also identify specific work activities that may expose employees or contractors to heat stress hazards and identify control measures for each of those activities to protect workers. </a:t>
            </a:r>
          </a:p>
        </p:txBody>
      </p:sp>
      <p:sp>
        <p:nvSpPr>
          <p:cNvPr id="4" name="Slide Number Placeholder 3"/>
          <p:cNvSpPr>
            <a:spLocks noGrp="1"/>
          </p:cNvSpPr>
          <p:nvPr>
            <p:ph type="sldNum" sz="quarter" idx="5"/>
          </p:nvPr>
        </p:nvSpPr>
        <p:spPr/>
        <p:txBody>
          <a:bodyPr/>
          <a:lstStyle/>
          <a:p>
            <a:fld id="{A3597599-430D-4F1B-8F31-4CC76330FE50}" type="slidenum">
              <a:rPr lang="en-US" smtClean="0"/>
              <a:t>83</a:t>
            </a:fld>
            <a:endParaRPr lang="en-US"/>
          </a:p>
        </p:txBody>
      </p:sp>
    </p:spTree>
    <p:extLst>
      <p:ext uri="{BB962C8B-B14F-4D97-AF65-F5344CB8AC3E}">
        <p14:creationId xmlns:p14="http://schemas.microsoft.com/office/powerpoint/2010/main" val="8032255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Georgia Tech OSHA Consultation Program has a template for a written Heat Illness Prevention Plan. Scan the QR code to access the template. If using the template, make sure you make it specific to the facility/work-site. </a:t>
            </a:r>
          </a:p>
          <a:p>
            <a:endParaRPr lang="en-US" dirty="0"/>
          </a:p>
          <a:p>
            <a:r>
              <a:rPr lang="en-US" b="1" dirty="0"/>
              <a:t>Image 1: </a:t>
            </a:r>
            <a:r>
              <a:rPr lang="en-US" dirty="0"/>
              <a:t>A table showing the job task and how employees will be exposed to heat, and the company implemented control measures to protect the workers from the heat. </a:t>
            </a:r>
          </a:p>
          <a:p>
            <a:r>
              <a:rPr lang="en-US" b="1" dirty="0"/>
              <a:t>Image 2: </a:t>
            </a:r>
            <a:r>
              <a:rPr lang="en-US" dirty="0"/>
              <a:t>A QR code that can be scanned to access the Heat Illness Prevention Plan template </a:t>
            </a:r>
          </a:p>
        </p:txBody>
      </p:sp>
      <p:sp>
        <p:nvSpPr>
          <p:cNvPr id="4" name="Slide Number Placeholder 3"/>
          <p:cNvSpPr>
            <a:spLocks noGrp="1"/>
          </p:cNvSpPr>
          <p:nvPr>
            <p:ph type="sldNum" sz="quarter" idx="5"/>
          </p:nvPr>
        </p:nvSpPr>
        <p:spPr/>
        <p:txBody>
          <a:bodyPr/>
          <a:lstStyle/>
          <a:p>
            <a:fld id="{A3597599-430D-4F1B-8F31-4CC76330FE50}" type="slidenum">
              <a:rPr lang="en-US" smtClean="0"/>
              <a:t>84</a:t>
            </a:fld>
            <a:endParaRPr lang="en-US"/>
          </a:p>
        </p:txBody>
      </p:sp>
    </p:spTree>
    <p:extLst>
      <p:ext uri="{BB962C8B-B14F-4D97-AF65-F5344CB8AC3E}">
        <p14:creationId xmlns:p14="http://schemas.microsoft.com/office/powerpoint/2010/main" val="38478138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There is PPE that can be used to help prevent heat stress in the workplace. However, this PPE may come with limitations and employees must be trained in how to properly use the equipment. </a:t>
            </a:r>
          </a:p>
          <a:p>
            <a:pPr marL="171450" indent="-171450">
              <a:buFont typeface="Arial" panose="020B0604020202020204" pitchFamily="34" charset="0"/>
              <a:buChar char="•"/>
            </a:pPr>
            <a:r>
              <a:rPr lang="en-US" baseline="0" dirty="0"/>
              <a:t>Cooling garments include:</a:t>
            </a:r>
          </a:p>
          <a:p>
            <a:pPr marL="628650" lvl="1" indent="-171450">
              <a:buFont typeface="Courier New" panose="02070309020205020404" pitchFamily="49" charset="0"/>
              <a:buChar char="o"/>
            </a:pPr>
            <a:r>
              <a:rPr lang="en-US" baseline="0" dirty="0"/>
              <a:t>Water-cooled garments </a:t>
            </a:r>
            <a:r>
              <a:rPr lang="en-US" b="0" i="0" dirty="0">
                <a:solidFill>
                  <a:srgbClr val="3B3A48"/>
                </a:solidFill>
                <a:effectLst/>
                <a:latin typeface="Public Sans"/>
              </a:rPr>
              <a:t>(e.g., hoods, vests and "long johns"). These require a battery-driven circulating pump, liquid-ice coolant, and a container. </a:t>
            </a:r>
            <a:r>
              <a:rPr lang="en-US" b="1" baseline="0" dirty="0"/>
              <a:t>What are potential problems with cooling garments?</a:t>
            </a:r>
          </a:p>
          <a:p>
            <a:pPr marL="1085850" lvl="2" indent="-171450">
              <a:buFont typeface="Wingdings" pitchFamily="2" charset="2"/>
              <a:buChar char="§"/>
            </a:pPr>
            <a:r>
              <a:rPr lang="en-US" baseline="0" dirty="0"/>
              <a:t>Limited operating time</a:t>
            </a:r>
          </a:p>
          <a:p>
            <a:pPr marL="1085850" lvl="2" indent="-171450">
              <a:buFont typeface="Wingdings" pitchFamily="2" charset="2"/>
              <a:buChar char="§"/>
            </a:pPr>
            <a:r>
              <a:rPr lang="en-US" baseline="0" dirty="0"/>
              <a:t>Restriction of movement</a:t>
            </a:r>
          </a:p>
          <a:p>
            <a:pPr marL="1085850" lvl="2" indent="-171450">
              <a:buFont typeface="Wingdings" pitchFamily="2" charset="2"/>
              <a:buChar char="§"/>
            </a:pPr>
            <a:r>
              <a:rPr lang="en-US" baseline="0" dirty="0"/>
              <a:t>Additional weight</a:t>
            </a:r>
          </a:p>
          <a:p>
            <a:pPr marL="1085850" lvl="2" indent="-171450">
              <a:buFont typeface="Wingdings" pitchFamily="2" charset="2"/>
              <a:buChar char="§"/>
            </a:pPr>
            <a:r>
              <a:rPr lang="en-US" baseline="0" dirty="0"/>
              <a:t>Limited Dexterity</a:t>
            </a:r>
          </a:p>
          <a:p>
            <a:pPr marL="1085850" lvl="2" indent="-171450">
              <a:buFont typeface="Wingdings" pitchFamily="2" charset="2"/>
              <a:buChar char="§"/>
            </a:pPr>
            <a:r>
              <a:rPr lang="en-US" baseline="0" dirty="0"/>
              <a:t>Reduction in effective work space</a:t>
            </a:r>
          </a:p>
          <a:p>
            <a:pPr marL="1085850" lvl="2" indent="-171450">
              <a:buFont typeface="Wingdings" pitchFamily="2" charset="2"/>
              <a:buChar char="§"/>
            </a:pPr>
            <a:r>
              <a:rPr lang="en-US" baseline="0" dirty="0"/>
              <a:t>The interaction with PPE used at HAZWOPER sites </a:t>
            </a:r>
          </a:p>
          <a:p>
            <a:pPr marL="628650" lvl="1" indent="-171450">
              <a:buFont typeface="Courier New" panose="02070309020205020404" pitchFamily="49" charset="0"/>
              <a:buChar char="o"/>
            </a:pPr>
            <a:r>
              <a:rPr lang="en-US" baseline="0" dirty="0"/>
              <a:t>Ice packet vests</a:t>
            </a:r>
          </a:p>
          <a:p>
            <a:pPr marL="628650" lvl="1" indent="-171450">
              <a:buFont typeface="Courier New" panose="02070309020205020404" pitchFamily="49" charset="0"/>
              <a:buChar char="o"/>
            </a:pPr>
            <a:r>
              <a:rPr lang="en-US" baseline="0" dirty="0"/>
              <a:t>Air cooled garments (e.g., suits or hoods)</a:t>
            </a:r>
          </a:p>
          <a:p>
            <a:pPr marL="628650" lvl="1" indent="-171450">
              <a:buFont typeface="Courier New" panose="02070309020205020404" pitchFamily="49" charset="0"/>
              <a:buChar char="o"/>
            </a:pPr>
            <a:r>
              <a:rPr lang="en-US" baseline="0" dirty="0"/>
              <a:t>Wetted over garments (e.g., head and neck wraps, cooling caps, sweatbands). </a:t>
            </a:r>
            <a:endParaRPr lang="en-US" dirty="0"/>
          </a:p>
          <a:p>
            <a:pPr marL="171450" indent="-171450" algn="l">
              <a:buFont typeface="Arial" panose="020B0604020202020204" pitchFamily="34" charset="0"/>
              <a:buChar char="•"/>
            </a:pPr>
            <a:r>
              <a:rPr lang="en-US" b="0" i="0" dirty="0">
                <a:solidFill>
                  <a:srgbClr val="3B3A48"/>
                </a:solidFill>
                <a:effectLst/>
                <a:latin typeface="Public Sans"/>
              </a:rPr>
              <a:t>Clothing selection can also have a significant effect on heat stress. Workers should wear clothing that is going to protect them against the sun and other environmental risk factors and allow the body to cool. In general, appropriate work clothing should be:</a:t>
            </a:r>
          </a:p>
          <a:p>
            <a:pPr marL="628650" lvl="1" indent="-171450" algn="l">
              <a:buFont typeface="Courier New" panose="02070309020205020404" pitchFamily="49" charset="0"/>
              <a:buChar char="o"/>
            </a:pPr>
            <a:r>
              <a:rPr lang="en-US" b="0" i="0" dirty="0">
                <a:solidFill>
                  <a:srgbClr val="3B3A48"/>
                </a:solidFill>
                <a:effectLst/>
                <a:latin typeface="Public Sans"/>
              </a:rPr>
              <a:t>Lightweight , loose fitting and made of breathable fabric that allow airflow and air movement aiding in cooling the body.</a:t>
            </a:r>
          </a:p>
          <a:p>
            <a:pPr marL="628650" lvl="1" indent="-171450" algn="l">
              <a:buFont typeface="Courier New" panose="02070309020205020404" pitchFamily="49" charset="0"/>
              <a:buChar char="o"/>
            </a:pPr>
            <a:r>
              <a:rPr lang="en-US" b="0" i="0" dirty="0">
                <a:solidFill>
                  <a:srgbClr val="3B3A48"/>
                </a:solidFill>
                <a:effectLst/>
                <a:latin typeface="Public Sans"/>
              </a:rPr>
              <a:t>Light-colored, which reflects the heat better than dark-colored clothes (which absorb heat).</a:t>
            </a:r>
          </a:p>
          <a:p>
            <a:pPr marL="628650" lvl="1" indent="-171450" algn="l">
              <a:buFont typeface="Courier New" panose="02070309020205020404" pitchFamily="49" charset="0"/>
              <a:buChar char="o"/>
            </a:pPr>
            <a:r>
              <a:rPr lang="en-US" b="0" i="0" dirty="0">
                <a:solidFill>
                  <a:srgbClr val="3B3A48"/>
                </a:solidFill>
                <a:effectLst/>
                <a:latin typeface="Public Sans"/>
              </a:rPr>
              <a:t>Shirts with long sleeves that cover the body and avoid sunburn. Sunburn affects the body’s ability to cool itself and increases the loss of body fluid.</a:t>
            </a:r>
            <a:br>
              <a:rPr lang="en-US" b="0" i="0" dirty="0">
                <a:solidFill>
                  <a:srgbClr val="3B3A48"/>
                </a:solidFill>
                <a:effectLst/>
                <a:latin typeface="Public Sans"/>
              </a:rPr>
            </a:br>
            <a:endParaRPr lang="en-US" b="0" i="0" dirty="0">
              <a:solidFill>
                <a:srgbClr val="3B3A48"/>
              </a:solidFill>
              <a:effectLst/>
              <a:latin typeface="Public Sans"/>
            </a:endParaRPr>
          </a:p>
          <a:p>
            <a:pPr marL="0" lvl="0" indent="0" algn="l">
              <a:buFont typeface="Arial" panose="020B0604020202020204" pitchFamily="34" charset="0"/>
              <a:buNone/>
            </a:pPr>
            <a:r>
              <a:rPr lang="en-US" b="1" i="0" dirty="0">
                <a:solidFill>
                  <a:srgbClr val="3B3A48"/>
                </a:solidFill>
                <a:effectLst/>
                <a:latin typeface="Public Sans"/>
              </a:rPr>
              <a:t>Image 1: </a:t>
            </a:r>
            <a:r>
              <a:rPr lang="en-US" b="0" i="0" dirty="0">
                <a:solidFill>
                  <a:srgbClr val="3B3A48"/>
                </a:solidFill>
                <a:effectLst/>
                <a:latin typeface="Public Sans"/>
              </a:rPr>
              <a:t>A cooling cap that can be used to cool the head</a:t>
            </a:r>
          </a:p>
          <a:p>
            <a:pPr marL="0" lvl="0" indent="0" algn="l">
              <a:buFont typeface="Arial" panose="020B0604020202020204" pitchFamily="34" charset="0"/>
              <a:buNone/>
            </a:pPr>
            <a:r>
              <a:rPr lang="en-US" b="1" i="0" dirty="0">
                <a:solidFill>
                  <a:srgbClr val="3B3A48"/>
                </a:solidFill>
                <a:effectLst/>
                <a:latin typeface="Public Sans"/>
              </a:rPr>
              <a:t>Image 2: </a:t>
            </a:r>
            <a:r>
              <a:rPr lang="en-US" b="0" i="0" dirty="0">
                <a:solidFill>
                  <a:srgbClr val="3B3A48"/>
                </a:solidFill>
                <a:effectLst/>
                <a:latin typeface="Public Sans"/>
              </a:rPr>
              <a:t>A sweatband that can be applied to the inside of a hard hat or cap to cool the head</a:t>
            </a:r>
          </a:p>
          <a:p>
            <a:pPr marL="0" lvl="0" indent="0" algn="l">
              <a:buFont typeface="Arial" panose="020B0604020202020204" pitchFamily="34" charset="0"/>
              <a:buNone/>
            </a:pPr>
            <a:r>
              <a:rPr lang="en-US" b="1" i="0" dirty="0">
                <a:solidFill>
                  <a:srgbClr val="3B3A48"/>
                </a:solidFill>
                <a:effectLst/>
                <a:latin typeface="Public Sans"/>
              </a:rPr>
              <a:t>Image 3: </a:t>
            </a:r>
            <a:r>
              <a:rPr lang="en-US" b="0" i="0" dirty="0">
                <a:solidFill>
                  <a:srgbClr val="3B3A48"/>
                </a:solidFill>
                <a:effectLst/>
                <a:latin typeface="Public Sans"/>
              </a:rPr>
              <a:t>An ice packet vest </a:t>
            </a:r>
          </a:p>
        </p:txBody>
      </p:sp>
      <p:sp>
        <p:nvSpPr>
          <p:cNvPr id="4" name="Slide Number Placeholder 3"/>
          <p:cNvSpPr>
            <a:spLocks noGrp="1"/>
          </p:cNvSpPr>
          <p:nvPr>
            <p:ph type="sldNum" sz="quarter" idx="5"/>
          </p:nvPr>
        </p:nvSpPr>
        <p:spPr/>
        <p:txBody>
          <a:bodyPr/>
          <a:lstStyle/>
          <a:p>
            <a:fld id="{A3597599-430D-4F1B-8F31-4CC76330FE50}" type="slidenum">
              <a:rPr lang="en-US" smtClean="0"/>
              <a:t>85</a:t>
            </a:fld>
            <a:endParaRPr lang="en-US"/>
          </a:p>
        </p:txBody>
      </p:sp>
    </p:spTree>
    <p:extLst>
      <p:ext uri="{BB962C8B-B14F-4D97-AF65-F5344CB8AC3E}">
        <p14:creationId xmlns:p14="http://schemas.microsoft.com/office/powerpoint/2010/main" val="40081404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dirty="0">
                <a:solidFill>
                  <a:srgbClr val="3B3A48"/>
                </a:solidFill>
                <a:effectLst/>
                <a:latin typeface="Public Sans"/>
              </a:rPr>
              <a:t>Inappropriate work clothing and Personal Protective Equipment can increase the burden of heat load on the body caused by exertion and increase the risk of developing heat illness. </a:t>
            </a:r>
          </a:p>
          <a:p>
            <a:pPr marL="171450" indent="-171450" algn="l">
              <a:buFont typeface="Arial" panose="020B0604020202020204" pitchFamily="34" charset="0"/>
              <a:buChar char="•"/>
            </a:pPr>
            <a:r>
              <a:rPr lang="en-US" b="0" i="0" dirty="0">
                <a:solidFill>
                  <a:srgbClr val="3B3A48"/>
                </a:solidFill>
                <a:effectLst/>
                <a:latin typeface="Public Sans"/>
              </a:rPr>
              <a:t>Employers need to train employees on how inappropriate clothing and Personal Protective Equipment can cause heat illness and on the appropriate clothing and Personal Protective Equipment for the particular job they will be performing.</a:t>
            </a:r>
          </a:p>
          <a:p>
            <a:endParaRPr lang="en-US" dirty="0"/>
          </a:p>
          <a:p>
            <a:pPr marL="171450" indent="-171450" algn="l">
              <a:buFont typeface="Arial" panose="020B0604020202020204" pitchFamily="34" charset="0"/>
              <a:buChar char="•"/>
            </a:pPr>
            <a:r>
              <a:rPr lang="en-US" b="0" i="0" dirty="0">
                <a:solidFill>
                  <a:srgbClr val="3B3A48"/>
                </a:solidFill>
                <a:effectLst/>
                <a:latin typeface="Public Sans"/>
              </a:rPr>
              <a:t>PPE can increase the burden of heat load on the body by trapping the heat and not allowing the body to cool. It is important for employees wearing PPE, which may cover the upper or lower body or face, not to work alone in warm or hot conditions and during high heat or a heat wave. When employees wear this type of PPE in these conditions it may require you to take additional steps to prevent heat illness including (but not limited to):</a:t>
            </a:r>
          </a:p>
          <a:p>
            <a:pPr marL="628650" lvl="1" indent="-171450" algn="l">
              <a:buFont typeface="Arial" panose="020B0604020202020204" pitchFamily="34" charset="0"/>
              <a:buChar char="•"/>
            </a:pPr>
            <a:r>
              <a:rPr lang="en-US" b="0" i="0" dirty="0">
                <a:solidFill>
                  <a:srgbClr val="3B3A48"/>
                </a:solidFill>
                <a:effectLst/>
                <a:latin typeface="Public Sans"/>
              </a:rPr>
              <a:t>Monitoring employees more frequently</a:t>
            </a:r>
          </a:p>
          <a:p>
            <a:pPr marL="628650" lvl="1" indent="-171450" algn="l">
              <a:buFont typeface="Arial" panose="020B0604020202020204" pitchFamily="34" charset="0"/>
              <a:buChar char="•"/>
            </a:pPr>
            <a:r>
              <a:rPr lang="en-US" b="0" i="0" dirty="0">
                <a:solidFill>
                  <a:srgbClr val="3B3A48"/>
                </a:solidFill>
                <a:effectLst/>
                <a:latin typeface="Public Sans"/>
              </a:rPr>
              <a:t>Having employees watch one another more closely</a:t>
            </a:r>
          </a:p>
          <a:p>
            <a:pPr marL="628650" lvl="1" indent="-171450" algn="l">
              <a:buFont typeface="Arial" panose="020B0604020202020204" pitchFamily="34" charset="0"/>
              <a:buChar char="•"/>
            </a:pPr>
            <a:r>
              <a:rPr lang="en-US" b="0" i="0" dirty="0">
                <a:solidFill>
                  <a:srgbClr val="3B3A48"/>
                </a:solidFill>
                <a:effectLst/>
                <a:latin typeface="Public Sans"/>
              </a:rPr>
              <a:t>Having employee take more frequent breaks to remove their PPE to cool down</a:t>
            </a:r>
          </a:p>
          <a:p>
            <a:pPr marL="628650" lvl="1" indent="-171450" algn="l">
              <a:buFont typeface="Arial" panose="020B0604020202020204" pitchFamily="34" charset="0"/>
              <a:buChar char="•"/>
            </a:pPr>
            <a:r>
              <a:rPr lang="en-US" b="0" i="0" dirty="0">
                <a:solidFill>
                  <a:srgbClr val="3B3A48"/>
                </a:solidFill>
                <a:effectLst/>
                <a:latin typeface="Public Sans"/>
              </a:rPr>
              <a:t>Ensuring employees drink more water</a:t>
            </a:r>
          </a:p>
          <a:p>
            <a:pPr marL="628650" lvl="1" indent="-171450" algn="l">
              <a:buFont typeface="Arial" panose="020B0604020202020204" pitchFamily="34" charset="0"/>
              <a:buChar char="•"/>
            </a:pPr>
            <a:r>
              <a:rPr lang="en-US" b="0" i="0" dirty="0">
                <a:solidFill>
                  <a:srgbClr val="3B3A48"/>
                </a:solidFill>
                <a:effectLst/>
                <a:latin typeface="Public Sans"/>
              </a:rPr>
              <a:t>Providing effective cooling measures </a:t>
            </a:r>
          </a:p>
          <a:p>
            <a:pPr marL="628650" lvl="1" indent="-171450" algn="l">
              <a:buFont typeface="Arial" panose="020B0604020202020204" pitchFamily="34" charset="0"/>
              <a:buChar char="•"/>
            </a:pPr>
            <a:r>
              <a:rPr lang="en-US" b="0" i="0" dirty="0">
                <a:solidFill>
                  <a:srgbClr val="3B3A48"/>
                </a:solidFill>
                <a:effectLst/>
                <a:latin typeface="Public Sans"/>
              </a:rPr>
              <a:t>Adjusting work schedules and activities </a:t>
            </a:r>
          </a:p>
          <a:p>
            <a:pPr marL="628650" lvl="1" indent="-171450" algn="l">
              <a:buFont typeface="Arial" panose="020B0604020202020204" pitchFamily="34" charset="0"/>
              <a:buChar char="•"/>
            </a:pPr>
            <a:r>
              <a:rPr lang="en-US" b="0" i="0" dirty="0">
                <a:solidFill>
                  <a:srgbClr val="3B3A48"/>
                </a:solidFill>
                <a:effectLst/>
                <a:latin typeface="Public Sans"/>
              </a:rPr>
              <a:t>Seeking additional help from qualified professionals</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86</a:t>
            </a:fld>
            <a:endParaRPr lang="en-US"/>
          </a:p>
        </p:txBody>
      </p:sp>
    </p:spTree>
    <p:extLst>
      <p:ext uri="{BB962C8B-B14F-4D97-AF65-F5344CB8AC3E}">
        <p14:creationId xmlns:p14="http://schemas.microsoft.com/office/powerpoint/2010/main" val="14038227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Individuals are not just at risk of experiencing heat-related illnesses and deaths on the job. It’s important we apply what we have just learned about heat stress prevention at home to ourselves and to our loved ones. </a:t>
            </a:r>
          </a:p>
          <a:p>
            <a:endParaRPr lang="en-US" dirty="0"/>
          </a:p>
          <a:p>
            <a:r>
              <a:rPr lang="en-US" b="1" dirty="0"/>
              <a:t>Image: </a:t>
            </a:r>
            <a:r>
              <a:rPr lang="en-US" dirty="0"/>
              <a:t>Beach umbrella with sun shining through </a:t>
            </a:r>
          </a:p>
        </p:txBody>
      </p:sp>
      <p:sp>
        <p:nvSpPr>
          <p:cNvPr id="4" name="Slide Number Placeholder 3"/>
          <p:cNvSpPr>
            <a:spLocks noGrp="1"/>
          </p:cNvSpPr>
          <p:nvPr>
            <p:ph type="sldNum" sz="quarter" idx="5"/>
          </p:nvPr>
        </p:nvSpPr>
        <p:spPr/>
        <p:txBody>
          <a:bodyPr/>
          <a:lstStyle/>
          <a:p>
            <a:fld id="{A3597599-430D-4F1B-8F31-4CC76330FE50}" type="slidenum">
              <a:rPr lang="en-US" smtClean="0"/>
              <a:t>87</a:t>
            </a:fld>
            <a:endParaRPr lang="en-US"/>
          </a:p>
        </p:txBody>
      </p:sp>
    </p:spTree>
    <p:extLst>
      <p:ext uri="{BB962C8B-B14F-4D97-AF65-F5344CB8AC3E}">
        <p14:creationId xmlns:p14="http://schemas.microsoft.com/office/powerpoint/2010/main" val="6134858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Heat-related illnesses have occurred amongst young, amateur, and professional athletes. It is important athletes are aware of the signs and symptoms of heat-related illness, as well as what to do to prevent heat stress when exercising. Athletes need to look out for themselves and their teammates, and coaches need to look out for their athletes. Emphasize the need to stay hydrated before, during, and after sports practices, as well as the importance of avoiding caffeinated beverages. </a:t>
            </a:r>
          </a:p>
          <a:p>
            <a:r>
              <a:rPr lang="en-US" b="1" dirty="0"/>
              <a:t>Image: </a:t>
            </a:r>
            <a:r>
              <a:rPr lang="en-US" b="0" dirty="0"/>
              <a:t>Young person </a:t>
            </a:r>
            <a:r>
              <a:rPr lang="en-US" dirty="0"/>
              <a:t>wearing football helmet and pads in the sun. </a:t>
            </a:r>
          </a:p>
        </p:txBody>
      </p:sp>
      <p:sp>
        <p:nvSpPr>
          <p:cNvPr id="4" name="Slide Number Placeholder 3"/>
          <p:cNvSpPr>
            <a:spLocks noGrp="1"/>
          </p:cNvSpPr>
          <p:nvPr>
            <p:ph type="sldNum" sz="quarter" idx="5"/>
          </p:nvPr>
        </p:nvSpPr>
        <p:spPr/>
        <p:txBody>
          <a:bodyPr/>
          <a:lstStyle/>
          <a:p>
            <a:fld id="{A3597599-430D-4F1B-8F31-4CC76330FE50}" type="slidenum">
              <a:rPr lang="en-US" smtClean="0"/>
              <a:t>88</a:t>
            </a:fld>
            <a:endParaRPr lang="en-US"/>
          </a:p>
        </p:txBody>
      </p:sp>
    </p:spTree>
    <p:extLst>
      <p:ext uri="{BB962C8B-B14F-4D97-AF65-F5344CB8AC3E}">
        <p14:creationId xmlns:p14="http://schemas.microsoft.com/office/powerpoint/2010/main" val="14639867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NIOSH, and Georgia Tech all have a number of resources available to companies to help them in protecting their employees from heat-related hazards in the workplace. </a:t>
            </a:r>
          </a:p>
        </p:txBody>
      </p:sp>
      <p:sp>
        <p:nvSpPr>
          <p:cNvPr id="4" name="Slide Number Placeholder 3"/>
          <p:cNvSpPr>
            <a:spLocks noGrp="1"/>
          </p:cNvSpPr>
          <p:nvPr>
            <p:ph type="sldNum" sz="quarter" idx="5"/>
          </p:nvPr>
        </p:nvSpPr>
        <p:spPr/>
        <p:txBody>
          <a:bodyPr/>
          <a:lstStyle/>
          <a:p>
            <a:fld id="{A3597599-430D-4F1B-8F31-4CC76330FE50}" type="slidenum">
              <a:rPr lang="en-US" smtClean="0"/>
              <a:t>89</a:t>
            </a:fld>
            <a:endParaRPr lang="en-US"/>
          </a:p>
        </p:txBody>
      </p:sp>
    </p:spTree>
    <p:extLst>
      <p:ext uri="{BB962C8B-B14F-4D97-AF65-F5344CB8AC3E}">
        <p14:creationId xmlns:p14="http://schemas.microsoft.com/office/powerpoint/2010/main" val="30470003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session of the course will cover cold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90</a:t>
            </a:fld>
            <a:endParaRPr lang="en-US"/>
          </a:p>
        </p:txBody>
      </p:sp>
    </p:spTree>
    <p:extLst>
      <p:ext uri="{BB962C8B-B14F-4D97-AF65-F5344CB8AC3E}">
        <p14:creationId xmlns:p14="http://schemas.microsoft.com/office/powerpoint/2010/main" val="24943049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In a cold environment, most of the body's energy is used to keep the internal core temperature warm.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Over time, the body will begin to shift blood flow from the extremities (hands, feet, arms, and legs) and outer skin to the core (chest and abdomen). </a:t>
            </a:r>
          </a:p>
          <a:p>
            <a:pPr marL="628650" lvl="1" indent="-171450">
              <a:buFont typeface="Arial" panose="020B0604020202020204" pitchFamily="34" charset="0"/>
              <a:buChar char="•"/>
            </a:pPr>
            <a:r>
              <a:rPr lang="en-US" b="0" i="0" dirty="0">
                <a:solidFill>
                  <a:srgbClr val="212121"/>
                </a:solidFill>
                <a:effectLst/>
                <a:latin typeface="Source Sans Pro" panose="020B0503030403020204" pitchFamily="34" charset="0"/>
              </a:rPr>
              <a:t>This shift allows the exposed skin and the extremities to cool rapidly and increases the risk of frostbite and hypothermia. </a:t>
            </a:r>
          </a:p>
          <a:p>
            <a:pPr marL="628650" lvl="1" indent="-171450">
              <a:buFont typeface="Arial" panose="020B0604020202020204" pitchFamily="34" charset="0"/>
              <a:buChar char="•"/>
            </a:pPr>
            <a:r>
              <a:rPr lang="en-US" b="0" i="0" dirty="0">
                <a:solidFill>
                  <a:srgbClr val="212121"/>
                </a:solidFill>
                <a:effectLst/>
                <a:latin typeface="Source Sans Pro" panose="020B0503030403020204" pitchFamily="34" charset="0"/>
              </a:rPr>
              <a:t>Cold stress occurs when the temperature of the skin is driven down which eventually leads to the internal body temperature being reduced. </a:t>
            </a:r>
            <a:r>
              <a:rPr lang="en-US" sz="1200" b="0" i="0" u="none" strike="noStrike" baseline="0" dirty="0">
                <a:solidFill>
                  <a:srgbClr val="005FA9"/>
                </a:solidFill>
                <a:latin typeface="Minion Pro"/>
              </a:rPr>
              <a:t>Serious health problems can occur when the body is unable to stay warm enough.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91</a:t>
            </a:fld>
            <a:endParaRPr lang="en-US"/>
          </a:p>
        </p:txBody>
      </p:sp>
    </p:spTree>
    <p:extLst>
      <p:ext uri="{BB962C8B-B14F-4D97-AF65-F5344CB8AC3E}">
        <p14:creationId xmlns:p14="http://schemas.microsoft.com/office/powerpoint/2010/main" val="10557753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The reduction of internal body temperature can cause tissue damage and even death. Increased wind speeds, wetness/dampness, and a substantial drop in the outdoor temperature can all increase heat loss from the body. According to the American Conference of Governmental Industrial Hygienists (ACGIH</a:t>
            </a:r>
            <a:r>
              <a:rPr lang="en-US" sz="1200" b="0" i="0" u="none" strike="noStrike" baseline="30000" dirty="0">
                <a:solidFill>
                  <a:srgbClr val="005FA9"/>
                </a:solidFill>
                <a:latin typeface="Minion Pro"/>
              </a:rPr>
              <a:t>®</a:t>
            </a:r>
            <a:r>
              <a:rPr lang="en-US" sz="1200" b="0" i="0" u="none" strike="noStrike" baseline="0" dirty="0">
                <a:solidFill>
                  <a:srgbClr val="005FA9"/>
                </a:solidFill>
                <a:latin typeface="Minion Pro"/>
              </a:rPr>
              <a:t>) Threshold Limit Values (TLV</a:t>
            </a:r>
            <a:r>
              <a:rPr lang="en-US" sz="1200" b="0" i="0" u="none" strike="noStrike" baseline="30000" dirty="0">
                <a:solidFill>
                  <a:srgbClr val="005FA9"/>
                </a:solidFill>
                <a:latin typeface="Minion Pro"/>
              </a:rPr>
              <a:t>®</a:t>
            </a:r>
            <a:r>
              <a:rPr lang="en-US" sz="1200" b="0" i="0" u="none" strike="noStrike" baseline="0" dirty="0">
                <a:solidFill>
                  <a:srgbClr val="005FA9"/>
                </a:solidFill>
                <a:latin typeface="Minion Pro"/>
              </a:rPr>
              <a:t>), workers should be protected from exposure to cold so that the deep core temperature does not fall below 96.8°F (36°C) and to prevent frostbite to body extremities [ACGIH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Two workers in cold-weather gear shoveling snow. </a:t>
            </a:r>
          </a:p>
        </p:txBody>
      </p:sp>
      <p:sp>
        <p:nvSpPr>
          <p:cNvPr id="4" name="Slide Number Placeholder 3"/>
          <p:cNvSpPr>
            <a:spLocks noGrp="1"/>
          </p:cNvSpPr>
          <p:nvPr>
            <p:ph type="sldNum" sz="quarter" idx="5"/>
          </p:nvPr>
        </p:nvSpPr>
        <p:spPr/>
        <p:txBody>
          <a:bodyPr/>
          <a:lstStyle/>
          <a:p>
            <a:fld id="{A3597599-430D-4F1B-8F31-4CC76330FE50}" type="slidenum">
              <a:rPr lang="en-US" smtClean="0"/>
              <a:t>92</a:t>
            </a:fld>
            <a:endParaRPr lang="en-US"/>
          </a:p>
        </p:txBody>
      </p:sp>
    </p:spTree>
    <p:extLst>
      <p:ext uri="{BB962C8B-B14F-4D97-AF65-F5344CB8AC3E}">
        <p14:creationId xmlns:p14="http://schemas.microsoft.com/office/powerpoint/2010/main" val="125539203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u="none" strike="noStrike" baseline="0" dirty="0">
                <a:solidFill>
                  <a:srgbClr val="005FA9"/>
                </a:solidFill>
                <a:latin typeface="Minion Pro"/>
              </a:rPr>
              <a:t>Workers, both indoors and outdoors, in manufacturing (e.g., in places kept purposefully cold, poorly insulated, or without heat), transportation, agriculture, construction, maritime and other industries may be exposed to environmental cold stress that can lead to thermal discomfort and in some cases even severe injuries, illnesses, or death.  </a:t>
            </a:r>
          </a:p>
          <a:p>
            <a:pPr algn="just"/>
            <a:endParaRPr lang="en-US" sz="1200" b="0" i="0" u="none" strike="noStrike" baseline="0" dirty="0">
              <a:solidFill>
                <a:srgbClr val="000000"/>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For indoor workers, work in cold, damp conditions can be uncomfortable and may lead to declining work performance (i.e., a decline in cognitive function and dexterity) or result in cold-related illness or injury. Cold-related conditions can also worsen musculoskeletal injuries and vascular disorders.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For outdoor workers, what constitutes cold stress can vary across different areas of the country. In regions where workers are unaccustomed to winter weather, near freezing temperatures are considered factors for cold stress.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Photo of an individual working on electrical equipment outdoors in the cold.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93</a:t>
            </a:fld>
            <a:endParaRPr lang="en-US"/>
          </a:p>
        </p:txBody>
      </p:sp>
    </p:spTree>
    <p:extLst>
      <p:ext uri="{BB962C8B-B14F-4D97-AF65-F5344CB8AC3E}">
        <p14:creationId xmlns:p14="http://schemas.microsoft.com/office/powerpoint/2010/main" val="22638717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factors for cold stress include wetness/dampness, dressing improperly, exhaustion, predisposing health conditions (e.g., hypertension, hypothyroidism, diabetes, and poor circulation), previous experience of frostbite, poor physical conditioning, and not being accustomed to cold weather. </a:t>
            </a:r>
          </a:p>
          <a:p>
            <a:endParaRPr lang="en-US" dirty="0"/>
          </a:p>
          <a:p>
            <a:r>
              <a:rPr lang="en-US" b="1" dirty="0"/>
              <a:t>Image 1: </a:t>
            </a:r>
            <a:r>
              <a:rPr lang="en-US" dirty="0"/>
              <a:t>Two workers in an industrial refrigerator</a:t>
            </a:r>
          </a:p>
          <a:p>
            <a:r>
              <a:rPr lang="en-US" b="1" dirty="0"/>
              <a:t>Image 2: </a:t>
            </a:r>
            <a:r>
              <a:rPr lang="en-US" dirty="0"/>
              <a:t>An employee working outside in the cold without gloves and trying to warm his hands by blowing warm air on them. </a:t>
            </a:r>
          </a:p>
          <a:p>
            <a:r>
              <a:rPr lang="en-US" b="1" dirty="0"/>
              <a:t>Image 3: </a:t>
            </a:r>
            <a:r>
              <a:rPr lang="en-US" dirty="0"/>
              <a:t>A person clearing snow from a sidewalk </a:t>
            </a:r>
          </a:p>
        </p:txBody>
      </p:sp>
      <p:sp>
        <p:nvSpPr>
          <p:cNvPr id="4" name="Slide Number Placeholder 3"/>
          <p:cNvSpPr>
            <a:spLocks noGrp="1"/>
          </p:cNvSpPr>
          <p:nvPr>
            <p:ph type="sldNum" sz="quarter" idx="5"/>
          </p:nvPr>
        </p:nvSpPr>
        <p:spPr/>
        <p:txBody>
          <a:bodyPr/>
          <a:lstStyle/>
          <a:p>
            <a:fld id="{A3597599-430D-4F1B-8F31-4CC76330FE50}" type="slidenum">
              <a:rPr lang="en-US" smtClean="0"/>
              <a:t>94</a:t>
            </a:fld>
            <a:endParaRPr lang="en-US"/>
          </a:p>
        </p:txBody>
      </p:sp>
    </p:spTree>
    <p:extLst>
      <p:ext uri="{BB962C8B-B14F-4D97-AF65-F5344CB8AC3E}">
        <p14:creationId xmlns:p14="http://schemas.microsoft.com/office/powerpoint/2010/main" val="40275792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cover four different cold stress disorders: hypothermia, frostbite, trench foot (also called immersion foot syndrome), and chilblains. </a:t>
            </a:r>
          </a:p>
        </p:txBody>
      </p:sp>
      <p:sp>
        <p:nvSpPr>
          <p:cNvPr id="4" name="Slide Number Placeholder 3"/>
          <p:cNvSpPr>
            <a:spLocks noGrp="1"/>
          </p:cNvSpPr>
          <p:nvPr>
            <p:ph type="sldNum" sz="quarter" idx="5"/>
          </p:nvPr>
        </p:nvSpPr>
        <p:spPr/>
        <p:txBody>
          <a:bodyPr/>
          <a:lstStyle/>
          <a:p>
            <a:fld id="{A3597599-430D-4F1B-8F31-4CC76330FE50}" type="slidenum">
              <a:rPr lang="en-US" smtClean="0"/>
              <a:t>95</a:t>
            </a:fld>
            <a:endParaRPr lang="en-US"/>
          </a:p>
        </p:txBody>
      </p:sp>
    </p:spTree>
    <p:extLst>
      <p:ext uri="{BB962C8B-B14F-4D97-AF65-F5344CB8AC3E}">
        <p14:creationId xmlns:p14="http://schemas.microsoft.com/office/powerpoint/2010/main" val="23759698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Hypothermia is a condition that takes place when the body expends more heat than it creates. It often occurs after prolonged exposure to cold temperature. Hypothermia is clinically defined as a core temperature below </a:t>
            </a:r>
            <a:r>
              <a:rPr lang="en-US" sz="1200" dirty="0"/>
              <a:t>95 </a:t>
            </a:r>
            <a:r>
              <a:rPr lang="en-US" sz="1200" b="0" i="0" u="none" strike="noStrike" baseline="0" dirty="0"/>
              <a:t>°F.</a:t>
            </a:r>
          </a:p>
          <a:p>
            <a:endParaRPr lang="en-US" sz="1200" b="0" i="0" u="none" strike="noStrike" baseline="0" dirty="0"/>
          </a:p>
          <a:p>
            <a:r>
              <a:rPr lang="en-US" sz="1200" b="1" i="0" u="none" strike="noStrike" baseline="0" dirty="0"/>
              <a:t>Image: </a:t>
            </a:r>
            <a:r>
              <a:rPr lang="en-US" sz="1200" b="0" i="0" u="none" strike="noStrike" baseline="0" dirty="0"/>
              <a:t>Three human body diagrams, showing states of hyperthermia, normal state, and hypothermia.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96</a:t>
            </a:fld>
            <a:endParaRPr lang="en-US"/>
          </a:p>
        </p:txBody>
      </p:sp>
    </p:spTree>
    <p:extLst>
      <p:ext uri="{BB962C8B-B14F-4D97-AF65-F5344CB8AC3E}">
        <p14:creationId xmlns:p14="http://schemas.microsoft.com/office/powerpoint/2010/main" val="27634944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symptoms of hypothermia include shivering, fatigue, loss of coordination, and confusion and disorientation.</a:t>
            </a:r>
          </a:p>
          <a:p>
            <a:r>
              <a:rPr lang="en-US" dirty="0"/>
              <a:t>Late symptoms include no shivering, blue skin, dilated pupils, slowed pulse and breathing, and loss of consciousness. </a:t>
            </a:r>
          </a:p>
          <a:p>
            <a:endParaRPr lang="en-US" b="1" dirty="0"/>
          </a:p>
          <a:p>
            <a:r>
              <a:rPr lang="en-US" b="1" dirty="0"/>
              <a:t>Image: </a:t>
            </a:r>
            <a:r>
              <a:rPr lang="en-US" b="0" dirty="0"/>
              <a:t>Photo of two </a:t>
            </a:r>
            <a:r>
              <a:rPr lang="en-US" dirty="0"/>
              <a:t>workers wrapping their co-worker in a blanket to warm him. </a:t>
            </a:r>
          </a:p>
        </p:txBody>
      </p:sp>
      <p:sp>
        <p:nvSpPr>
          <p:cNvPr id="4" name="Slide Number Placeholder 3"/>
          <p:cNvSpPr>
            <a:spLocks noGrp="1"/>
          </p:cNvSpPr>
          <p:nvPr>
            <p:ph type="sldNum" sz="quarter" idx="5"/>
          </p:nvPr>
        </p:nvSpPr>
        <p:spPr/>
        <p:txBody>
          <a:bodyPr/>
          <a:lstStyle/>
          <a:p>
            <a:fld id="{A3597599-430D-4F1B-8F31-4CC76330FE50}" type="slidenum">
              <a:rPr lang="en-US" smtClean="0"/>
              <a:t>97</a:t>
            </a:fld>
            <a:endParaRPr lang="en-US"/>
          </a:p>
        </p:txBody>
      </p:sp>
    </p:spTree>
    <p:extLst>
      <p:ext uri="{BB962C8B-B14F-4D97-AF65-F5344CB8AC3E}">
        <p14:creationId xmlns:p14="http://schemas.microsoft.com/office/powerpoint/2010/main" val="382548081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22222"/>
                </a:solidFill>
                <a:effectLst/>
                <a:latin typeface="Merriweather" panose="00000500000000000000" pitchFamily="2" charset="0"/>
              </a:rPr>
              <a:t>What can be done for a person suffering from hypothermia?</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Call 911 immediately in an emergency; otherwise seek medical assistance as soon as possible.</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Move the person to a warm room or vehicle.</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Remove wet clothes and replace with dry clothes, cover the body (including the head and neck) with layers of blankets; and with a vapor barrier (e.g. tarp, garbage bag). Do</a:t>
            </a:r>
            <a:r>
              <a:rPr lang="en-US" b="1" i="0" dirty="0">
                <a:solidFill>
                  <a:srgbClr val="212121"/>
                </a:solidFill>
                <a:effectLst/>
                <a:latin typeface="Source Sans Pro" panose="020B0503030403020204" pitchFamily="34" charset="0"/>
              </a:rPr>
              <a:t> not</a:t>
            </a:r>
            <a:r>
              <a:rPr lang="en-US" b="0" i="0" dirty="0">
                <a:solidFill>
                  <a:srgbClr val="212121"/>
                </a:solidFill>
                <a:effectLst/>
                <a:latin typeface="Source Sans Pro" panose="020B0503030403020204" pitchFamily="34" charset="0"/>
              </a:rPr>
              <a:t> cover the face.</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If medical help is more than 30 minutes away:</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Give warm sweetened drinks if alert (no alcohol), to help increase the body temperature. Never try to give a drink to an unconscious person.</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Place warm bottles or hot packs in armpits, sides of chest, and groin. Call 911 for additional rewarming instructions.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If a person is not breathing or has no pulse:</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Call 911 for emergency medical assistance immediately.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If the worker has no pulse, cardiopulmonary resuscitation (CPR) should be provided and continued during the warming attempts, until the person responds or medical aid becomes available. Chest compressions should not be performed for patients who manifest an organized rhythm on a cardiac monitor (e.g., automated external defibrillator [AED]), even if they have no palpable pulses and no other signs of life. The worker should be handled very gently and kept horizontal, because when cold, the heart is prone to ventricular fibrillation with any disturbance. Severely hypothermic patients have been known to survive neurologically intact after long periods (over an hour) in a state of “suspended animation” [State of Alaska DHSS 2014]. </a:t>
            </a:r>
          </a:p>
          <a:p>
            <a:pPr marL="285750" lvl="0" indent="-285750" algn="l">
              <a:buFont typeface="Arial" panose="020B0604020202020204" pitchFamily="34" charset="0"/>
              <a:buChar char="•"/>
            </a:pPr>
            <a:endParaRPr lang="en-US" b="0" i="0" dirty="0">
              <a:solidFill>
                <a:srgbClr val="212121"/>
              </a:solidFill>
              <a:effectLst/>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a:t>
            </a:r>
            <a:r>
              <a:rPr lang="en-US" dirty="0"/>
              <a:t>NIOSH Fact Sheet on Cold Stress (https://www.cdc.gov/niosh/docs/2010-115/pdfs/2010-115.pdf?id=10.26616/NIOSHPUB2010115)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98</a:t>
            </a:fld>
            <a:endParaRPr lang="en-US"/>
          </a:p>
        </p:txBody>
      </p:sp>
    </p:spTree>
    <p:extLst>
      <p:ext uri="{BB962C8B-B14F-4D97-AF65-F5344CB8AC3E}">
        <p14:creationId xmlns:p14="http://schemas.microsoft.com/office/powerpoint/2010/main" val="36087050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5FA9"/>
                </a:solidFill>
                <a:latin typeface="Minion Pro"/>
              </a:rPr>
              <a:t>Frostbite is an injury caused by freezing of the skin and deeper tissues, resulting in the loss of feeling and color in the affected areas. Frostbite can permanently damage body tissues, and severe cases can lead to amputation. Examples of risk factors for frostbite include contact with metal or water, dehydration, diabetes, smoking, alcohol abuse, sedating or judgment impairing medications, and prior history of frostbite. </a:t>
            </a:r>
          </a:p>
          <a:p>
            <a:endParaRPr lang="en-US" sz="1800" b="1" i="0" u="none" strike="noStrike" baseline="0" dirty="0">
              <a:solidFill>
                <a:srgbClr val="005FA9"/>
              </a:solidFill>
              <a:latin typeface="Minion Pro"/>
            </a:endParaRPr>
          </a:p>
          <a:p>
            <a:r>
              <a:rPr lang="en-US" sz="1800" b="1" i="0" u="none" strike="noStrike" baseline="0" dirty="0">
                <a:solidFill>
                  <a:srgbClr val="005FA9"/>
                </a:solidFill>
                <a:latin typeface="Minion Pro"/>
              </a:rPr>
              <a:t>Image: </a:t>
            </a:r>
            <a:r>
              <a:rPr lang="en-US" sz="1800" b="0" i="0" u="none" strike="noStrike" baseline="0" dirty="0">
                <a:solidFill>
                  <a:srgbClr val="005FA9"/>
                </a:solidFill>
                <a:latin typeface="Minion Pro"/>
              </a:rPr>
              <a:t>A graphic of two hands showing frostbite in the fingers. Fingers are a dark blue color.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99</a:t>
            </a:fld>
            <a:endParaRPr lang="en-US"/>
          </a:p>
        </p:txBody>
      </p:sp>
    </p:spTree>
    <p:extLst>
      <p:ext uri="{BB962C8B-B14F-4D97-AF65-F5344CB8AC3E}">
        <p14:creationId xmlns:p14="http://schemas.microsoft.com/office/powerpoint/2010/main" val="27447207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Symptoms of frostbite include numbness; tingling or stinging; aching; and bluish or pale, waxy skin. </a:t>
            </a:r>
          </a:p>
          <a:p>
            <a:endParaRPr lang="en-US" sz="1200" b="0" i="0" u="none" strike="noStrike" baseline="0" dirty="0">
              <a:solidFill>
                <a:srgbClr val="005FA9"/>
              </a:solidFill>
              <a:latin typeface="Minion Pro"/>
            </a:endParaRPr>
          </a:p>
          <a:p>
            <a:r>
              <a:rPr lang="en-US" sz="1200" b="1" i="0" u="none" strike="noStrike" baseline="0" dirty="0">
                <a:solidFill>
                  <a:srgbClr val="005FA9"/>
                </a:solidFill>
                <a:latin typeface="Minion Pro"/>
              </a:rPr>
              <a:t>Image</a:t>
            </a:r>
            <a:r>
              <a:rPr lang="en-US" sz="1200" b="0" i="0" u="none" strike="noStrike" baseline="0" dirty="0">
                <a:solidFill>
                  <a:srgbClr val="005FA9"/>
                </a:solidFill>
                <a:latin typeface="Minion Pro"/>
              </a:rPr>
              <a:t>: A photo of a foot with toes affected by frostbite.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100</a:t>
            </a:fld>
            <a:endParaRPr lang="en-US"/>
          </a:p>
        </p:txBody>
      </p:sp>
    </p:spTree>
    <p:extLst>
      <p:ext uri="{BB962C8B-B14F-4D97-AF65-F5344CB8AC3E}">
        <p14:creationId xmlns:p14="http://schemas.microsoft.com/office/powerpoint/2010/main" val="210619876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22222"/>
                </a:solidFill>
                <a:effectLst/>
                <a:latin typeface="Merriweather" panose="00000500000000000000" pitchFamily="2" charset="0"/>
              </a:rPr>
              <a:t>What can be done for a person suffering from frostbite?</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Follow the recommendations described in the previous slides for hypothermia.</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Do not rub the affected area to warm it because this action can cause more damage.</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Do not apply snow/water. Do not break blisters.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Loosely cover and protect the area from contact.</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Do not try to rewarm the frostbitten area before getting medical help; for example, do not place in warm water. If a frostbitten area is rewarmed and gets frozen again, more tissue damage will occur. It is safer for the frostbitten area to be rewarmed by medical professionals.</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Do not massage the frostbitten area; doing so may cause more damage.</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Give warm sweetened drinks, if the person is alert. Avoid drinks with alcohol.</a:t>
            </a:r>
          </a:p>
          <a:p>
            <a:endParaRPr lang="en-US" dirty="0"/>
          </a:p>
          <a:p>
            <a:r>
              <a:rPr lang="en-US" b="1" dirty="0"/>
              <a:t>Source: </a:t>
            </a:r>
            <a:r>
              <a:rPr lang="en-US" dirty="0"/>
              <a:t>NIOSH Cold Stress Fact Sheet (https://www.cdc.gov/niosh/docs/2010-115/pdfs/2010-115.pdf?id=10.26616/NIOSHPUB2010115). </a:t>
            </a:r>
          </a:p>
        </p:txBody>
      </p:sp>
      <p:sp>
        <p:nvSpPr>
          <p:cNvPr id="4" name="Slide Number Placeholder 3"/>
          <p:cNvSpPr>
            <a:spLocks noGrp="1"/>
          </p:cNvSpPr>
          <p:nvPr>
            <p:ph type="sldNum" sz="quarter" idx="5"/>
          </p:nvPr>
        </p:nvSpPr>
        <p:spPr/>
        <p:txBody>
          <a:bodyPr/>
          <a:lstStyle/>
          <a:p>
            <a:fld id="{A3597599-430D-4F1B-8F31-4CC76330FE50}" type="slidenum">
              <a:rPr lang="en-US" smtClean="0"/>
              <a:t>101</a:t>
            </a:fld>
            <a:endParaRPr lang="en-US"/>
          </a:p>
        </p:txBody>
      </p:sp>
    </p:spTree>
    <p:extLst>
      <p:ext uri="{BB962C8B-B14F-4D97-AF65-F5344CB8AC3E}">
        <p14:creationId xmlns:p14="http://schemas.microsoft.com/office/powerpoint/2010/main" val="21183944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dirty="0"/>
              <a:t>Read through the case report with the participants. </a:t>
            </a:r>
          </a:p>
          <a:p>
            <a:pPr algn="l"/>
            <a:endParaRPr lang="en-US" b="0" dirty="0"/>
          </a:p>
          <a:p>
            <a:pPr algn="l"/>
            <a:r>
              <a:rPr lang="en-US" b="1" dirty="0"/>
              <a:t>Source: </a:t>
            </a:r>
            <a:r>
              <a:rPr lang="en-US" dirty="0"/>
              <a:t>NIOSH </a:t>
            </a:r>
            <a:r>
              <a:rPr lang="en-US" sz="1800" b="0" i="0" u="none" strike="noStrike" baseline="0" dirty="0">
                <a:solidFill>
                  <a:srgbClr val="005FA9"/>
                </a:solidFill>
                <a:latin typeface="Franklin Gothic Demi" panose="020B0703020102020204" pitchFamily="34" charset="0"/>
              </a:rPr>
              <a:t>Preventing Cold-Related Illness, (Injury, and Death Among Workers (https://www.cdc.gov/niosh/docs/wp-solutions/2019-113/pdfs/2019-113.pdf).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102</a:t>
            </a:fld>
            <a:endParaRPr lang="en-US"/>
          </a:p>
        </p:txBody>
      </p:sp>
    </p:spTree>
    <p:extLst>
      <p:ext uri="{BB962C8B-B14F-4D97-AF65-F5344CB8AC3E}">
        <p14:creationId xmlns:p14="http://schemas.microsoft.com/office/powerpoint/2010/main" val="18134651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b="0" i="0" u="none" strike="noStrike" baseline="0" dirty="0">
                <a:solidFill>
                  <a:srgbClr val="005FA9"/>
                </a:solidFill>
                <a:latin typeface="Minion Pro"/>
              </a:rPr>
              <a:t>Trench foot is an injury of the feet that occurs after prolonged exposure to wet and cold-related conditions.</a:t>
            </a:r>
          </a:p>
          <a:p>
            <a:pPr marL="285750" indent="-285750">
              <a:buFont typeface="Arial" panose="020B0604020202020204" pitchFamily="34" charset="0"/>
              <a:buChar char="•"/>
            </a:pPr>
            <a:r>
              <a:rPr lang="en-US" sz="1800" b="0" i="0" u="none" strike="noStrike" baseline="0" dirty="0">
                <a:solidFill>
                  <a:srgbClr val="005FA9"/>
                </a:solidFill>
                <a:latin typeface="Minion Pro"/>
              </a:rPr>
              <a:t>Trench foot occurs because wet feet lose heat 25 times faster than dry feet. </a:t>
            </a:r>
          </a:p>
          <a:p>
            <a:pPr marL="285750" indent="-285750">
              <a:buFont typeface="Arial" panose="020B0604020202020204" pitchFamily="34" charset="0"/>
              <a:buChar char="•"/>
            </a:pPr>
            <a:r>
              <a:rPr lang="en-US" sz="1800" b="0" i="0" u="none" strike="noStrike" baseline="0" dirty="0">
                <a:solidFill>
                  <a:srgbClr val="005FA9"/>
                </a:solidFill>
                <a:latin typeface="Minion Pro"/>
              </a:rPr>
              <a:t>To prevent heat loss, the body constricts blood vessels in the feet, and then the skin tissue begins to die.</a:t>
            </a:r>
          </a:p>
          <a:p>
            <a:pPr marL="285750" indent="-285750">
              <a:buFont typeface="Arial" panose="020B0604020202020204" pitchFamily="34" charset="0"/>
              <a:buChar char="•"/>
            </a:pPr>
            <a:r>
              <a:rPr lang="en-US" sz="1800" b="0" i="0" u="none" strike="noStrike" baseline="0" dirty="0">
                <a:solidFill>
                  <a:srgbClr val="005FA9"/>
                </a:solidFill>
                <a:latin typeface="Minion Pro"/>
              </a:rPr>
              <a:t>Trench foot causes damage to the circulation and nerve function in the feet. It can occur at temperatures as high as </a:t>
            </a:r>
            <a:r>
              <a:rPr lang="en-US" sz="3600" dirty="0"/>
              <a:t>60 </a:t>
            </a:r>
            <a:r>
              <a:rPr lang="en-US" sz="1800" b="0" i="0" u="none" strike="noStrike" baseline="0" dirty="0"/>
              <a:t>°F if the feet are constantly wet.</a:t>
            </a:r>
          </a:p>
          <a:p>
            <a:pPr marL="285750" indent="-285750">
              <a:buFont typeface="Arial" panose="020B0604020202020204" pitchFamily="34" charset="0"/>
              <a:buChar char="•"/>
            </a:pPr>
            <a:r>
              <a:rPr lang="en-US" sz="1800" b="0" i="0" u="none" strike="noStrike" baseline="0" dirty="0"/>
              <a:t>Trench foot got its name during World War I, when thousands of solders engaged in trench warfare were affected by trench foot. </a:t>
            </a:r>
          </a:p>
          <a:p>
            <a:pPr marL="742950" lvl="1" indent="-285750">
              <a:buFont typeface="Arial" panose="020B0604020202020204" pitchFamily="34" charset="0"/>
              <a:buChar char="•"/>
            </a:pPr>
            <a:r>
              <a:rPr lang="en-US" sz="1800" b="0" i="0" u="none" strike="noStrike" baseline="0" dirty="0"/>
              <a:t>Trench foot was greatly reduced later in the war through improvements to the trenches, modification of the soldiers’ footwear, and the provision of greases to prevent damage from excess moisture. Soldiers also participated in regular foot inspections. Soldiers were all paired, and each partner was made responsible for the feet of the other. </a:t>
            </a:r>
            <a:endParaRPr lang="en-US" sz="1800" b="0" i="0" u="none" strike="noStrike" baseline="0" dirty="0">
              <a:solidFill>
                <a:srgbClr val="005FA9"/>
              </a:solidFill>
              <a:latin typeface="Minion Pro"/>
            </a:endParaRPr>
          </a:p>
          <a:p>
            <a:endParaRPr lang="en-US" sz="1800" b="1" i="0" u="none" strike="noStrike" baseline="0" dirty="0">
              <a:solidFill>
                <a:srgbClr val="005FA9"/>
              </a:solidFill>
              <a:latin typeface="Minion Pro"/>
            </a:endParaRPr>
          </a:p>
          <a:p>
            <a:r>
              <a:rPr lang="en-US" sz="1800" b="1" i="0" u="none" strike="noStrike" baseline="0" dirty="0">
                <a:solidFill>
                  <a:srgbClr val="005FA9"/>
                </a:solidFill>
                <a:latin typeface="Minion Pro"/>
              </a:rPr>
              <a:t>Image: </a:t>
            </a:r>
            <a:r>
              <a:rPr lang="en-US" sz="1800" b="0" i="0" u="none" strike="noStrike" baseline="0" dirty="0">
                <a:solidFill>
                  <a:srgbClr val="005FA9"/>
                </a:solidFill>
                <a:latin typeface="Minion Pro"/>
              </a:rPr>
              <a:t>A poster warning of trench foot. Poster reads: “Prevent it! Keep feet dry and clean.” Shows soldier drying feet. Public domain. </a:t>
            </a:r>
          </a:p>
        </p:txBody>
      </p:sp>
      <p:sp>
        <p:nvSpPr>
          <p:cNvPr id="4" name="Slide Number Placeholder 3"/>
          <p:cNvSpPr>
            <a:spLocks noGrp="1"/>
          </p:cNvSpPr>
          <p:nvPr>
            <p:ph type="sldNum" sz="quarter" idx="5"/>
          </p:nvPr>
        </p:nvSpPr>
        <p:spPr/>
        <p:txBody>
          <a:bodyPr/>
          <a:lstStyle/>
          <a:p>
            <a:fld id="{A3597599-430D-4F1B-8F31-4CC76330FE50}" type="slidenum">
              <a:rPr lang="en-US" smtClean="0"/>
              <a:t>103</a:t>
            </a:fld>
            <a:endParaRPr lang="en-US"/>
          </a:p>
        </p:txBody>
      </p:sp>
    </p:spTree>
    <p:extLst>
      <p:ext uri="{BB962C8B-B14F-4D97-AF65-F5344CB8AC3E}">
        <p14:creationId xmlns:p14="http://schemas.microsoft.com/office/powerpoint/2010/main" val="27180149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Symptoms of trench foot include reddening of the skin, numbness, leg cramps, swelling, tingling pain, blisters or ulcers, bleeding under the skin, and gangrene (e.g., foot turns purple, blue, or gray).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Trench foot can be prevented by keeping the feet warm, clean, and dry. Keeping the feet dry is the first line of treatment. Treatment for trench foot includes removing shoes/boots and wet socks, drying the feet, and avoiding walking on the feet, as this may cause tissue damage. Talcum powder can also be applied to keep the feet dry. In severe cases, amputation may be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Soldiers sitting on the ground having their feet inspected for trench foot during World War I.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104</a:t>
            </a:fld>
            <a:endParaRPr lang="en-US"/>
          </a:p>
        </p:txBody>
      </p:sp>
    </p:spTree>
    <p:extLst>
      <p:ext uri="{BB962C8B-B14F-4D97-AF65-F5344CB8AC3E}">
        <p14:creationId xmlns:p14="http://schemas.microsoft.com/office/powerpoint/2010/main" val="9978153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005FA9"/>
                </a:solidFill>
                <a:latin typeface="Minion Pro"/>
              </a:rPr>
              <a:t>Chilblains are the painful inflammation of small blood vessels in the skin that occur in response to repeated exposure to cold but nonfreezing temperatures. Small blood vessels in the skin may become permanently damaged by cold temperatures, resulting in redness and itching during additional exposures. </a:t>
            </a:r>
          </a:p>
          <a:p>
            <a:pPr algn="l"/>
            <a:endParaRPr lang="en-US" sz="1800" b="1" i="0" u="none" strike="noStrike" baseline="0" dirty="0">
              <a:solidFill>
                <a:srgbClr val="005FA9"/>
              </a:solidFill>
              <a:latin typeface="Minion Pro"/>
            </a:endParaRPr>
          </a:p>
          <a:p>
            <a:pPr algn="l"/>
            <a:r>
              <a:rPr lang="en-US" sz="1800" b="1" i="0" u="none" strike="noStrike" baseline="0" dirty="0">
                <a:solidFill>
                  <a:srgbClr val="005FA9"/>
                </a:solidFill>
                <a:latin typeface="Minion Pro"/>
              </a:rPr>
              <a:t>Image: </a:t>
            </a:r>
            <a:r>
              <a:rPr lang="en-US" sz="1800" b="0" i="0" u="none" strike="noStrike" baseline="0" dirty="0">
                <a:solidFill>
                  <a:srgbClr val="005FA9"/>
                </a:solidFill>
                <a:latin typeface="Minion Pro"/>
              </a:rPr>
              <a:t>A foot with a toe affected by chilblains.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105</a:t>
            </a:fld>
            <a:endParaRPr lang="en-US"/>
          </a:p>
        </p:txBody>
      </p:sp>
    </p:spTree>
    <p:extLst>
      <p:ext uri="{BB962C8B-B14F-4D97-AF65-F5344CB8AC3E}">
        <p14:creationId xmlns:p14="http://schemas.microsoft.com/office/powerpoint/2010/main" val="6103303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5FA9"/>
                </a:solidFill>
                <a:latin typeface="Minion Pro"/>
              </a:rPr>
              <a:t>Symptoms of chilblains include redness, itching, possible blistering, inflammation, and possible ulceration in severe cases. First aid includes slowly warming the skin, applying corticosteroid creams to relieve any itching and swelling, avoiding scratching the affected area, and keeping blisters and ulcers clean and covered.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106</a:t>
            </a:fld>
            <a:endParaRPr lang="en-US"/>
          </a:p>
        </p:txBody>
      </p:sp>
    </p:spTree>
    <p:extLst>
      <p:ext uri="{BB962C8B-B14F-4D97-AF65-F5344CB8AC3E}">
        <p14:creationId xmlns:p14="http://schemas.microsoft.com/office/powerpoint/2010/main" val="13229312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800" b="0" i="0" u="none" strike="noStrike" baseline="0" dirty="0">
                <a:solidFill>
                  <a:srgbClr val="005FA9"/>
                </a:solidFill>
                <a:latin typeface="Minion Pro"/>
              </a:rPr>
              <a:t>To protect themselves from cold stress, workers should: </a:t>
            </a:r>
          </a:p>
          <a:p>
            <a:pPr marL="285750" indent="-285750" algn="just">
              <a:buFont typeface="Arial" panose="020B0604020202020204" pitchFamily="34" charset="0"/>
              <a:buChar char="•"/>
            </a:pPr>
            <a:r>
              <a:rPr lang="en-US" sz="1800" b="0" i="0" u="none" strike="noStrike" baseline="0" dirty="0">
                <a:solidFill>
                  <a:srgbClr val="005FA9"/>
                </a:solidFill>
                <a:latin typeface="Minion Pro"/>
              </a:rPr>
              <a:t>Wear appropriate clothing. This includes wearing several layers of loose clothing. Tight clothing reduces blood circulation to extremities and should not be used. </a:t>
            </a:r>
          </a:p>
          <a:p>
            <a:pPr marL="285750" indent="-285750" algn="just">
              <a:buFont typeface="Arial" panose="020B0604020202020204" pitchFamily="34" charset="0"/>
              <a:buChar char="•"/>
            </a:pPr>
            <a:r>
              <a:rPr lang="en-US" sz="1800" b="0" i="0" u="none" strike="noStrike" baseline="0" dirty="0">
                <a:solidFill>
                  <a:srgbClr val="005FA9"/>
                </a:solidFill>
                <a:latin typeface="Minion Pro"/>
              </a:rPr>
              <a:t>Make sure workers carry </a:t>
            </a:r>
            <a:r>
              <a:rPr lang="en-US" dirty="0"/>
              <a:t>extra socks, gloves, hats, jacket, blankets, a change of clothes and a thermos of hot liquid.</a:t>
            </a:r>
          </a:p>
          <a:p>
            <a:pPr marL="285750" indent="-285750" algn="just">
              <a:buFont typeface="Arial" panose="020B0604020202020204" pitchFamily="34" charset="0"/>
              <a:buChar char="•"/>
            </a:pPr>
            <a:r>
              <a:rPr lang="en-US" dirty="0"/>
              <a:t>The ears, face, hands, and feet are especially vulnerable in cold temperatures and should be protected in cold and wet weather. Boots should be waterproof and insulated, and hats should be used to reduce the loss of body heat from the head. </a:t>
            </a:r>
          </a:p>
          <a:p>
            <a:pPr marL="0" indent="0" algn="just">
              <a:buFont typeface="Arial" panose="020B0604020202020204" pitchFamily="34" charset="0"/>
              <a:buNone/>
            </a:pPr>
            <a:endParaRPr lang="en-US" b="1" dirty="0"/>
          </a:p>
          <a:p>
            <a:pPr marL="0" indent="0" algn="just">
              <a:buFont typeface="Arial" panose="020B0604020202020204" pitchFamily="34" charset="0"/>
              <a:buNone/>
            </a:pPr>
            <a:r>
              <a:rPr lang="en-US" b="1" dirty="0"/>
              <a:t>Image: </a:t>
            </a:r>
            <a:r>
              <a:rPr lang="en-US" dirty="0"/>
              <a:t>A worker clearing snow on a street. </a:t>
            </a:r>
          </a:p>
        </p:txBody>
      </p:sp>
      <p:sp>
        <p:nvSpPr>
          <p:cNvPr id="4" name="Slide Number Placeholder 3"/>
          <p:cNvSpPr>
            <a:spLocks noGrp="1"/>
          </p:cNvSpPr>
          <p:nvPr>
            <p:ph type="sldNum" sz="quarter" idx="5"/>
          </p:nvPr>
        </p:nvSpPr>
        <p:spPr/>
        <p:txBody>
          <a:bodyPr/>
          <a:lstStyle/>
          <a:p>
            <a:fld id="{A3597599-430D-4F1B-8F31-4CC76330FE50}" type="slidenum">
              <a:rPr lang="en-US" smtClean="0"/>
              <a:t>107</a:t>
            </a:fld>
            <a:endParaRPr lang="en-US"/>
          </a:p>
        </p:txBody>
      </p:sp>
    </p:spTree>
    <p:extLst>
      <p:ext uri="{BB962C8B-B14F-4D97-AF65-F5344CB8AC3E}">
        <p14:creationId xmlns:p14="http://schemas.microsoft.com/office/powerpoint/2010/main" val="310585005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u="none" strike="noStrike" baseline="0" dirty="0">
                <a:solidFill>
                  <a:srgbClr val="005FA9"/>
                </a:solidFill>
                <a:latin typeface="Minion Pro"/>
              </a:rPr>
              <a:t>In order to protect themselves from cold stress, workers should: </a:t>
            </a:r>
          </a:p>
          <a:p>
            <a:pPr marL="171450" indent="-171450">
              <a:buFont typeface="Arial" panose="020B0604020202020204" pitchFamily="34" charset="0"/>
              <a:buChar char="•"/>
            </a:pPr>
            <a:r>
              <a:rPr lang="en-US" sz="1200" b="0" i="0" u="none" strike="noStrike" baseline="0" dirty="0">
                <a:solidFill>
                  <a:srgbClr val="005FA9"/>
                </a:solidFill>
                <a:latin typeface="Minion Pro"/>
              </a:rPr>
              <a:t>Take regular breaks to warm 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Monitor their physical condition and that of coworkers.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Stay hydrated by drinking lots of water; warm beverages may help increase body temperature. Workers can still become dehydrated in the cold. Make sure workers continue to hydrate themselves with water.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Stay well nourished by snacking on high carbohydrate foods.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Avoid touching cold metal or wet surfaces with bare skin.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a graphic showing a thermos and cup emanating steam to illustrate that both contain a hot beverage.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baseline="0" dirty="0">
              <a:solidFill>
                <a:srgbClr val="005FA9"/>
              </a:solidFill>
              <a:latin typeface="Minion Pr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baseline="0" dirty="0">
              <a:solidFill>
                <a:srgbClr val="005FA9"/>
              </a:solidFill>
              <a:latin typeface="Minion Pro"/>
            </a:endParaRPr>
          </a:p>
          <a:p>
            <a:pPr marL="171450" indent="-171450">
              <a:buFont typeface="Arial" panose="020B0604020202020204" pitchFamily="34" charset="0"/>
              <a:buChar char="•"/>
            </a:pPr>
            <a:endParaRPr lang="en-US" sz="1200" b="0" i="0" u="none" strike="noStrike" baseline="0" dirty="0">
              <a:solidFill>
                <a:srgbClr val="005FA9"/>
              </a:solidFill>
              <a:latin typeface="Minion Pro"/>
            </a:endParaRP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108</a:t>
            </a:fld>
            <a:endParaRPr lang="en-US"/>
          </a:p>
        </p:txBody>
      </p:sp>
    </p:spTree>
    <p:extLst>
      <p:ext uri="{BB962C8B-B14F-4D97-AF65-F5344CB8AC3E}">
        <p14:creationId xmlns:p14="http://schemas.microsoft.com/office/powerpoint/2010/main" val="32410966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5FA9"/>
                </a:solidFill>
                <a:latin typeface="Minion Pro"/>
              </a:rPr>
              <a:t>The National Institute for Occupational Safety and Health (NIOSH) recommends that employers implement a cold-related illness and injury prevention program that includes preventive measures such as using engineering controls, establishing work/ rest schedules, reducing workers’ time spent in cold environments, training workers about the hazards of working in cold environments (in a language and vocabulary that the workers understand), and providing appropriate cold-weather gear such as hats, gloves, and boots for work in cold environments and wind protective clothing based on air velocities. </a:t>
            </a:r>
          </a:p>
          <a:p>
            <a:endParaRPr lang="en-US" sz="1800" b="0" i="0" u="none" strike="noStrike" baseline="0" dirty="0">
              <a:solidFill>
                <a:srgbClr val="005FA9"/>
              </a:solidFill>
              <a:latin typeface="Minion Pro"/>
            </a:endParaRPr>
          </a:p>
          <a:p>
            <a:r>
              <a:rPr lang="en-US" sz="1800" b="1" i="0" u="none" strike="noStrike" baseline="0" dirty="0">
                <a:solidFill>
                  <a:srgbClr val="005FA9"/>
                </a:solidFill>
                <a:latin typeface="Minion Pro"/>
              </a:rPr>
              <a:t>Source: </a:t>
            </a:r>
            <a:r>
              <a:rPr lang="en-US" sz="1800" b="0" i="0" u="none" strike="noStrike" baseline="0" dirty="0">
                <a:solidFill>
                  <a:srgbClr val="005FA9"/>
                </a:solidFill>
                <a:latin typeface="Minion Pro"/>
              </a:rPr>
              <a:t>https://www.osha.gov/winter-weather/cold-stress#affected</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109</a:t>
            </a:fld>
            <a:endParaRPr lang="en-US"/>
          </a:p>
        </p:txBody>
      </p:sp>
    </p:spTree>
    <p:extLst>
      <p:ext uri="{BB962C8B-B14F-4D97-AF65-F5344CB8AC3E}">
        <p14:creationId xmlns:p14="http://schemas.microsoft.com/office/powerpoint/2010/main" val="109639693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5FA9"/>
                </a:solidFill>
                <a:latin typeface="Minion Pro"/>
              </a:rPr>
              <a:t>The National Institute for Occupational Safety and Health (NIOSH) recommends that employers implement a cold-related illness and injury prevention program that includes preventive measures such as:</a:t>
            </a:r>
          </a:p>
          <a:p>
            <a:pPr marL="171450" indent="-171450">
              <a:buFont typeface="Arial" panose="020B0604020202020204" pitchFamily="34" charset="0"/>
              <a:buChar char="•"/>
            </a:pPr>
            <a:r>
              <a:rPr lang="en-US" sz="1200" b="0" i="0" u="none" strike="noStrike" baseline="0" dirty="0">
                <a:solidFill>
                  <a:srgbClr val="005FA9"/>
                </a:solidFill>
                <a:latin typeface="Minion Pro"/>
              </a:rPr>
              <a:t>reducing the physical demands of workers (e.g., using relief workers or rotating extra workers in and out of work for long, demanding jobs)</a:t>
            </a:r>
          </a:p>
          <a:p>
            <a:pPr marL="171450" indent="-171450">
              <a:buFont typeface="Arial" panose="020B0604020202020204" pitchFamily="34" charset="0"/>
              <a:buChar char="•"/>
            </a:pPr>
            <a:r>
              <a:rPr lang="en-US" sz="1200" b="0" i="0" u="none" strike="noStrike" baseline="0" dirty="0">
                <a:solidFill>
                  <a:srgbClr val="005FA9"/>
                </a:solidFill>
                <a:latin typeface="Minion Pro"/>
              </a:rPr>
              <a:t>ensuring access to warm areas and a place to change out of wet clothes</a:t>
            </a:r>
          </a:p>
          <a:p>
            <a:pPr marL="171450" indent="-171450">
              <a:buFont typeface="Arial" panose="020B0604020202020204" pitchFamily="34" charset="0"/>
              <a:buChar char="•"/>
            </a:pPr>
            <a:r>
              <a:rPr lang="en-US" sz="1200" b="0" i="0" u="none" strike="noStrike" baseline="0" dirty="0">
                <a:solidFill>
                  <a:srgbClr val="005FA9"/>
                </a:solidFill>
                <a:latin typeface="Minion Pro"/>
              </a:rPr>
              <a:t>encouraging employees to take breaks to warm up when needed, monitoring workers in cold conditions and initiating a buddy system</a:t>
            </a:r>
          </a:p>
          <a:p>
            <a:pPr marL="171450" indent="-171450">
              <a:buFont typeface="Arial" panose="020B0604020202020204" pitchFamily="34" charset="0"/>
              <a:buChar char="•"/>
            </a:pPr>
            <a:r>
              <a:rPr lang="en-US" sz="1200" b="0" i="0" u="none" strike="noStrike" baseline="0" dirty="0">
                <a:solidFill>
                  <a:srgbClr val="005FA9"/>
                </a:solidFill>
                <a:latin typeface="Minion Pro"/>
              </a:rPr>
              <a:t>including a medical and environmental thermometer and chemical hot packs in first aid kits</a:t>
            </a:r>
          </a:p>
          <a:p>
            <a:pPr marL="171450" indent="-171450">
              <a:buFont typeface="Arial" panose="020B0604020202020204" pitchFamily="34" charset="0"/>
              <a:buChar char="•"/>
            </a:pPr>
            <a:r>
              <a:rPr lang="en-US" sz="1200" b="0" i="0" u="none" strike="noStrike" baseline="0" dirty="0">
                <a:solidFill>
                  <a:srgbClr val="005FA9"/>
                </a:solidFill>
                <a:latin typeface="Minion Pro"/>
              </a:rPr>
              <a:t>participating in joint management/employee safety committees</a:t>
            </a:r>
          </a:p>
          <a:p>
            <a:pPr marL="171450" indent="-171450">
              <a:buFont typeface="Arial" panose="020B0604020202020204" pitchFamily="34" charset="0"/>
              <a:buChar char="•"/>
            </a:pPr>
            <a:r>
              <a:rPr lang="en-US" sz="1200" b="0" i="0" u="none" strike="noStrike" baseline="0" dirty="0">
                <a:solidFill>
                  <a:srgbClr val="005FA9"/>
                </a:solidFill>
                <a:latin typeface="Minion Pro"/>
              </a:rPr>
              <a:t>providing prompt medical attention to workers who show signs of cold-related illness or injury.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Source: </a:t>
            </a:r>
            <a:r>
              <a:rPr lang="en-US" sz="1200" b="0" i="0" u="none" strike="noStrike" baseline="0" dirty="0">
                <a:solidFill>
                  <a:srgbClr val="005FA9"/>
                </a:solidFill>
                <a:latin typeface="Minion Pro"/>
              </a:rPr>
              <a:t>https://www.osha.gov/winter-weather/cold-stress#affected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Photo: </a:t>
            </a:r>
            <a:r>
              <a:rPr lang="en-US" sz="1200" b="0" i="0" u="none" strike="noStrike" baseline="0" dirty="0">
                <a:solidFill>
                  <a:srgbClr val="005FA9"/>
                </a:solidFill>
                <a:latin typeface="Minion Pro"/>
              </a:rPr>
              <a:t>An employee looking at a construction site in the background that is covered in snow.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110</a:t>
            </a:fld>
            <a:endParaRPr lang="en-US"/>
          </a:p>
        </p:txBody>
      </p:sp>
    </p:spTree>
    <p:extLst>
      <p:ext uri="{BB962C8B-B14F-4D97-AF65-F5344CB8AC3E}">
        <p14:creationId xmlns:p14="http://schemas.microsoft.com/office/powerpoint/2010/main" val="337550564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Although OSHA does not have a specific standard that covers working in cold environments, under the Occupational Safety and Health Act of 1970, employers have a duty to protect workers from recognized hazards, including cold stress hazards, that are causing or likely to cause death or serious physical harm in the workplace. Training is a very important when it comes to protecting workers from cold stress hazards. Employers should train workers in the following: </a:t>
            </a:r>
          </a:p>
          <a:p>
            <a:pPr marL="285750" lvl="0" indent="-285750">
              <a:buFont typeface="Arial" panose="020B0604020202020204" pitchFamily="34" charset="0"/>
              <a:buChar char="•"/>
            </a:pPr>
            <a:r>
              <a:rPr lang="en-US" b="0" i="0" dirty="0">
                <a:solidFill>
                  <a:srgbClr val="212121"/>
                </a:solidFill>
                <a:effectLst/>
                <a:latin typeface="Source Sans Pro" panose="020B0503030403020204" pitchFamily="34" charset="0"/>
              </a:rPr>
              <a:t>How to recognize the environmental and workplace conditions that can lead to cold stress.</a:t>
            </a:r>
          </a:p>
          <a:p>
            <a:pPr marL="285750" lvl="0" indent="-285750">
              <a:buFont typeface="Arial" panose="020B0604020202020204" pitchFamily="34" charset="0"/>
              <a:buChar char="•"/>
            </a:pPr>
            <a:r>
              <a:rPr lang="en-US" b="0" i="0" dirty="0">
                <a:solidFill>
                  <a:srgbClr val="212121"/>
                </a:solidFill>
                <a:effectLst/>
                <a:latin typeface="Source Sans Pro" panose="020B0503030403020204" pitchFamily="34" charset="0"/>
              </a:rPr>
              <a:t>The symptoms of cold stress, how to prevent cold stress, and what to do to help those who are affected.</a:t>
            </a:r>
          </a:p>
          <a:p>
            <a:pPr marL="285750" lvl="0" indent="-285750">
              <a:buFont typeface="Arial" panose="020B0604020202020204" pitchFamily="34" charset="0"/>
              <a:buChar char="•"/>
            </a:pPr>
            <a:r>
              <a:rPr lang="en-US" b="0" i="0" dirty="0">
                <a:solidFill>
                  <a:srgbClr val="212121"/>
                </a:solidFill>
                <a:effectLst/>
                <a:latin typeface="Source Sans Pro" panose="020B0503030403020204" pitchFamily="34" charset="0"/>
              </a:rPr>
              <a:t>How to select proper clothing for cold, wet, and windy conditions.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effectLst/>
              </a:rPr>
            </a:br>
            <a:r>
              <a:rPr lang="en-US" sz="1200" b="1" i="0" u="none" strike="noStrike" baseline="0" dirty="0">
                <a:solidFill>
                  <a:srgbClr val="005FA9"/>
                </a:solidFill>
                <a:latin typeface="Minion Pro"/>
              </a:rPr>
              <a:t>Source: </a:t>
            </a:r>
            <a:r>
              <a:rPr lang="en-US" sz="1200" b="0" i="0" u="none" strike="noStrike" baseline="0" dirty="0">
                <a:solidFill>
                  <a:srgbClr val="005FA9"/>
                </a:solidFill>
                <a:latin typeface="Minion Pro"/>
              </a:rPr>
              <a:t>https://www.osha.gov/winter-weather/cold-stress#affected</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111</a:t>
            </a:fld>
            <a:endParaRPr lang="en-US"/>
          </a:p>
        </p:txBody>
      </p:sp>
    </p:spTree>
    <p:extLst>
      <p:ext uri="{BB962C8B-B14F-4D97-AF65-F5344CB8AC3E}">
        <p14:creationId xmlns:p14="http://schemas.microsoft.com/office/powerpoint/2010/main" val="145124379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latin typeface="Source Sans Pro" panose="020B0503030403020204" pitchFamily="34" charset="0"/>
              </a:rPr>
              <a:t>Employers should implement safe work practices for cold stress prevention, including the following: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Providing plenty of warm sweetened liquids to workers, as it is easy to become dehydrated in cold weather.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If possible, scheduling heavy work during the warmer part of the day.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Assigning workers to tasks in pairs (buddy system), so that they can monitor each other for signs of cold stress.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Reducing the physical demands of workers (for example, using relief workers or rotating extra workers in and out of work for long, demanding jobs).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Allowing workers to interrupt their work if they are extremely uncomfortable.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Giving workers frequent breaks in warm areas.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Acclimatizing new workers and those returning after time away from work, by gradually increasing their workload, and allowing more frequent breaks in warm areas, as they build up a tolerance for working in the cold environment.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Source: </a:t>
            </a:r>
            <a:r>
              <a:rPr lang="en-US" dirty="0"/>
              <a:t>NIOSH </a:t>
            </a:r>
            <a:r>
              <a:rPr lang="en-US" sz="1200" b="0" i="0" u="none" strike="noStrike" baseline="0" dirty="0">
                <a:solidFill>
                  <a:srgbClr val="005FA9"/>
                </a:solidFill>
                <a:latin typeface="Franklin Gothic Demi" panose="020B0703020102020204" pitchFamily="34" charset="0"/>
              </a:rPr>
              <a:t>Preventing Cold-Related Illness, Injury, and Death Among Workers (https://www.cdc.gov/niosh/docs/wp-solutions/2019-113/pdfs/2019-113.pdf). </a:t>
            </a: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212121"/>
                </a:solidFill>
                <a:effectLst/>
                <a:latin typeface="Source Sans Pro" panose="020B0503030403020204" pitchFamily="34" charset="0"/>
              </a:rPr>
              <a:t>Image: </a:t>
            </a:r>
            <a:r>
              <a:rPr lang="en-US" b="0" i="0" dirty="0">
                <a:solidFill>
                  <a:srgbClr val="212121"/>
                </a:solidFill>
                <a:effectLst/>
                <a:latin typeface="Source Sans Pro" panose="020B0503030403020204" pitchFamily="34" charset="0"/>
              </a:rPr>
              <a:t>Photo of someone pouring a hot liquid from a thermos into a cup in the snow. </a:t>
            </a:r>
          </a:p>
        </p:txBody>
      </p:sp>
      <p:sp>
        <p:nvSpPr>
          <p:cNvPr id="4" name="Slide Number Placeholder 3"/>
          <p:cNvSpPr>
            <a:spLocks noGrp="1"/>
          </p:cNvSpPr>
          <p:nvPr>
            <p:ph type="sldNum" sz="quarter" idx="5"/>
          </p:nvPr>
        </p:nvSpPr>
        <p:spPr/>
        <p:txBody>
          <a:bodyPr/>
          <a:lstStyle/>
          <a:p>
            <a:fld id="{A3597599-430D-4F1B-8F31-4CC76330FE50}" type="slidenum">
              <a:rPr lang="en-US" smtClean="0"/>
              <a:t>112</a:t>
            </a:fld>
            <a:endParaRPr lang="en-US"/>
          </a:p>
        </p:txBody>
      </p:sp>
    </p:spTree>
    <p:extLst>
      <p:ext uri="{BB962C8B-B14F-4D97-AF65-F5344CB8AC3E}">
        <p14:creationId xmlns:p14="http://schemas.microsoft.com/office/powerpoint/2010/main" val="16619333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Chilblains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The center of the body: chest, neck, head, and groin – using an electric blanket; or use skin-to-skin contact under loose, dry layers of blankets, clothing, or towels</a:t>
            </a:r>
          </a:p>
          <a:p>
            <a:pPr marL="228600" indent="-228600">
              <a:buAutoNum type="arabicPeriod"/>
            </a:pPr>
            <a:r>
              <a:rPr lang="en-US" dirty="0"/>
              <a:t>FALSE</a:t>
            </a:r>
          </a:p>
          <a:p>
            <a:pPr marL="228600" indent="-228600">
              <a:buAutoNum type="arabicPeriod"/>
            </a:pPr>
            <a:r>
              <a:rPr lang="en-US" dirty="0"/>
              <a:t>TRUE.</a:t>
            </a:r>
            <a:r>
              <a:rPr lang="en-US" b="0" i="0" dirty="0">
                <a:solidFill>
                  <a:srgbClr val="212121"/>
                </a:solidFill>
                <a:effectLst/>
                <a:latin typeface="Source Sans Pro" panose="020B0503030403020204" pitchFamily="34" charset="0"/>
              </a:rPr>
              <a:t> Wet feet lose heat 25-times faster than dry feet.</a:t>
            </a:r>
            <a:endParaRPr lang="en-US" dirty="0"/>
          </a:p>
          <a:p>
            <a:pPr marL="228600" indent="-228600">
              <a:buAutoNum type="arabicPeriod"/>
            </a:pPr>
            <a:r>
              <a:rPr lang="en-US" dirty="0"/>
              <a:t>Take regular breaks in warm locations, monitor your physical condition, wear appropriate clothing, protect ears, face, hands, and feet, stay hydrated and well nourished, avoid touching cold metal or wet surfaces with bare skin. </a:t>
            </a:r>
          </a:p>
          <a:p>
            <a:pPr marL="228600" indent="-228600">
              <a:buAutoNum type="arabicPeriod"/>
            </a:pPr>
            <a:r>
              <a:rPr lang="en-US" dirty="0"/>
              <a:t>Train workers on cold stress prevention, provide warm and sweetened liquids to workers, schedule heavy work during the warmer part of the day, establish a buddy system so workers can monitor each other, reduce physical demands of workers, give frequent breaks in warm areas, acclimatize new workers and those returning after time away.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113</a:t>
            </a:fld>
            <a:endParaRPr lang="en-US"/>
          </a:p>
        </p:txBody>
      </p:sp>
    </p:spTree>
    <p:extLst>
      <p:ext uri="{BB962C8B-B14F-4D97-AF65-F5344CB8AC3E}">
        <p14:creationId xmlns:p14="http://schemas.microsoft.com/office/powerpoint/2010/main" val="1018932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21"/>
                </a:solidFill>
                <a:effectLst/>
                <a:latin typeface="Source Sans Pro" panose="020B0503030403020204" pitchFamily="34" charset="0"/>
              </a:rPr>
              <a:t>There are several cold stress prevention resources available for both workers and employers, including</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OSHA’s Winter Weather Page,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OSHA’s </a:t>
            </a:r>
            <a:r>
              <a:rPr lang="en-US" b="0" i="1" dirty="0">
                <a:solidFill>
                  <a:srgbClr val="212121"/>
                </a:solidFill>
                <a:effectLst/>
                <a:latin typeface="Source Sans Pro" panose="020B0503030403020204" pitchFamily="34" charset="0"/>
              </a:rPr>
              <a:t>Protecting Workers from Cold Stress Quick Card,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The National Weather Service (NWS) Wind Chill Calculator, and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NIOSH’s Cold Stress Page. </a:t>
            </a:r>
            <a:endParaRPr lang="en-US" b="0" i="1" dirty="0">
              <a:solidFill>
                <a:srgbClr val="212121"/>
              </a:solidFill>
              <a:effectLst/>
              <a:latin typeface="Source Sans Pro" panose="020B0503030403020204" pitchFamily="34" charset="0"/>
            </a:endParaRPr>
          </a:p>
          <a:p>
            <a:pPr algn="l"/>
            <a:endParaRPr lang="en-US" b="0" i="0" dirty="0">
              <a:solidFill>
                <a:srgbClr val="212121"/>
              </a:solidFill>
              <a:effectLst/>
              <a:latin typeface="Source Sans Pro" panose="020B0503030403020204" pitchFamily="34" charset="0"/>
            </a:endParaRPr>
          </a:p>
          <a:p>
            <a:pPr algn="l"/>
            <a:r>
              <a:rPr lang="en-US" b="0" i="0" dirty="0">
                <a:solidFill>
                  <a:srgbClr val="212121"/>
                </a:solidFill>
                <a:effectLst/>
                <a:latin typeface="Source Sans Pro" panose="020B0503030403020204" pitchFamily="34" charset="0"/>
              </a:rPr>
              <a:t>*Note about the NWS Wind Chill Calculator: Wind Chill is the term used to describe the rate of heat loss from the human body, resulting from the combined effect of low air temperature, and wind speed. This measurement is the actual effect of the environmental cold on the exposed skin. With the calculator, workers and employers can input the air temperature and wind speed, and it will calculate the wind chill temperature.</a:t>
            </a:r>
          </a:p>
        </p:txBody>
      </p:sp>
      <p:sp>
        <p:nvSpPr>
          <p:cNvPr id="4" name="Slide Number Placeholder 3"/>
          <p:cNvSpPr>
            <a:spLocks noGrp="1"/>
          </p:cNvSpPr>
          <p:nvPr>
            <p:ph type="sldNum" sz="quarter" idx="5"/>
          </p:nvPr>
        </p:nvSpPr>
        <p:spPr/>
        <p:txBody>
          <a:bodyPr/>
          <a:lstStyle/>
          <a:p>
            <a:fld id="{A3597599-430D-4F1B-8F31-4CC76330FE50}" type="slidenum">
              <a:rPr lang="en-US" smtClean="0"/>
              <a:t>114</a:t>
            </a:fld>
            <a:endParaRPr lang="en-US"/>
          </a:p>
        </p:txBody>
      </p:sp>
    </p:spTree>
    <p:extLst>
      <p:ext uri="{BB962C8B-B14F-4D97-AF65-F5344CB8AC3E}">
        <p14:creationId xmlns:p14="http://schemas.microsoft.com/office/powerpoint/2010/main" val="35492683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slide includes instructions for the next activity. Groups will review individual NIOSH FACE reports.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115</a:t>
            </a:fld>
            <a:endParaRPr lang="en-US"/>
          </a:p>
        </p:txBody>
      </p:sp>
    </p:spTree>
    <p:extLst>
      <p:ext uri="{BB962C8B-B14F-4D97-AF65-F5344CB8AC3E}">
        <p14:creationId xmlns:p14="http://schemas.microsoft.com/office/powerpoint/2010/main" val="243769103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includes directions on how to complete the activity. NIOSH FACE reports will be used for this activity.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116</a:t>
            </a:fld>
            <a:endParaRPr lang="en-US"/>
          </a:p>
        </p:txBody>
      </p:sp>
    </p:spTree>
    <p:extLst>
      <p:ext uri="{BB962C8B-B14F-4D97-AF65-F5344CB8AC3E}">
        <p14:creationId xmlns:p14="http://schemas.microsoft.com/office/powerpoint/2010/main" val="1729333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ES Title (cube 3 photos)">
    <p:bg>
      <p:bgPr>
        <a:solidFill>
          <a:schemeClr val="bg1"/>
        </a:solidFill>
        <a:effectLst/>
      </p:bgPr>
    </p:bg>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2"/>
          </p:nvPr>
        </p:nvSpPr>
        <p:spPr>
          <a:xfrm>
            <a:off x="7245226" y="1873656"/>
            <a:ext cx="2057396" cy="3343189"/>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22" name="Picture Placeholder 21"/>
          <p:cNvSpPr>
            <a:spLocks noGrp="1" noChangeAspect="1"/>
          </p:cNvSpPr>
          <p:nvPr>
            <p:ph type="pic" sz="quarter" idx="11"/>
          </p:nvPr>
        </p:nvSpPr>
        <p:spPr>
          <a:xfrm>
            <a:off x="9528969" y="1872142"/>
            <a:ext cx="2054421" cy="3345321"/>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21" name="Picture Placeholder 20"/>
          <p:cNvSpPr>
            <a:spLocks noGrp="1" noChangeAspect="1"/>
          </p:cNvSpPr>
          <p:nvPr>
            <p:ph type="pic" sz="quarter" idx="10"/>
          </p:nvPr>
        </p:nvSpPr>
        <p:spPr>
          <a:xfrm>
            <a:off x="7499549" y="387474"/>
            <a:ext cx="3832493" cy="2329063"/>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35" name="Rounded Rectangle 11"/>
          <p:cNvSpPr>
            <a:spLocks noChangeAspect="1"/>
          </p:cNvSpPr>
          <p:nvPr userDrawn="1"/>
        </p:nvSpPr>
        <p:spPr>
          <a:xfrm rot="18900000">
            <a:off x="5721740" y="4105471"/>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11"/>
          <p:cNvSpPr>
            <a:spLocks noChangeAspect="1"/>
          </p:cNvSpPr>
          <p:nvPr userDrawn="1"/>
        </p:nvSpPr>
        <p:spPr>
          <a:xfrm rot="20703236" flipH="1">
            <a:off x="6869144" y="6068047"/>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11"/>
          <p:cNvSpPr>
            <a:spLocks noChangeAspect="1"/>
          </p:cNvSpPr>
          <p:nvPr userDrawn="1"/>
        </p:nvSpPr>
        <p:spPr>
          <a:xfrm rot="20703236" flipH="1">
            <a:off x="6847248" y="-1804648"/>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11"/>
          <p:cNvSpPr>
            <a:spLocks noChangeAspect="1"/>
          </p:cNvSpPr>
          <p:nvPr userDrawn="1"/>
        </p:nvSpPr>
        <p:spPr>
          <a:xfrm rot="18900000">
            <a:off x="10303773" y="4094523"/>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11"/>
          <p:cNvSpPr>
            <a:spLocks noChangeAspect="1"/>
          </p:cNvSpPr>
          <p:nvPr userDrawn="1"/>
        </p:nvSpPr>
        <p:spPr>
          <a:xfrm rot="896764">
            <a:off x="9153704" y="6068047"/>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11"/>
          <p:cNvSpPr>
            <a:spLocks noChangeAspect="1"/>
          </p:cNvSpPr>
          <p:nvPr userDrawn="1"/>
        </p:nvSpPr>
        <p:spPr>
          <a:xfrm rot="896764">
            <a:off x="9131810" y="-1826546"/>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11"/>
          <p:cNvSpPr>
            <a:spLocks noChangeAspect="1"/>
          </p:cNvSpPr>
          <p:nvPr userDrawn="1"/>
        </p:nvSpPr>
        <p:spPr>
          <a:xfrm rot="20703236" flipH="1">
            <a:off x="11440230" y="-1837495"/>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11"/>
          <p:cNvSpPr>
            <a:spLocks noChangeAspect="1"/>
          </p:cNvSpPr>
          <p:nvPr userDrawn="1"/>
        </p:nvSpPr>
        <p:spPr>
          <a:xfrm rot="896764">
            <a:off x="11418334" y="1859544"/>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itle 1">
            <a:extLst>
              <a:ext uri="{FF2B5EF4-FFF2-40B4-BE49-F238E27FC236}">
                <a16:creationId xmlns:a16="http://schemas.microsoft.com/office/drawing/2014/main" id="{F17EE9D9-49A7-AE42-84D1-352EBEE407C2}"/>
              </a:ext>
            </a:extLst>
          </p:cNvPr>
          <p:cNvSpPr>
            <a:spLocks noGrp="1"/>
          </p:cNvSpPr>
          <p:nvPr>
            <p:ph type="ctrTitle"/>
          </p:nvPr>
        </p:nvSpPr>
        <p:spPr>
          <a:xfrm>
            <a:off x="442768" y="818449"/>
            <a:ext cx="6542076"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53" name="Subtitle 2"/>
          <p:cNvSpPr>
            <a:spLocks noGrp="1"/>
          </p:cNvSpPr>
          <p:nvPr>
            <p:ph type="subTitle" idx="1"/>
          </p:nvPr>
        </p:nvSpPr>
        <p:spPr>
          <a:xfrm>
            <a:off x="449982" y="3372585"/>
            <a:ext cx="6535139"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HES TITLE 3 PHOTO">
    <p:spTree>
      <p:nvGrpSpPr>
        <p:cNvPr id="1" name=""/>
        <p:cNvGrpSpPr/>
        <p:nvPr/>
      </p:nvGrpSpPr>
      <p:grpSpPr>
        <a:xfrm>
          <a:off x="0" y="0"/>
          <a:ext cx="0" cy="0"/>
          <a:chOff x="0" y="0"/>
          <a:chExt cx="0" cy="0"/>
        </a:xfrm>
      </p:grpSpPr>
      <p:sp>
        <p:nvSpPr>
          <p:cNvPr id="3" name="Picture Placeholder 24"/>
          <p:cNvSpPr>
            <a:spLocks noGrp="1"/>
          </p:cNvSpPr>
          <p:nvPr>
            <p:ph type="pic" sz="quarter" idx="12"/>
          </p:nvPr>
        </p:nvSpPr>
        <p:spPr>
          <a:xfrm>
            <a:off x="6776832" y="2150418"/>
            <a:ext cx="2328725" cy="3784087"/>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4" name="Picture Placeholder 21"/>
          <p:cNvSpPr>
            <a:spLocks noGrp="1"/>
          </p:cNvSpPr>
          <p:nvPr>
            <p:ph type="pic" sz="quarter" idx="11"/>
          </p:nvPr>
        </p:nvSpPr>
        <p:spPr>
          <a:xfrm>
            <a:off x="9345617" y="2149276"/>
            <a:ext cx="2325358" cy="3786501"/>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5" name="Picture Placeholder 20"/>
          <p:cNvSpPr>
            <a:spLocks noGrp="1"/>
          </p:cNvSpPr>
          <p:nvPr>
            <p:ph type="pic" sz="quarter" idx="10"/>
          </p:nvPr>
        </p:nvSpPr>
        <p:spPr>
          <a:xfrm>
            <a:off x="7056627" y="476337"/>
            <a:ext cx="4337920" cy="2636219"/>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17" name="Title 1">
            <a:extLst>
              <a:ext uri="{FF2B5EF4-FFF2-40B4-BE49-F238E27FC236}">
                <a16:creationId xmlns:a16="http://schemas.microsoft.com/office/drawing/2014/main" id="{F17EE9D9-49A7-AE42-84D1-352EBEE407C2}"/>
              </a:ext>
            </a:extLst>
          </p:cNvPr>
          <p:cNvSpPr>
            <a:spLocks noGrp="1"/>
          </p:cNvSpPr>
          <p:nvPr>
            <p:ph type="ctrTitle"/>
          </p:nvPr>
        </p:nvSpPr>
        <p:spPr>
          <a:xfrm>
            <a:off x="442767" y="577571"/>
            <a:ext cx="6180791"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18" name="Subtitle 2"/>
          <p:cNvSpPr>
            <a:spLocks noGrp="1"/>
          </p:cNvSpPr>
          <p:nvPr>
            <p:ph type="subTitle" idx="1"/>
          </p:nvPr>
        </p:nvSpPr>
        <p:spPr>
          <a:xfrm>
            <a:off x="449982" y="3131707"/>
            <a:ext cx="6174237"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grpSp>
        <p:nvGrpSpPr>
          <p:cNvPr id="19" name="Group 18"/>
          <p:cNvGrpSpPr/>
          <p:nvPr userDrawn="1"/>
        </p:nvGrpSpPr>
        <p:grpSpPr>
          <a:xfrm>
            <a:off x="-15776" y="6328581"/>
            <a:ext cx="15515073" cy="539496"/>
            <a:chOff x="-15776" y="6328581"/>
            <a:chExt cx="15515073" cy="539496"/>
          </a:xfrm>
        </p:grpSpPr>
        <p:pic>
          <p:nvPicPr>
            <p:cNvPr id="20" name="Picture 19"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21" name="Picture 20"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224756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ES Title cube single photo">
    <p:spTree>
      <p:nvGrpSpPr>
        <p:cNvPr id="1" name=""/>
        <p:cNvGrpSpPr/>
        <p:nvPr/>
      </p:nvGrpSpPr>
      <p:grpSpPr>
        <a:xfrm>
          <a:off x="0" y="0"/>
          <a:ext cx="0" cy="0"/>
          <a:chOff x="0" y="0"/>
          <a:chExt cx="0" cy="0"/>
        </a:xfrm>
      </p:grpSpPr>
      <p:sp>
        <p:nvSpPr>
          <p:cNvPr id="3" name="Picture Placeholder 57"/>
          <p:cNvSpPr>
            <a:spLocks noGrp="1"/>
          </p:cNvSpPr>
          <p:nvPr>
            <p:ph type="pic" sz="quarter" idx="11"/>
          </p:nvPr>
        </p:nvSpPr>
        <p:spPr>
          <a:xfrm>
            <a:off x="7163111" y="675418"/>
            <a:ext cx="4468774" cy="4963165"/>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A7934B">
              <a:alpha val="10000"/>
            </a:srgbClr>
          </a:solidFill>
          <a:ln>
            <a:noFill/>
          </a:ln>
        </p:spPr>
        <p:txBody>
          <a:bodyPr wrap="square" anchor="ctr">
            <a:noAutofit/>
          </a:bodyPr>
          <a:lstStyle>
            <a:lvl1pPr marL="0" indent="0" algn="ctr">
              <a:buFont typeface="Arial"/>
              <a:buNone/>
              <a:defRPr sz="1800"/>
            </a:lvl1pPr>
          </a:lstStyle>
          <a:p>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26" name="Title 1">
            <a:extLst>
              <a:ext uri="{FF2B5EF4-FFF2-40B4-BE49-F238E27FC236}">
                <a16:creationId xmlns:a16="http://schemas.microsoft.com/office/drawing/2014/main" id="{F17EE9D9-49A7-AE42-84D1-352EBEE407C2}"/>
              </a:ext>
            </a:extLst>
          </p:cNvPr>
          <p:cNvSpPr>
            <a:spLocks noGrp="1"/>
          </p:cNvSpPr>
          <p:nvPr>
            <p:ph type="ctrTitle"/>
          </p:nvPr>
        </p:nvSpPr>
        <p:spPr>
          <a:xfrm>
            <a:off x="442768" y="708959"/>
            <a:ext cx="6553024"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27" name="Subtitle 2"/>
          <p:cNvSpPr>
            <a:spLocks noGrp="1"/>
          </p:cNvSpPr>
          <p:nvPr>
            <p:ph type="subTitle" idx="1"/>
          </p:nvPr>
        </p:nvSpPr>
        <p:spPr>
          <a:xfrm>
            <a:off x="449982" y="3263095"/>
            <a:ext cx="6546075"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grpSp>
        <p:nvGrpSpPr>
          <p:cNvPr id="28" name="Group 27"/>
          <p:cNvGrpSpPr/>
          <p:nvPr userDrawn="1"/>
        </p:nvGrpSpPr>
        <p:grpSpPr>
          <a:xfrm>
            <a:off x="-15776" y="6328581"/>
            <a:ext cx="15515073" cy="539496"/>
            <a:chOff x="-15776" y="6328581"/>
            <a:chExt cx="15515073" cy="539496"/>
          </a:xfrm>
        </p:grpSpPr>
        <p:pic>
          <p:nvPicPr>
            <p:cNvPr id="29" name="Picture 28"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30" name="Picture 29"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415320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ES Title (no photo)">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EE9D9-49A7-AE42-84D1-352EBEE407C2}"/>
              </a:ext>
            </a:extLst>
          </p:cNvPr>
          <p:cNvSpPr>
            <a:spLocks noGrp="1"/>
          </p:cNvSpPr>
          <p:nvPr>
            <p:ph type="ctrTitle"/>
          </p:nvPr>
        </p:nvSpPr>
        <p:spPr>
          <a:xfrm>
            <a:off x="528223" y="708282"/>
            <a:ext cx="7025918" cy="2643890"/>
          </a:xfrm>
          <a:prstGeom prst="rect">
            <a:avLst/>
          </a:prstGeom>
        </p:spPr>
        <p:txBody>
          <a:bodyPr anchor="b" anchorCtr="0">
            <a:normAutofit/>
          </a:bodyPr>
          <a:lstStyle>
            <a:lvl1pPr algn="l">
              <a:lnSpc>
                <a:spcPts val="4800"/>
              </a:lnSpc>
              <a:defRPr sz="54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4" name="Subtitle 2"/>
          <p:cNvSpPr>
            <a:spLocks noGrp="1"/>
          </p:cNvSpPr>
          <p:nvPr>
            <p:ph type="subTitle" idx="1"/>
          </p:nvPr>
        </p:nvSpPr>
        <p:spPr>
          <a:xfrm>
            <a:off x="528223" y="3347206"/>
            <a:ext cx="7025918"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7385" y="4998760"/>
            <a:ext cx="3587167" cy="678493"/>
          </a:xfrm>
          <a:prstGeom prst="rect">
            <a:avLst/>
          </a:prstGeom>
        </p:spPr>
      </p:pic>
      <p:sp>
        <p:nvSpPr>
          <p:cNvPr id="9" name="Rounded Rectangle 11"/>
          <p:cNvSpPr/>
          <p:nvPr userDrawn="1"/>
        </p:nvSpPr>
        <p:spPr>
          <a:xfrm rot="18900000">
            <a:off x="6789127"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1"/>
          <p:cNvSpPr/>
          <p:nvPr userDrawn="1"/>
        </p:nvSpPr>
        <p:spPr>
          <a:xfrm rot="896764">
            <a:off x="5882000"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1"/>
          <p:cNvSpPr/>
          <p:nvPr userDrawn="1"/>
        </p:nvSpPr>
        <p:spPr>
          <a:xfrm rot="20703236" flipH="1">
            <a:off x="7704143"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1"/>
          <p:cNvSpPr/>
          <p:nvPr userDrawn="1"/>
        </p:nvSpPr>
        <p:spPr>
          <a:xfrm rot="20703236" flipH="1">
            <a:off x="7704143" y="-105736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1"/>
          <p:cNvSpPr/>
          <p:nvPr userDrawn="1"/>
        </p:nvSpPr>
        <p:spPr>
          <a:xfrm rot="18900000">
            <a:off x="10495320"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1"/>
          <p:cNvSpPr/>
          <p:nvPr userDrawn="1"/>
        </p:nvSpPr>
        <p:spPr>
          <a:xfrm rot="896764">
            <a:off x="9588193"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1"/>
          <p:cNvSpPr/>
          <p:nvPr userDrawn="1"/>
        </p:nvSpPr>
        <p:spPr>
          <a:xfrm rot="20703236" flipH="1">
            <a:off x="11410336"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1"/>
          <p:cNvSpPr/>
          <p:nvPr userDrawn="1"/>
        </p:nvSpPr>
        <p:spPr>
          <a:xfrm rot="896764">
            <a:off x="9588194" y="-102565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1"/>
          <p:cNvSpPr/>
          <p:nvPr userDrawn="1"/>
        </p:nvSpPr>
        <p:spPr>
          <a:xfrm rot="20703236" flipH="1">
            <a:off x="11410337" y="-102565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1"/>
          <p:cNvSpPr/>
          <p:nvPr userDrawn="1"/>
        </p:nvSpPr>
        <p:spPr>
          <a:xfrm rot="18900000">
            <a:off x="12317462" y="59041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1"/>
          <p:cNvSpPr/>
          <p:nvPr userDrawn="1"/>
        </p:nvSpPr>
        <p:spPr>
          <a:xfrm rot="896764">
            <a:off x="11410335" y="220970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11"/>
          <p:cNvSpPr/>
          <p:nvPr userDrawn="1"/>
        </p:nvSpPr>
        <p:spPr>
          <a:xfrm rot="18900000">
            <a:off x="8619158" y="59041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11"/>
          <p:cNvSpPr/>
          <p:nvPr userDrawn="1"/>
        </p:nvSpPr>
        <p:spPr>
          <a:xfrm rot="896764">
            <a:off x="7712031" y="220970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11"/>
          <p:cNvSpPr/>
          <p:nvPr userDrawn="1"/>
        </p:nvSpPr>
        <p:spPr>
          <a:xfrm rot="20703236" flipH="1">
            <a:off x="9534174" y="220970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4" name="Group 23"/>
          <p:cNvGrpSpPr/>
          <p:nvPr userDrawn="1"/>
        </p:nvGrpSpPr>
        <p:grpSpPr>
          <a:xfrm>
            <a:off x="-15776" y="6328581"/>
            <a:ext cx="15515073" cy="539496"/>
            <a:chOff x="-15776" y="6328581"/>
            <a:chExt cx="15515073" cy="539496"/>
          </a:xfrm>
        </p:grpSpPr>
        <p:pic>
          <p:nvPicPr>
            <p:cNvPr id="25" name="Picture 24"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26" name="Picture 25"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2904849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HES Title (blank)">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7EE9D9-49A7-AE42-84D1-352EBEE407C2}"/>
              </a:ext>
            </a:extLst>
          </p:cNvPr>
          <p:cNvSpPr>
            <a:spLocks noGrp="1"/>
          </p:cNvSpPr>
          <p:nvPr>
            <p:ph type="ctrTitle"/>
          </p:nvPr>
        </p:nvSpPr>
        <p:spPr>
          <a:xfrm>
            <a:off x="0" y="500261"/>
            <a:ext cx="12192000" cy="2643890"/>
          </a:xfrm>
          <a:prstGeom prst="rect">
            <a:avLst/>
          </a:prstGeom>
        </p:spPr>
        <p:txBody>
          <a:bodyPr anchor="b" anchorCtr="0">
            <a:normAutofit/>
          </a:bodyPr>
          <a:lstStyle>
            <a:lvl1pPr algn="ctr">
              <a:lnSpc>
                <a:spcPts val="4800"/>
              </a:lnSpc>
              <a:defRPr sz="54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5" name="Subtitle 2"/>
          <p:cNvSpPr>
            <a:spLocks noGrp="1"/>
          </p:cNvSpPr>
          <p:nvPr>
            <p:ph type="subTitle" idx="1"/>
          </p:nvPr>
        </p:nvSpPr>
        <p:spPr>
          <a:xfrm>
            <a:off x="0" y="3140155"/>
            <a:ext cx="12192000" cy="940693"/>
          </a:xfrm>
          <a:prstGeom prst="rect">
            <a:avLst/>
          </a:prstGeom>
        </p:spPr>
        <p:txBody>
          <a:bodyPr>
            <a:noAutofit/>
          </a:bodyPr>
          <a:lstStyle>
            <a:lvl1pPr marL="0" indent="0" algn="ctr">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04032" y="4966241"/>
            <a:ext cx="3587167" cy="678493"/>
          </a:xfrm>
          <a:prstGeom prst="rect">
            <a:avLst/>
          </a:prstGeom>
        </p:spPr>
      </p:pic>
      <p:grpSp>
        <p:nvGrpSpPr>
          <p:cNvPr id="6" name="Group 5"/>
          <p:cNvGrpSpPr/>
          <p:nvPr userDrawn="1"/>
        </p:nvGrpSpPr>
        <p:grpSpPr>
          <a:xfrm>
            <a:off x="-15776" y="6328581"/>
            <a:ext cx="15515073" cy="539496"/>
            <a:chOff x="-15776" y="6328581"/>
            <a:chExt cx="15515073" cy="539496"/>
          </a:xfrm>
        </p:grpSpPr>
        <p:pic>
          <p:nvPicPr>
            <p:cNvPr id="8" name="Picture 7" descr="blue bar with gold pinstripes.png"/>
            <p:cNvPicPr>
              <a:picLocks noChangeAspect="1"/>
            </p:cNvPicPr>
            <p:nvPr userDrawn="1"/>
          </p:nvPicPr>
          <p:blipFill rotWithShape="1">
            <a:blip r:embed="rId4">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9" name="Picture 8" descr="blue bar with gold pinstripes.png"/>
            <p:cNvPicPr>
              <a:picLocks noChangeAspect="1"/>
            </p:cNvPicPr>
            <p:nvPr userDrawn="1"/>
          </p:nvPicPr>
          <p:blipFill rotWithShape="1">
            <a:blip r:embed="rId4">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181815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HES Title and Content (blank)">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11430000" cy="4225650"/>
          </a:xfrm>
          <a:prstGeom prst="rect">
            <a:avLst/>
          </a:prstGeom>
        </p:spPr>
        <p:txBody>
          <a:bodyPr/>
          <a:lstStyle>
            <a:lvl1pPr>
              <a:defRPr sz="2800">
                <a:latin typeface="Roboto Regular"/>
                <a:cs typeface="Roboto Regular"/>
              </a:defRPr>
            </a:lvl1pPr>
            <a:lvl2pPr>
              <a:defRPr sz="2800">
                <a:latin typeface="Roboto Regular"/>
                <a:cs typeface="Roboto Regular"/>
              </a:defRPr>
            </a:lvl2pPr>
            <a:lvl3pPr>
              <a:defRPr sz="2400">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D1CD0E1A-EFF5-9943-8AA6-521A2B23E647}"/>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lvl1pPr>
              <a:defRPr>
                <a:latin typeface="Roboto Regular"/>
                <a:cs typeface="Roboto Regular"/>
              </a:defRPr>
            </a:lvl1pPr>
          </a:lstStyle>
          <a:p>
            <a:r>
              <a:rPr lang="en-US" dirty="0"/>
              <a:t>Click to edit Master title style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sp>
        <p:nvSpPr>
          <p:cNvPr id="11"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2"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3" name="TextBox 12"/>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Tree>
    <p:extLst>
      <p:ext uri="{BB962C8B-B14F-4D97-AF65-F5344CB8AC3E}">
        <p14:creationId xmlns:p14="http://schemas.microsoft.com/office/powerpoint/2010/main" val="57150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24"/>
          <p:cNvSpPr>
            <a:spLocks noGrp="1" noChangeAspect="1"/>
          </p:cNvSpPr>
          <p:nvPr>
            <p:ph type="pic" sz="quarter" idx="12"/>
          </p:nvPr>
        </p:nvSpPr>
        <p:spPr>
          <a:xfrm>
            <a:off x="7509526" y="2389581"/>
            <a:ext cx="1891628" cy="3073823"/>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4" name="Picture Placeholder 21"/>
          <p:cNvSpPr>
            <a:spLocks noGrp="1" noChangeAspect="1"/>
          </p:cNvSpPr>
          <p:nvPr>
            <p:ph type="pic" sz="quarter" idx="11"/>
          </p:nvPr>
        </p:nvSpPr>
        <p:spPr>
          <a:xfrm>
            <a:off x="9595965" y="2388067"/>
            <a:ext cx="1888893" cy="3075783"/>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5" name="Picture Placeholder 20"/>
          <p:cNvSpPr>
            <a:spLocks noGrp="1" noChangeAspect="1"/>
          </p:cNvSpPr>
          <p:nvPr>
            <p:ph type="pic" sz="quarter" idx="10"/>
          </p:nvPr>
        </p:nvSpPr>
        <p:spPr>
          <a:xfrm>
            <a:off x="7736708" y="1056685"/>
            <a:ext cx="3523703" cy="2141407"/>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7"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6439623"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a:extLst>
              <a:ext uri="{FF2B5EF4-FFF2-40B4-BE49-F238E27FC236}">
                <a16:creationId xmlns:a16="http://schemas.microsoft.com/office/drawing/2014/main" id="{D1CD0E1A-EFF5-9943-8AA6-521A2B23E647}"/>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lvl1pPr>
              <a:defRPr>
                <a:latin typeface="Roboto Regular"/>
                <a:cs typeface="Roboto Regular"/>
              </a:defRPr>
            </a:lvl1pPr>
          </a:lstStyle>
          <a:p>
            <a:r>
              <a:rPr lang="en-US" dirty="0"/>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sp>
        <p:nvSpPr>
          <p:cNvPr id="10"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1"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2" name="TextBox 11"/>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Tree>
    <p:extLst>
      <p:ext uri="{BB962C8B-B14F-4D97-AF65-F5344CB8AC3E}">
        <p14:creationId xmlns:p14="http://schemas.microsoft.com/office/powerpoint/2010/main" val="1267701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14" name="Rounded Rectangle 11"/>
          <p:cNvSpPr/>
          <p:nvPr userDrawn="1"/>
        </p:nvSpPr>
        <p:spPr>
          <a:xfrm rot="18900000">
            <a:off x="8387112" y="41523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1"/>
          <p:cNvSpPr/>
          <p:nvPr userDrawn="1"/>
        </p:nvSpPr>
        <p:spPr>
          <a:xfrm rot="896764">
            <a:off x="7479985"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1"/>
          <p:cNvSpPr/>
          <p:nvPr userDrawn="1"/>
        </p:nvSpPr>
        <p:spPr>
          <a:xfrm rot="20703236" flipH="1">
            <a:off x="9302128" y="2034523"/>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1"/>
          <p:cNvSpPr/>
          <p:nvPr userDrawn="1"/>
        </p:nvSpPr>
        <p:spPr>
          <a:xfrm rot="18900000">
            <a:off x="10248695" y="363834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1"/>
          <p:cNvSpPr/>
          <p:nvPr userDrawn="1"/>
        </p:nvSpPr>
        <p:spPr>
          <a:xfrm rot="896764">
            <a:off x="9341568" y="-123254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11"/>
          <p:cNvSpPr/>
          <p:nvPr userDrawn="1"/>
        </p:nvSpPr>
        <p:spPr>
          <a:xfrm rot="20703236" flipH="1">
            <a:off x="11163711" y="-123254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11"/>
          <p:cNvSpPr/>
          <p:nvPr userDrawn="1"/>
        </p:nvSpPr>
        <p:spPr>
          <a:xfrm rot="18900000">
            <a:off x="13407488"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11"/>
          <p:cNvSpPr/>
          <p:nvPr userDrawn="1"/>
        </p:nvSpPr>
        <p:spPr>
          <a:xfrm rot="896764">
            <a:off x="12139077"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11"/>
          <p:cNvSpPr/>
          <p:nvPr userDrawn="1"/>
        </p:nvSpPr>
        <p:spPr>
          <a:xfrm rot="20703236" flipH="1">
            <a:off x="13961220"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11"/>
          <p:cNvSpPr/>
          <p:nvPr userDrawn="1"/>
        </p:nvSpPr>
        <p:spPr>
          <a:xfrm rot="896764">
            <a:off x="13047762" y="-1200841"/>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11"/>
          <p:cNvSpPr/>
          <p:nvPr userDrawn="1"/>
        </p:nvSpPr>
        <p:spPr>
          <a:xfrm rot="20703236" flipH="1">
            <a:off x="14869905" y="-1200840"/>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11"/>
          <p:cNvSpPr/>
          <p:nvPr userDrawn="1"/>
        </p:nvSpPr>
        <p:spPr>
          <a:xfrm rot="896764">
            <a:off x="14869903"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11"/>
          <p:cNvSpPr/>
          <p:nvPr userDrawn="1"/>
        </p:nvSpPr>
        <p:spPr>
          <a:xfrm rot="18900000">
            <a:off x="12078726" y="41523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11"/>
          <p:cNvSpPr/>
          <p:nvPr userDrawn="1"/>
        </p:nvSpPr>
        <p:spPr>
          <a:xfrm rot="896764">
            <a:off x="11171599"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11"/>
          <p:cNvSpPr/>
          <p:nvPr userDrawn="1"/>
        </p:nvSpPr>
        <p:spPr>
          <a:xfrm rot="20703236" flipH="1">
            <a:off x="12993742" y="2034523"/>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9" y="5934818"/>
            <a:ext cx="12182934" cy="92590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8404" y="6207430"/>
            <a:ext cx="2632357" cy="497896"/>
          </a:xfrm>
          <a:prstGeom prst="rect">
            <a:avLst/>
          </a:prstGeom>
        </p:spPr>
      </p:pic>
      <p:sp>
        <p:nvSpPr>
          <p:cNvPr id="2"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6"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114300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2"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3" name="TextBox 12"/>
          <p:cNvSpPr txBox="1"/>
          <p:nvPr userDrawn="1"/>
        </p:nvSpPr>
        <p:spPr>
          <a:xfrm>
            <a:off x="5689698"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Tree>
    <p:extLst>
      <p:ext uri="{BB962C8B-B14F-4D97-AF65-F5344CB8AC3E}">
        <p14:creationId xmlns:p14="http://schemas.microsoft.com/office/powerpoint/2010/main" val="2287578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ES Title Content Cube single photo">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11"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12"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71501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4"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5" name="TextBox 14"/>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
        <p:nvSpPr>
          <p:cNvPr id="19" name="Picture Placeholder 57"/>
          <p:cNvSpPr>
            <a:spLocks noGrp="1"/>
          </p:cNvSpPr>
          <p:nvPr>
            <p:ph type="pic" sz="quarter" idx="11"/>
          </p:nvPr>
        </p:nvSpPr>
        <p:spPr>
          <a:xfrm>
            <a:off x="7455210" y="1292908"/>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A7934B">
              <a:alpha val="20000"/>
            </a:srgbClr>
          </a:solidFill>
          <a:ln>
            <a:noFill/>
          </a:ln>
        </p:spPr>
        <p:txBody>
          <a:bodyPr wrap="square" anchor="ctr">
            <a:noAutofit/>
          </a:bodyPr>
          <a:lstStyle>
            <a:lvl1pPr marL="0" indent="0" algn="ctr">
              <a:buFont typeface="Arial"/>
              <a:buNone/>
              <a:defRPr/>
            </a:lvl1pPr>
          </a:lstStyle>
          <a:p>
            <a:endParaRPr lang="en-US" dirty="0"/>
          </a:p>
        </p:txBody>
      </p:sp>
    </p:spTree>
    <p:extLst>
      <p:ext uri="{BB962C8B-B14F-4D97-AF65-F5344CB8AC3E}">
        <p14:creationId xmlns:p14="http://schemas.microsoft.com/office/powerpoint/2010/main" val="2891093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ES Title Content Cube 3 photo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5"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6"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53975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8"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9" name="TextBox 8"/>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
        <p:nvSpPr>
          <p:cNvPr id="10" name="Picture Placeholder 24"/>
          <p:cNvSpPr>
            <a:spLocks noGrp="1"/>
          </p:cNvSpPr>
          <p:nvPr>
            <p:ph type="pic" sz="quarter" idx="12"/>
          </p:nvPr>
        </p:nvSpPr>
        <p:spPr>
          <a:xfrm>
            <a:off x="7371388" y="2630480"/>
            <a:ext cx="1698413" cy="2759855"/>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11" name="Picture Placeholder 21"/>
          <p:cNvSpPr>
            <a:spLocks noGrp="1"/>
          </p:cNvSpPr>
          <p:nvPr>
            <p:ph type="pic" sz="quarter" idx="11"/>
          </p:nvPr>
        </p:nvSpPr>
        <p:spPr>
          <a:xfrm>
            <a:off x="9216693" y="2629338"/>
            <a:ext cx="1695957" cy="2761615"/>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12" name="Picture Placeholder 20"/>
          <p:cNvSpPr>
            <a:spLocks noGrp="1"/>
          </p:cNvSpPr>
          <p:nvPr>
            <p:ph type="pic" sz="quarter" idx="10"/>
          </p:nvPr>
        </p:nvSpPr>
        <p:spPr>
          <a:xfrm>
            <a:off x="7558601" y="1449105"/>
            <a:ext cx="3163783" cy="1922678"/>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Tree>
    <p:extLst>
      <p:ext uri="{BB962C8B-B14F-4D97-AF65-F5344CB8AC3E}">
        <p14:creationId xmlns:p14="http://schemas.microsoft.com/office/powerpoint/2010/main" val="132246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
        <p:nvSpPr>
          <p:cNvPr id="3" name="Picture Placeholder 59"/>
          <p:cNvSpPr>
            <a:spLocks noGrp="1"/>
          </p:cNvSpPr>
          <p:nvPr>
            <p:ph type="pic" sz="quarter" idx="12"/>
          </p:nvPr>
        </p:nvSpPr>
        <p:spPr>
          <a:xfrm>
            <a:off x="8075739" y="3308661"/>
            <a:ext cx="2228296" cy="2472508"/>
          </a:xfrm>
          <a:custGeom>
            <a:avLst/>
            <a:gdLst>
              <a:gd name="connsiteX0" fmla="*/ 78164 w 2228296"/>
              <a:gd name="connsiteY0" fmla="*/ 736010 h 2472508"/>
              <a:gd name="connsiteX1" fmla="*/ 142746 w 2228296"/>
              <a:gd name="connsiteY1" fmla="*/ 762250 h 2472508"/>
              <a:gd name="connsiteX2" fmla="*/ 1028754 w 2228296"/>
              <a:gd name="connsiteY2" fmla="*/ 1266095 h 2472508"/>
              <a:gd name="connsiteX3" fmla="*/ 1066753 w 2228296"/>
              <a:gd name="connsiteY3" fmla="*/ 1385097 h 2472508"/>
              <a:gd name="connsiteX4" fmla="*/ 1065804 w 2228296"/>
              <a:gd name="connsiteY4" fmla="*/ 2383898 h 2472508"/>
              <a:gd name="connsiteX5" fmla="*/ 965133 w 2228296"/>
              <a:gd name="connsiteY5" fmla="*/ 2462685 h 2472508"/>
              <a:gd name="connsiteX6" fmla="*/ 63714 w 2228296"/>
              <a:gd name="connsiteY6" fmla="*/ 1943101 h 2472508"/>
              <a:gd name="connsiteX7" fmla="*/ 0 w 2228296"/>
              <a:gd name="connsiteY7" fmla="*/ 1818937 h 2472508"/>
              <a:gd name="connsiteX8" fmla="*/ 3514 w 2228296"/>
              <a:gd name="connsiteY8" fmla="*/ 804626 h 2472508"/>
              <a:gd name="connsiteX9" fmla="*/ 78164 w 2228296"/>
              <a:gd name="connsiteY9" fmla="*/ 736010 h 2472508"/>
              <a:gd name="connsiteX10" fmla="*/ 2148440 w 2228296"/>
              <a:gd name="connsiteY10" fmla="*/ 735821 h 2472508"/>
              <a:gd name="connsiteX11" fmla="*/ 2227177 w 2228296"/>
              <a:gd name="connsiteY11" fmla="*/ 814316 h 2472508"/>
              <a:gd name="connsiteX12" fmla="*/ 2228269 w 2228296"/>
              <a:gd name="connsiteY12" fmla="*/ 1822570 h 2472508"/>
              <a:gd name="connsiteX13" fmla="*/ 2157287 w 2228296"/>
              <a:gd name="connsiteY13" fmla="*/ 1951580 h 2472508"/>
              <a:gd name="connsiteX14" fmla="*/ 1266770 w 2228296"/>
              <a:gd name="connsiteY14" fmla="*/ 2461475 h 2472508"/>
              <a:gd name="connsiteX15" fmla="*/ 1161254 w 2228296"/>
              <a:gd name="connsiteY15" fmla="*/ 2387534 h 2472508"/>
              <a:gd name="connsiteX16" fmla="*/ 1161517 w 2228296"/>
              <a:gd name="connsiteY16" fmla="*/ 1381461 h 2472508"/>
              <a:gd name="connsiteX17" fmla="*/ 1193458 w 2228296"/>
              <a:gd name="connsiteY17" fmla="*/ 1269729 h 2472508"/>
              <a:gd name="connsiteX18" fmla="*/ 2081889 w 2228296"/>
              <a:gd name="connsiteY18" fmla="*/ 765883 h 2472508"/>
              <a:gd name="connsiteX19" fmla="*/ 2148440 w 2228296"/>
              <a:gd name="connsiteY19" fmla="*/ 735821 h 2472508"/>
              <a:gd name="connsiteX20" fmla="*/ 1120522 w 2228296"/>
              <a:gd name="connsiteY20" fmla="*/ 603 h 2472508"/>
              <a:gd name="connsiteX21" fmla="*/ 1186114 w 2228296"/>
              <a:gd name="connsiteY21" fmla="*/ 23752 h 2472508"/>
              <a:gd name="connsiteX22" fmla="*/ 2073495 w 2228296"/>
              <a:gd name="connsiteY22" fmla="*/ 540610 h 2472508"/>
              <a:gd name="connsiteX23" fmla="*/ 2063339 w 2228296"/>
              <a:gd name="connsiteY23" fmla="*/ 659564 h 2472508"/>
              <a:gd name="connsiteX24" fmla="*/ 1184595 w 2228296"/>
              <a:gd name="connsiteY24" fmla="*/ 1166033 h 2472508"/>
              <a:gd name="connsiteX25" fmla="*/ 1018517 w 2228296"/>
              <a:gd name="connsiteY25" fmla="*/ 1158324 h 2472508"/>
              <a:gd name="connsiteX26" fmla="*/ 153090 w 2228296"/>
              <a:gd name="connsiteY26" fmla="*/ 659858 h 2472508"/>
              <a:gd name="connsiteX27" fmla="*/ 162205 w 2228296"/>
              <a:gd name="connsiteY27" fmla="*/ 531540 h 2472508"/>
              <a:gd name="connsiteX28" fmla="*/ 1044160 w 2228296"/>
              <a:gd name="connsiteY28" fmla="*/ 18271 h 2472508"/>
              <a:gd name="connsiteX29" fmla="*/ 1120522 w 2228296"/>
              <a:gd name="connsiteY29" fmla="*/ 603 h 2472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6" h="2472508">
                <a:moveTo>
                  <a:pt x="78164" y="736010"/>
                </a:moveTo>
                <a:cubicBezTo>
                  <a:pt x="96206" y="737955"/>
                  <a:pt x="117675" y="745799"/>
                  <a:pt x="142746" y="762250"/>
                </a:cubicBezTo>
                <a:lnTo>
                  <a:pt x="1028754" y="1266095"/>
                </a:lnTo>
                <a:cubicBezTo>
                  <a:pt x="1065605" y="1291005"/>
                  <a:pt x="1065269" y="1319067"/>
                  <a:pt x="1066753" y="1385097"/>
                </a:cubicBezTo>
                <a:cubicBezTo>
                  <a:pt x="1071835" y="1896628"/>
                  <a:pt x="1065344" y="1865219"/>
                  <a:pt x="1065804" y="2383898"/>
                </a:cubicBezTo>
                <a:cubicBezTo>
                  <a:pt x="1067286" y="2455517"/>
                  <a:pt x="1021919" y="2490230"/>
                  <a:pt x="965133" y="2462685"/>
                </a:cubicBezTo>
                <a:cubicBezTo>
                  <a:pt x="664661" y="2289491"/>
                  <a:pt x="361765" y="2121141"/>
                  <a:pt x="63714" y="1943101"/>
                </a:cubicBezTo>
                <a:cubicBezTo>
                  <a:pt x="362" y="1912920"/>
                  <a:pt x="485" y="1887027"/>
                  <a:pt x="0" y="1818937"/>
                </a:cubicBezTo>
                <a:lnTo>
                  <a:pt x="3514" y="804626"/>
                </a:lnTo>
                <a:cubicBezTo>
                  <a:pt x="745" y="777417"/>
                  <a:pt x="24037" y="730172"/>
                  <a:pt x="78164" y="736010"/>
                </a:cubicBezTo>
                <a:close/>
                <a:moveTo>
                  <a:pt x="2148440" y="735821"/>
                </a:moveTo>
                <a:cubicBezTo>
                  <a:pt x="2203248" y="727144"/>
                  <a:pt x="2224496" y="775298"/>
                  <a:pt x="2227177" y="814316"/>
                </a:cubicBezTo>
                <a:lnTo>
                  <a:pt x="2228269" y="1822570"/>
                </a:lnTo>
                <a:cubicBezTo>
                  <a:pt x="2228995" y="1912465"/>
                  <a:pt x="2215793" y="1918978"/>
                  <a:pt x="2157287" y="1951580"/>
                </a:cubicBezTo>
                <a:lnTo>
                  <a:pt x="1266770" y="2461475"/>
                </a:lnTo>
                <a:cubicBezTo>
                  <a:pt x="1217252" y="2489022"/>
                  <a:pt x="1160981" y="2465211"/>
                  <a:pt x="1161254" y="2387534"/>
                </a:cubicBezTo>
                <a:cubicBezTo>
                  <a:pt x="1160502" y="2036016"/>
                  <a:pt x="1163704" y="1869979"/>
                  <a:pt x="1161517" y="1381461"/>
                </a:cubicBezTo>
                <a:cubicBezTo>
                  <a:pt x="1161788" y="1320277"/>
                  <a:pt x="1156607" y="1295850"/>
                  <a:pt x="1193458" y="1269729"/>
                </a:cubicBezTo>
                <a:lnTo>
                  <a:pt x="2081889" y="765883"/>
                </a:lnTo>
                <a:cubicBezTo>
                  <a:pt x="2108171" y="747919"/>
                  <a:pt x="2130170" y="738712"/>
                  <a:pt x="2148440" y="735821"/>
                </a:cubicBezTo>
                <a:close/>
                <a:moveTo>
                  <a:pt x="1120522" y="603"/>
                </a:moveTo>
                <a:cubicBezTo>
                  <a:pt x="1144235" y="2984"/>
                  <a:pt x="1166153" y="12167"/>
                  <a:pt x="1186114" y="23752"/>
                </a:cubicBezTo>
                <a:cubicBezTo>
                  <a:pt x="1646187" y="290792"/>
                  <a:pt x="1725461" y="333509"/>
                  <a:pt x="2073495" y="540610"/>
                </a:cubicBezTo>
                <a:cubicBezTo>
                  <a:pt x="2117651" y="569275"/>
                  <a:pt x="2114415" y="625410"/>
                  <a:pt x="2063339" y="659564"/>
                </a:cubicBezTo>
                <a:lnTo>
                  <a:pt x="1184595" y="1166033"/>
                </a:lnTo>
                <a:cubicBezTo>
                  <a:pt x="1134593" y="1194017"/>
                  <a:pt x="1090339" y="1199868"/>
                  <a:pt x="1018517" y="1158324"/>
                </a:cubicBezTo>
                <a:cubicBezTo>
                  <a:pt x="743776" y="999409"/>
                  <a:pt x="435572" y="826880"/>
                  <a:pt x="153090" y="659858"/>
                </a:cubicBezTo>
                <a:cubicBezTo>
                  <a:pt x="110157" y="632825"/>
                  <a:pt x="87861" y="581269"/>
                  <a:pt x="162205" y="531540"/>
                </a:cubicBezTo>
                <a:lnTo>
                  <a:pt x="1044160" y="18271"/>
                </a:lnTo>
                <a:cubicBezTo>
                  <a:pt x="1071301" y="2645"/>
                  <a:pt x="1096810" y="-1777"/>
                  <a:pt x="1120522" y="603"/>
                </a:cubicBezTo>
                <a:close/>
              </a:path>
            </a:pathLst>
          </a:custGeom>
          <a:ln>
            <a:noFill/>
          </a:ln>
        </p:spPr>
        <p:txBody>
          <a:bodyPr wrap="square" anchor="ctr">
            <a:noAutofit/>
          </a:bodyPr>
          <a:lstStyle>
            <a:lvl1pPr marL="0" indent="0" algn="ctr">
              <a:buNone/>
              <a:defRPr/>
            </a:lvl1pPr>
          </a:lstStyle>
          <a:p>
            <a:endParaRPr lang="en-US" dirty="0"/>
          </a:p>
        </p:txBody>
      </p:sp>
      <p:sp>
        <p:nvSpPr>
          <p:cNvPr id="4" name="Picture Placeholder 57"/>
          <p:cNvSpPr>
            <a:spLocks noGrp="1"/>
          </p:cNvSpPr>
          <p:nvPr>
            <p:ph type="pic" sz="quarter" idx="11"/>
          </p:nvPr>
        </p:nvSpPr>
        <p:spPr>
          <a:xfrm>
            <a:off x="6895786" y="1292908"/>
            <a:ext cx="2228297" cy="2474819"/>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ln>
            <a:noFill/>
          </a:ln>
        </p:spPr>
        <p:txBody>
          <a:bodyPr wrap="square" anchor="ctr">
            <a:noAutofit/>
          </a:bodyPr>
          <a:lstStyle>
            <a:lvl1pPr marL="0" indent="0" algn="ctr">
              <a:buFont typeface="Arial"/>
              <a:buNone/>
              <a:defRPr/>
            </a:lvl1pPr>
          </a:lstStyle>
          <a:p>
            <a:endParaRPr lang="en-US" dirty="0"/>
          </a:p>
        </p:txBody>
      </p:sp>
      <p:sp>
        <p:nvSpPr>
          <p:cNvPr id="5" name="Picture Placeholder 55"/>
          <p:cNvSpPr>
            <a:spLocks noGrp="1"/>
          </p:cNvSpPr>
          <p:nvPr>
            <p:ph type="pic" sz="quarter" idx="10"/>
          </p:nvPr>
        </p:nvSpPr>
        <p:spPr>
          <a:xfrm>
            <a:off x="9226182" y="1285883"/>
            <a:ext cx="2228296" cy="2473893"/>
          </a:xfrm>
          <a:custGeom>
            <a:avLst/>
            <a:gdLst>
              <a:gd name="connsiteX0" fmla="*/ 78164 w 2228296"/>
              <a:gd name="connsiteY0" fmla="*/ 737395 h 2473893"/>
              <a:gd name="connsiteX1" fmla="*/ 142746 w 2228296"/>
              <a:gd name="connsiteY1" fmla="*/ 763633 h 2473893"/>
              <a:gd name="connsiteX2" fmla="*/ 1028754 w 2228296"/>
              <a:gd name="connsiteY2" fmla="*/ 1267480 h 2473893"/>
              <a:gd name="connsiteX3" fmla="*/ 1066752 w 2228296"/>
              <a:gd name="connsiteY3" fmla="*/ 1386481 h 2473893"/>
              <a:gd name="connsiteX4" fmla="*/ 1065805 w 2228296"/>
              <a:gd name="connsiteY4" fmla="*/ 2385284 h 2473893"/>
              <a:gd name="connsiteX5" fmla="*/ 965133 w 2228296"/>
              <a:gd name="connsiteY5" fmla="*/ 2464070 h 2473893"/>
              <a:gd name="connsiteX6" fmla="*/ 63714 w 2228296"/>
              <a:gd name="connsiteY6" fmla="*/ 1944486 h 2473893"/>
              <a:gd name="connsiteX7" fmla="*/ 0 w 2228296"/>
              <a:gd name="connsiteY7" fmla="*/ 1820321 h 2473893"/>
              <a:gd name="connsiteX8" fmla="*/ 3515 w 2228296"/>
              <a:gd name="connsiteY8" fmla="*/ 806011 h 2473893"/>
              <a:gd name="connsiteX9" fmla="*/ 78164 w 2228296"/>
              <a:gd name="connsiteY9" fmla="*/ 737395 h 2473893"/>
              <a:gd name="connsiteX10" fmla="*/ 2148439 w 2228296"/>
              <a:gd name="connsiteY10" fmla="*/ 737206 h 2473893"/>
              <a:gd name="connsiteX11" fmla="*/ 2227177 w 2228296"/>
              <a:gd name="connsiteY11" fmla="*/ 815702 h 2473893"/>
              <a:gd name="connsiteX12" fmla="*/ 2228269 w 2228296"/>
              <a:gd name="connsiteY12" fmla="*/ 1823955 h 2473893"/>
              <a:gd name="connsiteX13" fmla="*/ 2157287 w 2228296"/>
              <a:gd name="connsiteY13" fmla="*/ 1952965 h 2473893"/>
              <a:gd name="connsiteX14" fmla="*/ 1266769 w 2228296"/>
              <a:gd name="connsiteY14" fmla="*/ 2462860 h 2473893"/>
              <a:gd name="connsiteX15" fmla="*/ 1161254 w 2228296"/>
              <a:gd name="connsiteY15" fmla="*/ 2388919 h 2473893"/>
              <a:gd name="connsiteX16" fmla="*/ 1161516 w 2228296"/>
              <a:gd name="connsiteY16" fmla="*/ 1382847 h 2473893"/>
              <a:gd name="connsiteX17" fmla="*/ 1193459 w 2228296"/>
              <a:gd name="connsiteY17" fmla="*/ 1271114 h 2473893"/>
              <a:gd name="connsiteX18" fmla="*/ 2081888 w 2228296"/>
              <a:gd name="connsiteY18" fmla="*/ 767269 h 2473893"/>
              <a:gd name="connsiteX19" fmla="*/ 2148439 w 2228296"/>
              <a:gd name="connsiteY19" fmla="*/ 737206 h 2473893"/>
              <a:gd name="connsiteX20" fmla="*/ 1123922 w 2228296"/>
              <a:gd name="connsiteY20" fmla="*/ 603 h 2473893"/>
              <a:gd name="connsiteX21" fmla="*/ 1189513 w 2228296"/>
              <a:gd name="connsiteY21" fmla="*/ 23752 h 2473893"/>
              <a:gd name="connsiteX22" fmla="*/ 2076896 w 2228296"/>
              <a:gd name="connsiteY22" fmla="*/ 540611 h 2473893"/>
              <a:gd name="connsiteX23" fmla="*/ 2066739 w 2228296"/>
              <a:gd name="connsiteY23" fmla="*/ 659564 h 2473893"/>
              <a:gd name="connsiteX24" fmla="*/ 1187995 w 2228296"/>
              <a:gd name="connsiteY24" fmla="*/ 1166033 h 2473893"/>
              <a:gd name="connsiteX25" fmla="*/ 1021917 w 2228296"/>
              <a:gd name="connsiteY25" fmla="*/ 1158324 h 2473893"/>
              <a:gd name="connsiteX26" fmla="*/ 156490 w 2228296"/>
              <a:gd name="connsiteY26" fmla="*/ 659857 h 2473893"/>
              <a:gd name="connsiteX27" fmla="*/ 165606 w 2228296"/>
              <a:gd name="connsiteY27" fmla="*/ 531540 h 2473893"/>
              <a:gd name="connsiteX28" fmla="*/ 1047560 w 2228296"/>
              <a:gd name="connsiteY28" fmla="*/ 18272 h 2473893"/>
              <a:gd name="connsiteX29" fmla="*/ 1123922 w 2228296"/>
              <a:gd name="connsiteY29" fmla="*/ 603 h 247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6" h="2473893">
                <a:moveTo>
                  <a:pt x="78164" y="737395"/>
                </a:moveTo>
                <a:cubicBezTo>
                  <a:pt x="96207" y="739341"/>
                  <a:pt x="117675" y="747185"/>
                  <a:pt x="142746" y="763633"/>
                </a:cubicBezTo>
                <a:lnTo>
                  <a:pt x="1028754" y="1267480"/>
                </a:lnTo>
                <a:cubicBezTo>
                  <a:pt x="1065605" y="1292389"/>
                  <a:pt x="1065270" y="1320452"/>
                  <a:pt x="1066752" y="1386481"/>
                </a:cubicBezTo>
                <a:cubicBezTo>
                  <a:pt x="1071835" y="1898014"/>
                  <a:pt x="1065344" y="1866605"/>
                  <a:pt x="1065805" y="2385284"/>
                </a:cubicBezTo>
                <a:cubicBezTo>
                  <a:pt x="1067286" y="2456903"/>
                  <a:pt x="1021918" y="2491615"/>
                  <a:pt x="965133" y="2464070"/>
                </a:cubicBezTo>
                <a:cubicBezTo>
                  <a:pt x="664661" y="2290876"/>
                  <a:pt x="361764" y="2122526"/>
                  <a:pt x="63714" y="1944486"/>
                </a:cubicBezTo>
                <a:cubicBezTo>
                  <a:pt x="362" y="1914305"/>
                  <a:pt x="486" y="1888412"/>
                  <a:pt x="0" y="1820321"/>
                </a:cubicBezTo>
                <a:lnTo>
                  <a:pt x="3515" y="806011"/>
                </a:lnTo>
                <a:cubicBezTo>
                  <a:pt x="744" y="778803"/>
                  <a:pt x="24037" y="731558"/>
                  <a:pt x="78164" y="737395"/>
                </a:cubicBezTo>
                <a:close/>
                <a:moveTo>
                  <a:pt x="2148439" y="737206"/>
                </a:moveTo>
                <a:cubicBezTo>
                  <a:pt x="2203248" y="728529"/>
                  <a:pt x="2224497" y="776682"/>
                  <a:pt x="2227177" y="815702"/>
                </a:cubicBezTo>
                <a:lnTo>
                  <a:pt x="2228269" y="1823955"/>
                </a:lnTo>
                <a:cubicBezTo>
                  <a:pt x="2228995" y="1913849"/>
                  <a:pt x="2215792" y="1920363"/>
                  <a:pt x="2157287" y="1952965"/>
                </a:cubicBezTo>
                <a:lnTo>
                  <a:pt x="1266769" y="2462860"/>
                </a:lnTo>
                <a:cubicBezTo>
                  <a:pt x="1217252" y="2490407"/>
                  <a:pt x="1160981" y="2466596"/>
                  <a:pt x="1161254" y="2388919"/>
                </a:cubicBezTo>
                <a:cubicBezTo>
                  <a:pt x="1160501" y="2037401"/>
                  <a:pt x="1163704" y="1871364"/>
                  <a:pt x="1161516" y="1382847"/>
                </a:cubicBezTo>
                <a:cubicBezTo>
                  <a:pt x="1161788" y="1321663"/>
                  <a:pt x="1156607" y="1297235"/>
                  <a:pt x="1193459" y="1271114"/>
                </a:cubicBezTo>
                <a:lnTo>
                  <a:pt x="2081888" y="767269"/>
                </a:lnTo>
                <a:cubicBezTo>
                  <a:pt x="2108171" y="749305"/>
                  <a:pt x="2130170" y="740097"/>
                  <a:pt x="2148439" y="737206"/>
                </a:cubicBezTo>
                <a:close/>
                <a:moveTo>
                  <a:pt x="1123922" y="603"/>
                </a:moveTo>
                <a:cubicBezTo>
                  <a:pt x="1147635" y="2984"/>
                  <a:pt x="1169553" y="12167"/>
                  <a:pt x="1189513" y="23752"/>
                </a:cubicBezTo>
                <a:cubicBezTo>
                  <a:pt x="1649587" y="290791"/>
                  <a:pt x="1728862" y="333509"/>
                  <a:pt x="2076896" y="540611"/>
                </a:cubicBezTo>
                <a:cubicBezTo>
                  <a:pt x="2121051" y="569275"/>
                  <a:pt x="2117814" y="625410"/>
                  <a:pt x="2066739" y="659564"/>
                </a:cubicBezTo>
                <a:lnTo>
                  <a:pt x="1187995" y="1166033"/>
                </a:lnTo>
                <a:cubicBezTo>
                  <a:pt x="1137993" y="1194016"/>
                  <a:pt x="1093739" y="1199868"/>
                  <a:pt x="1021917" y="1158324"/>
                </a:cubicBezTo>
                <a:cubicBezTo>
                  <a:pt x="747176" y="999409"/>
                  <a:pt x="438972" y="826881"/>
                  <a:pt x="156490" y="659857"/>
                </a:cubicBezTo>
                <a:cubicBezTo>
                  <a:pt x="113558" y="632825"/>
                  <a:pt x="91261" y="581270"/>
                  <a:pt x="165606" y="531540"/>
                </a:cubicBezTo>
                <a:lnTo>
                  <a:pt x="1047560" y="18272"/>
                </a:lnTo>
                <a:cubicBezTo>
                  <a:pt x="1074702" y="2645"/>
                  <a:pt x="1100210" y="-1777"/>
                  <a:pt x="1123922" y="603"/>
                </a:cubicBezTo>
                <a:close/>
              </a:path>
            </a:pathLst>
          </a:custGeom>
          <a:ln>
            <a:noFill/>
          </a:ln>
        </p:spPr>
        <p:txBody>
          <a:bodyPr wrap="square" anchor="ctr">
            <a:noAutofit/>
          </a:bodyPr>
          <a:lstStyle>
            <a:lvl1pPr marL="0" indent="0" algn="ctr">
              <a:buNone/>
              <a:defRPr/>
            </a:lvl1pPr>
          </a:lstStyle>
          <a:p>
            <a:endParaRPr lang="en-US" dirty="0"/>
          </a:p>
        </p:txBody>
      </p:sp>
      <p:sp>
        <p:nvSpPr>
          <p:cNvPr id="6" name="Rounded Rectangle 11"/>
          <p:cNvSpPr/>
          <p:nvPr userDrawn="1"/>
        </p:nvSpPr>
        <p:spPr>
          <a:xfrm rot="18900000">
            <a:off x="8457179" y="495128"/>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11"/>
          <p:cNvSpPr/>
          <p:nvPr userDrawn="1"/>
        </p:nvSpPr>
        <p:spPr>
          <a:xfrm rot="900000">
            <a:off x="6706126" y="3520513"/>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11"/>
          <p:cNvSpPr/>
          <p:nvPr userDrawn="1"/>
        </p:nvSpPr>
        <p:spPr>
          <a:xfrm rot="20700000" flipH="1">
            <a:off x="10211079" y="3501830"/>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71501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12"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3"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4" name="TextBox 13"/>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Tree>
    <p:extLst>
      <p:ext uri="{BB962C8B-B14F-4D97-AF65-F5344CB8AC3E}">
        <p14:creationId xmlns:p14="http://schemas.microsoft.com/office/powerpoint/2010/main" val="174784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729" r:id="rId2"/>
    <p:sldLayoutId id="2147483728" r:id="rId3"/>
    <p:sldLayoutId id="2147483695" r:id="rId4"/>
    <p:sldLayoutId id="2147483717" r:id="rId5"/>
    <p:sldLayoutId id="2147483718" r:id="rId6"/>
    <p:sldLayoutId id="2147483731" r:id="rId7"/>
    <p:sldLayoutId id="2147483719" r:id="rId8"/>
    <p:sldLayoutId id="2147483727" r:id="rId9"/>
    <p:sldLayoutId id="2147483724" r:id="rId10"/>
    <p:sldLayoutId id="2147483730" r:id="rId11"/>
  </p:sldLayoutIdLst>
  <p:txStyles>
    <p:titleStyle>
      <a:lvl1pPr algn="l" defTabSz="342900" rtl="0" eaLnBrk="1" latinLnBrk="0" hangingPunct="1">
        <a:spcBef>
          <a:spcPct val="0"/>
        </a:spcBef>
        <a:buNone/>
        <a:defRPr sz="3600" b="1" kern="1200">
          <a:solidFill>
            <a:srgbClr val="857437"/>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oshainfo.gatech.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6.jpg"/><Relationship Id="rId4" Type="http://schemas.openxmlformats.org/officeDocument/2006/relationships/image" Target="../media/image25.jfif"/></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3.xml"/><Relationship Id="rId1" Type="http://schemas.openxmlformats.org/officeDocument/2006/relationships/slideLayout" Target="../slideLayouts/slideLayout10.xml"/><Relationship Id="rId5" Type="http://schemas.openxmlformats.org/officeDocument/2006/relationships/image" Target="../media/image58.jpeg"/><Relationship Id="rId4" Type="http://schemas.openxmlformats.org/officeDocument/2006/relationships/image" Target="../media/image57.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8.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8" Type="http://schemas.openxmlformats.org/officeDocument/2006/relationships/hyperlink" Target="https://www.cdc.gov/niosh/topics/heatstress/" TargetMode="External"/><Relationship Id="rId3" Type="http://schemas.openxmlformats.org/officeDocument/2006/relationships/hyperlink" Target="https://www.osha.gov/sites/default/files/enforcement/directives/CPL_03-00-024.pdf" TargetMode="External"/><Relationship Id="rId7" Type="http://schemas.openxmlformats.org/officeDocument/2006/relationships/hyperlink" Target="https://www.osha.gov/heat-exposure/calculator" TargetMode="External"/><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hyperlink" Target="https://www.osha.gov/heat" TargetMode="External"/><Relationship Id="rId5" Type="http://schemas.openxmlformats.org/officeDocument/2006/relationships/hyperlink" Target="https://www.osha.gov/emergency-preparedness/guides/heat-stress" TargetMode="External"/><Relationship Id="rId10" Type="http://schemas.openxmlformats.org/officeDocument/2006/relationships/hyperlink" Target="https://oshainfo.gatech.edu/resources/training-materials/additional-information/" TargetMode="External"/><Relationship Id="rId4" Type="http://schemas.openxmlformats.org/officeDocument/2006/relationships/hyperlink" Target="https://www.osha.gov/heat-exposure" TargetMode="External"/><Relationship Id="rId9" Type="http://schemas.openxmlformats.org/officeDocument/2006/relationships/hyperlink" Target="https://www.cdc.gov/niosh/topics/heatstress/heatapp.html"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2.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3.xml"/><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4.xml"/><Relationship Id="rId1" Type="http://schemas.openxmlformats.org/officeDocument/2006/relationships/slideLayout" Target="../slideLayouts/slideLayout10.xml"/><Relationship Id="rId5" Type="http://schemas.openxmlformats.org/officeDocument/2006/relationships/image" Target="../media/image75.png"/><Relationship Id="rId4" Type="http://schemas.openxmlformats.org/officeDocument/2006/relationships/image" Target="../media/image74.jp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7.xml"/><Relationship Id="rId1" Type="http://schemas.openxmlformats.org/officeDocument/2006/relationships/slideLayout" Target="../slideLayouts/slideLayout9.xml"/></Relationships>
</file>

<file path=ppt/slides/_rels/slide10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08.xml"/><Relationship Id="rId1" Type="http://schemas.openxmlformats.org/officeDocument/2006/relationships/slideLayout" Target="../slideLayouts/slideLayout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10.xml"/><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2.xml"/><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hyperlink" Target="https://www.osha.gov/winter-weather/cold-stress" TargetMode="External"/><Relationship Id="rId2" Type="http://schemas.openxmlformats.org/officeDocument/2006/relationships/notesSlide" Target="../notesSlides/notesSlide114.xml"/><Relationship Id="rId1" Type="http://schemas.openxmlformats.org/officeDocument/2006/relationships/slideLayout" Target="../slideLayouts/slideLayout6.xml"/><Relationship Id="rId6" Type="http://schemas.openxmlformats.org/officeDocument/2006/relationships/hyperlink" Target="https://www.cdc.gov/niosh/topics/coldstress/" TargetMode="External"/><Relationship Id="rId5" Type="http://schemas.openxmlformats.org/officeDocument/2006/relationships/hyperlink" Target="https://www.weather.gov/safety/cold-wind-chill-chart" TargetMode="External"/><Relationship Id="rId4" Type="http://schemas.openxmlformats.org/officeDocument/2006/relationships/hyperlink" Target="https://www.osha.gov/sites/default/files/publications/OSHA3156.pdf" TargetMode="Externa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Temperature Extremes in the Workplace</a:t>
            </a:r>
          </a:p>
        </p:txBody>
      </p:sp>
      <p:sp>
        <p:nvSpPr>
          <p:cNvPr id="3" name="Subtitle 2"/>
          <p:cNvSpPr>
            <a:spLocks noGrp="1"/>
          </p:cNvSpPr>
          <p:nvPr>
            <p:ph type="subTitle" idx="1"/>
          </p:nvPr>
        </p:nvSpPr>
        <p:spPr/>
        <p:txBody>
          <a:bodyPr/>
          <a:lstStyle/>
          <a:p>
            <a:pPr>
              <a:lnSpc>
                <a:spcPct val="100000"/>
              </a:lnSpc>
              <a:spcBef>
                <a:spcPts val="0"/>
              </a:spcBef>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This material was produced under grant number SH-000018-SH3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sz="1800" dirty="0"/>
          </a:p>
        </p:txBody>
      </p:sp>
      <p:pic>
        <p:nvPicPr>
          <p:cNvPr id="12" name="Picture Placeholder 11" descr="A person drinking from a bottle">
            <a:extLst>
              <a:ext uri="{FF2B5EF4-FFF2-40B4-BE49-F238E27FC236}">
                <a16:creationId xmlns:a16="http://schemas.microsoft.com/office/drawing/2014/main" id="{A7BB7610-4576-6857-1723-7903FF924D91}"/>
              </a:ext>
              <a:ext uri="{C183D7F6-B498-43B3-948B-1728B52AA6E4}">
                <adec:decorative xmlns:adec="http://schemas.microsoft.com/office/drawing/2017/decorative" val="0"/>
              </a:ext>
            </a:extLst>
          </p:cNvPr>
          <p:cNvPicPr>
            <a:picLocks noGrp="1" noChangeAspect="1"/>
          </p:cNvPicPr>
          <p:nvPr>
            <p:ph type="pic" sz="quarter" idx="10"/>
          </p:nvPr>
        </p:nvPicPr>
        <p:blipFill rotWithShape="1">
          <a:blip r:embed="rId3"/>
          <a:srcRect l="-8176" t="-2693" r="8176" b="32579"/>
          <a:stretch/>
        </p:blipFill>
        <p:spPr>
          <a:xfrm>
            <a:off x="7056627" y="476337"/>
            <a:ext cx="4337920" cy="2636219"/>
          </a:xfrm>
        </p:spPr>
      </p:pic>
      <p:pic>
        <p:nvPicPr>
          <p:cNvPr id="14" name="Picture Placeholder 13" descr="A person in a hard hat and orange jacket working on wires in the cold.">
            <a:extLst>
              <a:ext uri="{FF2B5EF4-FFF2-40B4-BE49-F238E27FC236}">
                <a16:creationId xmlns:a16="http://schemas.microsoft.com/office/drawing/2014/main" id="{2581EC71-DB40-B33F-1C35-41F2B81228BB}"/>
              </a:ext>
            </a:extLst>
          </p:cNvPr>
          <p:cNvPicPr>
            <a:picLocks noGrp="1" noChangeAspect="1"/>
          </p:cNvPicPr>
          <p:nvPr>
            <p:ph type="pic" sz="quarter" idx="12"/>
          </p:nvPr>
        </p:nvPicPr>
        <p:blipFill rotWithShape="1">
          <a:blip r:embed="rId4"/>
          <a:srcRect l="44581" t="1097" r="20833" b="-1097"/>
          <a:stretch/>
        </p:blipFill>
        <p:spPr>
          <a:xfrm>
            <a:off x="6776832" y="2150418"/>
            <a:ext cx="2328725" cy="3784087"/>
          </a:xfrm>
        </p:spPr>
      </p:pic>
      <p:pic>
        <p:nvPicPr>
          <p:cNvPr id="16" name="Picture Placeholder 15" descr="A group of people in white coats in a large refrigerator">
            <a:extLst>
              <a:ext uri="{FF2B5EF4-FFF2-40B4-BE49-F238E27FC236}">
                <a16:creationId xmlns:a16="http://schemas.microsoft.com/office/drawing/2014/main" id="{B18E9A23-E51F-D392-041D-0053FEB4430E}"/>
              </a:ext>
            </a:extLst>
          </p:cNvPr>
          <p:cNvPicPr>
            <a:picLocks noGrp="1" noChangeAspect="1"/>
          </p:cNvPicPr>
          <p:nvPr>
            <p:ph type="pic" sz="quarter" idx="11"/>
          </p:nvPr>
        </p:nvPicPr>
        <p:blipFill>
          <a:blip r:embed="rId5"/>
          <a:srcRect l="32801" r="32801"/>
          <a:stretch>
            <a:fillRect/>
          </a:stretch>
        </p:blipFill>
        <p:spPr/>
      </p:pic>
    </p:spTree>
    <p:extLst>
      <p:ext uri="{BB962C8B-B14F-4D97-AF65-F5344CB8AC3E}">
        <p14:creationId xmlns:p14="http://schemas.microsoft.com/office/powerpoint/2010/main" val="273214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We Will Cover: </a:t>
            </a:r>
            <a:endParaRPr lang="en-US" dirty="0">
              <a:latin typeface="Roboto Regular"/>
              <a:cs typeface="Roboto Regular"/>
            </a:endParaRPr>
          </a:p>
        </p:txBody>
      </p:sp>
      <p:sp>
        <p:nvSpPr>
          <p:cNvPr id="3" name="Content Placeholder 2"/>
          <p:cNvSpPr>
            <a:spLocks noGrp="1"/>
          </p:cNvSpPr>
          <p:nvPr>
            <p:ph idx="1"/>
          </p:nvPr>
        </p:nvSpPr>
        <p:spPr/>
        <p:txBody>
          <a:bodyPr/>
          <a:lstStyle/>
          <a:p>
            <a:r>
              <a:rPr lang="en-US" sz="2800" dirty="0"/>
              <a:t>OSHA Information </a:t>
            </a:r>
          </a:p>
          <a:p>
            <a:r>
              <a:rPr lang="en-US" sz="2800" dirty="0"/>
              <a:t>Working in Extreme Heat </a:t>
            </a:r>
          </a:p>
          <a:p>
            <a:r>
              <a:rPr lang="en-US" sz="2800" dirty="0"/>
              <a:t>Heat Stress </a:t>
            </a:r>
          </a:p>
          <a:p>
            <a:r>
              <a:rPr lang="en-US" sz="2800" dirty="0"/>
              <a:t>Heat Stress Prevention </a:t>
            </a:r>
          </a:p>
          <a:p>
            <a:r>
              <a:rPr lang="en-US" sz="2800" dirty="0"/>
              <a:t>Working in Extreme Cold </a:t>
            </a:r>
          </a:p>
          <a:p>
            <a:r>
              <a:rPr lang="en-US" sz="2800" dirty="0"/>
              <a:t>Cold Stress </a:t>
            </a:r>
          </a:p>
          <a:p>
            <a:r>
              <a:rPr lang="en-US" sz="2800" dirty="0"/>
              <a:t>Cold Stress Prevention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613598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363F-43C7-1218-CBFB-C943BEE00182}"/>
              </a:ext>
            </a:extLst>
          </p:cNvPr>
          <p:cNvSpPr>
            <a:spLocks noGrp="1"/>
          </p:cNvSpPr>
          <p:nvPr>
            <p:ph type="title"/>
          </p:nvPr>
        </p:nvSpPr>
        <p:spPr/>
        <p:txBody>
          <a:bodyPr/>
          <a:lstStyle/>
          <a:p>
            <a:r>
              <a:rPr lang="en-US" dirty="0"/>
              <a:t>Class Agenda and Objectives: </a:t>
            </a:r>
          </a:p>
        </p:txBody>
      </p:sp>
      <p:sp>
        <p:nvSpPr>
          <p:cNvPr id="3" name="Content Placeholder 2">
            <a:extLst>
              <a:ext uri="{FF2B5EF4-FFF2-40B4-BE49-F238E27FC236}">
                <a16:creationId xmlns:a16="http://schemas.microsoft.com/office/drawing/2014/main" id="{80B9C2E5-00C9-CC8B-B1A4-9C50368C7AC7}"/>
              </a:ext>
            </a:extLst>
          </p:cNvPr>
          <p:cNvSpPr>
            <a:spLocks noGrp="1"/>
          </p:cNvSpPr>
          <p:nvPr>
            <p:ph idx="1"/>
          </p:nvPr>
        </p:nvSpPr>
        <p:spPr/>
        <p:txBody>
          <a:bodyPr/>
          <a:lstStyle/>
          <a:p>
            <a:r>
              <a:rPr lang="en-US" sz="2800" dirty="0">
                <a:latin typeface="Roboto Regular"/>
                <a:cs typeface="Roboto Regular"/>
              </a:rPr>
              <a:t>OSHA Background</a:t>
            </a:r>
          </a:p>
          <a:p>
            <a:r>
              <a:rPr lang="en-US" sz="2800" dirty="0"/>
              <a:t>Hazards of Working in Extreme Heat</a:t>
            </a:r>
          </a:p>
          <a:p>
            <a:r>
              <a:rPr lang="en-US" sz="2800" dirty="0"/>
              <a:t>How Heat Stress Develops and Types of Heat Stress Disorders</a:t>
            </a:r>
          </a:p>
          <a:p>
            <a:r>
              <a:rPr lang="en-US" sz="2800" dirty="0"/>
              <a:t>Symptoms of Heat Stress Disorders and First Aid Measures</a:t>
            </a:r>
          </a:p>
          <a:p>
            <a:r>
              <a:rPr lang="en-US" sz="2800" dirty="0"/>
              <a:t>Heat Stress Prevention</a:t>
            </a:r>
          </a:p>
          <a:p>
            <a:r>
              <a:rPr lang="en-US" sz="2800" dirty="0"/>
              <a:t>Hazards of Working in Extreme Cold</a:t>
            </a:r>
          </a:p>
          <a:p>
            <a:r>
              <a:rPr lang="en-US" sz="2800" dirty="0"/>
              <a:t>How Cold Stress Develops and Cold Stress Disorders</a:t>
            </a:r>
          </a:p>
          <a:p>
            <a:r>
              <a:rPr lang="en-US" sz="2800" dirty="0"/>
              <a:t>Symptoms of Cold Stress Disorders and First Aid Measures</a:t>
            </a:r>
          </a:p>
          <a:p>
            <a:r>
              <a:rPr lang="en-US" sz="2800" dirty="0"/>
              <a:t>Cold Stress Prevention  </a:t>
            </a:r>
          </a:p>
          <a:p>
            <a:r>
              <a:rPr lang="en-US" sz="2800" dirty="0"/>
              <a:t>Summary, Discussion, Final Comments </a:t>
            </a:r>
          </a:p>
          <a:p>
            <a:endParaRPr lang="en-US" dirty="0"/>
          </a:p>
        </p:txBody>
      </p:sp>
    </p:spTree>
    <p:extLst>
      <p:ext uri="{BB962C8B-B14F-4D97-AF65-F5344CB8AC3E}">
        <p14:creationId xmlns:p14="http://schemas.microsoft.com/office/powerpoint/2010/main" val="225137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OSHA Background </a:t>
            </a:r>
          </a:p>
        </p:txBody>
      </p:sp>
    </p:spTree>
    <p:extLst>
      <p:ext uri="{BB962C8B-B14F-4D97-AF65-F5344CB8AC3E}">
        <p14:creationId xmlns:p14="http://schemas.microsoft.com/office/powerpoint/2010/main" val="98105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Roboto Regular"/>
                <a:cs typeface="Roboto Regular"/>
              </a:rPr>
              <a:t>OSHA “101”</a:t>
            </a:r>
          </a:p>
        </p:txBody>
      </p:sp>
      <p:sp>
        <p:nvSpPr>
          <p:cNvPr id="5" name="Content Placeholder 4"/>
          <p:cNvSpPr>
            <a:spLocks noGrp="1"/>
          </p:cNvSpPr>
          <p:nvPr>
            <p:ph idx="1"/>
          </p:nvPr>
        </p:nvSpPr>
        <p:spPr/>
        <p:txBody>
          <a:bodyPr/>
          <a:lstStyle/>
          <a:p>
            <a:r>
              <a:rPr lang="en-US" sz="2800" dirty="0"/>
              <a:t>In 1970, Congress created OSHA</a:t>
            </a:r>
          </a:p>
          <a:p>
            <a:pPr lvl="1"/>
            <a:r>
              <a:rPr lang="en-US" dirty="0"/>
              <a:t>Assures safe and healthful conditions for working men and women</a:t>
            </a:r>
          </a:p>
          <a:p>
            <a:r>
              <a:rPr lang="en-US" sz="2800" dirty="0"/>
              <a:t>The OSH Act ensures OSHA’s mission by</a:t>
            </a:r>
          </a:p>
          <a:p>
            <a:pPr lvl="1"/>
            <a:r>
              <a:rPr lang="en-US" dirty="0"/>
              <a:t>Setting and enforcing standards</a:t>
            </a:r>
          </a:p>
          <a:p>
            <a:pPr lvl="1"/>
            <a:r>
              <a:rPr lang="en-US" dirty="0"/>
              <a:t>Providing training, outreach, education</a:t>
            </a:r>
          </a:p>
          <a:p>
            <a:pPr lvl="1"/>
            <a:r>
              <a:rPr lang="en-US" dirty="0"/>
              <a:t>Compliance assistance</a:t>
            </a:r>
          </a:p>
          <a:p>
            <a:endParaRPr lang="en-US" dirty="0">
              <a:latin typeface="Roboto Regular"/>
              <a:cs typeface="Roboto Regular"/>
            </a:endParaRPr>
          </a:p>
        </p:txBody>
      </p:sp>
    </p:spTree>
    <p:extLst>
      <p:ext uri="{BB962C8B-B14F-4D97-AF65-F5344CB8AC3E}">
        <p14:creationId xmlns:p14="http://schemas.microsoft.com/office/powerpoint/2010/main" val="9170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C9F918-0162-D781-378F-23F58B55025F}"/>
              </a:ext>
              <a:ext uri="{C183D7F6-B498-43B3-948B-1728B52AA6E4}">
                <adec:decorative xmlns:adec="http://schemas.microsoft.com/office/drawing/2017/decorative" val="0"/>
              </a:ext>
            </a:extLst>
          </p:cNvPr>
          <p:cNvSpPr>
            <a:spLocks noGrp="1"/>
          </p:cNvSpPr>
          <p:nvPr>
            <p:ph type="title"/>
          </p:nvPr>
        </p:nvSpPr>
        <p:spPr/>
        <p:txBody>
          <a:bodyPr/>
          <a:lstStyle/>
          <a:p>
            <a:r>
              <a:rPr lang="en-US" dirty="0"/>
              <a:t>OSHA – Jurisdiction </a:t>
            </a:r>
          </a:p>
        </p:txBody>
      </p:sp>
      <p:sp>
        <p:nvSpPr>
          <p:cNvPr id="2" name="Content Placeholder 1">
            <a:extLst>
              <a:ext uri="{FF2B5EF4-FFF2-40B4-BE49-F238E27FC236}">
                <a16:creationId xmlns:a16="http://schemas.microsoft.com/office/drawing/2014/main" id="{6E3D250C-25CA-39B7-00EA-71FBB2ED312E}"/>
              </a:ext>
            </a:extLst>
          </p:cNvPr>
          <p:cNvSpPr>
            <a:spLocks noGrp="1"/>
          </p:cNvSpPr>
          <p:nvPr>
            <p:ph idx="1"/>
          </p:nvPr>
        </p:nvSpPr>
        <p:spPr/>
        <p:txBody>
          <a:bodyPr/>
          <a:lstStyle/>
          <a:p>
            <a:r>
              <a:rPr lang="en-US" sz="3200" dirty="0"/>
              <a:t>OSHA coverage includes private sector employers and workers in all 50 states, the District of Columbia, and other U.S. jurisdictions either directly through Federal OSHA or through an OSHA-approved state plan.</a:t>
            </a:r>
          </a:p>
          <a:p>
            <a:endParaRPr lang="en-US" dirty="0"/>
          </a:p>
        </p:txBody>
      </p:sp>
      <p:pic>
        <p:nvPicPr>
          <p:cNvPr id="6" name="Picture 5" descr="A map of the united states with state-plan states in bright blue and federal states in pale blue. States in dark blue have plans that cover state and local workers only.&#10;&#10;">
            <a:extLst>
              <a:ext uri="{FF2B5EF4-FFF2-40B4-BE49-F238E27FC236}">
                <a16:creationId xmlns:a16="http://schemas.microsoft.com/office/drawing/2014/main" id="{F75D9166-C323-E7DB-DE57-9E0855A9FEBB}"/>
              </a:ext>
            </a:extLst>
          </p:cNvPr>
          <p:cNvPicPr>
            <a:picLocks noChangeAspect="1"/>
          </p:cNvPicPr>
          <p:nvPr/>
        </p:nvPicPr>
        <p:blipFill>
          <a:blip r:embed="rId3"/>
          <a:stretch>
            <a:fillRect/>
          </a:stretch>
        </p:blipFill>
        <p:spPr>
          <a:xfrm>
            <a:off x="3856578" y="3220233"/>
            <a:ext cx="4478843" cy="3246799"/>
          </a:xfrm>
          <a:prstGeom prst="rect">
            <a:avLst/>
          </a:prstGeom>
        </p:spPr>
      </p:pic>
    </p:spTree>
    <p:extLst>
      <p:ext uri="{BB962C8B-B14F-4D97-AF65-F5344CB8AC3E}">
        <p14:creationId xmlns:p14="http://schemas.microsoft.com/office/powerpoint/2010/main" val="328313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C15010-3AB1-D62B-485B-05677A20AA7C}"/>
              </a:ext>
            </a:extLst>
          </p:cNvPr>
          <p:cNvSpPr>
            <a:spLocks noGrp="1"/>
          </p:cNvSpPr>
          <p:nvPr>
            <p:ph type="title"/>
          </p:nvPr>
        </p:nvSpPr>
        <p:spPr/>
        <p:txBody>
          <a:bodyPr/>
          <a:lstStyle/>
          <a:p>
            <a:r>
              <a:rPr lang="en-US" dirty="0"/>
              <a:t>Employer Rights and Responsibilities		</a:t>
            </a:r>
          </a:p>
        </p:txBody>
      </p:sp>
      <p:sp>
        <p:nvSpPr>
          <p:cNvPr id="2" name="Content Placeholder 1">
            <a:extLst>
              <a:ext uri="{FF2B5EF4-FFF2-40B4-BE49-F238E27FC236}">
                <a16:creationId xmlns:a16="http://schemas.microsoft.com/office/drawing/2014/main" id="{8B72E610-4D9D-956C-4794-251869B2CEA3}"/>
              </a:ext>
            </a:extLst>
          </p:cNvPr>
          <p:cNvSpPr>
            <a:spLocks noGrp="1"/>
          </p:cNvSpPr>
          <p:nvPr>
            <p:ph idx="1"/>
          </p:nvPr>
        </p:nvSpPr>
        <p:spPr>
          <a:xfrm>
            <a:off x="381000" y="1215485"/>
            <a:ext cx="8053552" cy="4225650"/>
          </a:xfrm>
        </p:spPr>
        <p:txBody>
          <a:bodyPr/>
          <a:lstStyle/>
          <a:p>
            <a:r>
              <a:rPr lang="en-US" sz="3200" dirty="0"/>
              <a:t>Employers have the responsibility to, at a minimum, comply with the OSH Act</a:t>
            </a:r>
          </a:p>
          <a:p>
            <a:r>
              <a:rPr lang="en-US" sz="3200" dirty="0"/>
              <a:t>Employers must perform their due diligence to </a:t>
            </a:r>
            <a:r>
              <a:rPr lang="en-US" sz="3200" b="1" dirty="0"/>
              <a:t>find and correct </a:t>
            </a:r>
            <a:r>
              <a:rPr lang="en-US" sz="3200" dirty="0"/>
              <a:t>safety and health hazards </a:t>
            </a:r>
          </a:p>
          <a:p>
            <a:endParaRPr lang="en-US" dirty="0"/>
          </a:p>
        </p:txBody>
      </p:sp>
      <p:pic>
        <p:nvPicPr>
          <p:cNvPr id="5" name="Picture 4" descr="This slide has a picture of the old OSHA poster " title="OSHA Poster">
            <a:extLst>
              <a:ext uri="{FF2B5EF4-FFF2-40B4-BE49-F238E27FC236}">
                <a16:creationId xmlns:a16="http://schemas.microsoft.com/office/drawing/2014/main" id="{86EFE51C-E004-8FDE-3BB8-2BDFC1770E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9250" y="145335"/>
            <a:ext cx="2413640" cy="3322778"/>
          </a:xfrm>
          <a:prstGeom prst="rect">
            <a:avLst/>
          </a:prstGeom>
        </p:spPr>
      </p:pic>
      <p:pic>
        <p:nvPicPr>
          <p:cNvPr id="4" name="Picture 3" descr="2015 version of the OSHA Poster" title="OSHA Poster">
            <a:extLst>
              <a:ext uri="{FF2B5EF4-FFF2-40B4-BE49-F238E27FC236}">
                <a16:creationId xmlns:a16="http://schemas.microsoft.com/office/drawing/2014/main" id="{94AF71EB-EBC6-07E1-E68B-B7508798C1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6330" y="2527243"/>
            <a:ext cx="2545167" cy="3499604"/>
          </a:xfrm>
          <a:prstGeom prst="rect">
            <a:avLst/>
          </a:prstGeom>
        </p:spPr>
      </p:pic>
    </p:spTree>
    <p:extLst>
      <p:ext uri="{BB962C8B-B14F-4D97-AF65-F5344CB8AC3E}">
        <p14:creationId xmlns:p14="http://schemas.microsoft.com/office/powerpoint/2010/main" val="2160137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B40585-5110-08C9-1E9F-F51DEBFC0A7F}"/>
              </a:ext>
            </a:extLst>
          </p:cNvPr>
          <p:cNvSpPr>
            <a:spLocks noGrp="1"/>
          </p:cNvSpPr>
          <p:nvPr>
            <p:ph type="title"/>
          </p:nvPr>
        </p:nvSpPr>
        <p:spPr/>
        <p:txBody>
          <a:bodyPr/>
          <a:lstStyle/>
          <a:p>
            <a:r>
              <a:rPr lang="en-US" dirty="0"/>
              <a:t>Workers’ Rights	</a:t>
            </a:r>
          </a:p>
        </p:txBody>
      </p:sp>
      <p:sp>
        <p:nvSpPr>
          <p:cNvPr id="2" name="Content Placeholder 1">
            <a:extLst>
              <a:ext uri="{FF2B5EF4-FFF2-40B4-BE49-F238E27FC236}">
                <a16:creationId xmlns:a16="http://schemas.microsoft.com/office/drawing/2014/main" id="{2EF53C4B-51A2-32A7-09F6-D2DB115509B0}"/>
              </a:ext>
            </a:extLst>
          </p:cNvPr>
          <p:cNvSpPr>
            <a:spLocks noGrp="1"/>
          </p:cNvSpPr>
          <p:nvPr>
            <p:ph idx="1"/>
          </p:nvPr>
        </p:nvSpPr>
        <p:spPr/>
        <p:txBody>
          <a:bodyPr/>
          <a:lstStyle/>
          <a:p>
            <a:r>
              <a:rPr lang="en-US" sz="2800" dirty="0"/>
              <a:t>Workplace free of recognized hazards</a:t>
            </a:r>
          </a:p>
          <a:p>
            <a:r>
              <a:rPr lang="en-US" sz="2800" dirty="0"/>
              <a:t>Report safety and health concerns and/or injuries and illnesses without retaliation</a:t>
            </a:r>
          </a:p>
          <a:p>
            <a:pPr lvl="1"/>
            <a:r>
              <a:rPr lang="en-US" sz="2400" dirty="0"/>
              <a:t>File a discrimination complaint under Section 11 (c) of the OSH Act, which prohibits discharge or discrimination by “any person” against any employee for OSHA-related activity; </a:t>
            </a:r>
          </a:p>
          <a:p>
            <a:pPr lvl="1"/>
            <a:r>
              <a:rPr lang="en-US" sz="2400" dirty="0"/>
              <a:t>File a complaint if punished or discriminated against for acting as a “whistleblower” under the additional federal laws for which OSHA has jurisdiction.</a:t>
            </a:r>
          </a:p>
          <a:p>
            <a:r>
              <a:rPr lang="en-US" sz="2800" dirty="0"/>
              <a:t>Receive appropriate training in a </a:t>
            </a:r>
            <a:r>
              <a:rPr lang="en-US" sz="2800" b="1" dirty="0"/>
              <a:t>language and vocabulary </a:t>
            </a:r>
            <a:r>
              <a:rPr lang="en-US" sz="2800" dirty="0"/>
              <a:t>that workers understand</a:t>
            </a:r>
          </a:p>
          <a:p>
            <a:pPr marL="0" indent="0">
              <a:buNone/>
            </a:pPr>
            <a:endParaRPr lang="en-US" dirty="0"/>
          </a:p>
        </p:txBody>
      </p:sp>
    </p:spTree>
    <p:extLst>
      <p:ext uri="{BB962C8B-B14F-4D97-AF65-F5344CB8AC3E}">
        <p14:creationId xmlns:p14="http://schemas.microsoft.com/office/powerpoint/2010/main" val="177026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AE8DA8-27FA-671E-1C3A-5795D8FA71EC}"/>
              </a:ext>
            </a:extLst>
          </p:cNvPr>
          <p:cNvSpPr>
            <a:spLocks noGrp="1"/>
          </p:cNvSpPr>
          <p:nvPr>
            <p:ph type="title"/>
          </p:nvPr>
        </p:nvSpPr>
        <p:spPr/>
        <p:txBody>
          <a:bodyPr/>
          <a:lstStyle/>
          <a:p>
            <a:r>
              <a:rPr lang="en-US" dirty="0"/>
              <a:t>Workers’ Rights (Continued)	</a:t>
            </a:r>
          </a:p>
        </p:txBody>
      </p:sp>
      <p:sp>
        <p:nvSpPr>
          <p:cNvPr id="2" name="Content Placeholder 1">
            <a:extLst>
              <a:ext uri="{FF2B5EF4-FFF2-40B4-BE49-F238E27FC236}">
                <a16:creationId xmlns:a16="http://schemas.microsoft.com/office/drawing/2014/main" id="{A09697DA-CEE0-A74B-D876-989526A7B170}"/>
              </a:ext>
            </a:extLst>
          </p:cNvPr>
          <p:cNvSpPr>
            <a:spLocks noGrp="1"/>
          </p:cNvSpPr>
          <p:nvPr>
            <p:ph idx="1"/>
          </p:nvPr>
        </p:nvSpPr>
        <p:spPr/>
        <p:txBody>
          <a:bodyPr/>
          <a:lstStyle/>
          <a:p>
            <a:r>
              <a:rPr lang="en-US" sz="2800" dirty="0"/>
              <a:t>Request an OSHA inspection at your facility (confidential)</a:t>
            </a:r>
          </a:p>
          <a:p>
            <a:r>
              <a:rPr lang="en-US" sz="2800" dirty="0"/>
              <a:t>Participate in an OSHA inspection</a:t>
            </a:r>
          </a:p>
          <a:p>
            <a:r>
              <a:rPr lang="en-US" sz="2800" dirty="0"/>
              <a:t>Speak to OSHA inspector in private</a:t>
            </a:r>
          </a:p>
          <a:p>
            <a:r>
              <a:rPr lang="en-US" sz="2800" dirty="0"/>
              <a:t>See OSHA citations</a:t>
            </a:r>
          </a:p>
          <a:p>
            <a:r>
              <a:rPr lang="en-US" sz="2800" dirty="0"/>
              <a:t>Request </a:t>
            </a:r>
          </a:p>
          <a:p>
            <a:pPr lvl="1"/>
            <a:r>
              <a:rPr lang="en-US" sz="2600" dirty="0"/>
              <a:t>medical records, </a:t>
            </a:r>
          </a:p>
          <a:p>
            <a:pPr lvl="1"/>
            <a:r>
              <a:rPr lang="en-US" sz="2600" dirty="0"/>
              <a:t>tests that measure hazards, and</a:t>
            </a:r>
          </a:p>
          <a:p>
            <a:pPr lvl="1"/>
            <a:r>
              <a:rPr lang="en-US" sz="2600" dirty="0"/>
              <a:t>injury/illness log</a:t>
            </a:r>
          </a:p>
          <a:p>
            <a:endParaRPr lang="en-US" dirty="0"/>
          </a:p>
        </p:txBody>
      </p:sp>
    </p:spTree>
    <p:extLst>
      <p:ext uri="{BB962C8B-B14F-4D97-AF65-F5344CB8AC3E}">
        <p14:creationId xmlns:p14="http://schemas.microsoft.com/office/powerpoint/2010/main" val="2090499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84772E-8E98-CBD7-158C-E5A29803B0EF}"/>
              </a:ext>
            </a:extLst>
          </p:cNvPr>
          <p:cNvSpPr>
            <a:spLocks noGrp="1"/>
          </p:cNvSpPr>
          <p:nvPr>
            <p:ph type="title"/>
          </p:nvPr>
        </p:nvSpPr>
        <p:spPr/>
        <p:txBody>
          <a:bodyPr/>
          <a:lstStyle/>
          <a:p>
            <a:r>
              <a:rPr lang="en-US" dirty="0"/>
              <a:t>Whistleblower Protection</a:t>
            </a:r>
          </a:p>
        </p:txBody>
      </p:sp>
      <p:sp>
        <p:nvSpPr>
          <p:cNvPr id="2" name="Content Placeholder 1">
            <a:extLst>
              <a:ext uri="{FF2B5EF4-FFF2-40B4-BE49-F238E27FC236}">
                <a16:creationId xmlns:a16="http://schemas.microsoft.com/office/drawing/2014/main" id="{5F68A678-A004-E498-B7B7-B3376F26F560}"/>
              </a:ext>
            </a:extLst>
          </p:cNvPr>
          <p:cNvSpPr>
            <a:spLocks noGrp="1"/>
          </p:cNvSpPr>
          <p:nvPr>
            <p:ph idx="1"/>
          </p:nvPr>
        </p:nvSpPr>
        <p:spPr/>
        <p:txBody>
          <a:bodyPr/>
          <a:lstStyle/>
          <a:p>
            <a:r>
              <a:rPr lang="en-US" sz="2800" dirty="0"/>
              <a:t>Temp workers are entitled to the same protections as all other covered workers</a:t>
            </a:r>
          </a:p>
          <a:p>
            <a:r>
              <a:rPr lang="en-US" sz="2800" dirty="0"/>
              <a:t>Employers and Staffing Agencies are responsible and can be held accountable for</a:t>
            </a:r>
          </a:p>
          <a:p>
            <a:pPr lvl="1"/>
            <a:r>
              <a:rPr lang="en-US" sz="2600" dirty="0"/>
              <a:t>Exposing workers to hazards</a:t>
            </a:r>
          </a:p>
          <a:p>
            <a:pPr lvl="1"/>
            <a:r>
              <a:rPr lang="en-US" sz="2600" dirty="0"/>
              <a:t>Retaliating against workers for reporting hazardous conditions</a:t>
            </a:r>
          </a:p>
          <a:p>
            <a:r>
              <a:rPr lang="en-US" sz="2800" dirty="0"/>
              <a:t>Protected activities: </a:t>
            </a:r>
          </a:p>
          <a:p>
            <a:pPr lvl="1"/>
            <a:r>
              <a:rPr lang="en-US" sz="2600" dirty="0"/>
              <a:t>report injuries, </a:t>
            </a:r>
          </a:p>
          <a:p>
            <a:pPr lvl="1"/>
            <a:r>
              <a:rPr lang="en-US" sz="2600" dirty="0"/>
              <a:t>raise concerns to employer/OSHA/other government agencies about unsafe/unhealthful working conditions</a:t>
            </a:r>
          </a:p>
          <a:p>
            <a:endParaRPr lang="en-US" dirty="0"/>
          </a:p>
        </p:txBody>
      </p:sp>
    </p:spTree>
    <p:extLst>
      <p:ext uri="{BB962C8B-B14F-4D97-AF65-F5344CB8AC3E}">
        <p14:creationId xmlns:p14="http://schemas.microsoft.com/office/powerpoint/2010/main" val="1588449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C13A39-E936-D35E-A07E-ED461915C1F4}"/>
              </a:ext>
            </a:extLst>
          </p:cNvPr>
          <p:cNvSpPr>
            <a:spLocks noGrp="1"/>
          </p:cNvSpPr>
          <p:nvPr>
            <p:ph type="title"/>
          </p:nvPr>
        </p:nvSpPr>
        <p:spPr/>
        <p:txBody>
          <a:bodyPr/>
          <a:lstStyle/>
          <a:p>
            <a:r>
              <a:rPr lang="en-US" dirty="0"/>
              <a:t>Recordkeeping and Reporting	</a:t>
            </a:r>
          </a:p>
        </p:txBody>
      </p:sp>
      <p:sp>
        <p:nvSpPr>
          <p:cNvPr id="2" name="Content Placeholder 1">
            <a:extLst>
              <a:ext uri="{FF2B5EF4-FFF2-40B4-BE49-F238E27FC236}">
                <a16:creationId xmlns:a16="http://schemas.microsoft.com/office/drawing/2014/main" id="{4B9A1244-37D0-93F9-0FA1-AE60C266ED4F}"/>
              </a:ext>
            </a:extLst>
          </p:cNvPr>
          <p:cNvSpPr>
            <a:spLocks noGrp="1"/>
          </p:cNvSpPr>
          <p:nvPr>
            <p:ph idx="1"/>
          </p:nvPr>
        </p:nvSpPr>
        <p:spPr/>
        <p:txBody>
          <a:bodyPr/>
          <a:lstStyle/>
          <a:p>
            <a:r>
              <a:rPr lang="es-ES" altLang="en-US" sz="2800" dirty="0" err="1"/>
              <a:t>Employers</a:t>
            </a:r>
            <a:r>
              <a:rPr lang="es-ES" altLang="en-US" sz="2800" dirty="0"/>
              <a:t> of 11 </a:t>
            </a:r>
            <a:r>
              <a:rPr lang="es-ES" altLang="en-US" sz="2800" dirty="0" err="1"/>
              <a:t>or</a:t>
            </a:r>
            <a:r>
              <a:rPr lang="es-ES" altLang="en-US" sz="2800" dirty="0"/>
              <a:t> more </a:t>
            </a:r>
            <a:r>
              <a:rPr lang="en-US" altLang="en-US" sz="2800" dirty="0"/>
              <a:t>employees</a:t>
            </a:r>
            <a:r>
              <a:rPr lang="es-ES" altLang="en-US" sz="2800" dirty="0"/>
              <a:t> </a:t>
            </a:r>
            <a:r>
              <a:rPr lang="es-ES" altLang="en-US" sz="2800" dirty="0" err="1"/>
              <a:t>must</a:t>
            </a:r>
            <a:r>
              <a:rPr lang="es-ES" altLang="en-US" sz="2800" dirty="0"/>
              <a:t> </a:t>
            </a:r>
            <a:r>
              <a:rPr lang="es-ES" altLang="en-US" sz="2800" dirty="0" err="1"/>
              <a:t>maintain</a:t>
            </a:r>
            <a:r>
              <a:rPr lang="es-ES" altLang="en-US" sz="2800" dirty="0"/>
              <a:t> </a:t>
            </a:r>
            <a:r>
              <a:rPr lang="es-ES" altLang="en-US" sz="2800" dirty="0" err="1"/>
              <a:t>records</a:t>
            </a:r>
            <a:r>
              <a:rPr lang="es-ES" altLang="en-US" sz="2800" dirty="0"/>
              <a:t> of </a:t>
            </a:r>
            <a:r>
              <a:rPr lang="es-ES" altLang="en-US" sz="2800" dirty="0" err="1"/>
              <a:t>occupational</a:t>
            </a:r>
            <a:r>
              <a:rPr lang="es-ES" altLang="en-US" sz="2800" dirty="0"/>
              <a:t> injuries and </a:t>
            </a:r>
            <a:r>
              <a:rPr lang="es-ES" altLang="en-US" sz="2800" dirty="0" err="1"/>
              <a:t>illnesses</a:t>
            </a:r>
            <a:r>
              <a:rPr lang="es-ES" altLang="en-US" sz="2800" dirty="0"/>
              <a:t> as </a:t>
            </a:r>
            <a:r>
              <a:rPr lang="es-ES" altLang="en-US" sz="2800" dirty="0" err="1"/>
              <a:t>they</a:t>
            </a:r>
            <a:r>
              <a:rPr lang="es-ES" altLang="en-US" sz="2800" dirty="0"/>
              <a:t> </a:t>
            </a:r>
            <a:r>
              <a:rPr lang="es-ES" altLang="en-US" sz="2800" dirty="0" err="1"/>
              <a:t>occur</a:t>
            </a:r>
            <a:r>
              <a:rPr lang="es-ES" altLang="en-US" sz="2800" dirty="0"/>
              <a:t>.</a:t>
            </a:r>
          </a:p>
          <a:p>
            <a:r>
              <a:rPr lang="es-ES" altLang="en-US" sz="2800" dirty="0" err="1"/>
              <a:t>Employers</a:t>
            </a:r>
            <a:r>
              <a:rPr lang="es-ES" altLang="en-US" sz="2800" dirty="0"/>
              <a:t> </a:t>
            </a:r>
            <a:r>
              <a:rPr lang="es-ES" altLang="en-US" sz="2800" dirty="0" err="1"/>
              <a:t>with</a:t>
            </a:r>
            <a:r>
              <a:rPr lang="es-ES" altLang="en-US" sz="2800" dirty="0"/>
              <a:t> 10 </a:t>
            </a:r>
            <a:r>
              <a:rPr lang="es-ES" altLang="en-US" sz="2800" dirty="0" err="1"/>
              <a:t>or</a:t>
            </a:r>
            <a:r>
              <a:rPr lang="es-ES" altLang="en-US" sz="2800" dirty="0"/>
              <a:t> </a:t>
            </a:r>
            <a:r>
              <a:rPr lang="es-ES" altLang="en-US" sz="2800" dirty="0" err="1"/>
              <a:t>fewer</a:t>
            </a:r>
            <a:r>
              <a:rPr lang="es-ES" altLang="en-US" sz="2800" dirty="0"/>
              <a:t> </a:t>
            </a:r>
            <a:r>
              <a:rPr lang="es-ES" altLang="en-US" sz="2800" dirty="0" err="1"/>
              <a:t>employees</a:t>
            </a:r>
            <a:r>
              <a:rPr lang="es-ES" altLang="en-US" sz="2800" dirty="0"/>
              <a:t> are </a:t>
            </a:r>
            <a:r>
              <a:rPr lang="es-ES" altLang="en-US" sz="2800" dirty="0" err="1"/>
              <a:t>exempt</a:t>
            </a:r>
            <a:r>
              <a:rPr lang="es-ES" altLang="en-US" sz="2800" dirty="0"/>
              <a:t> </a:t>
            </a:r>
            <a:r>
              <a:rPr lang="es-ES" altLang="en-US" sz="2800" dirty="0" err="1"/>
              <a:t>from</a:t>
            </a:r>
            <a:r>
              <a:rPr lang="es-ES" altLang="en-US" sz="2800" dirty="0"/>
              <a:t> </a:t>
            </a:r>
            <a:r>
              <a:rPr lang="es-ES" altLang="en-US" sz="2800" dirty="0" err="1"/>
              <a:t>recordkeeping</a:t>
            </a:r>
            <a:r>
              <a:rPr lang="es-ES" altLang="en-US" sz="2800" dirty="0"/>
              <a:t> </a:t>
            </a:r>
            <a:r>
              <a:rPr lang="es-ES" altLang="en-US" sz="2800" dirty="0" err="1"/>
              <a:t>unless</a:t>
            </a:r>
            <a:r>
              <a:rPr lang="es-ES" altLang="en-US" sz="2800" dirty="0"/>
              <a:t> </a:t>
            </a:r>
            <a:r>
              <a:rPr lang="es-ES" altLang="en-US" sz="2800" dirty="0" err="1"/>
              <a:t>selected</a:t>
            </a:r>
            <a:r>
              <a:rPr lang="es-ES" altLang="en-US" sz="2800" dirty="0"/>
              <a:t> </a:t>
            </a:r>
            <a:r>
              <a:rPr lang="es-ES" altLang="en-US" sz="2800" dirty="0" err="1"/>
              <a:t>by</a:t>
            </a:r>
            <a:r>
              <a:rPr lang="es-ES" altLang="en-US" sz="2800" dirty="0"/>
              <a:t> BLS </a:t>
            </a:r>
            <a:r>
              <a:rPr lang="es-ES" altLang="en-US" sz="2800" dirty="0" err="1"/>
              <a:t>to</a:t>
            </a:r>
            <a:r>
              <a:rPr lang="es-ES" altLang="en-US" sz="2800" dirty="0"/>
              <a:t> </a:t>
            </a:r>
            <a:r>
              <a:rPr lang="es-ES" altLang="en-US" sz="2800" dirty="0" err="1"/>
              <a:t>participate</a:t>
            </a:r>
            <a:r>
              <a:rPr lang="es-ES" altLang="en-US" sz="2800" dirty="0"/>
              <a:t> in the </a:t>
            </a:r>
            <a:r>
              <a:rPr lang="es-ES" altLang="en-US" sz="2800" dirty="0" err="1"/>
              <a:t>Annual</a:t>
            </a:r>
            <a:r>
              <a:rPr lang="es-ES" altLang="en-US" sz="2800" dirty="0"/>
              <a:t> </a:t>
            </a:r>
            <a:r>
              <a:rPr lang="es-ES" altLang="en-US" sz="2800" dirty="0" err="1"/>
              <a:t>Survey</a:t>
            </a:r>
            <a:r>
              <a:rPr lang="es-ES" altLang="en-US" sz="2800" dirty="0"/>
              <a:t>.</a:t>
            </a:r>
          </a:p>
          <a:p>
            <a:r>
              <a:rPr lang="es-ES" altLang="en-US" sz="2800" dirty="0" err="1"/>
              <a:t>Certain</a:t>
            </a:r>
            <a:r>
              <a:rPr lang="es-ES" altLang="en-US" sz="2800" dirty="0"/>
              <a:t> </a:t>
            </a:r>
            <a:r>
              <a:rPr lang="es-ES" altLang="en-US" sz="2800" dirty="0" err="1"/>
              <a:t>low-hazard</a:t>
            </a:r>
            <a:r>
              <a:rPr lang="es-ES" altLang="en-US" sz="2800" dirty="0"/>
              <a:t> </a:t>
            </a:r>
            <a:r>
              <a:rPr lang="es-ES" altLang="en-US" sz="2800" dirty="0" err="1"/>
              <a:t>employers</a:t>
            </a:r>
            <a:r>
              <a:rPr lang="es-ES" altLang="en-US" sz="2800" dirty="0"/>
              <a:t> (</a:t>
            </a:r>
            <a:r>
              <a:rPr lang="es-ES" altLang="en-US" sz="2800" dirty="0" err="1"/>
              <a:t>e.g</a:t>
            </a:r>
            <a:r>
              <a:rPr lang="es-ES" altLang="en-US" sz="2800" dirty="0"/>
              <a:t>., </a:t>
            </a:r>
            <a:r>
              <a:rPr lang="es-ES" altLang="en-US" sz="2800" dirty="0" err="1"/>
              <a:t>retail</a:t>
            </a:r>
            <a:r>
              <a:rPr lang="es-ES" altLang="en-US" sz="2800" dirty="0"/>
              <a:t> </a:t>
            </a:r>
            <a:r>
              <a:rPr lang="es-ES" altLang="en-US" sz="2800" dirty="0" err="1"/>
              <a:t>trade</a:t>
            </a:r>
            <a:r>
              <a:rPr lang="es-ES" altLang="en-US" sz="2800" dirty="0"/>
              <a:t>, </a:t>
            </a:r>
            <a:r>
              <a:rPr lang="es-ES" altLang="en-US" sz="2800" dirty="0" err="1"/>
              <a:t>finance</a:t>
            </a:r>
            <a:r>
              <a:rPr lang="es-ES" altLang="en-US" sz="2800" dirty="0"/>
              <a:t>, </a:t>
            </a:r>
            <a:r>
              <a:rPr lang="es-ES" altLang="en-US" sz="2800" dirty="0" err="1"/>
              <a:t>insurance</a:t>
            </a:r>
            <a:r>
              <a:rPr lang="es-ES" altLang="en-US" sz="2800" dirty="0"/>
              <a:t>, real estate) are </a:t>
            </a:r>
            <a:r>
              <a:rPr lang="es-ES" altLang="en-US" sz="2800" dirty="0" err="1"/>
              <a:t>not</a:t>
            </a:r>
            <a:r>
              <a:rPr lang="es-ES" altLang="en-US" sz="2800" dirty="0"/>
              <a:t> </a:t>
            </a:r>
            <a:r>
              <a:rPr lang="es-ES" altLang="en-US" sz="2800" dirty="0" err="1"/>
              <a:t>required</a:t>
            </a:r>
            <a:r>
              <a:rPr lang="es-ES" altLang="en-US" sz="2800" dirty="0"/>
              <a:t> </a:t>
            </a:r>
            <a:r>
              <a:rPr lang="es-ES" altLang="en-US" sz="2800" dirty="0" err="1"/>
              <a:t>to</a:t>
            </a:r>
            <a:r>
              <a:rPr lang="es-ES" altLang="en-US" sz="2800" dirty="0"/>
              <a:t> </a:t>
            </a:r>
            <a:r>
              <a:rPr lang="es-ES" altLang="en-US" sz="2800" dirty="0" err="1"/>
              <a:t>keep</a:t>
            </a:r>
            <a:r>
              <a:rPr lang="es-ES" altLang="en-US" sz="2800" dirty="0"/>
              <a:t> </a:t>
            </a:r>
            <a:r>
              <a:rPr lang="es-ES" altLang="en-US" sz="2800" dirty="0" err="1"/>
              <a:t>records</a:t>
            </a:r>
            <a:r>
              <a:rPr lang="es-ES" altLang="en-US" sz="2800" dirty="0"/>
              <a:t>.</a:t>
            </a:r>
          </a:p>
          <a:p>
            <a:endParaRPr lang="en-US" dirty="0"/>
          </a:p>
        </p:txBody>
      </p:sp>
    </p:spTree>
    <p:extLst>
      <p:ext uri="{BB962C8B-B14F-4D97-AF65-F5344CB8AC3E}">
        <p14:creationId xmlns:p14="http://schemas.microsoft.com/office/powerpoint/2010/main" val="3943599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C563F1-0EEB-180F-EF77-A5445AD47654}"/>
              </a:ext>
            </a:extLst>
          </p:cNvPr>
          <p:cNvSpPr>
            <a:spLocks noGrp="1"/>
          </p:cNvSpPr>
          <p:nvPr>
            <p:ph type="title"/>
          </p:nvPr>
        </p:nvSpPr>
        <p:spPr/>
        <p:txBody>
          <a:bodyPr/>
          <a:lstStyle/>
          <a:p>
            <a:r>
              <a:rPr lang="en-US" dirty="0"/>
              <a:t>Recordkeeping and Reporting (Continued)</a:t>
            </a:r>
          </a:p>
        </p:txBody>
      </p:sp>
      <p:sp>
        <p:nvSpPr>
          <p:cNvPr id="2" name="Content Placeholder 1">
            <a:extLst>
              <a:ext uri="{FF2B5EF4-FFF2-40B4-BE49-F238E27FC236}">
                <a16:creationId xmlns:a16="http://schemas.microsoft.com/office/drawing/2014/main" id="{C85D4A15-18D3-6B06-87C7-416DF9FCDDE1}"/>
              </a:ext>
            </a:extLst>
          </p:cNvPr>
          <p:cNvSpPr>
            <a:spLocks noGrp="1"/>
          </p:cNvSpPr>
          <p:nvPr>
            <p:ph idx="1"/>
          </p:nvPr>
        </p:nvSpPr>
        <p:spPr/>
        <p:txBody>
          <a:bodyPr/>
          <a:lstStyle/>
          <a:p>
            <a:r>
              <a:rPr lang="es-ES" altLang="en-US" sz="2800" dirty="0" err="1"/>
              <a:t>All</a:t>
            </a:r>
            <a:r>
              <a:rPr lang="es-ES" altLang="en-US" sz="2800" dirty="0"/>
              <a:t> </a:t>
            </a:r>
            <a:r>
              <a:rPr lang="es-ES" altLang="en-US" sz="2800" dirty="0" err="1"/>
              <a:t>employers</a:t>
            </a:r>
            <a:r>
              <a:rPr lang="es-ES" altLang="en-US" sz="2800" dirty="0"/>
              <a:t> </a:t>
            </a:r>
            <a:r>
              <a:rPr lang="es-ES" altLang="en-US" sz="2800" dirty="0" err="1"/>
              <a:t>must</a:t>
            </a:r>
            <a:r>
              <a:rPr lang="es-ES" altLang="en-US" sz="2800" dirty="0"/>
              <a:t>:</a:t>
            </a:r>
          </a:p>
          <a:p>
            <a:pPr lvl="1"/>
            <a:r>
              <a:rPr lang="es-ES" altLang="en-US" sz="2800" dirty="0" err="1"/>
              <a:t>Comply</a:t>
            </a:r>
            <a:r>
              <a:rPr lang="es-ES" altLang="en-US" sz="2800" dirty="0"/>
              <a:t> </a:t>
            </a:r>
            <a:r>
              <a:rPr lang="es-ES" altLang="en-US" sz="2800" dirty="0" err="1"/>
              <a:t>with</a:t>
            </a:r>
            <a:r>
              <a:rPr lang="es-ES" altLang="en-US" sz="2800" dirty="0"/>
              <a:t> OSHA </a:t>
            </a:r>
            <a:r>
              <a:rPr lang="es-ES" altLang="en-US" sz="2800" dirty="0" err="1"/>
              <a:t>standards</a:t>
            </a:r>
            <a:endParaRPr lang="es-ES" altLang="en-US" sz="2800" dirty="0"/>
          </a:p>
          <a:p>
            <a:pPr lvl="1"/>
            <a:r>
              <a:rPr lang="es-ES" altLang="en-US" sz="2800" dirty="0" err="1"/>
              <a:t>Display</a:t>
            </a:r>
            <a:r>
              <a:rPr lang="es-ES" altLang="en-US" sz="2800" dirty="0"/>
              <a:t> the OSHA poster</a:t>
            </a:r>
          </a:p>
          <a:p>
            <a:pPr lvl="1"/>
            <a:r>
              <a:rPr lang="es-ES" altLang="en-US" sz="2800" dirty="0" err="1"/>
              <a:t>Report</a:t>
            </a:r>
            <a:r>
              <a:rPr lang="es-ES" altLang="en-US" sz="2800" dirty="0"/>
              <a:t> </a:t>
            </a:r>
            <a:r>
              <a:rPr lang="es-ES" altLang="en-US" sz="2800" dirty="0" err="1"/>
              <a:t>to</a:t>
            </a:r>
            <a:r>
              <a:rPr lang="es-ES" altLang="en-US" sz="2800" dirty="0"/>
              <a:t> OSHA:</a:t>
            </a:r>
          </a:p>
          <a:p>
            <a:pPr lvl="2"/>
            <a:r>
              <a:rPr lang="es-ES" altLang="en-US" sz="2800" b="1" dirty="0" err="1">
                <a:solidFill>
                  <a:srgbClr val="FF0000"/>
                </a:solidFill>
              </a:rPr>
              <a:t>Within</a:t>
            </a:r>
            <a:r>
              <a:rPr lang="es-ES" altLang="en-US" sz="2800" b="1" dirty="0">
                <a:solidFill>
                  <a:srgbClr val="FF0000"/>
                </a:solidFill>
              </a:rPr>
              <a:t> 8 </a:t>
            </a:r>
            <a:r>
              <a:rPr lang="es-ES" altLang="en-US" sz="2800" b="1" dirty="0" err="1">
                <a:solidFill>
                  <a:srgbClr val="FF0000"/>
                </a:solidFill>
              </a:rPr>
              <a:t>hours</a:t>
            </a:r>
            <a:r>
              <a:rPr lang="es-ES" altLang="en-US" sz="2800" b="1" dirty="0">
                <a:solidFill>
                  <a:srgbClr val="FF0000"/>
                </a:solidFill>
              </a:rPr>
              <a:t>: </a:t>
            </a:r>
            <a:r>
              <a:rPr lang="es-ES" altLang="en-US" sz="2800" dirty="0" err="1"/>
              <a:t>Any</a:t>
            </a:r>
            <a:r>
              <a:rPr lang="es-ES" altLang="en-US" sz="2800" dirty="0"/>
              <a:t> </a:t>
            </a:r>
            <a:r>
              <a:rPr lang="es-ES" altLang="en-US" sz="2800" dirty="0" err="1"/>
              <a:t>accident</a:t>
            </a:r>
            <a:r>
              <a:rPr lang="es-ES" altLang="en-US" sz="2800" dirty="0"/>
              <a:t> </a:t>
            </a:r>
            <a:r>
              <a:rPr lang="es-ES" altLang="en-US" sz="2800" dirty="0" err="1"/>
              <a:t>that</a:t>
            </a:r>
            <a:r>
              <a:rPr lang="es-ES" altLang="en-US" sz="2800" dirty="0"/>
              <a:t> </a:t>
            </a:r>
            <a:r>
              <a:rPr lang="es-ES" altLang="en-US" sz="2800" dirty="0" err="1"/>
              <a:t>results</a:t>
            </a:r>
            <a:r>
              <a:rPr lang="es-ES" altLang="en-US" sz="2800" dirty="0"/>
              <a:t> in a </a:t>
            </a:r>
            <a:r>
              <a:rPr lang="es-ES" altLang="en-US" sz="2800" dirty="0" err="1"/>
              <a:t>fatality</a:t>
            </a:r>
            <a:r>
              <a:rPr lang="es-ES" altLang="en-US" sz="2800" dirty="0"/>
              <a:t> </a:t>
            </a:r>
          </a:p>
          <a:p>
            <a:pPr lvl="2"/>
            <a:r>
              <a:rPr lang="es-ES" altLang="en-US" sz="2800" b="1" dirty="0" err="1">
                <a:solidFill>
                  <a:srgbClr val="FF0000"/>
                </a:solidFill>
              </a:rPr>
              <a:t>Within</a:t>
            </a:r>
            <a:r>
              <a:rPr lang="es-ES" altLang="en-US" sz="2800" b="1" dirty="0">
                <a:solidFill>
                  <a:srgbClr val="FF0000"/>
                </a:solidFill>
              </a:rPr>
              <a:t> 24 </a:t>
            </a:r>
            <a:r>
              <a:rPr lang="es-ES" altLang="en-US" sz="2800" b="1" dirty="0" err="1">
                <a:solidFill>
                  <a:srgbClr val="FF0000"/>
                </a:solidFill>
              </a:rPr>
              <a:t>hours</a:t>
            </a:r>
            <a:r>
              <a:rPr lang="es-ES" altLang="en-US" sz="2800" b="1" dirty="0">
                <a:solidFill>
                  <a:srgbClr val="FF0000"/>
                </a:solidFill>
              </a:rPr>
              <a:t>: </a:t>
            </a:r>
            <a:r>
              <a:rPr lang="es-ES" altLang="en-US" sz="2800" dirty="0" err="1"/>
              <a:t>Amputations</a:t>
            </a:r>
            <a:r>
              <a:rPr lang="es-ES" altLang="en-US" sz="2800" dirty="0"/>
              <a:t>, </a:t>
            </a:r>
            <a:r>
              <a:rPr lang="es-ES" altLang="en-US" sz="2800" dirty="0" err="1"/>
              <a:t>loss</a:t>
            </a:r>
            <a:r>
              <a:rPr lang="es-ES" altLang="en-US" sz="2800" dirty="0"/>
              <a:t> of </a:t>
            </a:r>
            <a:r>
              <a:rPr lang="es-ES" altLang="en-US" sz="2800" dirty="0" err="1"/>
              <a:t>an</a:t>
            </a:r>
            <a:r>
              <a:rPr lang="es-ES" altLang="en-US" sz="2800" dirty="0"/>
              <a:t> </a:t>
            </a:r>
            <a:r>
              <a:rPr lang="es-ES" altLang="en-US" sz="2800" dirty="0" err="1"/>
              <a:t>eye</a:t>
            </a:r>
            <a:r>
              <a:rPr lang="es-ES" altLang="en-US" sz="2800" dirty="0"/>
              <a:t>, </a:t>
            </a:r>
            <a:r>
              <a:rPr lang="es-ES" altLang="en-US" sz="2800" dirty="0" err="1"/>
              <a:t>or</a:t>
            </a:r>
            <a:r>
              <a:rPr lang="es-ES" altLang="en-US" sz="2800" dirty="0"/>
              <a:t>  </a:t>
            </a:r>
            <a:r>
              <a:rPr lang="es-ES" altLang="en-US" sz="2800" dirty="0" err="1"/>
              <a:t>hospitalization</a:t>
            </a:r>
            <a:r>
              <a:rPr lang="es-ES" altLang="en-US" sz="2800" dirty="0"/>
              <a:t> of 1 </a:t>
            </a:r>
            <a:r>
              <a:rPr lang="es-ES" altLang="en-US" sz="2800" dirty="0" err="1"/>
              <a:t>or</a:t>
            </a:r>
            <a:r>
              <a:rPr lang="es-ES" altLang="en-US" sz="2800" dirty="0"/>
              <a:t> more </a:t>
            </a:r>
            <a:r>
              <a:rPr lang="es-ES" altLang="en-US" sz="2800" dirty="0" err="1"/>
              <a:t>employees</a:t>
            </a:r>
            <a:endParaRPr lang="en-US" sz="2800" dirty="0"/>
          </a:p>
          <a:p>
            <a:endParaRPr lang="en-US" dirty="0"/>
          </a:p>
        </p:txBody>
      </p:sp>
    </p:spTree>
    <p:extLst>
      <p:ext uri="{BB962C8B-B14F-4D97-AF65-F5344CB8AC3E}">
        <p14:creationId xmlns:p14="http://schemas.microsoft.com/office/powerpoint/2010/main" val="1032047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35ED20-F7E2-5BD2-53BA-7CF4B533D727}"/>
              </a:ext>
            </a:extLst>
          </p:cNvPr>
          <p:cNvSpPr>
            <a:spLocks noGrp="1"/>
          </p:cNvSpPr>
          <p:nvPr>
            <p:ph type="title"/>
          </p:nvPr>
        </p:nvSpPr>
        <p:spPr/>
        <p:txBody>
          <a:bodyPr/>
          <a:lstStyle/>
          <a:p>
            <a:r>
              <a:rPr lang="en-US" dirty="0"/>
              <a:t>Recordkeeping Forms</a:t>
            </a:r>
          </a:p>
        </p:txBody>
      </p:sp>
      <p:sp>
        <p:nvSpPr>
          <p:cNvPr id="2" name="Content Placeholder 1">
            <a:extLst>
              <a:ext uri="{FF2B5EF4-FFF2-40B4-BE49-F238E27FC236}">
                <a16:creationId xmlns:a16="http://schemas.microsoft.com/office/drawing/2014/main" id="{F242A56F-D01B-FBC5-31A7-318A6CB1BF9F}"/>
              </a:ext>
            </a:extLst>
          </p:cNvPr>
          <p:cNvSpPr>
            <a:spLocks noGrp="1"/>
          </p:cNvSpPr>
          <p:nvPr>
            <p:ph idx="1"/>
          </p:nvPr>
        </p:nvSpPr>
        <p:spPr>
          <a:xfrm>
            <a:off x="381001" y="1215485"/>
            <a:ext cx="7013028" cy="4225650"/>
          </a:xfrm>
        </p:spPr>
        <p:txBody>
          <a:bodyPr/>
          <a:lstStyle/>
          <a:p>
            <a:r>
              <a:rPr lang="en-US" altLang="en-US" sz="2800" dirty="0"/>
              <a:t>Maintain on a calendar year basis</a:t>
            </a:r>
          </a:p>
          <a:p>
            <a:r>
              <a:rPr lang="es-ES" altLang="en-US" sz="2800" dirty="0" err="1"/>
              <a:t>Maintain</a:t>
            </a:r>
            <a:r>
              <a:rPr lang="es-ES" altLang="en-US" sz="2800" dirty="0"/>
              <a:t> </a:t>
            </a:r>
            <a:r>
              <a:rPr lang="es-ES" altLang="en-US" sz="2800" dirty="0" err="1"/>
              <a:t>for</a:t>
            </a:r>
            <a:r>
              <a:rPr lang="es-ES" altLang="en-US" sz="2800" dirty="0"/>
              <a:t> 5 </a:t>
            </a:r>
            <a:r>
              <a:rPr lang="es-ES" altLang="en-US" sz="2800" dirty="0" err="1"/>
              <a:t>years</a:t>
            </a:r>
            <a:r>
              <a:rPr lang="es-ES" altLang="en-US" sz="2800" dirty="0"/>
              <a:t> at the establishment </a:t>
            </a:r>
          </a:p>
          <a:p>
            <a:r>
              <a:rPr lang="es-ES" altLang="en-US" sz="2800" dirty="0"/>
              <a:t>Be </a:t>
            </a:r>
            <a:r>
              <a:rPr lang="es-ES" altLang="en-US" sz="2800" dirty="0" err="1"/>
              <a:t>available</a:t>
            </a:r>
            <a:r>
              <a:rPr lang="es-ES" altLang="en-US" sz="2800" dirty="0"/>
              <a:t> </a:t>
            </a:r>
            <a:r>
              <a:rPr lang="es-ES" altLang="en-US" sz="2800" dirty="0" err="1"/>
              <a:t>for</a:t>
            </a:r>
            <a:r>
              <a:rPr lang="es-ES" altLang="en-US" sz="2800" dirty="0"/>
              <a:t> </a:t>
            </a:r>
            <a:r>
              <a:rPr lang="es-ES" altLang="en-US" sz="2800" dirty="0" err="1"/>
              <a:t>inspection</a:t>
            </a:r>
            <a:endParaRPr lang="en-US" altLang="en-US" sz="2800" dirty="0"/>
          </a:p>
          <a:p>
            <a:r>
              <a:rPr lang="en-US" altLang="en-US" sz="2800" dirty="0"/>
              <a:t>Summary of records for the previous year must be posted from February through April</a:t>
            </a:r>
          </a:p>
          <a:p>
            <a:r>
              <a:rPr lang="en-US" altLang="en-US" sz="2800" dirty="0"/>
              <a:t>Must be certified by the highest-ranking official working at the establishment.</a:t>
            </a:r>
            <a:endParaRPr lang="es-ES" altLang="en-US" sz="2800" dirty="0"/>
          </a:p>
          <a:p>
            <a:endParaRPr lang="en-US" dirty="0"/>
          </a:p>
        </p:txBody>
      </p:sp>
      <p:pic>
        <p:nvPicPr>
          <p:cNvPr id="4" name="Picture 10" descr="OSHA Form 300">
            <a:extLst>
              <a:ext uri="{FF2B5EF4-FFF2-40B4-BE49-F238E27FC236}">
                <a16:creationId xmlns:a16="http://schemas.microsoft.com/office/drawing/2014/main" id="{52A4279D-9FDC-6281-F071-EFFE425BD24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94029" y="1094015"/>
            <a:ext cx="4637030" cy="3520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249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106D25-030E-F95A-EF25-C49D1245BAD6}"/>
              </a:ext>
            </a:extLst>
          </p:cNvPr>
          <p:cNvSpPr>
            <a:spLocks noGrp="1"/>
          </p:cNvSpPr>
          <p:nvPr>
            <p:ph type="title"/>
          </p:nvPr>
        </p:nvSpPr>
        <p:spPr/>
        <p:txBody>
          <a:bodyPr/>
          <a:lstStyle/>
          <a:p>
            <a:r>
              <a:rPr lang="en-US" dirty="0"/>
              <a:t>Sources for Reference</a:t>
            </a:r>
          </a:p>
        </p:txBody>
      </p:sp>
      <p:sp>
        <p:nvSpPr>
          <p:cNvPr id="2" name="Content Placeholder 1">
            <a:extLst>
              <a:ext uri="{FF2B5EF4-FFF2-40B4-BE49-F238E27FC236}">
                <a16:creationId xmlns:a16="http://schemas.microsoft.com/office/drawing/2014/main" id="{E0C205FD-EE42-51B4-64A7-8A41D2952522}"/>
              </a:ext>
            </a:extLst>
          </p:cNvPr>
          <p:cNvSpPr>
            <a:spLocks noGrp="1"/>
          </p:cNvSpPr>
          <p:nvPr>
            <p:ph idx="1"/>
          </p:nvPr>
        </p:nvSpPr>
        <p:spPr/>
        <p:txBody>
          <a:bodyPr/>
          <a:lstStyle/>
          <a:p>
            <a:r>
              <a:rPr lang="en-US" sz="2800" dirty="0">
                <a:hlinkClick r:id="rId3"/>
              </a:rPr>
              <a:t>OSHA Website</a:t>
            </a:r>
            <a:endParaRPr lang="en-US" sz="2800" dirty="0"/>
          </a:p>
          <a:p>
            <a:pPr lvl="1"/>
            <a:r>
              <a:rPr lang="en-US" sz="2800" dirty="0"/>
              <a:t>E-tools, standards, presentations, etc.</a:t>
            </a:r>
          </a:p>
          <a:p>
            <a:pPr lvl="1"/>
            <a:r>
              <a:rPr lang="en-US" dirty="0">
                <a:hlinkClick r:id="rId3"/>
              </a:rPr>
              <a:t>www.osha.gov</a:t>
            </a:r>
            <a:r>
              <a:rPr lang="en-US" dirty="0"/>
              <a:t> </a:t>
            </a:r>
            <a:endParaRPr lang="en-US" sz="2800" dirty="0"/>
          </a:p>
          <a:p>
            <a:r>
              <a:rPr lang="en-US" sz="2800" dirty="0">
                <a:hlinkClick r:id="rId4"/>
              </a:rPr>
              <a:t>Enterprise Innovation Institute's Safety, Health, and Environmental Services Website</a:t>
            </a:r>
            <a:endParaRPr lang="en-US" sz="2800" dirty="0"/>
          </a:p>
          <a:p>
            <a:pPr lvl="1"/>
            <a:r>
              <a:rPr lang="en-US" sz="2800" dirty="0"/>
              <a:t>Free, on-site safety and health consultation </a:t>
            </a:r>
          </a:p>
          <a:p>
            <a:pPr lvl="1"/>
            <a:r>
              <a:rPr lang="en-US" sz="2800" dirty="0"/>
              <a:t>Completely confidential from OSHA</a:t>
            </a:r>
          </a:p>
          <a:p>
            <a:pPr lvl="1"/>
            <a:r>
              <a:rPr lang="en-US" dirty="0">
                <a:hlinkClick r:id="rId4"/>
              </a:rPr>
              <a:t>oshainfo.gatech.edu</a:t>
            </a:r>
            <a:r>
              <a:rPr lang="en-US" dirty="0"/>
              <a:t> </a:t>
            </a:r>
            <a:endParaRPr lang="en-US" sz="2800" dirty="0"/>
          </a:p>
          <a:p>
            <a:endParaRPr lang="en-US" dirty="0"/>
          </a:p>
        </p:txBody>
      </p:sp>
    </p:spTree>
    <p:extLst>
      <p:ext uri="{BB962C8B-B14F-4D97-AF65-F5344CB8AC3E}">
        <p14:creationId xmlns:p14="http://schemas.microsoft.com/office/powerpoint/2010/main" val="2087993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5A2662-C70B-C84A-35B5-BA550619B05C}"/>
              </a:ext>
            </a:extLst>
          </p:cNvPr>
          <p:cNvSpPr>
            <a:spLocks noGrp="1"/>
          </p:cNvSpPr>
          <p:nvPr>
            <p:ph type="title"/>
          </p:nvPr>
        </p:nvSpPr>
        <p:spPr>
          <a:xfrm>
            <a:off x="381000" y="200722"/>
            <a:ext cx="11430000" cy="1014761"/>
          </a:xfrm>
        </p:spPr>
        <p:txBody>
          <a:bodyPr/>
          <a:lstStyle/>
          <a:p>
            <a:r>
              <a:rPr lang="en-US" dirty="0"/>
              <a:t>OSHA National Emphasis Program </a:t>
            </a:r>
          </a:p>
        </p:txBody>
      </p:sp>
      <p:sp>
        <p:nvSpPr>
          <p:cNvPr id="2" name="Content Placeholder 1">
            <a:extLst>
              <a:ext uri="{FF2B5EF4-FFF2-40B4-BE49-F238E27FC236}">
                <a16:creationId xmlns:a16="http://schemas.microsoft.com/office/drawing/2014/main" id="{2CC95894-2F8A-A99B-C938-7FF32C9C35BE}"/>
              </a:ext>
            </a:extLst>
          </p:cNvPr>
          <p:cNvSpPr>
            <a:spLocks noGrp="1"/>
          </p:cNvSpPr>
          <p:nvPr>
            <p:ph idx="1"/>
          </p:nvPr>
        </p:nvSpPr>
        <p:spPr>
          <a:xfrm>
            <a:off x="381000" y="1215485"/>
            <a:ext cx="11430000" cy="4225650"/>
          </a:xfrm>
        </p:spPr>
        <p:txBody>
          <a:bodyPr/>
          <a:lstStyle/>
          <a:p>
            <a:r>
              <a:rPr lang="en-US" dirty="0"/>
              <a:t>Outdoor and Indoor Heat-Related Hazards</a:t>
            </a:r>
          </a:p>
          <a:p>
            <a:pPr lvl="1"/>
            <a:r>
              <a:rPr lang="en-US" dirty="0"/>
              <a:t>Expands on agency’s ongoing heat-related illness prevention initiative</a:t>
            </a:r>
          </a:p>
          <a:p>
            <a:pPr lvl="1"/>
            <a:r>
              <a:rPr lang="en-US" dirty="0"/>
              <a:t>Target enforcement component</a:t>
            </a:r>
          </a:p>
          <a:p>
            <a:pPr lvl="1"/>
            <a:r>
              <a:rPr lang="en-US" dirty="0"/>
              <a:t>Compliance assistance and outreach </a:t>
            </a:r>
          </a:p>
          <a:p>
            <a:pPr lvl="1"/>
            <a:r>
              <a:rPr lang="en-US" dirty="0"/>
              <a:t>Intended to encourage early interventions by employers to prevent heat-related illnesses and deaths</a:t>
            </a:r>
          </a:p>
        </p:txBody>
      </p:sp>
    </p:spTree>
    <p:extLst>
      <p:ext uri="{BB962C8B-B14F-4D97-AF65-F5344CB8AC3E}">
        <p14:creationId xmlns:p14="http://schemas.microsoft.com/office/powerpoint/2010/main" val="2928930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Image of a thermostat with the sun in the background. ">
            <a:extLst>
              <a:ext uri="{FF2B5EF4-FFF2-40B4-BE49-F238E27FC236}">
                <a16:creationId xmlns:a16="http://schemas.microsoft.com/office/drawing/2014/main" id="{365029FA-FD36-3575-3070-09FEE97937B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xfrm>
            <a:off x="7882887" y="1073220"/>
            <a:ext cx="4152502" cy="4611903"/>
          </a:xfrm>
          <a:noFill/>
        </p:spPr>
      </p:pic>
      <p:sp>
        <p:nvSpPr>
          <p:cNvPr id="14" name="Title 2">
            <a:extLst>
              <a:ext uri="{FF2B5EF4-FFF2-40B4-BE49-F238E27FC236}">
                <a16:creationId xmlns:a16="http://schemas.microsoft.com/office/drawing/2014/main" id="{C5FD2EC0-5C7E-C582-0E95-FCC00C1A5DE4}"/>
              </a:ext>
            </a:extLst>
          </p:cNvPr>
          <p:cNvSpPr>
            <a:spLocks noGrp="1"/>
          </p:cNvSpPr>
          <p:nvPr>
            <p:ph type="ctrTitle"/>
          </p:nvPr>
        </p:nvSpPr>
        <p:spPr>
          <a:xfrm>
            <a:off x="156611" y="735282"/>
            <a:ext cx="7739535" cy="2643890"/>
          </a:xfrm>
        </p:spPr>
        <p:txBody>
          <a:bodyPr/>
          <a:lstStyle/>
          <a:p>
            <a:r>
              <a:rPr lang="en-US" dirty="0"/>
              <a:t>Working in Extreme Heat </a:t>
            </a:r>
          </a:p>
        </p:txBody>
      </p:sp>
    </p:spTree>
    <p:extLst>
      <p:ext uri="{BB962C8B-B14F-4D97-AF65-F5344CB8AC3E}">
        <p14:creationId xmlns:p14="http://schemas.microsoft.com/office/powerpoint/2010/main" val="1871400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1297D-04ED-6855-DF5A-5C6DFA5CB91E}"/>
              </a:ext>
            </a:extLst>
          </p:cNvPr>
          <p:cNvSpPr>
            <a:spLocks noGrp="1"/>
          </p:cNvSpPr>
          <p:nvPr>
            <p:ph type="title"/>
          </p:nvPr>
        </p:nvSpPr>
        <p:spPr>
          <a:xfrm>
            <a:off x="381000" y="-49875"/>
            <a:ext cx="11430000" cy="1014761"/>
          </a:xfrm>
        </p:spPr>
        <p:txBody>
          <a:bodyPr/>
          <a:lstStyle/>
          <a:p>
            <a:r>
              <a:rPr lang="en-US" dirty="0"/>
              <a:t>Do You Know The Facts?</a:t>
            </a:r>
          </a:p>
        </p:txBody>
      </p:sp>
      <p:sp>
        <p:nvSpPr>
          <p:cNvPr id="2" name="Content Placeholder 1">
            <a:extLst>
              <a:ext uri="{FF2B5EF4-FFF2-40B4-BE49-F238E27FC236}">
                <a16:creationId xmlns:a16="http://schemas.microsoft.com/office/drawing/2014/main" id="{93FB85D1-12C7-606E-5870-F85D40628792}"/>
              </a:ext>
            </a:extLst>
          </p:cNvPr>
          <p:cNvSpPr>
            <a:spLocks noGrp="1"/>
          </p:cNvSpPr>
          <p:nvPr>
            <p:ph idx="1"/>
          </p:nvPr>
        </p:nvSpPr>
        <p:spPr>
          <a:xfrm>
            <a:off x="381000" y="766599"/>
            <a:ext cx="11811000" cy="4225650"/>
          </a:xfrm>
        </p:spPr>
        <p:txBody>
          <a:bodyPr/>
          <a:lstStyle/>
          <a:p>
            <a:r>
              <a:rPr lang="en-US" sz="2600" dirty="0"/>
              <a:t>Heat stress may result from the buildup of muscle-generated heat in the body. </a:t>
            </a:r>
          </a:p>
          <a:p>
            <a:pPr lvl="1"/>
            <a:r>
              <a:rPr lang="en-US" sz="2400" dirty="0"/>
              <a:t> True or False?</a:t>
            </a:r>
          </a:p>
          <a:p>
            <a:r>
              <a:rPr lang="en-US" sz="2600" dirty="0"/>
              <a:t>The time to drink water is when you are thirsty.</a:t>
            </a:r>
          </a:p>
          <a:p>
            <a:pPr lvl="1"/>
            <a:r>
              <a:rPr lang="en-US" sz="2400" dirty="0"/>
              <a:t>True or False?</a:t>
            </a:r>
          </a:p>
          <a:p>
            <a:r>
              <a:rPr lang="en-US" sz="2600" dirty="0"/>
              <a:t>What is the most important thing you should know about preventing heat stress?</a:t>
            </a:r>
          </a:p>
          <a:p>
            <a:pPr lvl="1"/>
            <a:r>
              <a:rPr lang="en-US" sz="2400" dirty="0"/>
              <a:t>A. Water			B. Shade	  	   C. Rest		    D. All three are Important</a:t>
            </a:r>
          </a:p>
          <a:p>
            <a:r>
              <a:rPr lang="en-US" sz="2600" dirty="0"/>
              <a:t>The evaporation of sweat is the most important way our bodies get rid of heat.</a:t>
            </a:r>
          </a:p>
          <a:p>
            <a:pPr lvl="1"/>
            <a:r>
              <a:rPr lang="en-US" sz="2400" dirty="0"/>
              <a:t>True or False?</a:t>
            </a:r>
          </a:p>
          <a:p>
            <a:r>
              <a:rPr lang="en-US" sz="2600" dirty="0"/>
              <a:t>Over 70% of those who suffer a heat stroke die if not treated promptly. </a:t>
            </a:r>
          </a:p>
          <a:p>
            <a:pPr lvl="1"/>
            <a:r>
              <a:rPr lang="en-US" sz="2400" dirty="0"/>
              <a:t> True or False?</a:t>
            </a:r>
          </a:p>
          <a:p>
            <a:endParaRPr lang="en-US" dirty="0"/>
          </a:p>
        </p:txBody>
      </p:sp>
    </p:spTree>
    <p:extLst>
      <p:ext uri="{BB962C8B-B14F-4D97-AF65-F5344CB8AC3E}">
        <p14:creationId xmlns:p14="http://schemas.microsoft.com/office/powerpoint/2010/main" val="3549109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AF498B-1C2B-C592-0131-A2080A457D13}"/>
              </a:ext>
            </a:extLst>
          </p:cNvPr>
          <p:cNvSpPr>
            <a:spLocks noGrp="1"/>
          </p:cNvSpPr>
          <p:nvPr>
            <p:ph type="title"/>
          </p:nvPr>
        </p:nvSpPr>
        <p:spPr>
          <a:xfrm>
            <a:off x="264622" y="36706"/>
            <a:ext cx="11430000" cy="1014761"/>
          </a:xfrm>
        </p:spPr>
        <p:txBody>
          <a:bodyPr/>
          <a:lstStyle/>
          <a:p>
            <a:r>
              <a:rPr lang="en-US" dirty="0"/>
              <a:t>Why Should We Be Concerned? </a:t>
            </a:r>
          </a:p>
        </p:txBody>
      </p:sp>
      <p:sp>
        <p:nvSpPr>
          <p:cNvPr id="2" name="Content Placeholder 1">
            <a:extLst>
              <a:ext uri="{FF2B5EF4-FFF2-40B4-BE49-F238E27FC236}">
                <a16:creationId xmlns:a16="http://schemas.microsoft.com/office/drawing/2014/main" id="{FBD956FC-73E1-5B87-2E71-E7365F36B8F6}"/>
              </a:ext>
            </a:extLst>
          </p:cNvPr>
          <p:cNvSpPr>
            <a:spLocks noGrp="1"/>
          </p:cNvSpPr>
          <p:nvPr>
            <p:ph idx="1"/>
          </p:nvPr>
        </p:nvSpPr>
        <p:spPr>
          <a:xfrm>
            <a:off x="264621" y="1051467"/>
            <a:ext cx="9305053" cy="4225650"/>
          </a:xfrm>
        </p:spPr>
        <p:txBody>
          <a:bodyPr/>
          <a:lstStyle/>
          <a:p>
            <a:r>
              <a:rPr lang="en-US" dirty="0"/>
              <a:t>Gabriel Infante, 24 years old</a:t>
            </a:r>
          </a:p>
          <a:p>
            <a:pPr lvl="1"/>
            <a:r>
              <a:rPr lang="en-US" sz="2400" dirty="0"/>
              <a:t>Installing fiber optic cables in San Antonio, TX – 5</a:t>
            </a:r>
            <a:r>
              <a:rPr lang="en-US" sz="2400" baseline="30000" dirty="0"/>
              <a:t>th</a:t>
            </a:r>
            <a:r>
              <a:rPr lang="en-US" sz="2400" dirty="0"/>
              <a:t> day on the job</a:t>
            </a:r>
          </a:p>
          <a:p>
            <a:pPr lvl="1"/>
            <a:r>
              <a:rPr lang="en-US" sz="2400" dirty="0"/>
              <a:t>Heat Index over 100 degrees</a:t>
            </a:r>
          </a:p>
          <a:p>
            <a:pPr lvl="1"/>
            <a:r>
              <a:rPr lang="en-US" sz="2400" dirty="0"/>
              <a:t>Complained of feeling tired and was experiencing cramping </a:t>
            </a:r>
          </a:p>
          <a:p>
            <a:pPr lvl="1"/>
            <a:r>
              <a:rPr lang="en-US" sz="2400" dirty="0"/>
              <a:t>Was moved from digging crew to dump a load, then returned to digging crew </a:t>
            </a:r>
          </a:p>
          <a:p>
            <a:pPr lvl="1"/>
            <a:r>
              <a:rPr lang="en-US" sz="2400" dirty="0"/>
              <a:t>Lunged at a coworker in a fit of delirium – thought coworkers “were going to kill him”</a:t>
            </a:r>
          </a:p>
          <a:p>
            <a:pPr lvl="1"/>
            <a:r>
              <a:rPr lang="en-US" sz="2400" dirty="0"/>
              <a:t>Fell and hit his head, became unconscious </a:t>
            </a:r>
          </a:p>
          <a:p>
            <a:pPr lvl="1"/>
            <a:r>
              <a:rPr lang="en-US" sz="2300" dirty="0"/>
              <a:t>Body temperature nearly 110 degrees by the time he got to the ER</a:t>
            </a:r>
          </a:p>
          <a:p>
            <a:pPr lvl="1"/>
            <a:r>
              <a:rPr lang="en-US" sz="2400" dirty="0"/>
              <a:t>Died in the hospital</a:t>
            </a:r>
          </a:p>
          <a:p>
            <a:endParaRPr lang="en-US" dirty="0"/>
          </a:p>
        </p:txBody>
      </p:sp>
      <p:pic>
        <p:nvPicPr>
          <p:cNvPr id="6" name="Picture 5" descr="This is a photo of Gabriel Infante. He was a victim of heat stroke while installing fiber optic cables. ">
            <a:extLst>
              <a:ext uri="{FF2B5EF4-FFF2-40B4-BE49-F238E27FC236}">
                <a16:creationId xmlns:a16="http://schemas.microsoft.com/office/drawing/2014/main" id="{86BB3A38-6773-80CB-5B24-108E96176B60}"/>
              </a:ext>
            </a:extLst>
          </p:cNvPr>
          <p:cNvPicPr>
            <a:picLocks noChangeAspect="1"/>
          </p:cNvPicPr>
          <p:nvPr/>
        </p:nvPicPr>
        <p:blipFill>
          <a:blip r:embed="rId3"/>
          <a:stretch>
            <a:fillRect/>
          </a:stretch>
        </p:blipFill>
        <p:spPr>
          <a:xfrm>
            <a:off x="9569675" y="1215483"/>
            <a:ext cx="2457450" cy="4591050"/>
          </a:xfrm>
          <a:prstGeom prst="rect">
            <a:avLst/>
          </a:prstGeom>
        </p:spPr>
      </p:pic>
      <p:sp>
        <p:nvSpPr>
          <p:cNvPr id="8" name="TextBox 7">
            <a:extLst>
              <a:ext uri="{FF2B5EF4-FFF2-40B4-BE49-F238E27FC236}">
                <a16:creationId xmlns:a16="http://schemas.microsoft.com/office/drawing/2014/main" id="{9778AEAB-F632-40A4-E8D7-FC943505FCAE}"/>
              </a:ext>
            </a:extLst>
          </p:cNvPr>
          <p:cNvSpPr txBox="1"/>
          <p:nvPr/>
        </p:nvSpPr>
        <p:spPr>
          <a:xfrm>
            <a:off x="3922222" y="5906283"/>
            <a:ext cx="5055523" cy="584775"/>
          </a:xfrm>
          <a:prstGeom prst="rect">
            <a:avLst/>
          </a:prstGeom>
          <a:noFill/>
        </p:spPr>
        <p:txBody>
          <a:bodyPr wrap="square">
            <a:spAutoFit/>
          </a:bodyPr>
          <a:lstStyle/>
          <a:p>
            <a:pPr marL="342900" lvl="1" indent="0">
              <a:buNone/>
            </a:pPr>
            <a:r>
              <a:rPr lang="en-US" sz="1600" dirty="0">
                <a:solidFill>
                  <a:schemeClr val="accent2"/>
                </a:solidFill>
              </a:rPr>
              <a:t>Source: OSHA News Clips Aug. 19-21, 2023</a:t>
            </a:r>
          </a:p>
          <a:p>
            <a:pPr marL="342900" lvl="1" indent="0">
              <a:buNone/>
            </a:pPr>
            <a:r>
              <a:rPr lang="en-US" sz="1600" dirty="0">
                <a:solidFill>
                  <a:schemeClr val="accent2"/>
                </a:solidFill>
              </a:rPr>
              <a:t>CNN, August 19, 2023</a:t>
            </a:r>
          </a:p>
        </p:txBody>
      </p:sp>
    </p:spTree>
    <p:extLst>
      <p:ext uri="{BB962C8B-B14F-4D97-AF65-F5344CB8AC3E}">
        <p14:creationId xmlns:p14="http://schemas.microsoft.com/office/powerpoint/2010/main" val="3595069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36C394-E4F6-234F-5BB8-658F91A97918}"/>
              </a:ext>
            </a:extLst>
          </p:cNvPr>
          <p:cNvSpPr>
            <a:spLocks noGrp="1"/>
          </p:cNvSpPr>
          <p:nvPr>
            <p:ph idx="1"/>
          </p:nvPr>
        </p:nvSpPr>
        <p:spPr>
          <a:xfrm>
            <a:off x="381000" y="1106955"/>
            <a:ext cx="11430000" cy="4225650"/>
          </a:xfrm>
        </p:spPr>
        <p:txBody>
          <a:bodyPr/>
          <a:lstStyle/>
          <a:p>
            <a:r>
              <a:rPr lang="en-US" dirty="0"/>
              <a:t>2011-2021: </a:t>
            </a:r>
            <a:r>
              <a:rPr lang="en-US" b="1" dirty="0"/>
              <a:t>436</a:t>
            </a:r>
            <a:r>
              <a:rPr lang="en-US" dirty="0"/>
              <a:t> work-related deaths caused by environmental heat exposure </a:t>
            </a:r>
          </a:p>
          <a:p>
            <a:r>
              <a:rPr lang="en-US" b="1" dirty="0"/>
              <a:t>35 employees </a:t>
            </a:r>
            <a:r>
              <a:rPr lang="en-US" dirty="0"/>
              <a:t>died each year between 2015-2019 due to environmental heat cases</a:t>
            </a:r>
          </a:p>
          <a:p>
            <a:pPr lvl="1"/>
            <a:r>
              <a:rPr lang="en-US" dirty="0"/>
              <a:t>An average of 2,700 environmental heat cases occurred each year resulting in days away from work</a:t>
            </a:r>
          </a:p>
          <a:p>
            <a:r>
              <a:rPr lang="en-US" b="1" dirty="0"/>
              <a:t>The total number of heat-related illnesses and fatalities is unknown</a:t>
            </a:r>
          </a:p>
          <a:p>
            <a:pPr lvl="1"/>
            <a:r>
              <a:rPr lang="en-US" dirty="0"/>
              <a:t>Heat-related illnesses are oftentimes not recognized </a:t>
            </a:r>
          </a:p>
          <a:p>
            <a:pPr lvl="1"/>
            <a:r>
              <a:rPr lang="en-US" dirty="0"/>
              <a:t>Cause of death is oftentimes listed as a heart attack </a:t>
            </a:r>
          </a:p>
        </p:txBody>
      </p:sp>
      <p:sp>
        <p:nvSpPr>
          <p:cNvPr id="3" name="Title 2">
            <a:extLst>
              <a:ext uri="{FF2B5EF4-FFF2-40B4-BE49-F238E27FC236}">
                <a16:creationId xmlns:a16="http://schemas.microsoft.com/office/drawing/2014/main" id="{82454352-A855-B959-3FE6-364BBFF447E9}"/>
              </a:ext>
            </a:extLst>
          </p:cNvPr>
          <p:cNvSpPr>
            <a:spLocks noGrp="1"/>
          </p:cNvSpPr>
          <p:nvPr>
            <p:ph type="title"/>
          </p:nvPr>
        </p:nvSpPr>
        <p:spPr>
          <a:xfrm>
            <a:off x="381000" y="124328"/>
            <a:ext cx="11430000" cy="1014761"/>
          </a:xfrm>
        </p:spPr>
        <p:txBody>
          <a:bodyPr/>
          <a:lstStyle/>
          <a:p>
            <a:r>
              <a:rPr lang="en-US" dirty="0"/>
              <a:t>Why Should We Be Concerned? (Continued)</a:t>
            </a:r>
          </a:p>
        </p:txBody>
      </p:sp>
    </p:spTree>
    <p:extLst>
      <p:ext uri="{BB962C8B-B14F-4D97-AF65-F5344CB8AC3E}">
        <p14:creationId xmlns:p14="http://schemas.microsoft.com/office/powerpoint/2010/main" val="3188230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A0DD98-4002-9E13-0249-A29741E176FE}"/>
              </a:ext>
            </a:extLst>
          </p:cNvPr>
          <p:cNvSpPr>
            <a:spLocks noGrp="1"/>
          </p:cNvSpPr>
          <p:nvPr>
            <p:ph type="title"/>
          </p:nvPr>
        </p:nvSpPr>
        <p:spPr/>
        <p:txBody>
          <a:bodyPr/>
          <a:lstStyle/>
          <a:p>
            <a:r>
              <a:rPr lang="en-US" dirty="0"/>
              <a:t>Heat’s Effect in the Workplace</a:t>
            </a:r>
          </a:p>
        </p:txBody>
      </p:sp>
      <p:sp>
        <p:nvSpPr>
          <p:cNvPr id="2" name="Content Placeholder 1">
            <a:extLst>
              <a:ext uri="{FF2B5EF4-FFF2-40B4-BE49-F238E27FC236}">
                <a16:creationId xmlns:a16="http://schemas.microsoft.com/office/drawing/2014/main" id="{E889DB3D-3552-6169-F131-BB9CE72F4BB3}"/>
              </a:ext>
            </a:extLst>
          </p:cNvPr>
          <p:cNvSpPr>
            <a:spLocks noGrp="1"/>
          </p:cNvSpPr>
          <p:nvPr>
            <p:ph idx="1"/>
          </p:nvPr>
        </p:nvSpPr>
        <p:spPr>
          <a:xfrm>
            <a:off x="381001" y="1215485"/>
            <a:ext cx="7071985" cy="4225650"/>
          </a:xfrm>
        </p:spPr>
        <p:txBody>
          <a:bodyPr/>
          <a:lstStyle/>
          <a:p>
            <a:r>
              <a:rPr lang="en-US" dirty="0"/>
              <a:t>Exposure to heat in the workplace can result in reduced productivity, injuries, illness, and death </a:t>
            </a:r>
          </a:p>
          <a:p>
            <a:r>
              <a:rPr lang="en-US" dirty="0"/>
              <a:t>Individuals working in hot environments are at a higher risk of injury</a:t>
            </a:r>
          </a:p>
          <a:p>
            <a:pPr lvl="1"/>
            <a:r>
              <a:rPr lang="en-US" dirty="0"/>
              <a:t>Sweaty palms, fogged up safety glasses </a:t>
            </a:r>
          </a:p>
          <a:p>
            <a:pPr lvl="1"/>
            <a:r>
              <a:rPr lang="en-US" dirty="0"/>
              <a:t>Dizziness </a:t>
            </a:r>
          </a:p>
          <a:p>
            <a:pPr lvl="1"/>
            <a:r>
              <a:rPr lang="en-US" dirty="0"/>
              <a:t>Reduced brain function </a:t>
            </a:r>
          </a:p>
          <a:p>
            <a:endParaRPr lang="en-US" dirty="0"/>
          </a:p>
        </p:txBody>
      </p:sp>
      <p:pic>
        <p:nvPicPr>
          <p:cNvPr id="7" name="Picture 6" descr="An employee in a manufacturing facility wiping sweat off of his forehead. ">
            <a:extLst>
              <a:ext uri="{FF2B5EF4-FFF2-40B4-BE49-F238E27FC236}">
                <a16:creationId xmlns:a16="http://schemas.microsoft.com/office/drawing/2014/main" id="{F2A86B6E-4803-051F-D1D4-DABC5C8272DB}"/>
              </a:ext>
            </a:extLst>
          </p:cNvPr>
          <p:cNvPicPr>
            <a:picLocks noChangeAspect="1"/>
          </p:cNvPicPr>
          <p:nvPr/>
        </p:nvPicPr>
        <p:blipFill>
          <a:blip r:embed="rId3"/>
          <a:stretch>
            <a:fillRect/>
          </a:stretch>
        </p:blipFill>
        <p:spPr>
          <a:xfrm>
            <a:off x="7393685" y="1679912"/>
            <a:ext cx="4417314" cy="2944876"/>
          </a:xfrm>
          <a:prstGeom prst="rect">
            <a:avLst/>
          </a:prstGeom>
        </p:spPr>
      </p:pic>
    </p:spTree>
    <p:extLst>
      <p:ext uri="{BB962C8B-B14F-4D97-AF65-F5344CB8AC3E}">
        <p14:creationId xmlns:p14="http://schemas.microsoft.com/office/powerpoint/2010/main" val="3286795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536837-7954-F471-B12D-4A07FE756FA9}"/>
              </a:ext>
            </a:extLst>
          </p:cNvPr>
          <p:cNvSpPr>
            <a:spLocks noGrp="1"/>
          </p:cNvSpPr>
          <p:nvPr>
            <p:ph type="title"/>
          </p:nvPr>
        </p:nvSpPr>
        <p:spPr/>
        <p:txBody>
          <a:bodyPr/>
          <a:lstStyle/>
          <a:p>
            <a:r>
              <a:rPr lang="en-US" dirty="0"/>
              <a:t>Heat Illness: A Matter of Life and Death </a:t>
            </a:r>
          </a:p>
        </p:txBody>
      </p:sp>
      <p:sp>
        <p:nvSpPr>
          <p:cNvPr id="2" name="Content Placeholder 1">
            <a:extLst>
              <a:ext uri="{FF2B5EF4-FFF2-40B4-BE49-F238E27FC236}">
                <a16:creationId xmlns:a16="http://schemas.microsoft.com/office/drawing/2014/main" id="{3A08BEFE-9088-3E8F-8669-D945D80E1DE0}"/>
              </a:ext>
            </a:extLst>
          </p:cNvPr>
          <p:cNvSpPr>
            <a:spLocks noGrp="1"/>
          </p:cNvSpPr>
          <p:nvPr>
            <p:ph idx="1"/>
          </p:nvPr>
        </p:nvSpPr>
        <p:spPr/>
        <p:txBody>
          <a:bodyPr/>
          <a:lstStyle/>
          <a:p>
            <a:r>
              <a:rPr lang="en-US" altLang="en-US" dirty="0">
                <a:ea typeface="Roboto Regular"/>
              </a:rPr>
              <a:t>Heat illness can be a matter of life and death. Workers die from heat stroke every summer and </a:t>
            </a:r>
            <a:r>
              <a:rPr lang="en-US" altLang="en-US" b="1" dirty="0">
                <a:ea typeface="Roboto Regular"/>
              </a:rPr>
              <a:t>every death is preventable.</a:t>
            </a:r>
          </a:p>
          <a:p>
            <a:r>
              <a:rPr lang="en-US" altLang="en-US" dirty="0">
                <a:ea typeface="Roboto Regular"/>
              </a:rPr>
              <a:t>When heat stroke doesn’t kill immediately, it can shut down major body organs causing acute heart, liver, kidney and muscle damage, nervous system problems, and blood disorders.</a:t>
            </a:r>
          </a:p>
          <a:p>
            <a:endParaRPr lang="en-US" altLang="en-US" dirty="0">
              <a:ea typeface="Roboto Regular"/>
            </a:endParaRPr>
          </a:p>
          <a:p>
            <a:r>
              <a:rPr lang="en-US" altLang="en-US" dirty="0">
                <a:ea typeface="Roboto Regular"/>
              </a:rPr>
              <a:t>Having a serious injury or death occur at work affects everyone at a worksite.</a:t>
            </a:r>
          </a:p>
          <a:p>
            <a:endParaRPr lang="en-US" altLang="en-US" dirty="0">
              <a:ea typeface="Roboto Regular"/>
            </a:endParaRPr>
          </a:p>
          <a:p>
            <a:endParaRPr lang="en-US" dirty="0"/>
          </a:p>
        </p:txBody>
      </p:sp>
    </p:spTree>
    <p:extLst>
      <p:ext uri="{BB962C8B-B14F-4D97-AF65-F5344CB8AC3E}">
        <p14:creationId xmlns:p14="http://schemas.microsoft.com/office/powerpoint/2010/main" val="1746280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90A342-086A-1E79-7FB3-F0D93A1A64C9}"/>
              </a:ext>
            </a:extLst>
          </p:cNvPr>
          <p:cNvSpPr>
            <a:spLocks noGrp="1"/>
          </p:cNvSpPr>
          <p:nvPr>
            <p:ph type="title"/>
          </p:nvPr>
        </p:nvSpPr>
        <p:spPr/>
        <p:txBody>
          <a:bodyPr/>
          <a:lstStyle/>
          <a:p>
            <a:r>
              <a:rPr lang="en-US" dirty="0"/>
              <a:t>CDC Heat &amp; Health Tracker</a:t>
            </a:r>
          </a:p>
        </p:txBody>
      </p:sp>
      <p:pic>
        <p:nvPicPr>
          <p:cNvPr id="4" name="Content Placeholder 4" descr="The is a screenshot of the CDC’s Heat-Related Illness and Temperature Map for July 24, 2023. The map shows the areas throughout the country that were most affected by heat-related illness on that date. The colors on the map show the average maximum temperature by county for the same day and year. ">
            <a:extLst>
              <a:ext uri="{FF2B5EF4-FFF2-40B4-BE49-F238E27FC236}">
                <a16:creationId xmlns:a16="http://schemas.microsoft.com/office/drawing/2014/main" id="{599FF8C7-7D62-FF97-C252-629140602C99}"/>
              </a:ext>
            </a:extLst>
          </p:cNvPr>
          <p:cNvPicPr>
            <a:picLocks noGrp="1" noChangeAspect="1"/>
          </p:cNvPicPr>
          <p:nvPr>
            <p:ph idx="1"/>
          </p:nvPr>
        </p:nvPicPr>
        <p:blipFill rotWithShape="1">
          <a:blip r:embed="rId3"/>
          <a:srcRect b="6486"/>
          <a:stretch/>
        </p:blipFill>
        <p:spPr>
          <a:xfrm>
            <a:off x="685800" y="1054691"/>
            <a:ext cx="10820400" cy="5803309"/>
          </a:xfrm>
        </p:spPr>
      </p:pic>
    </p:spTree>
    <p:extLst>
      <p:ext uri="{BB962C8B-B14F-4D97-AF65-F5344CB8AC3E}">
        <p14:creationId xmlns:p14="http://schemas.microsoft.com/office/powerpoint/2010/main" val="3586755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D4AD79-681D-0E6E-3702-74272C3400F6}"/>
              </a:ext>
            </a:extLst>
          </p:cNvPr>
          <p:cNvSpPr>
            <a:spLocks noGrp="1"/>
          </p:cNvSpPr>
          <p:nvPr>
            <p:ph type="title"/>
          </p:nvPr>
        </p:nvSpPr>
        <p:spPr>
          <a:xfrm>
            <a:off x="381000" y="200722"/>
            <a:ext cx="11430000" cy="1014761"/>
          </a:xfrm>
        </p:spPr>
        <p:txBody>
          <a:bodyPr anchor="t">
            <a:normAutofit/>
          </a:bodyPr>
          <a:lstStyle/>
          <a:p>
            <a:r>
              <a:rPr lang="en-US" dirty="0"/>
              <a:t>Heat Index </a:t>
            </a:r>
          </a:p>
        </p:txBody>
      </p:sp>
      <p:sp>
        <p:nvSpPr>
          <p:cNvPr id="2" name="Content Placeholder 1">
            <a:extLst>
              <a:ext uri="{FF2B5EF4-FFF2-40B4-BE49-F238E27FC236}">
                <a16:creationId xmlns:a16="http://schemas.microsoft.com/office/drawing/2014/main" id="{11D11CAE-21F3-E010-56CC-A23CC14257F1}"/>
              </a:ext>
            </a:extLst>
          </p:cNvPr>
          <p:cNvSpPr>
            <a:spLocks noGrp="1"/>
          </p:cNvSpPr>
          <p:nvPr>
            <p:ph idx="1"/>
          </p:nvPr>
        </p:nvSpPr>
        <p:spPr>
          <a:xfrm>
            <a:off x="381000" y="1215485"/>
            <a:ext cx="5619750" cy="4225650"/>
          </a:xfrm>
        </p:spPr>
        <p:txBody>
          <a:bodyPr>
            <a:normAutofit/>
          </a:bodyPr>
          <a:lstStyle/>
          <a:p>
            <a:pPr lvl="1"/>
            <a:r>
              <a:rPr lang="en-US" dirty="0"/>
              <a:t>Measures apparent temperature: what the temperature feels like to the human body</a:t>
            </a:r>
          </a:p>
          <a:p>
            <a:pPr lvl="1"/>
            <a:r>
              <a:rPr lang="en-US" dirty="0"/>
              <a:t>Human body feels warmer in humid conditions</a:t>
            </a:r>
          </a:p>
          <a:p>
            <a:pPr lvl="1"/>
            <a:r>
              <a:rPr lang="en-US" dirty="0"/>
              <a:t>As air temperature and humidity increase, heat index increases </a:t>
            </a:r>
          </a:p>
          <a:p>
            <a:endParaRPr lang="en-US" dirty="0"/>
          </a:p>
        </p:txBody>
      </p:sp>
      <p:pic>
        <p:nvPicPr>
          <p:cNvPr id="5" name="Picture 2" descr="The National Weather Service’s Heat Index Chart&#10;">
            <a:extLst>
              <a:ext uri="{FF2B5EF4-FFF2-40B4-BE49-F238E27FC236}">
                <a16:creationId xmlns:a16="http://schemas.microsoft.com/office/drawing/2014/main" id="{6F4735B3-BFFF-FD4D-C223-FE02D95792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51" t="3773" r="4425" b="4252"/>
          <a:stretch/>
        </p:blipFill>
        <p:spPr bwMode="auto">
          <a:xfrm>
            <a:off x="5934802" y="1215483"/>
            <a:ext cx="5942146" cy="375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443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18E102-07E9-F2E5-844A-F96F111B99E3}"/>
              </a:ext>
            </a:extLst>
          </p:cNvPr>
          <p:cNvSpPr>
            <a:spLocks noGrp="1"/>
          </p:cNvSpPr>
          <p:nvPr>
            <p:ph idx="1"/>
          </p:nvPr>
        </p:nvSpPr>
        <p:spPr>
          <a:xfrm>
            <a:off x="381000" y="1215485"/>
            <a:ext cx="6196263" cy="4225650"/>
          </a:xfrm>
        </p:spPr>
        <p:txBody>
          <a:bodyPr/>
          <a:lstStyle/>
          <a:p>
            <a:r>
              <a:rPr lang="en-US" dirty="0"/>
              <a:t>Construction</a:t>
            </a:r>
          </a:p>
          <a:p>
            <a:pPr lvl="1"/>
            <a:r>
              <a:rPr lang="en-US" dirty="0"/>
              <a:t>Roofing, Roads, Outdoor Work</a:t>
            </a:r>
          </a:p>
          <a:p>
            <a:r>
              <a:rPr lang="en-US" dirty="0"/>
              <a:t>Manufacturing</a:t>
            </a:r>
          </a:p>
          <a:p>
            <a:pPr lvl="1"/>
            <a:r>
              <a:rPr lang="en-US" dirty="0"/>
              <a:t>Hot local heat sources (e.g., paper products, asphalt, concrete)</a:t>
            </a:r>
          </a:p>
          <a:p>
            <a:r>
              <a:rPr lang="en-US" dirty="0"/>
              <a:t>Bakeries, Kitchens, Laundries </a:t>
            </a:r>
          </a:p>
          <a:p>
            <a:r>
              <a:rPr lang="en-US" dirty="0"/>
              <a:t>Agriculture</a:t>
            </a:r>
          </a:p>
          <a:p>
            <a:r>
              <a:rPr lang="en-US" dirty="0"/>
              <a:t>Landscaping</a:t>
            </a:r>
          </a:p>
          <a:p>
            <a:endParaRPr lang="en-US" dirty="0"/>
          </a:p>
          <a:p>
            <a:pPr lvl="1"/>
            <a:endParaRPr lang="en-US" dirty="0"/>
          </a:p>
        </p:txBody>
      </p:sp>
      <p:sp>
        <p:nvSpPr>
          <p:cNvPr id="3" name="Title 2">
            <a:extLst>
              <a:ext uri="{FF2B5EF4-FFF2-40B4-BE49-F238E27FC236}">
                <a16:creationId xmlns:a16="http://schemas.microsoft.com/office/drawing/2014/main" id="{C7A08816-86CD-1F1B-4CF7-68FD23154BF8}"/>
              </a:ext>
            </a:extLst>
          </p:cNvPr>
          <p:cNvSpPr>
            <a:spLocks noGrp="1"/>
          </p:cNvSpPr>
          <p:nvPr>
            <p:ph type="title"/>
          </p:nvPr>
        </p:nvSpPr>
        <p:spPr/>
        <p:txBody>
          <a:bodyPr/>
          <a:lstStyle/>
          <a:p>
            <a:r>
              <a:rPr lang="en-US" dirty="0"/>
              <a:t>Who Is At Risk?	</a:t>
            </a:r>
          </a:p>
        </p:txBody>
      </p:sp>
      <p:sp>
        <p:nvSpPr>
          <p:cNvPr id="4" name="Content Placeholder 1">
            <a:extLst>
              <a:ext uri="{FF2B5EF4-FFF2-40B4-BE49-F238E27FC236}">
                <a16:creationId xmlns:a16="http://schemas.microsoft.com/office/drawing/2014/main" id="{2B93BA1D-AC7B-5A30-0A4F-66EF052C63DC}"/>
              </a:ext>
            </a:extLst>
          </p:cNvPr>
          <p:cNvSpPr txBox="1">
            <a:spLocks/>
          </p:cNvSpPr>
          <p:nvPr/>
        </p:nvSpPr>
        <p:spPr>
          <a:xfrm>
            <a:off x="6753726" y="1203417"/>
            <a:ext cx="6196263"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800" dirty="0"/>
              <a:t>Maritime </a:t>
            </a:r>
          </a:p>
          <a:p>
            <a:r>
              <a:rPr lang="en-US" sz="2800" dirty="0"/>
              <a:t>Iron &amp; Steel Mills </a:t>
            </a:r>
          </a:p>
          <a:p>
            <a:r>
              <a:rPr lang="en-US" sz="2800" dirty="0"/>
              <a:t>Foundries</a:t>
            </a:r>
          </a:p>
          <a:p>
            <a:r>
              <a:rPr lang="en-US" sz="2800" dirty="0"/>
              <a:t>Mail and Package Delivery </a:t>
            </a:r>
          </a:p>
          <a:p>
            <a:r>
              <a:rPr lang="en-US" sz="2800" dirty="0"/>
              <a:t>Warehousing</a:t>
            </a:r>
          </a:p>
          <a:p>
            <a:r>
              <a:rPr lang="en-US" sz="2800" dirty="0"/>
              <a:t>Electrical Utilities</a:t>
            </a:r>
          </a:p>
          <a:p>
            <a:r>
              <a:rPr lang="en-US" sz="2800" dirty="0"/>
              <a:t>Fire Service </a:t>
            </a:r>
          </a:p>
          <a:p>
            <a:endParaRPr lang="en-US" dirty="0"/>
          </a:p>
          <a:p>
            <a:pPr lvl="1"/>
            <a:endParaRPr lang="en-US" dirty="0"/>
          </a:p>
        </p:txBody>
      </p:sp>
    </p:spTree>
    <p:extLst>
      <p:ext uri="{BB962C8B-B14F-4D97-AF65-F5344CB8AC3E}">
        <p14:creationId xmlns:p14="http://schemas.microsoft.com/office/powerpoint/2010/main" val="67174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445B-BF1F-14FA-B793-CB510237004F}"/>
              </a:ext>
            </a:extLst>
          </p:cNvPr>
          <p:cNvSpPr>
            <a:spLocks noGrp="1"/>
          </p:cNvSpPr>
          <p:nvPr>
            <p:ph type="ctrTitle"/>
          </p:nvPr>
        </p:nvSpPr>
        <p:spPr/>
        <p:txBody>
          <a:bodyPr/>
          <a:lstStyle/>
          <a:p>
            <a:r>
              <a:rPr lang="en-US" dirty="0"/>
              <a:t>Heat Stress</a:t>
            </a:r>
          </a:p>
        </p:txBody>
      </p:sp>
    </p:spTree>
    <p:extLst>
      <p:ext uri="{BB962C8B-B14F-4D97-AF65-F5344CB8AC3E}">
        <p14:creationId xmlns:p14="http://schemas.microsoft.com/office/powerpoint/2010/main" val="1860413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4F1780-F354-BC87-731F-79FBEDF0E955}"/>
              </a:ext>
            </a:extLst>
          </p:cNvPr>
          <p:cNvSpPr>
            <a:spLocks noGrp="1"/>
          </p:cNvSpPr>
          <p:nvPr>
            <p:ph type="title"/>
          </p:nvPr>
        </p:nvSpPr>
        <p:spPr/>
        <p:txBody>
          <a:bodyPr/>
          <a:lstStyle/>
          <a:p>
            <a:r>
              <a:rPr lang="en-US" dirty="0"/>
              <a:t>How the Body Cools Down </a:t>
            </a:r>
          </a:p>
        </p:txBody>
      </p:sp>
      <p:sp>
        <p:nvSpPr>
          <p:cNvPr id="2" name="Content Placeholder 1">
            <a:extLst>
              <a:ext uri="{FF2B5EF4-FFF2-40B4-BE49-F238E27FC236}">
                <a16:creationId xmlns:a16="http://schemas.microsoft.com/office/drawing/2014/main" id="{80064FBC-92D0-3AFE-B415-D0739258711E}"/>
              </a:ext>
            </a:extLst>
          </p:cNvPr>
          <p:cNvSpPr>
            <a:spLocks noGrp="1"/>
          </p:cNvSpPr>
          <p:nvPr>
            <p:ph idx="1"/>
          </p:nvPr>
        </p:nvSpPr>
        <p:spPr>
          <a:xfrm>
            <a:off x="381000" y="1215485"/>
            <a:ext cx="8530244" cy="4225650"/>
          </a:xfrm>
        </p:spPr>
        <p:txBody>
          <a:bodyPr/>
          <a:lstStyle/>
          <a:p>
            <a:pPr>
              <a:lnSpc>
                <a:spcPct val="90000"/>
              </a:lnSpc>
              <a:spcBef>
                <a:spcPts val="1200"/>
              </a:spcBef>
            </a:pPr>
            <a:r>
              <a:rPr lang="en-US" altLang="en-US" sz="2800" dirty="0"/>
              <a:t>Blood is pumped from the core to blood vessels just under the skin</a:t>
            </a:r>
          </a:p>
          <a:p>
            <a:pPr lvl="1">
              <a:lnSpc>
                <a:spcPct val="90000"/>
              </a:lnSpc>
              <a:spcBef>
                <a:spcPts val="1200"/>
              </a:spcBef>
            </a:pPr>
            <a:r>
              <a:rPr lang="en-US" altLang="en-US" dirty="0"/>
              <a:t>lose heat by convection</a:t>
            </a:r>
          </a:p>
          <a:p>
            <a:pPr>
              <a:lnSpc>
                <a:spcPct val="90000"/>
              </a:lnSpc>
              <a:spcBef>
                <a:spcPts val="1200"/>
              </a:spcBef>
            </a:pPr>
            <a:r>
              <a:rPr lang="en-US" altLang="en-US" sz="2800" dirty="0"/>
              <a:t>Sweat more </a:t>
            </a:r>
          </a:p>
          <a:p>
            <a:pPr lvl="1">
              <a:lnSpc>
                <a:spcPct val="90000"/>
              </a:lnSpc>
              <a:spcBef>
                <a:spcPts val="1200"/>
              </a:spcBef>
            </a:pPr>
            <a:r>
              <a:rPr lang="en-US" altLang="en-US" dirty="0"/>
              <a:t>lose heat through evaporation</a:t>
            </a:r>
          </a:p>
          <a:p>
            <a:pPr lvl="1">
              <a:lnSpc>
                <a:spcPct val="90000"/>
              </a:lnSpc>
              <a:spcBef>
                <a:spcPts val="1200"/>
              </a:spcBef>
            </a:pPr>
            <a:r>
              <a:rPr lang="en-US" altLang="en-US" dirty="0"/>
              <a:t>BUT: the sweat mechanism can fail</a:t>
            </a:r>
          </a:p>
          <a:p>
            <a:pPr>
              <a:lnSpc>
                <a:spcPct val="90000"/>
              </a:lnSpc>
              <a:spcBef>
                <a:spcPts val="1200"/>
              </a:spcBef>
            </a:pPr>
            <a:r>
              <a:rPr lang="en-US" altLang="en-US" sz="2800" dirty="0"/>
              <a:t>Heart pumps faster in an attempt to cool the</a:t>
            </a:r>
            <a:br>
              <a:rPr lang="en-US" altLang="en-US" sz="2800" dirty="0"/>
            </a:br>
            <a:r>
              <a:rPr lang="en-US" altLang="en-US" sz="2800" dirty="0"/>
              <a:t>body</a:t>
            </a:r>
          </a:p>
          <a:p>
            <a:endParaRPr lang="en-US" dirty="0"/>
          </a:p>
        </p:txBody>
      </p:sp>
      <p:pic>
        <p:nvPicPr>
          <p:cNvPr id="6" name="Picture 5" descr="A human body with the circulatory system (veins and arteries). ">
            <a:extLst>
              <a:ext uri="{FF2B5EF4-FFF2-40B4-BE49-F238E27FC236}">
                <a16:creationId xmlns:a16="http://schemas.microsoft.com/office/drawing/2014/main" id="{CFCC3C21-25A0-491E-8C2F-2234BF7301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87292" y="978141"/>
            <a:ext cx="3323708" cy="4700337"/>
          </a:xfrm>
          <a:prstGeom prst="rect">
            <a:avLst/>
          </a:prstGeom>
        </p:spPr>
      </p:pic>
    </p:spTree>
    <p:extLst>
      <p:ext uri="{BB962C8B-B14F-4D97-AF65-F5344CB8AC3E}">
        <p14:creationId xmlns:p14="http://schemas.microsoft.com/office/powerpoint/2010/main" val="3462662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DD5A-DF7C-BA6B-C495-1F786F5CBFD4}"/>
              </a:ext>
            </a:extLst>
          </p:cNvPr>
          <p:cNvSpPr>
            <a:spLocks noGrp="1"/>
          </p:cNvSpPr>
          <p:nvPr>
            <p:ph type="title"/>
          </p:nvPr>
        </p:nvSpPr>
        <p:spPr/>
        <p:txBody>
          <a:bodyPr/>
          <a:lstStyle/>
          <a:p>
            <a:r>
              <a:rPr lang="en-US" dirty="0"/>
              <a:t>Factors that Affect the Body’s Ability to Cool </a:t>
            </a:r>
          </a:p>
        </p:txBody>
      </p:sp>
      <p:sp>
        <p:nvSpPr>
          <p:cNvPr id="3" name="Content Placeholder 2">
            <a:extLst>
              <a:ext uri="{FF2B5EF4-FFF2-40B4-BE49-F238E27FC236}">
                <a16:creationId xmlns:a16="http://schemas.microsoft.com/office/drawing/2014/main" id="{529F707B-4C5F-D03E-9C67-919A37B3001E}"/>
              </a:ext>
            </a:extLst>
          </p:cNvPr>
          <p:cNvSpPr>
            <a:spLocks noGrp="1"/>
          </p:cNvSpPr>
          <p:nvPr>
            <p:ph idx="1"/>
          </p:nvPr>
        </p:nvSpPr>
        <p:spPr/>
        <p:txBody>
          <a:bodyPr/>
          <a:lstStyle/>
          <a:p>
            <a:r>
              <a:rPr lang="en-US" altLang="en-US" sz="2800" dirty="0"/>
              <a:t>Age </a:t>
            </a:r>
          </a:p>
          <a:p>
            <a:r>
              <a:rPr lang="en-US" altLang="en-US" sz="2800" dirty="0"/>
              <a:t>Weight</a:t>
            </a:r>
          </a:p>
          <a:p>
            <a:r>
              <a:rPr lang="en-US" altLang="en-US" sz="2800" dirty="0"/>
              <a:t>Physical Fitness</a:t>
            </a:r>
          </a:p>
          <a:p>
            <a:r>
              <a:rPr lang="en-US" altLang="en-US" sz="2800" dirty="0"/>
              <a:t>Adjusting to the hot environment</a:t>
            </a:r>
          </a:p>
          <a:p>
            <a:r>
              <a:rPr lang="en-US" altLang="en-US" sz="2800" dirty="0"/>
              <a:t>Other Health Conditions</a:t>
            </a:r>
          </a:p>
          <a:p>
            <a:r>
              <a:rPr lang="en-US" altLang="en-US" sz="2800" dirty="0"/>
              <a:t>Use of Alcohol/Drugs/Caffeine</a:t>
            </a:r>
          </a:p>
          <a:p>
            <a:r>
              <a:rPr lang="en-US" altLang="en-US" sz="2800" dirty="0"/>
              <a:t>Clothing/PPE</a:t>
            </a:r>
          </a:p>
          <a:p>
            <a:r>
              <a:rPr lang="en-US" altLang="en-US" sz="2800" dirty="0"/>
              <a:t>Medications</a:t>
            </a:r>
          </a:p>
          <a:p>
            <a:endParaRPr lang="en-US" dirty="0"/>
          </a:p>
        </p:txBody>
      </p:sp>
      <p:sp>
        <p:nvSpPr>
          <p:cNvPr id="9" name="Right Arrow 2" descr="Yellow arrow pointing to text box. ">
            <a:extLst>
              <a:ext uri="{FF2B5EF4-FFF2-40B4-BE49-F238E27FC236}">
                <a16:creationId xmlns:a16="http://schemas.microsoft.com/office/drawing/2014/main" id="{A29C50FE-9B0B-B28D-1DE9-4A59120A0A41}"/>
              </a:ext>
            </a:extLst>
          </p:cNvPr>
          <p:cNvSpPr/>
          <p:nvPr/>
        </p:nvSpPr>
        <p:spPr>
          <a:xfrm>
            <a:off x="2848122" y="5333864"/>
            <a:ext cx="1550838" cy="381000"/>
          </a:xfrm>
          <a:prstGeom prst="rightArrow">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Roboto Regular"/>
            </a:endParaRPr>
          </a:p>
        </p:txBody>
      </p:sp>
      <p:sp>
        <p:nvSpPr>
          <p:cNvPr id="8" name="TextBox 7">
            <a:extLst>
              <a:ext uri="{FF2B5EF4-FFF2-40B4-BE49-F238E27FC236}">
                <a16:creationId xmlns:a16="http://schemas.microsoft.com/office/drawing/2014/main" id="{EE811322-F054-9142-B239-D22AE24EE0D9}"/>
              </a:ext>
            </a:extLst>
          </p:cNvPr>
          <p:cNvSpPr txBox="1">
            <a:spLocks noChangeArrowheads="1"/>
          </p:cNvSpPr>
          <p:nvPr/>
        </p:nvSpPr>
        <p:spPr bwMode="auto">
          <a:xfrm>
            <a:off x="4506904" y="4796949"/>
            <a:ext cx="3100296" cy="147732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latin typeface="Roboto Regular"/>
              </a:rPr>
              <a:t>Diuretics</a:t>
            </a:r>
          </a:p>
          <a:p>
            <a:pPr>
              <a:spcBef>
                <a:spcPct val="0"/>
              </a:spcBef>
              <a:buFontTx/>
              <a:buNone/>
            </a:pPr>
            <a:r>
              <a:rPr lang="en-US" altLang="en-US" sz="1800" dirty="0">
                <a:latin typeface="Roboto Regular"/>
              </a:rPr>
              <a:t>Blood-pressure medications</a:t>
            </a:r>
          </a:p>
          <a:p>
            <a:pPr>
              <a:spcBef>
                <a:spcPct val="0"/>
              </a:spcBef>
              <a:buFontTx/>
              <a:buNone/>
            </a:pPr>
            <a:r>
              <a:rPr lang="en-US" altLang="en-US" sz="1800" dirty="0">
                <a:latin typeface="Roboto Regular"/>
              </a:rPr>
              <a:t>Antihistamines</a:t>
            </a:r>
          </a:p>
          <a:p>
            <a:pPr>
              <a:spcBef>
                <a:spcPct val="0"/>
              </a:spcBef>
              <a:buFontTx/>
              <a:buNone/>
            </a:pPr>
            <a:r>
              <a:rPr lang="en-US" altLang="en-US" sz="1800" dirty="0">
                <a:latin typeface="Roboto Regular"/>
              </a:rPr>
              <a:t>Anti-</a:t>
            </a:r>
            <a:r>
              <a:rPr lang="en-US" altLang="en-US" sz="1800" dirty="0" err="1">
                <a:latin typeface="Roboto Regular"/>
              </a:rPr>
              <a:t>cholinergics</a:t>
            </a:r>
            <a:r>
              <a:rPr lang="en-US" altLang="en-US" sz="1800" dirty="0">
                <a:latin typeface="Roboto Regular"/>
              </a:rPr>
              <a:t> (for COPD)</a:t>
            </a:r>
          </a:p>
          <a:p>
            <a:pPr>
              <a:spcBef>
                <a:spcPct val="0"/>
              </a:spcBef>
              <a:buFontTx/>
              <a:buNone/>
            </a:pPr>
            <a:r>
              <a:rPr lang="en-US" altLang="en-US" sz="1800" dirty="0">
                <a:latin typeface="Roboto Regular"/>
              </a:rPr>
              <a:t>Psychiatric conditions</a:t>
            </a:r>
          </a:p>
        </p:txBody>
      </p:sp>
      <p:pic>
        <p:nvPicPr>
          <p:cNvPr id="11" name="Picture Placeholder 10" descr="A bottle of prescription medication to represent how medications may affect the body's ability to cool. &#10;">
            <a:extLst>
              <a:ext uri="{FF2B5EF4-FFF2-40B4-BE49-F238E27FC236}">
                <a16:creationId xmlns:a16="http://schemas.microsoft.com/office/drawing/2014/main" id="{C6F4106B-2DF8-D88B-9CC4-9081008706C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pic>
        <p:nvPicPr>
          <p:cNvPr id="13" name="Picture Placeholder 12" descr="An energy drink to demonstrate that caffeine may affect the body's ability to cool. ">
            <a:extLst>
              <a:ext uri="{FF2B5EF4-FFF2-40B4-BE49-F238E27FC236}">
                <a16:creationId xmlns:a16="http://schemas.microsoft.com/office/drawing/2014/main" id="{D50FD75E-11E6-7995-9191-4146FA1983BE}"/>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15" name="Picture Placeholder 14" descr="Two workers in a foundry wearing PPE and working near heat-producing equipment. Used to demonstrate the effect PPE/clothing may have on the body's ability to cool. ">
            <a:extLst>
              <a:ext uri="{FF2B5EF4-FFF2-40B4-BE49-F238E27FC236}">
                <a16:creationId xmlns:a16="http://schemas.microsoft.com/office/drawing/2014/main" id="{44A76034-3E5D-4BE1-616F-67846BA88419}"/>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305667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BB96-29B2-044F-F8EC-7653F927E7D7}"/>
              </a:ext>
            </a:extLst>
          </p:cNvPr>
          <p:cNvSpPr>
            <a:spLocks noGrp="1"/>
          </p:cNvSpPr>
          <p:nvPr>
            <p:ph type="title"/>
          </p:nvPr>
        </p:nvSpPr>
        <p:spPr/>
        <p:txBody>
          <a:bodyPr/>
          <a:lstStyle/>
          <a:p>
            <a:r>
              <a:rPr lang="en-US"/>
              <a:t>Personal Risk Factors </a:t>
            </a:r>
            <a:endParaRPr lang="en-US" dirty="0"/>
          </a:p>
        </p:txBody>
      </p:sp>
      <p:sp>
        <p:nvSpPr>
          <p:cNvPr id="3" name="Content Placeholder 2">
            <a:extLst>
              <a:ext uri="{FF2B5EF4-FFF2-40B4-BE49-F238E27FC236}">
                <a16:creationId xmlns:a16="http://schemas.microsoft.com/office/drawing/2014/main" id="{75529D25-CA2B-7393-3517-ECF2EFE75BE0}"/>
              </a:ext>
            </a:extLst>
          </p:cNvPr>
          <p:cNvSpPr>
            <a:spLocks noGrp="1"/>
          </p:cNvSpPr>
          <p:nvPr>
            <p:ph idx="1"/>
          </p:nvPr>
        </p:nvSpPr>
        <p:spPr>
          <a:xfrm>
            <a:off x="381000" y="1215485"/>
            <a:ext cx="6207690" cy="4225650"/>
          </a:xfrm>
        </p:spPr>
        <p:txBody>
          <a:bodyPr/>
          <a:lstStyle/>
          <a:p>
            <a:r>
              <a:rPr lang="en-US" dirty="0"/>
              <a:t>Health conditions</a:t>
            </a:r>
          </a:p>
          <a:p>
            <a:pPr lvl="1"/>
            <a:r>
              <a:rPr lang="en-US" sz="2400" dirty="0"/>
              <a:t>Diabetes</a:t>
            </a:r>
          </a:p>
          <a:p>
            <a:pPr lvl="1"/>
            <a:r>
              <a:rPr lang="en-US" sz="2400" dirty="0"/>
              <a:t>High blood pressure</a:t>
            </a:r>
          </a:p>
          <a:p>
            <a:pPr lvl="1"/>
            <a:r>
              <a:rPr lang="en-US" sz="2400" dirty="0"/>
              <a:t>Heart disease</a:t>
            </a:r>
          </a:p>
          <a:p>
            <a:pPr lvl="1"/>
            <a:r>
              <a:rPr lang="en-US" sz="2400" dirty="0"/>
              <a:t>Kidney disease</a:t>
            </a:r>
          </a:p>
          <a:p>
            <a:pPr lvl="1"/>
            <a:r>
              <a:rPr lang="en-US" sz="2400" dirty="0"/>
              <a:t>Respiratory illness </a:t>
            </a:r>
          </a:p>
          <a:p>
            <a:r>
              <a:rPr lang="en-US" dirty="0"/>
              <a:t>Medications </a:t>
            </a:r>
          </a:p>
          <a:p>
            <a:pPr lvl="1"/>
            <a:r>
              <a:rPr lang="en-US" sz="2400" dirty="0"/>
              <a:t>Antihistamines</a:t>
            </a:r>
          </a:p>
          <a:p>
            <a:pPr lvl="1"/>
            <a:r>
              <a:rPr lang="en-US" sz="2400" dirty="0"/>
              <a:t>Blood pressure medications</a:t>
            </a:r>
          </a:p>
          <a:p>
            <a:pPr lvl="1"/>
            <a:r>
              <a:rPr lang="en-US" sz="2400" dirty="0"/>
              <a:t>Muscle relaxants</a:t>
            </a:r>
          </a:p>
          <a:p>
            <a:pPr lvl="1"/>
            <a:r>
              <a:rPr lang="en-US" sz="2400" dirty="0"/>
              <a:t>Psychiatric medications</a:t>
            </a:r>
          </a:p>
          <a:p>
            <a:pPr lvl="1"/>
            <a:r>
              <a:rPr lang="en-US" sz="2400" dirty="0"/>
              <a:t>Diuretics</a:t>
            </a:r>
          </a:p>
        </p:txBody>
      </p:sp>
      <p:sp>
        <p:nvSpPr>
          <p:cNvPr id="9" name="Content Placeholder 1">
            <a:extLst>
              <a:ext uri="{FF2B5EF4-FFF2-40B4-BE49-F238E27FC236}">
                <a16:creationId xmlns:a16="http://schemas.microsoft.com/office/drawing/2014/main" id="{C94190C9-8DA5-065E-2871-95E3FCF15BE7}"/>
              </a:ext>
            </a:extLst>
          </p:cNvPr>
          <p:cNvSpPr txBox="1">
            <a:spLocks/>
          </p:cNvSpPr>
          <p:nvPr/>
        </p:nvSpPr>
        <p:spPr>
          <a:xfrm>
            <a:off x="5753319" y="1215483"/>
            <a:ext cx="6082862"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Physical Characteristics</a:t>
            </a:r>
          </a:p>
          <a:p>
            <a:pPr lvl="1"/>
            <a:r>
              <a:rPr lang="en-US" sz="2400" dirty="0"/>
              <a:t>Older age</a:t>
            </a:r>
          </a:p>
          <a:p>
            <a:pPr lvl="1"/>
            <a:r>
              <a:rPr lang="en-US" sz="2400" dirty="0"/>
              <a:t>Lower level of fitness</a:t>
            </a:r>
          </a:p>
          <a:p>
            <a:pPr lvl="1"/>
            <a:r>
              <a:rPr lang="en-US" sz="2400" dirty="0"/>
              <a:t>Pregnancy</a:t>
            </a:r>
          </a:p>
          <a:p>
            <a:pPr lvl="1"/>
            <a:r>
              <a:rPr lang="en-US" sz="2400" dirty="0"/>
              <a:t>History of prior heat illness</a:t>
            </a:r>
          </a:p>
          <a:p>
            <a:pPr lvl="1"/>
            <a:r>
              <a:rPr lang="en-US" sz="2400" dirty="0"/>
              <a:t>Acclimatization status </a:t>
            </a:r>
          </a:p>
          <a:p>
            <a:r>
              <a:rPr lang="en-US" dirty="0"/>
              <a:t>Behavioral Characteristics </a:t>
            </a:r>
          </a:p>
          <a:p>
            <a:pPr lvl="1"/>
            <a:r>
              <a:rPr lang="en-US" sz="2400" dirty="0"/>
              <a:t>Alcohol use within 24 hours of shift</a:t>
            </a:r>
          </a:p>
          <a:p>
            <a:pPr lvl="1"/>
            <a:r>
              <a:rPr lang="en-US" sz="2400" dirty="0"/>
              <a:t>Lower water intake</a:t>
            </a:r>
          </a:p>
          <a:p>
            <a:pPr lvl="1"/>
            <a:r>
              <a:rPr lang="en-US" sz="2400" dirty="0"/>
              <a:t>Use of illicit drugs </a:t>
            </a:r>
          </a:p>
        </p:txBody>
      </p:sp>
    </p:spTree>
    <p:extLst>
      <p:ext uri="{BB962C8B-B14F-4D97-AF65-F5344CB8AC3E}">
        <p14:creationId xmlns:p14="http://schemas.microsoft.com/office/powerpoint/2010/main" val="3388214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BF852C-B2AC-E8CF-B914-D3BD4E3F67D2}"/>
              </a:ext>
            </a:extLst>
          </p:cNvPr>
          <p:cNvSpPr>
            <a:spLocks noGrp="1"/>
          </p:cNvSpPr>
          <p:nvPr>
            <p:ph type="title"/>
          </p:nvPr>
        </p:nvSpPr>
        <p:spPr/>
        <p:txBody>
          <a:bodyPr/>
          <a:lstStyle/>
          <a:p>
            <a:r>
              <a:rPr lang="en-US" dirty="0"/>
              <a:t>What is Heat Stress? </a:t>
            </a:r>
          </a:p>
        </p:txBody>
      </p:sp>
      <p:sp>
        <p:nvSpPr>
          <p:cNvPr id="2" name="Content Placeholder 1">
            <a:extLst>
              <a:ext uri="{FF2B5EF4-FFF2-40B4-BE49-F238E27FC236}">
                <a16:creationId xmlns:a16="http://schemas.microsoft.com/office/drawing/2014/main" id="{4E019739-1E52-6EAC-57BF-49DE521C80E3}"/>
              </a:ext>
            </a:extLst>
          </p:cNvPr>
          <p:cNvSpPr>
            <a:spLocks noGrp="1"/>
          </p:cNvSpPr>
          <p:nvPr>
            <p:ph idx="1"/>
          </p:nvPr>
        </p:nvSpPr>
        <p:spPr/>
        <p:txBody>
          <a:bodyPr/>
          <a:lstStyle/>
          <a:p>
            <a:r>
              <a:rPr lang="en-US" sz="2800" dirty="0"/>
              <a:t>Build-up of heat in the body that cannot be removed by natural mechanisms.  </a:t>
            </a:r>
          </a:p>
          <a:p>
            <a:r>
              <a:rPr lang="en-US" sz="2800" dirty="0"/>
              <a:t>The result of internal heat generated by the body (metabolic load) and the external heat load from the work environment.</a:t>
            </a:r>
          </a:p>
        </p:txBody>
      </p:sp>
      <p:pic>
        <p:nvPicPr>
          <p:cNvPr id="5" name="Picture 4" descr="A person in a hard hat with his hand on his forehead and sweating. A sun is in the background. Image includes a graphic insert of a heart that is in distress and a graphic of a thermostat with the temperature increasing. ">
            <a:extLst>
              <a:ext uri="{FF2B5EF4-FFF2-40B4-BE49-F238E27FC236}">
                <a16:creationId xmlns:a16="http://schemas.microsoft.com/office/drawing/2014/main" id="{622C9C5B-429D-D3CD-8CD0-6F03B0AE7D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95140" y="3295817"/>
            <a:ext cx="4401720" cy="3080919"/>
          </a:xfrm>
          <a:prstGeom prst="rect">
            <a:avLst/>
          </a:prstGeom>
        </p:spPr>
      </p:pic>
    </p:spTree>
    <p:extLst>
      <p:ext uri="{BB962C8B-B14F-4D97-AF65-F5344CB8AC3E}">
        <p14:creationId xmlns:p14="http://schemas.microsoft.com/office/powerpoint/2010/main" val="2174879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0B0F3E-D3A2-92BE-C5D9-BFFD5D26DAC0}"/>
              </a:ext>
            </a:extLst>
          </p:cNvPr>
          <p:cNvSpPr>
            <a:spLocks noGrp="1"/>
          </p:cNvSpPr>
          <p:nvPr>
            <p:ph type="title"/>
          </p:nvPr>
        </p:nvSpPr>
        <p:spPr/>
        <p:txBody>
          <a:bodyPr/>
          <a:lstStyle/>
          <a:p>
            <a:r>
              <a:rPr lang="en-US" dirty="0"/>
              <a:t>Behavioral Cues of Heat Stress Disorders </a:t>
            </a:r>
          </a:p>
        </p:txBody>
      </p:sp>
      <p:sp>
        <p:nvSpPr>
          <p:cNvPr id="2" name="Content Placeholder 1">
            <a:extLst>
              <a:ext uri="{FF2B5EF4-FFF2-40B4-BE49-F238E27FC236}">
                <a16:creationId xmlns:a16="http://schemas.microsoft.com/office/drawing/2014/main" id="{61B6EECA-BFE7-19E1-7097-6BAB12867FFC}"/>
              </a:ext>
            </a:extLst>
          </p:cNvPr>
          <p:cNvSpPr>
            <a:spLocks noGrp="1"/>
          </p:cNvSpPr>
          <p:nvPr>
            <p:ph idx="1"/>
          </p:nvPr>
        </p:nvSpPr>
        <p:spPr/>
        <p:txBody>
          <a:bodyPr/>
          <a:lstStyle/>
          <a:p>
            <a:r>
              <a:rPr lang="en-US" sz="2800" dirty="0"/>
              <a:t>Hand/limb shaking</a:t>
            </a:r>
          </a:p>
          <a:p>
            <a:r>
              <a:rPr lang="en-US" sz="2800" dirty="0"/>
              <a:t>Decreased productivity through shift</a:t>
            </a:r>
          </a:p>
          <a:p>
            <a:r>
              <a:rPr lang="en-US" sz="2800" dirty="0"/>
              <a:t>Increased absenteeism</a:t>
            </a:r>
          </a:p>
          <a:p>
            <a:r>
              <a:rPr lang="en-US" sz="2800" dirty="0"/>
              <a:t>Awkward postures (to compensate for fatigue)</a:t>
            </a:r>
          </a:p>
          <a:p>
            <a:pPr marL="0" indent="0">
              <a:buNone/>
            </a:pPr>
            <a:endParaRPr lang="en-US" dirty="0"/>
          </a:p>
        </p:txBody>
      </p:sp>
    </p:spTree>
    <p:extLst>
      <p:ext uri="{BB962C8B-B14F-4D97-AF65-F5344CB8AC3E}">
        <p14:creationId xmlns:p14="http://schemas.microsoft.com/office/powerpoint/2010/main" val="3688679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4621-7060-EB42-4515-C96CD4BE78E6}"/>
              </a:ext>
            </a:extLst>
          </p:cNvPr>
          <p:cNvSpPr>
            <a:spLocks noGrp="1"/>
          </p:cNvSpPr>
          <p:nvPr>
            <p:ph type="title"/>
          </p:nvPr>
        </p:nvSpPr>
        <p:spPr/>
        <p:txBody>
          <a:bodyPr/>
          <a:lstStyle/>
          <a:p>
            <a:r>
              <a:rPr lang="en-US" dirty="0"/>
              <a:t>Types of Heat Stress Disorders</a:t>
            </a:r>
          </a:p>
        </p:txBody>
      </p:sp>
      <p:sp>
        <p:nvSpPr>
          <p:cNvPr id="3" name="Content Placeholder 2">
            <a:extLst>
              <a:ext uri="{FF2B5EF4-FFF2-40B4-BE49-F238E27FC236}">
                <a16:creationId xmlns:a16="http://schemas.microsoft.com/office/drawing/2014/main" id="{8038BD4E-34ED-52CE-BDE3-36DC59468546}"/>
              </a:ext>
            </a:extLst>
          </p:cNvPr>
          <p:cNvSpPr>
            <a:spLocks noGrp="1"/>
          </p:cNvSpPr>
          <p:nvPr>
            <p:ph idx="1"/>
          </p:nvPr>
        </p:nvSpPr>
        <p:spPr/>
        <p:txBody>
          <a:bodyPr/>
          <a:lstStyle/>
          <a:p>
            <a:r>
              <a:rPr lang="en-US" sz="2800" dirty="0"/>
              <a:t>Heat Rash (Prickly Heat) </a:t>
            </a:r>
          </a:p>
          <a:p>
            <a:r>
              <a:rPr lang="en-US" sz="2800" dirty="0"/>
              <a:t>Heat Cramps</a:t>
            </a:r>
          </a:p>
          <a:p>
            <a:r>
              <a:rPr lang="en-US" sz="2800" dirty="0"/>
              <a:t>Heat Syncope</a:t>
            </a:r>
          </a:p>
          <a:p>
            <a:r>
              <a:rPr lang="en-US" sz="2800" dirty="0"/>
              <a:t>Heat Exhaustion</a:t>
            </a:r>
          </a:p>
          <a:p>
            <a:r>
              <a:rPr lang="en-US" sz="2800" dirty="0"/>
              <a:t>Heat Stroke </a:t>
            </a:r>
          </a:p>
          <a:p>
            <a:endParaRPr lang="en-US" sz="2800" dirty="0"/>
          </a:p>
          <a:p>
            <a:endParaRPr lang="en-US" sz="2800" dirty="0"/>
          </a:p>
          <a:p>
            <a:endParaRPr lang="en-US" dirty="0"/>
          </a:p>
        </p:txBody>
      </p:sp>
      <p:pic>
        <p:nvPicPr>
          <p:cNvPr id="10" name="Picture Placeholder 9" descr="An employee collapsed on the ground. The employee's hard hat is on the ground next to him. Victim of heat stroke. ">
            <a:extLst>
              <a:ext uri="{FF2B5EF4-FFF2-40B4-BE49-F238E27FC236}">
                <a16:creationId xmlns:a16="http://schemas.microsoft.com/office/drawing/2014/main" id="{EBCC5926-1DAB-F73B-B9C5-C543868AACC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p:pic>
      <p:pic>
        <p:nvPicPr>
          <p:cNvPr id="12" name="Picture Placeholder 11" descr="Close-up of a heat rash on a person's skin.">
            <a:extLst>
              <a:ext uri="{FF2B5EF4-FFF2-40B4-BE49-F238E27FC236}">
                <a16:creationId xmlns:a16="http://schemas.microsoft.com/office/drawing/2014/main" id="{036F1DAD-329D-FC8C-69A9-8745F587E80B}"/>
              </a:ext>
            </a:extLst>
          </p:cNvPr>
          <p:cNvPicPr>
            <a:picLocks noGrp="1" noChangeAspect="1"/>
          </p:cNvPicPr>
          <p:nvPr>
            <p:ph type="pic" sz="quarter" idx="11"/>
          </p:nvPr>
        </p:nvPicPr>
        <p:blipFill>
          <a:blip r:embed="rId4"/>
          <a:srcRect l="29146" r="29146"/>
          <a:stretch>
            <a:fillRect/>
          </a:stretch>
        </p:blipFill>
        <p:spPr/>
      </p:pic>
      <p:pic>
        <p:nvPicPr>
          <p:cNvPr id="8" name="Picture Placeholder 7" descr="An employee in a manufacturing facility with her hand to her forehead. She is showing signs of heat stress. ">
            <a:extLst>
              <a:ext uri="{FF2B5EF4-FFF2-40B4-BE49-F238E27FC236}">
                <a16:creationId xmlns:a16="http://schemas.microsoft.com/office/drawing/2014/main" id="{F26548A9-99E7-858A-9430-05DE0D529F45}"/>
              </a:ext>
            </a:extLst>
          </p:cNvPr>
          <p:cNvPicPr>
            <a:picLocks noGrp="1" noChangeAspect="1"/>
          </p:cNvPicPr>
          <p:nvPr>
            <p:ph type="pic" sz="quarter" idx="10"/>
          </p:nvPr>
        </p:nvPicPr>
        <p:blipFill>
          <a:blip r:embed="rId5"/>
          <a:srcRect l="6299" r="6299"/>
          <a:stretch>
            <a:fillRect/>
          </a:stretch>
        </p:blipFill>
        <p:spPr/>
      </p:pic>
    </p:spTree>
    <p:extLst>
      <p:ext uri="{BB962C8B-B14F-4D97-AF65-F5344CB8AC3E}">
        <p14:creationId xmlns:p14="http://schemas.microsoft.com/office/powerpoint/2010/main" val="4008713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205872-D742-DE2A-976B-A941BE426F5C}"/>
              </a:ext>
            </a:extLst>
          </p:cNvPr>
          <p:cNvSpPr>
            <a:spLocks noGrp="1"/>
          </p:cNvSpPr>
          <p:nvPr>
            <p:ph idx="1"/>
          </p:nvPr>
        </p:nvSpPr>
        <p:spPr>
          <a:xfrm>
            <a:off x="381000" y="1091111"/>
            <a:ext cx="7752347" cy="4225650"/>
          </a:xfrm>
        </p:spPr>
        <p:txBody>
          <a:bodyPr/>
          <a:lstStyle/>
          <a:p>
            <a:r>
              <a:rPr lang="en-US" dirty="0"/>
              <a:t>Caused by a blockage and inflammation of sweat ducts/glands in heat and high humidity</a:t>
            </a:r>
          </a:p>
          <a:p>
            <a:r>
              <a:rPr lang="en-US" dirty="0">
                <a:effectLst/>
                <a:latin typeface="Roboto Regular"/>
                <a:ea typeface="Calibri" panose="020F0502020204030204" pitchFamily="34" charset="0"/>
                <a:cs typeface="Times New Roman" panose="02020603050405020304" pitchFamily="18" charset="0"/>
              </a:rPr>
              <a:t>Causes </a:t>
            </a:r>
            <a:r>
              <a:rPr lang="en-US" dirty="0">
                <a:ea typeface="Calibri" panose="020F0502020204030204" pitchFamily="34" charset="0"/>
                <a:cs typeface="Times New Roman" panose="02020603050405020304" pitchFamily="18" charset="0"/>
              </a:rPr>
              <a:t>r</a:t>
            </a:r>
            <a:r>
              <a:rPr lang="en-US" dirty="0">
                <a:effectLst/>
                <a:latin typeface="Roboto Regular"/>
                <a:ea typeface="Calibri" panose="020F0502020204030204" pitchFamily="34" charset="0"/>
                <a:cs typeface="Times New Roman" panose="02020603050405020304" pitchFamily="18" charset="0"/>
              </a:rPr>
              <a:t>ed blotches and extreme itchiness and a prickling sensation on the skin when sweating occurs. </a:t>
            </a:r>
          </a:p>
          <a:p>
            <a:r>
              <a:rPr lang="en-US" dirty="0">
                <a:ea typeface="Calibri" panose="020F0502020204030204" pitchFamily="34" charset="0"/>
                <a:cs typeface="Times New Roman" panose="02020603050405020304" pitchFamily="18" charset="0"/>
              </a:rPr>
              <a:t>Best treatment is to provide a cooler, less humid work environment.</a:t>
            </a:r>
            <a:endParaRPr lang="en-US" dirty="0">
              <a:effectLst/>
              <a:latin typeface="Roboto Regular"/>
              <a:ea typeface="Calibri" panose="020F0502020204030204" pitchFamily="34" charset="0"/>
              <a:cs typeface="Times New Roman" panose="02020603050405020304" pitchFamily="18" charset="0"/>
            </a:endParaRPr>
          </a:p>
          <a:p>
            <a:r>
              <a:rPr lang="en-US" dirty="0"/>
              <a:t>First Aid: </a:t>
            </a:r>
          </a:p>
          <a:p>
            <a:pPr lvl="1"/>
            <a:r>
              <a:rPr lang="en-US" dirty="0"/>
              <a:t>Mild drying lotions </a:t>
            </a:r>
          </a:p>
          <a:p>
            <a:pPr lvl="1"/>
            <a:r>
              <a:rPr lang="en-US" dirty="0"/>
              <a:t>Skin cleanliness </a:t>
            </a:r>
          </a:p>
        </p:txBody>
      </p:sp>
      <p:sp>
        <p:nvSpPr>
          <p:cNvPr id="3" name="Title 2">
            <a:extLst>
              <a:ext uri="{FF2B5EF4-FFF2-40B4-BE49-F238E27FC236}">
                <a16:creationId xmlns:a16="http://schemas.microsoft.com/office/drawing/2014/main" id="{BC2B2F80-F399-2632-0703-7889CF6AD590}"/>
              </a:ext>
            </a:extLst>
          </p:cNvPr>
          <p:cNvSpPr>
            <a:spLocks noGrp="1"/>
          </p:cNvSpPr>
          <p:nvPr>
            <p:ph type="title"/>
          </p:nvPr>
        </p:nvSpPr>
        <p:spPr/>
        <p:txBody>
          <a:bodyPr/>
          <a:lstStyle/>
          <a:p>
            <a:r>
              <a:rPr lang="en-US" dirty="0"/>
              <a:t>Heat Rash (Prickly Heat)</a:t>
            </a:r>
          </a:p>
        </p:txBody>
      </p:sp>
      <p:pic>
        <p:nvPicPr>
          <p:cNvPr id="5" name="Picture 4" descr="A person with heat rash on their elbow.">
            <a:extLst>
              <a:ext uri="{FF2B5EF4-FFF2-40B4-BE49-F238E27FC236}">
                <a16:creationId xmlns:a16="http://schemas.microsoft.com/office/drawing/2014/main" id="{D0A22170-06C8-6316-ED2E-B131F3A44C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65060" y="1603783"/>
            <a:ext cx="3776545" cy="3147121"/>
          </a:xfrm>
          <a:prstGeom prst="rect">
            <a:avLst/>
          </a:prstGeom>
        </p:spPr>
      </p:pic>
    </p:spTree>
    <p:extLst>
      <p:ext uri="{BB962C8B-B14F-4D97-AF65-F5344CB8AC3E}">
        <p14:creationId xmlns:p14="http://schemas.microsoft.com/office/powerpoint/2010/main" val="3800016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5F6FDF-636C-6DA3-6083-2E042FF97E8E}"/>
              </a:ext>
            </a:extLst>
          </p:cNvPr>
          <p:cNvSpPr>
            <a:spLocks noGrp="1"/>
          </p:cNvSpPr>
          <p:nvPr>
            <p:ph type="title"/>
          </p:nvPr>
        </p:nvSpPr>
        <p:spPr>
          <a:xfrm>
            <a:off x="381000" y="200722"/>
            <a:ext cx="11430000" cy="1014761"/>
          </a:xfrm>
        </p:spPr>
        <p:txBody>
          <a:bodyPr anchor="ctr">
            <a:normAutofit/>
          </a:bodyPr>
          <a:lstStyle/>
          <a:p>
            <a:r>
              <a:rPr lang="en-US" dirty="0"/>
              <a:t>Heat Cramps</a:t>
            </a:r>
          </a:p>
        </p:txBody>
      </p:sp>
      <p:sp>
        <p:nvSpPr>
          <p:cNvPr id="2" name="Content Placeholder 1">
            <a:extLst>
              <a:ext uri="{FF2B5EF4-FFF2-40B4-BE49-F238E27FC236}">
                <a16:creationId xmlns:a16="http://schemas.microsoft.com/office/drawing/2014/main" id="{501CC36B-5668-5A25-7183-E98D0A54CF0C}"/>
              </a:ext>
            </a:extLst>
          </p:cNvPr>
          <p:cNvSpPr>
            <a:spLocks noGrp="1"/>
          </p:cNvSpPr>
          <p:nvPr>
            <p:ph idx="1"/>
          </p:nvPr>
        </p:nvSpPr>
        <p:spPr>
          <a:xfrm>
            <a:off x="380999" y="1215485"/>
            <a:ext cx="8041106" cy="4225650"/>
          </a:xfrm>
        </p:spPr>
        <p:txBody>
          <a:bodyPr>
            <a:normAutofit/>
          </a:bodyPr>
          <a:lstStyle/>
          <a:p>
            <a:r>
              <a:rPr lang="en-US" sz="2800" dirty="0"/>
              <a:t>Usually affect workers performing strenuous activity</a:t>
            </a:r>
          </a:p>
          <a:p>
            <a:r>
              <a:rPr lang="en-US" sz="2800" dirty="0"/>
              <a:t>Sweating depletes the body's salt and moisture levels </a:t>
            </a:r>
          </a:p>
          <a:p>
            <a:r>
              <a:rPr lang="en-US" sz="2800" dirty="0"/>
              <a:t>Painful cramps take place when there are low salt levels in the muscles</a:t>
            </a:r>
          </a:p>
          <a:p>
            <a:pPr lvl="1"/>
            <a:r>
              <a:rPr lang="en-US" sz="2800" dirty="0"/>
              <a:t>Usually in the abdomen, arms, and legs </a:t>
            </a:r>
          </a:p>
          <a:p>
            <a:r>
              <a:rPr lang="en-US" sz="2800" dirty="0"/>
              <a:t>May be a symptom of heat exhaustion </a:t>
            </a:r>
          </a:p>
          <a:p>
            <a:endParaRPr lang="en-US" dirty="0"/>
          </a:p>
        </p:txBody>
      </p:sp>
      <p:pic>
        <p:nvPicPr>
          <p:cNvPr id="3074" name="Picture 2" descr="An athlete clutching their leg in pain due to a heat cramp. &#10;">
            <a:extLst>
              <a:ext uri="{FF2B5EF4-FFF2-40B4-BE49-F238E27FC236}">
                <a16:creationId xmlns:a16="http://schemas.microsoft.com/office/drawing/2014/main" id="{93192106-7807-5F45-D491-4A771B8CAAF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249046" y="1873209"/>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FFFFFF"/>
          </a:solidFill>
          <a:ln>
            <a:noFill/>
          </a:ln>
        </p:spPr>
      </p:pic>
    </p:spTree>
    <p:extLst>
      <p:ext uri="{BB962C8B-B14F-4D97-AF65-F5344CB8AC3E}">
        <p14:creationId xmlns:p14="http://schemas.microsoft.com/office/powerpoint/2010/main" val="3111368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C0C7EC-7A8C-ADE3-0553-2AD0D9F345C4}"/>
              </a:ext>
            </a:extLst>
          </p:cNvPr>
          <p:cNvSpPr>
            <a:spLocks noGrp="1"/>
          </p:cNvSpPr>
          <p:nvPr>
            <p:ph idx="1"/>
          </p:nvPr>
        </p:nvSpPr>
        <p:spPr>
          <a:xfrm>
            <a:off x="381000" y="1082482"/>
            <a:ext cx="11430000" cy="4225650"/>
          </a:xfrm>
        </p:spPr>
        <p:txBody>
          <a:bodyPr/>
          <a:lstStyle/>
          <a:p>
            <a:r>
              <a:rPr lang="en-US" dirty="0"/>
              <a:t>Stop all activity and sit in a cool place</a:t>
            </a:r>
          </a:p>
          <a:p>
            <a:r>
              <a:rPr lang="en-US" dirty="0"/>
              <a:t>Drink water, have a snack, and/or sports drink </a:t>
            </a:r>
          </a:p>
          <a:p>
            <a:r>
              <a:rPr lang="en-US" dirty="0"/>
              <a:t>Do not return to strenuous work for a few hours after the cramps subside</a:t>
            </a:r>
          </a:p>
          <a:p>
            <a:pPr lvl="1"/>
            <a:r>
              <a:rPr lang="en-US" dirty="0"/>
              <a:t>Further exertion may lead to heat exhaustion or heat stroke</a:t>
            </a:r>
          </a:p>
          <a:p>
            <a:r>
              <a:rPr lang="en-US" dirty="0"/>
              <a:t>Can do gentle stretches to help relieve pain </a:t>
            </a:r>
          </a:p>
          <a:p>
            <a:r>
              <a:rPr lang="en-US" dirty="0"/>
              <a:t>Avoid salt tablets </a:t>
            </a:r>
          </a:p>
          <a:p>
            <a:r>
              <a:rPr lang="en-US" dirty="0"/>
              <a:t>Seek medical attention if any of the following apply: </a:t>
            </a:r>
          </a:p>
          <a:p>
            <a:pPr lvl="1"/>
            <a:r>
              <a:rPr lang="en-US" dirty="0"/>
              <a:t>The worker has heart problems</a:t>
            </a:r>
          </a:p>
          <a:p>
            <a:pPr lvl="1"/>
            <a:r>
              <a:rPr lang="en-US" dirty="0"/>
              <a:t>The worker is on a low-sodium diet</a:t>
            </a:r>
          </a:p>
          <a:p>
            <a:pPr lvl="1"/>
            <a:r>
              <a:rPr lang="en-US" dirty="0"/>
              <a:t>The cramps do not subside within one hour</a:t>
            </a:r>
          </a:p>
          <a:p>
            <a:endParaRPr lang="en-US" dirty="0"/>
          </a:p>
        </p:txBody>
      </p:sp>
      <p:sp>
        <p:nvSpPr>
          <p:cNvPr id="3" name="Title 2">
            <a:extLst>
              <a:ext uri="{FF2B5EF4-FFF2-40B4-BE49-F238E27FC236}">
                <a16:creationId xmlns:a16="http://schemas.microsoft.com/office/drawing/2014/main" id="{547AAFA6-B151-7018-ADA5-80E34A7E41BE}"/>
              </a:ext>
            </a:extLst>
          </p:cNvPr>
          <p:cNvSpPr>
            <a:spLocks noGrp="1"/>
          </p:cNvSpPr>
          <p:nvPr>
            <p:ph type="title"/>
          </p:nvPr>
        </p:nvSpPr>
        <p:spPr>
          <a:xfrm>
            <a:off x="381000" y="93079"/>
            <a:ext cx="11430000" cy="1014761"/>
          </a:xfrm>
        </p:spPr>
        <p:txBody>
          <a:bodyPr/>
          <a:lstStyle/>
          <a:p>
            <a:r>
              <a:rPr lang="en-US" dirty="0"/>
              <a:t>First Aid for Heat Cramps</a:t>
            </a:r>
          </a:p>
        </p:txBody>
      </p:sp>
    </p:spTree>
    <p:extLst>
      <p:ext uri="{BB962C8B-B14F-4D97-AF65-F5344CB8AC3E}">
        <p14:creationId xmlns:p14="http://schemas.microsoft.com/office/powerpoint/2010/main" val="3682027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BFB9A1-437B-12B7-372A-0629F54B6508}"/>
              </a:ext>
            </a:extLst>
          </p:cNvPr>
          <p:cNvSpPr>
            <a:spLocks noGrp="1"/>
          </p:cNvSpPr>
          <p:nvPr>
            <p:ph type="title"/>
          </p:nvPr>
        </p:nvSpPr>
        <p:spPr/>
        <p:txBody>
          <a:bodyPr/>
          <a:lstStyle/>
          <a:p>
            <a:r>
              <a:rPr lang="en-US" dirty="0"/>
              <a:t>Heat Syncope </a:t>
            </a:r>
          </a:p>
        </p:txBody>
      </p:sp>
      <p:sp>
        <p:nvSpPr>
          <p:cNvPr id="2" name="Content Placeholder 1">
            <a:extLst>
              <a:ext uri="{FF2B5EF4-FFF2-40B4-BE49-F238E27FC236}">
                <a16:creationId xmlns:a16="http://schemas.microsoft.com/office/drawing/2014/main" id="{C5DC5957-4185-1A80-0EB3-4186CB5BDAD7}"/>
              </a:ext>
            </a:extLst>
          </p:cNvPr>
          <p:cNvSpPr>
            <a:spLocks noGrp="1"/>
          </p:cNvSpPr>
          <p:nvPr>
            <p:ph idx="1"/>
          </p:nvPr>
        </p:nvSpPr>
        <p:spPr/>
        <p:txBody>
          <a:bodyPr/>
          <a:lstStyle/>
          <a:p>
            <a:r>
              <a:rPr lang="en-US" dirty="0"/>
              <a:t>Weakness, fatigue, or fainting, after exercising or performing work in the heat </a:t>
            </a:r>
          </a:p>
          <a:p>
            <a:r>
              <a:rPr lang="en-US" dirty="0"/>
              <a:t>Contributing factors include dehydration and lack of acclimatization</a:t>
            </a:r>
          </a:p>
          <a:p>
            <a:r>
              <a:rPr lang="en-US" dirty="0"/>
              <a:t>First Aid: </a:t>
            </a:r>
          </a:p>
          <a:p>
            <a:pPr lvl="1"/>
            <a:r>
              <a:rPr lang="en-US" dirty="0"/>
              <a:t>Sit or lie down in a cool place when if feeling lightheaded, dizzy, or faint </a:t>
            </a:r>
          </a:p>
          <a:p>
            <a:pPr lvl="1"/>
            <a:r>
              <a:rPr lang="en-US" dirty="0"/>
              <a:t>Slowly drink water, clear juice, or a sports beverage</a:t>
            </a:r>
          </a:p>
          <a:p>
            <a:endParaRPr lang="en-US" dirty="0"/>
          </a:p>
          <a:p>
            <a:endParaRPr lang="en-US" dirty="0"/>
          </a:p>
        </p:txBody>
      </p:sp>
    </p:spTree>
    <p:extLst>
      <p:ext uri="{BB962C8B-B14F-4D97-AF65-F5344CB8AC3E}">
        <p14:creationId xmlns:p14="http://schemas.microsoft.com/office/powerpoint/2010/main" val="1459702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9DA0B9-A127-5291-F7D7-115A40652E72}"/>
              </a:ext>
            </a:extLst>
          </p:cNvPr>
          <p:cNvSpPr>
            <a:spLocks noGrp="1"/>
          </p:cNvSpPr>
          <p:nvPr>
            <p:ph type="title"/>
          </p:nvPr>
        </p:nvSpPr>
        <p:spPr/>
        <p:txBody>
          <a:bodyPr/>
          <a:lstStyle/>
          <a:p>
            <a:r>
              <a:rPr lang="en-US" dirty="0"/>
              <a:t>Heat Exhaustion </a:t>
            </a:r>
          </a:p>
        </p:txBody>
      </p:sp>
      <p:sp>
        <p:nvSpPr>
          <p:cNvPr id="2" name="Content Placeholder 1">
            <a:extLst>
              <a:ext uri="{FF2B5EF4-FFF2-40B4-BE49-F238E27FC236}">
                <a16:creationId xmlns:a16="http://schemas.microsoft.com/office/drawing/2014/main" id="{AF9B4C2B-9805-11D2-F0F2-92DDF1EB3E6F}"/>
              </a:ext>
            </a:extLst>
          </p:cNvPr>
          <p:cNvSpPr>
            <a:spLocks noGrp="1"/>
          </p:cNvSpPr>
          <p:nvPr>
            <p:ph idx="1"/>
          </p:nvPr>
        </p:nvSpPr>
        <p:spPr/>
        <p:txBody>
          <a:bodyPr/>
          <a:lstStyle/>
          <a:p>
            <a:r>
              <a:rPr lang="en-US" dirty="0"/>
              <a:t>Heat exhaustion is the body's response to an excessive loss of water and salt, usually through excessive sweating. Workers most prone to heat exhaustion are those working in a hot environment. </a:t>
            </a:r>
          </a:p>
          <a:p>
            <a:endParaRPr lang="en-US" dirty="0"/>
          </a:p>
        </p:txBody>
      </p:sp>
      <p:pic>
        <p:nvPicPr>
          <p:cNvPr id="5" name="Picture 4" descr="A person in a hard hat with his head in his hand. Showing signs of heat exhaustion. ">
            <a:extLst>
              <a:ext uri="{FF2B5EF4-FFF2-40B4-BE49-F238E27FC236}">
                <a16:creationId xmlns:a16="http://schemas.microsoft.com/office/drawing/2014/main" id="{AB7B2407-56E2-35F4-AD1C-999633EE7609}"/>
              </a:ext>
            </a:extLst>
          </p:cNvPr>
          <p:cNvPicPr>
            <a:picLocks noChangeAspect="1"/>
          </p:cNvPicPr>
          <p:nvPr/>
        </p:nvPicPr>
        <p:blipFill>
          <a:blip r:embed="rId3"/>
          <a:stretch>
            <a:fillRect/>
          </a:stretch>
        </p:blipFill>
        <p:spPr>
          <a:xfrm>
            <a:off x="3818529" y="2994901"/>
            <a:ext cx="4554942" cy="3040765"/>
          </a:xfrm>
          <a:prstGeom prst="rect">
            <a:avLst/>
          </a:prstGeom>
        </p:spPr>
      </p:pic>
    </p:spTree>
    <p:extLst>
      <p:ext uri="{BB962C8B-B14F-4D97-AF65-F5344CB8AC3E}">
        <p14:creationId xmlns:p14="http://schemas.microsoft.com/office/powerpoint/2010/main" val="4227880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EC82A-EA72-9033-F245-E1717020ABD8}"/>
              </a:ext>
            </a:extLst>
          </p:cNvPr>
          <p:cNvSpPr>
            <a:spLocks noGrp="1"/>
          </p:cNvSpPr>
          <p:nvPr>
            <p:ph type="title"/>
          </p:nvPr>
        </p:nvSpPr>
        <p:spPr/>
        <p:txBody>
          <a:bodyPr/>
          <a:lstStyle/>
          <a:p>
            <a:r>
              <a:rPr lang="en-US" dirty="0"/>
              <a:t>Heat Exhaustion Symptoms</a:t>
            </a:r>
          </a:p>
        </p:txBody>
      </p:sp>
      <p:sp>
        <p:nvSpPr>
          <p:cNvPr id="4" name="Content Placeholder 1">
            <a:extLst>
              <a:ext uri="{FF2B5EF4-FFF2-40B4-BE49-F238E27FC236}">
                <a16:creationId xmlns:a16="http://schemas.microsoft.com/office/drawing/2014/main" id="{822BA95C-3052-51B9-458C-2C424DC5458D}"/>
              </a:ext>
            </a:extLst>
          </p:cNvPr>
          <p:cNvSpPr txBox="1">
            <a:spLocks/>
          </p:cNvSpPr>
          <p:nvPr/>
        </p:nvSpPr>
        <p:spPr>
          <a:xfrm>
            <a:off x="530634" y="1316175"/>
            <a:ext cx="6997262"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800" dirty="0"/>
              <a:t>Symptoms:</a:t>
            </a:r>
          </a:p>
          <a:p>
            <a:pPr lvl="1"/>
            <a:r>
              <a:rPr lang="en-US" altLang="en-US" sz="2800" dirty="0"/>
              <a:t>Profuse sweating</a:t>
            </a:r>
          </a:p>
          <a:p>
            <a:pPr lvl="1"/>
            <a:r>
              <a:rPr lang="en-US" altLang="en-US" sz="2800" dirty="0"/>
              <a:t>Extreme weakness or fatigue</a:t>
            </a:r>
          </a:p>
          <a:p>
            <a:pPr lvl="1"/>
            <a:r>
              <a:rPr lang="en-US" altLang="en-US" sz="2800" dirty="0"/>
              <a:t>Headache</a:t>
            </a:r>
          </a:p>
          <a:p>
            <a:pPr lvl="1"/>
            <a:r>
              <a:rPr lang="en-US" altLang="en-US" sz="2800" dirty="0"/>
              <a:t>Dizziness, Confusion </a:t>
            </a:r>
          </a:p>
          <a:p>
            <a:pPr lvl="1"/>
            <a:r>
              <a:rPr lang="en-US" altLang="en-US" sz="2800" dirty="0"/>
              <a:t>Loss of appetite</a:t>
            </a:r>
          </a:p>
          <a:p>
            <a:pPr lvl="1"/>
            <a:r>
              <a:rPr lang="en-US" altLang="en-US" sz="2800" dirty="0"/>
              <a:t>Nausea</a:t>
            </a:r>
          </a:p>
          <a:p>
            <a:pPr lvl="1"/>
            <a:r>
              <a:rPr lang="en-US" altLang="en-US" sz="2800" dirty="0"/>
              <a:t>Vomiting </a:t>
            </a:r>
          </a:p>
          <a:p>
            <a:pPr lvl="1"/>
            <a:r>
              <a:rPr lang="en-US" altLang="en-US" sz="2800" dirty="0"/>
              <a:t>Fast and shallow breathing </a:t>
            </a:r>
          </a:p>
          <a:p>
            <a:endParaRPr lang="en-US" dirty="0"/>
          </a:p>
        </p:txBody>
      </p:sp>
      <p:sp>
        <p:nvSpPr>
          <p:cNvPr id="2" name="Content Placeholder 1">
            <a:extLst>
              <a:ext uri="{FF2B5EF4-FFF2-40B4-BE49-F238E27FC236}">
                <a16:creationId xmlns:a16="http://schemas.microsoft.com/office/drawing/2014/main" id="{2ADEFC26-F03B-4CE7-53E8-418AFB81B2BD}"/>
              </a:ext>
            </a:extLst>
          </p:cNvPr>
          <p:cNvSpPr>
            <a:spLocks noGrp="1"/>
          </p:cNvSpPr>
          <p:nvPr>
            <p:ph idx="1"/>
          </p:nvPr>
        </p:nvSpPr>
        <p:spPr>
          <a:xfrm>
            <a:off x="5812220" y="1794257"/>
            <a:ext cx="6997262" cy="4225650"/>
          </a:xfrm>
        </p:spPr>
        <p:txBody>
          <a:bodyPr/>
          <a:lstStyle/>
          <a:p>
            <a:pPr lvl="1"/>
            <a:r>
              <a:rPr lang="en-US" altLang="en-US" dirty="0"/>
              <a:t>Vision problems</a:t>
            </a:r>
          </a:p>
          <a:p>
            <a:pPr lvl="1"/>
            <a:r>
              <a:rPr lang="en-US" altLang="en-US" dirty="0"/>
              <a:t>Muscle aches and cramps</a:t>
            </a:r>
          </a:p>
          <a:p>
            <a:pPr lvl="1"/>
            <a:r>
              <a:rPr lang="en-US" altLang="en-US" dirty="0"/>
              <a:t>Excessive thirst</a:t>
            </a:r>
          </a:p>
          <a:p>
            <a:pPr lvl="1"/>
            <a:r>
              <a:rPr lang="en-US" altLang="en-US" dirty="0"/>
              <a:t>Chills</a:t>
            </a:r>
          </a:p>
          <a:p>
            <a:pPr lvl="1"/>
            <a:r>
              <a:rPr lang="en-US" altLang="en-US" dirty="0"/>
              <a:t>A</a:t>
            </a:r>
            <a:r>
              <a:rPr lang="en-US" altLang="en-US" dirty="0">
                <a:latin typeface="Roboto Regular"/>
              </a:rPr>
              <a:t>gitation or irritability</a:t>
            </a:r>
          </a:p>
          <a:p>
            <a:pPr lvl="1"/>
            <a:r>
              <a:rPr lang="en-US" altLang="en-US" dirty="0"/>
              <a:t>Clammy, moist skin</a:t>
            </a:r>
            <a:endParaRPr lang="en-US" altLang="en-US" dirty="0">
              <a:latin typeface="Roboto Regular"/>
            </a:endParaRPr>
          </a:p>
          <a:p>
            <a:pPr lvl="1"/>
            <a:r>
              <a:rPr lang="en-US" altLang="en-US" dirty="0"/>
              <a:t>Sometimes unconsciousness </a:t>
            </a:r>
            <a:endParaRPr lang="en-US" altLang="en-US" dirty="0">
              <a:latin typeface="Roboto Regular"/>
            </a:endParaRPr>
          </a:p>
          <a:p>
            <a:endParaRPr lang="en-US" dirty="0"/>
          </a:p>
        </p:txBody>
      </p:sp>
    </p:spTree>
    <p:extLst>
      <p:ext uri="{BB962C8B-B14F-4D97-AF65-F5344CB8AC3E}">
        <p14:creationId xmlns:p14="http://schemas.microsoft.com/office/powerpoint/2010/main" val="1417974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767853-494F-4C0F-B2DF-6BAEE65072EE}"/>
              </a:ext>
            </a:extLst>
          </p:cNvPr>
          <p:cNvSpPr>
            <a:spLocks noGrp="1"/>
          </p:cNvSpPr>
          <p:nvPr>
            <p:ph type="title"/>
          </p:nvPr>
        </p:nvSpPr>
        <p:spPr/>
        <p:txBody>
          <a:bodyPr/>
          <a:lstStyle/>
          <a:p>
            <a:r>
              <a:rPr lang="en-US" dirty="0"/>
              <a:t>Heat Exhaustion Treatment </a:t>
            </a:r>
          </a:p>
        </p:txBody>
      </p:sp>
      <p:sp>
        <p:nvSpPr>
          <p:cNvPr id="2" name="Content Placeholder 1">
            <a:extLst>
              <a:ext uri="{FF2B5EF4-FFF2-40B4-BE49-F238E27FC236}">
                <a16:creationId xmlns:a16="http://schemas.microsoft.com/office/drawing/2014/main" id="{C40CEE1F-68DD-4C8E-7C1F-7E4B91F7A49B}"/>
              </a:ext>
            </a:extLst>
          </p:cNvPr>
          <p:cNvSpPr>
            <a:spLocks noGrp="1"/>
          </p:cNvSpPr>
          <p:nvPr>
            <p:ph idx="1"/>
          </p:nvPr>
        </p:nvSpPr>
        <p:spPr>
          <a:xfrm>
            <a:off x="381000" y="1215485"/>
            <a:ext cx="8463455" cy="4225650"/>
          </a:xfrm>
        </p:spPr>
        <p:txBody>
          <a:bodyPr/>
          <a:lstStyle/>
          <a:p>
            <a:pPr algn="l">
              <a:buFont typeface="Arial" panose="020B0604020202020204" pitchFamily="34" charset="0"/>
              <a:buChar char="•"/>
            </a:pPr>
            <a:r>
              <a:rPr lang="en-US" sz="2800" b="1" i="0" dirty="0">
                <a:effectLst/>
              </a:rPr>
              <a:t>Seek medical care </a:t>
            </a:r>
          </a:p>
          <a:p>
            <a:pPr algn="l">
              <a:buFont typeface="Arial" panose="020B0604020202020204" pitchFamily="34" charset="0"/>
              <a:buChar char="•"/>
            </a:pPr>
            <a:r>
              <a:rPr lang="en-US" sz="2800" b="1" i="0" dirty="0">
                <a:effectLst/>
              </a:rPr>
              <a:t>Rest in a cool place</a:t>
            </a:r>
            <a:endParaRPr lang="en-US" sz="2800" b="0" i="0" dirty="0">
              <a:effectLst/>
            </a:endParaRPr>
          </a:p>
          <a:p>
            <a:pPr lvl="1">
              <a:buFont typeface="Arial" panose="020B0604020202020204" pitchFamily="34" charset="0"/>
              <a:buChar char="•"/>
            </a:pPr>
            <a:r>
              <a:rPr lang="en-US" sz="2800" b="0" i="0" dirty="0">
                <a:effectLst/>
              </a:rPr>
              <a:t>Resting in an air-conditioned building is best</a:t>
            </a:r>
          </a:p>
          <a:p>
            <a:pPr lvl="1">
              <a:buFont typeface="Arial" panose="020B0604020202020204" pitchFamily="34" charset="0"/>
              <a:buChar char="•"/>
            </a:pPr>
            <a:r>
              <a:rPr lang="en-US" sz="2800" b="0" i="0" dirty="0">
                <a:effectLst/>
              </a:rPr>
              <a:t>At the very least, find a shady spot or sit in front of a fan</a:t>
            </a:r>
          </a:p>
          <a:p>
            <a:pPr lvl="1">
              <a:buFont typeface="Arial" panose="020B0604020202020204" pitchFamily="34" charset="0"/>
              <a:buChar char="•"/>
            </a:pPr>
            <a:r>
              <a:rPr lang="en-US" sz="2800" b="0" i="0" dirty="0">
                <a:effectLst/>
              </a:rPr>
              <a:t>Rest on back with legs elevated higher than heart level</a:t>
            </a:r>
          </a:p>
          <a:p>
            <a:pPr algn="l">
              <a:buFont typeface="Arial" panose="020B0604020202020204" pitchFamily="34" charset="0"/>
              <a:buChar char="•"/>
            </a:pPr>
            <a:r>
              <a:rPr lang="en-US" sz="2800" b="1" i="0" dirty="0">
                <a:effectLst/>
              </a:rPr>
              <a:t>Drink cool fluids</a:t>
            </a:r>
            <a:endParaRPr lang="en-US" sz="2800" b="0" i="0" dirty="0">
              <a:effectLst/>
            </a:endParaRPr>
          </a:p>
          <a:p>
            <a:pPr lvl="1">
              <a:buFont typeface="Arial" panose="020B0604020202020204" pitchFamily="34" charset="0"/>
              <a:buChar char="•"/>
            </a:pPr>
            <a:r>
              <a:rPr lang="en-US" sz="2800" b="0" i="0" dirty="0">
                <a:effectLst/>
              </a:rPr>
              <a:t>Stick to water or sports drinks</a:t>
            </a:r>
          </a:p>
          <a:p>
            <a:pPr lvl="1">
              <a:buFont typeface="Arial" panose="020B0604020202020204" pitchFamily="34" charset="0"/>
              <a:buChar char="•"/>
            </a:pPr>
            <a:r>
              <a:rPr lang="en-US" sz="2800" b="0" i="0" dirty="0">
                <a:effectLst/>
              </a:rPr>
              <a:t>Do NOT drink alcoholic or caffeinated beverages </a:t>
            </a:r>
          </a:p>
          <a:p>
            <a:pPr marL="0" indent="0">
              <a:buNone/>
            </a:pPr>
            <a:endParaRPr lang="en-US" dirty="0"/>
          </a:p>
        </p:txBody>
      </p:sp>
      <p:pic>
        <p:nvPicPr>
          <p:cNvPr id="4" name="Picture 3" descr="Graphic of an employee sitting on a chair, in the shade under a pop-up tent, with a fan blowing air on them. The employee is wiping sweat off their face and drinking water. &#10;">
            <a:extLst>
              <a:ext uri="{FF2B5EF4-FFF2-40B4-BE49-F238E27FC236}">
                <a16:creationId xmlns:a16="http://schemas.microsoft.com/office/drawing/2014/main" id="{457F434D-E2BC-E6A4-23A3-4F377618DB61}"/>
              </a:ext>
            </a:extLst>
          </p:cNvPr>
          <p:cNvPicPr>
            <a:picLocks noChangeAspect="1"/>
          </p:cNvPicPr>
          <p:nvPr/>
        </p:nvPicPr>
        <p:blipFill>
          <a:blip r:embed="rId3"/>
          <a:stretch>
            <a:fillRect/>
          </a:stretch>
        </p:blipFill>
        <p:spPr>
          <a:xfrm>
            <a:off x="8727528" y="1775735"/>
            <a:ext cx="3200400" cy="3105150"/>
          </a:xfrm>
          <a:prstGeom prst="rect">
            <a:avLst/>
          </a:prstGeom>
        </p:spPr>
      </p:pic>
    </p:spTree>
    <p:extLst>
      <p:ext uri="{BB962C8B-B14F-4D97-AF65-F5344CB8AC3E}">
        <p14:creationId xmlns:p14="http://schemas.microsoft.com/office/powerpoint/2010/main" val="1988569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966BA4-E9F8-35E6-ED2F-48393C122FFE}"/>
              </a:ext>
            </a:extLst>
          </p:cNvPr>
          <p:cNvSpPr>
            <a:spLocks noGrp="1"/>
          </p:cNvSpPr>
          <p:nvPr>
            <p:ph type="title"/>
          </p:nvPr>
        </p:nvSpPr>
        <p:spPr/>
        <p:txBody>
          <a:bodyPr/>
          <a:lstStyle/>
          <a:p>
            <a:r>
              <a:rPr lang="en-US" dirty="0"/>
              <a:t>Heat Exhaustion Treatment (Continued)</a:t>
            </a:r>
          </a:p>
        </p:txBody>
      </p:sp>
      <p:sp>
        <p:nvSpPr>
          <p:cNvPr id="2" name="Content Placeholder 1">
            <a:extLst>
              <a:ext uri="{FF2B5EF4-FFF2-40B4-BE49-F238E27FC236}">
                <a16:creationId xmlns:a16="http://schemas.microsoft.com/office/drawing/2014/main" id="{49C67E38-B765-A0E8-7A85-B7673CE900E6}"/>
              </a:ext>
            </a:extLst>
          </p:cNvPr>
          <p:cNvSpPr>
            <a:spLocks noGrp="1"/>
          </p:cNvSpPr>
          <p:nvPr>
            <p:ph idx="1"/>
          </p:nvPr>
        </p:nvSpPr>
        <p:spPr>
          <a:xfrm>
            <a:off x="381000" y="1215485"/>
            <a:ext cx="7675180" cy="4225650"/>
          </a:xfrm>
        </p:spPr>
        <p:txBody>
          <a:bodyPr/>
          <a:lstStyle/>
          <a:p>
            <a:pPr algn="l">
              <a:buFont typeface="Arial" panose="020B0604020202020204" pitchFamily="34" charset="0"/>
              <a:buChar char="•"/>
            </a:pPr>
            <a:r>
              <a:rPr lang="en-US" sz="2800" b="1" i="0" dirty="0">
                <a:effectLst/>
              </a:rPr>
              <a:t>Try cooling measures</a:t>
            </a:r>
          </a:p>
          <a:p>
            <a:pPr lvl="1">
              <a:buFont typeface="Arial" panose="020B0604020202020204" pitchFamily="34" charset="0"/>
              <a:buChar char="•"/>
            </a:pPr>
            <a:r>
              <a:rPr lang="en-US" sz="2800" b="0" i="0" dirty="0">
                <a:effectLst/>
              </a:rPr>
              <a:t>If possible, take a cool shower, soak in a cool bath, or put towels soaked in cool water on skin</a:t>
            </a:r>
          </a:p>
          <a:p>
            <a:pPr algn="l">
              <a:buFont typeface="Arial" panose="020B0604020202020204" pitchFamily="34" charset="0"/>
              <a:buChar char="•"/>
            </a:pPr>
            <a:r>
              <a:rPr lang="en-US" sz="2800" b="1" i="0" dirty="0">
                <a:effectLst/>
              </a:rPr>
              <a:t>Loosen clothing</a:t>
            </a:r>
            <a:endParaRPr lang="en-US" sz="2800" b="0" i="0" dirty="0">
              <a:effectLst/>
            </a:endParaRPr>
          </a:p>
          <a:p>
            <a:pPr lvl="1">
              <a:buFont typeface="Arial" panose="020B0604020202020204" pitchFamily="34" charset="0"/>
              <a:buChar char="•"/>
            </a:pPr>
            <a:r>
              <a:rPr lang="en-US" sz="2800" b="0" i="0" dirty="0">
                <a:effectLst/>
              </a:rPr>
              <a:t>Remove any unnecessary clothing and make sure clothes are lightweight and nonbinding</a:t>
            </a:r>
          </a:p>
          <a:p>
            <a:pPr>
              <a:buFont typeface="Arial" panose="020B0604020202020204" pitchFamily="34" charset="0"/>
              <a:buChar char="•"/>
            </a:pPr>
            <a:r>
              <a:rPr lang="en-US" sz="2800" b="1" dirty="0"/>
              <a:t>Do not leave worker alone </a:t>
            </a:r>
            <a:endParaRPr lang="en-US" sz="2800" b="1" i="0" dirty="0">
              <a:effectLst/>
            </a:endParaRPr>
          </a:p>
          <a:p>
            <a:endParaRPr lang="en-US" dirty="0"/>
          </a:p>
        </p:txBody>
      </p:sp>
      <p:pic>
        <p:nvPicPr>
          <p:cNvPr id="5122" name="Picture 2" descr="Graphic of an employee sitting on the ground at a construction site, wiping a towel on his neck. ">
            <a:extLst>
              <a:ext uri="{FF2B5EF4-FFF2-40B4-BE49-F238E27FC236}">
                <a16:creationId xmlns:a16="http://schemas.microsoft.com/office/drawing/2014/main" id="{DB6B6A5B-D4ED-F4CC-BB56-E8EE31A8F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093" y="1215483"/>
            <a:ext cx="3524907" cy="3204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28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EF3D01-DB16-C438-3362-E055F85AF5CF}"/>
              </a:ext>
            </a:extLst>
          </p:cNvPr>
          <p:cNvSpPr>
            <a:spLocks noGrp="1"/>
          </p:cNvSpPr>
          <p:nvPr>
            <p:ph type="title"/>
          </p:nvPr>
        </p:nvSpPr>
        <p:spPr/>
        <p:txBody>
          <a:bodyPr/>
          <a:lstStyle/>
          <a:p>
            <a:r>
              <a:rPr lang="en-US" dirty="0"/>
              <a:t>Heat Stroke </a:t>
            </a:r>
          </a:p>
        </p:txBody>
      </p:sp>
      <p:sp>
        <p:nvSpPr>
          <p:cNvPr id="2" name="Content Placeholder 1">
            <a:extLst>
              <a:ext uri="{FF2B5EF4-FFF2-40B4-BE49-F238E27FC236}">
                <a16:creationId xmlns:a16="http://schemas.microsoft.com/office/drawing/2014/main" id="{6763671B-A27D-3BBD-8EA6-EE64AC23EF79}"/>
              </a:ext>
            </a:extLst>
          </p:cNvPr>
          <p:cNvSpPr>
            <a:spLocks noGrp="1"/>
          </p:cNvSpPr>
          <p:nvPr>
            <p:ph idx="1"/>
          </p:nvPr>
        </p:nvSpPr>
        <p:spPr/>
        <p:txBody>
          <a:bodyPr/>
          <a:lstStyle/>
          <a:p>
            <a:r>
              <a:rPr lang="en-US" sz="2800" dirty="0"/>
              <a:t>Most serious heat-related disorder</a:t>
            </a:r>
          </a:p>
          <a:p>
            <a:r>
              <a:rPr lang="en-US" sz="2800" dirty="0"/>
              <a:t>Occurs when the body becomes unable to control its temperature:</a:t>
            </a:r>
          </a:p>
          <a:p>
            <a:pPr lvl="1"/>
            <a:r>
              <a:rPr lang="en-US" dirty="0"/>
              <a:t> The body's temperature rises rapidly, the sweating mechanism fails, and the </a:t>
            </a:r>
            <a:r>
              <a:rPr lang="en-US" sz="3200" b="1" dirty="0"/>
              <a:t>body is unable to cool down</a:t>
            </a:r>
            <a:endParaRPr lang="en-US" b="1" dirty="0"/>
          </a:p>
          <a:p>
            <a:r>
              <a:rPr lang="en-US" sz="2800" dirty="0"/>
              <a:t>When heat stroke occurs, the body temperature can rise to 106</a:t>
            </a:r>
            <a:r>
              <a:rPr lang="en-US" altLang="en-US" sz="2800" dirty="0"/>
              <a:t> °F </a:t>
            </a:r>
            <a:r>
              <a:rPr lang="en-US" sz="2800" dirty="0"/>
              <a:t>or higher </a:t>
            </a:r>
            <a:r>
              <a:rPr lang="en-US" sz="3200" i="1" dirty="0"/>
              <a:t>within 10 to 15 minutes</a:t>
            </a:r>
            <a:endParaRPr lang="en-US" sz="2800" i="1" dirty="0"/>
          </a:p>
          <a:p>
            <a:r>
              <a:rPr lang="en-US" sz="2800" dirty="0"/>
              <a:t>Heat stroke can cause death or permanent disability if emergency treatment is not given</a:t>
            </a:r>
          </a:p>
          <a:p>
            <a:endParaRPr lang="en-US" dirty="0"/>
          </a:p>
        </p:txBody>
      </p:sp>
    </p:spTree>
    <p:extLst>
      <p:ext uri="{BB962C8B-B14F-4D97-AF65-F5344CB8AC3E}">
        <p14:creationId xmlns:p14="http://schemas.microsoft.com/office/powerpoint/2010/main" val="2339446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EB5644-19C2-21AC-FF5A-366D1B3207F9}"/>
              </a:ext>
            </a:extLst>
          </p:cNvPr>
          <p:cNvSpPr>
            <a:spLocks noGrp="1"/>
          </p:cNvSpPr>
          <p:nvPr>
            <p:ph type="title"/>
          </p:nvPr>
        </p:nvSpPr>
        <p:spPr>
          <a:xfrm>
            <a:off x="381000" y="200722"/>
            <a:ext cx="11430000" cy="1014761"/>
          </a:xfrm>
        </p:spPr>
        <p:txBody>
          <a:bodyPr anchor="ctr">
            <a:normAutofit/>
          </a:bodyPr>
          <a:lstStyle/>
          <a:p>
            <a:r>
              <a:rPr lang="en-US" dirty="0"/>
              <a:t>Heat Stroke Symptoms </a:t>
            </a:r>
          </a:p>
        </p:txBody>
      </p:sp>
      <p:sp>
        <p:nvSpPr>
          <p:cNvPr id="2" name="Content Placeholder 1">
            <a:extLst>
              <a:ext uri="{FF2B5EF4-FFF2-40B4-BE49-F238E27FC236}">
                <a16:creationId xmlns:a16="http://schemas.microsoft.com/office/drawing/2014/main" id="{5B588116-729D-B8DE-823D-947A5DFEE165}"/>
              </a:ext>
            </a:extLst>
          </p:cNvPr>
          <p:cNvSpPr>
            <a:spLocks noGrp="1"/>
          </p:cNvSpPr>
          <p:nvPr>
            <p:ph idx="1"/>
          </p:nvPr>
        </p:nvSpPr>
        <p:spPr>
          <a:xfrm>
            <a:off x="381000" y="1215485"/>
            <a:ext cx="7150100" cy="4225650"/>
          </a:xfrm>
        </p:spPr>
        <p:txBody>
          <a:bodyPr>
            <a:noAutofit/>
          </a:bodyPr>
          <a:lstStyle/>
          <a:p>
            <a:r>
              <a:rPr lang="en-US" altLang="en-US" dirty="0"/>
              <a:t>High body temperature (often 104 °F–105 °F or higher) and rising</a:t>
            </a:r>
          </a:p>
          <a:p>
            <a:r>
              <a:rPr lang="en-US" altLang="en-US" dirty="0"/>
              <a:t>Nausea and vomiting</a:t>
            </a:r>
          </a:p>
          <a:p>
            <a:r>
              <a:rPr lang="en-US" altLang="en-US" dirty="0"/>
              <a:t>Seizures</a:t>
            </a:r>
          </a:p>
          <a:p>
            <a:r>
              <a:rPr lang="en-US" altLang="en-US" dirty="0"/>
              <a:t>Disorientation or delirium</a:t>
            </a:r>
          </a:p>
          <a:p>
            <a:r>
              <a:rPr lang="en-US" altLang="en-US" dirty="0"/>
              <a:t>Hot, dry skin</a:t>
            </a:r>
          </a:p>
          <a:p>
            <a:r>
              <a:rPr lang="en-US" altLang="en-US" dirty="0"/>
              <a:t>Unconsciousness </a:t>
            </a:r>
          </a:p>
          <a:p>
            <a:r>
              <a:rPr lang="en-US" altLang="en-US" dirty="0"/>
              <a:t>Coma</a:t>
            </a:r>
          </a:p>
          <a:p>
            <a:r>
              <a:rPr lang="en-US" altLang="en-US" dirty="0"/>
              <a:t>Shortness of breath</a:t>
            </a:r>
          </a:p>
          <a:p>
            <a:r>
              <a:rPr lang="en-US" altLang="en-US" dirty="0"/>
              <a:t>Slurred speech </a:t>
            </a:r>
          </a:p>
          <a:p>
            <a:r>
              <a:rPr lang="en-US" altLang="en-US" dirty="0"/>
              <a:t>Decreased urination</a:t>
            </a:r>
          </a:p>
          <a:p>
            <a:r>
              <a:rPr lang="en-US" altLang="en-US" dirty="0"/>
              <a:t>Blood in urine or stool</a:t>
            </a:r>
          </a:p>
          <a:p>
            <a:endParaRPr lang="en-US" dirty="0"/>
          </a:p>
        </p:txBody>
      </p:sp>
      <p:pic>
        <p:nvPicPr>
          <p:cNvPr id="5" name="Picture 4" descr="Employee wearing a safety vest unconscious on the ground. Depicting victim of heat stroke. ">
            <a:extLst>
              <a:ext uri="{FF2B5EF4-FFF2-40B4-BE49-F238E27FC236}">
                <a16:creationId xmlns:a16="http://schemas.microsoft.com/office/drawing/2014/main" id="{CD19B36B-C779-77AE-DB65-C119EC5069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43968" y="1254196"/>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3393024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EF8CD2-2D41-E118-BAA5-15860D6EC5DD}"/>
              </a:ext>
            </a:extLst>
          </p:cNvPr>
          <p:cNvSpPr>
            <a:spLocks noGrp="1"/>
          </p:cNvSpPr>
          <p:nvPr>
            <p:ph type="title"/>
          </p:nvPr>
        </p:nvSpPr>
        <p:spPr/>
        <p:txBody>
          <a:bodyPr/>
          <a:lstStyle/>
          <a:p>
            <a:r>
              <a:rPr lang="en-US" dirty="0"/>
              <a:t>Heat Stroke Treatment </a:t>
            </a:r>
          </a:p>
        </p:txBody>
      </p:sp>
      <p:sp>
        <p:nvSpPr>
          <p:cNvPr id="2" name="Content Placeholder 1">
            <a:extLst>
              <a:ext uri="{FF2B5EF4-FFF2-40B4-BE49-F238E27FC236}">
                <a16:creationId xmlns:a16="http://schemas.microsoft.com/office/drawing/2014/main" id="{D0620EE0-E524-BB3A-540D-E284E80AB497}"/>
              </a:ext>
            </a:extLst>
          </p:cNvPr>
          <p:cNvSpPr>
            <a:spLocks noGrp="1"/>
          </p:cNvSpPr>
          <p:nvPr>
            <p:ph idx="1"/>
          </p:nvPr>
        </p:nvSpPr>
        <p:spPr/>
        <p:txBody>
          <a:bodyPr/>
          <a:lstStyle/>
          <a:p>
            <a:pPr algn="l">
              <a:buFont typeface="Arial" panose="020B0604020202020204" pitchFamily="34" charset="0"/>
              <a:buChar char="•"/>
            </a:pPr>
            <a:r>
              <a:rPr lang="en-US" b="1" dirty="0"/>
              <a:t>Call 911</a:t>
            </a:r>
          </a:p>
          <a:p>
            <a:pPr algn="l">
              <a:buFont typeface="Arial" panose="020B0604020202020204" pitchFamily="34" charset="0"/>
              <a:buChar char="•"/>
            </a:pPr>
            <a:r>
              <a:rPr lang="en-US" b="1" dirty="0"/>
              <a:t>Immersion in cold water</a:t>
            </a:r>
          </a:p>
          <a:p>
            <a:pPr lvl="1">
              <a:buFont typeface="Arial" panose="020B0604020202020204" pitchFamily="34" charset="0"/>
              <a:buChar char="•"/>
            </a:pPr>
            <a:r>
              <a:rPr lang="en-US" sz="2400" b="0" i="0" dirty="0">
                <a:effectLst/>
              </a:rPr>
              <a:t>A bath of cold or ice water has been proven to be the most effective way of quickly lowering core body temperature. The quicker </a:t>
            </a:r>
            <a:r>
              <a:rPr lang="en-US" sz="2400" dirty="0"/>
              <a:t>the </a:t>
            </a:r>
            <a:r>
              <a:rPr lang="en-US" sz="2400" b="0" i="0" dirty="0">
                <a:effectLst/>
              </a:rPr>
              <a:t>employee can receive cold water immersion, the less risk of death and organ damage.</a:t>
            </a:r>
          </a:p>
          <a:p>
            <a:pPr algn="l">
              <a:buFont typeface="Arial" panose="020B0604020202020204" pitchFamily="34" charset="0"/>
              <a:buChar char="•"/>
            </a:pPr>
            <a:r>
              <a:rPr lang="en-US" b="1" i="0" dirty="0">
                <a:effectLst/>
              </a:rPr>
              <a:t>Use evaporation cooling techniques</a:t>
            </a:r>
          </a:p>
          <a:p>
            <a:pPr lvl="1">
              <a:buFont typeface="Arial" panose="020B0604020202020204" pitchFamily="34" charset="0"/>
              <a:buChar char="•"/>
            </a:pPr>
            <a:r>
              <a:rPr lang="en-US" sz="2400" dirty="0"/>
              <a:t>I</a:t>
            </a:r>
            <a:r>
              <a:rPr lang="en-US" sz="2400" b="0" i="0" dirty="0">
                <a:effectLst/>
              </a:rPr>
              <a:t>f cold water immersion is unavailable, health care workers may try to lower body temperature using an evaporation method.</a:t>
            </a:r>
          </a:p>
          <a:p>
            <a:pPr lvl="1">
              <a:buFont typeface="Arial" panose="020B0604020202020204" pitchFamily="34" charset="0"/>
              <a:buChar char="•"/>
            </a:pPr>
            <a:r>
              <a:rPr lang="en-US" sz="2400" b="0" i="0" dirty="0">
                <a:effectLst/>
              </a:rPr>
              <a:t>Cool water is misted on employee’s body while warm air is fanned over them, causing the water to evaporate and cool their skin.</a:t>
            </a:r>
          </a:p>
          <a:p>
            <a:pPr marL="0" indent="0">
              <a:buNone/>
            </a:pPr>
            <a:endParaRPr lang="en-US" dirty="0"/>
          </a:p>
        </p:txBody>
      </p:sp>
    </p:spTree>
    <p:extLst>
      <p:ext uri="{BB962C8B-B14F-4D97-AF65-F5344CB8AC3E}">
        <p14:creationId xmlns:p14="http://schemas.microsoft.com/office/powerpoint/2010/main" val="3401322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0C54B7-2298-11A2-FBD2-588041FAB59D}"/>
              </a:ext>
            </a:extLst>
          </p:cNvPr>
          <p:cNvSpPr>
            <a:spLocks noGrp="1"/>
          </p:cNvSpPr>
          <p:nvPr>
            <p:ph type="title"/>
          </p:nvPr>
        </p:nvSpPr>
        <p:spPr>
          <a:xfrm>
            <a:off x="381000" y="117596"/>
            <a:ext cx="11430000" cy="1014761"/>
          </a:xfrm>
        </p:spPr>
        <p:txBody>
          <a:bodyPr/>
          <a:lstStyle/>
          <a:p>
            <a:r>
              <a:rPr lang="en-US" dirty="0"/>
              <a:t>Heat Stroke Treatment (Continued) </a:t>
            </a:r>
          </a:p>
        </p:txBody>
      </p:sp>
      <p:sp>
        <p:nvSpPr>
          <p:cNvPr id="2" name="Content Placeholder 1">
            <a:extLst>
              <a:ext uri="{FF2B5EF4-FFF2-40B4-BE49-F238E27FC236}">
                <a16:creationId xmlns:a16="http://schemas.microsoft.com/office/drawing/2014/main" id="{115D5352-31EB-64F1-AE12-75B2B58AE69A}"/>
              </a:ext>
            </a:extLst>
          </p:cNvPr>
          <p:cNvSpPr>
            <a:spLocks noGrp="1"/>
          </p:cNvSpPr>
          <p:nvPr>
            <p:ph idx="1"/>
          </p:nvPr>
        </p:nvSpPr>
        <p:spPr>
          <a:xfrm>
            <a:off x="381000" y="1316175"/>
            <a:ext cx="11639204" cy="4225650"/>
          </a:xfrm>
        </p:spPr>
        <p:txBody>
          <a:bodyPr/>
          <a:lstStyle/>
          <a:p>
            <a:pPr algn="l">
              <a:buFont typeface="Arial" panose="020B0604020202020204" pitchFamily="34" charset="0"/>
              <a:buChar char="•"/>
            </a:pPr>
            <a:r>
              <a:rPr lang="en-US" b="1" i="0" dirty="0">
                <a:effectLst/>
              </a:rPr>
              <a:t>Pack employee with ice and cooling blankets.</a:t>
            </a:r>
            <a:r>
              <a:rPr lang="en-US" b="0" i="0" dirty="0">
                <a:effectLst/>
              </a:rPr>
              <a:t> </a:t>
            </a:r>
          </a:p>
          <a:p>
            <a:pPr lvl="1">
              <a:buFont typeface="Arial" panose="020B0604020202020204" pitchFamily="34" charset="0"/>
              <a:buChar char="•"/>
            </a:pPr>
            <a:r>
              <a:rPr lang="en-US" sz="2400" b="0" i="0" dirty="0">
                <a:effectLst/>
              </a:rPr>
              <a:t>Another method is to wrap employee in a special cooling blanket and apply ice packs to their groin, neck, back and armpits to lower body temperature.</a:t>
            </a:r>
          </a:p>
          <a:p>
            <a:pPr lvl="1">
              <a:buFont typeface="Arial" panose="020B0604020202020204" pitchFamily="34" charset="0"/>
              <a:buChar char="•"/>
            </a:pPr>
            <a:r>
              <a:rPr lang="en-US" sz="2400" dirty="0"/>
              <a:t>“TACO Method” </a:t>
            </a:r>
          </a:p>
          <a:p>
            <a:pPr lvl="2">
              <a:buFont typeface="Arial" panose="020B0604020202020204" pitchFamily="34" charset="0"/>
              <a:buChar char="•"/>
            </a:pPr>
            <a:r>
              <a:rPr lang="en-US" b="0" i="0" dirty="0">
                <a:effectLst/>
              </a:rPr>
              <a:t>Tarp-Assisted Cooling with Oscillation </a:t>
            </a:r>
          </a:p>
          <a:p>
            <a:pPr>
              <a:buFont typeface="Arial" panose="020B0604020202020204" pitchFamily="34" charset="0"/>
              <a:buChar char="•"/>
            </a:pPr>
            <a:r>
              <a:rPr lang="en-US" sz="2700" b="1" dirty="0">
                <a:solidFill>
                  <a:srgbClr val="FF0000"/>
                </a:solidFill>
              </a:rPr>
              <a:t>REMEMBER: </a:t>
            </a:r>
            <a:r>
              <a:rPr lang="en-US" sz="2700" dirty="0"/>
              <a:t>You have </a:t>
            </a:r>
            <a:r>
              <a:rPr lang="en-US" b="1" dirty="0"/>
              <a:t>less than 30 minutes</a:t>
            </a:r>
            <a:br>
              <a:rPr lang="en-US" sz="2700" dirty="0"/>
            </a:br>
            <a:r>
              <a:rPr lang="en-US" sz="2700" dirty="0"/>
              <a:t>to make an impact on decreasing an</a:t>
            </a:r>
            <a:br>
              <a:rPr lang="en-US" sz="2700" dirty="0"/>
            </a:br>
            <a:r>
              <a:rPr lang="en-US" sz="2700" dirty="0"/>
              <a:t>employee’s core body temperature!</a:t>
            </a:r>
            <a:endParaRPr lang="en-US" sz="2700" b="0" i="0" dirty="0">
              <a:effectLst/>
            </a:endParaRPr>
          </a:p>
        </p:txBody>
      </p:sp>
      <p:pic>
        <p:nvPicPr>
          <p:cNvPr id="6146" name="Picture 2" descr="Image of a heat stroke victim with ice packs in the neck, armpits, and groin area. ">
            <a:extLst>
              <a:ext uri="{FF2B5EF4-FFF2-40B4-BE49-F238E27FC236}">
                <a16:creationId xmlns:a16="http://schemas.microsoft.com/office/drawing/2014/main" id="{2DFF0588-057B-06AC-A204-A5EC319E9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399" y="2893512"/>
            <a:ext cx="4342601" cy="2832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378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EFBCD-306C-8469-41B8-A4CEA0AB1F88}"/>
              </a:ext>
            </a:extLst>
          </p:cNvPr>
          <p:cNvSpPr>
            <a:spLocks noGrp="1"/>
          </p:cNvSpPr>
          <p:nvPr>
            <p:ph type="ctrTitle"/>
          </p:nvPr>
        </p:nvSpPr>
        <p:spPr/>
        <p:txBody>
          <a:bodyPr/>
          <a:lstStyle/>
          <a:p>
            <a:r>
              <a:rPr lang="en-US" dirty="0"/>
              <a:t>Activity </a:t>
            </a:r>
          </a:p>
        </p:txBody>
      </p:sp>
    </p:spTree>
    <p:extLst>
      <p:ext uri="{BB962C8B-B14F-4D97-AF65-F5344CB8AC3E}">
        <p14:creationId xmlns:p14="http://schemas.microsoft.com/office/powerpoint/2010/main" val="3365371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EA25E8-EEDE-ED99-3CD9-522E5486AADD}"/>
              </a:ext>
            </a:extLst>
          </p:cNvPr>
          <p:cNvSpPr>
            <a:spLocks noGrp="1"/>
          </p:cNvSpPr>
          <p:nvPr>
            <p:ph type="title"/>
          </p:nvPr>
        </p:nvSpPr>
        <p:spPr>
          <a:xfrm>
            <a:off x="381000" y="200724"/>
            <a:ext cx="11430000" cy="1014761"/>
          </a:xfrm>
        </p:spPr>
        <p:txBody>
          <a:bodyPr/>
          <a:lstStyle/>
          <a:p>
            <a:r>
              <a:rPr lang="en-US" dirty="0"/>
              <a:t>Reggie</a:t>
            </a:r>
          </a:p>
        </p:txBody>
      </p:sp>
      <p:sp>
        <p:nvSpPr>
          <p:cNvPr id="2" name="Content Placeholder 1">
            <a:extLst>
              <a:ext uri="{FF2B5EF4-FFF2-40B4-BE49-F238E27FC236}">
                <a16:creationId xmlns:a16="http://schemas.microsoft.com/office/drawing/2014/main" id="{7501DA9A-2A7C-3461-9CE7-14DC419773EA}"/>
              </a:ext>
            </a:extLst>
          </p:cNvPr>
          <p:cNvSpPr>
            <a:spLocks noGrp="1"/>
          </p:cNvSpPr>
          <p:nvPr>
            <p:ph idx="1"/>
          </p:nvPr>
        </p:nvSpPr>
        <p:spPr>
          <a:xfrm>
            <a:off x="380999" y="1082481"/>
            <a:ext cx="11655829" cy="4225650"/>
          </a:xfrm>
        </p:spPr>
        <p:txBody>
          <a:bodyPr/>
          <a:lstStyle/>
          <a:p>
            <a:pPr marL="0" indent="0">
              <a:buNone/>
            </a:pPr>
            <a:r>
              <a:rPr lang="en-US" sz="2600" dirty="0">
                <a:effectLst/>
                <a:ea typeface="Roboto" panose="02000000000000000000" pitchFamily="2" charset="0"/>
                <a:cs typeface="Roboto" panose="02000000000000000000" pitchFamily="2" charset="0"/>
              </a:rPr>
              <a:t>Reggie, who works for a residential roofing company in Valdosta, Georgia, has been working in the sun for the past 6 hours. It’s now 2 </a:t>
            </a:r>
            <a:r>
              <a:rPr lang="en-US" sz="2600" dirty="0">
                <a:ea typeface="Roboto" panose="02000000000000000000" pitchFamily="2" charset="0"/>
                <a:cs typeface="Roboto" panose="02000000000000000000" pitchFamily="2" charset="0"/>
              </a:rPr>
              <a:t>p.m.</a:t>
            </a:r>
            <a:r>
              <a:rPr lang="en-US" sz="2600" dirty="0">
                <a:effectLst/>
                <a:ea typeface="Roboto" panose="02000000000000000000" pitchFamily="2" charset="0"/>
                <a:cs typeface="Roboto" panose="02000000000000000000" pitchFamily="2" charset="0"/>
              </a:rPr>
              <a:t>, and the sun is ruthless. His shirt is soaked with sweat, and he is beginning to feel nauseous and dizzy. He almost fell off the roof when he temporarily lost his balance. He sat down for a bit to re-gather himself and when he stood up, he felt a wave of extreme fatigue. His co-workers told him he should take a break, but he doesn’t want to delay the work any further. He already took a long break in the morning to go buy a case of water for himself and his co-workers. When he went to the store, he bought himself an energy drink since the heat was making him feel tired. </a:t>
            </a:r>
          </a:p>
          <a:p>
            <a:pPr marL="0" indent="0">
              <a:buNone/>
            </a:pPr>
            <a:endParaRPr lang="en-US" sz="200" dirty="0">
              <a:latin typeface="Calibri" panose="020F0502020204030204" pitchFamily="34" charset="0"/>
              <a:ea typeface="Calibri" panose="020F0502020204030204" pitchFamily="34" charset="0"/>
              <a:cs typeface="Times New Roman" panose="02020603050405020304" pitchFamily="18" charset="0"/>
            </a:endParaRPr>
          </a:p>
          <a:p>
            <a:r>
              <a:rPr lang="en-US" sz="2700" dirty="0"/>
              <a:t>What is Reggie experiencing? </a:t>
            </a:r>
          </a:p>
          <a:p>
            <a:r>
              <a:rPr lang="en-US" sz="2700" dirty="0"/>
              <a:t>What actions should be taken by Reggie? By his co-workers/supervisor? </a:t>
            </a:r>
          </a:p>
          <a:p>
            <a:pPr marL="0" indent="0">
              <a:buNone/>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08982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991311-C8AA-620B-3B07-BBBE0CE163A3}"/>
              </a:ext>
            </a:extLst>
          </p:cNvPr>
          <p:cNvSpPr>
            <a:spLocks noGrp="1"/>
          </p:cNvSpPr>
          <p:nvPr>
            <p:ph idx="1"/>
          </p:nvPr>
        </p:nvSpPr>
        <p:spPr>
          <a:xfrm>
            <a:off x="381000" y="875163"/>
            <a:ext cx="11430000" cy="4225650"/>
          </a:xfrm>
        </p:spPr>
        <p:txBody>
          <a:bodyPr/>
          <a:lstStyle/>
          <a:p>
            <a:pPr marL="0" indent="0">
              <a:buNone/>
            </a:pPr>
            <a:r>
              <a:rPr lang="en-US" sz="2600" dirty="0">
                <a:effectLst/>
                <a:ea typeface="Calibri" panose="020F0502020204030204" pitchFamily="34" charset="0"/>
                <a:cs typeface="Times New Roman" panose="02020603050405020304" pitchFamily="18" charset="0"/>
              </a:rPr>
              <a:t>Hallie is an intern for a waste management company that has been tasked with the hazardous waste removal of an abandoned hospital in southern Mississippi that was severely damaged from a hurricane. It’s her first day working on this project. On the way to the hospital, her co-worker drives her to an industrial supply store to buy a half-mask respirator and Tyvek suit. Asbestos was detected in the hospital and half-mask respirators and Tyvek suits are now required within the hospital by the general contractor. It’s mid-July, and the heat index is 110 </a:t>
            </a:r>
            <a:r>
              <a:rPr lang="en-US" altLang="en-US" sz="2600" dirty="0"/>
              <a:t>°F </a:t>
            </a:r>
            <a:r>
              <a:rPr lang="en-US" sz="2600" dirty="0">
                <a:effectLst/>
                <a:ea typeface="Calibri" panose="020F0502020204030204" pitchFamily="34" charset="0"/>
                <a:cs typeface="Times New Roman" panose="02020603050405020304" pitchFamily="18" charset="0"/>
              </a:rPr>
              <a:t>when they get to the hospital. This is Hallie’s first time wearing a half-mask respirator. Her team begins working on the 8</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of the hospital, which is not equipped with electricity. The heat, coupled with the respirator and suit, is stifling. </a:t>
            </a:r>
          </a:p>
          <a:p>
            <a:endParaRPr lang="en-US" dirty="0"/>
          </a:p>
        </p:txBody>
      </p:sp>
      <p:sp>
        <p:nvSpPr>
          <p:cNvPr id="3" name="Title 2">
            <a:extLst>
              <a:ext uri="{FF2B5EF4-FFF2-40B4-BE49-F238E27FC236}">
                <a16:creationId xmlns:a16="http://schemas.microsoft.com/office/drawing/2014/main" id="{4ED6E616-36FC-1E14-BC80-C7FBC37A4AC3}"/>
              </a:ext>
            </a:extLst>
          </p:cNvPr>
          <p:cNvSpPr>
            <a:spLocks noGrp="1"/>
          </p:cNvSpPr>
          <p:nvPr>
            <p:ph type="title"/>
          </p:nvPr>
        </p:nvSpPr>
        <p:spPr>
          <a:xfrm>
            <a:off x="381000" y="56345"/>
            <a:ext cx="11430000" cy="1014761"/>
          </a:xfrm>
        </p:spPr>
        <p:txBody>
          <a:bodyPr/>
          <a:lstStyle/>
          <a:p>
            <a:r>
              <a:rPr lang="en-US" dirty="0"/>
              <a:t>Hallie </a:t>
            </a:r>
          </a:p>
        </p:txBody>
      </p:sp>
    </p:spTree>
    <p:extLst>
      <p:ext uri="{BB962C8B-B14F-4D97-AF65-F5344CB8AC3E}">
        <p14:creationId xmlns:p14="http://schemas.microsoft.com/office/powerpoint/2010/main" val="3225606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DCE56A-DDB2-FF8F-6323-3BD3FD0F1EE9}"/>
              </a:ext>
            </a:extLst>
          </p:cNvPr>
          <p:cNvSpPr>
            <a:spLocks noGrp="1"/>
          </p:cNvSpPr>
          <p:nvPr>
            <p:ph type="title"/>
          </p:nvPr>
        </p:nvSpPr>
        <p:spPr/>
        <p:txBody>
          <a:bodyPr/>
          <a:lstStyle/>
          <a:p>
            <a:r>
              <a:rPr lang="en-US" dirty="0"/>
              <a:t>Hallie (Continued) </a:t>
            </a:r>
          </a:p>
        </p:txBody>
      </p:sp>
      <p:sp>
        <p:nvSpPr>
          <p:cNvPr id="2" name="Content Placeholder 1">
            <a:extLst>
              <a:ext uri="{FF2B5EF4-FFF2-40B4-BE49-F238E27FC236}">
                <a16:creationId xmlns:a16="http://schemas.microsoft.com/office/drawing/2014/main" id="{1932EFC0-FDDF-2274-34D2-5DAD0D0C4709}"/>
              </a:ext>
            </a:extLst>
          </p:cNvPr>
          <p:cNvSpPr>
            <a:spLocks noGrp="1"/>
          </p:cNvSpPr>
          <p:nvPr>
            <p:ph idx="1"/>
          </p:nvPr>
        </p:nvSpPr>
        <p:spPr/>
        <p:txBody>
          <a:bodyPr/>
          <a:lstStyle/>
          <a:p>
            <a:pPr marL="0" indent="0">
              <a:buNone/>
            </a:pPr>
            <a:r>
              <a:rPr lang="en-US" sz="2600" dirty="0">
                <a:effectLst/>
                <a:ea typeface="Calibri" panose="020F0502020204030204" pitchFamily="34" charset="0"/>
                <a:cs typeface="Times New Roman" panose="02020603050405020304" pitchFamily="18" charset="0"/>
              </a:rPr>
              <a:t>As she moves from room to room, Hallie collects containers, aerosol cans, and buckets that may contain hazardous chemicals. She places the chemicals on a cart and continues throughout the hospital. </a:t>
            </a:r>
          </a:p>
          <a:p>
            <a:pPr marL="0" indent="0">
              <a:buNone/>
            </a:pPr>
            <a:r>
              <a:rPr lang="en-US" sz="2600" dirty="0">
                <a:effectLst/>
                <a:ea typeface="Calibri" panose="020F0502020204030204" pitchFamily="34" charset="0"/>
                <a:cs typeface="Times New Roman" panose="02020603050405020304" pitchFamily="18" charset="0"/>
              </a:rPr>
              <a:t>By the time she makes it to the 5</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she is starting to feel nauseous. She asks to take a break outside where there is a water station, but her supervisor tells her she must wait until lunch time since they are running behind. The cart is getting heavier and heavier, and Hallie begins to have a hard time breathing with the respirator on. She feels like she is breathing through a straw. She tries to tell her supervisor, but she can’t form any words. As she pushes the cart into the freight elevator to get to the 4</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Hallie collapses to the ground and becomes unconscious</a:t>
            </a:r>
            <a:r>
              <a:rPr lang="en-US" sz="2600" dirty="0">
                <a:effectLst/>
                <a:latin typeface="Calibri" panose="020F0502020204030204" pitchFamily="34" charset="0"/>
                <a:ea typeface="Calibri" panose="020F0502020204030204" pitchFamily="34" charset="0"/>
                <a:cs typeface="Times New Roman" panose="02020603050405020304" pitchFamily="18" charset="0"/>
              </a:rPr>
              <a:t>.</a:t>
            </a:r>
            <a:r>
              <a:rPr lang="en-US" sz="2600" dirty="0">
                <a:latin typeface="Calibri" panose="020F0502020204030204" pitchFamily="34" charset="0"/>
                <a:ea typeface="Calibri" panose="020F0502020204030204" pitchFamily="34" charset="0"/>
                <a:cs typeface="Times New Roman" panose="02020603050405020304" pitchFamily="18" charset="0"/>
              </a:rPr>
              <a:t> She has stopped sweating and her skin is hot to the touch. </a:t>
            </a:r>
            <a:r>
              <a:rPr lang="en-US" sz="26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2445573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4ADA0E-03F9-E206-64A3-842EADE2D4F1}"/>
              </a:ext>
            </a:extLst>
          </p:cNvPr>
          <p:cNvSpPr>
            <a:spLocks noGrp="1"/>
          </p:cNvSpPr>
          <p:nvPr>
            <p:ph idx="1"/>
          </p:nvPr>
        </p:nvSpPr>
        <p:spPr>
          <a:xfrm>
            <a:off x="381000" y="1022980"/>
            <a:ext cx="11430000" cy="4225650"/>
          </a:xfrm>
        </p:spPr>
        <p:txBody>
          <a:bodyPr/>
          <a:lstStyle/>
          <a:p>
            <a:pPr marL="0" indent="0">
              <a:buNone/>
            </a:pPr>
            <a:r>
              <a:rPr lang="en-US" sz="2600" dirty="0">
                <a:effectLst/>
                <a:ea typeface="Calibri" panose="020F0502020204030204" pitchFamily="34" charset="0"/>
                <a:cs typeface="Times New Roman" panose="02020603050405020304" pitchFamily="18" charset="0"/>
              </a:rPr>
              <a:t>Leonard recently began working for an industrial bakery that manufactures waffles. It’s his third day on the job, and he has been assigned to work in the griddle room, which is equipped with industrial griddles that cook the waffles. When he first enters the griddle room, he is hit with a blast of hot air. He’s happy though, because the day before he had to stack boxes of waffles in the freezer. He would rather work in the heat than in the cold. </a:t>
            </a:r>
          </a:p>
          <a:p>
            <a:endParaRPr lang="en-US" dirty="0"/>
          </a:p>
        </p:txBody>
      </p:sp>
      <p:sp>
        <p:nvSpPr>
          <p:cNvPr id="3" name="Title 2">
            <a:extLst>
              <a:ext uri="{FF2B5EF4-FFF2-40B4-BE49-F238E27FC236}">
                <a16:creationId xmlns:a16="http://schemas.microsoft.com/office/drawing/2014/main" id="{28CE0B35-2493-574C-E419-F91217678416}"/>
              </a:ext>
            </a:extLst>
          </p:cNvPr>
          <p:cNvSpPr>
            <a:spLocks noGrp="1"/>
          </p:cNvSpPr>
          <p:nvPr>
            <p:ph type="title"/>
          </p:nvPr>
        </p:nvSpPr>
        <p:spPr>
          <a:xfrm>
            <a:off x="381000" y="176855"/>
            <a:ext cx="11430000" cy="1014761"/>
          </a:xfrm>
        </p:spPr>
        <p:txBody>
          <a:bodyPr/>
          <a:lstStyle/>
          <a:p>
            <a:r>
              <a:rPr lang="en-US" dirty="0"/>
              <a:t>Leonard </a:t>
            </a:r>
          </a:p>
        </p:txBody>
      </p:sp>
    </p:spTree>
    <p:extLst>
      <p:ext uri="{BB962C8B-B14F-4D97-AF65-F5344CB8AC3E}">
        <p14:creationId xmlns:p14="http://schemas.microsoft.com/office/powerpoint/2010/main" val="3437306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45BC0A-7924-D866-F922-6A1B0A2DB1B8}"/>
              </a:ext>
            </a:extLst>
          </p:cNvPr>
          <p:cNvSpPr>
            <a:spLocks noGrp="1"/>
          </p:cNvSpPr>
          <p:nvPr>
            <p:ph type="title"/>
          </p:nvPr>
        </p:nvSpPr>
        <p:spPr/>
        <p:txBody>
          <a:bodyPr/>
          <a:lstStyle/>
          <a:p>
            <a:r>
              <a:rPr lang="en-US" dirty="0"/>
              <a:t>Leonard (Continued) </a:t>
            </a:r>
          </a:p>
        </p:txBody>
      </p:sp>
      <p:sp>
        <p:nvSpPr>
          <p:cNvPr id="2" name="Content Placeholder 1">
            <a:extLst>
              <a:ext uri="{FF2B5EF4-FFF2-40B4-BE49-F238E27FC236}">
                <a16:creationId xmlns:a16="http://schemas.microsoft.com/office/drawing/2014/main" id="{626E503E-EAAB-74C1-E432-B3213E3BA332}"/>
              </a:ext>
            </a:extLst>
          </p:cNvPr>
          <p:cNvSpPr>
            <a:spLocks noGrp="1"/>
          </p:cNvSpPr>
          <p:nvPr>
            <p:ph idx="1"/>
          </p:nvPr>
        </p:nvSpPr>
        <p:spPr/>
        <p:txBody>
          <a:bodyPr/>
          <a:lstStyle/>
          <a:p>
            <a:pPr marL="0" indent="0">
              <a:buNone/>
            </a:pPr>
            <a:r>
              <a:rPr lang="en-US" sz="2600" dirty="0">
                <a:effectLst/>
                <a:ea typeface="Calibri" panose="020F0502020204030204" pitchFamily="34" charset="0"/>
                <a:cs typeface="Times New Roman" panose="02020603050405020304" pitchFamily="18" charset="0"/>
              </a:rPr>
              <a:t>Leonard must wear beard and hair nets and gloves to prevent contamination of the waffles. Although he </a:t>
            </a:r>
            <a:r>
              <a:rPr lang="en-US" sz="2600" dirty="0">
                <a:ea typeface="Calibri" panose="020F0502020204030204" pitchFamily="34" charset="0"/>
                <a:cs typeface="Times New Roman" panose="02020603050405020304" pitchFamily="18" charset="0"/>
              </a:rPr>
              <a:t>is</a:t>
            </a:r>
            <a:r>
              <a:rPr lang="en-US" sz="2600" dirty="0">
                <a:effectLst/>
                <a:ea typeface="Calibri" panose="020F0502020204030204" pitchFamily="34" charset="0"/>
                <a:cs typeface="Times New Roman" panose="02020603050405020304" pitchFamily="18" charset="0"/>
              </a:rPr>
              <a:t> sweating a lot, and at times feels fatigued by the heat radiating off the griddles, he makes it through his work shift just fine. However, the next morning when he wakes up, he discovers raised bumps on his hands, arms, neck, and face. The bumps are extremely itchy, but he figures he can still work with them. </a:t>
            </a:r>
          </a:p>
          <a:p>
            <a:pPr marL="0" indent="0">
              <a:buNone/>
            </a:pPr>
            <a:r>
              <a:rPr lang="en-US" sz="2600" dirty="0">
                <a:effectLst/>
                <a:ea typeface="Calibri" panose="020F0502020204030204" pitchFamily="34" charset="0"/>
                <a:cs typeface="Times New Roman" panose="02020603050405020304" pitchFamily="18" charset="0"/>
              </a:rPr>
              <a:t>He goes to work and is assigned to the griddle room again. After about 15 minutes, Leonard begins to sweat. This time, when he sweats, he feels a burning, prickly sensation throughout his body. It’s so uncomfortable that he asks his supervisor if he can go outside of the griddle room to cool off and dry his sweat. </a:t>
            </a:r>
          </a:p>
          <a:p>
            <a:pPr marL="0" indent="0">
              <a:buNone/>
            </a:pPr>
            <a:endParaRPr lang="en-US" dirty="0"/>
          </a:p>
        </p:txBody>
      </p:sp>
    </p:spTree>
    <p:extLst>
      <p:ext uri="{BB962C8B-B14F-4D97-AF65-F5344CB8AC3E}">
        <p14:creationId xmlns:p14="http://schemas.microsoft.com/office/powerpoint/2010/main" val="4261611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AC93-795D-A638-678C-CC676DEEE1D9}"/>
              </a:ext>
            </a:extLst>
          </p:cNvPr>
          <p:cNvSpPr>
            <a:spLocks noGrp="1"/>
          </p:cNvSpPr>
          <p:nvPr>
            <p:ph type="ctrTitle"/>
          </p:nvPr>
        </p:nvSpPr>
        <p:spPr/>
        <p:txBody>
          <a:bodyPr/>
          <a:lstStyle/>
          <a:p>
            <a:r>
              <a:rPr lang="en-US" dirty="0"/>
              <a:t>Heat Stress Prevention </a:t>
            </a:r>
          </a:p>
        </p:txBody>
      </p:sp>
    </p:spTree>
    <p:extLst>
      <p:ext uri="{BB962C8B-B14F-4D97-AF65-F5344CB8AC3E}">
        <p14:creationId xmlns:p14="http://schemas.microsoft.com/office/powerpoint/2010/main" val="1851405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1CA2-8057-661E-587F-BBD6CDC1FE2E}"/>
              </a:ext>
            </a:extLst>
          </p:cNvPr>
          <p:cNvSpPr>
            <a:spLocks noGrp="1"/>
          </p:cNvSpPr>
          <p:nvPr>
            <p:ph type="title"/>
          </p:nvPr>
        </p:nvSpPr>
        <p:spPr/>
        <p:txBody>
          <a:bodyPr/>
          <a:lstStyle/>
          <a:p>
            <a:r>
              <a:rPr lang="en-US" dirty="0"/>
              <a:t>Heat Stress Hazard Controls</a:t>
            </a:r>
          </a:p>
        </p:txBody>
      </p:sp>
      <p:sp>
        <p:nvSpPr>
          <p:cNvPr id="3" name="Content Placeholder 2">
            <a:extLst>
              <a:ext uri="{FF2B5EF4-FFF2-40B4-BE49-F238E27FC236}">
                <a16:creationId xmlns:a16="http://schemas.microsoft.com/office/drawing/2014/main" id="{FD20EC13-7AA3-E377-A74D-A990F2F5B0DD}"/>
              </a:ext>
            </a:extLst>
          </p:cNvPr>
          <p:cNvSpPr>
            <a:spLocks noGrp="1"/>
          </p:cNvSpPr>
          <p:nvPr>
            <p:ph idx="1"/>
          </p:nvPr>
        </p:nvSpPr>
        <p:spPr/>
        <p:txBody>
          <a:bodyPr/>
          <a:lstStyle/>
          <a:p>
            <a:r>
              <a:rPr lang="en-US" sz="2800" dirty="0"/>
              <a:t>Engineering</a:t>
            </a:r>
          </a:p>
          <a:p>
            <a:r>
              <a:rPr lang="en-US" sz="2800" dirty="0"/>
              <a:t>Administrative</a:t>
            </a:r>
          </a:p>
          <a:p>
            <a:pPr lvl="1"/>
            <a:r>
              <a:rPr lang="en-US" sz="2800" dirty="0"/>
              <a:t>Acclimatization</a:t>
            </a:r>
          </a:p>
          <a:p>
            <a:pPr lvl="1"/>
            <a:r>
              <a:rPr lang="en-US" sz="2800" dirty="0"/>
              <a:t>Rest/Work Cycle</a:t>
            </a:r>
          </a:p>
          <a:p>
            <a:pPr lvl="1"/>
            <a:r>
              <a:rPr lang="en-US" sz="2800" dirty="0"/>
              <a:t>Hydration</a:t>
            </a:r>
          </a:p>
          <a:p>
            <a:pPr lvl="1"/>
            <a:r>
              <a:rPr lang="en-US" sz="2800" dirty="0"/>
              <a:t>Cool Area/Shade </a:t>
            </a:r>
          </a:p>
          <a:p>
            <a:pPr lvl="1"/>
            <a:r>
              <a:rPr lang="en-US" sz="2800" dirty="0"/>
              <a:t>Pre-planning (heavy work during morning hours)</a:t>
            </a:r>
          </a:p>
          <a:p>
            <a:pPr lvl="1"/>
            <a:r>
              <a:rPr lang="en-US" sz="2800" dirty="0"/>
              <a:t>Training </a:t>
            </a:r>
          </a:p>
          <a:p>
            <a:r>
              <a:rPr lang="en-US" sz="2800" dirty="0"/>
              <a:t>PPE </a:t>
            </a:r>
          </a:p>
          <a:p>
            <a:pPr marL="0" indent="0">
              <a:buNone/>
            </a:pPr>
            <a:endParaRPr lang="en-US" dirty="0"/>
          </a:p>
        </p:txBody>
      </p:sp>
      <p:pic>
        <p:nvPicPr>
          <p:cNvPr id="8" name="Picture Placeholder 7" descr="Employee in manufacturing facility drinking water from a bottle. ">
            <a:extLst>
              <a:ext uri="{FF2B5EF4-FFF2-40B4-BE49-F238E27FC236}">
                <a16:creationId xmlns:a16="http://schemas.microsoft.com/office/drawing/2014/main" id="{1D6A0BA8-9920-1F09-2FE4-4D6EE5A905AB}"/>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75584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557006-8EA3-52E6-4AF9-713CC566740D}"/>
              </a:ext>
            </a:extLst>
          </p:cNvPr>
          <p:cNvSpPr>
            <a:spLocks noGrp="1"/>
          </p:cNvSpPr>
          <p:nvPr>
            <p:ph type="title"/>
          </p:nvPr>
        </p:nvSpPr>
        <p:spPr>
          <a:xfrm>
            <a:off x="381000" y="200722"/>
            <a:ext cx="11430000" cy="1014761"/>
          </a:xfrm>
        </p:spPr>
        <p:txBody>
          <a:bodyPr anchor="ctr">
            <a:normAutofit/>
          </a:bodyPr>
          <a:lstStyle/>
          <a:p>
            <a:r>
              <a:rPr lang="en-US" dirty="0"/>
              <a:t>Engineering Controls </a:t>
            </a:r>
          </a:p>
        </p:txBody>
      </p:sp>
      <p:sp>
        <p:nvSpPr>
          <p:cNvPr id="2" name="Content Placeholder 1">
            <a:extLst>
              <a:ext uri="{FF2B5EF4-FFF2-40B4-BE49-F238E27FC236}">
                <a16:creationId xmlns:a16="http://schemas.microsoft.com/office/drawing/2014/main" id="{374B5AC2-F3F2-2027-5B72-6355A2014477}"/>
              </a:ext>
            </a:extLst>
          </p:cNvPr>
          <p:cNvSpPr>
            <a:spLocks noGrp="1"/>
          </p:cNvSpPr>
          <p:nvPr>
            <p:ph idx="1"/>
          </p:nvPr>
        </p:nvSpPr>
        <p:spPr>
          <a:xfrm>
            <a:off x="380999" y="1215485"/>
            <a:ext cx="7422543" cy="4225650"/>
          </a:xfrm>
        </p:spPr>
        <p:txBody>
          <a:bodyPr>
            <a:noAutofit/>
          </a:bodyPr>
          <a:lstStyle/>
          <a:p>
            <a:pPr>
              <a:lnSpc>
                <a:spcPct val="90000"/>
              </a:lnSpc>
            </a:pPr>
            <a:r>
              <a:rPr lang="en-US" sz="2600" dirty="0"/>
              <a:t>Air conditioning </a:t>
            </a:r>
          </a:p>
          <a:p>
            <a:pPr>
              <a:lnSpc>
                <a:spcPct val="90000"/>
              </a:lnSpc>
            </a:pPr>
            <a:r>
              <a:rPr lang="en-US" sz="2600" dirty="0"/>
              <a:t>Increased general ventilation</a:t>
            </a:r>
          </a:p>
          <a:p>
            <a:pPr>
              <a:lnSpc>
                <a:spcPct val="90000"/>
              </a:lnSpc>
            </a:pPr>
            <a:r>
              <a:rPr lang="en-US" sz="2600" dirty="0"/>
              <a:t>Cooling fans</a:t>
            </a:r>
          </a:p>
          <a:p>
            <a:pPr>
              <a:lnSpc>
                <a:spcPct val="90000"/>
              </a:lnSpc>
            </a:pPr>
            <a:r>
              <a:rPr lang="en-US" sz="2600" dirty="0"/>
              <a:t>Local exhaust ventilation at high heat/moisture production points </a:t>
            </a:r>
          </a:p>
          <a:p>
            <a:pPr>
              <a:lnSpc>
                <a:spcPct val="90000"/>
              </a:lnSpc>
            </a:pPr>
            <a:r>
              <a:rPr lang="en-US" sz="2600" dirty="0"/>
              <a:t>Reflective or heat-absorbing shielding/barriers</a:t>
            </a:r>
          </a:p>
          <a:p>
            <a:pPr>
              <a:lnSpc>
                <a:spcPct val="90000"/>
              </a:lnSpc>
            </a:pPr>
            <a:r>
              <a:rPr lang="en-US" sz="2600" dirty="0"/>
              <a:t>Insulation of hot surfaces</a:t>
            </a:r>
          </a:p>
          <a:p>
            <a:pPr>
              <a:lnSpc>
                <a:spcPct val="90000"/>
              </a:lnSpc>
            </a:pPr>
            <a:r>
              <a:rPr lang="en-US" sz="2600" dirty="0"/>
              <a:t>Misting fans</a:t>
            </a:r>
          </a:p>
          <a:p>
            <a:pPr>
              <a:lnSpc>
                <a:spcPct val="90000"/>
              </a:lnSpc>
            </a:pPr>
            <a:r>
              <a:rPr lang="en-US" sz="2600" dirty="0"/>
              <a:t>Use of mechanical equipment to reduce manual work (e.g., conveyors, forklifts) </a:t>
            </a:r>
          </a:p>
          <a:p>
            <a:pPr>
              <a:lnSpc>
                <a:spcPct val="90000"/>
              </a:lnSpc>
            </a:pPr>
            <a:r>
              <a:rPr lang="en-US" sz="2600" dirty="0"/>
              <a:t>Reduction of humidity, steam leaks, wet floors</a:t>
            </a:r>
          </a:p>
          <a:p>
            <a:pPr>
              <a:lnSpc>
                <a:spcPct val="90000"/>
              </a:lnSpc>
            </a:pPr>
            <a:endParaRPr lang="en-US" sz="2200" dirty="0"/>
          </a:p>
        </p:txBody>
      </p:sp>
      <p:pic>
        <p:nvPicPr>
          <p:cNvPr id="7170" name="Picture 2" descr="Industrial air conditioning systems &#10;">
            <a:extLst>
              <a:ext uri="{FF2B5EF4-FFF2-40B4-BE49-F238E27FC236}">
                <a16:creationId xmlns:a16="http://schemas.microsoft.com/office/drawing/2014/main" id="{EA3C946C-A6BC-41C3-2918-A45852E6EE6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7803543" y="1024895"/>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FFFFFF"/>
          </a:solidFill>
          <a:ln>
            <a:noFill/>
          </a:ln>
        </p:spPr>
      </p:pic>
    </p:spTree>
    <p:extLst>
      <p:ext uri="{BB962C8B-B14F-4D97-AF65-F5344CB8AC3E}">
        <p14:creationId xmlns:p14="http://schemas.microsoft.com/office/powerpoint/2010/main" val="924666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1DC52-C768-68E0-E228-E46EB8784454}"/>
              </a:ext>
            </a:extLst>
          </p:cNvPr>
          <p:cNvSpPr>
            <a:spLocks noGrp="1"/>
          </p:cNvSpPr>
          <p:nvPr>
            <p:ph type="title"/>
          </p:nvPr>
        </p:nvSpPr>
        <p:spPr>
          <a:xfrm>
            <a:off x="381000" y="0"/>
            <a:ext cx="11430000" cy="1014761"/>
          </a:xfrm>
        </p:spPr>
        <p:txBody>
          <a:bodyPr/>
          <a:lstStyle/>
          <a:p>
            <a:r>
              <a:rPr lang="en-US" dirty="0"/>
              <a:t>Administrative Controls/Work Practices </a:t>
            </a:r>
          </a:p>
        </p:txBody>
      </p:sp>
      <p:sp>
        <p:nvSpPr>
          <p:cNvPr id="3" name="Content Placeholder 2">
            <a:extLst>
              <a:ext uri="{FF2B5EF4-FFF2-40B4-BE49-F238E27FC236}">
                <a16:creationId xmlns:a16="http://schemas.microsoft.com/office/drawing/2014/main" id="{C66A4A31-0170-84C3-A225-BE617C518CDB}"/>
              </a:ext>
            </a:extLst>
          </p:cNvPr>
          <p:cNvSpPr>
            <a:spLocks noGrp="1"/>
          </p:cNvSpPr>
          <p:nvPr>
            <p:ph idx="1"/>
          </p:nvPr>
        </p:nvSpPr>
        <p:spPr>
          <a:xfrm>
            <a:off x="381000" y="833099"/>
            <a:ext cx="8430491" cy="4225650"/>
          </a:xfrm>
        </p:spPr>
        <p:txBody>
          <a:bodyPr/>
          <a:lstStyle/>
          <a:p>
            <a:r>
              <a:rPr lang="en-US" sz="2600" dirty="0"/>
              <a:t>Acclimatization </a:t>
            </a:r>
          </a:p>
          <a:p>
            <a:r>
              <a:rPr lang="en-US" sz="2600" dirty="0"/>
              <a:t>Mandatory rest breaks </a:t>
            </a:r>
          </a:p>
          <a:p>
            <a:r>
              <a:rPr lang="en-US" sz="2600" dirty="0"/>
              <a:t>Scheduling work at cooler time of day</a:t>
            </a:r>
          </a:p>
          <a:p>
            <a:r>
              <a:rPr lang="en-US" sz="2600" dirty="0"/>
              <a:t>Pre-planning work to minimize physical demands</a:t>
            </a:r>
          </a:p>
          <a:p>
            <a:r>
              <a:rPr lang="en-US" sz="2600" dirty="0"/>
              <a:t>Job rotation</a:t>
            </a:r>
          </a:p>
          <a:p>
            <a:r>
              <a:rPr lang="en-US" sz="2600" dirty="0"/>
              <a:t>Hydration</a:t>
            </a:r>
          </a:p>
          <a:p>
            <a:r>
              <a:rPr lang="en-US" sz="2600" dirty="0"/>
              <a:t>Physiological and hydration monitoring of workers</a:t>
            </a:r>
          </a:p>
          <a:p>
            <a:r>
              <a:rPr lang="en-US" sz="2600" dirty="0"/>
              <a:t>Buddy system</a:t>
            </a:r>
          </a:p>
          <a:p>
            <a:r>
              <a:rPr lang="en-US" sz="2600" dirty="0"/>
              <a:t>Heat alert program </a:t>
            </a:r>
          </a:p>
          <a:p>
            <a:r>
              <a:rPr lang="en-US" sz="2600" dirty="0"/>
              <a:t>Emergency plan/Heat illness prevention plan </a:t>
            </a:r>
          </a:p>
          <a:p>
            <a:r>
              <a:rPr lang="en-US" sz="2600" dirty="0"/>
              <a:t>TRAINING </a:t>
            </a:r>
          </a:p>
        </p:txBody>
      </p:sp>
    </p:spTree>
    <p:extLst>
      <p:ext uri="{BB962C8B-B14F-4D97-AF65-F5344CB8AC3E}">
        <p14:creationId xmlns:p14="http://schemas.microsoft.com/office/powerpoint/2010/main" val="3440527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1B4BC2-C8C0-E9B1-43FD-79D5FF152251}"/>
              </a:ext>
            </a:extLst>
          </p:cNvPr>
          <p:cNvSpPr>
            <a:spLocks noGrp="1"/>
          </p:cNvSpPr>
          <p:nvPr>
            <p:ph type="title"/>
          </p:nvPr>
        </p:nvSpPr>
        <p:spPr>
          <a:xfrm>
            <a:off x="381000" y="200722"/>
            <a:ext cx="11430000" cy="1014761"/>
          </a:xfrm>
        </p:spPr>
        <p:txBody>
          <a:bodyPr anchor="ctr">
            <a:normAutofit/>
          </a:bodyPr>
          <a:lstStyle/>
          <a:p>
            <a:r>
              <a:rPr lang="en-US" dirty="0"/>
              <a:t>Heat Acclimatization – What is it? </a:t>
            </a:r>
          </a:p>
        </p:txBody>
      </p:sp>
      <p:sp>
        <p:nvSpPr>
          <p:cNvPr id="2" name="Content Placeholder 1">
            <a:extLst>
              <a:ext uri="{FF2B5EF4-FFF2-40B4-BE49-F238E27FC236}">
                <a16:creationId xmlns:a16="http://schemas.microsoft.com/office/drawing/2014/main" id="{702858D9-81C8-9E92-D4B6-02F3BBF24476}"/>
              </a:ext>
            </a:extLst>
          </p:cNvPr>
          <p:cNvSpPr>
            <a:spLocks noGrp="1"/>
          </p:cNvSpPr>
          <p:nvPr>
            <p:ph idx="1"/>
          </p:nvPr>
        </p:nvSpPr>
        <p:spPr>
          <a:xfrm>
            <a:off x="381000" y="1215485"/>
            <a:ext cx="7472819" cy="4225650"/>
          </a:xfrm>
        </p:spPr>
        <p:txBody>
          <a:bodyPr>
            <a:normAutofit/>
          </a:bodyPr>
          <a:lstStyle/>
          <a:p>
            <a:r>
              <a:rPr lang="en-US" sz="2800" dirty="0"/>
              <a:t>The improvement in heat tolerance that comes from </a:t>
            </a:r>
            <a:r>
              <a:rPr lang="en-US" sz="2800" b="1" dirty="0"/>
              <a:t>gradually increasing </a:t>
            </a:r>
            <a:r>
              <a:rPr lang="en-US" sz="2800" dirty="0"/>
              <a:t>the intensity or duration of work performed in a hot setting</a:t>
            </a:r>
          </a:p>
          <a:p>
            <a:r>
              <a:rPr lang="en-US" sz="2800" dirty="0"/>
              <a:t>Gradually increasing workload performed over a period of 1-2 weeks is ideal</a:t>
            </a:r>
          </a:p>
          <a:p>
            <a:r>
              <a:rPr lang="en-US" sz="2800" dirty="0"/>
              <a:t>Employees begin to lose acclimatization after ~1 week away from working in heat </a:t>
            </a:r>
          </a:p>
        </p:txBody>
      </p:sp>
      <p:pic>
        <p:nvPicPr>
          <p:cNvPr id="5" name="Picture 4" descr="Two employees taking a break and drinking water from water bottles. ">
            <a:extLst>
              <a:ext uri="{FF2B5EF4-FFF2-40B4-BE49-F238E27FC236}">
                <a16:creationId xmlns:a16="http://schemas.microsoft.com/office/drawing/2014/main" id="{1C7DE5EE-9AC1-A549-FA41-41B64877D3F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8075987" y="1027592"/>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3670404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5A6D7-4249-A0A5-4ACC-DB5C934DB349}"/>
              </a:ext>
            </a:extLst>
          </p:cNvPr>
          <p:cNvSpPr>
            <a:spLocks noGrp="1"/>
          </p:cNvSpPr>
          <p:nvPr>
            <p:ph type="title"/>
          </p:nvPr>
        </p:nvSpPr>
        <p:spPr/>
        <p:txBody>
          <a:bodyPr/>
          <a:lstStyle/>
          <a:p>
            <a:r>
              <a:rPr lang="en-US" dirty="0"/>
              <a:t>Heat Acclimatization – Why is it important?</a:t>
            </a:r>
          </a:p>
        </p:txBody>
      </p:sp>
      <p:sp>
        <p:nvSpPr>
          <p:cNvPr id="3" name="Content Placeholder 2">
            <a:extLst>
              <a:ext uri="{FF2B5EF4-FFF2-40B4-BE49-F238E27FC236}">
                <a16:creationId xmlns:a16="http://schemas.microsoft.com/office/drawing/2014/main" id="{443372A6-B704-EBC1-5CDF-215939663720}"/>
              </a:ext>
            </a:extLst>
          </p:cNvPr>
          <p:cNvSpPr>
            <a:spLocks noGrp="1"/>
          </p:cNvSpPr>
          <p:nvPr>
            <p:ph idx="1"/>
          </p:nvPr>
        </p:nvSpPr>
        <p:spPr>
          <a:xfrm>
            <a:off x="381000" y="1215485"/>
            <a:ext cx="11253952" cy="4225650"/>
          </a:xfrm>
        </p:spPr>
        <p:txBody>
          <a:bodyPr/>
          <a:lstStyle/>
          <a:p>
            <a:r>
              <a:rPr lang="en-US" sz="2800" dirty="0"/>
              <a:t>New employees are at the highest risk for heat illness</a:t>
            </a:r>
          </a:p>
          <a:p>
            <a:r>
              <a:rPr lang="en-US" sz="2800" dirty="0"/>
              <a:t>Heat casualties often occur with new or less experienced employees</a:t>
            </a:r>
          </a:p>
          <a:p>
            <a:r>
              <a:rPr lang="en-US" sz="2800" dirty="0"/>
              <a:t>Deaths from heat stress often occur during the first few days on the job</a:t>
            </a:r>
          </a:p>
          <a:p>
            <a:pPr marL="0" indent="0">
              <a:buNone/>
            </a:pPr>
            <a:endParaRPr lang="en-US" dirty="0"/>
          </a:p>
        </p:txBody>
      </p:sp>
    </p:spTree>
    <p:extLst>
      <p:ext uri="{BB962C8B-B14F-4D97-AF65-F5344CB8AC3E}">
        <p14:creationId xmlns:p14="http://schemas.microsoft.com/office/powerpoint/2010/main" val="14105173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73C0-CE44-6870-1562-DE68B5AECC3E}"/>
              </a:ext>
            </a:extLst>
          </p:cNvPr>
          <p:cNvSpPr>
            <a:spLocks noGrp="1"/>
          </p:cNvSpPr>
          <p:nvPr>
            <p:ph type="title"/>
          </p:nvPr>
        </p:nvSpPr>
        <p:spPr/>
        <p:txBody>
          <a:bodyPr/>
          <a:lstStyle/>
          <a:p>
            <a:r>
              <a:rPr lang="en-US" dirty="0"/>
              <a:t>The Need for Acclimatization </a:t>
            </a:r>
          </a:p>
        </p:txBody>
      </p:sp>
      <p:sp>
        <p:nvSpPr>
          <p:cNvPr id="3" name="Content Placeholder 2">
            <a:extLst>
              <a:ext uri="{FF2B5EF4-FFF2-40B4-BE49-F238E27FC236}">
                <a16:creationId xmlns:a16="http://schemas.microsoft.com/office/drawing/2014/main" id="{8DBFBDBE-3E41-7D61-B26D-8A9133D98535}"/>
              </a:ext>
            </a:extLst>
          </p:cNvPr>
          <p:cNvSpPr>
            <a:spLocks noGrp="1"/>
          </p:cNvSpPr>
          <p:nvPr>
            <p:ph idx="1"/>
          </p:nvPr>
        </p:nvSpPr>
        <p:spPr>
          <a:xfrm>
            <a:off x="380999" y="1215485"/>
            <a:ext cx="11811001" cy="4225650"/>
          </a:xfrm>
        </p:spPr>
        <p:txBody>
          <a:bodyPr/>
          <a:lstStyle/>
          <a:p>
            <a:r>
              <a:rPr lang="en-US" sz="2600" dirty="0"/>
              <a:t>With acclimatization, heat exposure causes less strain to the heart and other vital organs</a:t>
            </a:r>
          </a:p>
          <a:p>
            <a:r>
              <a:rPr lang="en-US" sz="2600" dirty="0"/>
              <a:t>Body produces more sweat </a:t>
            </a:r>
            <a:r>
              <a:rPr lang="en-US" sz="2600" dirty="0">
                <a:sym typeface="Wingdings" panose="05000000000000000000" pitchFamily="2" charset="2"/>
              </a:rPr>
              <a:t> more evaporative cooling</a:t>
            </a:r>
          </a:p>
          <a:p>
            <a:r>
              <a:rPr lang="en-US" sz="2600" dirty="0">
                <a:sym typeface="Wingdings" panose="05000000000000000000" pitchFamily="2" charset="2"/>
              </a:rPr>
              <a:t>Sweat contains less salt  less likely to develop electrolyte imbalances </a:t>
            </a:r>
          </a:p>
          <a:p>
            <a:r>
              <a:rPr lang="en-US" sz="2600" dirty="0">
                <a:sym typeface="Wingdings" panose="05000000000000000000" pitchFamily="2" charset="2"/>
              </a:rPr>
              <a:t>Body is more efficient at getting rid of heat  slower body temperature increase</a:t>
            </a:r>
          </a:p>
          <a:p>
            <a:r>
              <a:rPr lang="en-US" sz="2600" dirty="0">
                <a:sym typeface="Wingdings" panose="05000000000000000000" pitchFamily="2" charset="2"/>
              </a:rPr>
              <a:t>More blood flows to the skin  more efficient cooling through the skin </a:t>
            </a:r>
          </a:p>
          <a:p>
            <a:r>
              <a:rPr lang="en-US" sz="2600" b="1" dirty="0">
                <a:sym typeface="Wingdings" panose="05000000000000000000" pitchFamily="2" charset="2"/>
              </a:rPr>
              <a:t>Acclimatized workers start sweating sooner and produce more sweat.</a:t>
            </a:r>
          </a:p>
          <a:p>
            <a:pPr lvl="1"/>
            <a:r>
              <a:rPr lang="en-US" sz="2600" b="1" dirty="0">
                <a:sym typeface="Wingdings" panose="05000000000000000000" pitchFamily="2" charset="2"/>
              </a:rPr>
              <a:t>Need more water </a:t>
            </a:r>
          </a:p>
          <a:p>
            <a:r>
              <a:rPr lang="en-US" sz="2600" dirty="0"/>
              <a:t>Increases worker ability to comfortably perform physical tasks in heat  </a:t>
            </a:r>
          </a:p>
          <a:p>
            <a:endParaRPr lang="en-US" dirty="0"/>
          </a:p>
        </p:txBody>
      </p:sp>
    </p:spTree>
    <p:extLst>
      <p:ext uri="{BB962C8B-B14F-4D97-AF65-F5344CB8AC3E}">
        <p14:creationId xmlns:p14="http://schemas.microsoft.com/office/powerpoint/2010/main" val="2055694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01F1BE-F10B-2D42-73E2-F0F2C4010B2E}"/>
              </a:ext>
            </a:extLst>
          </p:cNvPr>
          <p:cNvSpPr>
            <a:spLocks noGrp="1"/>
          </p:cNvSpPr>
          <p:nvPr>
            <p:ph type="title"/>
          </p:nvPr>
        </p:nvSpPr>
        <p:spPr>
          <a:xfrm>
            <a:off x="380999" y="0"/>
            <a:ext cx="11430000" cy="1014761"/>
          </a:xfrm>
        </p:spPr>
        <p:txBody>
          <a:bodyPr/>
          <a:lstStyle/>
          <a:p>
            <a:r>
              <a:rPr lang="en-US" dirty="0"/>
              <a:t>The Need for Acclimatization (Continued) </a:t>
            </a:r>
          </a:p>
        </p:txBody>
      </p:sp>
      <p:sp>
        <p:nvSpPr>
          <p:cNvPr id="2" name="Content Placeholder 1">
            <a:extLst>
              <a:ext uri="{FF2B5EF4-FFF2-40B4-BE49-F238E27FC236}">
                <a16:creationId xmlns:a16="http://schemas.microsoft.com/office/drawing/2014/main" id="{FD4B95E5-BBD9-E189-A9A6-412C82DC7C5F}"/>
              </a:ext>
            </a:extLst>
          </p:cNvPr>
          <p:cNvSpPr>
            <a:spLocks noGrp="1"/>
          </p:cNvSpPr>
          <p:nvPr>
            <p:ph idx="1"/>
          </p:nvPr>
        </p:nvSpPr>
        <p:spPr>
          <a:xfrm>
            <a:off x="380999" y="982729"/>
            <a:ext cx="11157066" cy="4225650"/>
          </a:xfrm>
        </p:spPr>
        <p:txBody>
          <a:bodyPr/>
          <a:lstStyle/>
          <a:p>
            <a:r>
              <a:rPr lang="en-US" dirty="0"/>
              <a:t>Laborer in Florida, 28 years old</a:t>
            </a:r>
          </a:p>
          <a:p>
            <a:pPr lvl="1"/>
            <a:r>
              <a:rPr lang="en-US" sz="2600" dirty="0"/>
              <a:t>Moved to the United States on December 31, 2022</a:t>
            </a:r>
          </a:p>
          <a:p>
            <a:pPr lvl="1"/>
            <a:r>
              <a:rPr lang="en-US" sz="2600" dirty="0"/>
              <a:t>January 1, 2023, was his 1</a:t>
            </a:r>
            <a:r>
              <a:rPr lang="en-US" sz="2600" baseline="30000" dirty="0"/>
              <a:t>st</a:t>
            </a:r>
            <a:r>
              <a:rPr lang="en-US" sz="2600" dirty="0"/>
              <a:t> day working at a farm in Parkland, FL </a:t>
            </a:r>
          </a:p>
          <a:p>
            <a:pPr lvl="1"/>
            <a:r>
              <a:rPr lang="en-US" sz="2600" dirty="0"/>
              <a:t>5 hours pulling weeds, placing wooden stakes in ground around vegetables</a:t>
            </a:r>
          </a:p>
          <a:p>
            <a:pPr lvl="1"/>
            <a:r>
              <a:rPr lang="en-US" sz="2600" dirty="0"/>
              <a:t>Heat index near 90 degrees</a:t>
            </a:r>
          </a:p>
          <a:p>
            <a:pPr lvl="1"/>
            <a:r>
              <a:rPr lang="en-US" sz="2600" dirty="0"/>
              <a:t>Struggling to keep pace</a:t>
            </a:r>
          </a:p>
          <a:p>
            <a:pPr lvl="1"/>
            <a:r>
              <a:rPr lang="en-US" sz="2600" dirty="0"/>
              <a:t>Complained of fatigue and leg pain</a:t>
            </a:r>
          </a:p>
          <a:p>
            <a:pPr lvl="1"/>
            <a:r>
              <a:rPr lang="en-US" sz="2600" dirty="0"/>
              <a:t>Found unresponsive in shallow drainage ditch</a:t>
            </a:r>
          </a:p>
          <a:p>
            <a:pPr lvl="1"/>
            <a:r>
              <a:rPr lang="en-US" sz="2600" dirty="0"/>
              <a:t>Company cited by OSHA</a:t>
            </a:r>
          </a:p>
          <a:p>
            <a:pPr marL="342900" lvl="1" indent="0">
              <a:buNone/>
            </a:pPr>
            <a:br>
              <a:rPr lang="en-US" sz="500" dirty="0">
                <a:solidFill>
                  <a:schemeClr val="accent2"/>
                </a:solidFill>
              </a:rPr>
            </a:br>
            <a:r>
              <a:rPr lang="en-US" dirty="0">
                <a:solidFill>
                  <a:schemeClr val="accent2"/>
                </a:solidFill>
              </a:rPr>
              <a:t>Source: OSHA News Release – Region IV, June 28, 2023</a:t>
            </a:r>
          </a:p>
          <a:p>
            <a:endParaRPr lang="en-US" dirty="0"/>
          </a:p>
        </p:txBody>
      </p:sp>
    </p:spTree>
    <p:extLst>
      <p:ext uri="{BB962C8B-B14F-4D97-AF65-F5344CB8AC3E}">
        <p14:creationId xmlns:p14="http://schemas.microsoft.com/office/powerpoint/2010/main" val="37735538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5FE4-76A1-A573-1440-A49CC4354AC6}"/>
              </a:ext>
            </a:extLst>
          </p:cNvPr>
          <p:cNvSpPr>
            <a:spLocks noGrp="1"/>
          </p:cNvSpPr>
          <p:nvPr>
            <p:ph type="title"/>
          </p:nvPr>
        </p:nvSpPr>
        <p:spPr/>
        <p:txBody>
          <a:bodyPr/>
          <a:lstStyle/>
          <a:p>
            <a:r>
              <a:rPr lang="en-US" dirty="0"/>
              <a:t>How to Acclimatize Workers </a:t>
            </a:r>
          </a:p>
        </p:txBody>
      </p:sp>
      <p:sp>
        <p:nvSpPr>
          <p:cNvPr id="3" name="Content Placeholder 2">
            <a:extLst>
              <a:ext uri="{FF2B5EF4-FFF2-40B4-BE49-F238E27FC236}">
                <a16:creationId xmlns:a16="http://schemas.microsoft.com/office/drawing/2014/main" id="{4E01FC1D-51DF-6E8B-8BB3-4934BB2BAA68}"/>
              </a:ext>
            </a:extLst>
          </p:cNvPr>
          <p:cNvSpPr>
            <a:spLocks noGrp="1"/>
          </p:cNvSpPr>
          <p:nvPr>
            <p:ph idx="1"/>
          </p:nvPr>
        </p:nvSpPr>
        <p:spPr>
          <a:xfrm>
            <a:off x="381000" y="1215485"/>
            <a:ext cx="10402614" cy="4225650"/>
          </a:xfrm>
        </p:spPr>
        <p:txBody>
          <a:bodyPr/>
          <a:lstStyle/>
          <a:p>
            <a:r>
              <a:rPr lang="en-US" dirty="0"/>
              <a:t>Gradually increase workers’ time in hot conditions over 1-2 weeks</a:t>
            </a:r>
          </a:p>
          <a:p>
            <a:r>
              <a:rPr lang="en-US" dirty="0"/>
              <a:t>For new workers, the schedule should be:</a:t>
            </a:r>
          </a:p>
          <a:p>
            <a:pPr lvl="1"/>
            <a:r>
              <a:rPr lang="en-US" sz="2400" dirty="0"/>
              <a:t>No more than 20% of the usual duration of work in the heat on day 1 </a:t>
            </a:r>
          </a:p>
          <a:p>
            <a:pPr lvl="1"/>
            <a:r>
              <a:rPr lang="en-US" sz="2400" dirty="0"/>
              <a:t>No more than 20% increase on each additional day</a:t>
            </a:r>
          </a:p>
          <a:p>
            <a:r>
              <a:rPr lang="en-US" dirty="0"/>
              <a:t>For workers with previous experience, the schedule should be:</a:t>
            </a:r>
          </a:p>
          <a:p>
            <a:pPr lvl="1"/>
            <a:r>
              <a:rPr lang="en-US" sz="2400" dirty="0"/>
              <a:t>No more than 50% of the usual duration of work in the heat on day 1</a:t>
            </a:r>
          </a:p>
          <a:p>
            <a:pPr lvl="1"/>
            <a:r>
              <a:rPr lang="en-US" sz="2400" dirty="0"/>
              <a:t>No more than 60% on day 2</a:t>
            </a:r>
          </a:p>
          <a:p>
            <a:pPr lvl="1"/>
            <a:r>
              <a:rPr lang="en-US" sz="2400" dirty="0"/>
              <a:t>No more than 80% on day 3</a:t>
            </a:r>
          </a:p>
          <a:p>
            <a:pPr lvl="1"/>
            <a:r>
              <a:rPr lang="en-US" sz="2400" dirty="0"/>
              <a:t>No more than 100% on day 4</a:t>
            </a:r>
          </a:p>
          <a:p>
            <a:r>
              <a:rPr lang="en-US" dirty="0"/>
              <a:t>New employees must be closely supervised for the first 14 days or until they are fully acclimatized</a:t>
            </a:r>
          </a:p>
          <a:p>
            <a:r>
              <a:rPr lang="en-US" dirty="0"/>
              <a:t>More time is needed for workers who are not physically fit </a:t>
            </a:r>
          </a:p>
        </p:txBody>
      </p:sp>
    </p:spTree>
    <p:extLst>
      <p:ext uri="{BB962C8B-B14F-4D97-AF65-F5344CB8AC3E}">
        <p14:creationId xmlns:p14="http://schemas.microsoft.com/office/powerpoint/2010/main" val="1610973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7233E-BC8F-74B0-808C-A80B89CAA77B}"/>
              </a:ext>
            </a:extLst>
          </p:cNvPr>
          <p:cNvSpPr>
            <a:spLocks noGrp="1"/>
          </p:cNvSpPr>
          <p:nvPr>
            <p:ph type="title"/>
          </p:nvPr>
        </p:nvSpPr>
        <p:spPr/>
        <p:txBody>
          <a:bodyPr/>
          <a:lstStyle/>
          <a:p>
            <a:r>
              <a:rPr lang="en-US" dirty="0"/>
              <a:t>Rest Breaks </a:t>
            </a:r>
          </a:p>
        </p:txBody>
      </p:sp>
      <p:sp>
        <p:nvSpPr>
          <p:cNvPr id="3" name="Content Placeholder 2">
            <a:extLst>
              <a:ext uri="{FF2B5EF4-FFF2-40B4-BE49-F238E27FC236}">
                <a16:creationId xmlns:a16="http://schemas.microsoft.com/office/drawing/2014/main" id="{A29D6D06-2850-62E8-CA08-54B6F386F7D6}"/>
              </a:ext>
            </a:extLst>
          </p:cNvPr>
          <p:cNvSpPr>
            <a:spLocks noGrp="1"/>
          </p:cNvSpPr>
          <p:nvPr>
            <p:ph idx="1"/>
          </p:nvPr>
        </p:nvSpPr>
        <p:spPr>
          <a:xfrm>
            <a:off x="380999" y="1215485"/>
            <a:ext cx="11944611" cy="4225650"/>
          </a:xfrm>
        </p:spPr>
        <p:txBody>
          <a:bodyPr/>
          <a:lstStyle/>
          <a:p>
            <a:r>
              <a:rPr lang="en-US" sz="2800" dirty="0"/>
              <a:t>Workers need to take breaks to allow their bodies to cool down </a:t>
            </a:r>
          </a:p>
          <a:p>
            <a:r>
              <a:rPr lang="en-US" sz="2800" dirty="0"/>
              <a:t>Rest and water breaks must be permitted if a worker feels heat discomfort</a:t>
            </a:r>
          </a:p>
          <a:p>
            <a:r>
              <a:rPr lang="en-US" sz="2800" dirty="0"/>
              <a:t>New and unacclimatized workers should be assigned lighter work and longer, more frequent rest periods</a:t>
            </a:r>
          </a:p>
          <a:p>
            <a:r>
              <a:rPr lang="en-US" sz="2800" dirty="0"/>
              <a:t>Work periods should be shortened, and rest periods increased:</a:t>
            </a:r>
          </a:p>
          <a:p>
            <a:pPr lvl="1"/>
            <a:r>
              <a:rPr lang="en-US" sz="2800" dirty="0"/>
              <a:t>As temperature, humidity, and exposure to sunshine increase</a:t>
            </a:r>
          </a:p>
          <a:p>
            <a:pPr lvl="1"/>
            <a:r>
              <a:rPr lang="en-US" sz="2800" dirty="0"/>
              <a:t>When there is no or little air movement</a:t>
            </a:r>
          </a:p>
          <a:p>
            <a:pPr lvl="1"/>
            <a:r>
              <a:rPr lang="en-US" sz="2800" dirty="0"/>
              <a:t>If PPE is worn (clothing or equipment)</a:t>
            </a:r>
          </a:p>
          <a:p>
            <a:pPr lvl="1"/>
            <a:r>
              <a:rPr lang="en-US" sz="2800" dirty="0"/>
              <a:t>When heavier work is being performed</a:t>
            </a:r>
          </a:p>
          <a:p>
            <a:pPr lvl="1"/>
            <a:endParaRPr lang="en-US" dirty="0"/>
          </a:p>
          <a:p>
            <a:endParaRPr lang="en-US" dirty="0"/>
          </a:p>
          <a:p>
            <a:endParaRPr lang="en-US" dirty="0"/>
          </a:p>
        </p:txBody>
      </p:sp>
    </p:spTree>
    <p:extLst>
      <p:ext uri="{BB962C8B-B14F-4D97-AF65-F5344CB8AC3E}">
        <p14:creationId xmlns:p14="http://schemas.microsoft.com/office/powerpoint/2010/main" val="1917962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5F9A-DC54-B6A1-48FA-BD2DBB51F8BE}"/>
              </a:ext>
            </a:extLst>
          </p:cNvPr>
          <p:cNvSpPr>
            <a:spLocks noGrp="1"/>
          </p:cNvSpPr>
          <p:nvPr>
            <p:ph type="title"/>
          </p:nvPr>
        </p:nvSpPr>
        <p:spPr/>
        <p:txBody>
          <a:bodyPr/>
          <a:lstStyle/>
          <a:p>
            <a:r>
              <a:rPr lang="en-US" dirty="0"/>
              <a:t>Rest Breaks (Continued)</a:t>
            </a:r>
          </a:p>
        </p:txBody>
      </p:sp>
      <p:sp>
        <p:nvSpPr>
          <p:cNvPr id="3" name="Content Placeholder 2">
            <a:extLst>
              <a:ext uri="{FF2B5EF4-FFF2-40B4-BE49-F238E27FC236}">
                <a16:creationId xmlns:a16="http://schemas.microsoft.com/office/drawing/2014/main" id="{7DD2816A-EDB6-8756-493C-5D4563947F5C}"/>
              </a:ext>
            </a:extLst>
          </p:cNvPr>
          <p:cNvSpPr>
            <a:spLocks noGrp="1"/>
          </p:cNvSpPr>
          <p:nvPr>
            <p:ph idx="1"/>
          </p:nvPr>
        </p:nvSpPr>
        <p:spPr>
          <a:xfrm>
            <a:off x="381000" y="1215485"/>
            <a:ext cx="5987716" cy="4225650"/>
          </a:xfrm>
        </p:spPr>
        <p:txBody>
          <a:bodyPr/>
          <a:lstStyle/>
          <a:p>
            <a:r>
              <a:rPr lang="en-US" sz="2800" dirty="0"/>
              <a:t>A variety of work/rest schedules are available that can be adapted to different worksites </a:t>
            </a:r>
          </a:p>
          <a:p>
            <a:r>
              <a:rPr lang="en-US" sz="2800" dirty="0"/>
              <a:t>It is not sufficient to rely on self-pacing alone </a:t>
            </a:r>
          </a:p>
          <a:p>
            <a:endParaRPr lang="en-US" dirty="0"/>
          </a:p>
        </p:txBody>
      </p:sp>
      <p:pic>
        <p:nvPicPr>
          <p:cNvPr id="6" name="Picture 5" descr="This table is a work/rest schedule from the CDC. It is based off NIOSH’s Criteria for a Recommended Standard, Occupational Exposure to Heat and Hot Environments. ">
            <a:extLst>
              <a:ext uri="{FF2B5EF4-FFF2-40B4-BE49-F238E27FC236}">
                <a16:creationId xmlns:a16="http://schemas.microsoft.com/office/drawing/2014/main" id="{986CC562-9D8E-56A8-7C22-403ABB927D67}"/>
              </a:ext>
            </a:extLst>
          </p:cNvPr>
          <p:cNvPicPr>
            <a:picLocks noChangeAspect="1"/>
          </p:cNvPicPr>
          <p:nvPr/>
        </p:nvPicPr>
        <p:blipFill>
          <a:blip r:embed="rId3"/>
          <a:stretch>
            <a:fillRect/>
          </a:stretch>
        </p:blipFill>
        <p:spPr>
          <a:xfrm>
            <a:off x="6553199" y="439441"/>
            <a:ext cx="2978150" cy="4848151"/>
          </a:xfrm>
          <a:prstGeom prst="rect">
            <a:avLst/>
          </a:prstGeom>
        </p:spPr>
      </p:pic>
      <p:pic>
        <p:nvPicPr>
          <p:cNvPr id="10" name="Picture 9" descr="2 boxes showing that a worker performing heavy work in 104 degrees should work for 20 minutes and rest for 40 minutes, and that a worker performing moderate work at 108 degrees should use extreme caution, as risk for heat injury is high in this situation. ">
            <a:extLst>
              <a:ext uri="{FF2B5EF4-FFF2-40B4-BE49-F238E27FC236}">
                <a16:creationId xmlns:a16="http://schemas.microsoft.com/office/drawing/2014/main" id="{21E91496-08CB-2BAE-6AA3-4304EC069D85}"/>
              </a:ext>
            </a:extLst>
          </p:cNvPr>
          <p:cNvPicPr>
            <a:picLocks noChangeAspect="1"/>
          </p:cNvPicPr>
          <p:nvPr/>
        </p:nvPicPr>
        <p:blipFill>
          <a:blip r:embed="rId4"/>
          <a:stretch>
            <a:fillRect/>
          </a:stretch>
        </p:blipFill>
        <p:spPr>
          <a:xfrm>
            <a:off x="9531349" y="3182112"/>
            <a:ext cx="2620545" cy="2063969"/>
          </a:xfrm>
          <a:prstGeom prst="rect">
            <a:avLst/>
          </a:prstGeom>
        </p:spPr>
      </p:pic>
      <p:pic>
        <p:nvPicPr>
          <p:cNvPr id="12" name="Picture 11" descr="Caption box stating that this table is from&#10;NIOSH’s Criteria for a Recommended Standard, Occupational Exposure to Heat and Hot Environments.  ">
            <a:extLst>
              <a:ext uri="{FF2B5EF4-FFF2-40B4-BE49-F238E27FC236}">
                <a16:creationId xmlns:a16="http://schemas.microsoft.com/office/drawing/2014/main" id="{293516D7-A134-E31B-3612-B978D9F3DEBB}"/>
              </a:ext>
            </a:extLst>
          </p:cNvPr>
          <p:cNvPicPr>
            <a:picLocks noChangeAspect="1"/>
          </p:cNvPicPr>
          <p:nvPr/>
        </p:nvPicPr>
        <p:blipFill>
          <a:blip r:embed="rId5"/>
          <a:stretch>
            <a:fillRect/>
          </a:stretch>
        </p:blipFill>
        <p:spPr>
          <a:xfrm>
            <a:off x="5931740" y="5395870"/>
            <a:ext cx="6109319" cy="729229"/>
          </a:xfrm>
          <a:prstGeom prst="rect">
            <a:avLst/>
          </a:prstGeom>
        </p:spPr>
      </p:pic>
    </p:spTree>
    <p:extLst>
      <p:ext uri="{BB962C8B-B14F-4D97-AF65-F5344CB8AC3E}">
        <p14:creationId xmlns:p14="http://schemas.microsoft.com/office/powerpoint/2010/main" val="10990891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ED94-21AC-380B-1DF8-F5805D0571D6}"/>
              </a:ext>
            </a:extLst>
          </p:cNvPr>
          <p:cNvSpPr>
            <a:spLocks noGrp="1"/>
          </p:cNvSpPr>
          <p:nvPr>
            <p:ph type="title"/>
          </p:nvPr>
        </p:nvSpPr>
        <p:spPr/>
        <p:txBody>
          <a:bodyPr/>
          <a:lstStyle/>
          <a:p>
            <a:r>
              <a:rPr lang="en-US" dirty="0"/>
              <a:t>Shade </a:t>
            </a:r>
          </a:p>
        </p:txBody>
      </p:sp>
      <p:sp>
        <p:nvSpPr>
          <p:cNvPr id="3" name="Content Placeholder 2">
            <a:extLst>
              <a:ext uri="{FF2B5EF4-FFF2-40B4-BE49-F238E27FC236}">
                <a16:creationId xmlns:a16="http://schemas.microsoft.com/office/drawing/2014/main" id="{4F80EB36-8F8E-2555-5C64-33E726D5849B}"/>
              </a:ext>
            </a:extLst>
          </p:cNvPr>
          <p:cNvSpPr>
            <a:spLocks noGrp="1"/>
          </p:cNvSpPr>
          <p:nvPr>
            <p:ph idx="1"/>
          </p:nvPr>
        </p:nvSpPr>
        <p:spPr/>
        <p:txBody>
          <a:bodyPr/>
          <a:lstStyle/>
          <a:p>
            <a:r>
              <a:rPr lang="en-US" sz="2800" dirty="0"/>
              <a:t>Can provide cooling from shade by using:</a:t>
            </a:r>
          </a:p>
          <a:p>
            <a:pPr lvl="1"/>
            <a:r>
              <a:rPr lang="en-US" sz="2400" dirty="0"/>
              <a:t>Pop-Up Tents</a:t>
            </a:r>
          </a:p>
          <a:p>
            <a:pPr lvl="1"/>
            <a:r>
              <a:rPr lang="en-US" sz="2400" dirty="0"/>
              <a:t>Canopies</a:t>
            </a:r>
          </a:p>
          <a:p>
            <a:pPr lvl="1"/>
            <a:r>
              <a:rPr lang="en-US" sz="2400" dirty="0"/>
              <a:t>Umbrellas</a:t>
            </a:r>
          </a:p>
          <a:p>
            <a:pPr lvl="1"/>
            <a:r>
              <a:rPr lang="en-US" sz="2400" dirty="0"/>
              <a:t>Structures that are mechanically ventilated or open to air movement</a:t>
            </a:r>
          </a:p>
          <a:p>
            <a:r>
              <a:rPr lang="en-US" sz="2800" dirty="0"/>
              <a:t>Set up in advance</a:t>
            </a:r>
          </a:p>
          <a:p>
            <a:r>
              <a:rPr lang="en-US" sz="2800" dirty="0"/>
              <a:t>As close to work area as possible</a:t>
            </a:r>
          </a:p>
          <a:p>
            <a:r>
              <a:rPr lang="en-US" sz="2800" dirty="0"/>
              <a:t>Large enough to accommodate employees and have space for responding to emergency situations  </a:t>
            </a:r>
          </a:p>
        </p:txBody>
      </p:sp>
      <p:pic>
        <p:nvPicPr>
          <p:cNvPr id="6" name="Picture Placeholder 5" descr="A white pop-up tent in a construction site used for shade. ">
            <a:extLst>
              <a:ext uri="{FF2B5EF4-FFF2-40B4-BE49-F238E27FC236}">
                <a16:creationId xmlns:a16="http://schemas.microsoft.com/office/drawing/2014/main" id="{7211B31A-B379-DA88-456A-9B5E3570AD35}"/>
              </a:ext>
            </a:extLst>
          </p:cNvPr>
          <p:cNvPicPr>
            <a:picLocks noGrp="1" noChangeAspect="1"/>
          </p:cNvPicPr>
          <p:nvPr>
            <p:ph type="pic" sz="quarter" idx="11"/>
          </p:nvPr>
        </p:nvPicPr>
        <p:blipFill>
          <a:blip r:embed="rId3"/>
          <a:srcRect l="24293" r="24293"/>
          <a:stretch>
            <a:fillRect/>
          </a:stretch>
        </p:blipFill>
        <p:spPr>
          <a:xfrm>
            <a:off x="7804150" y="1087438"/>
            <a:ext cx="3733800" cy="4148137"/>
          </a:xfrm>
        </p:spPr>
      </p:pic>
    </p:spTree>
    <p:extLst>
      <p:ext uri="{BB962C8B-B14F-4D97-AF65-F5344CB8AC3E}">
        <p14:creationId xmlns:p14="http://schemas.microsoft.com/office/powerpoint/2010/main" val="193557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3409-4C09-54DA-049A-9CD95DC9C7E7}"/>
              </a:ext>
            </a:extLst>
          </p:cNvPr>
          <p:cNvSpPr>
            <a:spLocks noGrp="1"/>
          </p:cNvSpPr>
          <p:nvPr>
            <p:ph type="title"/>
          </p:nvPr>
        </p:nvSpPr>
        <p:spPr>
          <a:xfrm>
            <a:off x="381000" y="200722"/>
            <a:ext cx="11430000" cy="1014761"/>
          </a:xfrm>
        </p:spPr>
        <p:txBody>
          <a:bodyPr anchor="ctr">
            <a:normAutofit/>
          </a:bodyPr>
          <a:lstStyle/>
          <a:p>
            <a:r>
              <a:rPr lang="en-US" dirty="0"/>
              <a:t>Shade: Things to Consider </a:t>
            </a:r>
          </a:p>
        </p:txBody>
      </p:sp>
      <p:graphicFrame>
        <p:nvGraphicFramePr>
          <p:cNvPr id="6" name="Content Placeholder 2" descr="Image of a sun stating shade is only adequate when it completely blocks direct sunlight.&#10;&#10;Image of a tractor following by statement outlining not what to use for shade.&#10;&#10;Image of a couch stating to not sit directly on the ground. Employers must provide chairs and benches. ">
            <a:extLst>
              <a:ext uri="{FF2B5EF4-FFF2-40B4-BE49-F238E27FC236}">
                <a16:creationId xmlns:a16="http://schemas.microsoft.com/office/drawing/2014/main" id="{308B9631-84E7-B6AD-B089-3BD4732A950A}"/>
              </a:ext>
            </a:extLst>
          </p:cNvPr>
          <p:cNvGraphicFramePr>
            <a:graphicFrameLocks noGrp="1"/>
          </p:cNvGraphicFramePr>
          <p:nvPr>
            <p:ph idx="1"/>
            <p:extLst>
              <p:ext uri="{D42A27DB-BD31-4B8C-83A1-F6EECF244321}">
                <p14:modId xmlns:p14="http://schemas.microsoft.com/office/powerpoint/2010/main" val="1659056014"/>
              </p:ext>
            </p:extLst>
          </p:nvPr>
        </p:nvGraphicFramePr>
        <p:xfrm>
          <a:off x="381000" y="1397479"/>
          <a:ext cx="11592464" cy="4043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67446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8ACF-7A4E-FD41-90F4-47AA7310C202}"/>
              </a:ext>
            </a:extLst>
          </p:cNvPr>
          <p:cNvSpPr>
            <a:spLocks noGrp="1"/>
          </p:cNvSpPr>
          <p:nvPr>
            <p:ph type="title"/>
          </p:nvPr>
        </p:nvSpPr>
        <p:spPr/>
        <p:txBody>
          <a:bodyPr/>
          <a:lstStyle/>
          <a:p>
            <a:r>
              <a:rPr lang="en-US" dirty="0"/>
              <a:t>Hydration </a:t>
            </a:r>
          </a:p>
        </p:txBody>
      </p:sp>
      <p:sp>
        <p:nvSpPr>
          <p:cNvPr id="3" name="Content Placeholder 2">
            <a:extLst>
              <a:ext uri="{FF2B5EF4-FFF2-40B4-BE49-F238E27FC236}">
                <a16:creationId xmlns:a16="http://schemas.microsoft.com/office/drawing/2014/main" id="{6E9EECF9-5B7E-3D0A-D7A5-3EB8C0C9FAB0}"/>
              </a:ext>
            </a:extLst>
          </p:cNvPr>
          <p:cNvSpPr>
            <a:spLocks noGrp="1"/>
          </p:cNvSpPr>
          <p:nvPr>
            <p:ph idx="1"/>
          </p:nvPr>
        </p:nvSpPr>
        <p:spPr>
          <a:xfrm>
            <a:off x="380999" y="1215485"/>
            <a:ext cx="7309981" cy="4225650"/>
          </a:xfrm>
        </p:spPr>
        <p:txBody>
          <a:bodyPr/>
          <a:lstStyle/>
          <a:p>
            <a:r>
              <a:rPr lang="en-US" sz="2800" dirty="0"/>
              <a:t>Appropriate hydration must be provided to workers</a:t>
            </a:r>
          </a:p>
          <a:p>
            <a:r>
              <a:rPr lang="en-US" sz="2800" dirty="0"/>
              <a:t>Water should be potable, &lt;59 </a:t>
            </a:r>
            <a:r>
              <a:rPr lang="en-US" sz="2800" b="0" i="0" dirty="0">
                <a:effectLst/>
              </a:rPr>
              <a:t>°F, and accessible </a:t>
            </a:r>
          </a:p>
          <a:p>
            <a:r>
              <a:rPr lang="en-US" sz="2800" dirty="0"/>
              <a:t>Identify who will obtain and check on water supplies</a:t>
            </a:r>
          </a:p>
          <a:p>
            <a:r>
              <a:rPr lang="en-US" sz="2800" dirty="0"/>
              <a:t>Encourage workers to hydrate themselves</a:t>
            </a:r>
          </a:p>
          <a:p>
            <a:r>
              <a:rPr lang="en-US" sz="2800" dirty="0"/>
              <a:t>Provide individual drinking cups or bottles for each worker </a:t>
            </a:r>
          </a:p>
          <a:p>
            <a:endParaRPr lang="en-US" dirty="0"/>
          </a:p>
        </p:txBody>
      </p:sp>
      <p:pic>
        <p:nvPicPr>
          <p:cNvPr id="10" name="Picture Placeholder 9" descr="An employee at a construction site drinking water from a disposable water bottle. &#10;">
            <a:extLst>
              <a:ext uri="{FF2B5EF4-FFF2-40B4-BE49-F238E27FC236}">
                <a16:creationId xmlns:a16="http://schemas.microsoft.com/office/drawing/2014/main" id="{7AC27120-A648-7960-3BDD-CFC28A4C3DC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xfrm>
            <a:off x="8075987" y="1215483"/>
            <a:ext cx="3735013" cy="4148227"/>
          </a:xfrm>
        </p:spPr>
      </p:pic>
    </p:spTree>
    <p:extLst>
      <p:ext uri="{BB962C8B-B14F-4D97-AF65-F5344CB8AC3E}">
        <p14:creationId xmlns:p14="http://schemas.microsoft.com/office/powerpoint/2010/main" val="30092605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B5B48A-C3D7-6887-E049-CE2693BD5D81}"/>
              </a:ext>
            </a:extLst>
          </p:cNvPr>
          <p:cNvSpPr>
            <a:spLocks noGrp="1"/>
          </p:cNvSpPr>
          <p:nvPr>
            <p:ph type="title"/>
          </p:nvPr>
        </p:nvSpPr>
        <p:spPr>
          <a:xfrm>
            <a:off x="381000" y="217869"/>
            <a:ext cx="11430000" cy="1014761"/>
          </a:xfrm>
        </p:spPr>
        <p:txBody>
          <a:bodyPr/>
          <a:lstStyle/>
          <a:p>
            <a:r>
              <a:rPr lang="en-US" dirty="0"/>
              <a:t>How to Stay Hydrated? </a:t>
            </a:r>
          </a:p>
        </p:txBody>
      </p:sp>
      <p:sp>
        <p:nvSpPr>
          <p:cNvPr id="2" name="Content Placeholder 1">
            <a:extLst>
              <a:ext uri="{FF2B5EF4-FFF2-40B4-BE49-F238E27FC236}">
                <a16:creationId xmlns:a16="http://schemas.microsoft.com/office/drawing/2014/main" id="{EBD427D2-D7CC-251C-C51C-7513DCBA65EE}"/>
              </a:ext>
            </a:extLst>
          </p:cNvPr>
          <p:cNvSpPr>
            <a:spLocks noGrp="1"/>
          </p:cNvSpPr>
          <p:nvPr>
            <p:ph idx="1"/>
          </p:nvPr>
        </p:nvSpPr>
        <p:spPr>
          <a:xfrm>
            <a:off x="381000" y="1232630"/>
            <a:ext cx="11197590" cy="4225650"/>
          </a:xfrm>
        </p:spPr>
        <p:txBody>
          <a:bodyPr/>
          <a:lstStyle/>
          <a:p>
            <a:r>
              <a:rPr lang="en-US" dirty="0"/>
              <a:t>Hydrate before, during, and after work</a:t>
            </a:r>
          </a:p>
          <a:p>
            <a:r>
              <a:rPr lang="en-US" dirty="0"/>
              <a:t>For moderate activities in the heat that last less than 2 hours:</a:t>
            </a:r>
          </a:p>
          <a:p>
            <a:pPr lvl="1"/>
            <a:r>
              <a:rPr lang="en-US" b="1" dirty="0"/>
              <a:t>Drink 8 oz. of water every 15-20 minutes </a:t>
            </a:r>
            <a:br>
              <a:rPr lang="en-US" b="1" dirty="0"/>
            </a:br>
            <a:r>
              <a:rPr lang="en-US" b="1" dirty="0"/>
              <a:t>(~32 oz. every hour) </a:t>
            </a:r>
          </a:p>
        </p:txBody>
      </p:sp>
      <p:pic>
        <p:nvPicPr>
          <p:cNvPr id="6" name="Picture 5" descr="A graphic with a carton full of water, a gallon container that is 1/4 full with water, and a 1 liter bottle full of water. This graphic is provided to show what 32 ounces looks like in different types of containers. ">
            <a:extLst>
              <a:ext uri="{FF2B5EF4-FFF2-40B4-BE49-F238E27FC236}">
                <a16:creationId xmlns:a16="http://schemas.microsoft.com/office/drawing/2014/main" id="{0383E48D-FC7D-4039-C7BE-F0D75AD202B1}"/>
              </a:ext>
            </a:extLst>
          </p:cNvPr>
          <p:cNvPicPr>
            <a:picLocks noChangeAspect="1"/>
          </p:cNvPicPr>
          <p:nvPr/>
        </p:nvPicPr>
        <p:blipFill>
          <a:blip r:embed="rId3"/>
          <a:stretch>
            <a:fillRect/>
          </a:stretch>
        </p:blipFill>
        <p:spPr>
          <a:xfrm>
            <a:off x="4026881" y="3734900"/>
            <a:ext cx="3905827" cy="2291419"/>
          </a:xfrm>
          <a:prstGeom prst="rect">
            <a:avLst/>
          </a:prstGeom>
        </p:spPr>
      </p:pic>
    </p:spTree>
    <p:extLst>
      <p:ext uri="{BB962C8B-B14F-4D97-AF65-F5344CB8AC3E}">
        <p14:creationId xmlns:p14="http://schemas.microsoft.com/office/powerpoint/2010/main" val="3778910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5EEB04-51D9-A8E3-3318-735C164E083D}"/>
              </a:ext>
            </a:extLst>
          </p:cNvPr>
          <p:cNvSpPr>
            <a:spLocks noGrp="1"/>
          </p:cNvSpPr>
          <p:nvPr>
            <p:ph type="title"/>
          </p:nvPr>
        </p:nvSpPr>
        <p:spPr/>
        <p:txBody>
          <a:bodyPr/>
          <a:lstStyle/>
          <a:p>
            <a:r>
              <a:rPr lang="en-US" dirty="0"/>
              <a:t>How to Stay Hydrated? (Continued) </a:t>
            </a:r>
          </a:p>
        </p:txBody>
      </p:sp>
      <p:sp>
        <p:nvSpPr>
          <p:cNvPr id="2" name="Content Placeholder 1">
            <a:extLst>
              <a:ext uri="{FF2B5EF4-FFF2-40B4-BE49-F238E27FC236}">
                <a16:creationId xmlns:a16="http://schemas.microsoft.com/office/drawing/2014/main" id="{1007BA2A-C33B-0528-41C3-8C67E11B8E06}"/>
              </a:ext>
            </a:extLst>
          </p:cNvPr>
          <p:cNvSpPr>
            <a:spLocks noGrp="1"/>
          </p:cNvSpPr>
          <p:nvPr>
            <p:ph idx="1"/>
          </p:nvPr>
        </p:nvSpPr>
        <p:spPr/>
        <p:txBody>
          <a:bodyPr/>
          <a:lstStyle/>
          <a:p>
            <a:r>
              <a:rPr lang="en-US" dirty="0"/>
              <a:t>If sweating lasts for several hours:</a:t>
            </a:r>
          </a:p>
          <a:p>
            <a:pPr lvl="1"/>
            <a:r>
              <a:rPr lang="en-US" sz="2400" dirty="0"/>
              <a:t>Drink sports drinks containing balanced electrolytes</a:t>
            </a:r>
          </a:p>
          <a:p>
            <a:r>
              <a:rPr lang="en-US" dirty="0"/>
              <a:t>Take scheduled meal breaks</a:t>
            </a:r>
          </a:p>
          <a:p>
            <a:r>
              <a:rPr lang="en-US" dirty="0"/>
              <a:t>Do not drink more than 48 oz. per hour  </a:t>
            </a:r>
          </a:p>
          <a:p>
            <a:pPr marL="0" indent="0">
              <a:buNone/>
            </a:pPr>
            <a:r>
              <a:rPr lang="en-US" b="1" dirty="0"/>
              <a:t>**Remember: drinking at shorter intervals is more effective than drinking large amounts infrequently </a:t>
            </a:r>
          </a:p>
          <a:p>
            <a:endParaRPr lang="en-US" dirty="0"/>
          </a:p>
        </p:txBody>
      </p:sp>
    </p:spTree>
    <p:extLst>
      <p:ext uri="{BB962C8B-B14F-4D97-AF65-F5344CB8AC3E}">
        <p14:creationId xmlns:p14="http://schemas.microsoft.com/office/powerpoint/2010/main" val="1908272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CBF4A1-C243-2560-11C8-828CFEC0A985}"/>
              </a:ext>
            </a:extLst>
          </p:cNvPr>
          <p:cNvSpPr>
            <a:spLocks noGrp="1"/>
          </p:cNvSpPr>
          <p:nvPr>
            <p:ph type="title"/>
          </p:nvPr>
        </p:nvSpPr>
        <p:spPr>
          <a:xfrm>
            <a:off x="381000" y="215009"/>
            <a:ext cx="11430000" cy="1014761"/>
          </a:xfrm>
        </p:spPr>
        <p:txBody>
          <a:bodyPr/>
          <a:lstStyle/>
          <a:p>
            <a:r>
              <a:rPr lang="en-US" dirty="0"/>
              <a:t>Hydration – Daily Recommendation</a:t>
            </a:r>
          </a:p>
        </p:txBody>
      </p:sp>
      <p:pic>
        <p:nvPicPr>
          <p:cNvPr id="4" name="Content Placeholder 3" descr="Graphic demonstrating self-reported daily average water consumption versus OSHA’s daily recommendation for water consumption wen working in a moderate heat index. &#10;">
            <a:extLst>
              <a:ext uri="{FF2B5EF4-FFF2-40B4-BE49-F238E27FC236}">
                <a16:creationId xmlns:a16="http://schemas.microsoft.com/office/drawing/2014/main" id="{506CB1A9-7FDA-633B-B8D7-985ACBFE9454}"/>
              </a:ext>
            </a:extLst>
          </p:cNvPr>
          <p:cNvPicPr>
            <a:picLocks noGrp="1" noChangeAspect="1"/>
          </p:cNvPicPr>
          <p:nvPr>
            <p:ph idx="1"/>
          </p:nvPr>
        </p:nvPicPr>
        <p:blipFill>
          <a:blip r:embed="rId3"/>
          <a:stretch>
            <a:fillRect/>
          </a:stretch>
        </p:blipFill>
        <p:spPr>
          <a:xfrm>
            <a:off x="2718607" y="1084845"/>
            <a:ext cx="6754785" cy="4942525"/>
          </a:xfrm>
          <a:prstGeom prst="rect">
            <a:avLst/>
          </a:prstGeom>
        </p:spPr>
      </p:pic>
    </p:spTree>
    <p:extLst>
      <p:ext uri="{BB962C8B-B14F-4D97-AF65-F5344CB8AC3E}">
        <p14:creationId xmlns:p14="http://schemas.microsoft.com/office/powerpoint/2010/main" val="27053440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5F699F-5676-09D2-BE6E-A8742FD3FBA8}"/>
              </a:ext>
            </a:extLst>
          </p:cNvPr>
          <p:cNvSpPr>
            <a:spLocks noGrp="1"/>
          </p:cNvSpPr>
          <p:nvPr>
            <p:ph type="title"/>
          </p:nvPr>
        </p:nvSpPr>
        <p:spPr/>
        <p:txBody>
          <a:bodyPr/>
          <a:lstStyle/>
          <a:p>
            <a:r>
              <a:rPr lang="en-US" dirty="0"/>
              <a:t>Hydration Chart</a:t>
            </a:r>
          </a:p>
        </p:txBody>
      </p:sp>
      <p:pic>
        <p:nvPicPr>
          <p:cNvPr id="4" name="Picture 4" descr="This chart shows different shades of yellow/brown that demonstrate hydration status, starting with 1 (well hydrated) to 8 (severely dehydrated). ">
            <a:extLst>
              <a:ext uri="{FF2B5EF4-FFF2-40B4-BE49-F238E27FC236}">
                <a16:creationId xmlns:a16="http://schemas.microsoft.com/office/drawing/2014/main" id="{6A43DECF-DC00-4609-4C15-78BF09C9A0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25220"/>
          <a:stretch>
            <a:fillRect/>
          </a:stretch>
        </p:blipFill>
        <p:spPr bwMode="auto">
          <a:xfrm>
            <a:off x="3743347" y="1216024"/>
            <a:ext cx="5703619" cy="5120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989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4A77AB-6AF6-1151-FBFB-E8810D3E9637}"/>
              </a:ext>
            </a:extLst>
          </p:cNvPr>
          <p:cNvSpPr>
            <a:spLocks noGrp="1"/>
          </p:cNvSpPr>
          <p:nvPr>
            <p:ph type="title"/>
          </p:nvPr>
        </p:nvSpPr>
        <p:spPr/>
        <p:txBody>
          <a:bodyPr/>
          <a:lstStyle/>
          <a:p>
            <a:r>
              <a:rPr lang="en-US" dirty="0"/>
              <a:t>Urine Color Chart </a:t>
            </a:r>
          </a:p>
        </p:txBody>
      </p:sp>
      <p:pic>
        <p:nvPicPr>
          <p:cNvPr id="4" name="Content Placeholder 3" descr="chart demonstrates hydration status. Lighter shades of yellow suggest hydration, whereas darker shades of yellow/brown suggest dehydration and severe dehydration. ">
            <a:extLst>
              <a:ext uri="{FF2B5EF4-FFF2-40B4-BE49-F238E27FC236}">
                <a16:creationId xmlns:a16="http://schemas.microsoft.com/office/drawing/2014/main" id="{D0DCE35D-FB7F-96E7-29C1-06241833CE0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29196" y="886641"/>
            <a:ext cx="5533607" cy="5971359"/>
          </a:xfrm>
          <a:prstGeom prst="rect">
            <a:avLst/>
          </a:prstGeom>
          <a:noFill/>
          <a:ln>
            <a:noFill/>
          </a:ln>
        </p:spPr>
      </p:pic>
    </p:spTree>
    <p:extLst>
      <p:ext uri="{BB962C8B-B14F-4D97-AF65-F5344CB8AC3E}">
        <p14:creationId xmlns:p14="http://schemas.microsoft.com/office/powerpoint/2010/main" val="2790143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1EC32D-3835-A019-42AE-FF1751D1F839}"/>
              </a:ext>
            </a:extLst>
          </p:cNvPr>
          <p:cNvSpPr>
            <a:spLocks noGrp="1"/>
          </p:cNvSpPr>
          <p:nvPr>
            <p:ph type="title"/>
          </p:nvPr>
        </p:nvSpPr>
        <p:spPr/>
        <p:txBody>
          <a:bodyPr/>
          <a:lstStyle/>
          <a:p>
            <a:r>
              <a:rPr lang="en-US" dirty="0"/>
              <a:t>Hydration Monitoring</a:t>
            </a:r>
          </a:p>
        </p:txBody>
      </p:sp>
      <p:sp>
        <p:nvSpPr>
          <p:cNvPr id="2" name="Content Placeholder 1">
            <a:extLst>
              <a:ext uri="{FF2B5EF4-FFF2-40B4-BE49-F238E27FC236}">
                <a16:creationId xmlns:a16="http://schemas.microsoft.com/office/drawing/2014/main" id="{489986E5-7D09-888C-444F-0E82C719E383}"/>
              </a:ext>
            </a:extLst>
          </p:cNvPr>
          <p:cNvSpPr>
            <a:spLocks noGrp="1"/>
          </p:cNvSpPr>
          <p:nvPr>
            <p:ph idx="1"/>
          </p:nvPr>
        </p:nvSpPr>
        <p:spPr>
          <a:xfrm>
            <a:off x="380999" y="1215485"/>
            <a:ext cx="7944853" cy="4225650"/>
          </a:xfrm>
        </p:spPr>
        <p:txBody>
          <a:bodyPr/>
          <a:lstStyle/>
          <a:p>
            <a:r>
              <a:rPr lang="en-US" dirty="0"/>
              <a:t>Wearable Hydration Trackers</a:t>
            </a:r>
          </a:p>
          <a:p>
            <a:pPr lvl="1"/>
            <a:r>
              <a:rPr lang="en-US" dirty="0"/>
              <a:t>Measure fluid and sodium loss, skin temperature, and motion </a:t>
            </a:r>
          </a:p>
          <a:p>
            <a:pPr lvl="1"/>
            <a:r>
              <a:rPr lang="en-US" dirty="0"/>
              <a:t>Direct and continuous sweat measurements</a:t>
            </a:r>
          </a:p>
          <a:p>
            <a:pPr lvl="1"/>
            <a:r>
              <a:rPr lang="en-US" dirty="0"/>
              <a:t>Real-time alerts and hydration recommendations</a:t>
            </a:r>
          </a:p>
          <a:p>
            <a:r>
              <a:rPr lang="en-US" dirty="0"/>
              <a:t>Hydration Testing Systems</a:t>
            </a:r>
          </a:p>
          <a:p>
            <a:pPr lvl="1"/>
            <a:r>
              <a:rPr lang="en-US" dirty="0"/>
              <a:t>Can track hydration levels of employees</a:t>
            </a:r>
          </a:p>
          <a:p>
            <a:pPr lvl="1"/>
            <a:r>
              <a:rPr lang="en-US" dirty="0"/>
              <a:t>Saliva measurement (instant results, non-invasive) </a:t>
            </a:r>
          </a:p>
          <a:p>
            <a:pPr lvl="1"/>
            <a:endParaRPr lang="en-US" dirty="0"/>
          </a:p>
        </p:txBody>
      </p:sp>
      <p:pic>
        <p:nvPicPr>
          <p:cNvPr id="5" name="Picture 4" descr="Photo of a wearable hydration tracker and a cellular app that is used to measure hydration status. ">
            <a:extLst>
              <a:ext uri="{FF2B5EF4-FFF2-40B4-BE49-F238E27FC236}">
                <a16:creationId xmlns:a16="http://schemas.microsoft.com/office/drawing/2014/main" id="{3A703B88-5B2E-474D-AB99-A5117D73F6F9}"/>
              </a:ext>
            </a:extLst>
          </p:cNvPr>
          <p:cNvPicPr>
            <a:picLocks noChangeAspect="1"/>
          </p:cNvPicPr>
          <p:nvPr/>
        </p:nvPicPr>
        <p:blipFill>
          <a:blip r:embed="rId3"/>
          <a:stretch>
            <a:fillRect/>
          </a:stretch>
        </p:blipFill>
        <p:spPr>
          <a:xfrm>
            <a:off x="8200805" y="708102"/>
            <a:ext cx="3823023" cy="4469379"/>
          </a:xfrm>
          <a:prstGeom prst="rect">
            <a:avLst/>
          </a:prstGeom>
        </p:spPr>
      </p:pic>
    </p:spTree>
    <p:extLst>
      <p:ext uri="{BB962C8B-B14F-4D97-AF65-F5344CB8AC3E}">
        <p14:creationId xmlns:p14="http://schemas.microsoft.com/office/powerpoint/2010/main" val="40914285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4D9A87-BDDE-89FD-300A-8887716613EA}"/>
              </a:ext>
            </a:extLst>
          </p:cNvPr>
          <p:cNvSpPr>
            <a:spLocks noGrp="1"/>
          </p:cNvSpPr>
          <p:nvPr>
            <p:ph type="title"/>
          </p:nvPr>
        </p:nvSpPr>
        <p:spPr>
          <a:xfrm>
            <a:off x="381000" y="200722"/>
            <a:ext cx="11430000" cy="1014761"/>
          </a:xfrm>
        </p:spPr>
        <p:txBody>
          <a:bodyPr anchor="ctr">
            <a:normAutofit/>
          </a:bodyPr>
          <a:lstStyle/>
          <a:p>
            <a:r>
              <a:rPr lang="en-US" dirty="0"/>
              <a:t>Come to Work Prepared! </a:t>
            </a:r>
          </a:p>
        </p:txBody>
      </p:sp>
      <p:sp>
        <p:nvSpPr>
          <p:cNvPr id="5" name="Content Placeholder 4">
            <a:extLst>
              <a:ext uri="{FF2B5EF4-FFF2-40B4-BE49-F238E27FC236}">
                <a16:creationId xmlns:a16="http://schemas.microsoft.com/office/drawing/2014/main" id="{A0E6B79A-09CE-1C5A-A4D0-7F0D238EAAA2}"/>
              </a:ext>
            </a:extLst>
          </p:cNvPr>
          <p:cNvSpPr>
            <a:spLocks noGrp="1"/>
          </p:cNvSpPr>
          <p:nvPr>
            <p:ph idx="1"/>
          </p:nvPr>
        </p:nvSpPr>
        <p:spPr>
          <a:xfrm>
            <a:off x="381000" y="1215484"/>
            <a:ext cx="7128526" cy="5199603"/>
          </a:xfrm>
        </p:spPr>
        <p:txBody>
          <a:bodyPr>
            <a:normAutofit/>
          </a:bodyPr>
          <a:lstStyle/>
          <a:p>
            <a:pPr>
              <a:lnSpc>
                <a:spcPct val="90000"/>
              </a:lnSpc>
            </a:pPr>
            <a:r>
              <a:rPr lang="en-US" sz="2800" dirty="0"/>
              <a:t>Limit alcohol consumption</a:t>
            </a:r>
          </a:p>
          <a:p>
            <a:pPr lvl="1">
              <a:lnSpc>
                <a:spcPct val="90000"/>
              </a:lnSpc>
            </a:pPr>
            <a:r>
              <a:rPr lang="en-US" sz="2800" dirty="0"/>
              <a:t>Diuretic</a:t>
            </a:r>
          </a:p>
          <a:p>
            <a:pPr lvl="1">
              <a:lnSpc>
                <a:spcPct val="90000"/>
              </a:lnSpc>
            </a:pPr>
            <a:r>
              <a:rPr lang="en-US" sz="2800" dirty="0"/>
              <a:t>Consumption within 24 hours can contribute to heat illness</a:t>
            </a:r>
          </a:p>
          <a:p>
            <a:pPr>
              <a:lnSpc>
                <a:spcPct val="90000"/>
              </a:lnSpc>
            </a:pPr>
            <a:r>
              <a:rPr lang="en-US" sz="2800" dirty="0"/>
              <a:t>Limit caffeine consumption</a:t>
            </a:r>
          </a:p>
          <a:p>
            <a:pPr lvl="1">
              <a:lnSpc>
                <a:spcPct val="90000"/>
              </a:lnSpc>
            </a:pPr>
            <a:r>
              <a:rPr lang="en-US" sz="2800" dirty="0"/>
              <a:t>High levels can add additional strain on heart </a:t>
            </a:r>
          </a:p>
          <a:p>
            <a:pPr lvl="1">
              <a:lnSpc>
                <a:spcPct val="90000"/>
              </a:lnSpc>
            </a:pPr>
            <a:r>
              <a:rPr lang="en-US" sz="2800" dirty="0"/>
              <a:t>Avoid energy drinks</a:t>
            </a:r>
          </a:p>
          <a:p>
            <a:pPr marL="342900" lvl="1" indent="0">
              <a:lnSpc>
                <a:spcPct val="90000"/>
              </a:lnSpc>
              <a:buNone/>
            </a:pPr>
            <a:endParaRPr lang="en-US" sz="2000" dirty="0"/>
          </a:p>
        </p:txBody>
      </p:sp>
      <p:pic>
        <p:nvPicPr>
          <p:cNvPr id="8" name="Picture 7" descr="A cup of black coffee. Included to demonstrate the need for employees to be aware of their caffeine consumption. ">
            <a:extLst>
              <a:ext uri="{FF2B5EF4-FFF2-40B4-BE49-F238E27FC236}">
                <a16:creationId xmlns:a16="http://schemas.microsoft.com/office/drawing/2014/main" id="{2038434B-8470-E53A-7E4B-878FC6CFFB4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5788" r="4" b="39430"/>
          <a:stretch/>
        </p:blipFill>
        <p:spPr>
          <a:xfrm>
            <a:off x="7736708" y="1056685"/>
            <a:ext cx="3523703" cy="2141407"/>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noFill/>
          <a:ln>
            <a:noFill/>
          </a:ln>
        </p:spPr>
      </p:pic>
      <p:pic>
        <p:nvPicPr>
          <p:cNvPr id="10" name="Picture 9" descr="A white plate with two fried eggs and bacon. Included to demonstrate the need for workers to consume meals prior and during their work shift. ">
            <a:extLst>
              <a:ext uri="{FF2B5EF4-FFF2-40B4-BE49-F238E27FC236}">
                <a16:creationId xmlns:a16="http://schemas.microsoft.com/office/drawing/2014/main" id="{7793FC6C-1E7C-BF0A-DDFF-B0215F6ECA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1493" r="20241"/>
          <a:stretch/>
        </p:blipFill>
        <p:spPr>
          <a:xfrm>
            <a:off x="7509526" y="2389581"/>
            <a:ext cx="1891628" cy="3073823"/>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noFill/>
          <a:ln>
            <a:noFill/>
          </a:ln>
        </p:spPr>
      </p:pic>
      <p:pic>
        <p:nvPicPr>
          <p:cNvPr id="12" name="Picture 11" descr="A bottle of prescription medication. Used to demonstrate the need for employees to consider any medication they may be on.">
            <a:extLst>
              <a:ext uri="{FF2B5EF4-FFF2-40B4-BE49-F238E27FC236}">
                <a16:creationId xmlns:a16="http://schemas.microsoft.com/office/drawing/2014/main" id="{55ECF44F-8F08-B210-4356-F38E6BDF70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58" r="28620" b="2"/>
          <a:stretch/>
        </p:blipFill>
        <p:spPr>
          <a:xfrm>
            <a:off x="9595965" y="2388067"/>
            <a:ext cx="1888893" cy="3075783"/>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noFill/>
          <a:ln>
            <a:noFill/>
          </a:ln>
        </p:spPr>
      </p:pic>
    </p:spTree>
    <p:extLst>
      <p:ext uri="{BB962C8B-B14F-4D97-AF65-F5344CB8AC3E}">
        <p14:creationId xmlns:p14="http://schemas.microsoft.com/office/powerpoint/2010/main" val="3584956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585668-A59D-60BE-2F2F-5805E0F3801A}"/>
              </a:ext>
            </a:extLst>
          </p:cNvPr>
          <p:cNvSpPr>
            <a:spLocks noGrp="1"/>
          </p:cNvSpPr>
          <p:nvPr>
            <p:ph type="title"/>
          </p:nvPr>
        </p:nvSpPr>
        <p:spPr/>
        <p:txBody>
          <a:bodyPr/>
          <a:lstStyle/>
          <a:p>
            <a:r>
              <a:rPr lang="en-US" dirty="0"/>
              <a:t>Come to Work Prepared! (Continued)</a:t>
            </a:r>
          </a:p>
        </p:txBody>
      </p:sp>
      <p:sp>
        <p:nvSpPr>
          <p:cNvPr id="5" name="Content Placeholder 4">
            <a:extLst>
              <a:ext uri="{FF2B5EF4-FFF2-40B4-BE49-F238E27FC236}">
                <a16:creationId xmlns:a16="http://schemas.microsoft.com/office/drawing/2014/main" id="{7A4D1DC0-6896-B533-A227-1F6C8B263DE7}"/>
              </a:ext>
            </a:extLst>
          </p:cNvPr>
          <p:cNvSpPr>
            <a:spLocks noGrp="1"/>
          </p:cNvSpPr>
          <p:nvPr>
            <p:ph idx="1"/>
          </p:nvPr>
        </p:nvSpPr>
        <p:spPr>
          <a:xfrm>
            <a:off x="381000" y="1215485"/>
            <a:ext cx="10792216" cy="4225650"/>
          </a:xfrm>
        </p:spPr>
        <p:txBody>
          <a:bodyPr/>
          <a:lstStyle/>
          <a:p>
            <a:pPr>
              <a:lnSpc>
                <a:spcPct val="90000"/>
              </a:lnSpc>
            </a:pPr>
            <a:r>
              <a:rPr lang="en-US" sz="2800" dirty="0"/>
              <a:t>Do not skip meals</a:t>
            </a:r>
          </a:p>
          <a:p>
            <a:pPr>
              <a:lnSpc>
                <a:spcPct val="90000"/>
              </a:lnSpc>
            </a:pPr>
            <a:r>
              <a:rPr lang="en-US" sz="2800" dirty="0"/>
              <a:t>Bring your own water bottle </a:t>
            </a:r>
          </a:p>
          <a:p>
            <a:pPr>
              <a:lnSpc>
                <a:spcPct val="90000"/>
              </a:lnSpc>
            </a:pPr>
            <a:r>
              <a:rPr lang="en-US" sz="2800" dirty="0"/>
              <a:t>Hydrate the day before </a:t>
            </a:r>
          </a:p>
          <a:p>
            <a:pPr>
              <a:lnSpc>
                <a:spcPct val="90000"/>
              </a:lnSpc>
            </a:pPr>
            <a:r>
              <a:rPr lang="en-US" sz="2800" dirty="0"/>
              <a:t>Consider medications </a:t>
            </a:r>
          </a:p>
          <a:p>
            <a:pPr lvl="1">
              <a:lnSpc>
                <a:spcPct val="90000"/>
              </a:lnSpc>
            </a:pPr>
            <a:r>
              <a:rPr lang="en-US" sz="2800" dirty="0"/>
              <a:t>Some medications are diuretics or affect temperature regulation in the body </a:t>
            </a:r>
          </a:p>
          <a:p>
            <a:pPr>
              <a:lnSpc>
                <a:spcPct val="90000"/>
              </a:lnSpc>
            </a:pPr>
            <a:r>
              <a:rPr lang="en-US" sz="2800" dirty="0"/>
              <a:t>Dress appropriately for the heat, light-colored clothing </a:t>
            </a:r>
          </a:p>
          <a:p>
            <a:endParaRPr lang="en-US" dirty="0"/>
          </a:p>
        </p:txBody>
      </p:sp>
    </p:spTree>
    <p:extLst>
      <p:ext uri="{BB962C8B-B14F-4D97-AF65-F5344CB8AC3E}">
        <p14:creationId xmlns:p14="http://schemas.microsoft.com/office/powerpoint/2010/main" val="24892958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C922B5-F2CF-BE17-B3EA-F6E78146A14F}"/>
              </a:ext>
            </a:extLst>
          </p:cNvPr>
          <p:cNvSpPr>
            <a:spLocks noGrp="1"/>
          </p:cNvSpPr>
          <p:nvPr>
            <p:ph type="title"/>
          </p:nvPr>
        </p:nvSpPr>
        <p:spPr>
          <a:xfrm>
            <a:off x="381000" y="0"/>
            <a:ext cx="11430000" cy="1014761"/>
          </a:xfrm>
        </p:spPr>
        <p:txBody>
          <a:bodyPr/>
          <a:lstStyle/>
          <a:p>
            <a:r>
              <a:rPr lang="en-US" dirty="0"/>
              <a:t>Knowledge Check: Hydration </a:t>
            </a:r>
          </a:p>
        </p:txBody>
      </p:sp>
      <p:sp>
        <p:nvSpPr>
          <p:cNvPr id="2" name="Content Placeholder 1">
            <a:extLst>
              <a:ext uri="{FF2B5EF4-FFF2-40B4-BE49-F238E27FC236}">
                <a16:creationId xmlns:a16="http://schemas.microsoft.com/office/drawing/2014/main" id="{A942F8DA-3FC4-4EE5-C78F-1E0D4F212E59}"/>
              </a:ext>
            </a:extLst>
          </p:cNvPr>
          <p:cNvSpPr>
            <a:spLocks noGrp="1"/>
          </p:cNvSpPr>
          <p:nvPr>
            <p:ph idx="1"/>
          </p:nvPr>
        </p:nvSpPr>
        <p:spPr>
          <a:xfrm>
            <a:off x="381000" y="786860"/>
            <a:ext cx="11577638" cy="4225650"/>
          </a:xfrm>
        </p:spPr>
        <p:txBody>
          <a:bodyPr/>
          <a:lstStyle/>
          <a:p>
            <a:pPr marL="457200" indent="-457200">
              <a:buFont typeface="+mj-lt"/>
              <a:buAutoNum type="arabicPeriod"/>
            </a:pPr>
            <a:r>
              <a:rPr lang="en-US" dirty="0"/>
              <a:t>How many ounces of water should be consumed every 15-20 minutes when performing moderate activities in the heat for less than 2 hours? </a:t>
            </a:r>
          </a:p>
          <a:p>
            <a:pPr marL="457200" indent="-457200">
              <a:buFont typeface="+mj-lt"/>
              <a:buAutoNum type="arabicPeriod"/>
            </a:pPr>
            <a:r>
              <a:rPr lang="en-US" dirty="0"/>
              <a:t>When should workers drink sports drinks with balanced electrolytes? </a:t>
            </a:r>
          </a:p>
          <a:p>
            <a:pPr marL="457200" indent="-457200">
              <a:buFont typeface="+mj-lt"/>
              <a:buAutoNum type="arabicPeriod"/>
            </a:pPr>
            <a:r>
              <a:rPr lang="en-US" sz="3000" b="1" dirty="0"/>
              <a:t>True or False: </a:t>
            </a:r>
            <a:r>
              <a:rPr lang="en-US" dirty="0"/>
              <a:t>Alcohol consumption within 24 hours of work shift can increase risk of heat illness. </a:t>
            </a:r>
          </a:p>
          <a:p>
            <a:pPr marL="457200" indent="-457200">
              <a:buFont typeface="+mj-lt"/>
              <a:buAutoNum type="arabicPeriod"/>
            </a:pPr>
            <a:r>
              <a:rPr lang="en-US" sz="3000" b="1" dirty="0"/>
              <a:t>True or False: </a:t>
            </a:r>
            <a:r>
              <a:rPr lang="en-US" dirty="0"/>
              <a:t>Employees should only worry about hydrating during and after their work shift. </a:t>
            </a:r>
          </a:p>
          <a:p>
            <a:pPr marL="457200" indent="-457200">
              <a:buFont typeface="+mj-lt"/>
              <a:buAutoNum type="arabicPeriod"/>
            </a:pPr>
            <a:r>
              <a:rPr lang="en-US" sz="3000" b="1" dirty="0"/>
              <a:t>True or False: </a:t>
            </a:r>
            <a:r>
              <a:rPr lang="en-US" dirty="0"/>
              <a:t>Drinking water frequently and eating regular meals is usually sufficient for hydration.</a:t>
            </a:r>
          </a:p>
          <a:p>
            <a:pPr marL="457200" indent="-457200">
              <a:buFont typeface="+mj-lt"/>
              <a:buAutoNum type="arabicPeriod"/>
            </a:pPr>
            <a:r>
              <a:rPr lang="en-US" dirty="0"/>
              <a:t>List 4 ways employers can encourage proper hydration amongst workers. </a:t>
            </a:r>
          </a:p>
          <a:p>
            <a:pPr marL="457200" indent="-457200">
              <a:buFont typeface="+mj-lt"/>
              <a:buAutoNum type="arabicPeriod"/>
            </a:pPr>
            <a:endParaRPr lang="en-US" dirty="0"/>
          </a:p>
        </p:txBody>
      </p:sp>
    </p:spTree>
    <p:extLst>
      <p:ext uri="{BB962C8B-B14F-4D97-AF65-F5344CB8AC3E}">
        <p14:creationId xmlns:p14="http://schemas.microsoft.com/office/powerpoint/2010/main" val="23084924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7526-04C3-0EA5-2A35-71EFCE4BF10F}"/>
              </a:ext>
            </a:extLst>
          </p:cNvPr>
          <p:cNvSpPr>
            <a:spLocks noGrp="1"/>
          </p:cNvSpPr>
          <p:nvPr>
            <p:ph type="title"/>
          </p:nvPr>
        </p:nvSpPr>
        <p:spPr/>
        <p:txBody>
          <a:bodyPr/>
          <a:lstStyle/>
          <a:p>
            <a:r>
              <a:rPr lang="en-US" dirty="0"/>
              <a:t>Hydration Activity </a:t>
            </a:r>
          </a:p>
        </p:txBody>
      </p:sp>
      <p:sp>
        <p:nvSpPr>
          <p:cNvPr id="3" name="Content Placeholder 2">
            <a:extLst>
              <a:ext uri="{FF2B5EF4-FFF2-40B4-BE49-F238E27FC236}">
                <a16:creationId xmlns:a16="http://schemas.microsoft.com/office/drawing/2014/main" id="{22C1D74D-7F39-AC02-A361-AFF308489523}"/>
              </a:ext>
            </a:extLst>
          </p:cNvPr>
          <p:cNvSpPr>
            <a:spLocks noGrp="1"/>
          </p:cNvSpPr>
          <p:nvPr>
            <p:ph idx="1"/>
          </p:nvPr>
        </p:nvSpPr>
        <p:spPr>
          <a:xfrm>
            <a:off x="381000" y="1215485"/>
            <a:ext cx="9773654" cy="4225650"/>
          </a:xfrm>
        </p:spPr>
        <p:txBody>
          <a:bodyPr/>
          <a:lstStyle/>
          <a:p>
            <a:r>
              <a:rPr lang="en-US" sz="3200" dirty="0"/>
              <a:t>Sort the beverages in order of which would be the </a:t>
            </a:r>
            <a:r>
              <a:rPr lang="en-US" sz="3400" b="1" dirty="0"/>
              <a:t>best to worst choice </a:t>
            </a:r>
            <a:r>
              <a:rPr lang="en-US" sz="3200" dirty="0"/>
              <a:t>at:</a:t>
            </a:r>
          </a:p>
          <a:p>
            <a:pPr lvl="1"/>
            <a:r>
              <a:rPr lang="en-US" sz="2800" dirty="0"/>
              <a:t>At the beginning of the shift</a:t>
            </a:r>
          </a:p>
          <a:p>
            <a:pPr lvl="1"/>
            <a:r>
              <a:rPr lang="en-US" sz="2800" dirty="0"/>
              <a:t>At the end of the shift </a:t>
            </a:r>
          </a:p>
        </p:txBody>
      </p:sp>
      <p:pic>
        <p:nvPicPr>
          <p:cNvPr id="20" name="Picture 19" descr="A black can containing an energy drink&#10;">
            <a:extLst>
              <a:ext uri="{FF2B5EF4-FFF2-40B4-BE49-F238E27FC236}">
                <a16:creationId xmlns:a16="http://schemas.microsoft.com/office/drawing/2014/main" id="{423541C9-128C-AF29-3254-4CCED59D82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91851" y="3431861"/>
            <a:ext cx="1844843" cy="2878359"/>
          </a:xfrm>
          <a:prstGeom prst="rect">
            <a:avLst/>
          </a:prstGeom>
        </p:spPr>
      </p:pic>
      <p:pic>
        <p:nvPicPr>
          <p:cNvPr id="22" name="Picture 21" descr="A bottle containing a sports drink&#10;&#10;">
            <a:extLst>
              <a:ext uri="{FF2B5EF4-FFF2-40B4-BE49-F238E27FC236}">
                <a16:creationId xmlns:a16="http://schemas.microsoft.com/office/drawing/2014/main" id="{C7F87218-F0B6-79D4-94D4-9CDD7CBB2A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00337" y="3143103"/>
            <a:ext cx="2164451" cy="3052635"/>
          </a:xfrm>
          <a:prstGeom prst="rect">
            <a:avLst/>
          </a:prstGeom>
        </p:spPr>
      </p:pic>
      <p:pic>
        <p:nvPicPr>
          <p:cNvPr id="24" name="Picture 23" descr="A bottle of water. ">
            <a:extLst>
              <a:ext uri="{FF2B5EF4-FFF2-40B4-BE49-F238E27FC236}">
                <a16:creationId xmlns:a16="http://schemas.microsoft.com/office/drawing/2014/main" id="{E1654F91-9D6F-FB78-C985-9371235D78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5486" y="2956350"/>
            <a:ext cx="2264118" cy="3426139"/>
          </a:xfrm>
          <a:prstGeom prst="rect">
            <a:avLst/>
          </a:prstGeom>
        </p:spPr>
      </p:pic>
    </p:spTree>
    <p:extLst>
      <p:ext uri="{BB962C8B-B14F-4D97-AF65-F5344CB8AC3E}">
        <p14:creationId xmlns:p14="http://schemas.microsoft.com/office/powerpoint/2010/main" val="37485267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82D68F-766D-5C5F-AAEB-618C1DCBC4DC}"/>
              </a:ext>
            </a:extLst>
          </p:cNvPr>
          <p:cNvSpPr>
            <a:spLocks noGrp="1"/>
          </p:cNvSpPr>
          <p:nvPr>
            <p:ph type="title"/>
          </p:nvPr>
        </p:nvSpPr>
        <p:spPr>
          <a:xfrm>
            <a:off x="381000" y="200722"/>
            <a:ext cx="11430000" cy="1014761"/>
          </a:xfrm>
        </p:spPr>
        <p:txBody>
          <a:bodyPr/>
          <a:lstStyle/>
          <a:p>
            <a:r>
              <a:rPr lang="en-US" dirty="0"/>
              <a:t>Pre-Planning Exposure Assessments </a:t>
            </a:r>
          </a:p>
        </p:txBody>
      </p:sp>
      <p:sp>
        <p:nvSpPr>
          <p:cNvPr id="2" name="Content Placeholder 1">
            <a:extLst>
              <a:ext uri="{FF2B5EF4-FFF2-40B4-BE49-F238E27FC236}">
                <a16:creationId xmlns:a16="http://schemas.microsoft.com/office/drawing/2014/main" id="{05327879-7909-41A6-BF53-89881497B4B7}"/>
              </a:ext>
            </a:extLst>
          </p:cNvPr>
          <p:cNvSpPr>
            <a:spLocks noGrp="1"/>
          </p:cNvSpPr>
          <p:nvPr>
            <p:ph idx="1"/>
          </p:nvPr>
        </p:nvSpPr>
        <p:spPr>
          <a:xfrm>
            <a:off x="381000" y="1215485"/>
            <a:ext cx="11430000" cy="4225650"/>
          </a:xfrm>
        </p:spPr>
        <p:txBody>
          <a:bodyPr/>
          <a:lstStyle/>
          <a:p>
            <a:r>
              <a:rPr lang="en-US" dirty="0"/>
              <a:t>Factors that need to be considered:</a:t>
            </a:r>
          </a:p>
          <a:p>
            <a:pPr lvl="1"/>
            <a:r>
              <a:rPr lang="en-US" dirty="0"/>
              <a:t>Environmental conditions (e.g., air temperature, humidity, sunlight, air speed) </a:t>
            </a:r>
          </a:p>
          <a:p>
            <a:pPr lvl="1"/>
            <a:r>
              <a:rPr lang="en-US" dirty="0"/>
              <a:t>Presence of heat sources (e.g., ovens or furnaces) in the work area</a:t>
            </a:r>
          </a:p>
          <a:p>
            <a:pPr lvl="1"/>
            <a:r>
              <a:rPr lang="en-US" dirty="0"/>
              <a:t>Level of physical activity </a:t>
            </a:r>
          </a:p>
          <a:p>
            <a:pPr lvl="1"/>
            <a:r>
              <a:rPr lang="en-US" dirty="0"/>
              <a:t>Use of clothing or protective gear</a:t>
            </a:r>
          </a:p>
          <a:p>
            <a:pPr lvl="2"/>
            <a:r>
              <a:rPr lang="en-US" dirty="0"/>
              <a:t>Can reduce body’s ability to lose excess heat </a:t>
            </a:r>
          </a:p>
          <a:p>
            <a:pPr lvl="1"/>
            <a:r>
              <a:rPr lang="en-US" dirty="0"/>
              <a:t>Individual and personal risk factors </a:t>
            </a:r>
          </a:p>
        </p:txBody>
      </p:sp>
    </p:spTree>
    <p:extLst>
      <p:ext uri="{BB962C8B-B14F-4D97-AF65-F5344CB8AC3E}">
        <p14:creationId xmlns:p14="http://schemas.microsoft.com/office/powerpoint/2010/main" val="5784286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0994D1-45D8-95E9-FE45-4FCA85FE8CD4}"/>
              </a:ext>
            </a:extLst>
          </p:cNvPr>
          <p:cNvSpPr>
            <a:spLocks noGrp="1"/>
          </p:cNvSpPr>
          <p:nvPr>
            <p:ph type="title"/>
          </p:nvPr>
        </p:nvSpPr>
        <p:spPr/>
        <p:txBody>
          <a:bodyPr/>
          <a:lstStyle/>
          <a:p>
            <a:r>
              <a:rPr lang="en-US" dirty="0"/>
              <a:t>Pre-Planning Exposure Assessments</a:t>
            </a:r>
          </a:p>
        </p:txBody>
      </p:sp>
      <p:pic>
        <p:nvPicPr>
          <p:cNvPr id="8194" name="Picture 2" descr="The National Weather Service’s Heat Index Chart&#10;">
            <a:extLst>
              <a:ext uri="{FF2B5EF4-FFF2-40B4-BE49-F238E27FC236}">
                <a16:creationId xmlns:a16="http://schemas.microsoft.com/office/drawing/2014/main" id="{8F272624-EF3C-18F8-A87B-DA754FE497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6391" y="1316038"/>
            <a:ext cx="7228555" cy="42259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Phone front view showing the OSHA NIOSH Heat Safety tool. Screen reads feels like 86 degrees. ">
            <a:extLst>
              <a:ext uri="{FF2B5EF4-FFF2-40B4-BE49-F238E27FC236}">
                <a16:creationId xmlns:a16="http://schemas.microsoft.com/office/drawing/2014/main" id="{ADF4CFCD-3DFA-39FA-7707-C06B8670D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6959" y="225809"/>
            <a:ext cx="3028024" cy="594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741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C347D9-94EF-CCD7-CF74-411DCA5492ED}"/>
              </a:ext>
            </a:extLst>
          </p:cNvPr>
          <p:cNvSpPr>
            <a:spLocks noGrp="1"/>
          </p:cNvSpPr>
          <p:nvPr>
            <p:ph type="title"/>
          </p:nvPr>
        </p:nvSpPr>
        <p:spPr/>
        <p:txBody>
          <a:bodyPr>
            <a:normAutofit fontScale="90000"/>
          </a:bodyPr>
          <a:lstStyle/>
          <a:p>
            <a:r>
              <a:rPr lang="en-US" dirty="0"/>
              <a:t>Heat Assessments – Wet Globe Bulb Thermometer (WBGT)</a:t>
            </a:r>
          </a:p>
        </p:txBody>
      </p:sp>
      <p:sp>
        <p:nvSpPr>
          <p:cNvPr id="2" name="Content Placeholder 1">
            <a:extLst>
              <a:ext uri="{FF2B5EF4-FFF2-40B4-BE49-F238E27FC236}">
                <a16:creationId xmlns:a16="http://schemas.microsoft.com/office/drawing/2014/main" id="{3B35A1C8-5EED-3A3C-B9E4-3DFD656472EE}"/>
              </a:ext>
            </a:extLst>
          </p:cNvPr>
          <p:cNvSpPr>
            <a:spLocks noGrp="1"/>
          </p:cNvSpPr>
          <p:nvPr>
            <p:ph idx="1"/>
          </p:nvPr>
        </p:nvSpPr>
        <p:spPr>
          <a:xfrm>
            <a:off x="381000" y="1215484"/>
            <a:ext cx="6555828" cy="5441793"/>
          </a:xfrm>
        </p:spPr>
        <p:txBody>
          <a:bodyPr/>
          <a:lstStyle/>
          <a:p>
            <a:r>
              <a:rPr lang="en-US" dirty="0"/>
              <a:t>Estimates effect of </a:t>
            </a:r>
            <a:r>
              <a:rPr lang="en-US" b="1" dirty="0"/>
              <a:t>temperature</a:t>
            </a:r>
            <a:r>
              <a:rPr lang="en-US" dirty="0"/>
              <a:t>, </a:t>
            </a:r>
            <a:r>
              <a:rPr lang="en-US" b="1" dirty="0"/>
              <a:t>relative humidity,</a:t>
            </a:r>
            <a:r>
              <a:rPr lang="en-US" dirty="0"/>
              <a:t> </a:t>
            </a:r>
            <a:r>
              <a:rPr lang="en-US" b="1" dirty="0"/>
              <a:t>wind speed</a:t>
            </a:r>
            <a:r>
              <a:rPr lang="en-US" dirty="0"/>
              <a:t>, and </a:t>
            </a:r>
            <a:r>
              <a:rPr lang="en-US" b="1" dirty="0"/>
              <a:t>solar radiation</a:t>
            </a:r>
          </a:p>
          <a:p>
            <a:r>
              <a:rPr lang="en-US" dirty="0"/>
              <a:t>Utilizes three different thermometers</a:t>
            </a:r>
          </a:p>
          <a:p>
            <a:r>
              <a:rPr lang="en-US" dirty="0"/>
              <a:t>Accounts for:</a:t>
            </a:r>
          </a:p>
          <a:p>
            <a:pPr lvl="1"/>
            <a:r>
              <a:rPr lang="en-US" sz="2600" dirty="0"/>
              <a:t>Conditions inside a building</a:t>
            </a:r>
          </a:p>
          <a:p>
            <a:pPr lvl="1"/>
            <a:r>
              <a:rPr lang="en-US" sz="2600" dirty="0"/>
              <a:t>Working in direct sunlight</a:t>
            </a:r>
          </a:p>
          <a:p>
            <a:pPr lvl="1"/>
            <a:r>
              <a:rPr lang="en-US" sz="2600" dirty="0"/>
              <a:t>Heat generated by hot equipment, hot materials, and heat-absorbing surfaces</a:t>
            </a:r>
          </a:p>
          <a:p>
            <a:pPr lvl="1"/>
            <a:r>
              <a:rPr lang="en-US" sz="2600" dirty="0"/>
              <a:t>Air movement </a:t>
            </a:r>
          </a:p>
          <a:p>
            <a:pPr lvl="1"/>
            <a:r>
              <a:rPr lang="en-US" sz="2600" dirty="0"/>
              <a:t>Reflective materials in the work area</a:t>
            </a:r>
          </a:p>
          <a:p>
            <a:pPr lvl="1"/>
            <a:endParaRPr lang="en-US" dirty="0"/>
          </a:p>
          <a:p>
            <a:endParaRPr lang="en-US" dirty="0"/>
          </a:p>
        </p:txBody>
      </p:sp>
      <p:pic>
        <p:nvPicPr>
          <p:cNvPr id="4" name="Picture 2" descr="An example of Wet Globe Bulb Thermometer, with the globe thermometer, wet-bulb thermometer, and the dry-bulb thermometer ">
            <a:extLst>
              <a:ext uri="{FF2B5EF4-FFF2-40B4-BE49-F238E27FC236}">
                <a16:creationId xmlns:a16="http://schemas.microsoft.com/office/drawing/2014/main" id="{22960D40-6D70-8E60-B46A-DB0612B0B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529297"/>
            <a:ext cx="4375030" cy="458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759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7DAF2D-647F-9665-4AE1-0D47118084E2}"/>
              </a:ext>
            </a:extLst>
          </p:cNvPr>
          <p:cNvSpPr>
            <a:spLocks noGrp="1"/>
          </p:cNvSpPr>
          <p:nvPr>
            <p:ph type="title"/>
          </p:nvPr>
        </p:nvSpPr>
        <p:spPr/>
        <p:txBody>
          <a:bodyPr/>
          <a:lstStyle/>
          <a:p>
            <a:r>
              <a:rPr lang="en-US" dirty="0"/>
              <a:t>Heat Assessments – Determining Workload </a:t>
            </a:r>
          </a:p>
        </p:txBody>
      </p:sp>
      <p:sp>
        <p:nvSpPr>
          <p:cNvPr id="2" name="Content Placeholder 1">
            <a:extLst>
              <a:ext uri="{FF2B5EF4-FFF2-40B4-BE49-F238E27FC236}">
                <a16:creationId xmlns:a16="http://schemas.microsoft.com/office/drawing/2014/main" id="{E02875E5-7C95-2BD3-57F5-25BBC7A63DBA}"/>
              </a:ext>
            </a:extLst>
          </p:cNvPr>
          <p:cNvSpPr>
            <a:spLocks noGrp="1"/>
          </p:cNvSpPr>
          <p:nvPr>
            <p:ph idx="1"/>
          </p:nvPr>
        </p:nvSpPr>
        <p:spPr/>
        <p:txBody>
          <a:bodyPr/>
          <a:lstStyle/>
          <a:p>
            <a:r>
              <a:rPr lang="en-US" dirty="0">
                <a:latin typeface="Roboto" panose="02000000000000000000" pitchFamily="2" charset="0"/>
                <a:ea typeface="Roboto" panose="02000000000000000000" pitchFamily="2" charset="0"/>
                <a:cs typeface="Roboto" panose="02000000000000000000" pitchFamily="2" charset="0"/>
              </a:rPr>
              <a:t>First step is to determine the workload</a:t>
            </a:r>
          </a:p>
          <a:p>
            <a:pPr lvl="1">
              <a:buFont typeface="Arial" panose="020B0604020202020204" pitchFamily="34" charset="0"/>
              <a:buChar char="•"/>
            </a:pPr>
            <a:r>
              <a:rPr lang="en-US" b="1" i="0" dirty="0">
                <a:solidFill>
                  <a:srgbClr val="003057"/>
                </a:solidFill>
                <a:effectLst/>
                <a:latin typeface="Roboto" panose="02000000000000000000" pitchFamily="2" charset="0"/>
                <a:ea typeface="Roboto" panose="02000000000000000000" pitchFamily="2" charset="0"/>
                <a:cs typeface="Roboto" panose="02000000000000000000" pitchFamily="2" charset="0"/>
              </a:rPr>
              <a:t>Light: </a:t>
            </a:r>
            <a:r>
              <a:rPr lang="en-US" b="0" i="0" dirty="0">
                <a:solidFill>
                  <a:srgbClr val="003057"/>
                </a:solidFill>
                <a:effectLst/>
                <a:latin typeface="Roboto" panose="02000000000000000000" pitchFamily="2" charset="0"/>
                <a:ea typeface="Roboto" panose="02000000000000000000" pitchFamily="2" charset="0"/>
                <a:cs typeface="Roboto" panose="02000000000000000000" pitchFamily="2" charset="0"/>
              </a:rPr>
              <a:t>Sitting or standing with minimal arm and leg work.</a:t>
            </a:r>
          </a:p>
          <a:p>
            <a:pPr lvl="1">
              <a:buFont typeface="Arial" panose="020B0604020202020204" pitchFamily="34" charset="0"/>
              <a:buChar char="•"/>
            </a:pPr>
            <a:r>
              <a:rPr lang="en-US" b="1" i="0" dirty="0">
                <a:solidFill>
                  <a:srgbClr val="003057"/>
                </a:solidFill>
                <a:effectLst/>
                <a:latin typeface="Roboto" panose="02000000000000000000" pitchFamily="2" charset="0"/>
                <a:ea typeface="Roboto" panose="02000000000000000000" pitchFamily="2" charset="0"/>
                <a:cs typeface="Roboto" panose="02000000000000000000" pitchFamily="2" charset="0"/>
              </a:rPr>
              <a:t>Moderate</a:t>
            </a:r>
            <a:r>
              <a:rPr lang="en-US" b="0" i="0" dirty="0">
                <a:solidFill>
                  <a:srgbClr val="003057"/>
                </a:solidFill>
                <a:effectLst/>
                <a:latin typeface="Roboto" panose="02000000000000000000" pitchFamily="2" charset="0"/>
                <a:ea typeface="Roboto" panose="02000000000000000000" pitchFamily="2" charset="0"/>
                <a:cs typeface="Roboto" panose="02000000000000000000" pitchFamily="2" charset="0"/>
              </a:rPr>
              <a:t>: Continuous moderate intensity, such as light pushing/pulling or normal walking.</a:t>
            </a:r>
          </a:p>
          <a:p>
            <a:pPr lvl="1">
              <a:buFont typeface="Arial" panose="020B0604020202020204" pitchFamily="34" charset="0"/>
              <a:buChar char="•"/>
            </a:pPr>
            <a:r>
              <a:rPr lang="en-US" b="1" i="0" dirty="0">
                <a:solidFill>
                  <a:srgbClr val="003057"/>
                </a:solidFill>
                <a:effectLst/>
                <a:latin typeface="Roboto" panose="02000000000000000000" pitchFamily="2" charset="0"/>
                <a:ea typeface="Roboto" panose="02000000000000000000" pitchFamily="2" charset="0"/>
                <a:cs typeface="Roboto" panose="02000000000000000000" pitchFamily="2" charset="0"/>
              </a:rPr>
              <a:t>Heavy: </a:t>
            </a:r>
            <a:r>
              <a:rPr lang="en-US" b="0" i="0" dirty="0">
                <a:solidFill>
                  <a:srgbClr val="003057"/>
                </a:solidFill>
                <a:effectLst/>
                <a:latin typeface="Roboto" panose="02000000000000000000" pitchFamily="2" charset="0"/>
                <a:ea typeface="Roboto" panose="02000000000000000000" pitchFamily="2" charset="0"/>
                <a:cs typeface="Roboto" panose="02000000000000000000" pitchFamily="2" charset="0"/>
              </a:rPr>
              <a:t>Intense upper body work such as carrying loads or sawing.</a:t>
            </a:r>
          </a:p>
          <a:p>
            <a:pPr lvl="1">
              <a:buFont typeface="Arial" panose="020B0604020202020204" pitchFamily="34" charset="0"/>
              <a:buChar char="•"/>
            </a:pPr>
            <a:r>
              <a:rPr lang="en-US" b="1" i="0" dirty="0">
                <a:solidFill>
                  <a:srgbClr val="003057"/>
                </a:solidFill>
                <a:effectLst/>
                <a:latin typeface="Roboto" panose="02000000000000000000" pitchFamily="2" charset="0"/>
                <a:ea typeface="Roboto" panose="02000000000000000000" pitchFamily="2" charset="0"/>
                <a:cs typeface="Roboto" panose="02000000000000000000" pitchFamily="2" charset="0"/>
              </a:rPr>
              <a:t>Very heavy: </a:t>
            </a:r>
            <a:r>
              <a:rPr lang="en-US" b="0" i="0" dirty="0">
                <a:solidFill>
                  <a:srgbClr val="003057"/>
                </a:solidFill>
                <a:effectLst/>
                <a:latin typeface="Roboto" panose="02000000000000000000" pitchFamily="2" charset="0"/>
                <a:ea typeface="Roboto" panose="02000000000000000000" pitchFamily="2" charset="0"/>
                <a:cs typeface="Roboto" panose="02000000000000000000" pitchFamily="2" charset="0"/>
              </a:rPr>
              <a:t>Intense activity at an almost maximum pace.</a:t>
            </a:r>
          </a:p>
          <a:p>
            <a:pPr lvl="1">
              <a:buFont typeface="Arial" panose="020B0604020202020204" pitchFamily="34" charset="0"/>
              <a:buChar char="•"/>
            </a:pPr>
            <a:endParaRPr lang="en-US" dirty="0">
              <a:solidFill>
                <a:srgbClr val="003057"/>
              </a:solidFill>
              <a:latin typeface="Roboto" panose="02000000000000000000" pitchFamily="2" charset="0"/>
              <a:ea typeface="Roboto" panose="02000000000000000000" pitchFamily="2" charset="0"/>
              <a:cs typeface="Roboto" panose="02000000000000000000" pitchFamily="2" charset="0"/>
            </a:endParaRPr>
          </a:p>
          <a:p>
            <a:pPr marL="0" indent="0">
              <a:buNone/>
            </a:pPr>
            <a:endParaRPr lang="en-US" dirty="0"/>
          </a:p>
        </p:txBody>
      </p:sp>
    </p:spTree>
    <p:extLst>
      <p:ext uri="{BB962C8B-B14F-4D97-AF65-F5344CB8AC3E}">
        <p14:creationId xmlns:p14="http://schemas.microsoft.com/office/powerpoint/2010/main" val="33043694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AB7BC3-C278-5FDB-2EC7-284A7B716F3A}"/>
              </a:ext>
            </a:extLst>
          </p:cNvPr>
          <p:cNvSpPr>
            <a:spLocks noGrp="1"/>
          </p:cNvSpPr>
          <p:nvPr>
            <p:ph type="title"/>
          </p:nvPr>
        </p:nvSpPr>
        <p:spPr/>
        <p:txBody>
          <a:bodyPr/>
          <a:lstStyle/>
          <a:p>
            <a:r>
              <a:rPr lang="en-US" dirty="0"/>
              <a:t>OSHA Heat Stress Calculator </a:t>
            </a:r>
          </a:p>
        </p:txBody>
      </p:sp>
      <p:pic>
        <p:nvPicPr>
          <p:cNvPr id="5" name="Content Placeholder 4" descr="Screenshot of OSHA’s Heat Stress Calculator &#10;">
            <a:extLst>
              <a:ext uri="{FF2B5EF4-FFF2-40B4-BE49-F238E27FC236}">
                <a16:creationId xmlns:a16="http://schemas.microsoft.com/office/drawing/2014/main" id="{7DE7CEB0-899F-9033-17A8-1C71903E2BD0}"/>
              </a:ext>
            </a:extLst>
          </p:cNvPr>
          <p:cNvPicPr>
            <a:picLocks noGrp="1" noChangeAspect="1"/>
          </p:cNvPicPr>
          <p:nvPr>
            <p:ph idx="1"/>
          </p:nvPr>
        </p:nvPicPr>
        <p:blipFill>
          <a:blip r:embed="rId3"/>
          <a:stretch>
            <a:fillRect/>
          </a:stretch>
        </p:blipFill>
        <p:spPr>
          <a:xfrm>
            <a:off x="1840240" y="1115467"/>
            <a:ext cx="8972138" cy="4855620"/>
          </a:xfrm>
        </p:spPr>
      </p:pic>
    </p:spTree>
    <p:extLst>
      <p:ext uri="{BB962C8B-B14F-4D97-AF65-F5344CB8AC3E}">
        <p14:creationId xmlns:p14="http://schemas.microsoft.com/office/powerpoint/2010/main" val="42298548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75A843-78C7-DF91-A7B7-25163070DA0A}"/>
              </a:ext>
            </a:extLst>
          </p:cNvPr>
          <p:cNvSpPr>
            <a:spLocks noGrp="1"/>
          </p:cNvSpPr>
          <p:nvPr>
            <p:ph type="title"/>
          </p:nvPr>
        </p:nvSpPr>
        <p:spPr/>
        <p:txBody>
          <a:bodyPr/>
          <a:lstStyle/>
          <a:p>
            <a:r>
              <a:rPr lang="en-US" dirty="0"/>
              <a:t>Heat Assessments – Physiological Monitoring </a:t>
            </a:r>
          </a:p>
        </p:txBody>
      </p:sp>
      <p:sp>
        <p:nvSpPr>
          <p:cNvPr id="2" name="Content Placeholder 1">
            <a:extLst>
              <a:ext uri="{FF2B5EF4-FFF2-40B4-BE49-F238E27FC236}">
                <a16:creationId xmlns:a16="http://schemas.microsoft.com/office/drawing/2014/main" id="{8590A3A2-6012-FBE9-D3A0-210CA819B997}"/>
              </a:ext>
            </a:extLst>
          </p:cNvPr>
          <p:cNvSpPr>
            <a:spLocks noGrp="1"/>
          </p:cNvSpPr>
          <p:nvPr>
            <p:ph idx="1"/>
          </p:nvPr>
        </p:nvSpPr>
        <p:spPr/>
        <p:txBody>
          <a:bodyPr/>
          <a:lstStyle/>
          <a:p>
            <a:r>
              <a:rPr lang="en-US" dirty="0"/>
              <a:t>Heat Bands</a:t>
            </a:r>
          </a:p>
          <a:p>
            <a:pPr lvl="1"/>
            <a:r>
              <a:rPr lang="en-US" dirty="0"/>
              <a:t>Measure core body temperature and heart rate</a:t>
            </a:r>
          </a:p>
          <a:p>
            <a:pPr lvl="1"/>
            <a:r>
              <a:rPr lang="en-US" dirty="0"/>
              <a:t>Notify manager when dangerous levels are exceeded for employees</a:t>
            </a:r>
          </a:p>
          <a:p>
            <a:pPr lvl="1"/>
            <a:r>
              <a:rPr lang="en-US" dirty="0"/>
              <a:t>Employees can alert manager on band if assistance is needed</a:t>
            </a:r>
          </a:p>
          <a:p>
            <a:pPr lvl="1"/>
            <a:r>
              <a:rPr lang="en-US" dirty="0"/>
              <a:t>Data logging capabilities</a:t>
            </a:r>
          </a:p>
          <a:p>
            <a:r>
              <a:rPr lang="en-US" dirty="0"/>
              <a:t>Smart watches (i.e., Apple watch, Garmin, etc.)</a:t>
            </a:r>
          </a:p>
          <a:p>
            <a:pPr lvl="1"/>
            <a:r>
              <a:rPr lang="en-US" dirty="0"/>
              <a:t>Can measure heart rate levels</a:t>
            </a:r>
          </a:p>
          <a:p>
            <a:pPr lvl="1"/>
            <a:r>
              <a:rPr lang="en-US" dirty="0"/>
              <a:t>No core temperature readings</a:t>
            </a:r>
          </a:p>
          <a:p>
            <a:pPr lvl="1"/>
            <a:endParaRPr lang="en-US" sz="2400" dirty="0"/>
          </a:p>
          <a:p>
            <a:endParaRPr lang="en-US" sz="2700" dirty="0"/>
          </a:p>
          <a:p>
            <a:endParaRPr lang="en-US" dirty="0"/>
          </a:p>
        </p:txBody>
      </p:sp>
      <p:pic>
        <p:nvPicPr>
          <p:cNvPr id="4" name="Picture 2" descr="An image of a wearable heat band that can be used on-site to perform physiological monitoring of employees. ">
            <a:extLst>
              <a:ext uri="{FF2B5EF4-FFF2-40B4-BE49-F238E27FC236}">
                <a16:creationId xmlns:a16="http://schemas.microsoft.com/office/drawing/2014/main" id="{6454207B-E6F4-8BD1-A26F-838631E4A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6226" y="4111379"/>
            <a:ext cx="2532318" cy="2659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3229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CD9702-1D5B-0161-0D72-B85B86AF326B}"/>
              </a:ext>
            </a:extLst>
          </p:cNvPr>
          <p:cNvSpPr>
            <a:spLocks noGrp="1"/>
          </p:cNvSpPr>
          <p:nvPr>
            <p:ph type="title"/>
          </p:nvPr>
        </p:nvSpPr>
        <p:spPr>
          <a:xfrm>
            <a:off x="381000" y="0"/>
            <a:ext cx="11430000" cy="1014761"/>
          </a:xfrm>
        </p:spPr>
        <p:txBody>
          <a:bodyPr>
            <a:normAutofit fontScale="90000"/>
          </a:bodyPr>
          <a:lstStyle/>
          <a:p>
            <a:r>
              <a:rPr lang="en-US" dirty="0"/>
              <a:t>Employee Training – What Do Employees Need to Know?  </a:t>
            </a:r>
          </a:p>
        </p:txBody>
      </p:sp>
      <p:sp>
        <p:nvSpPr>
          <p:cNvPr id="2" name="Content Placeholder 1">
            <a:extLst>
              <a:ext uri="{FF2B5EF4-FFF2-40B4-BE49-F238E27FC236}">
                <a16:creationId xmlns:a16="http://schemas.microsoft.com/office/drawing/2014/main" id="{D6C2512A-83C2-A1C4-4684-C05C3C8AEB04}"/>
              </a:ext>
            </a:extLst>
          </p:cNvPr>
          <p:cNvSpPr>
            <a:spLocks noGrp="1"/>
          </p:cNvSpPr>
          <p:nvPr>
            <p:ph idx="1"/>
          </p:nvPr>
        </p:nvSpPr>
        <p:spPr>
          <a:xfrm>
            <a:off x="278182" y="826871"/>
            <a:ext cx="11811000" cy="4225650"/>
          </a:xfrm>
        </p:spPr>
        <p:txBody>
          <a:bodyPr/>
          <a:lstStyle/>
          <a:p>
            <a:r>
              <a:rPr lang="en-US" sz="2600" dirty="0"/>
              <a:t>How to recognize the signs and symptoms of heat-related illnesses </a:t>
            </a:r>
          </a:p>
          <a:p>
            <a:r>
              <a:rPr lang="en-US" sz="2600" dirty="0"/>
              <a:t>How to administer first aid </a:t>
            </a:r>
          </a:p>
          <a:p>
            <a:r>
              <a:rPr lang="en-US" sz="2600" dirty="0"/>
              <a:t>Causes of heat-related illnesses and steps to reduce risk (e.g., drinking enough water, monitoring urine output)</a:t>
            </a:r>
          </a:p>
          <a:p>
            <a:r>
              <a:rPr lang="en-US" sz="2600" dirty="0"/>
              <a:t>Proper care and use of heat-protective clothing and equipment and added heat load caused by exertion, clothing, and PPE</a:t>
            </a:r>
          </a:p>
          <a:p>
            <a:r>
              <a:rPr lang="en-US" sz="2600" dirty="0"/>
              <a:t>Effects of other factors (drugs, alcohol, obesity, etc.) on tolerance to heat stress</a:t>
            </a:r>
          </a:p>
          <a:p>
            <a:r>
              <a:rPr lang="en-US" sz="2600" dirty="0"/>
              <a:t>The importance of acclimatization</a:t>
            </a:r>
          </a:p>
          <a:p>
            <a:r>
              <a:rPr lang="en-US" sz="2600" dirty="0"/>
              <a:t>The importance of immediately reporting any symptoms or signs of heat-related illness in themselves or in coworkers</a:t>
            </a:r>
          </a:p>
          <a:p>
            <a:r>
              <a:rPr lang="en-US" sz="2600" dirty="0"/>
              <a:t>Procedures for responding to symptoms of possible heat-related illness </a:t>
            </a:r>
          </a:p>
        </p:txBody>
      </p:sp>
    </p:spTree>
    <p:extLst>
      <p:ext uri="{BB962C8B-B14F-4D97-AF65-F5344CB8AC3E}">
        <p14:creationId xmlns:p14="http://schemas.microsoft.com/office/powerpoint/2010/main" val="13611590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81F760-2239-2F67-5789-F15B188F39A5}"/>
              </a:ext>
            </a:extLst>
          </p:cNvPr>
          <p:cNvSpPr>
            <a:spLocks noGrp="1"/>
          </p:cNvSpPr>
          <p:nvPr>
            <p:ph type="title"/>
          </p:nvPr>
        </p:nvSpPr>
        <p:spPr>
          <a:xfrm>
            <a:off x="381000" y="200722"/>
            <a:ext cx="11430000" cy="1014761"/>
          </a:xfrm>
        </p:spPr>
        <p:txBody>
          <a:bodyPr anchor="ctr">
            <a:normAutofit/>
          </a:bodyPr>
          <a:lstStyle/>
          <a:p>
            <a:r>
              <a:rPr lang="en-US" dirty="0"/>
              <a:t>Worker Buddy System </a:t>
            </a:r>
          </a:p>
        </p:txBody>
      </p:sp>
      <p:sp>
        <p:nvSpPr>
          <p:cNvPr id="2" name="Content Placeholder 1">
            <a:extLst>
              <a:ext uri="{FF2B5EF4-FFF2-40B4-BE49-F238E27FC236}">
                <a16:creationId xmlns:a16="http://schemas.microsoft.com/office/drawing/2014/main" id="{1AA3C52B-D72C-93A1-93DB-C1C79F423569}"/>
              </a:ext>
            </a:extLst>
          </p:cNvPr>
          <p:cNvSpPr>
            <a:spLocks noGrp="1"/>
          </p:cNvSpPr>
          <p:nvPr>
            <p:ph idx="1"/>
          </p:nvPr>
        </p:nvSpPr>
        <p:spPr>
          <a:xfrm>
            <a:off x="381000" y="1215485"/>
            <a:ext cx="7150100" cy="4225650"/>
          </a:xfrm>
        </p:spPr>
        <p:txBody>
          <a:bodyPr>
            <a:normAutofit/>
          </a:bodyPr>
          <a:lstStyle/>
          <a:p>
            <a:r>
              <a:rPr lang="en-US" sz="2800" dirty="0"/>
              <a:t>Look out for your co-workers</a:t>
            </a:r>
          </a:p>
          <a:p>
            <a:pPr lvl="1"/>
            <a:r>
              <a:rPr lang="en-US" sz="2800" dirty="0"/>
              <a:t>Weakness</a:t>
            </a:r>
          </a:p>
          <a:p>
            <a:pPr lvl="1"/>
            <a:r>
              <a:rPr lang="en-US" sz="2800" dirty="0"/>
              <a:t>Nausea</a:t>
            </a:r>
          </a:p>
          <a:p>
            <a:pPr lvl="1"/>
            <a:r>
              <a:rPr lang="en-US" sz="2800" dirty="0"/>
              <a:t>Dizziness</a:t>
            </a:r>
          </a:p>
          <a:p>
            <a:pPr lvl="1"/>
            <a:r>
              <a:rPr lang="en-US" sz="2800" dirty="0"/>
              <a:t>Vomiting</a:t>
            </a:r>
          </a:p>
          <a:p>
            <a:pPr lvl="1"/>
            <a:r>
              <a:rPr lang="en-US" sz="2800" dirty="0"/>
              <a:t>Confusion</a:t>
            </a:r>
          </a:p>
          <a:p>
            <a:pPr lvl="1"/>
            <a:r>
              <a:rPr lang="en-US" sz="2800" dirty="0"/>
              <a:t>Fainting</a:t>
            </a:r>
          </a:p>
          <a:p>
            <a:pPr lvl="1"/>
            <a:r>
              <a:rPr lang="en-US" sz="2800" dirty="0"/>
              <a:t>Irritability </a:t>
            </a:r>
          </a:p>
          <a:p>
            <a:endParaRPr lang="en-US" dirty="0"/>
          </a:p>
        </p:txBody>
      </p:sp>
    </p:spTree>
    <p:extLst>
      <p:ext uri="{BB962C8B-B14F-4D97-AF65-F5344CB8AC3E}">
        <p14:creationId xmlns:p14="http://schemas.microsoft.com/office/powerpoint/2010/main" val="1383373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6C136C-CFCA-3100-DB1C-693B055CDE41}"/>
              </a:ext>
            </a:extLst>
          </p:cNvPr>
          <p:cNvSpPr>
            <a:spLocks noGrp="1"/>
          </p:cNvSpPr>
          <p:nvPr>
            <p:ph type="title"/>
          </p:nvPr>
        </p:nvSpPr>
        <p:spPr/>
        <p:txBody>
          <a:bodyPr>
            <a:normAutofit/>
          </a:bodyPr>
          <a:lstStyle/>
          <a:p>
            <a:r>
              <a:rPr lang="en-US" dirty="0"/>
              <a:t>Worker Buddy System (Continued)</a:t>
            </a:r>
          </a:p>
        </p:txBody>
      </p:sp>
      <p:sp>
        <p:nvSpPr>
          <p:cNvPr id="4" name="Content Placeholder 1">
            <a:extLst>
              <a:ext uri="{FF2B5EF4-FFF2-40B4-BE49-F238E27FC236}">
                <a16:creationId xmlns:a16="http://schemas.microsoft.com/office/drawing/2014/main" id="{56BD2A6A-C953-A564-BBB0-578313E9321D}"/>
              </a:ext>
            </a:extLst>
          </p:cNvPr>
          <p:cNvSpPr txBox="1">
            <a:spLocks noGrp="1"/>
          </p:cNvSpPr>
          <p:nvPr>
            <p:ph idx="1"/>
          </p:nvPr>
        </p:nvSpPr>
        <p:spPr>
          <a:xfrm>
            <a:off x="381000" y="1216025"/>
            <a:ext cx="6982326" cy="447040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800" dirty="0"/>
              <a:t>If you spot someone experiencing symptoms of heat stress, take action:</a:t>
            </a:r>
          </a:p>
          <a:p>
            <a:pPr lvl="1"/>
            <a:r>
              <a:rPr lang="en-US" sz="2800" dirty="0"/>
              <a:t>Give them water to drink</a:t>
            </a:r>
          </a:p>
          <a:p>
            <a:pPr lvl="1"/>
            <a:r>
              <a:rPr lang="en-US" sz="2800" dirty="0"/>
              <a:t>Move them to a cooler area</a:t>
            </a:r>
          </a:p>
          <a:p>
            <a:pPr lvl="1"/>
            <a:r>
              <a:rPr lang="en-US" sz="2800" dirty="0"/>
              <a:t>Cool them with water, ice, or a fan</a:t>
            </a:r>
          </a:p>
          <a:p>
            <a:pPr lvl="1"/>
            <a:r>
              <a:rPr lang="en-US" sz="2800" dirty="0"/>
              <a:t>Remove unnecessary clothing </a:t>
            </a:r>
          </a:p>
          <a:p>
            <a:pPr lvl="1"/>
            <a:r>
              <a:rPr lang="en-US" sz="2800" b="1" dirty="0"/>
              <a:t>Do not leave them alone</a:t>
            </a:r>
          </a:p>
          <a:p>
            <a:pPr lvl="1"/>
            <a:r>
              <a:rPr lang="en-US" sz="2800" dirty="0"/>
              <a:t>Notify supervisor </a:t>
            </a:r>
          </a:p>
          <a:p>
            <a:pPr lvl="1"/>
            <a:r>
              <a:rPr lang="en-US" sz="2800" dirty="0"/>
              <a:t>If in doubt (or if supervisor is not available) call 911 or seek medical care </a:t>
            </a:r>
          </a:p>
        </p:txBody>
      </p:sp>
      <p:pic>
        <p:nvPicPr>
          <p:cNvPr id="6" name="Picture 5" descr="An employee helping his co-worker who is lying on the ground. He is propping his head up and helping him drink water. ">
            <a:extLst>
              <a:ext uri="{FF2B5EF4-FFF2-40B4-BE49-F238E27FC236}">
                <a16:creationId xmlns:a16="http://schemas.microsoft.com/office/drawing/2014/main" id="{414C7AF2-D5BE-8E0E-1C7D-68C15BAC4A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2651" y="2076492"/>
            <a:ext cx="4629024" cy="3086016"/>
          </a:xfrm>
          <a:prstGeom prst="rect">
            <a:avLst/>
          </a:prstGeom>
        </p:spPr>
      </p:pic>
    </p:spTree>
    <p:extLst>
      <p:ext uri="{BB962C8B-B14F-4D97-AF65-F5344CB8AC3E}">
        <p14:creationId xmlns:p14="http://schemas.microsoft.com/office/powerpoint/2010/main" val="169735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5CF8CF-E9CA-6860-8028-7567C1C2991E}"/>
              </a:ext>
            </a:extLst>
          </p:cNvPr>
          <p:cNvSpPr>
            <a:spLocks noGrp="1"/>
          </p:cNvSpPr>
          <p:nvPr>
            <p:ph type="title"/>
          </p:nvPr>
        </p:nvSpPr>
        <p:spPr/>
        <p:txBody>
          <a:bodyPr/>
          <a:lstStyle/>
          <a:p>
            <a:r>
              <a:rPr lang="en-US" dirty="0"/>
              <a:t>Heat Illness Prevention Plan </a:t>
            </a:r>
          </a:p>
        </p:txBody>
      </p:sp>
      <p:sp>
        <p:nvSpPr>
          <p:cNvPr id="2" name="Content Placeholder 1">
            <a:extLst>
              <a:ext uri="{FF2B5EF4-FFF2-40B4-BE49-F238E27FC236}">
                <a16:creationId xmlns:a16="http://schemas.microsoft.com/office/drawing/2014/main" id="{C7E595AB-B1C3-B2F8-C637-B2117C134E67}"/>
              </a:ext>
            </a:extLst>
          </p:cNvPr>
          <p:cNvSpPr>
            <a:spLocks noGrp="1"/>
          </p:cNvSpPr>
          <p:nvPr>
            <p:ph idx="1"/>
          </p:nvPr>
        </p:nvSpPr>
        <p:spPr/>
        <p:txBody>
          <a:bodyPr/>
          <a:lstStyle/>
          <a:p>
            <a:r>
              <a:rPr lang="en-US" dirty="0"/>
              <a:t>Outline company strategies for mitigation and employee protection including:</a:t>
            </a:r>
          </a:p>
          <a:p>
            <a:pPr lvl="1"/>
            <a:r>
              <a:rPr lang="en-US" dirty="0"/>
              <a:t>Employee training</a:t>
            </a:r>
          </a:p>
          <a:p>
            <a:pPr lvl="1"/>
            <a:r>
              <a:rPr lang="en-US" dirty="0"/>
              <a:t>Water locations (designated responsible person)</a:t>
            </a:r>
          </a:p>
          <a:p>
            <a:pPr lvl="1"/>
            <a:r>
              <a:rPr lang="en-US" dirty="0"/>
              <a:t>Shade/cooling locations and sources </a:t>
            </a:r>
          </a:p>
          <a:p>
            <a:pPr lvl="1"/>
            <a:r>
              <a:rPr lang="en-US" dirty="0"/>
              <a:t>Other measures (e.g., buddy system, rest break schedule, work shift adjustments, etc.)</a:t>
            </a:r>
          </a:p>
          <a:p>
            <a:r>
              <a:rPr lang="en-US" dirty="0"/>
              <a:t>Identify specific work activities that may expose employees/contractors to heat stress hazards</a:t>
            </a:r>
          </a:p>
          <a:p>
            <a:pPr lvl="1"/>
            <a:r>
              <a:rPr lang="en-US" dirty="0"/>
              <a:t>Identify control measures company will implement for each activity </a:t>
            </a:r>
          </a:p>
          <a:p>
            <a:endParaRPr lang="en-US" dirty="0"/>
          </a:p>
        </p:txBody>
      </p:sp>
    </p:spTree>
    <p:extLst>
      <p:ext uri="{BB962C8B-B14F-4D97-AF65-F5344CB8AC3E}">
        <p14:creationId xmlns:p14="http://schemas.microsoft.com/office/powerpoint/2010/main" val="11617077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6EB4FD-5E4D-6E24-8B32-207B7234E1C2}"/>
              </a:ext>
            </a:extLst>
          </p:cNvPr>
          <p:cNvSpPr>
            <a:spLocks noGrp="1"/>
          </p:cNvSpPr>
          <p:nvPr>
            <p:ph type="title"/>
          </p:nvPr>
        </p:nvSpPr>
        <p:spPr/>
        <p:txBody>
          <a:bodyPr/>
          <a:lstStyle/>
          <a:p>
            <a:r>
              <a:rPr lang="en-US" dirty="0"/>
              <a:t>Create a Heat Illness Prevention Plan </a:t>
            </a:r>
          </a:p>
        </p:txBody>
      </p:sp>
      <p:sp>
        <p:nvSpPr>
          <p:cNvPr id="2" name="Content Placeholder 1">
            <a:extLst>
              <a:ext uri="{FF2B5EF4-FFF2-40B4-BE49-F238E27FC236}">
                <a16:creationId xmlns:a16="http://schemas.microsoft.com/office/drawing/2014/main" id="{3016054C-5334-664E-F301-415FA227199D}"/>
              </a:ext>
            </a:extLst>
          </p:cNvPr>
          <p:cNvSpPr>
            <a:spLocks noGrp="1"/>
          </p:cNvSpPr>
          <p:nvPr>
            <p:ph idx="1"/>
          </p:nvPr>
        </p:nvSpPr>
        <p:spPr/>
        <p:txBody>
          <a:bodyPr/>
          <a:lstStyle/>
          <a:p>
            <a:r>
              <a:rPr lang="en-US" dirty="0"/>
              <a:t>https://oshainfo.gatech.edu/written-program-templates/</a:t>
            </a:r>
          </a:p>
        </p:txBody>
      </p:sp>
      <p:graphicFrame>
        <p:nvGraphicFramePr>
          <p:cNvPr id="4" name="Table 3" descr="A table showing the job task and how employees will be exposed to heat, and the company implemented control measures to protect the workers from the heat. ">
            <a:extLst>
              <a:ext uri="{FF2B5EF4-FFF2-40B4-BE49-F238E27FC236}">
                <a16:creationId xmlns:a16="http://schemas.microsoft.com/office/drawing/2014/main" id="{B862A055-4F7F-F47F-D65E-2D364BB20FC6}"/>
              </a:ext>
            </a:extLst>
          </p:cNvPr>
          <p:cNvGraphicFramePr>
            <a:graphicFrameLocks noGrp="1"/>
          </p:cNvGraphicFramePr>
          <p:nvPr>
            <p:extLst>
              <p:ext uri="{D42A27DB-BD31-4B8C-83A1-F6EECF244321}">
                <p14:modId xmlns:p14="http://schemas.microsoft.com/office/powerpoint/2010/main" val="1052933374"/>
              </p:ext>
            </p:extLst>
          </p:nvPr>
        </p:nvGraphicFramePr>
        <p:xfrm>
          <a:off x="646770" y="2172861"/>
          <a:ext cx="7097055" cy="3794802"/>
        </p:xfrm>
        <a:graphic>
          <a:graphicData uri="http://schemas.openxmlformats.org/drawingml/2006/table">
            <a:tbl>
              <a:tblPr firstRow="1" firstCol="1" bandRow="1">
                <a:tableStyleId>{9DCAF9ED-07DC-4A11-8D7F-57B35C25682E}</a:tableStyleId>
              </a:tblPr>
              <a:tblGrid>
                <a:gridCol w="2483969">
                  <a:extLst>
                    <a:ext uri="{9D8B030D-6E8A-4147-A177-3AD203B41FA5}">
                      <a16:colId xmlns:a16="http://schemas.microsoft.com/office/drawing/2014/main" val="1754396191"/>
                    </a:ext>
                  </a:extLst>
                </a:gridCol>
                <a:gridCol w="4613086">
                  <a:extLst>
                    <a:ext uri="{9D8B030D-6E8A-4147-A177-3AD203B41FA5}">
                      <a16:colId xmlns:a16="http://schemas.microsoft.com/office/drawing/2014/main" val="78754451"/>
                    </a:ext>
                  </a:extLst>
                </a:gridCol>
              </a:tblGrid>
              <a:tr h="1052109">
                <a:tc>
                  <a:txBody>
                    <a:bodyPr/>
                    <a:lstStyle/>
                    <a:p>
                      <a:pPr marL="0" marR="0">
                        <a:lnSpc>
                          <a:spcPct val="107000"/>
                        </a:lnSpc>
                        <a:spcBef>
                          <a:spcPts val="0"/>
                        </a:spcBef>
                        <a:spcAft>
                          <a:spcPts val="0"/>
                        </a:spcAft>
                      </a:pPr>
                      <a:r>
                        <a:rPr lang="en-US" sz="2000" dirty="0">
                          <a:effectLst/>
                        </a:rPr>
                        <a:t>Job Task/ Exposure to Heat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Company Implemented Control Measures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1623229"/>
                  </a:ext>
                </a:extLst>
              </a:tr>
              <a:tr h="2742693">
                <a:tc>
                  <a:txBody>
                    <a:bodyPr/>
                    <a:lstStyle/>
                    <a:p>
                      <a:pPr marL="0" marR="0">
                        <a:lnSpc>
                          <a:spcPct val="107000"/>
                        </a:lnSpc>
                        <a:spcBef>
                          <a:spcPts val="0"/>
                        </a:spcBef>
                        <a:spcAft>
                          <a:spcPts val="0"/>
                        </a:spcAft>
                      </a:pPr>
                      <a:r>
                        <a:rPr lang="en-US" sz="2000" dirty="0">
                          <a:effectLst/>
                        </a:rPr>
                        <a:t>1.Example: </a:t>
                      </a:r>
                    </a:p>
                    <a:p>
                      <a:pPr marL="0" marR="0">
                        <a:lnSpc>
                          <a:spcPct val="107000"/>
                        </a:lnSpc>
                        <a:spcBef>
                          <a:spcPts val="0"/>
                        </a:spcBef>
                        <a:spcAft>
                          <a:spcPts val="0"/>
                        </a:spcAft>
                      </a:pPr>
                      <a:r>
                        <a:rPr lang="en-US" sz="2000" dirty="0">
                          <a:effectLst/>
                        </a:rPr>
                        <a:t>Field work for botanical garden that is conducted outside in direct sunlight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Example: </a:t>
                      </a:r>
                    </a:p>
                    <a:p>
                      <a:pPr marL="0" marR="0">
                        <a:lnSpc>
                          <a:spcPct val="107000"/>
                        </a:lnSpc>
                        <a:spcBef>
                          <a:spcPts val="0"/>
                        </a:spcBef>
                        <a:spcAft>
                          <a:spcPts val="0"/>
                        </a:spcAft>
                      </a:pPr>
                      <a:r>
                        <a:rPr lang="en-US" sz="2000" dirty="0">
                          <a:effectLst/>
                        </a:rPr>
                        <a:t>Use of moveable pop-up tent to provide shade</a:t>
                      </a:r>
                    </a:p>
                    <a:p>
                      <a:pPr marL="0" marR="0">
                        <a:lnSpc>
                          <a:spcPct val="107000"/>
                        </a:lnSpc>
                        <a:spcBef>
                          <a:spcPts val="0"/>
                        </a:spcBef>
                        <a:spcAft>
                          <a:spcPts val="0"/>
                        </a:spcAft>
                      </a:pPr>
                      <a:r>
                        <a:rPr lang="en-US" sz="2000" dirty="0">
                          <a:effectLst/>
                        </a:rPr>
                        <a:t>Use of jugs of water and electrolytes stationed within 10 ft. of work area</a:t>
                      </a:r>
                    </a:p>
                    <a:p>
                      <a:pPr marL="0" marR="0">
                        <a:lnSpc>
                          <a:spcPct val="107000"/>
                        </a:lnSpc>
                        <a:spcBef>
                          <a:spcPts val="0"/>
                        </a:spcBef>
                        <a:spcAft>
                          <a:spcPts val="0"/>
                        </a:spcAft>
                      </a:pPr>
                      <a:r>
                        <a:rPr lang="en-US" sz="2000" dirty="0">
                          <a:effectLst/>
                        </a:rPr>
                        <a:t>Use of cooling vests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7157437"/>
                  </a:ext>
                </a:extLst>
              </a:tr>
            </a:tbl>
          </a:graphicData>
        </a:graphic>
      </p:graphicFrame>
      <p:pic>
        <p:nvPicPr>
          <p:cNvPr id="7" name="Picture 6" descr="A QR code that can be scanned to access the Heat Illness Prevention Plan template ">
            <a:extLst>
              <a:ext uri="{FF2B5EF4-FFF2-40B4-BE49-F238E27FC236}">
                <a16:creationId xmlns:a16="http://schemas.microsoft.com/office/drawing/2014/main" id="{AB5BC5EB-7850-AE2C-9CDF-20981A57E81F}"/>
              </a:ext>
            </a:extLst>
          </p:cNvPr>
          <p:cNvPicPr>
            <a:picLocks noChangeAspect="1"/>
          </p:cNvPicPr>
          <p:nvPr/>
        </p:nvPicPr>
        <p:blipFill>
          <a:blip r:embed="rId3"/>
          <a:stretch>
            <a:fillRect/>
          </a:stretch>
        </p:blipFill>
        <p:spPr>
          <a:xfrm>
            <a:off x="8288605" y="2160712"/>
            <a:ext cx="3264877" cy="3264877"/>
          </a:xfrm>
          <a:prstGeom prst="rect">
            <a:avLst/>
          </a:prstGeom>
        </p:spPr>
      </p:pic>
    </p:spTree>
    <p:extLst>
      <p:ext uri="{BB962C8B-B14F-4D97-AF65-F5344CB8AC3E}">
        <p14:creationId xmlns:p14="http://schemas.microsoft.com/office/powerpoint/2010/main" val="39079308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3467073-81AA-81E9-5149-F71DB174EE17}"/>
              </a:ext>
            </a:extLst>
          </p:cNvPr>
          <p:cNvSpPr>
            <a:spLocks noGrp="1"/>
          </p:cNvSpPr>
          <p:nvPr>
            <p:ph type="title"/>
          </p:nvPr>
        </p:nvSpPr>
        <p:spPr/>
        <p:txBody>
          <a:bodyPr/>
          <a:lstStyle/>
          <a:p>
            <a:r>
              <a:rPr lang="en-US" dirty="0"/>
              <a:t>PPE/Clothing for Heat Stress Prevention </a:t>
            </a:r>
          </a:p>
        </p:txBody>
      </p:sp>
      <p:sp>
        <p:nvSpPr>
          <p:cNvPr id="5" name="Content Placeholder 4">
            <a:extLst>
              <a:ext uri="{FF2B5EF4-FFF2-40B4-BE49-F238E27FC236}">
                <a16:creationId xmlns:a16="http://schemas.microsoft.com/office/drawing/2014/main" id="{B4F6085E-334E-908B-147B-40480768401C}"/>
              </a:ext>
            </a:extLst>
          </p:cNvPr>
          <p:cNvSpPr>
            <a:spLocks noGrp="1"/>
          </p:cNvSpPr>
          <p:nvPr>
            <p:ph idx="1"/>
          </p:nvPr>
        </p:nvSpPr>
        <p:spPr>
          <a:xfrm>
            <a:off x="380999" y="1085267"/>
            <a:ext cx="9113729" cy="4225650"/>
          </a:xfrm>
        </p:spPr>
        <p:txBody>
          <a:bodyPr/>
          <a:lstStyle/>
          <a:p>
            <a:r>
              <a:rPr lang="en-US" sz="2800" dirty="0"/>
              <a:t>Cooling Garments</a:t>
            </a:r>
          </a:p>
          <a:p>
            <a:pPr lvl="1"/>
            <a:r>
              <a:rPr lang="en-US" sz="2400" dirty="0"/>
              <a:t>Water Cooled Garments</a:t>
            </a:r>
          </a:p>
          <a:p>
            <a:pPr lvl="2"/>
            <a:r>
              <a:rPr lang="en-US" sz="2400" dirty="0"/>
              <a:t>Battery-driven circulating pump, coolant, container</a:t>
            </a:r>
          </a:p>
          <a:p>
            <a:pPr lvl="1"/>
            <a:r>
              <a:rPr lang="en-US" sz="2400" dirty="0"/>
              <a:t>Ice Packet Vest</a:t>
            </a:r>
          </a:p>
          <a:p>
            <a:pPr lvl="1"/>
            <a:r>
              <a:rPr lang="en-US" sz="2400" dirty="0"/>
              <a:t>Air Cooled Garments</a:t>
            </a:r>
          </a:p>
          <a:p>
            <a:pPr lvl="2"/>
            <a:r>
              <a:rPr lang="en-US" sz="2400" dirty="0"/>
              <a:t>Suits or hoods </a:t>
            </a:r>
          </a:p>
          <a:p>
            <a:pPr lvl="1"/>
            <a:r>
              <a:rPr lang="en-US" sz="2400" dirty="0"/>
              <a:t>Wetted Over Garments</a:t>
            </a:r>
          </a:p>
          <a:p>
            <a:pPr lvl="2"/>
            <a:r>
              <a:rPr lang="en-US" sz="2400" dirty="0"/>
              <a:t>Head and neck wraps </a:t>
            </a:r>
          </a:p>
          <a:p>
            <a:pPr lvl="2"/>
            <a:r>
              <a:rPr lang="en-US" sz="2400" dirty="0"/>
              <a:t>Cooling caps, sweatbands </a:t>
            </a:r>
          </a:p>
          <a:p>
            <a:r>
              <a:rPr lang="en-US" sz="2700" dirty="0"/>
              <a:t>Lightweight, loose-fitting, breathable fabric</a:t>
            </a:r>
          </a:p>
          <a:p>
            <a:r>
              <a:rPr lang="en-US" sz="2700" dirty="0"/>
              <a:t>Light colored clothes</a:t>
            </a:r>
          </a:p>
          <a:p>
            <a:r>
              <a:rPr lang="en-US" sz="2700" dirty="0"/>
              <a:t>Shirts with long sleeves to avoid sunburn</a:t>
            </a:r>
            <a:endParaRPr lang="en-US" dirty="0"/>
          </a:p>
        </p:txBody>
      </p:sp>
      <p:pic>
        <p:nvPicPr>
          <p:cNvPr id="8" name="Picture Placeholder 7" descr="A cooling cap that can be used to cool the head">
            <a:extLst>
              <a:ext uri="{FF2B5EF4-FFF2-40B4-BE49-F238E27FC236}">
                <a16:creationId xmlns:a16="http://schemas.microsoft.com/office/drawing/2014/main" id="{19668B8B-9F86-5C59-7FCC-292057922F0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8287297" y="1365568"/>
            <a:ext cx="3523703" cy="2141407"/>
          </a:xfrm>
        </p:spPr>
      </p:pic>
      <p:pic>
        <p:nvPicPr>
          <p:cNvPr id="10" name="Picture Placeholder 9" descr="An ice packet vest ">
            <a:extLst>
              <a:ext uri="{FF2B5EF4-FFF2-40B4-BE49-F238E27FC236}">
                <a16:creationId xmlns:a16="http://schemas.microsoft.com/office/drawing/2014/main" id="{40E0A91F-32D9-5076-3B39-5BE72F84A409}"/>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8060115" y="2698464"/>
            <a:ext cx="1891628" cy="3073823"/>
          </a:xfrm>
        </p:spPr>
      </p:pic>
      <p:pic>
        <p:nvPicPr>
          <p:cNvPr id="12" name="Picture Placeholder 11" descr="A sweatband that can be applied to the inside of a hard hat or cap to cool the head&#10;">
            <a:extLst>
              <a:ext uri="{FF2B5EF4-FFF2-40B4-BE49-F238E27FC236}">
                <a16:creationId xmlns:a16="http://schemas.microsoft.com/office/drawing/2014/main" id="{FF0A2201-C197-5F06-509C-1A57807CC83A}"/>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a:xfrm>
            <a:off x="10146554" y="2696950"/>
            <a:ext cx="1888893" cy="3075783"/>
          </a:xfrm>
        </p:spPr>
      </p:pic>
    </p:spTree>
    <p:extLst>
      <p:ext uri="{BB962C8B-B14F-4D97-AF65-F5344CB8AC3E}">
        <p14:creationId xmlns:p14="http://schemas.microsoft.com/office/powerpoint/2010/main" val="37362885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86564B-64B5-E622-A9EB-D88CE52E90FC}"/>
              </a:ext>
            </a:extLst>
          </p:cNvPr>
          <p:cNvSpPr>
            <a:spLocks noGrp="1"/>
          </p:cNvSpPr>
          <p:nvPr>
            <p:ph type="title"/>
          </p:nvPr>
        </p:nvSpPr>
        <p:spPr/>
        <p:txBody>
          <a:bodyPr/>
          <a:lstStyle/>
          <a:p>
            <a:r>
              <a:rPr lang="en-US" dirty="0"/>
              <a:t>PPE/Clothing: Things to Consider </a:t>
            </a:r>
          </a:p>
        </p:txBody>
      </p:sp>
      <p:sp>
        <p:nvSpPr>
          <p:cNvPr id="5" name="Content Placeholder 4">
            <a:extLst>
              <a:ext uri="{FF2B5EF4-FFF2-40B4-BE49-F238E27FC236}">
                <a16:creationId xmlns:a16="http://schemas.microsoft.com/office/drawing/2014/main" id="{C2502EAF-CADB-9D47-B7FF-D153C5FEC791}"/>
              </a:ext>
            </a:extLst>
          </p:cNvPr>
          <p:cNvSpPr>
            <a:spLocks noGrp="1"/>
          </p:cNvSpPr>
          <p:nvPr>
            <p:ph idx="1"/>
          </p:nvPr>
        </p:nvSpPr>
        <p:spPr>
          <a:xfrm>
            <a:off x="381000" y="1215485"/>
            <a:ext cx="10686393" cy="4225650"/>
          </a:xfrm>
        </p:spPr>
        <p:txBody>
          <a:bodyPr/>
          <a:lstStyle/>
          <a:p>
            <a:r>
              <a:rPr lang="en-US" dirty="0"/>
              <a:t>Inappropriate work clothing and PPE can increase the burden of heat load on the body </a:t>
            </a:r>
          </a:p>
          <a:p>
            <a:pPr lvl="1"/>
            <a:r>
              <a:rPr lang="en-US" sz="2400" dirty="0"/>
              <a:t>Can trap heat and not allow the body to cool</a:t>
            </a:r>
          </a:p>
          <a:p>
            <a:r>
              <a:rPr lang="en-US" dirty="0"/>
              <a:t>Employees wearing PPE should not work alone in warm or hot conditions </a:t>
            </a:r>
          </a:p>
          <a:p>
            <a:r>
              <a:rPr lang="en-US" dirty="0"/>
              <a:t>Additional steps may need to be taken:</a:t>
            </a:r>
          </a:p>
          <a:p>
            <a:pPr lvl="1"/>
            <a:r>
              <a:rPr lang="en-US" sz="2400" dirty="0"/>
              <a:t>Increased monitoring by supervisors and employees (buddy system)</a:t>
            </a:r>
          </a:p>
          <a:p>
            <a:pPr lvl="1"/>
            <a:r>
              <a:rPr lang="en-US" sz="2400" dirty="0"/>
              <a:t>More frequent breaks to remove PPE and cool down</a:t>
            </a:r>
          </a:p>
          <a:p>
            <a:pPr lvl="1"/>
            <a:r>
              <a:rPr lang="en-US" sz="2400" dirty="0"/>
              <a:t>Increased water consumption</a:t>
            </a:r>
          </a:p>
          <a:p>
            <a:pPr lvl="1"/>
            <a:r>
              <a:rPr lang="en-US" sz="2400" dirty="0"/>
              <a:t>Shade and other cooling measures (e.g., misting machines, moving to AC, using cooling vests, etc.) </a:t>
            </a:r>
          </a:p>
          <a:p>
            <a:pPr lvl="1"/>
            <a:r>
              <a:rPr lang="en-US" sz="2400" dirty="0"/>
              <a:t>Adjusting work schedules and activities</a:t>
            </a:r>
          </a:p>
          <a:p>
            <a:pPr lvl="1"/>
            <a:endParaRPr lang="en-US" sz="2400" dirty="0"/>
          </a:p>
          <a:p>
            <a:pPr lvl="1"/>
            <a:endParaRPr lang="en-US" dirty="0"/>
          </a:p>
        </p:txBody>
      </p:sp>
    </p:spTree>
    <p:extLst>
      <p:ext uri="{BB962C8B-B14F-4D97-AF65-F5344CB8AC3E}">
        <p14:creationId xmlns:p14="http://schemas.microsoft.com/office/powerpoint/2010/main" val="15386376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EE7E-48D8-00DD-C5E2-E13E6339A9C5}"/>
              </a:ext>
            </a:extLst>
          </p:cNvPr>
          <p:cNvSpPr>
            <a:spLocks noGrp="1"/>
          </p:cNvSpPr>
          <p:nvPr>
            <p:ph type="title"/>
          </p:nvPr>
        </p:nvSpPr>
        <p:spPr/>
        <p:txBody>
          <a:bodyPr/>
          <a:lstStyle/>
          <a:p>
            <a:r>
              <a:rPr lang="en-US" dirty="0"/>
              <a:t>Preventing Heat Stress at Home</a:t>
            </a:r>
          </a:p>
        </p:txBody>
      </p:sp>
      <p:sp>
        <p:nvSpPr>
          <p:cNvPr id="3" name="Content Placeholder 2">
            <a:extLst>
              <a:ext uri="{FF2B5EF4-FFF2-40B4-BE49-F238E27FC236}">
                <a16:creationId xmlns:a16="http://schemas.microsoft.com/office/drawing/2014/main" id="{1E343882-19BC-84D9-CDB4-1F868701668A}"/>
              </a:ext>
            </a:extLst>
          </p:cNvPr>
          <p:cNvSpPr>
            <a:spLocks noGrp="1"/>
          </p:cNvSpPr>
          <p:nvPr>
            <p:ph idx="1"/>
          </p:nvPr>
        </p:nvSpPr>
        <p:spPr/>
        <p:txBody>
          <a:bodyPr/>
          <a:lstStyle/>
          <a:p>
            <a:r>
              <a:rPr lang="en-US" sz="2800" dirty="0"/>
              <a:t>Remember: extreme heat kills more people than any other weather event</a:t>
            </a:r>
          </a:p>
          <a:p>
            <a:r>
              <a:rPr lang="en-US" sz="2800" dirty="0"/>
              <a:t>Older adults, infants, children, pregnant women, people with medical conditions, people with limited personal resources are all at high risk </a:t>
            </a:r>
          </a:p>
          <a:p>
            <a:r>
              <a:rPr lang="en-US" sz="2800" dirty="0"/>
              <a:t>Know the signs and symptoms of heat-related illness </a:t>
            </a:r>
          </a:p>
          <a:p>
            <a:pPr marL="0" indent="0">
              <a:buNone/>
            </a:pPr>
            <a:endParaRPr lang="en-US" dirty="0"/>
          </a:p>
        </p:txBody>
      </p:sp>
      <p:pic>
        <p:nvPicPr>
          <p:cNvPr id="6" name="Picture Placeholder 5" descr="Beach umbrella with sun shining through ">
            <a:extLst>
              <a:ext uri="{FF2B5EF4-FFF2-40B4-BE49-F238E27FC236}">
                <a16:creationId xmlns:a16="http://schemas.microsoft.com/office/drawing/2014/main" id="{B6F25795-5183-7E0B-60D0-C28542AE9EB9}"/>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7803543" y="1254196"/>
            <a:ext cx="3735013" cy="4148227"/>
          </a:xfrm>
        </p:spPr>
      </p:pic>
    </p:spTree>
    <p:extLst>
      <p:ext uri="{BB962C8B-B14F-4D97-AF65-F5344CB8AC3E}">
        <p14:creationId xmlns:p14="http://schemas.microsoft.com/office/powerpoint/2010/main" val="38044190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0E0DC-11C8-9AAB-1950-606E59FEC80C}"/>
              </a:ext>
            </a:extLst>
          </p:cNvPr>
          <p:cNvSpPr>
            <a:spLocks noGrp="1"/>
          </p:cNvSpPr>
          <p:nvPr>
            <p:ph type="title"/>
          </p:nvPr>
        </p:nvSpPr>
        <p:spPr/>
        <p:txBody>
          <a:bodyPr/>
          <a:lstStyle/>
          <a:p>
            <a:r>
              <a:rPr lang="en-US" dirty="0"/>
              <a:t>Preventing Heat Stress at Home (Continued)</a:t>
            </a:r>
          </a:p>
        </p:txBody>
      </p:sp>
      <p:sp>
        <p:nvSpPr>
          <p:cNvPr id="3" name="Content Placeholder 2">
            <a:extLst>
              <a:ext uri="{FF2B5EF4-FFF2-40B4-BE49-F238E27FC236}">
                <a16:creationId xmlns:a16="http://schemas.microsoft.com/office/drawing/2014/main" id="{DBDB61CE-BE53-CF72-2D95-0FB10E03DA27}"/>
              </a:ext>
            </a:extLst>
          </p:cNvPr>
          <p:cNvSpPr>
            <a:spLocks noGrp="1"/>
          </p:cNvSpPr>
          <p:nvPr>
            <p:ph idx="1"/>
          </p:nvPr>
        </p:nvSpPr>
        <p:spPr>
          <a:xfrm>
            <a:off x="380999" y="1215485"/>
            <a:ext cx="7791451" cy="4225650"/>
          </a:xfrm>
        </p:spPr>
        <p:txBody>
          <a:bodyPr/>
          <a:lstStyle/>
          <a:p>
            <a:r>
              <a:rPr lang="en-US" sz="2800" dirty="0"/>
              <a:t>Take actions to protect yourself and your loved ones:</a:t>
            </a:r>
          </a:p>
          <a:p>
            <a:pPr lvl="1"/>
            <a:r>
              <a:rPr lang="en-US" sz="2800" dirty="0"/>
              <a:t>Consider medications </a:t>
            </a:r>
          </a:p>
          <a:p>
            <a:pPr lvl="1"/>
            <a:r>
              <a:rPr lang="en-US" sz="2800" dirty="0"/>
              <a:t>Stay hydrated throughout the day</a:t>
            </a:r>
          </a:p>
          <a:p>
            <a:pPr lvl="1"/>
            <a:r>
              <a:rPr lang="en-US" sz="2800" dirty="0"/>
              <a:t>Stay in air-conditioning as much as possible </a:t>
            </a:r>
          </a:p>
          <a:p>
            <a:pPr lvl="1"/>
            <a:r>
              <a:rPr lang="en-US" sz="2800" dirty="0"/>
              <a:t>Wear lightweight, loose clothing </a:t>
            </a:r>
          </a:p>
          <a:p>
            <a:pPr lvl="1"/>
            <a:r>
              <a:rPr lang="en-US" sz="2800" dirty="0"/>
              <a:t>Take cool showers and baths</a:t>
            </a:r>
          </a:p>
          <a:p>
            <a:pPr lvl="1"/>
            <a:r>
              <a:rPr lang="en-US" sz="2800" dirty="0"/>
              <a:t>Limit outdoor activity (e.g., gardening, exercising, renovating, etc.) to cooler parts of the day </a:t>
            </a:r>
          </a:p>
          <a:p>
            <a:endParaRPr lang="en-US" dirty="0"/>
          </a:p>
        </p:txBody>
      </p:sp>
      <p:pic>
        <p:nvPicPr>
          <p:cNvPr id="6" name="Picture Placeholder 5" descr="Young person wearing football helmet and pads in the sun ">
            <a:extLst>
              <a:ext uri="{FF2B5EF4-FFF2-40B4-BE49-F238E27FC236}">
                <a16:creationId xmlns:a16="http://schemas.microsoft.com/office/drawing/2014/main" id="{9C602A9B-F567-B822-B497-1AC66812547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xfrm>
            <a:off x="8172450" y="1292908"/>
            <a:ext cx="3735013" cy="4148227"/>
          </a:xfrm>
        </p:spPr>
      </p:pic>
    </p:spTree>
    <p:extLst>
      <p:ext uri="{BB962C8B-B14F-4D97-AF65-F5344CB8AC3E}">
        <p14:creationId xmlns:p14="http://schemas.microsoft.com/office/powerpoint/2010/main" val="40588364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901392-5838-6EB6-549F-59CF8E88C13B}"/>
              </a:ext>
            </a:extLst>
          </p:cNvPr>
          <p:cNvSpPr>
            <a:spLocks noGrp="1"/>
          </p:cNvSpPr>
          <p:nvPr>
            <p:ph type="title"/>
          </p:nvPr>
        </p:nvSpPr>
        <p:spPr/>
        <p:txBody>
          <a:bodyPr/>
          <a:lstStyle/>
          <a:p>
            <a:r>
              <a:rPr lang="en-US" dirty="0"/>
              <a:t>Heat Stress Resources for Companies </a:t>
            </a:r>
          </a:p>
        </p:txBody>
      </p:sp>
      <p:sp>
        <p:nvSpPr>
          <p:cNvPr id="5" name="Content Placeholder 4">
            <a:extLst>
              <a:ext uri="{FF2B5EF4-FFF2-40B4-BE49-F238E27FC236}">
                <a16:creationId xmlns:a16="http://schemas.microsoft.com/office/drawing/2014/main" id="{0A8A8E85-8EDC-9CB8-E297-594786A174AA}"/>
              </a:ext>
            </a:extLst>
          </p:cNvPr>
          <p:cNvSpPr>
            <a:spLocks noGrp="1"/>
          </p:cNvSpPr>
          <p:nvPr>
            <p:ph idx="1"/>
          </p:nvPr>
        </p:nvSpPr>
        <p:spPr>
          <a:xfrm>
            <a:off x="381000" y="1086898"/>
            <a:ext cx="11811000" cy="4225650"/>
          </a:xfrm>
        </p:spPr>
        <p:txBody>
          <a:bodyPr/>
          <a:lstStyle/>
          <a:p>
            <a:r>
              <a:rPr lang="en-US" dirty="0"/>
              <a:t>OSHA:</a:t>
            </a:r>
          </a:p>
          <a:p>
            <a:pPr lvl="1"/>
            <a:r>
              <a:rPr lang="en-US" dirty="0"/>
              <a:t>National Emphasis Program: Outdoor and Indoor Heat-Related Hazards: </a:t>
            </a:r>
            <a:r>
              <a:rPr lang="en-US" dirty="0">
                <a:hlinkClick r:id="rId3"/>
              </a:rPr>
              <a:t>https://www.osha.gov/sites/default/files/enforcement/directives/CPL_03-00-024.pdf</a:t>
            </a:r>
            <a:r>
              <a:rPr lang="en-US" dirty="0"/>
              <a:t> </a:t>
            </a:r>
          </a:p>
          <a:p>
            <a:pPr lvl="1"/>
            <a:r>
              <a:rPr lang="en-US" dirty="0"/>
              <a:t>Working in indoor and outdoor heat environments: </a:t>
            </a:r>
            <a:r>
              <a:rPr lang="en-US" dirty="0">
                <a:hlinkClick r:id="rId4"/>
              </a:rPr>
              <a:t>https://www.osha.gov/heat-exposure</a:t>
            </a:r>
            <a:endParaRPr lang="en-US" dirty="0"/>
          </a:p>
          <a:p>
            <a:pPr lvl="1"/>
            <a:r>
              <a:rPr lang="en-US" dirty="0"/>
              <a:t>Heat Stress Guide: </a:t>
            </a:r>
            <a:r>
              <a:rPr lang="en-US" dirty="0">
                <a:hlinkClick r:id="rId5"/>
              </a:rPr>
              <a:t>https://www.osha.gov/emergency-preparedness/guides/heat-stress</a:t>
            </a:r>
            <a:endParaRPr lang="en-US" dirty="0"/>
          </a:p>
          <a:p>
            <a:pPr lvl="1"/>
            <a:r>
              <a:rPr lang="en-US" dirty="0"/>
              <a:t>Heat Illness Prevention Campaign: </a:t>
            </a:r>
            <a:r>
              <a:rPr lang="en-US" dirty="0">
                <a:hlinkClick r:id="rId6"/>
              </a:rPr>
              <a:t>https://www.osha.gov/heat</a:t>
            </a:r>
            <a:endParaRPr lang="en-US" dirty="0"/>
          </a:p>
          <a:p>
            <a:pPr lvl="1"/>
            <a:r>
              <a:rPr lang="en-US" dirty="0"/>
              <a:t>Heat Stress Calculator: </a:t>
            </a:r>
            <a:r>
              <a:rPr lang="en-US" dirty="0">
                <a:hlinkClick r:id="rId7"/>
              </a:rPr>
              <a:t>https://www.osha.gov/heat-exposure/calculator</a:t>
            </a:r>
            <a:r>
              <a:rPr lang="en-US" dirty="0"/>
              <a:t> </a:t>
            </a:r>
          </a:p>
          <a:p>
            <a:r>
              <a:rPr lang="en-US" dirty="0"/>
              <a:t>NIOSH</a:t>
            </a:r>
          </a:p>
          <a:p>
            <a:pPr lvl="1"/>
            <a:r>
              <a:rPr lang="en-US" dirty="0"/>
              <a:t>Heat stress page: </a:t>
            </a:r>
            <a:r>
              <a:rPr lang="en-US" dirty="0">
                <a:hlinkClick r:id="rId8"/>
              </a:rPr>
              <a:t>https://www.cdc.gov/niosh/topics/heatstress/</a:t>
            </a:r>
            <a:endParaRPr lang="en-US" dirty="0"/>
          </a:p>
          <a:p>
            <a:pPr lvl="1"/>
            <a:r>
              <a:rPr lang="en-US" dirty="0"/>
              <a:t>NIOSH-OSHA Heat Safety Tool Application: </a:t>
            </a:r>
            <a:r>
              <a:rPr lang="en-US" dirty="0">
                <a:hlinkClick r:id="rId9"/>
              </a:rPr>
              <a:t>https://www.cdc.gov/niosh/topics/heatstress/heatapp.html</a:t>
            </a:r>
            <a:endParaRPr lang="en-US" dirty="0"/>
          </a:p>
          <a:p>
            <a:r>
              <a:rPr lang="en-US" dirty="0"/>
              <a:t>Georgia Tech</a:t>
            </a:r>
          </a:p>
          <a:p>
            <a:pPr lvl="1"/>
            <a:r>
              <a:rPr lang="en-US" dirty="0"/>
              <a:t>Training guides, lesson plans, and PPTs: </a:t>
            </a:r>
            <a:r>
              <a:rPr lang="en-US" dirty="0">
                <a:hlinkClick r:id="rId10"/>
              </a:rPr>
              <a:t>https://oshainfo.gatech.edu/resources/training-materials/additional-information/</a:t>
            </a:r>
            <a:endParaRPr lang="en-US" dirty="0"/>
          </a:p>
          <a:p>
            <a:pPr lvl="1"/>
            <a:endParaRPr lang="en-US" dirty="0"/>
          </a:p>
          <a:p>
            <a:pPr lvl="1"/>
            <a:endParaRPr lang="en-US" dirty="0"/>
          </a:p>
        </p:txBody>
      </p:sp>
    </p:spTree>
    <p:extLst>
      <p:ext uri="{BB962C8B-B14F-4D97-AF65-F5344CB8AC3E}">
        <p14:creationId xmlns:p14="http://schemas.microsoft.com/office/powerpoint/2010/main" val="26524294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3A94E-A432-1B0B-EA65-D49600EEE312}"/>
              </a:ext>
            </a:extLst>
          </p:cNvPr>
          <p:cNvSpPr>
            <a:spLocks noGrp="1"/>
          </p:cNvSpPr>
          <p:nvPr>
            <p:ph type="ctrTitle"/>
          </p:nvPr>
        </p:nvSpPr>
        <p:spPr/>
        <p:txBody>
          <a:bodyPr/>
          <a:lstStyle/>
          <a:p>
            <a:r>
              <a:rPr lang="en-US" dirty="0"/>
              <a:t>Cold Stress </a:t>
            </a:r>
          </a:p>
        </p:txBody>
      </p:sp>
    </p:spTree>
    <p:extLst>
      <p:ext uri="{BB962C8B-B14F-4D97-AF65-F5344CB8AC3E}">
        <p14:creationId xmlns:p14="http://schemas.microsoft.com/office/powerpoint/2010/main" val="40344390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A03D96-E1EF-CD28-13C6-E657D24A06B5}"/>
              </a:ext>
            </a:extLst>
          </p:cNvPr>
          <p:cNvSpPr>
            <a:spLocks noGrp="1"/>
          </p:cNvSpPr>
          <p:nvPr>
            <p:ph type="title"/>
          </p:nvPr>
        </p:nvSpPr>
        <p:spPr/>
        <p:txBody>
          <a:bodyPr/>
          <a:lstStyle/>
          <a:p>
            <a:r>
              <a:rPr lang="en-US" dirty="0"/>
              <a:t>What is Cold Stress? </a:t>
            </a:r>
          </a:p>
        </p:txBody>
      </p:sp>
      <p:sp>
        <p:nvSpPr>
          <p:cNvPr id="2" name="Content Placeholder 1">
            <a:extLst>
              <a:ext uri="{FF2B5EF4-FFF2-40B4-BE49-F238E27FC236}">
                <a16:creationId xmlns:a16="http://schemas.microsoft.com/office/drawing/2014/main" id="{9A684087-A07D-7060-8EF8-7B470D1951A7}"/>
              </a:ext>
            </a:extLst>
          </p:cNvPr>
          <p:cNvSpPr>
            <a:spLocks noGrp="1"/>
          </p:cNvSpPr>
          <p:nvPr>
            <p:ph idx="1"/>
          </p:nvPr>
        </p:nvSpPr>
        <p:spPr>
          <a:xfrm>
            <a:off x="381000" y="1215485"/>
            <a:ext cx="11002347" cy="4225650"/>
          </a:xfrm>
        </p:spPr>
        <p:txBody>
          <a:bodyPr/>
          <a:lstStyle/>
          <a:p>
            <a:r>
              <a:rPr lang="en-US" dirty="0"/>
              <a:t>In cold environments, most of the body’s energy is used to keep the internal core temperature warm. </a:t>
            </a:r>
          </a:p>
          <a:p>
            <a:r>
              <a:rPr lang="en-US" dirty="0"/>
              <a:t>Over time, the body will begin to shift blood flow from the extremities and outer skin to the core (chest and abdomen).</a:t>
            </a:r>
          </a:p>
          <a:p>
            <a:r>
              <a:rPr lang="en-US" dirty="0"/>
              <a:t>The shift in blood flow allows the exposed skin and extremities to cool rapidly. </a:t>
            </a:r>
          </a:p>
          <a:p>
            <a:r>
              <a:rPr lang="en-US" dirty="0"/>
              <a:t>Cold stress occurs when the temperature of the skin is driven down, which eventually leads to the internal body temperature being reduced.</a:t>
            </a:r>
          </a:p>
          <a:p>
            <a:pPr marL="0" indent="0">
              <a:buNone/>
            </a:pPr>
            <a:endParaRPr lang="en-US" dirty="0"/>
          </a:p>
        </p:txBody>
      </p:sp>
    </p:spTree>
    <p:extLst>
      <p:ext uri="{BB962C8B-B14F-4D97-AF65-F5344CB8AC3E}">
        <p14:creationId xmlns:p14="http://schemas.microsoft.com/office/powerpoint/2010/main" val="41181176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8CD00-BBBE-7A1D-B8E4-A293262D9F6F}"/>
              </a:ext>
            </a:extLst>
          </p:cNvPr>
          <p:cNvSpPr>
            <a:spLocks noGrp="1"/>
          </p:cNvSpPr>
          <p:nvPr>
            <p:ph type="title"/>
          </p:nvPr>
        </p:nvSpPr>
        <p:spPr/>
        <p:txBody>
          <a:bodyPr/>
          <a:lstStyle/>
          <a:p>
            <a:r>
              <a:rPr lang="en-US" dirty="0"/>
              <a:t>What is Cold Stress? (Continued) </a:t>
            </a:r>
          </a:p>
        </p:txBody>
      </p:sp>
      <p:sp>
        <p:nvSpPr>
          <p:cNvPr id="3" name="Content Placeholder 2">
            <a:extLst>
              <a:ext uri="{FF2B5EF4-FFF2-40B4-BE49-F238E27FC236}">
                <a16:creationId xmlns:a16="http://schemas.microsoft.com/office/drawing/2014/main" id="{FD1775DF-2026-C46A-CD04-95239FFD86D0}"/>
              </a:ext>
            </a:extLst>
          </p:cNvPr>
          <p:cNvSpPr>
            <a:spLocks noGrp="1"/>
          </p:cNvSpPr>
          <p:nvPr>
            <p:ph idx="1"/>
          </p:nvPr>
        </p:nvSpPr>
        <p:spPr>
          <a:xfrm>
            <a:off x="380999" y="1215485"/>
            <a:ext cx="7694987" cy="4225650"/>
          </a:xfrm>
        </p:spPr>
        <p:txBody>
          <a:bodyPr/>
          <a:lstStyle/>
          <a:p>
            <a:r>
              <a:rPr lang="en-US" sz="2800" dirty="0"/>
              <a:t>The reduction of internal body temperature can cause tissue damage and even death.</a:t>
            </a:r>
          </a:p>
          <a:p>
            <a:r>
              <a:rPr lang="en-US" sz="2800" dirty="0"/>
              <a:t>Increased wind speeds and wetness/dampness will increase heat loss from the body.</a:t>
            </a:r>
          </a:p>
          <a:p>
            <a:r>
              <a:rPr lang="en-US" sz="2800" dirty="0"/>
              <a:t>Substantial outdoor temperature drop will increase heat loss from the body.</a:t>
            </a:r>
          </a:p>
          <a:p>
            <a:r>
              <a:rPr lang="en-US" sz="2800" dirty="0"/>
              <a:t>Deep core temperature should not fall below</a:t>
            </a:r>
            <a:br>
              <a:rPr lang="en-US" sz="2800" dirty="0"/>
            </a:br>
            <a:r>
              <a:rPr lang="en-US" sz="2800" dirty="0"/>
              <a:t>96.8 </a:t>
            </a:r>
            <a:r>
              <a:rPr lang="en-US" sz="2800" b="0" i="0" u="none" strike="noStrike" baseline="0" dirty="0"/>
              <a:t>°F. </a:t>
            </a:r>
            <a:endParaRPr lang="en-US" sz="2800" dirty="0"/>
          </a:p>
          <a:p>
            <a:endParaRPr lang="en-US" dirty="0"/>
          </a:p>
        </p:txBody>
      </p:sp>
      <p:pic>
        <p:nvPicPr>
          <p:cNvPr id="6" name="Picture Placeholder 5" descr="Two workers in cold-weather gear shoveling snow. &#10;">
            <a:extLst>
              <a:ext uri="{FF2B5EF4-FFF2-40B4-BE49-F238E27FC236}">
                <a16:creationId xmlns:a16="http://schemas.microsoft.com/office/drawing/2014/main" id="{2C172BD1-482B-53ED-B021-9868EDAFF780}"/>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xfrm>
            <a:off x="8075987" y="1354886"/>
            <a:ext cx="3735013" cy="4148227"/>
          </a:xfrm>
        </p:spPr>
      </p:pic>
    </p:spTree>
    <p:extLst>
      <p:ext uri="{BB962C8B-B14F-4D97-AF65-F5344CB8AC3E}">
        <p14:creationId xmlns:p14="http://schemas.microsoft.com/office/powerpoint/2010/main" val="15850456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A125B-50CF-0D07-71B5-CA221924C67E}"/>
              </a:ext>
            </a:extLst>
          </p:cNvPr>
          <p:cNvSpPr>
            <a:spLocks noGrp="1"/>
          </p:cNvSpPr>
          <p:nvPr>
            <p:ph type="title"/>
          </p:nvPr>
        </p:nvSpPr>
        <p:spPr/>
        <p:txBody>
          <a:bodyPr/>
          <a:lstStyle/>
          <a:p>
            <a:r>
              <a:rPr lang="en-US" dirty="0"/>
              <a:t>Who Is At Risk of Cold Stress? </a:t>
            </a:r>
          </a:p>
        </p:txBody>
      </p:sp>
      <p:sp>
        <p:nvSpPr>
          <p:cNvPr id="3" name="Content Placeholder 2">
            <a:extLst>
              <a:ext uri="{FF2B5EF4-FFF2-40B4-BE49-F238E27FC236}">
                <a16:creationId xmlns:a16="http://schemas.microsoft.com/office/drawing/2014/main" id="{203A3CF7-6C0F-0312-785D-E5462FE62136}"/>
              </a:ext>
            </a:extLst>
          </p:cNvPr>
          <p:cNvSpPr>
            <a:spLocks noGrp="1"/>
          </p:cNvSpPr>
          <p:nvPr>
            <p:ph idx="1"/>
          </p:nvPr>
        </p:nvSpPr>
        <p:spPr>
          <a:xfrm>
            <a:off x="381000" y="1215485"/>
            <a:ext cx="11233484" cy="4225650"/>
          </a:xfrm>
        </p:spPr>
        <p:txBody>
          <a:bodyPr/>
          <a:lstStyle/>
          <a:p>
            <a:r>
              <a:rPr lang="en-US" dirty="0"/>
              <a:t>Workers who are exposed to extreme cold or work in cold environments </a:t>
            </a:r>
          </a:p>
          <a:p>
            <a:pPr lvl="1"/>
            <a:r>
              <a:rPr lang="en-US" sz="2400" dirty="0"/>
              <a:t>Outdoors</a:t>
            </a:r>
          </a:p>
          <a:p>
            <a:pPr lvl="1"/>
            <a:r>
              <a:rPr lang="en-US" sz="2400" dirty="0"/>
              <a:t>Areas that are purposefully kept cold, poorly insulated, or without heat </a:t>
            </a:r>
          </a:p>
          <a:p>
            <a:pPr lvl="1"/>
            <a:r>
              <a:rPr lang="en-US" sz="2400" dirty="0"/>
              <a:t>Cold, damp conditions </a:t>
            </a:r>
          </a:p>
          <a:p>
            <a:pPr lvl="1"/>
            <a:r>
              <a:rPr lang="en-US" sz="2400" dirty="0"/>
              <a:t>Includes workers, both indoors and outdoors, in manufacturing, meat packing and cold storage, transportation, construction, agriculture, maritime, and other industries </a:t>
            </a:r>
          </a:p>
          <a:p>
            <a:endParaRPr lang="en-US" dirty="0"/>
          </a:p>
        </p:txBody>
      </p:sp>
      <p:pic>
        <p:nvPicPr>
          <p:cNvPr id="10" name="Picture 9" descr="Photo of an individual working on electrical equipment outdoors in the cold. ">
            <a:extLst>
              <a:ext uri="{FF2B5EF4-FFF2-40B4-BE49-F238E27FC236}">
                <a16:creationId xmlns:a16="http://schemas.microsoft.com/office/drawing/2014/main" id="{EB270D4C-EF47-C040-72F7-D25F772B11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64763" y="4044244"/>
            <a:ext cx="4897323" cy="2744653"/>
          </a:xfrm>
          <a:prstGeom prst="rect">
            <a:avLst/>
          </a:prstGeom>
        </p:spPr>
      </p:pic>
    </p:spTree>
    <p:extLst>
      <p:ext uri="{BB962C8B-B14F-4D97-AF65-F5344CB8AC3E}">
        <p14:creationId xmlns:p14="http://schemas.microsoft.com/office/powerpoint/2010/main" val="19967410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EDCA-37FA-BA01-E7C5-491A254A5AE3}"/>
              </a:ext>
            </a:extLst>
          </p:cNvPr>
          <p:cNvSpPr>
            <a:spLocks noGrp="1"/>
          </p:cNvSpPr>
          <p:nvPr>
            <p:ph type="title"/>
          </p:nvPr>
        </p:nvSpPr>
        <p:spPr/>
        <p:txBody>
          <a:bodyPr/>
          <a:lstStyle/>
          <a:p>
            <a:r>
              <a:rPr lang="en-US" dirty="0"/>
              <a:t>Risk Factors for Cold Stress </a:t>
            </a:r>
          </a:p>
        </p:txBody>
      </p:sp>
      <p:sp>
        <p:nvSpPr>
          <p:cNvPr id="3" name="Content Placeholder 2">
            <a:extLst>
              <a:ext uri="{FF2B5EF4-FFF2-40B4-BE49-F238E27FC236}">
                <a16:creationId xmlns:a16="http://schemas.microsoft.com/office/drawing/2014/main" id="{84E1012C-90E0-C67F-7BF5-A34D81E3BEF6}"/>
              </a:ext>
            </a:extLst>
          </p:cNvPr>
          <p:cNvSpPr>
            <a:spLocks noGrp="1"/>
          </p:cNvSpPr>
          <p:nvPr>
            <p:ph idx="1"/>
          </p:nvPr>
        </p:nvSpPr>
        <p:spPr>
          <a:xfrm>
            <a:off x="381000" y="1215485"/>
            <a:ext cx="6843496" cy="4225650"/>
          </a:xfrm>
        </p:spPr>
        <p:txBody>
          <a:bodyPr/>
          <a:lstStyle/>
          <a:p>
            <a:r>
              <a:rPr lang="en-US" dirty="0"/>
              <a:t>Wetness/dampness</a:t>
            </a:r>
          </a:p>
          <a:p>
            <a:r>
              <a:rPr lang="en-US" dirty="0"/>
              <a:t>Dressing improperly</a:t>
            </a:r>
          </a:p>
          <a:p>
            <a:r>
              <a:rPr lang="en-US" dirty="0"/>
              <a:t>Exhaustion</a:t>
            </a:r>
          </a:p>
          <a:p>
            <a:r>
              <a:rPr lang="en-US" dirty="0"/>
              <a:t>Predisposing health conditions</a:t>
            </a:r>
          </a:p>
          <a:p>
            <a:pPr lvl="1"/>
            <a:r>
              <a:rPr lang="en-US" sz="2400" dirty="0"/>
              <a:t>Hypertension</a:t>
            </a:r>
          </a:p>
          <a:p>
            <a:pPr lvl="1"/>
            <a:r>
              <a:rPr lang="en-US" sz="2400" dirty="0"/>
              <a:t>Hypothyroidism</a:t>
            </a:r>
          </a:p>
          <a:p>
            <a:pPr lvl="1"/>
            <a:r>
              <a:rPr lang="en-US" sz="2400" dirty="0"/>
              <a:t>Diabetes</a:t>
            </a:r>
          </a:p>
          <a:p>
            <a:pPr lvl="1"/>
            <a:r>
              <a:rPr lang="en-US" sz="2400" dirty="0"/>
              <a:t>Poor circulation </a:t>
            </a:r>
          </a:p>
          <a:p>
            <a:r>
              <a:rPr lang="en-US" dirty="0"/>
              <a:t>Previous experience of frostbite </a:t>
            </a:r>
          </a:p>
          <a:p>
            <a:r>
              <a:rPr lang="en-US" dirty="0"/>
              <a:t>Poor physical conditioning/sedentary workers </a:t>
            </a:r>
          </a:p>
          <a:p>
            <a:r>
              <a:rPr lang="en-US" dirty="0"/>
              <a:t>Not accustomed to cold weather </a:t>
            </a:r>
          </a:p>
          <a:p>
            <a:endParaRPr lang="en-US" dirty="0"/>
          </a:p>
        </p:txBody>
      </p:sp>
      <p:pic>
        <p:nvPicPr>
          <p:cNvPr id="10" name="Picture Placeholder 9" descr="A person clearing snow from a sidewalk ">
            <a:extLst>
              <a:ext uri="{FF2B5EF4-FFF2-40B4-BE49-F238E27FC236}">
                <a16:creationId xmlns:a16="http://schemas.microsoft.com/office/drawing/2014/main" id="{217FF921-583B-A893-FD91-6C03080D04AA}"/>
              </a:ext>
            </a:extLst>
          </p:cNvPr>
          <p:cNvPicPr>
            <a:picLocks noGrp="1" noChangeAspect="1"/>
          </p:cNvPicPr>
          <p:nvPr>
            <p:ph type="pic" sz="quarter" idx="12"/>
          </p:nvPr>
        </p:nvPicPr>
        <p:blipFill>
          <a:blip r:embed="rId3"/>
          <a:srcRect l="30709" r="30709"/>
          <a:stretch>
            <a:fillRect/>
          </a:stretch>
        </p:blipFill>
        <p:spPr/>
      </p:pic>
      <p:pic>
        <p:nvPicPr>
          <p:cNvPr id="14" name="Picture Placeholder 13" descr="An employee working outside in the cold without gloves and trying to warm his hands by blowing warm air on them. &#10;">
            <a:extLst>
              <a:ext uri="{FF2B5EF4-FFF2-40B4-BE49-F238E27FC236}">
                <a16:creationId xmlns:a16="http://schemas.microsoft.com/office/drawing/2014/main" id="{18D2CCC3-8CD3-DCD8-8ACF-7B922B92A405}"/>
              </a:ext>
            </a:extLst>
          </p:cNvPr>
          <p:cNvPicPr>
            <a:picLocks noGrp="1" noChangeAspect="1"/>
          </p:cNvPicPr>
          <p:nvPr>
            <p:ph type="pic" sz="quarter" idx="11"/>
          </p:nvPr>
        </p:nvPicPr>
        <p:blipFill>
          <a:blip r:embed="rId4"/>
          <a:srcRect l="12871" r="12871"/>
          <a:stretch>
            <a:fillRect/>
          </a:stretch>
        </p:blipFill>
        <p:spPr/>
      </p:pic>
      <p:pic>
        <p:nvPicPr>
          <p:cNvPr id="8" name="Picture Placeholder 7" descr="Two workers in an industrial refrigerator&#10;">
            <a:extLst>
              <a:ext uri="{FF2B5EF4-FFF2-40B4-BE49-F238E27FC236}">
                <a16:creationId xmlns:a16="http://schemas.microsoft.com/office/drawing/2014/main" id="{31BCA149-35FC-D886-CC25-75870114C6D9}"/>
              </a:ext>
            </a:extLst>
          </p:cNvPr>
          <p:cNvPicPr>
            <a:picLocks noGrp="1" noChangeAspect="1"/>
          </p:cNvPicPr>
          <p:nvPr>
            <p:ph type="pic" sz="quarter" idx="10"/>
          </p:nvPr>
        </p:nvPicPr>
        <p:blipFill>
          <a:blip r:embed="rId5"/>
          <a:srcRect l="6726" r="6726"/>
          <a:stretch>
            <a:fillRect/>
          </a:stretch>
        </p:blipFill>
        <p:spPr/>
      </p:pic>
    </p:spTree>
    <p:extLst>
      <p:ext uri="{BB962C8B-B14F-4D97-AF65-F5344CB8AC3E}">
        <p14:creationId xmlns:p14="http://schemas.microsoft.com/office/powerpoint/2010/main" val="25624065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369232-31EA-C96D-B2A0-6FA3EDB3E85E}"/>
              </a:ext>
            </a:extLst>
          </p:cNvPr>
          <p:cNvSpPr>
            <a:spLocks noGrp="1"/>
          </p:cNvSpPr>
          <p:nvPr>
            <p:ph type="title"/>
          </p:nvPr>
        </p:nvSpPr>
        <p:spPr/>
        <p:txBody>
          <a:bodyPr/>
          <a:lstStyle/>
          <a:p>
            <a:r>
              <a:rPr lang="en-US" dirty="0"/>
              <a:t>Cold Stress Disorders </a:t>
            </a:r>
          </a:p>
        </p:txBody>
      </p:sp>
      <p:sp>
        <p:nvSpPr>
          <p:cNvPr id="2" name="Content Placeholder 1">
            <a:extLst>
              <a:ext uri="{FF2B5EF4-FFF2-40B4-BE49-F238E27FC236}">
                <a16:creationId xmlns:a16="http://schemas.microsoft.com/office/drawing/2014/main" id="{2860CA69-D830-1424-FC8E-03A1FF373BC9}"/>
              </a:ext>
            </a:extLst>
          </p:cNvPr>
          <p:cNvSpPr>
            <a:spLocks noGrp="1"/>
          </p:cNvSpPr>
          <p:nvPr>
            <p:ph idx="1"/>
          </p:nvPr>
        </p:nvSpPr>
        <p:spPr/>
        <p:txBody>
          <a:bodyPr/>
          <a:lstStyle/>
          <a:p>
            <a:r>
              <a:rPr lang="en-US" sz="2800" dirty="0"/>
              <a:t>Hypothermia</a:t>
            </a:r>
          </a:p>
          <a:p>
            <a:r>
              <a:rPr lang="en-US" sz="2800" dirty="0"/>
              <a:t>Frostbite</a:t>
            </a:r>
          </a:p>
          <a:p>
            <a:r>
              <a:rPr lang="en-US" sz="2800" dirty="0"/>
              <a:t>Trench Foot (Immersion Foot Syndrome) </a:t>
            </a:r>
          </a:p>
          <a:p>
            <a:r>
              <a:rPr lang="en-US" sz="2800" dirty="0"/>
              <a:t>Chilblains </a:t>
            </a:r>
          </a:p>
        </p:txBody>
      </p:sp>
    </p:spTree>
    <p:extLst>
      <p:ext uri="{BB962C8B-B14F-4D97-AF65-F5344CB8AC3E}">
        <p14:creationId xmlns:p14="http://schemas.microsoft.com/office/powerpoint/2010/main" val="13228830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A9B47E-BD87-D7EA-391C-56FCAC42B797}"/>
              </a:ext>
            </a:extLst>
          </p:cNvPr>
          <p:cNvSpPr>
            <a:spLocks noGrp="1"/>
          </p:cNvSpPr>
          <p:nvPr>
            <p:ph type="title"/>
          </p:nvPr>
        </p:nvSpPr>
        <p:spPr/>
        <p:txBody>
          <a:bodyPr/>
          <a:lstStyle/>
          <a:p>
            <a:r>
              <a:rPr lang="en-US" dirty="0"/>
              <a:t>Hypothermia	</a:t>
            </a:r>
          </a:p>
        </p:txBody>
      </p:sp>
      <p:sp>
        <p:nvSpPr>
          <p:cNvPr id="2" name="Content Placeholder 1">
            <a:extLst>
              <a:ext uri="{FF2B5EF4-FFF2-40B4-BE49-F238E27FC236}">
                <a16:creationId xmlns:a16="http://schemas.microsoft.com/office/drawing/2014/main" id="{0DE1B62F-E174-117D-91DD-EEED26D9F90D}"/>
              </a:ext>
            </a:extLst>
          </p:cNvPr>
          <p:cNvSpPr>
            <a:spLocks noGrp="1"/>
          </p:cNvSpPr>
          <p:nvPr>
            <p:ph idx="1"/>
          </p:nvPr>
        </p:nvSpPr>
        <p:spPr>
          <a:xfrm>
            <a:off x="381000" y="1215485"/>
            <a:ext cx="6504663" cy="4225650"/>
          </a:xfrm>
        </p:spPr>
        <p:txBody>
          <a:bodyPr/>
          <a:lstStyle/>
          <a:p>
            <a:r>
              <a:rPr lang="en-US" sz="2800" dirty="0"/>
              <a:t>A condition in which the body uses up its stored energy and can no longer produce heat</a:t>
            </a:r>
          </a:p>
          <a:p>
            <a:r>
              <a:rPr lang="en-US" sz="2800" dirty="0"/>
              <a:t>Often occurs after prolonged exposure to cold temperature</a:t>
            </a:r>
          </a:p>
          <a:p>
            <a:r>
              <a:rPr lang="en-US" sz="2800" dirty="0"/>
              <a:t>Clinically defined as core temperature below 95 </a:t>
            </a:r>
            <a:r>
              <a:rPr lang="en-US" sz="2800" b="0" i="0" u="none" strike="noStrike" baseline="0" dirty="0"/>
              <a:t>°F </a:t>
            </a:r>
            <a:endParaRPr lang="en-US" sz="2800" dirty="0"/>
          </a:p>
        </p:txBody>
      </p:sp>
      <p:pic>
        <p:nvPicPr>
          <p:cNvPr id="6" name="Picture 5" descr="Three human body diagrams, showing states of hyperthermia, regular state, and hypothermia. &#10;&#10;">
            <a:extLst>
              <a:ext uri="{FF2B5EF4-FFF2-40B4-BE49-F238E27FC236}">
                <a16:creationId xmlns:a16="http://schemas.microsoft.com/office/drawing/2014/main" id="{D7EF8027-CED1-7982-7551-C31579078B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1137" y="921272"/>
            <a:ext cx="4519863" cy="4519863"/>
          </a:xfrm>
          <a:prstGeom prst="rect">
            <a:avLst/>
          </a:prstGeom>
        </p:spPr>
      </p:pic>
    </p:spTree>
    <p:extLst>
      <p:ext uri="{BB962C8B-B14F-4D97-AF65-F5344CB8AC3E}">
        <p14:creationId xmlns:p14="http://schemas.microsoft.com/office/powerpoint/2010/main" val="6584314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11DD12-F3F4-3FA5-4EAF-78F87D777BC1}"/>
              </a:ext>
            </a:extLst>
          </p:cNvPr>
          <p:cNvSpPr>
            <a:spLocks noGrp="1"/>
          </p:cNvSpPr>
          <p:nvPr>
            <p:ph type="title"/>
          </p:nvPr>
        </p:nvSpPr>
        <p:spPr/>
        <p:txBody>
          <a:bodyPr/>
          <a:lstStyle/>
          <a:p>
            <a:r>
              <a:rPr lang="en-US" dirty="0"/>
              <a:t>Hypothermia – Symptoms </a:t>
            </a:r>
          </a:p>
        </p:txBody>
      </p:sp>
      <p:sp>
        <p:nvSpPr>
          <p:cNvPr id="2" name="Content Placeholder 1">
            <a:extLst>
              <a:ext uri="{FF2B5EF4-FFF2-40B4-BE49-F238E27FC236}">
                <a16:creationId xmlns:a16="http://schemas.microsoft.com/office/drawing/2014/main" id="{CC67C21C-4EEB-FB6C-8EA2-D48F6874DE49}"/>
              </a:ext>
            </a:extLst>
          </p:cNvPr>
          <p:cNvSpPr>
            <a:spLocks noGrp="1"/>
          </p:cNvSpPr>
          <p:nvPr>
            <p:ph idx="1"/>
          </p:nvPr>
        </p:nvSpPr>
        <p:spPr>
          <a:xfrm>
            <a:off x="381000" y="1215485"/>
            <a:ext cx="5843337" cy="4225650"/>
          </a:xfrm>
        </p:spPr>
        <p:txBody>
          <a:bodyPr/>
          <a:lstStyle/>
          <a:p>
            <a:r>
              <a:rPr lang="en-US" sz="2800" dirty="0"/>
              <a:t>Early Symptoms:</a:t>
            </a:r>
          </a:p>
          <a:p>
            <a:pPr lvl="1"/>
            <a:r>
              <a:rPr lang="en-US" sz="2400" dirty="0"/>
              <a:t>Shivering</a:t>
            </a:r>
          </a:p>
          <a:p>
            <a:pPr lvl="1"/>
            <a:r>
              <a:rPr lang="en-US" sz="2400" dirty="0"/>
              <a:t>Fatigue</a:t>
            </a:r>
          </a:p>
          <a:p>
            <a:pPr lvl="1"/>
            <a:r>
              <a:rPr lang="en-US" sz="2400" dirty="0"/>
              <a:t>Loss of coordination</a:t>
            </a:r>
          </a:p>
          <a:p>
            <a:pPr lvl="1"/>
            <a:r>
              <a:rPr lang="en-US" sz="2400" dirty="0"/>
              <a:t>Confusion and disorientation</a:t>
            </a:r>
          </a:p>
          <a:p>
            <a:r>
              <a:rPr lang="en-US" sz="2800" dirty="0"/>
              <a:t>Late symptoms:</a:t>
            </a:r>
          </a:p>
          <a:p>
            <a:pPr lvl="1"/>
            <a:r>
              <a:rPr lang="en-US" sz="2400" dirty="0"/>
              <a:t>No shivering</a:t>
            </a:r>
          </a:p>
          <a:p>
            <a:pPr lvl="1"/>
            <a:r>
              <a:rPr lang="en-US" sz="2400" dirty="0"/>
              <a:t>Blue skin</a:t>
            </a:r>
          </a:p>
          <a:p>
            <a:pPr lvl="1"/>
            <a:r>
              <a:rPr lang="en-US" sz="2400" dirty="0"/>
              <a:t>Dilated pupils</a:t>
            </a:r>
          </a:p>
          <a:p>
            <a:pPr lvl="1"/>
            <a:r>
              <a:rPr lang="en-US" sz="2400" dirty="0"/>
              <a:t>Slowed pulse and breathing</a:t>
            </a:r>
          </a:p>
          <a:p>
            <a:pPr lvl="1"/>
            <a:r>
              <a:rPr lang="en-US" sz="2400" dirty="0"/>
              <a:t>Loss of consciousness </a:t>
            </a:r>
          </a:p>
          <a:p>
            <a:pPr lvl="1"/>
            <a:endParaRPr lang="en-US" sz="2400" dirty="0"/>
          </a:p>
          <a:p>
            <a:pPr lvl="1"/>
            <a:endParaRPr lang="en-US" dirty="0"/>
          </a:p>
          <a:p>
            <a:endParaRPr lang="en-US" dirty="0"/>
          </a:p>
        </p:txBody>
      </p:sp>
      <p:pic>
        <p:nvPicPr>
          <p:cNvPr id="3076" name="Picture 4" descr="Two workers wrapping their co-worker in a blanket to warm him. ">
            <a:extLst>
              <a:ext uri="{FF2B5EF4-FFF2-40B4-BE49-F238E27FC236}">
                <a16:creationId xmlns:a16="http://schemas.microsoft.com/office/drawing/2014/main" id="{A4763A0B-BDFF-F1E8-5A3E-C68066421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12210"/>
            <a:ext cx="5374105" cy="283219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9471171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A3F44-E7C7-1312-7E8E-C2419593597C}"/>
              </a:ext>
            </a:extLst>
          </p:cNvPr>
          <p:cNvSpPr>
            <a:spLocks noGrp="1"/>
          </p:cNvSpPr>
          <p:nvPr>
            <p:ph type="title"/>
          </p:nvPr>
        </p:nvSpPr>
        <p:spPr/>
        <p:txBody>
          <a:bodyPr/>
          <a:lstStyle/>
          <a:p>
            <a:r>
              <a:rPr lang="en-US" dirty="0"/>
              <a:t>Hypothermia – First Aid </a:t>
            </a:r>
          </a:p>
        </p:txBody>
      </p:sp>
      <p:sp>
        <p:nvSpPr>
          <p:cNvPr id="2" name="Content Placeholder 1">
            <a:extLst>
              <a:ext uri="{FF2B5EF4-FFF2-40B4-BE49-F238E27FC236}">
                <a16:creationId xmlns:a16="http://schemas.microsoft.com/office/drawing/2014/main" id="{A3AF9B7E-FF48-B427-586D-4EE20C661E75}"/>
              </a:ext>
            </a:extLst>
          </p:cNvPr>
          <p:cNvSpPr>
            <a:spLocks noGrp="1"/>
          </p:cNvSpPr>
          <p:nvPr>
            <p:ph idx="1"/>
          </p:nvPr>
        </p:nvSpPr>
        <p:spPr/>
        <p:txBody>
          <a:bodyPr/>
          <a:lstStyle/>
          <a:p>
            <a:r>
              <a:rPr lang="en-US" sz="2800" dirty="0"/>
              <a:t>Request immediate medical assistance</a:t>
            </a:r>
          </a:p>
          <a:p>
            <a:r>
              <a:rPr lang="en-US" sz="2800" dirty="0"/>
              <a:t>Move victim to warm room or shelter</a:t>
            </a:r>
          </a:p>
          <a:p>
            <a:r>
              <a:rPr lang="en-US" sz="2800" dirty="0"/>
              <a:t>Remove wet clothing</a:t>
            </a:r>
          </a:p>
          <a:p>
            <a:r>
              <a:rPr lang="en-US" sz="2800" dirty="0"/>
              <a:t>Warm the center of the body first – chest, neck, head, and groin – using an electric blanket; or use skin-to-skin contact under loose, dry layers of blankets, clothing, or towels</a:t>
            </a:r>
          </a:p>
          <a:p>
            <a:r>
              <a:rPr lang="en-US" sz="2800" dirty="0"/>
              <a:t>If conscious, warm beverages can help increase body temperature</a:t>
            </a:r>
          </a:p>
          <a:p>
            <a:r>
              <a:rPr lang="en-US" sz="2800" dirty="0"/>
              <a:t>Once temperature has increased keep them dry and wrapped in a warm blanket, including the head and neck</a:t>
            </a:r>
          </a:p>
          <a:p>
            <a:r>
              <a:rPr lang="en-US" sz="2800" dirty="0"/>
              <a:t>If no pulse, begin CPR </a:t>
            </a:r>
          </a:p>
        </p:txBody>
      </p:sp>
    </p:spTree>
    <p:extLst>
      <p:ext uri="{BB962C8B-B14F-4D97-AF65-F5344CB8AC3E}">
        <p14:creationId xmlns:p14="http://schemas.microsoft.com/office/powerpoint/2010/main" val="41659424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B23C73-38C8-1277-5D6A-AD283769EA04}"/>
              </a:ext>
            </a:extLst>
          </p:cNvPr>
          <p:cNvSpPr>
            <a:spLocks noGrp="1"/>
          </p:cNvSpPr>
          <p:nvPr>
            <p:ph type="title"/>
          </p:nvPr>
        </p:nvSpPr>
        <p:spPr/>
        <p:txBody>
          <a:bodyPr/>
          <a:lstStyle/>
          <a:p>
            <a:r>
              <a:rPr lang="en-US" dirty="0"/>
              <a:t>Frostbite </a:t>
            </a:r>
          </a:p>
        </p:txBody>
      </p:sp>
      <p:sp>
        <p:nvSpPr>
          <p:cNvPr id="2" name="Content Placeholder 1">
            <a:extLst>
              <a:ext uri="{FF2B5EF4-FFF2-40B4-BE49-F238E27FC236}">
                <a16:creationId xmlns:a16="http://schemas.microsoft.com/office/drawing/2014/main" id="{A9129FD2-34A8-6D46-692A-4899EA8F85E8}"/>
              </a:ext>
            </a:extLst>
          </p:cNvPr>
          <p:cNvSpPr>
            <a:spLocks noGrp="1"/>
          </p:cNvSpPr>
          <p:nvPr>
            <p:ph idx="1"/>
          </p:nvPr>
        </p:nvSpPr>
        <p:spPr>
          <a:xfrm>
            <a:off x="380999" y="1027594"/>
            <a:ext cx="11105367" cy="4225650"/>
          </a:xfrm>
        </p:spPr>
        <p:txBody>
          <a:bodyPr/>
          <a:lstStyle/>
          <a:p>
            <a:r>
              <a:rPr lang="en-US" dirty="0"/>
              <a:t>Injury caused by freezing of the skin and deeper tissues, resulting in the loss of feeling and color in the affected areas</a:t>
            </a:r>
          </a:p>
          <a:p>
            <a:r>
              <a:rPr lang="en-US" dirty="0"/>
              <a:t>Can permanently damage body tissues</a:t>
            </a:r>
          </a:p>
          <a:p>
            <a:r>
              <a:rPr lang="en-US" dirty="0"/>
              <a:t>Severe cases can lead to amputation </a:t>
            </a:r>
          </a:p>
          <a:p>
            <a:r>
              <a:rPr lang="en-US" dirty="0"/>
              <a:t>Risk factors:</a:t>
            </a:r>
          </a:p>
          <a:p>
            <a:pPr lvl="1"/>
            <a:r>
              <a:rPr lang="en-US" sz="2400" dirty="0"/>
              <a:t>Contact with metal or water</a:t>
            </a:r>
          </a:p>
          <a:p>
            <a:pPr lvl="1"/>
            <a:r>
              <a:rPr lang="en-US" sz="2400" dirty="0"/>
              <a:t>Dehydration</a:t>
            </a:r>
          </a:p>
          <a:p>
            <a:pPr lvl="1"/>
            <a:r>
              <a:rPr lang="en-US" sz="2400" dirty="0"/>
              <a:t>Diabetes</a:t>
            </a:r>
          </a:p>
          <a:p>
            <a:pPr lvl="1"/>
            <a:r>
              <a:rPr lang="en-US" sz="2400" dirty="0"/>
              <a:t>Smoking</a:t>
            </a:r>
          </a:p>
          <a:p>
            <a:pPr lvl="1"/>
            <a:r>
              <a:rPr lang="en-US" sz="2400" dirty="0"/>
              <a:t>Alcohol abuse</a:t>
            </a:r>
          </a:p>
          <a:p>
            <a:pPr lvl="1"/>
            <a:r>
              <a:rPr lang="en-US" sz="2400" dirty="0"/>
              <a:t>Sedating or judgment impairing medications</a:t>
            </a:r>
          </a:p>
          <a:p>
            <a:pPr lvl="1"/>
            <a:r>
              <a:rPr lang="en-US" sz="2400" dirty="0"/>
              <a:t>Prior history to frostbite </a:t>
            </a:r>
          </a:p>
        </p:txBody>
      </p:sp>
      <p:pic>
        <p:nvPicPr>
          <p:cNvPr id="5" name="Picture 4" descr="A graphic of two hands showing frostbite in the fingers. Fingers are a dark blue color. ">
            <a:extLst>
              <a:ext uri="{FF2B5EF4-FFF2-40B4-BE49-F238E27FC236}">
                <a16:creationId xmlns:a16="http://schemas.microsoft.com/office/drawing/2014/main" id="{D12428A7-D7FD-E133-B29D-818A8F5F46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2607" y="2180562"/>
            <a:ext cx="4658393" cy="3260573"/>
          </a:xfrm>
          <a:prstGeom prst="rect">
            <a:avLst/>
          </a:prstGeom>
        </p:spPr>
      </p:pic>
    </p:spTree>
    <p:extLst>
      <p:ext uri="{BB962C8B-B14F-4D97-AF65-F5344CB8AC3E}">
        <p14:creationId xmlns:p14="http://schemas.microsoft.com/office/powerpoint/2010/main" val="284109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38D256-5DBE-ED99-7FEA-B1795E880B5F}"/>
              </a:ext>
            </a:extLst>
          </p:cNvPr>
          <p:cNvSpPr>
            <a:spLocks noGrp="1"/>
          </p:cNvSpPr>
          <p:nvPr>
            <p:ph type="title"/>
          </p:nvPr>
        </p:nvSpPr>
        <p:spPr/>
        <p:txBody>
          <a:bodyPr>
            <a:normAutofit/>
          </a:bodyPr>
          <a:lstStyle/>
          <a:p>
            <a:r>
              <a:rPr lang="en-US" dirty="0"/>
              <a:t>Frostbite – Symptoms</a:t>
            </a:r>
          </a:p>
        </p:txBody>
      </p:sp>
      <p:sp>
        <p:nvSpPr>
          <p:cNvPr id="2" name="Content Placeholder 1">
            <a:extLst>
              <a:ext uri="{FF2B5EF4-FFF2-40B4-BE49-F238E27FC236}">
                <a16:creationId xmlns:a16="http://schemas.microsoft.com/office/drawing/2014/main" id="{45646D98-53EA-E9FE-8851-C1813AD6A89E}"/>
              </a:ext>
            </a:extLst>
          </p:cNvPr>
          <p:cNvSpPr>
            <a:spLocks noGrp="1"/>
          </p:cNvSpPr>
          <p:nvPr>
            <p:ph idx="1"/>
          </p:nvPr>
        </p:nvSpPr>
        <p:spPr>
          <a:xfrm>
            <a:off x="381000" y="1215485"/>
            <a:ext cx="6005513" cy="4225650"/>
          </a:xfrm>
        </p:spPr>
        <p:txBody>
          <a:bodyPr/>
          <a:lstStyle/>
          <a:p>
            <a:r>
              <a:rPr lang="en-US" dirty="0"/>
              <a:t>Symptoms:</a:t>
            </a:r>
          </a:p>
          <a:p>
            <a:pPr lvl="1"/>
            <a:r>
              <a:rPr lang="en-US" dirty="0"/>
              <a:t>Reduced blood flow to hands and feet</a:t>
            </a:r>
          </a:p>
          <a:p>
            <a:pPr lvl="1"/>
            <a:r>
              <a:rPr lang="en-US" dirty="0"/>
              <a:t>Numbness</a:t>
            </a:r>
          </a:p>
          <a:p>
            <a:pPr lvl="1"/>
            <a:r>
              <a:rPr lang="en-US" dirty="0"/>
              <a:t>Aching</a:t>
            </a:r>
          </a:p>
          <a:p>
            <a:pPr lvl="1"/>
            <a:r>
              <a:rPr lang="en-US" dirty="0"/>
              <a:t>Tingling or stinging</a:t>
            </a:r>
          </a:p>
          <a:p>
            <a:pPr lvl="1"/>
            <a:r>
              <a:rPr lang="en-US" dirty="0"/>
              <a:t>Bluish or pale, waxy skin</a:t>
            </a:r>
          </a:p>
        </p:txBody>
      </p:sp>
      <p:pic>
        <p:nvPicPr>
          <p:cNvPr id="5" name="Picture 2" descr="A foot with toes affected by frostbite. &#10;">
            <a:extLst>
              <a:ext uri="{FF2B5EF4-FFF2-40B4-BE49-F238E27FC236}">
                <a16:creationId xmlns:a16="http://schemas.microsoft.com/office/drawing/2014/main" id="{6C4F598F-4E58-530C-BB9B-5B53511437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600" y="1215483"/>
            <a:ext cx="4394373" cy="32915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667528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D61929-7A33-D747-7DA5-73F437A902BD}"/>
              </a:ext>
            </a:extLst>
          </p:cNvPr>
          <p:cNvSpPr>
            <a:spLocks noGrp="1"/>
          </p:cNvSpPr>
          <p:nvPr>
            <p:ph type="title"/>
          </p:nvPr>
        </p:nvSpPr>
        <p:spPr/>
        <p:txBody>
          <a:bodyPr/>
          <a:lstStyle/>
          <a:p>
            <a:r>
              <a:rPr lang="en-US" dirty="0"/>
              <a:t>Frostbite – First Aid </a:t>
            </a:r>
          </a:p>
        </p:txBody>
      </p:sp>
      <p:sp>
        <p:nvSpPr>
          <p:cNvPr id="4" name="Content Placeholder 1">
            <a:extLst>
              <a:ext uri="{FF2B5EF4-FFF2-40B4-BE49-F238E27FC236}">
                <a16:creationId xmlns:a16="http://schemas.microsoft.com/office/drawing/2014/main" id="{3A1A4D0B-FFE5-C216-8E27-E5B0FA29C756}"/>
              </a:ext>
            </a:extLst>
          </p:cNvPr>
          <p:cNvSpPr txBox="1">
            <a:spLocks noGrp="1"/>
          </p:cNvSpPr>
          <p:nvPr>
            <p:ph idx="1"/>
          </p:nvPr>
        </p:nvSpPr>
        <p:spPr>
          <a:xfrm>
            <a:off x="381000" y="1216025"/>
            <a:ext cx="11430000" cy="4224338"/>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600" dirty="0"/>
              <a:t>First Aid: </a:t>
            </a:r>
          </a:p>
          <a:p>
            <a:pPr lvl="1"/>
            <a:r>
              <a:rPr lang="en-US" sz="2600" dirty="0"/>
              <a:t>Seek medical assistance as soon as possible </a:t>
            </a:r>
          </a:p>
          <a:p>
            <a:pPr lvl="1"/>
            <a:r>
              <a:rPr lang="en-US" sz="2600" dirty="0"/>
              <a:t>Get into a warm room as soon as possible</a:t>
            </a:r>
          </a:p>
          <a:p>
            <a:pPr lvl="1"/>
            <a:r>
              <a:rPr lang="en-US" sz="2600" dirty="0"/>
              <a:t>Replace wet clothes with dry clothes</a:t>
            </a:r>
          </a:p>
          <a:p>
            <a:pPr lvl="1"/>
            <a:r>
              <a:rPr lang="en-US" sz="2600" dirty="0"/>
              <a:t>Avoid rubbing or putting pressure on affected areas</a:t>
            </a:r>
          </a:p>
          <a:p>
            <a:pPr lvl="2"/>
            <a:r>
              <a:rPr lang="en-US" sz="2600" dirty="0"/>
              <a:t>Do not walk on frostbitten toes or feet</a:t>
            </a:r>
          </a:p>
          <a:p>
            <a:pPr lvl="2"/>
            <a:r>
              <a:rPr lang="en-US" sz="2600" dirty="0"/>
              <a:t>Do not massage frostbitten area</a:t>
            </a:r>
          </a:p>
          <a:p>
            <a:pPr lvl="1"/>
            <a:r>
              <a:rPr lang="en-US" sz="2600" dirty="0"/>
              <a:t>Loosely cover and protect area from contact</a:t>
            </a:r>
          </a:p>
          <a:p>
            <a:pPr lvl="1"/>
            <a:r>
              <a:rPr lang="en-US" sz="2600" dirty="0"/>
              <a:t>Give warm, sweetened drinks if alert  </a:t>
            </a:r>
          </a:p>
          <a:p>
            <a:pPr lvl="1"/>
            <a:r>
              <a:rPr lang="en-US" sz="2600" dirty="0"/>
              <a:t>Do NOT use heating pad, fireplace, or radiator </a:t>
            </a:r>
          </a:p>
          <a:p>
            <a:pPr lvl="1"/>
            <a:r>
              <a:rPr lang="en-US" sz="2600" dirty="0"/>
              <a:t>Do NOT apply snow or water</a:t>
            </a:r>
          </a:p>
        </p:txBody>
      </p:sp>
    </p:spTree>
    <p:extLst>
      <p:ext uri="{BB962C8B-B14F-4D97-AF65-F5344CB8AC3E}">
        <p14:creationId xmlns:p14="http://schemas.microsoft.com/office/powerpoint/2010/main" val="39376590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2026B-EAD8-297C-2764-8CCCBC2E9E31}"/>
              </a:ext>
            </a:extLst>
          </p:cNvPr>
          <p:cNvSpPr>
            <a:spLocks noGrp="1"/>
          </p:cNvSpPr>
          <p:nvPr>
            <p:ph type="title"/>
          </p:nvPr>
        </p:nvSpPr>
        <p:spPr/>
        <p:txBody>
          <a:bodyPr/>
          <a:lstStyle/>
          <a:p>
            <a:r>
              <a:rPr lang="en-US" dirty="0"/>
              <a:t>Case Report: Frostbite</a:t>
            </a:r>
          </a:p>
        </p:txBody>
      </p:sp>
      <p:sp>
        <p:nvSpPr>
          <p:cNvPr id="2" name="Content Placeholder 1">
            <a:extLst>
              <a:ext uri="{FF2B5EF4-FFF2-40B4-BE49-F238E27FC236}">
                <a16:creationId xmlns:a16="http://schemas.microsoft.com/office/drawing/2014/main" id="{D1893E45-2685-BC2F-F68C-8BCCA536A0D0}"/>
              </a:ext>
            </a:extLst>
          </p:cNvPr>
          <p:cNvSpPr>
            <a:spLocks noGrp="1"/>
          </p:cNvSpPr>
          <p:nvPr>
            <p:ph idx="1"/>
          </p:nvPr>
        </p:nvSpPr>
        <p:spPr/>
        <p:txBody>
          <a:bodyPr/>
          <a:lstStyle/>
          <a:p>
            <a:pPr marL="0" indent="0" algn="just">
              <a:buNone/>
            </a:pPr>
            <a:r>
              <a:rPr lang="en-US" sz="2800" b="0" i="0" u="none" strike="noStrike" baseline="0" dirty="0"/>
              <a:t>In the winter of 2009, a 56-year-old male truck driver went to the emergency room seeking care [Alaska Trauma Registry]. He had come to Alaska after a long-haul drive through Canada. </a:t>
            </a:r>
          </a:p>
          <a:p>
            <a:pPr marL="0" indent="0" algn="just">
              <a:buNone/>
            </a:pPr>
            <a:endParaRPr lang="en-US" dirty="0"/>
          </a:p>
          <a:p>
            <a:pPr marL="0" indent="0" algn="just">
              <a:buNone/>
            </a:pPr>
            <a:r>
              <a:rPr lang="en-US" sz="2800" b="0" i="0" u="none" strike="noStrike" baseline="0" dirty="0"/>
              <a:t>Along his route, he stopped to change a fuel filter. He accidentally splashed diesel fuel on his gloves, which froze to his hands as he worked outside along the highway. After arriving at his destination, he had to spend a night at the hospital receiving treatment for his frostbitten hands. </a:t>
            </a:r>
            <a:endParaRPr lang="en-US" sz="3600" dirty="0"/>
          </a:p>
        </p:txBody>
      </p:sp>
    </p:spTree>
    <p:extLst>
      <p:ext uri="{BB962C8B-B14F-4D97-AF65-F5344CB8AC3E}">
        <p14:creationId xmlns:p14="http://schemas.microsoft.com/office/powerpoint/2010/main" val="34385455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58A7B1-1521-943B-422D-A4037ECC7B9B}"/>
              </a:ext>
            </a:extLst>
          </p:cNvPr>
          <p:cNvSpPr>
            <a:spLocks noGrp="1"/>
          </p:cNvSpPr>
          <p:nvPr>
            <p:ph type="title"/>
          </p:nvPr>
        </p:nvSpPr>
        <p:spPr/>
        <p:txBody>
          <a:bodyPr/>
          <a:lstStyle/>
          <a:p>
            <a:r>
              <a:rPr lang="en-US" dirty="0"/>
              <a:t>Trench Foot (Immersion Foot Syndrome)  </a:t>
            </a:r>
          </a:p>
        </p:txBody>
      </p:sp>
      <p:sp>
        <p:nvSpPr>
          <p:cNvPr id="2" name="Content Placeholder 1">
            <a:extLst>
              <a:ext uri="{FF2B5EF4-FFF2-40B4-BE49-F238E27FC236}">
                <a16:creationId xmlns:a16="http://schemas.microsoft.com/office/drawing/2014/main" id="{70C3D788-32F6-4943-B7E9-84EC1498281C}"/>
              </a:ext>
            </a:extLst>
          </p:cNvPr>
          <p:cNvSpPr>
            <a:spLocks noGrp="1"/>
          </p:cNvSpPr>
          <p:nvPr>
            <p:ph idx="1"/>
          </p:nvPr>
        </p:nvSpPr>
        <p:spPr>
          <a:xfrm>
            <a:off x="381000" y="1215485"/>
            <a:ext cx="8118423" cy="4225650"/>
          </a:xfrm>
        </p:spPr>
        <p:txBody>
          <a:bodyPr/>
          <a:lstStyle/>
          <a:p>
            <a:r>
              <a:rPr lang="en-US" dirty="0"/>
              <a:t>An injury of the feet resulting from prolonged exposure to wet and cold-related conditions</a:t>
            </a:r>
          </a:p>
          <a:p>
            <a:r>
              <a:rPr lang="en-US" dirty="0"/>
              <a:t>Occurs because wet feet lose heat 25-times faster than dry feet</a:t>
            </a:r>
          </a:p>
          <a:p>
            <a:r>
              <a:rPr lang="en-US" dirty="0"/>
              <a:t>To prevent heat loss, the body constricts blood vessels in the feet, and the skin tissue begins to die</a:t>
            </a:r>
          </a:p>
          <a:p>
            <a:r>
              <a:rPr lang="en-US" dirty="0"/>
              <a:t>Causes damage to circulation and nerve function in feet </a:t>
            </a:r>
          </a:p>
          <a:p>
            <a:r>
              <a:rPr lang="en-US" dirty="0"/>
              <a:t>Can occur at temperatures as high as 60 </a:t>
            </a:r>
            <a:r>
              <a:rPr lang="en-US" b="0" i="0" u="none" strike="noStrike" baseline="0" dirty="0"/>
              <a:t>°F if the feet are constantly wet </a:t>
            </a:r>
            <a:endParaRPr lang="en-US" dirty="0"/>
          </a:p>
          <a:p>
            <a:endParaRPr lang="en-US" dirty="0"/>
          </a:p>
        </p:txBody>
      </p:sp>
      <p:pic>
        <p:nvPicPr>
          <p:cNvPr id="5122" name="Picture 2" descr="A poster warning of trench foot. Poster reads: “Prevent it! Keep feet dry and clean.” Shows soldier drying feet. ">
            <a:extLst>
              <a:ext uri="{FF2B5EF4-FFF2-40B4-BE49-F238E27FC236}">
                <a16:creationId xmlns:a16="http://schemas.microsoft.com/office/drawing/2014/main" id="{01C08605-1A24-E2D2-D2DD-BAF610D2F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3679" y="1157487"/>
            <a:ext cx="3263064" cy="46398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4722884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1E8D6A-13FE-B297-2FCE-9C0AEFEFF6D2}"/>
              </a:ext>
            </a:extLst>
          </p:cNvPr>
          <p:cNvSpPr>
            <a:spLocks noGrp="1"/>
          </p:cNvSpPr>
          <p:nvPr>
            <p:ph type="title"/>
          </p:nvPr>
        </p:nvSpPr>
        <p:spPr/>
        <p:txBody>
          <a:bodyPr/>
          <a:lstStyle/>
          <a:p>
            <a:r>
              <a:rPr lang="en-US" dirty="0"/>
              <a:t>Trench Foot – Symptoms &amp; First Aid </a:t>
            </a:r>
          </a:p>
        </p:txBody>
      </p:sp>
      <p:sp>
        <p:nvSpPr>
          <p:cNvPr id="2" name="Content Placeholder 1">
            <a:extLst>
              <a:ext uri="{FF2B5EF4-FFF2-40B4-BE49-F238E27FC236}">
                <a16:creationId xmlns:a16="http://schemas.microsoft.com/office/drawing/2014/main" id="{41207D0D-18F2-5340-4D93-BBBC92EA725E}"/>
              </a:ext>
            </a:extLst>
          </p:cNvPr>
          <p:cNvSpPr>
            <a:spLocks noGrp="1"/>
          </p:cNvSpPr>
          <p:nvPr>
            <p:ph idx="1"/>
          </p:nvPr>
        </p:nvSpPr>
        <p:spPr>
          <a:xfrm>
            <a:off x="381000" y="1215485"/>
            <a:ext cx="5715000" cy="4225650"/>
          </a:xfrm>
        </p:spPr>
        <p:txBody>
          <a:bodyPr/>
          <a:lstStyle/>
          <a:p>
            <a:r>
              <a:rPr lang="en-US" dirty="0"/>
              <a:t>Symptoms:</a:t>
            </a:r>
          </a:p>
          <a:p>
            <a:pPr lvl="1"/>
            <a:r>
              <a:rPr lang="en-US" sz="2400" dirty="0"/>
              <a:t>Reddening of skin</a:t>
            </a:r>
          </a:p>
          <a:p>
            <a:pPr lvl="1"/>
            <a:r>
              <a:rPr lang="en-US" sz="2400" dirty="0"/>
              <a:t>Numbness</a:t>
            </a:r>
          </a:p>
          <a:p>
            <a:pPr lvl="1"/>
            <a:r>
              <a:rPr lang="en-US" sz="2400" dirty="0"/>
              <a:t>Leg cramps</a:t>
            </a:r>
          </a:p>
          <a:p>
            <a:pPr lvl="1"/>
            <a:r>
              <a:rPr lang="en-US" sz="2400" dirty="0"/>
              <a:t>Swelling</a:t>
            </a:r>
          </a:p>
          <a:p>
            <a:pPr lvl="1"/>
            <a:r>
              <a:rPr lang="en-US" sz="2400" dirty="0"/>
              <a:t>Tingling pain </a:t>
            </a:r>
          </a:p>
          <a:p>
            <a:pPr lvl="1"/>
            <a:r>
              <a:rPr lang="en-US" sz="2400" dirty="0"/>
              <a:t>Blisters or ulcers</a:t>
            </a:r>
          </a:p>
          <a:p>
            <a:pPr lvl="1"/>
            <a:r>
              <a:rPr lang="en-US" sz="2400" dirty="0"/>
              <a:t>Bleeding under skin</a:t>
            </a:r>
          </a:p>
          <a:p>
            <a:pPr lvl="1"/>
            <a:r>
              <a:rPr lang="en-US" sz="2400" dirty="0"/>
              <a:t>Gangrene (foot may turn dark purple, blue, or gray)</a:t>
            </a:r>
          </a:p>
        </p:txBody>
      </p:sp>
      <p:sp>
        <p:nvSpPr>
          <p:cNvPr id="4" name="Content Placeholder 1">
            <a:extLst>
              <a:ext uri="{FF2B5EF4-FFF2-40B4-BE49-F238E27FC236}">
                <a16:creationId xmlns:a16="http://schemas.microsoft.com/office/drawing/2014/main" id="{80643DE4-D9CD-ED36-C0E0-0EAE6F1DD1E6}"/>
              </a:ext>
            </a:extLst>
          </p:cNvPr>
          <p:cNvSpPr txBox="1">
            <a:spLocks/>
          </p:cNvSpPr>
          <p:nvPr/>
        </p:nvSpPr>
        <p:spPr>
          <a:xfrm>
            <a:off x="6096000" y="1202437"/>
            <a:ext cx="5715000"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800" dirty="0"/>
              <a:t>First Aid: </a:t>
            </a:r>
          </a:p>
          <a:p>
            <a:pPr lvl="1"/>
            <a:r>
              <a:rPr lang="en-US" sz="2400" dirty="0"/>
              <a:t>Remove shoes/boots and wet socks</a:t>
            </a:r>
          </a:p>
          <a:p>
            <a:pPr lvl="1"/>
            <a:r>
              <a:rPr lang="en-US" sz="2400" dirty="0"/>
              <a:t>Dry feet</a:t>
            </a:r>
          </a:p>
          <a:p>
            <a:pPr lvl="1"/>
            <a:r>
              <a:rPr lang="en-US" sz="2400" dirty="0"/>
              <a:t>Avoid walking on feet (may cause tissue damage) </a:t>
            </a:r>
          </a:p>
        </p:txBody>
      </p:sp>
      <p:pic>
        <p:nvPicPr>
          <p:cNvPr id="4099" name="Picture 3" descr="Soldiers sitting on the ground having their feet inspected for trench foot during World War I. &#10;">
            <a:extLst>
              <a:ext uri="{FF2B5EF4-FFF2-40B4-BE49-F238E27FC236}">
                <a16:creationId xmlns:a16="http://schemas.microsoft.com/office/drawing/2014/main" id="{DFF1FA10-6D75-FBAB-4A12-63BB4AF20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5298" y="3618423"/>
            <a:ext cx="4884439" cy="281137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2577654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A7C26C-0D98-415C-6EED-C375E8D676C6}"/>
              </a:ext>
            </a:extLst>
          </p:cNvPr>
          <p:cNvSpPr>
            <a:spLocks noGrp="1"/>
          </p:cNvSpPr>
          <p:nvPr>
            <p:ph type="title"/>
          </p:nvPr>
        </p:nvSpPr>
        <p:spPr/>
        <p:txBody>
          <a:bodyPr/>
          <a:lstStyle/>
          <a:p>
            <a:r>
              <a:rPr lang="en-US" dirty="0"/>
              <a:t>Chilblains</a:t>
            </a:r>
          </a:p>
        </p:txBody>
      </p:sp>
      <p:sp>
        <p:nvSpPr>
          <p:cNvPr id="2" name="Content Placeholder 1">
            <a:extLst>
              <a:ext uri="{FF2B5EF4-FFF2-40B4-BE49-F238E27FC236}">
                <a16:creationId xmlns:a16="http://schemas.microsoft.com/office/drawing/2014/main" id="{6C0128F5-8EB3-785A-014E-210CBAAA8B2F}"/>
              </a:ext>
            </a:extLst>
          </p:cNvPr>
          <p:cNvSpPr>
            <a:spLocks noGrp="1"/>
          </p:cNvSpPr>
          <p:nvPr>
            <p:ph idx="1"/>
          </p:nvPr>
        </p:nvSpPr>
        <p:spPr>
          <a:xfrm>
            <a:off x="381000" y="1215485"/>
            <a:ext cx="8268325" cy="4225650"/>
          </a:xfrm>
        </p:spPr>
        <p:txBody>
          <a:bodyPr/>
          <a:lstStyle/>
          <a:p>
            <a:r>
              <a:rPr lang="en-US" dirty="0"/>
              <a:t>Painful inflammation of small blood vessels in the skin </a:t>
            </a:r>
          </a:p>
          <a:p>
            <a:r>
              <a:rPr lang="en-US" dirty="0"/>
              <a:t>Occur in response to repeated exposure to cold but nonfreezing temperatures</a:t>
            </a:r>
          </a:p>
          <a:p>
            <a:r>
              <a:rPr lang="en-US" dirty="0"/>
              <a:t>Small blood vessels in the skin become permanently damaged by cold temperatures</a:t>
            </a:r>
          </a:p>
          <a:p>
            <a:r>
              <a:rPr lang="en-US" dirty="0"/>
              <a:t>Results in redness and itching during additional exposures </a:t>
            </a:r>
          </a:p>
        </p:txBody>
      </p:sp>
      <p:pic>
        <p:nvPicPr>
          <p:cNvPr id="4" name="Picture 3" descr="A foot with a toe affected by chilblains. ">
            <a:extLst>
              <a:ext uri="{FF2B5EF4-FFF2-40B4-BE49-F238E27FC236}">
                <a16:creationId xmlns:a16="http://schemas.microsoft.com/office/drawing/2014/main" id="{4530E63F-AB2B-B4AC-0A58-89E614D27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9325" y="1215483"/>
            <a:ext cx="2959418" cy="279287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24666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39E0EA-887B-9A3A-82AB-D9B6C34EC34A}"/>
              </a:ext>
            </a:extLst>
          </p:cNvPr>
          <p:cNvSpPr>
            <a:spLocks noGrp="1"/>
          </p:cNvSpPr>
          <p:nvPr>
            <p:ph type="title"/>
          </p:nvPr>
        </p:nvSpPr>
        <p:spPr/>
        <p:txBody>
          <a:bodyPr/>
          <a:lstStyle/>
          <a:p>
            <a:r>
              <a:rPr lang="en-US" dirty="0"/>
              <a:t>Chilblains – Symptoms &amp; First Aid </a:t>
            </a:r>
          </a:p>
        </p:txBody>
      </p:sp>
      <p:sp>
        <p:nvSpPr>
          <p:cNvPr id="2" name="Content Placeholder 1">
            <a:extLst>
              <a:ext uri="{FF2B5EF4-FFF2-40B4-BE49-F238E27FC236}">
                <a16:creationId xmlns:a16="http://schemas.microsoft.com/office/drawing/2014/main" id="{E2802D3F-1B3C-98B7-7859-2DCED167A64A}"/>
              </a:ext>
            </a:extLst>
          </p:cNvPr>
          <p:cNvSpPr>
            <a:spLocks noGrp="1"/>
          </p:cNvSpPr>
          <p:nvPr>
            <p:ph idx="1"/>
          </p:nvPr>
        </p:nvSpPr>
        <p:spPr>
          <a:xfrm>
            <a:off x="381000" y="1215485"/>
            <a:ext cx="5161384" cy="4225650"/>
          </a:xfrm>
        </p:spPr>
        <p:txBody>
          <a:bodyPr/>
          <a:lstStyle/>
          <a:p>
            <a:r>
              <a:rPr lang="en-US" dirty="0"/>
              <a:t>Symptoms:</a:t>
            </a:r>
          </a:p>
          <a:p>
            <a:pPr lvl="1"/>
            <a:r>
              <a:rPr lang="en-US" dirty="0"/>
              <a:t>Redness</a:t>
            </a:r>
          </a:p>
          <a:p>
            <a:pPr lvl="1"/>
            <a:r>
              <a:rPr lang="en-US" dirty="0"/>
              <a:t>Itching</a:t>
            </a:r>
          </a:p>
          <a:p>
            <a:pPr lvl="1"/>
            <a:r>
              <a:rPr lang="en-US" dirty="0"/>
              <a:t>Possible blistering</a:t>
            </a:r>
          </a:p>
          <a:p>
            <a:pPr lvl="1"/>
            <a:r>
              <a:rPr lang="en-US" dirty="0"/>
              <a:t>Inflammation</a:t>
            </a:r>
          </a:p>
          <a:p>
            <a:pPr lvl="1"/>
            <a:r>
              <a:rPr lang="en-US" dirty="0"/>
              <a:t>Possible ulceration in severe cases</a:t>
            </a:r>
          </a:p>
        </p:txBody>
      </p:sp>
      <p:sp>
        <p:nvSpPr>
          <p:cNvPr id="4" name="Content Placeholder 1">
            <a:extLst>
              <a:ext uri="{FF2B5EF4-FFF2-40B4-BE49-F238E27FC236}">
                <a16:creationId xmlns:a16="http://schemas.microsoft.com/office/drawing/2014/main" id="{76BD7437-EBE7-47BA-83E7-96D5D3D2F04F}"/>
              </a:ext>
            </a:extLst>
          </p:cNvPr>
          <p:cNvSpPr txBox="1">
            <a:spLocks/>
          </p:cNvSpPr>
          <p:nvPr/>
        </p:nvSpPr>
        <p:spPr>
          <a:xfrm>
            <a:off x="6096000" y="1215483"/>
            <a:ext cx="5161384"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800" dirty="0"/>
              <a:t>First Aid: </a:t>
            </a:r>
          </a:p>
          <a:p>
            <a:pPr lvl="1"/>
            <a:r>
              <a:rPr lang="en-US" sz="2800" dirty="0"/>
              <a:t>Slowly warm skin</a:t>
            </a:r>
          </a:p>
          <a:p>
            <a:pPr lvl="1"/>
            <a:r>
              <a:rPr lang="en-US" sz="2800" dirty="0"/>
              <a:t>Corticosteroid creams to relieve itching and swelling</a:t>
            </a:r>
          </a:p>
          <a:p>
            <a:pPr lvl="1"/>
            <a:r>
              <a:rPr lang="en-US" sz="2800" dirty="0"/>
              <a:t>Keep blisters and ulcers clean and covered</a:t>
            </a:r>
          </a:p>
          <a:p>
            <a:pPr lvl="1"/>
            <a:r>
              <a:rPr lang="en-US" sz="2800" dirty="0"/>
              <a:t>Avoid scratching </a:t>
            </a:r>
          </a:p>
        </p:txBody>
      </p:sp>
    </p:spTree>
    <p:extLst>
      <p:ext uri="{BB962C8B-B14F-4D97-AF65-F5344CB8AC3E}">
        <p14:creationId xmlns:p14="http://schemas.microsoft.com/office/powerpoint/2010/main" val="22930708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D13D1C-B532-BE3C-DBCE-7C255194DD5E}"/>
              </a:ext>
            </a:extLst>
          </p:cNvPr>
          <p:cNvSpPr>
            <a:spLocks noGrp="1"/>
          </p:cNvSpPr>
          <p:nvPr>
            <p:ph type="title"/>
          </p:nvPr>
        </p:nvSpPr>
        <p:spPr>
          <a:xfrm>
            <a:off x="381000" y="200722"/>
            <a:ext cx="11430000" cy="1014761"/>
          </a:xfrm>
        </p:spPr>
        <p:txBody>
          <a:bodyPr anchor="ctr">
            <a:normAutofit/>
          </a:bodyPr>
          <a:lstStyle/>
          <a:p>
            <a:r>
              <a:rPr lang="en-US" dirty="0"/>
              <a:t>How to Protect Yourself from Cold Stress </a:t>
            </a:r>
          </a:p>
        </p:txBody>
      </p:sp>
      <p:sp>
        <p:nvSpPr>
          <p:cNvPr id="2" name="Content Placeholder 1">
            <a:extLst>
              <a:ext uri="{FF2B5EF4-FFF2-40B4-BE49-F238E27FC236}">
                <a16:creationId xmlns:a16="http://schemas.microsoft.com/office/drawing/2014/main" id="{6249B931-0113-E9A9-A472-9C3B0D106FC8}"/>
              </a:ext>
            </a:extLst>
          </p:cNvPr>
          <p:cNvSpPr>
            <a:spLocks noGrp="1"/>
          </p:cNvSpPr>
          <p:nvPr>
            <p:ph idx="1"/>
          </p:nvPr>
        </p:nvSpPr>
        <p:spPr>
          <a:xfrm>
            <a:off x="381000" y="1215485"/>
            <a:ext cx="7150100" cy="4225650"/>
          </a:xfrm>
        </p:spPr>
        <p:txBody>
          <a:bodyPr>
            <a:normAutofit fontScale="92500" lnSpcReduction="10000"/>
          </a:bodyPr>
          <a:lstStyle/>
          <a:p>
            <a:r>
              <a:rPr lang="en-US" sz="2800" dirty="0"/>
              <a:t>Wear appropriate clothing</a:t>
            </a:r>
          </a:p>
          <a:p>
            <a:pPr lvl="1"/>
            <a:r>
              <a:rPr lang="en-US" sz="2800" dirty="0"/>
              <a:t>Several layers of loose clothing </a:t>
            </a:r>
          </a:p>
          <a:p>
            <a:pPr lvl="2"/>
            <a:r>
              <a:rPr lang="en-US" sz="2800" b="1" i="1" dirty="0"/>
              <a:t>Remember:</a:t>
            </a:r>
            <a:r>
              <a:rPr lang="en-US" sz="2800" i="1" dirty="0"/>
              <a:t> tight clothing reduces blood circulation to extremities </a:t>
            </a:r>
          </a:p>
          <a:p>
            <a:pPr lvl="1"/>
            <a:r>
              <a:rPr lang="en-US" sz="2800" dirty="0"/>
              <a:t>Bring extra clothing </a:t>
            </a:r>
          </a:p>
          <a:p>
            <a:r>
              <a:rPr lang="en-US" sz="2800" dirty="0"/>
              <a:t>Protect ears, face, hands, and feet in extremely cold or wet weather </a:t>
            </a:r>
          </a:p>
          <a:p>
            <a:pPr lvl="1"/>
            <a:r>
              <a:rPr lang="en-US" sz="2800" dirty="0"/>
              <a:t>Boots should be waterproof and insulated</a:t>
            </a:r>
          </a:p>
          <a:p>
            <a:pPr lvl="1"/>
            <a:r>
              <a:rPr lang="en-US" sz="2800" dirty="0"/>
              <a:t>Wear hat to reduce loss of body heat from head </a:t>
            </a:r>
          </a:p>
        </p:txBody>
      </p:sp>
      <p:pic>
        <p:nvPicPr>
          <p:cNvPr id="5" name="Picture 4" descr="A worker clearing snow on a street. ">
            <a:extLst>
              <a:ext uri="{FF2B5EF4-FFF2-40B4-BE49-F238E27FC236}">
                <a16:creationId xmlns:a16="http://schemas.microsoft.com/office/drawing/2014/main" id="{49E9684E-9E52-D2C3-579A-3C77880CE3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55210" y="1292908"/>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21402681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EC7AE-D608-2037-E557-20FBA112C21F}"/>
              </a:ext>
            </a:extLst>
          </p:cNvPr>
          <p:cNvSpPr>
            <a:spLocks noGrp="1"/>
          </p:cNvSpPr>
          <p:nvPr>
            <p:ph type="title"/>
          </p:nvPr>
        </p:nvSpPr>
        <p:spPr>
          <a:xfrm>
            <a:off x="381000" y="200722"/>
            <a:ext cx="11430000" cy="1014761"/>
          </a:xfrm>
        </p:spPr>
        <p:txBody>
          <a:bodyPr anchor="ctr">
            <a:normAutofit fontScale="90000"/>
          </a:bodyPr>
          <a:lstStyle/>
          <a:p>
            <a:r>
              <a:rPr lang="en-US" dirty="0"/>
              <a:t>How to Protect Yourself from Cold Stress (Continued)</a:t>
            </a:r>
          </a:p>
        </p:txBody>
      </p:sp>
      <p:sp>
        <p:nvSpPr>
          <p:cNvPr id="2" name="Content Placeholder 1">
            <a:extLst>
              <a:ext uri="{FF2B5EF4-FFF2-40B4-BE49-F238E27FC236}">
                <a16:creationId xmlns:a16="http://schemas.microsoft.com/office/drawing/2014/main" id="{C66D2157-19D3-BD7C-6499-7A71BDA58F81}"/>
              </a:ext>
            </a:extLst>
          </p:cNvPr>
          <p:cNvSpPr>
            <a:spLocks noGrp="1"/>
          </p:cNvSpPr>
          <p:nvPr>
            <p:ph idx="1"/>
          </p:nvPr>
        </p:nvSpPr>
        <p:spPr>
          <a:xfrm>
            <a:off x="381000" y="1215485"/>
            <a:ext cx="7150100" cy="4225650"/>
          </a:xfrm>
        </p:spPr>
        <p:txBody>
          <a:bodyPr>
            <a:normAutofit lnSpcReduction="10000"/>
          </a:bodyPr>
          <a:lstStyle/>
          <a:p>
            <a:r>
              <a:rPr lang="en-US" sz="2800" dirty="0"/>
              <a:t>Take regular breaks in warm locations </a:t>
            </a:r>
          </a:p>
          <a:p>
            <a:r>
              <a:rPr lang="en-US" sz="2800" dirty="0"/>
              <a:t>Monitor your physical condition and that of your coworkers </a:t>
            </a:r>
          </a:p>
          <a:p>
            <a:r>
              <a:rPr lang="en-US" sz="2800" dirty="0"/>
              <a:t>Stay hydrated and well nourished </a:t>
            </a:r>
          </a:p>
          <a:p>
            <a:pPr lvl="1"/>
            <a:r>
              <a:rPr lang="en-US" sz="2800" dirty="0"/>
              <a:t>Warm beverages (but be careful with caffeine) </a:t>
            </a:r>
          </a:p>
          <a:p>
            <a:pPr lvl="1"/>
            <a:r>
              <a:rPr lang="en-US" sz="2800" dirty="0"/>
              <a:t>Snack on high carbohydrate foods</a:t>
            </a:r>
          </a:p>
          <a:p>
            <a:r>
              <a:rPr lang="en-US" sz="2800" dirty="0"/>
              <a:t>Avoid touching cold metal or wet surfaces with bare skin </a:t>
            </a:r>
          </a:p>
          <a:p>
            <a:endParaRPr lang="en-US" dirty="0"/>
          </a:p>
        </p:txBody>
      </p:sp>
      <p:pic>
        <p:nvPicPr>
          <p:cNvPr id="8194" name="Picture 2" descr="A graphic showing a thermos and cup both containing a hot beverage. &#10;">
            <a:extLst>
              <a:ext uri="{FF2B5EF4-FFF2-40B4-BE49-F238E27FC236}">
                <a16:creationId xmlns:a16="http://schemas.microsoft.com/office/drawing/2014/main" id="{8BF33720-85ED-DC67-8478-E5FF59A2F7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918673" y="1254196"/>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5B9BD5"/>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5301181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07998E-72B1-F59D-64B5-425AE98AE82F}"/>
              </a:ext>
            </a:extLst>
          </p:cNvPr>
          <p:cNvSpPr>
            <a:spLocks noGrp="1"/>
          </p:cNvSpPr>
          <p:nvPr>
            <p:ph type="title"/>
          </p:nvPr>
        </p:nvSpPr>
        <p:spPr/>
        <p:txBody>
          <a:bodyPr/>
          <a:lstStyle/>
          <a:p>
            <a:r>
              <a:rPr lang="en-US" dirty="0"/>
              <a:t>Protecting Workers from Cold Stress </a:t>
            </a:r>
          </a:p>
        </p:txBody>
      </p:sp>
      <p:sp>
        <p:nvSpPr>
          <p:cNvPr id="2" name="Content Placeholder 1">
            <a:extLst>
              <a:ext uri="{FF2B5EF4-FFF2-40B4-BE49-F238E27FC236}">
                <a16:creationId xmlns:a16="http://schemas.microsoft.com/office/drawing/2014/main" id="{DCEAF21E-2949-28AA-1AC9-F4B9A5E256A1}"/>
              </a:ext>
            </a:extLst>
          </p:cNvPr>
          <p:cNvSpPr>
            <a:spLocks noGrp="1"/>
          </p:cNvSpPr>
          <p:nvPr>
            <p:ph idx="1"/>
          </p:nvPr>
        </p:nvSpPr>
        <p:spPr>
          <a:xfrm>
            <a:off x="381000" y="1215485"/>
            <a:ext cx="11811000" cy="4225650"/>
          </a:xfrm>
        </p:spPr>
        <p:txBody>
          <a:bodyPr/>
          <a:lstStyle/>
          <a:p>
            <a:r>
              <a:rPr lang="en-US" dirty="0"/>
              <a:t>Implement a cold-related illness and injury prevention program that includes:</a:t>
            </a:r>
          </a:p>
          <a:p>
            <a:pPr lvl="1"/>
            <a:r>
              <a:rPr lang="en-US" dirty="0"/>
              <a:t>Training workers about the hazards of working in cold environments</a:t>
            </a:r>
          </a:p>
          <a:p>
            <a:pPr lvl="1"/>
            <a:r>
              <a:rPr lang="en-US" dirty="0"/>
              <a:t>Reducing workers’ time spent in cold environments </a:t>
            </a:r>
          </a:p>
          <a:p>
            <a:pPr lvl="1"/>
            <a:r>
              <a:rPr lang="en-US" dirty="0"/>
              <a:t>Establishing work/rest schedules</a:t>
            </a:r>
          </a:p>
          <a:p>
            <a:pPr lvl="1"/>
            <a:r>
              <a:rPr lang="en-US" dirty="0"/>
              <a:t>Using engineering controls (e.g., radiant heaters, shielding work areas from wind)</a:t>
            </a:r>
          </a:p>
          <a:p>
            <a:pPr lvl="1"/>
            <a:r>
              <a:rPr lang="en-US" dirty="0"/>
              <a:t>Providing appropriate cold-weather gear</a:t>
            </a:r>
          </a:p>
          <a:p>
            <a:pPr lvl="1"/>
            <a:endParaRPr lang="en-US" dirty="0"/>
          </a:p>
          <a:p>
            <a:pPr lvl="1"/>
            <a:endParaRPr lang="en-US" dirty="0"/>
          </a:p>
        </p:txBody>
      </p:sp>
    </p:spTree>
    <p:extLst>
      <p:ext uri="{BB962C8B-B14F-4D97-AF65-F5344CB8AC3E}">
        <p14:creationId xmlns:p14="http://schemas.microsoft.com/office/powerpoint/2010/main" val="9086084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7DF04B-6C69-0A08-5AA8-32B1483B3824}"/>
              </a:ext>
            </a:extLst>
          </p:cNvPr>
          <p:cNvSpPr>
            <a:spLocks noGrp="1"/>
          </p:cNvSpPr>
          <p:nvPr>
            <p:ph type="title"/>
          </p:nvPr>
        </p:nvSpPr>
        <p:spPr>
          <a:xfrm>
            <a:off x="381000" y="200722"/>
            <a:ext cx="11430000" cy="1014761"/>
          </a:xfrm>
        </p:spPr>
        <p:txBody>
          <a:bodyPr anchor="ctr">
            <a:normAutofit/>
          </a:bodyPr>
          <a:lstStyle/>
          <a:p>
            <a:r>
              <a:rPr lang="en-US" dirty="0"/>
              <a:t>Protecting Workers from Cold Stress (Continued)  </a:t>
            </a:r>
          </a:p>
        </p:txBody>
      </p:sp>
      <p:sp>
        <p:nvSpPr>
          <p:cNvPr id="2" name="Content Placeholder 1">
            <a:extLst>
              <a:ext uri="{FF2B5EF4-FFF2-40B4-BE49-F238E27FC236}">
                <a16:creationId xmlns:a16="http://schemas.microsoft.com/office/drawing/2014/main" id="{7C24162E-25E1-126D-8357-5F990EF7B92A}"/>
              </a:ext>
            </a:extLst>
          </p:cNvPr>
          <p:cNvSpPr>
            <a:spLocks noGrp="1"/>
          </p:cNvSpPr>
          <p:nvPr>
            <p:ph idx="1"/>
          </p:nvPr>
        </p:nvSpPr>
        <p:spPr>
          <a:xfrm>
            <a:off x="381000" y="1215485"/>
            <a:ext cx="7150100" cy="4225650"/>
          </a:xfrm>
        </p:spPr>
        <p:txBody>
          <a:bodyPr>
            <a:normAutofit fontScale="92500" lnSpcReduction="10000"/>
          </a:bodyPr>
          <a:lstStyle/>
          <a:p>
            <a:r>
              <a:rPr lang="en-US" sz="2800" dirty="0"/>
              <a:t>Implement a cold-related illness and injury prevention program that includes:</a:t>
            </a:r>
          </a:p>
          <a:p>
            <a:pPr lvl="1"/>
            <a:r>
              <a:rPr lang="en-US" sz="2800" dirty="0"/>
              <a:t>Monitoring of workers in cold conditions</a:t>
            </a:r>
          </a:p>
          <a:p>
            <a:pPr lvl="1"/>
            <a:r>
              <a:rPr lang="en-US" sz="2800" dirty="0"/>
              <a:t>Buddy system</a:t>
            </a:r>
          </a:p>
          <a:p>
            <a:pPr lvl="1"/>
            <a:r>
              <a:rPr lang="en-US" sz="2800" dirty="0"/>
              <a:t>Ensuring access to warm areas and places to change out of wet clothes</a:t>
            </a:r>
          </a:p>
          <a:p>
            <a:pPr lvl="1"/>
            <a:r>
              <a:rPr lang="en-US" sz="2800" dirty="0"/>
              <a:t>First aid kits including medical and environmental thermometers and chemical hot packs</a:t>
            </a:r>
          </a:p>
          <a:p>
            <a:pPr lvl="1"/>
            <a:r>
              <a:rPr lang="en-US" sz="2800" dirty="0"/>
              <a:t>Providing prompt medical attention </a:t>
            </a:r>
          </a:p>
          <a:p>
            <a:endParaRPr lang="en-US" dirty="0"/>
          </a:p>
        </p:txBody>
      </p:sp>
      <p:pic>
        <p:nvPicPr>
          <p:cNvPr id="5" name="Picture 4" descr="An employee looking at a construction site in the background that is covered in snow. &#10;">
            <a:extLst>
              <a:ext uri="{FF2B5EF4-FFF2-40B4-BE49-F238E27FC236}">
                <a16:creationId xmlns:a16="http://schemas.microsoft.com/office/drawing/2014/main" id="{DE8353C9-6CD6-3C0A-2557-DFE70E51DC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8075987" y="1215485"/>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306653398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261591-30DA-A953-41B7-9EB69CFA4E90}"/>
              </a:ext>
            </a:extLst>
          </p:cNvPr>
          <p:cNvSpPr>
            <a:spLocks noGrp="1"/>
          </p:cNvSpPr>
          <p:nvPr>
            <p:ph type="title"/>
          </p:nvPr>
        </p:nvSpPr>
        <p:spPr/>
        <p:txBody>
          <a:bodyPr/>
          <a:lstStyle/>
          <a:p>
            <a:r>
              <a:rPr lang="en-US" dirty="0"/>
              <a:t>Employee Training for Cold Stress Prevention </a:t>
            </a:r>
          </a:p>
        </p:txBody>
      </p:sp>
      <p:sp>
        <p:nvSpPr>
          <p:cNvPr id="2" name="Content Placeholder 1">
            <a:extLst>
              <a:ext uri="{FF2B5EF4-FFF2-40B4-BE49-F238E27FC236}">
                <a16:creationId xmlns:a16="http://schemas.microsoft.com/office/drawing/2014/main" id="{63016B7B-6704-11D8-26AE-CFDB8FAB87B3}"/>
              </a:ext>
            </a:extLst>
          </p:cNvPr>
          <p:cNvSpPr>
            <a:spLocks noGrp="1"/>
          </p:cNvSpPr>
          <p:nvPr>
            <p:ph idx="1"/>
          </p:nvPr>
        </p:nvSpPr>
        <p:spPr/>
        <p:txBody>
          <a:bodyPr/>
          <a:lstStyle/>
          <a:p>
            <a:r>
              <a:rPr lang="en-US" dirty="0"/>
              <a:t>Employees should be trained in the following:</a:t>
            </a:r>
          </a:p>
          <a:p>
            <a:pPr lvl="1"/>
            <a:r>
              <a:rPr lang="en-US" dirty="0"/>
              <a:t>How to recognize environmental and workplace conditions that can lead to cold stress</a:t>
            </a:r>
          </a:p>
          <a:p>
            <a:pPr lvl="1"/>
            <a:r>
              <a:rPr lang="en-US" dirty="0"/>
              <a:t>The symptoms of cold stress </a:t>
            </a:r>
          </a:p>
          <a:p>
            <a:pPr lvl="1"/>
            <a:r>
              <a:rPr lang="en-US" dirty="0"/>
              <a:t>How to prevent cold stress</a:t>
            </a:r>
          </a:p>
          <a:p>
            <a:pPr lvl="1"/>
            <a:r>
              <a:rPr lang="en-US" dirty="0"/>
              <a:t>How to help those affected by cold stress</a:t>
            </a:r>
          </a:p>
          <a:p>
            <a:pPr lvl="1"/>
            <a:r>
              <a:rPr lang="en-US" dirty="0"/>
              <a:t>How to select proper clothing for cold, wet, and windy conditions </a:t>
            </a:r>
          </a:p>
          <a:p>
            <a:pPr lvl="1"/>
            <a:endParaRPr lang="en-US" dirty="0"/>
          </a:p>
        </p:txBody>
      </p:sp>
    </p:spTree>
    <p:extLst>
      <p:ext uri="{BB962C8B-B14F-4D97-AF65-F5344CB8AC3E}">
        <p14:creationId xmlns:p14="http://schemas.microsoft.com/office/powerpoint/2010/main" val="24791612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FA36-27AA-014E-27C2-09F20D2F0F16}"/>
              </a:ext>
            </a:extLst>
          </p:cNvPr>
          <p:cNvSpPr>
            <a:spLocks noGrp="1"/>
          </p:cNvSpPr>
          <p:nvPr>
            <p:ph type="title"/>
          </p:nvPr>
        </p:nvSpPr>
        <p:spPr/>
        <p:txBody>
          <a:bodyPr/>
          <a:lstStyle/>
          <a:p>
            <a:r>
              <a:rPr lang="en-US" dirty="0"/>
              <a:t>Safe Work Practices for Cold Stress Prevention </a:t>
            </a:r>
          </a:p>
        </p:txBody>
      </p:sp>
      <p:sp>
        <p:nvSpPr>
          <p:cNvPr id="3" name="Content Placeholder 2">
            <a:extLst>
              <a:ext uri="{FF2B5EF4-FFF2-40B4-BE49-F238E27FC236}">
                <a16:creationId xmlns:a16="http://schemas.microsoft.com/office/drawing/2014/main" id="{D4E05099-D108-04CD-C9B8-44A54AE960D8}"/>
              </a:ext>
            </a:extLst>
          </p:cNvPr>
          <p:cNvSpPr>
            <a:spLocks noGrp="1"/>
          </p:cNvSpPr>
          <p:nvPr>
            <p:ph idx="1"/>
          </p:nvPr>
        </p:nvSpPr>
        <p:spPr/>
        <p:txBody>
          <a:bodyPr/>
          <a:lstStyle/>
          <a:p>
            <a:r>
              <a:rPr lang="en-US" dirty="0"/>
              <a:t>Provide warm and sweetened liquids to workers </a:t>
            </a:r>
          </a:p>
          <a:p>
            <a:r>
              <a:rPr lang="en-US" dirty="0"/>
              <a:t>Schedule heavy work during the warmer part of the day</a:t>
            </a:r>
          </a:p>
          <a:p>
            <a:r>
              <a:rPr lang="en-US" dirty="0"/>
              <a:t>Establish a buddy system so workers can monitor each other</a:t>
            </a:r>
          </a:p>
          <a:p>
            <a:r>
              <a:rPr lang="en-US" dirty="0"/>
              <a:t>Reduce physical demands of workers </a:t>
            </a:r>
          </a:p>
          <a:p>
            <a:pPr lvl="1"/>
            <a:r>
              <a:rPr lang="en-US" sz="2400" dirty="0"/>
              <a:t>Relief workers</a:t>
            </a:r>
          </a:p>
          <a:p>
            <a:pPr lvl="1"/>
            <a:r>
              <a:rPr lang="en-US" sz="2400" dirty="0"/>
              <a:t>Rotate workers</a:t>
            </a:r>
          </a:p>
          <a:p>
            <a:r>
              <a:rPr lang="en-US" dirty="0"/>
              <a:t>Give frequent breaks in warm areas</a:t>
            </a:r>
          </a:p>
          <a:p>
            <a:r>
              <a:rPr lang="en-US" dirty="0"/>
              <a:t>Acclimatize new workers and those returning after time away </a:t>
            </a:r>
          </a:p>
          <a:p>
            <a:endParaRPr lang="en-US" dirty="0"/>
          </a:p>
        </p:txBody>
      </p:sp>
      <p:pic>
        <p:nvPicPr>
          <p:cNvPr id="6" name="Picture Placeholder 5" descr="Someone pouring a hot liquid from a thermos into a cup in the snow. ">
            <a:extLst>
              <a:ext uri="{FF2B5EF4-FFF2-40B4-BE49-F238E27FC236}">
                <a16:creationId xmlns:a16="http://schemas.microsoft.com/office/drawing/2014/main" id="{250F7F4E-B6C3-9741-7D24-CE8AC4DB65F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159583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558E6F-DC87-C24E-87F0-FF420CE3BB1D}"/>
              </a:ext>
            </a:extLst>
          </p:cNvPr>
          <p:cNvSpPr>
            <a:spLocks noGrp="1"/>
          </p:cNvSpPr>
          <p:nvPr>
            <p:ph type="title"/>
          </p:nvPr>
        </p:nvSpPr>
        <p:spPr/>
        <p:txBody>
          <a:bodyPr/>
          <a:lstStyle/>
          <a:p>
            <a:r>
              <a:rPr lang="en-US" dirty="0"/>
              <a:t>Knowledge Check: Cold Stress </a:t>
            </a:r>
          </a:p>
        </p:txBody>
      </p:sp>
      <p:sp>
        <p:nvSpPr>
          <p:cNvPr id="2" name="Content Placeholder 1">
            <a:extLst>
              <a:ext uri="{FF2B5EF4-FFF2-40B4-BE49-F238E27FC236}">
                <a16:creationId xmlns:a16="http://schemas.microsoft.com/office/drawing/2014/main" id="{9B25A55E-2CC1-F9BD-D2E5-6FD864084C17}"/>
              </a:ext>
            </a:extLst>
          </p:cNvPr>
          <p:cNvSpPr>
            <a:spLocks noGrp="1"/>
          </p:cNvSpPr>
          <p:nvPr>
            <p:ph idx="1"/>
          </p:nvPr>
        </p:nvSpPr>
        <p:spPr/>
        <p:txBody>
          <a:bodyPr/>
          <a:lstStyle/>
          <a:p>
            <a:pPr marL="457200" indent="-457200">
              <a:buAutoNum type="arabicPeriod"/>
            </a:pPr>
            <a:r>
              <a:rPr lang="en-US" dirty="0"/>
              <a:t>Which cold stress disorder results in painful inflammation of the blood vessels under the skin? </a:t>
            </a:r>
          </a:p>
          <a:p>
            <a:pPr marL="457200" indent="-457200">
              <a:buAutoNum type="arabicPeriod"/>
            </a:pPr>
            <a:r>
              <a:rPr lang="en-US" dirty="0"/>
              <a:t>Which part of the body should be warmed first if a worker is experiencing hypothermia? What can be used to warm the worker? </a:t>
            </a:r>
          </a:p>
          <a:p>
            <a:pPr marL="457200" indent="-457200">
              <a:buAutoNum type="arabicPeriod"/>
            </a:pPr>
            <a:r>
              <a:rPr lang="en-US" sz="3200" b="1" dirty="0"/>
              <a:t>True or False: </a:t>
            </a:r>
            <a:r>
              <a:rPr lang="en-US" dirty="0"/>
              <a:t>Applying a heating pad in the affected area is an effective way to treat someone with frostbite </a:t>
            </a:r>
          </a:p>
          <a:p>
            <a:pPr marL="457200" indent="-457200">
              <a:buFont typeface="Arial"/>
              <a:buAutoNum type="arabicPeriod"/>
            </a:pPr>
            <a:r>
              <a:rPr lang="en-US" sz="3200" b="1" dirty="0"/>
              <a:t>True or False: </a:t>
            </a:r>
            <a:r>
              <a:rPr lang="en-US" dirty="0"/>
              <a:t>Wet feet lose heat faster than dry feet</a:t>
            </a:r>
          </a:p>
          <a:p>
            <a:pPr marL="457200" indent="-457200">
              <a:buFont typeface="Arial"/>
              <a:buAutoNum type="arabicPeriod"/>
            </a:pPr>
            <a:r>
              <a:rPr lang="en-US" dirty="0"/>
              <a:t>List 4 ways workers can prevent cold stress </a:t>
            </a:r>
          </a:p>
          <a:p>
            <a:pPr marL="457200" indent="-457200">
              <a:buFont typeface="Arial"/>
              <a:buAutoNum type="arabicPeriod"/>
            </a:pPr>
            <a:r>
              <a:rPr lang="en-US" dirty="0"/>
              <a:t>List 4 safe work practices employers can implement for cold stress prevention </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Tree>
    <p:extLst>
      <p:ext uri="{BB962C8B-B14F-4D97-AF65-F5344CB8AC3E}">
        <p14:creationId xmlns:p14="http://schemas.microsoft.com/office/powerpoint/2010/main" val="30006372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C8ECDD-96F5-45EE-3F3F-AFC195007092}"/>
              </a:ext>
            </a:extLst>
          </p:cNvPr>
          <p:cNvSpPr>
            <a:spLocks noGrp="1"/>
          </p:cNvSpPr>
          <p:nvPr>
            <p:ph type="title"/>
          </p:nvPr>
        </p:nvSpPr>
        <p:spPr/>
        <p:txBody>
          <a:bodyPr/>
          <a:lstStyle/>
          <a:p>
            <a:r>
              <a:rPr lang="en-US" dirty="0"/>
              <a:t>Cold Stress Resources for Workers and Employers </a:t>
            </a:r>
          </a:p>
        </p:txBody>
      </p:sp>
      <p:sp>
        <p:nvSpPr>
          <p:cNvPr id="2" name="Content Placeholder 1">
            <a:extLst>
              <a:ext uri="{FF2B5EF4-FFF2-40B4-BE49-F238E27FC236}">
                <a16:creationId xmlns:a16="http://schemas.microsoft.com/office/drawing/2014/main" id="{354319EC-202F-88CF-DE2D-2FB870608FD9}"/>
              </a:ext>
            </a:extLst>
          </p:cNvPr>
          <p:cNvSpPr>
            <a:spLocks noGrp="1"/>
          </p:cNvSpPr>
          <p:nvPr>
            <p:ph idx="1"/>
          </p:nvPr>
        </p:nvSpPr>
        <p:spPr/>
        <p:txBody>
          <a:bodyPr/>
          <a:lstStyle/>
          <a:p>
            <a:r>
              <a:rPr lang="en-US" dirty="0"/>
              <a:t>OSHA Winter Weather Page:</a:t>
            </a:r>
          </a:p>
          <a:p>
            <a:pPr lvl="1"/>
            <a:r>
              <a:rPr lang="en-US" dirty="0">
                <a:hlinkClick r:id="rId3"/>
              </a:rPr>
              <a:t>https://www.osha.gov/winter-weather/cold-stress</a:t>
            </a:r>
            <a:endParaRPr lang="en-US" dirty="0"/>
          </a:p>
          <a:p>
            <a:r>
              <a:rPr lang="en-US" dirty="0"/>
              <a:t>OSHA </a:t>
            </a:r>
            <a:r>
              <a:rPr lang="en-US" sz="3200" i="1" dirty="0"/>
              <a:t>Protecting Workers from Cold Stress </a:t>
            </a:r>
            <a:r>
              <a:rPr lang="en-US" dirty="0"/>
              <a:t>Quick Card:</a:t>
            </a:r>
          </a:p>
          <a:p>
            <a:pPr lvl="1"/>
            <a:r>
              <a:rPr lang="en-US" sz="2700" dirty="0">
                <a:hlinkClick r:id="rId4"/>
              </a:rPr>
              <a:t>https://www.osha.gov/sites/default/files/publications/OSHA3156.pdf</a:t>
            </a:r>
            <a:endParaRPr lang="en-US" sz="2700" dirty="0"/>
          </a:p>
          <a:p>
            <a:r>
              <a:rPr lang="en-US" dirty="0"/>
              <a:t>National Weather Service (NWS) Wind Chill Calculator</a:t>
            </a:r>
          </a:p>
          <a:p>
            <a:pPr lvl="1"/>
            <a:r>
              <a:rPr lang="en-US" dirty="0">
                <a:hlinkClick r:id="rId5"/>
              </a:rPr>
              <a:t>https://www.weather.gov/safety/cold-wind-chill-chart</a:t>
            </a:r>
            <a:endParaRPr lang="en-US" dirty="0"/>
          </a:p>
          <a:p>
            <a:r>
              <a:rPr lang="en-US" dirty="0"/>
              <a:t>National Institute of Health and Safety (NIOSH) Cold Stress Page:</a:t>
            </a:r>
          </a:p>
          <a:p>
            <a:pPr lvl="1"/>
            <a:r>
              <a:rPr lang="en-US" dirty="0">
                <a:hlinkClick r:id="rId6"/>
              </a:rPr>
              <a:t>https://www.cdc.gov/niosh/topics/coldstress/</a:t>
            </a:r>
            <a:endParaRPr lang="en-US" dirty="0"/>
          </a:p>
        </p:txBody>
      </p:sp>
    </p:spTree>
    <p:extLst>
      <p:ext uri="{BB962C8B-B14F-4D97-AF65-F5344CB8AC3E}">
        <p14:creationId xmlns:p14="http://schemas.microsoft.com/office/powerpoint/2010/main" val="18758003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EC87-9BAC-ADCE-3FCD-04EF19FCC3D1}"/>
              </a:ext>
            </a:extLst>
          </p:cNvPr>
          <p:cNvSpPr>
            <a:spLocks noGrp="1"/>
          </p:cNvSpPr>
          <p:nvPr>
            <p:ph type="ctrTitle"/>
          </p:nvPr>
        </p:nvSpPr>
        <p:spPr/>
        <p:txBody>
          <a:bodyPr/>
          <a:lstStyle/>
          <a:p>
            <a:r>
              <a:rPr lang="en-US" dirty="0"/>
              <a:t>Group Activity: </a:t>
            </a:r>
            <a:br>
              <a:rPr lang="en-US" dirty="0"/>
            </a:br>
            <a:r>
              <a:rPr lang="en-US" dirty="0"/>
              <a:t>Fatality Investigation Workshop</a:t>
            </a:r>
          </a:p>
        </p:txBody>
      </p:sp>
    </p:spTree>
    <p:extLst>
      <p:ext uri="{BB962C8B-B14F-4D97-AF65-F5344CB8AC3E}">
        <p14:creationId xmlns:p14="http://schemas.microsoft.com/office/powerpoint/2010/main" val="40877947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0FFE7-AB81-EC23-7796-8E4C6B660F46}"/>
              </a:ext>
            </a:extLst>
          </p:cNvPr>
          <p:cNvSpPr>
            <a:spLocks noGrp="1"/>
          </p:cNvSpPr>
          <p:nvPr>
            <p:ph type="title"/>
          </p:nvPr>
        </p:nvSpPr>
        <p:spPr/>
        <p:txBody>
          <a:bodyPr/>
          <a:lstStyle/>
          <a:p>
            <a:r>
              <a:rPr lang="en-US" dirty="0"/>
              <a:t>Directions </a:t>
            </a:r>
          </a:p>
        </p:txBody>
      </p:sp>
      <p:sp>
        <p:nvSpPr>
          <p:cNvPr id="2" name="Content Placeholder 1">
            <a:extLst>
              <a:ext uri="{FF2B5EF4-FFF2-40B4-BE49-F238E27FC236}">
                <a16:creationId xmlns:a16="http://schemas.microsoft.com/office/drawing/2014/main" id="{7EFA10A5-3EE5-9C75-29F7-6F0E0273E942}"/>
              </a:ext>
            </a:extLst>
          </p:cNvPr>
          <p:cNvSpPr>
            <a:spLocks noGrp="1"/>
          </p:cNvSpPr>
          <p:nvPr>
            <p:ph idx="1"/>
          </p:nvPr>
        </p:nvSpPr>
        <p:spPr/>
        <p:txBody>
          <a:bodyPr/>
          <a:lstStyle/>
          <a:p>
            <a:r>
              <a:rPr lang="en-US" dirty="0"/>
              <a:t>Read the NIOSH FACE Report assigned to your group.</a:t>
            </a:r>
          </a:p>
          <a:p>
            <a:r>
              <a:rPr lang="en-US" dirty="0"/>
              <a:t>Discuss the report with your group:</a:t>
            </a:r>
          </a:p>
          <a:p>
            <a:pPr lvl="1"/>
            <a:r>
              <a:rPr lang="en-US" dirty="0">
                <a:effectLst/>
                <a:ea typeface="Calibri" panose="020F0502020204030204" pitchFamily="34" charset="0"/>
                <a:cs typeface="Times New Roman" panose="02020603050405020304" pitchFamily="18" charset="0"/>
              </a:rPr>
              <a:t>Determine what the causes of the accident were and what could have been done to prevent the accident from occurring. </a:t>
            </a:r>
          </a:p>
          <a:p>
            <a:pPr lvl="1"/>
            <a:r>
              <a:rPr lang="en-US" dirty="0">
                <a:cs typeface="Times New Roman" panose="02020603050405020304" pitchFamily="18" charset="0"/>
              </a:rPr>
              <a:t>Use heat stress prevention concepts </a:t>
            </a:r>
          </a:p>
          <a:p>
            <a:pPr lvl="1"/>
            <a:r>
              <a:rPr lang="en-US" dirty="0">
                <a:effectLst/>
                <a:ea typeface="Calibri" panose="020F0502020204030204" pitchFamily="34" charset="0"/>
                <a:cs typeface="Times New Roman" panose="02020603050405020304" pitchFamily="18" charset="0"/>
              </a:rPr>
              <a:t>Feel free to add any safety and health management recommendations such as training, resources, management support, etc.</a:t>
            </a:r>
          </a:p>
          <a:p>
            <a:r>
              <a:rPr lang="en-US" dirty="0">
                <a:cs typeface="Times New Roman" panose="02020603050405020304" pitchFamily="18" charset="0"/>
              </a:rPr>
              <a:t>Take 30 minutes and then we will discuss the reports as a class. </a:t>
            </a:r>
            <a:endParaRPr lang="en-US" dirty="0"/>
          </a:p>
          <a:p>
            <a:pPr marL="0" indent="0">
              <a:buNone/>
            </a:pPr>
            <a:endParaRPr lang="en-US" dirty="0"/>
          </a:p>
        </p:txBody>
      </p:sp>
    </p:spTree>
    <p:extLst>
      <p:ext uri="{BB962C8B-B14F-4D97-AF65-F5344CB8AC3E}">
        <p14:creationId xmlns:p14="http://schemas.microsoft.com/office/powerpoint/2010/main" val="36115049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C18D-C29B-6181-6594-411E382F3F39}"/>
              </a:ext>
            </a:extLst>
          </p:cNvPr>
          <p:cNvSpPr>
            <a:spLocks noGrp="1"/>
          </p:cNvSpPr>
          <p:nvPr>
            <p:ph type="ctrTitle"/>
          </p:nvPr>
        </p:nvSpPr>
        <p:spPr/>
        <p:txBody>
          <a:bodyPr/>
          <a:lstStyle/>
          <a:p>
            <a:r>
              <a:rPr lang="en-US" dirty="0"/>
              <a:t>Questions? </a:t>
            </a:r>
          </a:p>
        </p:txBody>
      </p:sp>
    </p:spTree>
    <p:extLst>
      <p:ext uri="{BB962C8B-B14F-4D97-AF65-F5344CB8AC3E}">
        <p14:creationId xmlns:p14="http://schemas.microsoft.com/office/powerpoint/2010/main" val="2558075458"/>
      </p:ext>
    </p:extLst>
  </p:cSld>
  <p:clrMapOvr>
    <a:masterClrMapping/>
  </p:clrMapOvr>
</p:sld>
</file>

<file path=ppt/theme/theme1.xml><?xml version="1.0" encoding="utf-8"?>
<a:theme xmlns:a="http://schemas.openxmlformats.org/drawingml/2006/main" name="SHES">
  <a:themeElements>
    <a:clrScheme name="GaTech">
      <a:dk1>
        <a:srgbClr val="003057"/>
      </a:dk1>
      <a:lt1>
        <a:srgbClr val="FFFFFF"/>
      </a:lt1>
      <a:dk2>
        <a:srgbClr val="B3A369"/>
      </a:dk2>
      <a:lt2>
        <a:srgbClr val="D6DBD4"/>
      </a:lt2>
      <a:accent1>
        <a:srgbClr val="EAAA00"/>
      </a:accent1>
      <a:accent2>
        <a:srgbClr val="54585A"/>
      </a:accent2>
      <a:accent3>
        <a:srgbClr val="7800FF"/>
      </a:accent3>
      <a:accent4>
        <a:srgbClr val="00FFFF"/>
      </a:accent4>
      <a:accent5>
        <a:srgbClr val="FFCC00"/>
      </a:accent5>
      <a:accent6>
        <a:srgbClr val="FF640F"/>
      </a:accent6>
      <a:hlink>
        <a:srgbClr val="2961FF"/>
      </a:hlink>
      <a:folHlink>
        <a:srgbClr val="3A5DA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Tech_PPTtemplate_2021_wide" id="{E85096BA-033B-D848-B268-A76C8AE5D2A4}" vid="{1C4A0A5B-2267-F04A-B00C-3FCDF7CFA0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GATech_PPTtemplate_2021_wide.potx</Template>
  <TotalTime>15047</TotalTime>
  <Words>21835</Words>
  <Application>Microsoft Macintosh PowerPoint</Application>
  <PresentationFormat>Widescreen</PresentationFormat>
  <Paragraphs>1635</Paragraphs>
  <Slides>117</Slides>
  <Notes>116</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117</vt:i4>
      </vt:variant>
    </vt:vector>
  </HeadingPairs>
  <TitlesOfParts>
    <vt:vector size="135" baseType="lpstr">
      <vt:lpstr>Arial</vt:lpstr>
      <vt:lpstr>Calibri</vt:lpstr>
      <vt:lpstr>Courier New</vt:lpstr>
      <vt:lpstr>Franklin Gothic Demi</vt:lpstr>
      <vt:lpstr>Google Sans</vt:lpstr>
      <vt:lpstr>Helvetica Neue</vt:lpstr>
      <vt:lpstr>inherit</vt:lpstr>
      <vt:lpstr>Merriweather</vt:lpstr>
      <vt:lpstr>Minion Pro</vt:lpstr>
      <vt:lpstr>Open Sans</vt:lpstr>
      <vt:lpstr>Public Sans</vt:lpstr>
      <vt:lpstr>Roboto</vt:lpstr>
      <vt:lpstr>Roboto Regular</vt:lpstr>
      <vt:lpstr>Roboto Slab Bold</vt:lpstr>
      <vt:lpstr>Source Sans Pro</vt:lpstr>
      <vt:lpstr>Times New Roman</vt:lpstr>
      <vt:lpstr>Wingdings</vt:lpstr>
      <vt:lpstr>SHES</vt:lpstr>
      <vt:lpstr>Temperature Extremes in the Workplace</vt:lpstr>
      <vt:lpstr>We Will Cover: </vt:lpstr>
      <vt:lpstr>Class Agenda and Objectives: </vt:lpstr>
      <vt:lpstr>OSHA Background </vt:lpstr>
      <vt:lpstr>OSHA “101”</vt:lpstr>
      <vt:lpstr>OSHA – Jurisdiction </vt:lpstr>
      <vt:lpstr>Employer Rights and Responsibilities  </vt:lpstr>
      <vt:lpstr>Workers’ Rights </vt:lpstr>
      <vt:lpstr>Workers’ Rights (Continued) </vt:lpstr>
      <vt:lpstr>Whistleblower Protection</vt:lpstr>
      <vt:lpstr>Recordkeeping and Reporting </vt:lpstr>
      <vt:lpstr>Recordkeeping and Reporting (Continued)</vt:lpstr>
      <vt:lpstr>Recordkeeping Forms</vt:lpstr>
      <vt:lpstr>Sources for Reference</vt:lpstr>
      <vt:lpstr>OSHA National Emphasis Program </vt:lpstr>
      <vt:lpstr>Working in Extreme Heat </vt:lpstr>
      <vt:lpstr>Do You Know The Facts?</vt:lpstr>
      <vt:lpstr>Why Should We Be Concerned? </vt:lpstr>
      <vt:lpstr>Why Should We Be Concerned? (Continued)</vt:lpstr>
      <vt:lpstr>Heat’s Effect in the Workplace</vt:lpstr>
      <vt:lpstr>Heat Illness: A Matter of Life and Death </vt:lpstr>
      <vt:lpstr>CDC Heat &amp; Health Tracker</vt:lpstr>
      <vt:lpstr>Heat Index </vt:lpstr>
      <vt:lpstr>Who Is At Risk? </vt:lpstr>
      <vt:lpstr>Heat Stress</vt:lpstr>
      <vt:lpstr>How the Body Cools Down </vt:lpstr>
      <vt:lpstr>Factors that Affect the Body’s Ability to Cool </vt:lpstr>
      <vt:lpstr>Personal Risk Factors </vt:lpstr>
      <vt:lpstr>What is Heat Stress? </vt:lpstr>
      <vt:lpstr>Behavioral Cues of Heat Stress Disorders </vt:lpstr>
      <vt:lpstr>Types of Heat Stress Disorders</vt:lpstr>
      <vt:lpstr>Heat Rash (Prickly Heat)</vt:lpstr>
      <vt:lpstr>Heat Cramps</vt:lpstr>
      <vt:lpstr>First Aid for Heat Cramps</vt:lpstr>
      <vt:lpstr>Heat Syncope </vt:lpstr>
      <vt:lpstr>Heat Exhaustion </vt:lpstr>
      <vt:lpstr>Heat Exhaustion Symptoms</vt:lpstr>
      <vt:lpstr>Heat Exhaustion Treatment </vt:lpstr>
      <vt:lpstr>Heat Exhaustion Treatment (Continued)</vt:lpstr>
      <vt:lpstr>Heat Stroke </vt:lpstr>
      <vt:lpstr>Heat Stroke Symptoms </vt:lpstr>
      <vt:lpstr>Heat Stroke Treatment </vt:lpstr>
      <vt:lpstr>Heat Stroke Treatment (Continued) </vt:lpstr>
      <vt:lpstr>Activity </vt:lpstr>
      <vt:lpstr>Reggie</vt:lpstr>
      <vt:lpstr>Hallie </vt:lpstr>
      <vt:lpstr>Hallie (Continued) </vt:lpstr>
      <vt:lpstr>Leonard </vt:lpstr>
      <vt:lpstr>Leonard (Continued) </vt:lpstr>
      <vt:lpstr>Heat Stress Prevention </vt:lpstr>
      <vt:lpstr>Heat Stress Hazard Controls</vt:lpstr>
      <vt:lpstr>Engineering Controls </vt:lpstr>
      <vt:lpstr>Administrative Controls/Work Practices </vt:lpstr>
      <vt:lpstr>Heat Acclimatization – What is it? </vt:lpstr>
      <vt:lpstr>Heat Acclimatization – Why is it important?</vt:lpstr>
      <vt:lpstr>The Need for Acclimatization </vt:lpstr>
      <vt:lpstr>The Need for Acclimatization (Continued) </vt:lpstr>
      <vt:lpstr>How to Acclimatize Workers </vt:lpstr>
      <vt:lpstr>Rest Breaks </vt:lpstr>
      <vt:lpstr>Rest Breaks (Continued)</vt:lpstr>
      <vt:lpstr>Shade </vt:lpstr>
      <vt:lpstr>Shade: Things to Consider </vt:lpstr>
      <vt:lpstr>Hydration </vt:lpstr>
      <vt:lpstr>How to Stay Hydrated? </vt:lpstr>
      <vt:lpstr>How to Stay Hydrated? (Continued) </vt:lpstr>
      <vt:lpstr>Hydration – Daily Recommendation</vt:lpstr>
      <vt:lpstr>Hydration Chart</vt:lpstr>
      <vt:lpstr>Urine Color Chart </vt:lpstr>
      <vt:lpstr>Hydration Monitoring</vt:lpstr>
      <vt:lpstr>Come to Work Prepared! </vt:lpstr>
      <vt:lpstr>Come to Work Prepared! (Continued)</vt:lpstr>
      <vt:lpstr>Knowledge Check: Hydration </vt:lpstr>
      <vt:lpstr>Hydration Activity </vt:lpstr>
      <vt:lpstr>Pre-Planning Exposure Assessments </vt:lpstr>
      <vt:lpstr>Pre-Planning Exposure Assessments</vt:lpstr>
      <vt:lpstr>Heat Assessments – Wet Globe Bulb Thermometer (WBGT)</vt:lpstr>
      <vt:lpstr>Heat Assessments – Determining Workload </vt:lpstr>
      <vt:lpstr>OSHA Heat Stress Calculator </vt:lpstr>
      <vt:lpstr>Heat Assessments – Physiological Monitoring </vt:lpstr>
      <vt:lpstr>Employee Training – What Do Employees Need to Know?  </vt:lpstr>
      <vt:lpstr>Worker Buddy System </vt:lpstr>
      <vt:lpstr>Worker Buddy System (Continued)</vt:lpstr>
      <vt:lpstr>Heat Illness Prevention Plan </vt:lpstr>
      <vt:lpstr>Create a Heat Illness Prevention Plan </vt:lpstr>
      <vt:lpstr>PPE/Clothing for Heat Stress Prevention </vt:lpstr>
      <vt:lpstr>PPE/Clothing: Things to Consider </vt:lpstr>
      <vt:lpstr>Preventing Heat Stress at Home</vt:lpstr>
      <vt:lpstr>Preventing Heat Stress at Home (Continued)</vt:lpstr>
      <vt:lpstr>Heat Stress Resources for Companies </vt:lpstr>
      <vt:lpstr>Cold Stress </vt:lpstr>
      <vt:lpstr>What is Cold Stress? </vt:lpstr>
      <vt:lpstr>What is Cold Stress? (Continued) </vt:lpstr>
      <vt:lpstr>Who Is At Risk of Cold Stress? </vt:lpstr>
      <vt:lpstr>Risk Factors for Cold Stress </vt:lpstr>
      <vt:lpstr>Cold Stress Disorders </vt:lpstr>
      <vt:lpstr>Hypothermia </vt:lpstr>
      <vt:lpstr>Hypothermia – Symptoms </vt:lpstr>
      <vt:lpstr>Hypothermia – First Aid </vt:lpstr>
      <vt:lpstr>Frostbite </vt:lpstr>
      <vt:lpstr>Frostbite – Symptoms</vt:lpstr>
      <vt:lpstr>Frostbite – First Aid </vt:lpstr>
      <vt:lpstr>Case Report: Frostbite</vt:lpstr>
      <vt:lpstr>Trench Foot (Immersion Foot Syndrome)  </vt:lpstr>
      <vt:lpstr>Trench Foot – Symptoms &amp; First Aid </vt:lpstr>
      <vt:lpstr>Chilblains</vt:lpstr>
      <vt:lpstr>Chilblains – Symptoms &amp; First Aid </vt:lpstr>
      <vt:lpstr>How to Protect Yourself from Cold Stress </vt:lpstr>
      <vt:lpstr>How to Protect Yourself from Cold Stress (Continued)</vt:lpstr>
      <vt:lpstr>Protecting Workers from Cold Stress </vt:lpstr>
      <vt:lpstr>Protecting Workers from Cold Stress (Continued)  </vt:lpstr>
      <vt:lpstr>Employee Training for Cold Stress Prevention </vt:lpstr>
      <vt:lpstr>Safe Work Practices for Cold Stress Prevention </vt:lpstr>
      <vt:lpstr>Knowledge Check: Cold Stress </vt:lpstr>
      <vt:lpstr>Cold Stress Resources for Workers and Employers </vt:lpstr>
      <vt:lpstr>Group Activity:  Fatality Investigation Workshop</vt:lpstr>
      <vt:lpstr>Directions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Here</dc:title>
  <dc:creator>Ziemer, Mark</dc:creator>
  <cp:lastModifiedBy>Ainslie, Vicki H</cp:lastModifiedBy>
  <cp:revision>192</cp:revision>
  <dcterms:created xsi:type="dcterms:W3CDTF">2021-10-26T21:29:30Z</dcterms:created>
  <dcterms:modified xsi:type="dcterms:W3CDTF">2024-07-25T10:52:22Z</dcterms:modified>
</cp:coreProperties>
</file>