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png" ContentType="image/pn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5018" y="2088007"/>
            <a:ext cx="8410575" cy="1305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172199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799"/>
                </a:lnTo>
                <a:lnTo>
                  <a:pt x="9144000" y="685799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62" y="6171438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95932" y="176275"/>
            <a:ext cx="6152134" cy="8714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1829" y="1124457"/>
            <a:ext cx="7800340" cy="4783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5476"/>
            <a:ext cx="3096895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30110" y="6527343"/>
            <a:ext cx="2327275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3.png"/><Relationship Id="rId4" Type="http://schemas.openxmlformats.org/officeDocument/2006/relationships/image" Target="../media/image7.jpg"/><Relationship Id="rId5" Type="http://schemas.openxmlformats.org/officeDocument/2006/relationships/image" Target="../media/image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3.png"/><Relationship Id="rId4" Type="http://schemas.openxmlformats.org/officeDocument/2006/relationships/image" Target="../media/image10.jpg"/><Relationship Id="rId5" Type="http://schemas.openxmlformats.org/officeDocument/2006/relationships/image" Target="../media/image11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3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3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image" Target="../media/image33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Relationship Id="rId4" Type="http://schemas.openxmlformats.org/officeDocument/2006/relationships/image" Target="../media/image40.jpg"/><Relationship Id="rId5" Type="http://schemas.openxmlformats.org/officeDocument/2006/relationships/image" Target="../media/image41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3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58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Relationship Id="rId3" Type="http://schemas.openxmlformats.org/officeDocument/2006/relationships/image" Target="../media/image58.png"/><Relationship Id="rId4" Type="http://schemas.openxmlformats.org/officeDocument/2006/relationships/image" Target="../media/image61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3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Relationship Id="rId3" Type="http://schemas.openxmlformats.org/officeDocument/2006/relationships/image" Target="../media/image66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70.jpg"/><Relationship Id="rId4" Type="http://schemas.openxmlformats.org/officeDocument/2006/relationships/image" Target="../media/image71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Relationship Id="rId3" Type="http://schemas.openxmlformats.org/officeDocument/2006/relationships/image" Target="../media/image73.jpg"/><Relationship Id="rId4" Type="http://schemas.openxmlformats.org/officeDocument/2006/relationships/image" Target="../media/image74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g"/><Relationship Id="rId3" Type="http://schemas.openxmlformats.org/officeDocument/2006/relationships/image" Target="../media/image76.jpg"/><Relationship Id="rId4" Type="http://schemas.openxmlformats.org/officeDocument/2006/relationships/image" Target="../media/image77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g"/><Relationship Id="rId3" Type="http://schemas.openxmlformats.org/officeDocument/2006/relationships/image" Target="../media/image79.jpg"/><Relationship Id="rId4" Type="http://schemas.openxmlformats.org/officeDocument/2006/relationships/image" Target="../media/image80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Relationship Id="rId3" Type="http://schemas.openxmlformats.org/officeDocument/2006/relationships/image" Target="../media/image82.jpg"/><Relationship Id="rId4" Type="http://schemas.openxmlformats.org/officeDocument/2006/relationships/image" Target="../media/image83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jpg"/><Relationship Id="rId3" Type="http://schemas.openxmlformats.org/officeDocument/2006/relationships/image" Target="../media/image85.jpg"/><Relationship Id="rId4" Type="http://schemas.openxmlformats.org/officeDocument/2006/relationships/image" Target="../media/image86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954405" marR="5080" indent="-942340">
              <a:lnSpc>
                <a:spcPct val="100000"/>
              </a:lnSpc>
              <a:spcBef>
                <a:spcPts val="100"/>
              </a:spcBef>
            </a:pPr>
            <a:r>
              <a:rPr dirty="0" sz="4200"/>
              <a:t>Walking</a:t>
            </a:r>
            <a:r>
              <a:rPr dirty="0" sz="4200" spc="-75"/>
              <a:t> </a:t>
            </a:r>
            <a:r>
              <a:rPr dirty="0" sz="4200"/>
              <a:t>and</a:t>
            </a:r>
            <a:r>
              <a:rPr dirty="0" sz="4200" spc="-20"/>
              <a:t> </a:t>
            </a:r>
            <a:r>
              <a:rPr dirty="0" sz="4200"/>
              <a:t>Working</a:t>
            </a:r>
            <a:r>
              <a:rPr dirty="0" sz="4200" spc="-55"/>
              <a:t> </a:t>
            </a:r>
            <a:r>
              <a:rPr dirty="0" sz="4200" spc="-10"/>
              <a:t>Surfaces, </a:t>
            </a:r>
            <a:r>
              <a:rPr dirty="0" sz="4200"/>
              <a:t>including</a:t>
            </a:r>
            <a:r>
              <a:rPr dirty="0" sz="4200" spc="-55"/>
              <a:t> </a:t>
            </a:r>
            <a:r>
              <a:rPr dirty="0" sz="4200"/>
              <a:t>Fall</a:t>
            </a:r>
            <a:r>
              <a:rPr dirty="0" sz="4200" spc="-30"/>
              <a:t> </a:t>
            </a:r>
            <a:r>
              <a:rPr dirty="0" sz="4200" spc="-10"/>
              <a:t>Protection</a:t>
            </a:r>
            <a:endParaRPr sz="42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31698" y="3618890"/>
            <a:ext cx="8430895" cy="1489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48510" marR="5080" indent="-2036445">
              <a:lnSpc>
                <a:spcPct val="120100"/>
              </a:lnSpc>
              <a:spcBef>
                <a:spcPts val="100"/>
              </a:spcBef>
            </a:pP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OSHA</a:t>
            </a:r>
            <a:r>
              <a:rPr dirty="0" sz="4000" spc="-11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35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10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Outreach</a:t>
            </a:r>
            <a:r>
              <a:rPr dirty="0" sz="4000" spc="-10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Training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General</a:t>
            </a:r>
            <a:r>
              <a:rPr dirty="0" sz="4000" spc="-13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Industry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39725">
              <a:lnSpc>
                <a:spcPct val="100000"/>
              </a:lnSpc>
              <a:spcBef>
                <a:spcPts val="95"/>
              </a:spcBef>
            </a:pPr>
            <a:r>
              <a:rPr dirty="0"/>
              <a:t>Fatal</a:t>
            </a:r>
            <a:r>
              <a:rPr dirty="0" spc="-100"/>
              <a:t> </a:t>
            </a:r>
            <a:r>
              <a:rPr dirty="0"/>
              <a:t>Ladder</a:t>
            </a:r>
            <a:r>
              <a:rPr dirty="0" spc="-130"/>
              <a:t> </a:t>
            </a:r>
            <a:r>
              <a:rPr dirty="0" spc="-10"/>
              <a:t>Incident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79550"/>
            <a:ext cx="3916679" cy="3317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31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was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cleaning </a:t>
            </a:r>
            <a:r>
              <a:rPr dirty="0" sz="2400">
                <a:latin typeface="Tahoma"/>
                <a:cs typeface="Tahoma"/>
              </a:rPr>
              <a:t>windows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fell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onto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a </a:t>
            </a:r>
            <a:r>
              <a:rPr dirty="0" sz="2400">
                <a:latin typeface="Tahoma"/>
                <a:cs typeface="Tahoma"/>
              </a:rPr>
              <a:t>tiled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floor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hit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his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head.</a:t>
            </a:r>
            <a:endParaRPr sz="24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It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believed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worker </a:t>
            </a:r>
            <a:r>
              <a:rPr dirty="0" sz="2400">
                <a:latin typeface="Tahoma"/>
                <a:cs typeface="Tahoma"/>
              </a:rPr>
              <a:t>had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positioned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step 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 the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rungs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facing </a:t>
            </a:r>
            <a:r>
              <a:rPr dirty="0" sz="2400">
                <a:latin typeface="Tahoma"/>
                <a:cs typeface="Tahoma"/>
              </a:rPr>
              <a:t>towards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windows,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stood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backwards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on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step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ladder.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43411" y="1590611"/>
            <a:ext cx="3638550" cy="3067050"/>
            <a:chOff x="4943411" y="1590611"/>
            <a:chExt cx="3638550" cy="3067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2999" y="1600200"/>
              <a:ext cx="3619500" cy="3048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948173" y="1595374"/>
              <a:ext cx="3629025" cy="3057525"/>
            </a:xfrm>
            <a:custGeom>
              <a:avLst/>
              <a:gdLst/>
              <a:ahLst/>
              <a:cxnLst/>
              <a:rect l="l" t="t" r="r" b="b"/>
              <a:pathLst>
                <a:path w="3629025" h="3057525">
                  <a:moveTo>
                    <a:pt x="0" y="3057525"/>
                  </a:moveTo>
                  <a:lnTo>
                    <a:pt x="3629025" y="3057525"/>
                  </a:lnTo>
                  <a:lnTo>
                    <a:pt x="3629025" y="0"/>
                  </a:lnTo>
                  <a:lnTo>
                    <a:pt x="0" y="0"/>
                  </a:lnTo>
                  <a:lnTo>
                    <a:pt x="0" y="3057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3387597" y="5435295"/>
            <a:ext cx="2346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NIOSH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In-house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FACE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Report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2009-</a:t>
            </a:r>
            <a:r>
              <a:rPr dirty="0" sz="1200" spc="-25">
                <a:latin typeface="Calibri"/>
                <a:cs typeface="Calibri"/>
              </a:rPr>
              <a:t>01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6177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80402"/>
            <a:ext cx="7124065" cy="275780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dirty="0" sz="3200">
                <a:latin typeface="Tahoma"/>
                <a:cs typeface="Tahoma"/>
              </a:rPr>
              <a:t>Slips,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trips,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falls:</a:t>
            </a:r>
            <a:endParaRPr sz="3200">
              <a:latin typeface="Tahoma"/>
              <a:cs typeface="Tahoma"/>
            </a:endParaRPr>
          </a:p>
          <a:p>
            <a:pPr marL="354965" marR="982344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make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up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majority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general </a:t>
            </a:r>
            <a:r>
              <a:rPr dirty="0" sz="3200">
                <a:latin typeface="Tahoma"/>
                <a:cs typeface="Tahoma"/>
              </a:rPr>
              <a:t>industry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accidents;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and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cause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15%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all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accidental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deaths, </a:t>
            </a:r>
            <a:r>
              <a:rPr dirty="0" sz="3200">
                <a:latin typeface="Tahoma"/>
                <a:cs typeface="Tahoma"/>
              </a:rPr>
              <a:t>second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only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motor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vehicle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crashes.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46177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239607"/>
            <a:ext cx="7555865" cy="428371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objectives:</a:t>
            </a:r>
            <a:endParaRPr sz="3200">
              <a:latin typeface="Tahoma"/>
              <a:cs typeface="Tahoma"/>
            </a:endParaRPr>
          </a:p>
          <a:p>
            <a:pPr marL="584200" marR="5080" indent="-51435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8420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workplace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associated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walking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surfaces.</a:t>
            </a:r>
            <a:endParaRPr sz="2800">
              <a:latin typeface="Tahoma"/>
              <a:cs typeface="Tahoma"/>
            </a:endParaRPr>
          </a:p>
          <a:p>
            <a:pPr marL="584200" marR="195580" indent="-51435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8420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best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practices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eliminating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controlling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associated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walking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surfaces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workplace.</a:t>
            </a:r>
            <a:endParaRPr sz="2800">
              <a:latin typeface="Tahoma"/>
              <a:cs typeface="Tahoma"/>
            </a:endParaRPr>
          </a:p>
          <a:p>
            <a:pPr marL="584200" marR="13335" indent="-51435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84200" algn="l"/>
              </a:tabLst>
            </a:pPr>
            <a:r>
              <a:rPr dirty="0" sz="2800">
                <a:latin typeface="Tahoma"/>
                <a:cs typeface="Tahoma"/>
              </a:rPr>
              <a:t>Recognize</a:t>
            </a:r>
            <a:r>
              <a:rPr dirty="0" sz="2800" spc="-1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requirements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walking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working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surface hazards.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276" y="183591"/>
            <a:ext cx="547560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025104"/>
            <a:ext cx="6784975" cy="206438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Slip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Grease,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oil,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55">
                <a:latin typeface="Tahoma"/>
                <a:cs typeface="Tahoma"/>
              </a:rPr>
              <a:t>water,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ice,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snow,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liquid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spills,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polished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floors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Improper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footwear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04875" y="3398139"/>
            <a:ext cx="2305050" cy="2305050"/>
            <a:chOff x="904875" y="3398139"/>
            <a:chExt cx="2305050" cy="2305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3407664"/>
              <a:ext cx="2286000" cy="2286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09637" y="3402901"/>
              <a:ext cx="2295525" cy="2295525"/>
            </a:xfrm>
            <a:custGeom>
              <a:avLst/>
              <a:gdLst/>
              <a:ahLst/>
              <a:cxnLst/>
              <a:rect l="l" t="t" r="r" b="b"/>
              <a:pathLst>
                <a:path w="2295525" h="2295525">
                  <a:moveTo>
                    <a:pt x="0" y="2295525"/>
                  </a:moveTo>
                  <a:lnTo>
                    <a:pt x="2295525" y="2295525"/>
                  </a:lnTo>
                  <a:lnTo>
                    <a:pt x="2295525" y="0"/>
                  </a:lnTo>
                  <a:lnTo>
                    <a:pt x="0" y="0"/>
                  </a:lnTo>
                  <a:lnTo>
                    <a:pt x="0" y="2295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1260" y="5023104"/>
              <a:ext cx="533400" cy="533400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3419411" y="3387471"/>
            <a:ext cx="2305050" cy="2303780"/>
            <a:chOff x="3419411" y="3387471"/>
            <a:chExt cx="2305050" cy="230378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8999" y="3396996"/>
              <a:ext cx="2286000" cy="228447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424173" y="3392233"/>
              <a:ext cx="2295525" cy="2294255"/>
            </a:xfrm>
            <a:custGeom>
              <a:avLst/>
              <a:gdLst/>
              <a:ahLst/>
              <a:cxnLst/>
              <a:rect l="l" t="t" r="r" b="b"/>
              <a:pathLst>
                <a:path w="2295525" h="2294254">
                  <a:moveTo>
                    <a:pt x="0" y="2294001"/>
                  </a:moveTo>
                  <a:lnTo>
                    <a:pt x="2295525" y="2294001"/>
                  </a:lnTo>
                  <a:lnTo>
                    <a:pt x="2295525" y="0"/>
                  </a:lnTo>
                  <a:lnTo>
                    <a:pt x="0" y="0"/>
                  </a:lnTo>
                  <a:lnTo>
                    <a:pt x="0" y="22940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5588" y="5026152"/>
              <a:ext cx="533400" cy="533400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3811904" y="5868111"/>
            <a:ext cx="1691639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2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WVU</a:t>
            </a:r>
            <a:r>
              <a:rPr dirty="0" sz="800" spc="-5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Susan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Harwood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6086411" y="3398139"/>
            <a:ext cx="2305050" cy="2305050"/>
            <a:chOff x="6086411" y="3398139"/>
            <a:chExt cx="2305050" cy="230505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5999" y="3407664"/>
              <a:ext cx="2286000" cy="2286000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6091173" y="3402901"/>
              <a:ext cx="2295525" cy="2295525"/>
            </a:xfrm>
            <a:custGeom>
              <a:avLst/>
              <a:gdLst/>
              <a:ahLst/>
              <a:cxnLst/>
              <a:rect l="l" t="t" r="r" b="b"/>
              <a:pathLst>
                <a:path w="2295525" h="2295525">
                  <a:moveTo>
                    <a:pt x="0" y="2295525"/>
                  </a:moveTo>
                  <a:lnTo>
                    <a:pt x="2295525" y="2295525"/>
                  </a:lnTo>
                  <a:lnTo>
                    <a:pt x="2295525" y="0"/>
                  </a:lnTo>
                  <a:lnTo>
                    <a:pt x="0" y="0"/>
                  </a:lnTo>
                  <a:lnTo>
                    <a:pt x="0" y="2295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96199" y="5030724"/>
              <a:ext cx="533400" cy="533400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27214"/>
            <a:ext cx="6596380" cy="4453890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3200">
                <a:latin typeface="Tahoma"/>
                <a:cs typeface="Tahoma"/>
              </a:rPr>
              <a:t>Controlling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slip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Keep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walking/working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surfaces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clean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dry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possible.</a:t>
            </a:r>
            <a:endParaRPr sz="2800">
              <a:latin typeface="Tahoma"/>
              <a:cs typeface="Tahoma"/>
            </a:endParaRPr>
          </a:p>
          <a:p>
            <a:pPr marL="354965" marR="89281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Make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sure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footwear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slip </a:t>
            </a:r>
            <a:r>
              <a:rPr dirty="0" sz="2800">
                <a:latin typeface="Tahoma"/>
                <a:cs typeface="Tahoma"/>
              </a:rPr>
              <a:t>resistant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possible.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Require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drainage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wet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operations.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Clean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up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mark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report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spills.</a:t>
            </a:r>
            <a:endParaRPr sz="2800">
              <a:latin typeface="Tahoma"/>
              <a:cs typeface="Tahoma"/>
            </a:endParaRPr>
          </a:p>
          <a:p>
            <a:pPr marL="354965" marR="429895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Remove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ice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snow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frequently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10">
                <a:latin typeface="Tahoma"/>
                <a:cs typeface="Tahoma"/>
              </a:rPr>
              <a:t>regularly.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199782"/>
            <a:ext cx="7446645" cy="1637030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3200" spc="-40">
                <a:latin typeface="Tahoma"/>
                <a:cs typeface="Tahoma"/>
              </a:rPr>
              <a:t>Trip</a:t>
            </a:r>
            <a:r>
              <a:rPr dirty="0" sz="3200" spc="-1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Poor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housekeeping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Loose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flooring,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carpeting,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uneven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surfaces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26211" y="3344798"/>
            <a:ext cx="2305050" cy="2303780"/>
            <a:chOff x="926211" y="3344798"/>
            <a:chExt cx="2305050" cy="23037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5736" y="3354323"/>
              <a:ext cx="2286000" cy="22844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30973" y="3349561"/>
              <a:ext cx="2295525" cy="2294255"/>
            </a:xfrm>
            <a:custGeom>
              <a:avLst/>
              <a:gdLst/>
              <a:ahLst/>
              <a:cxnLst/>
              <a:rect l="l" t="t" r="r" b="b"/>
              <a:pathLst>
                <a:path w="2295525" h="2294254">
                  <a:moveTo>
                    <a:pt x="0" y="2294001"/>
                  </a:moveTo>
                  <a:lnTo>
                    <a:pt x="2295525" y="2294001"/>
                  </a:lnTo>
                  <a:lnTo>
                    <a:pt x="2295525" y="0"/>
                  </a:lnTo>
                  <a:lnTo>
                    <a:pt x="0" y="0"/>
                  </a:lnTo>
                  <a:lnTo>
                    <a:pt x="0" y="22940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1260" y="5023103"/>
              <a:ext cx="533400" cy="533400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3419411" y="3334130"/>
            <a:ext cx="2305050" cy="2311400"/>
            <a:chOff x="3419411" y="3334130"/>
            <a:chExt cx="2305050" cy="23114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8999" y="3343655"/>
              <a:ext cx="2286000" cy="229209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424173" y="3338893"/>
              <a:ext cx="2295525" cy="2301875"/>
            </a:xfrm>
            <a:custGeom>
              <a:avLst/>
              <a:gdLst/>
              <a:ahLst/>
              <a:cxnLst/>
              <a:rect l="l" t="t" r="r" b="b"/>
              <a:pathLst>
                <a:path w="2295525" h="2301875">
                  <a:moveTo>
                    <a:pt x="0" y="2301620"/>
                  </a:moveTo>
                  <a:lnTo>
                    <a:pt x="2295525" y="2301620"/>
                  </a:lnTo>
                  <a:lnTo>
                    <a:pt x="2295525" y="0"/>
                  </a:lnTo>
                  <a:lnTo>
                    <a:pt x="0" y="0"/>
                  </a:lnTo>
                  <a:lnTo>
                    <a:pt x="0" y="230162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199" y="5023104"/>
              <a:ext cx="533400" cy="533400"/>
            </a:xfrm>
            <a:prstGeom prst="rect">
              <a:avLst/>
            </a:prstGeom>
          </p:spPr>
        </p:pic>
      </p:grpSp>
      <p:grpSp>
        <p:nvGrpSpPr>
          <p:cNvPr id="12" name="object 12" descr=""/>
          <p:cNvGrpSpPr/>
          <p:nvPr/>
        </p:nvGrpSpPr>
        <p:grpSpPr>
          <a:xfrm>
            <a:off x="5934011" y="3338703"/>
            <a:ext cx="2305050" cy="2305050"/>
            <a:chOff x="5934011" y="3338703"/>
            <a:chExt cx="2305050" cy="230505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3599" y="3348228"/>
              <a:ext cx="2286000" cy="228600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938773" y="3343465"/>
              <a:ext cx="2295525" cy="2295525"/>
            </a:xfrm>
            <a:custGeom>
              <a:avLst/>
              <a:gdLst/>
              <a:ahLst/>
              <a:cxnLst/>
              <a:rect l="l" t="t" r="r" b="b"/>
              <a:pathLst>
                <a:path w="2295525" h="2295525">
                  <a:moveTo>
                    <a:pt x="0" y="2295525"/>
                  </a:moveTo>
                  <a:lnTo>
                    <a:pt x="2295525" y="2295525"/>
                  </a:lnTo>
                  <a:lnTo>
                    <a:pt x="2295525" y="0"/>
                  </a:lnTo>
                  <a:lnTo>
                    <a:pt x="0" y="0"/>
                  </a:lnTo>
                  <a:lnTo>
                    <a:pt x="0" y="2295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6847" y="5024628"/>
              <a:ext cx="533400" cy="533400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3735704" y="5778500"/>
            <a:ext cx="16903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1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WVU</a:t>
            </a:r>
            <a:r>
              <a:rPr dirty="0" sz="800" spc="-4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Susan</a:t>
            </a:r>
            <a:r>
              <a:rPr dirty="0" sz="800" spc="-20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Harwood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77721"/>
            <a:ext cx="6548120" cy="10026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Cords,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hoses,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open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draws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other </a:t>
            </a:r>
            <a:r>
              <a:rPr dirty="0" sz="3200">
                <a:latin typeface="Tahoma"/>
                <a:cs typeface="Tahoma"/>
              </a:rPr>
              <a:t>protruding</a:t>
            </a:r>
            <a:r>
              <a:rPr dirty="0" sz="3200" spc="-1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items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04875" y="3103943"/>
            <a:ext cx="2305050" cy="2305050"/>
            <a:chOff x="904875" y="3103943"/>
            <a:chExt cx="2305050" cy="2305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3113531"/>
              <a:ext cx="2286000" cy="2286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09637" y="3108705"/>
              <a:ext cx="2295525" cy="2295525"/>
            </a:xfrm>
            <a:custGeom>
              <a:avLst/>
              <a:gdLst/>
              <a:ahLst/>
              <a:cxnLst/>
              <a:rect l="l" t="t" r="r" b="b"/>
              <a:pathLst>
                <a:path w="2295525" h="2295525">
                  <a:moveTo>
                    <a:pt x="0" y="2295525"/>
                  </a:moveTo>
                  <a:lnTo>
                    <a:pt x="2295525" y="2295525"/>
                  </a:lnTo>
                  <a:lnTo>
                    <a:pt x="2295525" y="0"/>
                  </a:lnTo>
                  <a:lnTo>
                    <a:pt x="0" y="0"/>
                  </a:lnTo>
                  <a:lnTo>
                    <a:pt x="0" y="2295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9839" y="4724400"/>
              <a:ext cx="533400" cy="533400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3411791" y="3114611"/>
            <a:ext cx="2320290" cy="2294890"/>
            <a:chOff x="3411791" y="3114611"/>
            <a:chExt cx="2320290" cy="229489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1379" y="3124199"/>
              <a:ext cx="2301240" cy="227533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416553" y="3119373"/>
              <a:ext cx="2310765" cy="2285365"/>
            </a:xfrm>
            <a:custGeom>
              <a:avLst/>
              <a:gdLst/>
              <a:ahLst/>
              <a:cxnLst/>
              <a:rect l="l" t="t" r="r" b="b"/>
              <a:pathLst>
                <a:path w="2310765" h="2285365">
                  <a:moveTo>
                    <a:pt x="0" y="2284857"/>
                  </a:moveTo>
                  <a:lnTo>
                    <a:pt x="2310765" y="2284857"/>
                  </a:lnTo>
                  <a:lnTo>
                    <a:pt x="2310765" y="0"/>
                  </a:lnTo>
                  <a:lnTo>
                    <a:pt x="0" y="0"/>
                  </a:lnTo>
                  <a:lnTo>
                    <a:pt x="0" y="22848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33771" y="4724399"/>
              <a:ext cx="533400" cy="533400"/>
            </a:xfrm>
            <a:prstGeom prst="rect">
              <a:avLst/>
            </a:prstGeom>
          </p:spPr>
        </p:pic>
      </p:grpSp>
      <p:grpSp>
        <p:nvGrpSpPr>
          <p:cNvPr id="12" name="object 12" descr=""/>
          <p:cNvGrpSpPr/>
          <p:nvPr/>
        </p:nvGrpSpPr>
        <p:grpSpPr>
          <a:xfrm>
            <a:off x="5934011" y="3103943"/>
            <a:ext cx="2305050" cy="2305050"/>
            <a:chOff x="5934011" y="3103943"/>
            <a:chExt cx="2305050" cy="230505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3599" y="3113531"/>
              <a:ext cx="2286000" cy="228600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938773" y="3108705"/>
              <a:ext cx="2295525" cy="2295525"/>
            </a:xfrm>
            <a:custGeom>
              <a:avLst/>
              <a:gdLst/>
              <a:ahLst/>
              <a:cxnLst/>
              <a:rect l="l" t="t" r="r" b="b"/>
              <a:pathLst>
                <a:path w="2295525" h="2295525">
                  <a:moveTo>
                    <a:pt x="0" y="2295525"/>
                  </a:moveTo>
                  <a:lnTo>
                    <a:pt x="2295525" y="2295525"/>
                  </a:lnTo>
                  <a:lnTo>
                    <a:pt x="2295525" y="0"/>
                  </a:lnTo>
                  <a:lnTo>
                    <a:pt x="0" y="0"/>
                  </a:lnTo>
                  <a:lnTo>
                    <a:pt x="0" y="2295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0563" y="4724400"/>
              <a:ext cx="533400" cy="533400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3735704" y="5596229"/>
            <a:ext cx="16903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1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WVU</a:t>
            </a:r>
            <a:r>
              <a:rPr dirty="0" sz="800" spc="-4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Susan</a:t>
            </a:r>
            <a:r>
              <a:rPr dirty="0" sz="800" spc="-20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Harwood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074814"/>
            <a:ext cx="7095490" cy="4856480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3200">
                <a:latin typeface="Tahoma"/>
                <a:cs typeface="Tahoma"/>
              </a:rPr>
              <a:t>Controlling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trip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354965" marR="114935" indent="-34290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Aisles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passageways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should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well-</a:t>
            </a:r>
            <a:r>
              <a:rPr dirty="0" sz="2800" spc="-20">
                <a:latin typeface="Tahoma"/>
                <a:cs typeface="Tahoma"/>
              </a:rPr>
              <a:t>lit, </a:t>
            </a:r>
            <a:r>
              <a:rPr dirty="0" sz="2800">
                <a:latin typeface="Tahoma"/>
                <a:cs typeface="Tahoma"/>
              </a:rPr>
              <a:t>clean,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marked.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Material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storage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45">
                <a:latin typeface="Tahoma"/>
                <a:cs typeface="Tahoma"/>
              </a:rPr>
              <a:t>work-</a:t>
            </a:r>
            <a:r>
              <a:rPr dirty="0" sz="2800">
                <a:latin typeface="Tahoma"/>
                <a:cs typeface="Tahoma"/>
              </a:rPr>
              <a:t>related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scraps</a:t>
            </a:r>
            <a:endParaRPr sz="2800">
              <a:latin typeface="Tahoma"/>
              <a:cs typeface="Tahoma"/>
            </a:endParaRPr>
          </a:p>
          <a:p>
            <a:pPr marL="354965">
              <a:lnSpc>
                <a:spcPct val="100000"/>
              </a:lnSpc>
            </a:pPr>
            <a:r>
              <a:rPr dirty="0" sz="2800">
                <a:latin typeface="Tahoma"/>
                <a:cs typeface="Tahoma"/>
              </a:rPr>
              <a:t>shouldn’t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create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trip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hazards.</a:t>
            </a:r>
            <a:endParaRPr sz="28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spc="-40">
                <a:latin typeface="Tahoma"/>
                <a:cs typeface="Tahoma"/>
              </a:rPr>
              <a:t>Trip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such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loose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flooring, </a:t>
            </a:r>
            <a:r>
              <a:rPr dirty="0" sz="2800">
                <a:latin typeface="Tahoma"/>
                <a:cs typeface="Tahoma"/>
              </a:rPr>
              <a:t>carpeting,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uneven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surfaces,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protrusion </a:t>
            </a:r>
            <a:r>
              <a:rPr dirty="0" sz="2800">
                <a:latin typeface="Tahoma"/>
                <a:cs typeface="Tahoma"/>
              </a:rPr>
              <a:t>hazards,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should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repaired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reported.</a:t>
            </a:r>
            <a:endParaRPr sz="2800">
              <a:latin typeface="Tahoma"/>
              <a:cs typeface="Tahoma"/>
            </a:endParaRPr>
          </a:p>
          <a:p>
            <a:pPr marL="354965" marR="33083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Hoses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cables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should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routed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away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active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zones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walkways</a:t>
            </a:r>
            <a:r>
              <a:rPr dirty="0" sz="3200" spc="-10">
                <a:latin typeface="Tahoma"/>
                <a:cs typeface="Tahoma"/>
              </a:rPr>
              <a:t>.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74814"/>
            <a:ext cx="5522595" cy="3344545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1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355600" marR="25400" indent="-34290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Elevated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surfaces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top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tanks, </a:t>
            </a:r>
            <a:r>
              <a:rPr dirty="0" sz="2800">
                <a:latin typeface="Tahoma"/>
                <a:cs typeface="Tahoma"/>
              </a:rPr>
              <a:t>towers,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machines,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platforms, </a:t>
            </a:r>
            <a:r>
              <a:rPr dirty="0" sz="2800">
                <a:latin typeface="Tahoma"/>
                <a:cs typeface="Tahoma"/>
              </a:rPr>
              <a:t>runways,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elevated surfaces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5">
                <a:latin typeface="Tahoma"/>
                <a:cs typeface="Tahoma"/>
              </a:rPr>
              <a:t>Lower-</a:t>
            </a:r>
            <a:r>
              <a:rPr dirty="0" sz="2800">
                <a:latin typeface="Tahoma"/>
                <a:cs typeface="Tahoma"/>
              </a:rPr>
              <a:t>level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surfaces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pits, </a:t>
            </a:r>
            <a:r>
              <a:rPr dirty="0" sz="2800">
                <a:latin typeface="Tahoma"/>
                <a:cs typeface="Tahoma"/>
              </a:rPr>
              <a:t>tanks,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vats,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ditches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441060" y="5868111"/>
            <a:ext cx="111442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Tahoma"/>
                <a:cs typeface="Tahoma"/>
              </a:rPr>
              <a:t>Source</a:t>
            </a:r>
            <a:r>
              <a:rPr dirty="0" sz="800" spc="-2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of</a:t>
            </a:r>
            <a:r>
              <a:rPr dirty="0" sz="800" spc="-4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photos:</a:t>
            </a:r>
            <a:r>
              <a:rPr dirty="0" sz="800" spc="-20">
                <a:latin typeface="Tahoma"/>
                <a:cs typeface="Tahoma"/>
              </a:rPr>
              <a:t> 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08203" y="3349371"/>
            <a:ext cx="1988185" cy="2604135"/>
            <a:chOff x="6708203" y="3349371"/>
            <a:chExt cx="1988185" cy="26041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17792" y="3358896"/>
              <a:ext cx="1969007" cy="258470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712966" y="3354133"/>
              <a:ext cx="1978660" cy="2594610"/>
            </a:xfrm>
            <a:custGeom>
              <a:avLst/>
              <a:gdLst/>
              <a:ahLst/>
              <a:cxnLst/>
              <a:rect l="l" t="t" r="r" b="b"/>
              <a:pathLst>
                <a:path w="1978659" h="2594610">
                  <a:moveTo>
                    <a:pt x="0" y="2594229"/>
                  </a:moveTo>
                  <a:lnTo>
                    <a:pt x="1978532" y="2594229"/>
                  </a:lnTo>
                  <a:lnTo>
                    <a:pt x="1978532" y="0"/>
                  </a:lnTo>
                  <a:lnTo>
                    <a:pt x="0" y="0"/>
                  </a:lnTo>
                  <a:lnTo>
                    <a:pt x="0" y="25942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6165850" y="1252474"/>
            <a:ext cx="2527300" cy="1878330"/>
            <a:chOff x="6165850" y="1252474"/>
            <a:chExt cx="2527300" cy="187833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1258824"/>
              <a:ext cx="2514600" cy="186537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169025" y="1255649"/>
              <a:ext cx="2520950" cy="1871980"/>
            </a:xfrm>
            <a:custGeom>
              <a:avLst/>
              <a:gdLst/>
              <a:ahLst/>
              <a:cxnLst/>
              <a:rect l="l" t="t" r="r" b="b"/>
              <a:pathLst>
                <a:path w="2520950" h="1871980">
                  <a:moveTo>
                    <a:pt x="0" y="1871726"/>
                  </a:moveTo>
                  <a:lnTo>
                    <a:pt x="2520950" y="1871726"/>
                  </a:lnTo>
                  <a:lnTo>
                    <a:pt x="2520950" y="0"/>
                  </a:lnTo>
                  <a:lnTo>
                    <a:pt x="0" y="0"/>
                  </a:lnTo>
                  <a:lnTo>
                    <a:pt x="0" y="1871726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80694" y="1313286"/>
            <a:ext cx="3665854" cy="178181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algn="ctr" marL="342265" marR="41465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42265" algn="l"/>
              </a:tabLst>
            </a:pPr>
            <a:r>
              <a:rPr dirty="0" sz="2800">
                <a:latin typeface="Tahoma"/>
                <a:cs typeface="Tahoma"/>
              </a:rPr>
              <a:t>Structural</a:t>
            </a:r>
            <a:r>
              <a:rPr dirty="0" sz="2800" spc="-1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collapse</a:t>
            </a:r>
            <a:endParaRPr sz="2800">
              <a:latin typeface="Tahoma"/>
              <a:cs typeface="Tahoma"/>
            </a:endParaRPr>
          </a:p>
          <a:p>
            <a:pPr algn="ctr" lvl="1" marL="58102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581025" algn="l"/>
              </a:tabLst>
            </a:pPr>
            <a:r>
              <a:rPr dirty="0" sz="2400">
                <a:latin typeface="Tahoma"/>
                <a:cs typeface="Tahoma"/>
              </a:rPr>
              <a:t>structurally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unsound</a:t>
            </a:r>
            <a:endParaRPr sz="2400">
              <a:latin typeface="Tahoma"/>
              <a:cs typeface="Tahoma"/>
            </a:endParaRPr>
          </a:p>
          <a:p>
            <a:pPr algn="ctr" marL="33020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surfaces,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and/or</a:t>
            </a:r>
            <a:endParaRPr sz="2400">
              <a:latin typeface="Tahoma"/>
              <a:cs typeface="Tahoma"/>
            </a:endParaRPr>
          </a:p>
          <a:p>
            <a:pPr algn="ctr" lvl="1" marL="7416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41680" algn="l"/>
              </a:tabLst>
            </a:pPr>
            <a:r>
              <a:rPr dirty="0" sz="2400">
                <a:latin typeface="Tahoma"/>
                <a:cs typeface="Tahoma"/>
              </a:rPr>
              <a:t>exceeding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load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limits.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82451" y="2245995"/>
            <a:ext cx="3493770" cy="3477260"/>
            <a:chOff x="4882451" y="2245995"/>
            <a:chExt cx="3493770" cy="34772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2040" y="2255520"/>
              <a:ext cx="3474719" cy="345795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887214" y="2250757"/>
              <a:ext cx="3484245" cy="3467735"/>
            </a:xfrm>
            <a:custGeom>
              <a:avLst/>
              <a:gdLst/>
              <a:ahLst/>
              <a:cxnLst/>
              <a:rect l="l" t="t" r="r" b="b"/>
              <a:pathLst>
                <a:path w="3484245" h="3467735">
                  <a:moveTo>
                    <a:pt x="0" y="3467480"/>
                  </a:moveTo>
                  <a:lnTo>
                    <a:pt x="3484245" y="3467480"/>
                  </a:lnTo>
                  <a:lnTo>
                    <a:pt x="3484245" y="0"/>
                  </a:lnTo>
                  <a:lnTo>
                    <a:pt x="0" y="0"/>
                  </a:lnTo>
                  <a:lnTo>
                    <a:pt x="0" y="34674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285811" y="3582542"/>
            <a:ext cx="1924050" cy="2140585"/>
            <a:chOff x="1285811" y="3582542"/>
            <a:chExt cx="1924050" cy="214058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5400" y="3592067"/>
              <a:ext cx="1905000" cy="212140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290574" y="3587305"/>
              <a:ext cx="1914525" cy="2131060"/>
            </a:xfrm>
            <a:custGeom>
              <a:avLst/>
              <a:gdLst/>
              <a:ahLst/>
              <a:cxnLst/>
              <a:rect l="l" t="t" r="r" b="b"/>
              <a:pathLst>
                <a:path w="1914525" h="2131060">
                  <a:moveTo>
                    <a:pt x="0" y="2130932"/>
                  </a:moveTo>
                  <a:lnTo>
                    <a:pt x="1914525" y="2130932"/>
                  </a:lnTo>
                  <a:lnTo>
                    <a:pt x="1914525" y="0"/>
                  </a:lnTo>
                  <a:lnTo>
                    <a:pt x="0" y="0"/>
                  </a:lnTo>
                  <a:lnTo>
                    <a:pt x="0" y="213093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014978" y="5957417"/>
            <a:ext cx="11137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</a:t>
            </a:r>
            <a:r>
              <a:rPr dirty="0" sz="800" spc="-1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of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photos:</a:t>
            </a:r>
            <a:r>
              <a:rPr dirty="0" sz="800" spc="-20">
                <a:latin typeface="Tahoma"/>
                <a:cs typeface="Tahoma"/>
              </a:rPr>
              <a:t> 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4902200" y="1601811"/>
            <a:ext cx="3183890" cy="52578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 marR="5080">
              <a:lnSpc>
                <a:spcPts val="1920"/>
              </a:lnSpc>
              <a:spcBef>
                <a:spcPts val="245"/>
              </a:spcBef>
            </a:pPr>
            <a:r>
              <a:rPr dirty="0" sz="1650" spc="-20" i="1">
                <a:latin typeface="Tahoma"/>
                <a:cs typeface="Tahoma"/>
              </a:rPr>
              <a:t>Photo:</a:t>
            </a:r>
            <a:r>
              <a:rPr dirty="0" sz="1650" spc="-45" i="1">
                <a:latin typeface="Tahoma"/>
                <a:cs typeface="Tahoma"/>
              </a:rPr>
              <a:t> </a:t>
            </a:r>
            <a:r>
              <a:rPr dirty="0" sz="1650" spc="-20" i="1">
                <a:latin typeface="Tahoma"/>
                <a:cs typeface="Tahoma"/>
              </a:rPr>
              <a:t>example</a:t>
            </a:r>
            <a:r>
              <a:rPr dirty="0" sz="1650" spc="-80" i="1">
                <a:latin typeface="Tahoma"/>
                <a:cs typeface="Tahoma"/>
              </a:rPr>
              <a:t> </a:t>
            </a:r>
            <a:r>
              <a:rPr dirty="0" sz="1650" i="1">
                <a:latin typeface="Tahoma"/>
                <a:cs typeface="Tahoma"/>
              </a:rPr>
              <a:t>of</a:t>
            </a:r>
            <a:r>
              <a:rPr dirty="0" sz="1650" spc="-55" i="1">
                <a:latin typeface="Tahoma"/>
                <a:cs typeface="Tahoma"/>
              </a:rPr>
              <a:t> </a:t>
            </a:r>
            <a:r>
              <a:rPr dirty="0" sz="1650" i="1">
                <a:latin typeface="Tahoma"/>
                <a:cs typeface="Tahoma"/>
              </a:rPr>
              <a:t>a</a:t>
            </a:r>
            <a:r>
              <a:rPr dirty="0" sz="1650" spc="-80" i="1">
                <a:latin typeface="Tahoma"/>
                <a:cs typeface="Tahoma"/>
              </a:rPr>
              <a:t> </a:t>
            </a:r>
            <a:r>
              <a:rPr dirty="0" sz="1650" spc="-30" i="1">
                <a:latin typeface="Tahoma"/>
                <a:cs typeface="Tahoma"/>
              </a:rPr>
              <a:t>sidewalk</a:t>
            </a:r>
            <a:r>
              <a:rPr dirty="0" sz="1650" spc="-65" i="1">
                <a:latin typeface="Tahoma"/>
                <a:cs typeface="Tahoma"/>
              </a:rPr>
              <a:t> </a:t>
            </a:r>
            <a:r>
              <a:rPr dirty="0" sz="1650" spc="-10" i="1">
                <a:latin typeface="Tahoma"/>
                <a:cs typeface="Tahoma"/>
              </a:rPr>
              <a:t>grate </a:t>
            </a:r>
            <a:r>
              <a:rPr dirty="0" sz="1650" spc="-25" i="1">
                <a:latin typeface="Tahoma"/>
                <a:cs typeface="Tahoma"/>
              </a:rPr>
              <a:t>system</a:t>
            </a:r>
            <a:r>
              <a:rPr dirty="0" sz="1650" spc="-80" i="1">
                <a:latin typeface="Tahoma"/>
                <a:cs typeface="Tahoma"/>
              </a:rPr>
              <a:t> </a:t>
            </a:r>
            <a:r>
              <a:rPr dirty="0" sz="1650" spc="-10" i="1">
                <a:latin typeface="Tahoma"/>
                <a:cs typeface="Tahoma"/>
              </a:rPr>
              <a:t>failure</a:t>
            </a:r>
            <a:endParaRPr sz="16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43255" y="1147724"/>
            <a:ext cx="7386320" cy="105029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800">
                <a:latin typeface="Tahoma"/>
                <a:cs typeface="Tahoma"/>
              </a:rPr>
              <a:t>Controlling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spc="-35">
                <a:latin typeface="Tahoma"/>
                <a:cs typeface="Tahoma"/>
              </a:rPr>
              <a:t>Tanks,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towers,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machines,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elevated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86155" y="2087037"/>
            <a:ext cx="3912235" cy="331851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2800" spc="-10">
                <a:latin typeface="Tahoma"/>
                <a:cs typeface="Tahoma"/>
              </a:rPr>
              <a:t>surfaces:</a:t>
            </a:r>
            <a:endParaRPr sz="2800">
              <a:latin typeface="Tahoma"/>
              <a:cs typeface="Tahoma"/>
            </a:endParaRPr>
          </a:p>
          <a:p>
            <a:pPr algn="just" marL="411480" marR="15367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413384" algn="l"/>
              </a:tabLst>
            </a:pPr>
            <a:r>
              <a:rPr dirty="0" sz="2400">
                <a:latin typeface="Tahoma"/>
                <a:cs typeface="Tahoma"/>
              </a:rPr>
              <a:t>It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best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engineer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out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need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up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first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place.</a:t>
            </a:r>
            <a:endParaRPr sz="2400">
              <a:latin typeface="Tahoma"/>
              <a:cs typeface="Tahoma"/>
            </a:endParaRPr>
          </a:p>
          <a:p>
            <a:pPr algn="just" marL="4114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413384" algn="l"/>
              </a:tabLst>
            </a:pPr>
            <a:r>
              <a:rPr dirty="0" sz="2400">
                <a:latin typeface="Tahoma"/>
                <a:cs typeface="Tahoma"/>
              </a:rPr>
              <a:t>Guardrails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often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used,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whether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temporary</a:t>
            </a:r>
            <a:endParaRPr sz="2400">
              <a:latin typeface="Tahoma"/>
              <a:cs typeface="Tahoma"/>
            </a:endParaRPr>
          </a:p>
          <a:p>
            <a:pPr algn="just" marL="413384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permanent.</a:t>
            </a:r>
            <a:endParaRPr sz="2400">
              <a:latin typeface="Tahoma"/>
              <a:cs typeface="Tahoma"/>
            </a:endParaRPr>
          </a:p>
          <a:p>
            <a:pPr algn="just" marL="4121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412115" algn="l"/>
              </a:tabLst>
            </a:pP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last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resort,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87017" y="5380126"/>
            <a:ext cx="47485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ahoma"/>
                <a:cs typeface="Tahoma"/>
              </a:rPr>
              <a:t>Personal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Fall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Arrest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System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(PFAS).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57711" y="2505011"/>
            <a:ext cx="3524250" cy="2424430"/>
            <a:chOff x="5057711" y="2505011"/>
            <a:chExt cx="3524250" cy="24244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67299" y="2514599"/>
              <a:ext cx="3505200" cy="240487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062473" y="2509773"/>
              <a:ext cx="3514725" cy="2414905"/>
            </a:xfrm>
            <a:custGeom>
              <a:avLst/>
              <a:gdLst/>
              <a:ahLst/>
              <a:cxnLst/>
              <a:rect l="l" t="t" r="r" b="b"/>
              <a:pathLst>
                <a:path w="3514725" h="2414904">
                  <a:moveTo>
                    <a:pt x="0" y="2414397"/>
                  </a:moveTo>
                  <a:lnTo>
                    <a:pt x="3514725" y="2414397"/>
                  </a:lnTo>
                  <a:lnTo>
                    <a:pt x="3514725" y="0"/>
                  </a:lnTo>
                  <a:lnTo>
                    <a:pt x="0" y="0"/>
                  </a:lnTo>
                  <a:lnTo>
                    <a:pt x="0" y="24143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7836534" y="4951602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972" y="1146047"/>
            <a:ext cx="3608832" cy="400507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35940" y="5227447"/>
            <a:ext cx="21818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20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Honeywell/Miller,</a:t>
            </a:r>
            <a:r>
              <a:rPr dirty="0" sz="800" spc="2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used</a:t>
            </a:r>
            <a:r>
              <a:rPr dirty="0" sz="800" spc="-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with</a:t>
            </a:r>
            <a:r>
              <a:rPr dirty="0" sz="800" spc="5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permission.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650240" y="5671515"/>
            <a:ext cx="729995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ahoma"/>
                <a:cs typeface="Tahoma"/>
              </a:rPr>
              <a:t>Installed,</a:t>
            </a:r>
            <a:r>
              <a:rPr dirty="0" sz="1800" spc="-4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used,</a:t>
            </a:r>
            <a:r>
              <a:rPr dirty="0" sz="1800" spc="-3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and</a:t>
            </a:r>
            <a:r>
              <a:rPr dirty="0" sz="1800" spc="-50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maintained</a:t>
            </a:r>
            <a:r>
              <a:rPr dirty="0" sz="1800" spc="-60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according</a:t>
            </a:r>
            <a:r>
              <a:rPr dirty="0" sz="1800" spc="-5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to</a:t>
            </a:r>
            <a:r>
              <a:rPr dirty="0" sz="1800" spc="-4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the</a:t>
            </a:r>
            <a:r>
              <a:rPr dirty="0" sz="1800" spc="-40" b="1">
                <a:latin typeface="Tahoma"/>
                <a:cs typeface="Tahoma"/>
              </a:rPr>
              <a:t> </a:t>
            </a:r>
            <a:r>
              <a:rPr dirty="0" sz="1800" spc="-10" b="1">
                <a:latin typeface="Tahoma"/>
                <a:cs typeface="Tahoma"/>
              </a:rPr>
              <a:t>manufacturer.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388358" y="1267205"/>
            <a:ext cx="4262755" cy="38785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Know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ABCs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Personal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Arrest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Systems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u="sng" sz="2800" spc="-1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A</a:t>
            </a:r>
            <a:r>
              <a:rPr dirty="0" u="none" sz="2800" spc="-10">
                <a:latin typeface="Tahoma"/>
                <a:cs typeface="Tahoma"/>
              </a:rPr>
              <a:t>nchorages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u="sng" sz="280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B</a:t>
            </a:r>
            <a:r>
              <a:rPr dirty="0" u="none" sz="2800">
                <a:latin typeface="Tahoma"/>
                <a:cs typeface="Tahoma"/>
              </a:rPr>
              <a:t>ody</a:t>
            </a:r>
            <a:r>
              <a:rPr dirty="0" u="none" sz="2800" spc="-60">
                <a:latin typeface="Tahoma"/>
                <a:cs typeface="Tahoma"/>
              </a:rPr>
              <a:t> </a:t>
            </a:r>
            <a:r>
              <a:rPr dirty="0" u="none" sz="2800" spc="-10">
                <a:latin typeface="Tahoma"/>
                <a:cs typeface="Tahoma"/>
              </a:rPr>
              <a:t>harness</a:t>
            </a:r>
            <a:endParaRPr sz="2800">
              <a:latin typeface="Tahoma"/>
              <a:cs typeface="Tahoma"/>
            </a:endParaRPr>
          </a:p>
          <a:p>
            <a:pPr marL="355600" marR="25336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u="sng" sz="2800" spc="-10" b="1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C</a:t>
            </a:r>
            <a:r>
              <a:rPr dirty="0" u="none" sz="2800" spc="-10">
                <a:latin typeface="Tahoma"/>
                <a:cs typeface="Tahoma"/>
              </a:rPr>
              <a:t>omponents</a:t>
            </a:r>
            <a:r>
              <a:rPr dirty="0" u="none" sz="2800" spc="700">
                <a:latin typeface="Tahoma"/>
                <a:cs typeface="Tahoma"/>
              </a:rPr>
              <a:t> </a:t>
            </a:r>
            <a:r>
              <a:rPr dirty="0" u="none" sz="2400">
                <a:latin typeface="Tahoma"/>
                <a:cs typeface="Tahoma"/>
              </a:rPr>
              <a:t>(connectors</a:t>
            </a:r>
            <a:r>
              <a:rPr dirty="0" u="none" sz="2400" spc="-60">
                <a:latin typeface="Tahoma"/>
                <a:cs typeface="Tahoma"/>
              </a:rPr>
              <a:t> </a:t>
            </a:r>
            <a:r>
              <a:rPr dirty="0" u="none" sz="2400">
                <a:latin typeface="Tahoma"/>
                <a:cs typeface="Tahoma"/>
              </a:rPr>
              <a:t>like</a:t>
            </a:r>
            <a:r>
              <a:rPr dirty="0" u="none" sz="2400" spc="-45">
                <a:latin typeface="Tahoma"/>
                <a:cs typeface="Tahoma"/>
              </a:rPr>
              <a:t> </a:t>
            </a:r>
            <a:r>
              <a:rPr dirty="0" u="none" sz="2400" spc="-10">
                <a:latin typeface="Tahoma"/>
                <a:cs typeface="Tahoma"/>
              </a:rPr>
              <a:t>snaphooks </a:t>
            </a:r>
            <a:r>
              <a:rPr dirty="0" u="none" sz="2400">
                <a:latin typeface="Tahoma"/>
                <a:cs typeface="Tahoma"/>
              </a:rPr>
              <a:t>or </a:t>
            </a:r>
            <a:r>
              <a:rPr dirty="0" u="none" sz="2400" spc="-10">
                <a:latin typeface="Tahoma"/>
                <a:cs typeface="Tahoma"/>
              </a:rPr>
              <a:t>Dee-</a:t>
            </a:r>
            <a:r>
              <a:rPr dirty="0" u="none" sz="2400">
                <a:latin typeface="Tahoma"/>
                <a:cs typeface="Tahoma"/>
              </a:rPr>
              <a:t>rings,</a:t>
            </a:r>
            <a:r>
              <a:rPr dirty="0" u="none" sz="2400" spc="-10">
                <a:latin typeface="Tahoma"/>
                <a:cs typeface="Tahoma"/>
              </a:rPr>
              <a:t> connection </a:t>
            </a:r>
            <a:r>
              <a:rPr dirty="0" u="none" sz="2400">
                <a:latin typeface="Tahoma"/>
                <a:cs typeface="Tahoma"/>
              </a:rPr>
              <a:t>points,</a:t>
            </a:r>
            <a:r>
              <a:rPr dirty="0" u="none" sz="2400" spc="-50">
                <a:latin typeface="Tahoma"/>
                <a:cs typeface="Tahoma"/>
              </a:rPr>
              <a:t> </a:t>
            </a:r>
            <a:r>
              <a:rPr dirty="0" u="none" sz="2400" spc="-10">
                <a:latin typeface="Tahoma"/>
                <a:cs typeface="Tahoma"/>
              </a:rPr>
              <a:t>lanyards, </a:t>
            </a:r>
            <a:r>
              <a:rPr dirty="0" u="none" sz="2400">
                <a:latin typeface="Tahoma"/>
                <a:cs typeface="Tahoma"/>
              </a:rPr>
              <a:t>deceleration</a:t>
            </a:r>
            <a:r>
              <a:rPr dirty="0" u="none" sz="2400" spc="-160">
                <a:latin typeface="Tahoma"/>
                <a:cs typeface="Tahoma"/>
              </a:rPr>
              <a:t> </a:t>
            </a:r>
            <a:r>
              <a:rPr dirty="0" u="none" sz="2400" spc="-10">
                <a:latin typeface="Tahoma"/>
                <a:cs typeface="Tahoma"/>
              </a:rPr>
              <a:t>devices,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731258" y="5120081"/>
            <a:ext cx="181165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Tahoma"/>
                <a:cs typeface="Tahoma"/>
              </a:rPr>
              <a:t>lifelines,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etc.)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605020" y="1555749"/>
            <a:ext cx="3839845" cy="35864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11112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0">
                <a:latin typeface="Tahoma"/>
                <a:cs typeface="Tahoma"/>
              </a:rPr>
              <a:t>Open-</a:t>
            </a:r>
            <a:r>
              <a:rPr dirty="0" sz="2800">
                <a:latin typeface="Tahoma"/>
                <a:cs typeface="Tahoma"/>
              </a:rPr>
              <a:t>sided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platforms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runways:</a:t>
            </a:r>
            <a:endParaRPr sz="2800">
              <a:latin typeface="Tahoma"/>
              <a:cs typeface="Tahoma"/>
            </a:endParaRPr>
          </a:p>
          <a:p>
            <a:pPr lvl="1" marL="754380" marR="32512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proper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guardrail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system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at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times.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Platforms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runways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next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dangerous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operations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require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standard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railings,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regardless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height.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52475" y="1761299"/>
            <a:ext cx="3430270" cy="3409950"/>
            <a:chOff x="752475" y="1761299"/>
            <a:chExt cx="3430270" cy="34099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770887"/>
              <a:ext cx="3410712" cy="33909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57237" y="1766061"/>
              <a:ext cx="3420745" cy="3400425"/>
            </a:xfrm>
            <a:custGeom>
              <a:avLst/>
              <a:gdLst/>
              <a:ahLst/>
              <a:cxnLst/>
              <a:rect l="l" t="t" r="r" b="b"/>
              <a:pathLst>
                <a:path w="3420745" h="3400425">
                  <a:moveTo>
                    <a:pt x="0" y="3400425"/>
                  </a:moveTo>
                  <a:lnTo>
                    <a:pt x="3420237" y="3400425"/>
                  </a:lnTo>
                  <a:lnTo>
                    <a:pt x="3420237" y="0"/>
                  </a:lnTo>
                  <a:lnTo>
                    <a:pt x="0" y="0"/>
                  </a:lnTo>
                  <a:lnTo>
                    <a:pt x="0" y="34004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0" y="4526279"/>
              <a:ext cx="533400" cy="53340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814527" y="5228335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91114"/>
            <a:ext cx="4394200" cy="405130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algn="just" marL="353695" indent="-340995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3695" algn="l"/>
              </a:tabLst>
            </a:pPr>
            <a:r>
              <a:rPr dirty="0" sz="2800">
                <a:latin typeface="Tahoma"/>
                <a:cs typeface="Tahoma"/>
              </a:rPr>
              <a:t>Structural</a:t>
            </a:r>
            <a:r>
              <a:rPr dirty="0" sz="2800" spc="-1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collapse:</a:t>
            </a:r>
            <a:endParaRPr sz="2800">
              <a:latin typeface="Tahoma"/>
              <a:cs typeface="Tahoma"/>
            </a:endParaRPr>
          </a:p>
          <a:p>
            <a:pPr algn="just" lvl="1" marL="754380" marR="413384" indent="-285115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Ensure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walking/working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surfaces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structurally 	sound.</a:t>
            </a:r>
            <a:endParaRPr sz="2400">
              <a:latin typeface="Tahoma"/>
              <a:cs typeface="Tahoma"/>
            </a:endParaRPr>
          </a:p>
          <a:p>
            <a:pPr lvl="1" marL="754380" marR="6032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Surfaces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able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support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intended/potential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load,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including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people,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equipment,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stored 	materials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Load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limits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posted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950200" y="3842384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21300" y="1435100"/>
            <a:ext cx="3302000" cy="2387600"/>
            <a:chOff x="5321300" y="1435100"/>
            <a:chExt cx="3302000" cy="23876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0" y="1447800"/>
              <a:ext cx="3276600" cy="23622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327650" y="1441450"/>
              <a:ext cx="3289300" cy="2374900"/>
            </a:xfrm>
            <a:custGeom>
              <a:avLst/>
              <a:gdLst/>
              <a:ahLst/>
              <a:cxnLst/>
              <a:rect l="l" t="t" r="r" b="b"/>
              <a:pathLst>
                <a:path w="3289300" h="2374900">
                  <a:moveTo>
                    <a:pt x="0" y="2374900"/>
                  </a:moveTo>
                  <a:lnTo>
                    <a:pt x="3289300" y="2374900"/>
                  </a:lnTo>
                  <a:lnTo>
                    <a:pt x="3289300" y="0"/>
                  </a:lnTo>
                  <a:lnTo>
                    <a:pt x="0" y="0"/>
                  </a:lnTo>
                  <a:lnTo>
                    <a:pt x="0" y="23749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276" y="183591"/>
            <a:ext cx="547560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972563"/>
            <a:ext cx="4775835" cy="288353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3200">
                <a:latin typeface="Tahoma"/>
                <a:cs typeface="Tahoma"/>
              </a:rPr>
              <a:t>Conditions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leading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falls:</a:t>
            </a:r>
            <a:endParaRPr sz="32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30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spc="-10">
                <a:latin typeface="Tahoma"/>
                <a:cs typeface="Tahoma"/>
              </a:rPr>
              <a:t>Ladders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Scaffolds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scissor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lifts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spc="-10">
                <a:latin typeface="Tahoma"/>
                <a:cs typeface="Tahoma"/>
              </a:rPr>
              <a:t>Stairways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Floor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wall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openings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elevated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surfaces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2247" y="4016883"/>
            <a:ext cx="1847850" cy="1849755"/>
            <a:chOff x="452247" y="4016883"/>
            <a:chExt cx="1847850" cy="18497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772" y="4026408"/>
              <a:ext cx="1828800" cy="183032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57009" y="4021645"/>
              <a:ext cx="1838325" cy="1840230"/>
            </a:xfrm>
            <a:custGeom>
              <a:avLst/>
              <a:gdLst/>
              <a:ahLst/>
              <a:cxnLst/>
              <a:rect l="l" t="t" r="r" b="b"/>
              <a:pathLst>
                <a:path w="1838325" h="1840229">
                  <a:moveTo>
                    <a:pt x="0" y="1839849"/>
                  </a:moveTo>
                  <a:lnTo>
                    <a:pt x="1838325" y="1839849"/>
                  </a:lnTo>
                  <a:lnTo>
                    <a:pt x="1838325" y="0"/>
                  </a:lnTo>
                  <a:lnTo>
                    <a:pt x="0" y="0"/>
                  </a:lnTo>
                  <a:lnTo>
                    <a:pt x="0" y="18398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2561399" y="4019930"/>
            <a:ext cx="1860550" cy="1855470"/>
            <a:chOff x="2561399" y="4019930"/>
            <a:chExt cx="1860550" cy="18554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0987" y="4029455"/>
              <a:ext cx="1840991" cy="183642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566161" y="4024693"/>
              <a:ext cx="1851025" cy="1845945"/>
            </a:xfrm>
            <a:custGeom>
              <a:avLst/>
              <a:gdLst/>
              <a:ahLst/>
              <a:cxnLst/>
              <a:rect l="l" t="t" r="r" b="b"/>
              <a:pathLst>
                <a:path w="1851025" h="1845945">
                  <a:moveTo>
                    <a:pt x="0" y="1845945"/>
                  </a:moveTo>
                  <a:lnTo>
                    <a:pt x="1850516" y="1845945"/>
                  </a:lnTo>
                  <a:lnTo>
                    <a:pt x="1850516" y="0"/>
                  </a:lnTo>
                  <a:lnTo>
                    <a:pt x="0" y="0"/>
                  </a:lnTo>
                  <a:lnTo>
                    <a:pt x="0" y="18459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2905505" y="5883046"/>
            <a:ext cx="10845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Tahoma"/>
                <a:cs typeface="Tahoma"/>
              </a:rPr>
              <a:t>www.elcosh/org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871271" y="4027551"/>
            <a:ext cx="1831339" cy="1855470"/>
            <a:chOff x="6871271" y="4027551"/>
            <a:chExt cx="1831339" cy="185547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80859" y="4048748"/>
              <a:ext cx="1812036" cy="1824747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6876033" y="4032313"/>
              <a:ext cx="1821814" cy="1845945"/>
            </a:xfrm>
            <a:custGeom>
              <a:avLst/>
              <a:gdLst/>
              <a:ahLst/>
              <a:cxnLst/>
              <a:rect l="l" t="t" r="r" b="b"/>
              <a:pathLst>
                <a:path w="1821815" h="1845945">
                  <a:moveTo>
                    <a:pt x="0" y="1845945"/>
                  </a:moveTo>
                  <a:lnTo>
                    <a:pt x="1821560" y="1845945"/>
                  </a:lnTo>
                  <a:lnTo>
                    <a:pt x="1821560" y="0"/>
                  </a:lnTo>
                  <a:lnTo>
                    <a:pt x="0" y="0"/>
                  </a:lnTo>
                  <a:lnTo>
                    <a:pt x="0" y="18459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4682807" y="4009263"/>
            <a:ext cx="1927225" cy="1847850"/>
            <a:chOff x="4682807" y="4009263"/>
            <a:chExt cx="1927225" cy="184785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92396" y="4018788"/>
              <a:ext cx="1908048" cy="1828800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687570" y="4014025"/>
              <a:ext cx="1917700" cy="1838325"/>
            </a:xfrm>
            <a:custGeom>
              <a:avLst/>
              <a:gdLst/>
              <a:ahLst/>
              <a:cxnLst/>
              <a:rect l="l" t="t" r="r" b="b"/>
              <a:pathLst>
                <a:path w="1917700" h="1838325">
                  <a:moveTo>
                    <a:pt x="0" y="1838325"/>
                  </a:moveTo>
                  <a:lnTo>
                    <a:pt x="1917573" y="1838325"/>
                  </a:lnTo>
                  <a:lnTo>
                    <a:pt x="1917573" y="0"/>
                  </a:lnTo>
                  <a:lnTo>
                    <a:pt x="0" y="0"/>
                  </a:lnTo>
                  <a:lnTo>
                    <a:pt x="0" y="18383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00928" y="5295900"/>
              <a:ext cx="533400" cy="533400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752043" y="5888837"/>
            <a:ext cx="1355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1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WVU</a:t>
            </a:r>
            <a:r>
              <a:rPr dirty="0" sz="800" spc="-4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Susan</a:t>
            </a:r>
            <a:r>
              <a:rPr dirty="0" sz="800" spc="-20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Harwood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405373" y="5897981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462266" y="5876340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14500" y="5300471"/>
            <a:ext cx="533400" cy="5334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06952" y="5300471"/>
            <a:ext cx="533400" cy="53340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98535" y="5295900"/>
            <a:ext cx="533400" cy="533400"/>
          </a:xfrm>
          <a:prstGeom prst="rect">
            <a:avLst/>
          </a:prstGeom>
        </p:spPr>
      </p:pic>
      <p:sp>
        <p:nvSpPr>
          <p:cNvPr id="24" name="object 2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25" name="object 2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16121" y="5903163"/>
            <a:ext cx="11137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</a:t>
            </a:r>
            <a:r>
              <a:rPr dirty="0" sz="800" spc="-1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of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photos:</a:t>
            </a:r>
            <a:r>
              <a:rPr dirty="0" sz="800" spc="-20">
                <a:latin typeface="Tahoma"/>
                <a:cs typeface="Tahoma"/>
              </a:rPr>
              <a:t> 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5276" y="11125"/>
            <a:ext cx="547560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b="1">
                <a:latin typeface="Tahoma"/>
                <a:cs typeface="Tahoma"/>
              </a:rPr>
              <a:t>Hazards</a:t>
            </a:r>
            <a:r>
              <a:rPr dirty="0" sz="4000" spc="-100" b="1">
                <a:latin typeface="Tahoma"/>
                <a:cs typeface="Tahoma"/>
              </a:rPr>
              <a:t> </a:t>
            </a:r>
            <a:r>
              <a:rPr dirty="0" sz="4000" b="1">
                <a:latin typeface="Tahoma"/>
                <a:cs typeface="Tahoma"/>
              </a:rPr>
              <a:t>and</a:t>
            </a:r>
            <a:r>
              <a:rPr dirty="0" sz="4000" spc="-140" b="1">
                <a:latin typeface="Tahoma"/>
                <a:cs typeface="Tahoma"/>
              </a:rPr>
              <a:t> </a:t>
            </a:r>
            <a:r>
              <a:rPr dirty="0" sz="4000" spc="-10" b="1">
                <a:latin typeface="Tahoma"/>
                <a:cs typeface="Tahoma"/>
              </a:rPr>
              <a:t>Controls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46226" y="959358"/>
            <a:ext cx="356044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Basic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ladders: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2103" y="1600200"/>
            <a:ext cx="7261859" cy="3956304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41775" y="1365249"/>
            <a:ext cx="4467225" cy="4013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Controlling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–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2800" spc="-10">
                <a:latin typeface="Tahoma"/>
                <a:cs typeface="Tahoma"/>
              </a:rPr>
              <a:t>ladders:</a:t>
            </a:r>
            <a:endParaRPr sz="2800">
              <a:latin typeface="Tahoma"/>
              <a:cs typeface="Tahoma"/>
            </a:endParaRPr>
          </a:p>
          <a:p>
            <a:pPr marL="355600" marR="3302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One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leading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causes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fatalities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injuries.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Ladder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safety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right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ladder.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free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from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defects.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properly.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81075" y="1394015"/>
            <a:ext cx="2515870" cy="4070350"/>
            <a:chOff x="981075" y="1394015"/>
            <a:chExt cx="2515870" cy="40703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1403603"/>
              <a:ext cx="2496312" cy="405079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985837" y="1398777"/>
              <a:ext cx="2506345" cy="4060825"/>
            </a:xfrm>
            <a:custGeom>
              <a:avLst/>
              <a:gdLst/>
              <a:ahLst/>
              <a:cxnLst/>
              <a:rect l="l" t="t" r="r" b="b"/>
              <a:pathLst>
                <a:path w="2506345" h="4060825">
                  <a:moveTo>
                    <a:pt x="0" y="4060317"/>
                  </a:moveTo>
                  <a:lnTo>
                    <a:pt x="2505837" y="4060317"/>
                  </a:lnTo>
                  <a:lnTo>
                    <a:pt x="2505837" y="0"/>
                  </a:lnTo>
                  <a:lnTo>
                    <a:pt x="0" y="0"/>
                  </a:lnTo>
                  <a:lnTo>
                    <a:pt x="0" y="406031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001064" y="5487111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5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104" y="1383791"/>
            <a:ext cx="4038600" cy="420319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727575" y="1281922"/>
            <a:ext cx="3760470" cy="3684904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right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ladder:</a:t>
            </a:r>
            <a:endParaRPr sz="2800">
              <a:latin typeface="Tahoma"/>
              <a:cs typeface="Tahoma"/>
            </a:endParaRPr>
          </a:p>
          <a:p>
            <a:pPr lvl="1" marL="754380" marR="136525" indent="-285115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right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type,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length,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rating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for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job.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Never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top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two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steps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step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ladder.</a:t>
            </a:r>
            <a:endParaRPr sz="2400">
              <a:latin typeface="Tahoma"/>
              <a:cs typeface="Tahoma"/>
            </a:endParaRPr>
          </a:p>
          <a:p>
            <a:pPr lvl="1" marL="754380" marR="12509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 spc="-25">
                <a:latin typeface="Tahoma"/>
                <a:cs typeface="Tahoma"/>
              </a:rPr>
              <a:t>Tell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your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supervisor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if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you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longer 	ladder.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46341" y="1379029"/>
            <a:ext cx="4048125" cy="42132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70"/>
              </a:spcBef>
            </a:pPr>
            <a:endParaRPr sz="1800">
              <a:latin typeface="Times New Roman"/>
              <a:cs typeface="Times New Roman"/>
            </a:endParaRPr>
          </a:p>
          <a:p>
            <a:pPr marL="528320">
              <a:lnSpc>
                <a:spcPct val="100000"/>
              </a:lnSpc>
            </a:pPr>
            <a:r>
              <a:rPr dirty="0" sz="1800" spc="-10" b="1">
                <a:latin typeface="Calibri"/>
                <a:cs typeface="Calibri"/>
              </a:rPr>
              <a:t>Wrong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Ladder-</a:t>
            </a:r>
            <a:r>
              <a:rPr dirty="0" sz="1800" b="1">
                <a:latin typeface="Calibri"/>
                <a:cs typeface="Calibri"/>
              </a:rPr>
              <a:t>too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short!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37463" y="5619089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38144" y="4657344"/>
            <a:ext cx="729996" cy="729996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78155" y="1183766"/>
            <a:ext cx="4027170" cy="4591050"/>
            <a:chOff x="478155" y="1183766"/>
            <a:chExt cx="4027170" cy="4591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680" y="1193291"/>
              <a:ext cx="4008120" cy="4572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82917" y="1188529"/>
              <a:ext cx="4017645" cy="4581525"/>
            </a:xfrm>
            <a:custGeom>
              <a:avLst/>
              <a:gdLst/>
              <a:ahLst/>
              <a:cxnLst/>
              <a:rect l="l" t="t" r="r" b="b"/>
              <a:pathLst>
                <a:path w="4017645" h="4581525">
                  <a:moveTo>
                    <a:pt x="0" y="4581525"/>
                  </a:moveTo>
                  <a:lnTo>
                    <a:pt x="4017645" y="4581525"/>
                  </a:lnTo>
                  <a:lnTo>
                    <a:pt x="4017645" y="0"/>
                  </a:lnTo>
                  <a:lnTo>
                    <a:pt x="0" y="0"/>
                  </a:lnTo>
                  <a:lnTo>
                    <a:pt x="0" y="4581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200" y="4916424"/>
              <a:ext cx="838200" cy="848867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4727575" y="1012617"/>
            <a:ext cx="3694429" cy="4050029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Free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defects</a:t>
            </a:r>
            <a:endParaRPr sz="2800">
              <a:latin typeface="Tahoma"/>
              <a:cs typeface="Tahoma"/>
            </a:endParaRPr>
          </a:p>
          <a:p>
            <a:pPr lvl="1" marL="754380" marR="18732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Regardless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ladder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type,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inspect</a:t>
            </a:r>
            <a:r>
              <a:rPr dirty="0" sz="2400" spc="-25">
                <a:latin typeface="Tahoma"/>
                <a:cs typeface="Tahoma"/>
              </a:rPr>
              <a:t> 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before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use.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Do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ladder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if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it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bent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10">
                <a:latin typeface="Tahoma"/>
                <a:cs typeface="Tahoma"/>
              </a:rPr>
              <a:t> there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missing</a:t>
            </a:r>
            <a:r>
              <a:rPr dirty="0" sz="2400" spc="-10">
                <a:latin typeface="Tahoma"/>
                <a:cs typeface="Tahoma"/>
              </a:rPr>
              <a:t> parts.</a:t>
            </a:r>
            <a:endParaRPr sz="2400">
              <a:latin typeface="Tahoma"/>
              <a:cs typeface="Tahoma"/>
            </a:endParaRPr>
          </a:p>
          <a:p>
            <a:pPr algn="just" lvl="1" marL="754380" marR="31877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 spc="-25">
                <a:latin typeface="Tahoma"/>
                <a:cs typeface="Tahoma"/>
              </a:rPr>
              <a:t>Tell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your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supervisor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about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defective 	ladder.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43559" y="5837021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35276" y="183591"/>
            <a:ext cx="547560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51375" y="1074847"/>
            <a:ext cx="3736975" cy="368427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use</a:t>
            </a:r>
            <a:endParaRPr sz="28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Ladders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used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according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manufacturer.</a:t>
            </a:r>
            <a:endParaRPr sz="2400">
              <a:latin typeface="Tahoma"/>
              <a:cs typeface="Tahoma"/>
            </a:endParaRPr>
          </a:p>
          <a:p>
            <a:pPr lvl="1" marL="754380" marR="9334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 spc="-50">
                <a:latin typeface="Tahoma"/>
                <a:cs typeface="Tahoma"/>
              </a:rPr>
              <a:t>Take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time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read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information.</a:t>
            </a:r>
            <a:endParaRPr sz="2400">
              <a:latin typeface="Tahoma"/>
              <a:cs typeface="Tahoma"/>
            </a:endParaRPr>
          </a:p>
          <a:p>
            <a:pPr lvl="1" marL="754380" marR="11176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Read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follow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all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informational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stickers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warning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labels.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30655" y="5634024"/>
            <a:ext cx="14128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Wernerco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shares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page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28675" y="1119758"/>
            <a:ext cx="2989580" cy="4491990"/>
            <a:chOff x="828675" y="1119758"/>
            <a:chExt cx="2989580" cy="44919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1129283"/>
              <a:ext cx="2970276" cy="447294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33437" y="1124521"/>
              <a:ext cx="2980055" cy="4482465"/>
            </a:xfrm>
            <a:custGeom>
              <a:avLst/>
              <a:gdLst/>
              <a:ahLst/>
              <a:cxnLst/>
              <a:rect l="l" t="t" r="r" b="b"/>
              <a:pathLst>
                <a:path w="2980054" h="4482465">
                  <a:moveTo>
                    <a:pt x="0" y="4482465"/>
                  </a:moveTo>
                  <a:lnTo>
                    <a:pt x="2979801" y="4482465"/>
                  </a:lnTo>
                  <a:lnTo>
                    <a:pt x="2979801" y="0"/>
                  </a:lnTo>
                  <a:lnTo>
                    <a:pt x="0" y="0"/>
                  </a:lnTo>
                  <a:lnTo>
                    <a:pt x="0" y="44824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276" y="183591"/>
            <a:ext cx="547560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47675" y="1538858"/>
            <a:ext cx="4057650" cy="4390390"/>
            <a:chOff x="447675" y="1538858"/>
            <a:chExt cx="4057650" cy="4390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548383"/>
              <a:ext cx="4038600" cy="437083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52437" y="1543621"/>
              <a:ext cx="4048125" cy="4380865"/>
            </a:xfrm>
            <a:custGeom>
              <a:avLst/>
              <a:gdLst/>
              <a:ahLst/>
              <a:cxnLst/>
              <a:rect l="l" t="t" r="r" b="b"/>
              <a:pathLst>
                <a:path w="4048125" h="4380865">
                  <a:moveTo>
                    <a:pt x="0" y="4380357"/>
                  </a:moveTo>
                  <a:lnTo>
                    <a:pt x="4048125" y="4380357"/>
                  </a:lnTo>
                  <a:lnTo>
                    <a:pt x="4048125" y="0"/>
                  </a:lnTo>
                  <a:lnTo>
                    <a:pt x="0" y="0"/>
                  </a:lnTo>
                  <a:lnTo>
                    <a:pt x="0" y="43803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4339590" y="5951931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5600" y="4724400"/>
            <a:ext cx="914400" cy="914400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731012" y="932434"/>
            <a:ext cx="473075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Maintain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3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points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contact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066855" y="1503807"/>
            <a:ext cx="3503295" cy="4390390"/>
            <a:chOff x="5066855" y="1503807"/>
            <a:chExt cx="3503295" cy="439039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6443" y="1513332"/>
              <a:ext cx="3483863" cy="4370832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071617" y="1508569"/>
              <a:ext cx="3493770" cy="4380865"/>
            </a:xfrm>
            <a:custGeom>
              <a:avLst/>
              <a:gdLst/>
              <a:ahLst/>
              <a:cxnLst/>
              <a:rect l="l" t="t" r="r" b="b"/>
              <a:pathLst>
                <a:path w="3493770" h="4380865">
                  <a:moveTo>
                    <a:pt x="0" y="4380357"/>
                  </a:moveTo>
                  <a:lnTo>
                    <a:pt x="3493389" y="4380357"/>
                  </a:lnTo>
                  <a:lnTo>
                    <a:pt x="3493389" y="0"/>
                  </a:lnTo>
                  <a:lnTo>
                    <a:pt x="0" y="0"/>
                  </a:lnTo>
                  <a:lnTo>
                    <a:pt x="0" y="43803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33019" y="1162430"/>
            <a:ext cx="4048760" cy="4591050"/>
            <a:chOff x="533019" y="1162430"/>
            <a:chExt cx="4048760" cy="4591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544" y="1171955"/>
              <a:ext cx="4029455" cy="45720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537781" y="1167193"/>
              <a:ext cx="4039235" cy="4581525"/>
            </a:xfrm>
            <a:custGeom>
              <a:avLst/>
              <a:gdLst/>
              <a:ahLst/>
              <a:cxnLst/>
              <a:rect l="l" t="t" r="r" b="b"/>
              <a:pathLst>
                <a:path w="4039235" h="4581525">
                  <a:moveTo>
                    <a:pt x="0" y="4581525"/>
                  </a:moveTo>
                  <a:lnTo>
                    <a:pt x="4038980" y="4581525"/>
                  </a:lnTo>
                  <a:lnTo>
                    <a:pt x="4038980" y="0"/>
                  </a:lnTo>
                  <a:lnTo>
                    <a:pt x="0" y="0"/>
                  </a:lnTo>
                  <a:lnTo>
                    <a:pt x="0" y="4581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5600" y="4724400"/>
              <a:ext cx="891539" cy="891540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5108828" y="1174750"/>
            <a:ext cx="3380104" cy="3903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97180" marR="960755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Maintain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proper 	positioning.</a:t>
            </a:r>
            <a:endParaRPr sz="2400">
              <a:latin typeface="Tahoma"/>
              <a:cs typeface="Tahoma"/>
            </a:endParaRPr>
          </a:p>
          <a:p>
            <a:pPr algn="just" marL="2971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Do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away</a:t>
            </a:r>
            <a:r>
              <a:rPr dirty="0" sz="2400" spc="-20">
                <a:latin typeface="Tahoma"/>
                <a:cs typeface="Tahoma"/>
              </a:rPr>
              <a:t> from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carry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out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your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task.</a:t>
            </a:r>
            <a:endParaRPr sz="2400">
              <a:latin typeface="Tahoma"/>
              <a:cs typeface="Tahoma"/>
            </a:endParaRPr>
          </a:p>
          <a:p>
            <a:pPr marL="297180" marR="3937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Always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keep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your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weight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centered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between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side</a:t>
            </a:r>
            <a:r>
              <a:rPr dirty="0" sz="2400" spc="-10">
                <a:latin typeface="Tahoma"/>
                <a:cs typeface="Tahoma"/>
              </a:rPr>
              <a:t> rails.</a:t>
            </a:r>
            <a:endParaRPr sz="2400">
              <a:latin typeface="Tahoma"/>
              <a:cs typeface="Tahoma"/>
            </a:endParaRPr>
          </a:p>
          <a:p>
            <a:pPr marL="297180" marR="51435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Move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as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necessary.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49960" y="5804408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51375" y="1174750"/>
            <a:ext cx="3655060" cy="3391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79375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using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access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another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level,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secure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extend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least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3</a:t>
            </a:r>
            <a:r>
              <a:rPr dirty="0" sz="2400" spc="-20">
                <a:latin typeface="Tahoma"/>
                <a:cs typeface="Tahoma"/>
              </a:rPr>
              <a:t> feet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above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landing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point.</a:t>
            </a:r>
            <a:endParaRPr sz="2400">
              <a:latin typeface="Tahoma"/>
              <a:cs typeface="Tahoma"/>
            </a:endParaRPr>
          </a:p>
          <a:p>
            <a:pPr marL="2971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Angle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so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horizontal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distance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of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bottom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¼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working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length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1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ladder.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45045" y="1124521"/>
            <a:ext cx="3375025" cy="45815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2432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914"/>
              </a:spcBef>
            </a:pPr>
            <a:endParaRPr sz="1800">
              <a:latin typeface="Times New Roman"/>
              <a:cs typeface="Times New Roman"/>
            </a:endParaRPr>
          </a:p>
          <a:p>
            <a:pPr marL="2089785">
              <a:lnSpc>
                <a:spcPct val="100000"/>
              </a:lnSpc>
            </a:pPr>
            <a:r>
              <a:rPr dirty="0" sz="1800" b="1">
                <a:latin typeface="Calibri"/>
                <a:cs typeface="Calibri"/>
              </a:rPr>
              <a:t>3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feet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811174" y="5769051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9808" y="1129283"/>
            <a:ext cx="3364991" cy="4572000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6138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5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736975" y="1213870"/>
            <a:ext cx="4924425" cy="446532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Fixed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industrial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ladders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equipped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a</a:t>
            </a:r>
            <a:endParaRPr sz="2400">
              <a:latin typeface="Tahoma"/>
              <a:cs typeface="Tahoma"/>
            </a:endParaRPr>
          </a:p>
          <a:p>
            <a:pPr lvl="2" marL="1155700" marR="13335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Personal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fall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arrest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system, </a:t>
            </a:r>
            <a:r>
              <a:rPr dirty="0" sz="2000">
                <a:latin typeface="Tahoma"/>
                <a:cs typeface="Tahoma"/>
              </a:rPr>
              <a:t>ladder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safety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system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(if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installed </a:t>
            </a:r>
            <a:r>
              <a:rPr dirty="0" sz="2000">
                <a:latin typeface="Tahoma"/>
                <a:cs typeface="Tahoma"/>
              </a:rPr>
              <a:t>on/after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12/19/18)</a:t>
            </a:r>
            <a:endParaRPr sz="2000">
              <a:latin typeface="Tahoma"/>
              <a:cs typeface="Tahoma"/>
            </a:endParaRPr>
          </a:p>
          <a:p>
            <a:pPr lvl="2" marL="1155700" marR="508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Personal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fall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arrest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system,</a:t>
            </a:r>
            <a:r>
              <a:rPr dirty="0" sz="2000" spc="50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ladder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safety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system,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cage,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or </a:t>
            </a:r>
            <a:r>
              <a:rPr dirty="0" sz="2000">
                <a:latin typeface="Tahoma"/>
                <a:cs typeface="Tahoma"/>
              </a:rPr>
              <a:t>well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(if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installed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before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12/19/18)</a:t>
            </a:r>
            <a:endParaRPr sz="2000">
              <a:latin typeface="Tahoma"/>
              <a:cs typeface="Tahoma"/>
            </a:endParaRPr>
          </a:p>
          <a:p>
            <a:pPr lvl="1" marL="754380" marR="259079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PFAS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safety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system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provide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protection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throughout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entire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vertical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distance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ladder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3894" y="1284350"/>
            <a:ext cx="2846070" cy="4469130"/>
            <a:chOff x="683894" y="1284350"/>
            <a:chExt cx="2846070" cy="44691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19" y="1293875"/>
              <a:ext cx="2827020" cy="445008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88657" y="1289113"/>
              <a:ext cx="2836545" cy="4459605"/>
            </a:xfrm>
            <a:custGeom>
              <a:avLst/>
              <a:gdLst/>
              <a:ahLst/>
              <a:cxnLst/>
              <a:rect l="l" t="t" r="r" b="b"/>
              <a:pathLst>
                <a:path w="2836545" h="4459605">
                  <a:moveTo>
                    <a:pt x="0" y="4459605"/>
                  </a:moveTo>
                  <a:lnTo>
                    <a:pt x="2836545" y="4459605"/>
                  </a:lnTo>
                  <a:lnTo>
                    <a:pt x="2836545" y="0"/>
                  </a:lnTo>
                  <a:lnTo>
                    <a:pt x="0" y="0"/>
                  </a:lnTo>
                  <a:lnTo>
                    <a:pt x="0" y="445960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77341" y="5776976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6138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5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80719" y="1511300"/>
            <a:ext cx="1473200" cy="1930400"/>
            <a:chOff x="680719" y="1511300"/>
            <a:chExt cx="1473200" cy="1930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19" y="1524000"/>
              <a:ext cx="1447800" cy="19050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87069" y="1517650"/>
              <a:ext cx="1460500" cy="1917700"/>
            </a:xfrm>
            <a:custGeom>
              <a:avLst/>
              <a:gdLst/>
              <a:ahLst/>
              <a:cxnLst/>
              <a:rect l="l" t="t" r="r" b="b"/>
              <a:pathLst>
                <a:path w="1460500" h="1917700">
                  <a:moveTo>
                    <a:pt x="0" y="1917700"/>
                  </a:moveTo>
                  <a:lnTo>
                    <a:pt x="1460500" y="1917700"/>
                  </a:lnTo>
                  <a:lnTo>
                    <a:pt x="1460500" y="0"/>
                  </a:lnTo>
                  <a:lnTo>
                    <a:pt x="0" y="0"/>
                  </a:lnTo>
                  <a:lnTo>
                    <a:pt x="0" y="19177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4419980" y="1405254"/>
            <a:ext cx="3912870" cy="40741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Controlling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–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2800" spc="-10">
                <a:latin typeface="Tahoma"/>
                <a:cs typeface="Tahoma"/>
              </a:rPr>
              <a:t>scaffolds:</a:t>
            </a:r>
            <a:endParaRPr sz="2800">
              <a:latin typeface="Tahoma"/>
              <a:cs typeface="Tahoma"/>
            </a:endParaRPr>
          </a:p>
          <a:p>
            <a:pPr marL="355600" marR="1206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5">
                <a:latin typeface="Tahoma"/>
                <a:cs typeface="Tahoma"/>
              </a:rPr>
              <a:t>Scaffold-</a:t>
            </a:r>
            <a:r>
              <a:rPr dirty="0" sz="2800" spc="-10">
                <a:latin typeface="Tahoma"/>
                <a:cs typeface="Tahoma"/>
              </a:rPr>
              <a:t>related </a:t>
            </a:r>
            <a:r>
              <a:rPr dirty="0" sz="2800">
                <a:latin typeface="Tahoma"/>
                <a:cs typeface="Tahoma"/>
              </a:rPr>
              <a:t>incidents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also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lead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injury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death.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Scaffold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safety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free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defects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proper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30">
                <a:latin typeface="Tahoma"/>
                <a:cs typeface="Tahoma"/>
              </a:rPr>
              <a:t>set-</a:t>
            </a:r>
            <a:r>
              <a:rPr dirty="0" sz="2400" spc="-25">
                <a:latin typeface="Tahoma"/>
                <a:cs typeface="Tahoma"/>
              </a:rPr>
              <a:t>up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proper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use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529395" y="1514411"/>
            <a:ext cx="1466850" cy="1924050"/>
            <a:chOff x="2529395" y="1514411"/>
            <a:chExt cx="1466850" cy="19240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38983" y="1524000"/>
              <a:ext cx="1447799" cy="19050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534157" y="1519174"/>
              <a:ext cx="1457325" cy="1914525"/>
            </a:xfrm>
            <a:custGeom>
              <a:avLst/>
              <a:gdLst/>
              <a:ahLst/>
              <a:cxnLst/>
              <a:rect l="l" t="t" r="r" b="b"/>
              <a:pathLst>
                <a:path w="1457325" h="1914525">
                  <a:moveTo>
                    <a:pt x="0" y="1914525"/>
                  </a:moveTo>
                  <a:lnTo>
                    <a:pt x="1457324" y="1914525"/>
                  </a:lnTo>
                  <a:lnTo>
                    <a:pt x="1457324" y="0"/>
                  </a:lnTo>
                  <a:lnTo>
                    <a:pt x="0" y="0"/>
                  </a:lnTo>
                  <a:lnTo>
                    <a:pt x="0" y="1914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683894" y="3643439"/>
            <a:ext cx="1466850" cy="1924050"/>
            <a:chOff x="683894" y="3643439"/>
            <a:chExt cx="1466850" cy="192405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19" y="3653028"/>
              <a:ext cx="1447800" cy="190500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88657" y="3648202"/>
              <a:ext cx="1457325" cy="1914525"/>
            </a:xfrm>
            <a:custGeom>
              <a:avLst/>
              <a:gdLst/>
              <a:ahLst/>
              <a:cxnLst/>
              <a:rect l="l" t="t" r="r" b="b"/>
              <a:pathLst>
                <a:path w="1457325" h="1914525">
                  <a:moveTo>
                    <a:pt x="0" y="1914525"/>
                  </a:moveTo>
                  <a:lnTo>
                    <a:pt x="1457325" y="1914525"/>
                  </a:lnTo>
                  <a:lnTo>
                    <a:pt x="1457325" y="0"/>
                  </a:lnTo>
                  <a:lnTo>
                    <a:pt x="0" y="0"/>
                  </a:lnTo>
                  <a:lnTo>
                    <a:pt x="0" y="1914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2508059" y="3643439"/>
            <a:ext cx="1466850" cy="1924050"/>
            <a:chOff x="2508059" y="3643439"/>
            <a:chExt cx="1466850" cy="192405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7648" y="3653028"/>
              <a:ext cx="1447800" cy="1905000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2512822" y="3648202"/>
              <a:ext cx="1457325" cy="1914525"/>
            </a:xfrm>
            <a:custGeom>
              <a:avLst/>
              <a:gdLst/>
              <a:ahLst/>
              <a:cxnLst/>
              <a:rect l="l" t="t" r="r" b="b"/>
              <a:pathLst>
                <a:path w="1457325" h="1914525">
                  <a:moveTo>
                    <a:pt x="0" y="1914525"/>
                  </a:moveTo>
                  <a:lnTo>
                    <a:pt x="1457325" y="1914525"/>
                  </a:lnTo>
                  <a:lnTo>
                    <a:pt x="1457325" y="0"/>
                  </a:lnTo>
                  <a:lnTo>
                    <a:pt x="0" y="0"/>
                  </a:lnTo>
                  <a:lnTo>
                    <a:pt x="0" y="1914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1915414" y="5626709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0075" y="1285811"/>
            <a:ext cx="3981450" cy="4286250"/>
            <a:chOff x="600075" y="1285811"/>
            <a:chExt cx="3981450" cy="42862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1295400"/>
              <a:ext cx="3962400" cy="42672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04837" y="1290574"/>
              <a:ext cx="3971925" cy="4276725"/>
            </a:xfrm>
            <a:custGeom>
              <a:avLst/>
              <a:gdLst/>
              <a:ahLst/>
              <a:cxnLst/>
              <a:rect l="l" t="t" r="r" b="b"/>
              <a:pathLst>
                <a:path w="3971925" h="4276725">
                  <a:moveTo>
                    <a:pt x="0" y="4276725"/>
                  </a:moveTo>
                  <a:lnTo>
                    <a:pt x="3971925" y="4276725"/>
                  </a:lnTo>
                  <a:lnTo>
                    <a:pt x="3971925" y="0"/>
                  </a:lnTo>
                  <a:lnTo>
                    <a:pt x="0" y="0"/>
                  </a:lnTo>
                  <a:lnTo>
                    <a:pt x="0" y="42767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4727575" y="1088817"/>
            <a:ext cx="3780790" cy="4050029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Free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defects</a:t>
            </a:r>
            <a:endParaRPr sz="2800">
              <a:latin typeface="Tahoma"/>
              <a:cs typeface="Tahoma"/>
            </a:endParaRPr>
          </a:p>
          <a:p>
            <a:pPr lvl="1" marL="754380" marR="18097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 spc="-50">
                <a:latin typeface="Tahoma"/>
                <a:cs typeface="Tahoma"/>
              </a:rPr>
              <a:t>Take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time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look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scaffold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over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before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it.</a:t>
            </a:r>
            <a:endParaRPr sz="2400">
              <a:latin typeface="Tahoma"/>
              <a:cs typeface="Tahoma"/>
            </a:endParaRPr>
          </a:p>
          <a:p>
            <a:pPr lvl="1" marL="754380" marR="11747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Report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damage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if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you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identify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defective 	components.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Damaged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components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replaced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before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use.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91108" y="5595315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0188" y="4800600"/>
            <a:ext cx="533400" cy="5334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22775" y="1119043"/>
            <a:ext cx="4080510" cy="441642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30">
                <a:latin typeface="Tahoma"/>
                <a:cs typeface="Tahoma"/>
              </a:rPr>
              <a:t>set-</a:t>
            </a:r>
            <a:r>
              <a:rPr dirty="0" sz="2800" spc="-25">
                <a:latin typeface="Tahoma"/>
                <a:cs typeface="Tahoma"/>
              </a:rPr>
              <a:t>up</a:t>
            </a:r>
            <a:endParaRPr sz="2800">
              <a:latin typeface="Tahoma"/>
              <a:cs typeface="Tahoma"/>
            </a:endParaRPr>
          </a:p>
          <a:p>
            <a:pPr lvl="1" marL="755015" marR="574675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Scaffolds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be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assembled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used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according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manufacturer.</a:t>
            </a:r>
            <a:endParaRPr sz="2400">
              <a:latin typeface="Tahoma"/>
              <a:cs typeface="Tahoma"/>
            </a:endParaRPr>
          </a:p>
          <a:p>
            <a:pPr lvl="1" marL="755015" marR="29845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components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such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as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braces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pins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be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present.</a:t>
            </a:r>
            <a:endParaRPr sz="2400">
              <a:latin typeface="Tahoma"/>
              <a:cs typeface="Tahoma"/>
            </a:endParaRPr>
          </a:p>
          <a:p>
            <a:pPr algn="just" lvl="1" marL="755015" marR="508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If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don’t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have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copy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instructions,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most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can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downloaded.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0075" y="1330007"/>
            <a:ext cx="3602354" cy="4197985"/>
            <a:chOff x="600075" y="1330007"/>
            <a:chExt cx="3602354" cy="4197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1339595"/>
              <a:ext cx="3582924" cy="417880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04837" y="1334769"/>
              <a:ext cx="3592829" cy="4188460"/>
            </a:xfrm>
            <a:custGeom>
              <a:avLst/>
              <a:gdLst/>
              <a:ahLst/>
              <a:cxnLst/>
              <a:rect l="l" t="t" r="r" b="b"/>
              <a:pathLst>
                <a:path w="3592829" h="4188460">
                  <a:moveTo>
                    <a:pt x="0" y="4188333"/>
                  </a:moveTo>
                  <a:lnTo>
                    <a:pt x="3592449" y="4188333"/>
                  </a:lnTo>
                  <a:lnTo>
                    <a:pt x="3592449" y="0"/>
                  </a:lnTo>
                  <a:lnTo>
                    <a:pt x="0" y="0"/>
                  </a:lnTo>
                  <a:lnTo>
                    <a:pt x="0" y="418833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24941" y="5563311"/>
            <a:ext cx="141351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Wernerco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shares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page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56175" y="1479550"/>
            <a:ext cx="3526154" cy="302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815" marR="106680" indent="-285750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Each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platform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be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fully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planked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decked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between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0">
                <a:latin typeface="Tahoma"/>
                <a:cs typeface="Tahoma"/>
              </a:rPr>
              <a:t> front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uprights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guardrail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supports.</a:t>
            </a:r>
            <a:endParaRPr sz="2400">
              <a:latin typeface="Tahoma"/>
              <a:cs typeface="Tahoma"/>
            </a:endParaRPr>
          </a:p>
          <a:p>
            <a:pPr marL="297815" marR="5080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You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should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be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exposed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fall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due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partial</a:t>
            </a:r>
            <a:r>
              <a:rPr dirty="0" sz="2400" spc="-10">
                <a:latin typeface="Tahoma"/>
                <a:cs typeface="Tahoma"/>
              </a:rPr>
              <a:t> decking.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61975" y="1482407"/>
            <a:ext cx="4121785" cy="3893185"/>
            <a:chOff x="561975" y="1482407"/>
            <a:chExt cx="4121785" cy="38931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1500" y="1491995"/>
              <a:ext cx="4102608" cy="387400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66737" y="1487169"/>
              <a:ext cx="4112260" cy="3883660"/>
            </a:xfrm>
            <a:custGeom>
              <a:avLst/>
              <a:gdLst/>
              <a:ahLst/>
              <a:cxnLst/>
              <a:rect l="l" t="t" r="r" b="b"/>
              <a:pathLst>
                <a:path w="4112260" h="3883660">
                  <a:moveTo>
                    <a:pt x="0" y="3883533"/>
                  </a:moveTo>
                  <a:lnTo>
                    <a:pt x="4112133" y="3883533"/>
                  </a:lnTo>
                  <a:lnTo>
                    <a:pt x="4112133" y="0"/>
                  </a:lnTo>
                  <a:lnTo>
                    <a:pt x="0" y="0"/>
                  </a:lnTo>
                  <a:lnTo>
                    <a:pt x="0" y="388353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56361" y="5411470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791202" y="1351279"/>
            <a:ext cx="3777615" cy="2660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68580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Fall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protection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consists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of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either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guardrail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system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or a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personal </a:t>
            </a:r>
            <a:r>
              <a:rPr dirty="0" sz="2400" spc="-20">
                <a:latin typeface="Tahoma"/>
                <a:cs typeface="Tahoma"/>
              </a:rPr>
              <a:t>fall-</a:t>
            </a:r>
            <a:r>
              <a:rPr dirty="0" sz="2400" spc="-10">
                <a:latin typeface="Tahoma"/>
                <a:cs typeface="Tahoma"/>
              </a:rPr>
              <a:t>arrest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systems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(PFAS).</a:t>
            </a:r>
            <a:endParaRPr sz="2400">
              <a:latin typeface="Tahoma"/>
              <a:cs typeface="Tahoma"/>
            </a:endParaRPr>
          </a:p>
          <a:p>
            <a:pPr marL="297180" marR="50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It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provided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on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scaffold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10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feet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or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above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lower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level.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38758" y="1310195"/>
            <a:ext cx="3816985" cy="3750310"/>
            <a:chOff x="738758" y="1310195"/>
            <a:chExt cx="3816985" cy="37503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283" y="1319784"/>
              <a:ext cx="3797808" cy="373075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743521" y="1314958"/>
              <a:ext cx="3807460" cy="3740785"/>
            </a:xfrm>
            <a:custGeom>
              <a:avLst/>
              <a:gdLst/>
              <a:ahLst/>
              <a:cxnLst/>
              <a:rect l="l" t="t" r="r" b="b"/>
              <a:pathLst>
                <a:path w="3807460" h="3740785">
                  <a:moveTo>
                    <a:pt x="0" y="3740277"/>
                  </a:moveTo>
                  <a:lnTo>
                    <a:pt x="3807333" y="3740277"/>
                  </a:lnTo>
                  <a:lnTo>
                    <a:pt x="3807333" y="0"/>
                  </a:lnTo>
                  <a:lnTo>
                    <a:pt x="0" y="0"/>
                  </a:lnTo>
                  <a:lnTo>
                    <a:pt x="0" y="374027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34948" y="5081396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346575" y="1165458"/>
            <a:ext cx="3839210" cy="4050029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Safe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access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Preventing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falls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begins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access.</a:t>
            </a:r>
            <a:endParaRPr sz="24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You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most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vulnerable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fall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hazards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climbing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scaffold.</a:t>
            </a:r>
            <a:endParaRPr sz="2400">
              <a:latin typeface="Tahoma"/>
              <a:cs typeface="Tahoma"/>
            </a:endParaRPr>
          </a:p>
          <a:p>
            <a:pPr lvl="1" marL="755015" marR="339725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Your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employer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is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required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provide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safe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scaffold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access.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52475" y="1331531"/>
            <a:ext cx="3371850" cy="3640454"/>
            <a:chOff x="752475" y="1331531"/>
            <a:chExt cx="3371850" cy="364045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341120"/>
              <a:ext cx="3352800" cy="362102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757237" y="1336294"/>
              <a:ext cx="3362325" cy="3630929"/>
            </a:xfrm>
            <a:custGeom>
              <a:avLst/>
              <a:gdLst/>
              <a:ahLst/>
              <a:cxnLst/>
              <a:rect l="l" t="t" r="r" b="b"/>
              <a:pathLst>
                <a:path w="3362325" h="3630929">
                  <a:moveTo>
                    <a:pt x="0" y="3630549"/>
                  </a:moveTo>
                  <a:lnTo>
                    <a:pt x="3362325" y="3630549"/>
                  </a:lnTo>
                  <a:lnTo>
                    <a:pt x="3362325" y="0"/>
                  </a:lnTo>
                  <a:lnTo>
                    <a:pt x="0" y="0"/>
                  </a:lnTo>
                  <a:lnTo>
                    <a:pt x="0" y="36305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14832" y="5013705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444" y="1227252"/>
            <a:ext cx="6858000" cy="3101340"/>
          </a:xfrm>
          <a:prstGeom prst="rect">
            <a:avLst/>
          </a:prstGeom>
        </p:spPr>
        <p:txBody>
          <a:bodyPr wrap="square" lIns="0" tIns="11112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200">
                <a:latin typeface="Tahoma"/>
                <a:cs typeface="Tahoma"/>
              </a:rPr>
              <a:t>Proper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use</a:t>
            </a:r>
            <a:endParaRPr sz="32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Make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sure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properly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trained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scaffold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dirty="0" sz="2400" spc="-10">
                <a:latin typeface="Tahoma"/>
                <a:cs typeface="Tahoma"/>
              </a:rPr>
              <a:t>user.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scaffolds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according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manufacturer.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Follow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your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company’s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scaffold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safety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policy.</a:t>
            </a:r>
            <a:endParaRPr sz="2400">
              <a:latin typeface="Tahoma"/>
              <a:cs typeface="Tahoma"/>
            </a:endParaRPr>
          </a:p>
          <a:p>
            <a:pPr lvl="1" marL="754380" marR="18478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Report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scaffold-</a:t>
            </a:r>
            <a:r>
              <a:rPr dirty="0" sz="2400">
                <a:latin typeface="Tahoma"/>
                <a:cs typeface="Tahoma"/>
              </a:rPr>
              <a:t>related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safety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issues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your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employer.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50594" y="1406775"/>
            <a:ext cx="6570980" cy="2513330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Never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climb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bracing.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Never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climb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frame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unless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designed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a</a:t>
            </a:r>
            <a:endParaRPr sz="2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</a:pPr>
            <a:r>
              <a:rPr dirty="0" sz="2400" spc="-10">
                <a:latin typeface="Tahoma"/>
                <a:cs typeface="Tahoma"/>
              </a:rPr>
              <a:t>ladder.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Don’t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carry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tools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materials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while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climbing.</a:t>
            </a:r>
            <a:endParaRPr sz="2400">
              <a:latin typeface="Tahoma"/>
              <a:cs typeface="Tahoma"/>
            </a:endParaRPr>
          </a:p>
          <a:p>
            <a:pPr marL="297180" marR="4953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Never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ladder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other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device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increase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your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reach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platform.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9995" y="1376172"/>
            <a:ext cx="3581400" cy="3765804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4651375" y="1327150"/>
            <a:ext cx="3909060" cy="2660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149860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Make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scaffold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system,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tools,</a:t>
            </a:r>
            <a:r>
              <a:rPr dirty="0" sz="2400" spc="-25">
                <a:latin typeface="Tahoma"/>
                <a:cs typeface="Tahoma"/>
              </a:rPr>
              <a:t> 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materials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are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working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stay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least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10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feet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away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from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powerlines.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3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feet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insulated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lines.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816355" y="5174741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0075" y="1438211"/>
            <a:ext cx="3752850" cy="3750310"/>
            <a:chOff x="600075" y="1438211"/>
            <a:chExt cx="3752850" cy="37503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1447800"/>
              <a:ext cx="3733800" cy="373075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04837" y="1442974"/>
              <a:ext cx="3743325" cy="3740785"/>
            </a:xfrm>
            <a:custGeom>
              <a:avLst/>
              <a:gdLst/>
              <a:ahLst/>
              <a:cxnLst/>
              <a:rect l="l" t="t" r="r" b="b"/>
              <a:pathLst>
                <a:path w="3743325" h="3740785">
                  <a:moveTo>
                    <a:pt x="0" y="3740277"/>
                  </a:moveTo>
                  <a:lnTo>
                    <a:pt x="3743325" y="3740277"/>
                  </a:lnTo>
                  <a:lnTo>
                    <a:pt x="3743325" y="0"/>
                  </a:lnTo>
                  <a:lnTo>
                    <a:pt x="0" y="0"/>
                  </a:lnTo>
                  <a:lnTo>
                    <a:pt x="0" y="374027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4651375" y="1327149"/>
            <a:ext cx="3946525" cy="32937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427355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Mobile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scaffolds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- </a:t>
            </a:r>
            <a:r>
              <a:rPr dirty="0" sz="2800">
                <a:latin typeface="Tahoma"/>
                <a:cs typeface="Tahoma"/>
              </a:rPr>
              <a:t>additional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concerns:</a:t>
            </a:r>
            <a:endParaRPr sz="2800">
              <a:latin typeface="Tahoma"/>
              <a:cs typeface="Tahoma"/>
            </a:endParaRPr>
          </a:p>
          <a:p>
            <a:pPr lvl="1" marL="754380" marR="13335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casters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be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locked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occupied.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They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20">
                <a:latin typeface="Tahoma"/>
                <a:cs typeface="Tahoma"/>
              </a:rPr>
              <a:t> moved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while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occupied.</a:t>
            </a:r>
            <a:endParaRPr sz="2400">
              <a:latin typeface="Tahoma"/>
              <a:cs typeface="Tahoma"/>
            </a:endParaRPr>
          </a:p>
          <a:p>
            <a:pPr lvl="1" marL="754380" marR="32448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casters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have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retainer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pins.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70661" y="5210683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3741420"/>
            <a:ext cx="1801368" cy="121005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803775" y="1599946"/>
            <a:ext cx="3936365" cy="2659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height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 the</a:t>
            </a:r>
            <a:r>
              <a:rPr dirty="0" sz="2400" spc="-10">
                <a:latin typeface="Tahoma"/>
                <a:cs typeface="Tahoma"/>
              </a:rPr>
              <a:t> platform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never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exceed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4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times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 minimum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base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dimension.</a:t>
            </a:r>
            <a:endParaRPr sz="2400">
              <a:latin typeface="Tahoma"/>
              <a:cs typeface="Tahoma"/>
            </a:endParaRPr>
          </a:p>
          <a:p>
            <a:pPr marL="297815" marR="107950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Outriggers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25">
                <a:latin typeface="Tahoma"/>
                <a:cs typeface="Tahoma"/>
              </a:rPr>
              <a:t> be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necessary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increase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minimum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base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dimension.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52475" y="1558607"/>
            <a:ext cx="3696970" cy="2904490"/>
            <a:chOff x="752475" y="1558607"/>
            <a:chExt cx="3696970" cy="29044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568195"/>
              <a:ext cx="3677412" cy="288493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757237" y="1563369"/>
              <a:ext cx="3687445" cy="2894965"/>
            </a:xfrm>
            <a:custGeom>
              <a:avLst/>
              <a:gdLst/>
              <a:ahLst/>
              <a:cxnLst/>
              <a:rect l="l" t="t" r="r" b="b"/>
              <a:pathLst>
                <a:path w="3687445" h="2894965">
                  <a:moveTo>
                    <a:pt x="0" y="2894456"/>
                  </a:moveTo>
                  <a:lnTo>
                    <a:pt x="3686937" y="2894456"/>
                  </a:lnTo>
                  <a:lnTo>
                    <a:pt x="3686937" y="0"/>
                  </a:lnTo>
                  <a:lnTo>
                    <a:pt x="0" y="0"/>
                  </a:lnTo>
                  <a:lnTo>
                    <a:pt x="0" y="289445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02055" y="4485894"/>
            <a:ext cx="14128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Wernerco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shares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page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6138" rIns="0" bIns="0" rtlCol="0" vert="horz">
            <a:spAutoFit/>
          </a:bodyPr>
          <a:lstStyle/>
          <a:p>
            <a:pPr marL="33655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5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13175" y="1174749"/>
            <a:ext cx="4721225" cy="44157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Controlling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–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2800">
                <a:latin typeface="Tahoma"/>
                <a:cs typeface="Tahoma"/>
              </a:rPr>
              <a:t>scissor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lifts: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5">
                <a:latin typeface="Tahoma"/>
                <a:cs typeface="Tahoma"/>
              </a:rPr>
              <a:t>OSHA’s</a:t>
            </a:r>
            <a:r>
              <a:rPr dirty="0" sz="2800" spc="-1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investigations</a:t>
            </a:r>
            <a:r>
              <a:rPr dirty="0" sz="2800" spc="-20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found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most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injuries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fatalities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involving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scissor </a:t>
            </a:r>
            <a:r>
              <a:rPr dirty="0" sz="2800">
                <a:latin typeface="Tahoma"/>
                <a:cs typeface="Tahoma"/>
              </a:rPr>
              <a:t>lifts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were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result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>
                <a:latin typeface="Tahoma"/>
                <a:cs typeface="Tahoma"/>
              </a:rPr>
              <a:t>employers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addressing: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Fall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Protection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Stabilization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Positioning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52475" y="1293431"/>
            <a:ext cx="2803525" cy="4215130"/>
            <a:chOff x="752475" y="1293431"/>
            <a:chExt cx="2803525" cy="42151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1303020"/>
              <a:ext cx="2784348" cy="419557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57237" y="1298194"/>
              <a:ext cx="2794000" cy="4205605"/>
            </a:xfrm>
            <a:custGeom>
              <a:avLst/>
              <a:gdLst/>
              <a:ahLst/>
              <a:cxnLst/>
              <a:rect l="l" t="t" r="r" b="b"/>
              <a:pathLst>
                <a:path w="2794000" h="4205605">
                  <a:moveTo>
                    <a:pt x="0" y="4205097"/>
                  </a:moveTo>
                  <a:lnTo>
                    <a:pt x="2793873" y="4205097"/>
                  </a:lnTo>
                  <a:lnTo>
                    <a:pt x="2793873" y="0"/>
                  </a:lnTo>
                  <a:lnTo>
                    <a:pt x="0" y="0"/>
                  </a:lnTo>
                  <a:lnTo>
                    <a:pt x="0" y="42050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72159" y="5543499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965575" y="1088817"/>
            <a:ext cx="4637405" cy="441642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1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</a:t>
            </a:r>
            <a:endParaRPr sz="2800">
              <a:latin typeface="Tahoma"/>
              <a:cs typeface="Tahoma"/>
            </a:endParaRPr>
          </a:p>
          <a:p>
            <a:pPr lvl="1" marL="754380" marR="22479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Check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50">
                <a:latin typeface="Tahoma"/>
                <a:cs typeface="Tahoma"/>
              </a:rPr>
              <a:t> a </a:t>
            </a:r>
            <a:r>
              <a:rPr dirty="0" sz="2400" spc="-5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guardrail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system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place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before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working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scissor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lift.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Only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stand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work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platform;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never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stand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guardrails.</a:t>
            </a:r>
            <a:endParaRPr sz="2400">
              <a:latin typeface="Tahoma"/>
              <a:cs typeface="Tahoma"/>
            </a:endParaRPr>
          </a:p>
          <a:p>
            <a:pPr lvl="1" marL="754380" marR="1968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Keep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within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easy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reach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avoid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leaning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away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from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scissor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lift.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80363" y="5656275"/>
            <a:ext cx="730313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Note:</a:t>
            </a:r>
            <a:r>
              <a:rPr dirty="0" sz="1800" spc="-5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Some</a:t>
            </a:r>
            <a:r>
              <a:rPr dirty="0" sz="1800" spc="-3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manufacturers</a:t>
            </a:r>
            <a:r>
              <a:rPr dirty="0" sz="1800" spc="-4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Calibri"/>
                <a:cs typeface="Calibri"/>
              </a:rPr>
              <a:t>require</a:t>
            </a:r>
            <a:r>
              <a:rPr dirty="0" sz="18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z="1800" spc="-2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Calibri"/>
                <a:cs typeface="Calibri"/>
              </a:rPr>
              <a:t>PFAS</a:t>
            </a:r>
            <a:r>
              <a:rPr dirty="0" sz="1800" spc="-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dirty="0" sz="1800" spc="-3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addition</a:t>
            </a:r>
            <a:r>
              <a:rPr dirty="0" sz="1800" spc="-3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dirty="0" sz="18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dirty="0" sz="1800" spc="-3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0000"/>
                </a:solidFill>
                <a:latin typeface="Calibri"/>
                <a:cs typeface="Calibri"/>
              </a:rPr>
              <a:t>unit’s</a:t>
            </a:r>
            <a:r>
              <a:rPr dirty="0" sz="1800" spc="-4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0000"/>
                </a:solidFill>
                <a:latin typeface="Calibri"/>
                <a:cs typeface="Calibri"/>
              </a:rPr>
              <a:t>guardrails.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87400" y="4299584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792098" y="1362011"/>
            <a:ext cx="2990850" cy="2914650"/>
            <a:chOff x="792098" y="1362011"/>
            <a:chExt cx="2990850" cy="29146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1623" y="1371600"/>
              <a:ext cx="2971800" cy="28956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796861" y="1366774"/>
              <a:ext cx="2981325" cy="2905125"/>
            </a:xfrm>
            <a:custGeom>
              <a:avLst/>
              <a:gdLst/>
              <a:ahLst/>
              <a:cxnLst/>
              <a:rect l="l" t="t" r="r" b="b"/>
              <a:pathLst>
                <a:path w="2981325" h="2905125">
                  <a:moveTo>
                    <a:pt x="0" y="2905125"/>
                  </a:moveTo>
                  <a:lnTo>
                    <a:pt x="2981325" y="2905125"/>
                  </a:lnTo>
                  <a:lnTo>
                    <a:pt x="2981325" y="0"/>
                  </a:lnTo>
                  <a:lnTo>
                    <a:pt x="0" y="0"/>
                  </a:lnTo>
                  <a:lnTo>
                    <a:pt x="0" y="2905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28268" y="1142492"/>
            <a:ext cx="47536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Stabilization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positioning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00" y="1808988"/>
            <a:ext cx="8077200" cy="404774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284979" y="5976315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8538" rIns="0" bIns="0" rtlCol="0" vert="horz">
            <a:spAutoFit/>
          </a:bodyPr>
          <a:lstStyle/>
          <a:p>
            <a:pPr marL="375285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5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675378" y="1479549"/>
            <a:ext cx="3763010" cy="4500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Controlling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stairs:</a:t>
            </a:r>
            <a:endParaRPr sz="2800">
              <a:latin typeface="Tahoma"/>
              <a:cs typeface="Tahoma"/>
            </a:endParaRPr>
          </a:p>
          <a:p>
            <a:pPr marL="355600" marR="5384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Often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stair-</a:t>
            </a:r>
            <a:r>
              <a:rPr dirty="0" sz="2800" spc="-10">
                <a:latin typeface="Tahoma"/>
                <a:cs typeface="Tahoma"/>
              </a:rPr>
              <a:t>related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be </a:t>
            </a:r>
            <a:r>
              <a:rPr dirty="0" sz="2800" spc="-10">
                <a:latin typeface="Tahoma"/>
                <a:cs typeface="Tahoma"/>
              </a:rPr>
              <a:t>overlooked.</a:t>
            </a:r>
            <a:endParaRPr sz="2800">
              <a:latin typeface="Tahoma"/>
              <a:cs typeface="Tahoma"/>
            </a:endParaRPr>
          </a:p>
          <a:p>
            <a:pPr marL="355600" marR="5257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Stair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comes </a:t>
            </a:r>
            <a:r>
              <a:rPr dirty="0" sz="2800">
                <a:latin typeface="Tahoma"/>
                <a:cs typeface="Tahoma"/>
              </a:rPr>
              <a:t>down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proper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Design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&amp;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Construction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 spc="-10">
                <a:latin typeface="Tahoma"/>
                <a:cs typeface="Tahoma"/>
              </a:rPr>
              <a:t>Condition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 spc="-25">
                <a:latin typeface="Tahoma"/>
                <a:cs typeface="Tahoma"/>
              </a:rPr>
              <a:t>Use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71475" y="1666811"/>
            <a:ext cx="4057650" cy="3047365"/>
            <a:chOff x="371475" y="1666811"/>
            <a:chExt cx="4057650" cy="30473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676399"/>
              <a:ext cx="4038600" cy="302818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76237" y="1671573"/>
              <a:ext cx="4048125" cy="3037840"/>
            </a:xfrm>
            <a:custGeom>
              <a:avLst/>
              <a:gdLst/>
              <a:ahLst/>
              <a:cxnLst/>
              <a:rect l="l" t="t" r="r" b="b"/>
              <a:pathLst>
                <a:path w="4048125" h="3037840">
                  <a:moveTo>
                    <a:pt x="0" y="3037713"/>
                  </a:moveTo>
                  <a:lnTo>
                    <a:pt x="4048125" y="3037713"/>
                  </a:lnTo>
                  <a:lnTo>
                    <a:pt x="4048125" y="0"/>
                  </a:lnTo>
                  <a:lnTo>
                    <a:pt x="0" y="0"/>
                  </a:lnTo>
                  <a:lnTo>
                    <a:pt x="0" y="303771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56082" y="4766564"/>
            <a:ext cx="1355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1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WVU</a:t>
            </a:r>
            <a:r>
              <a:rPr dirty="0" sz="800" spc="-4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Susan</a:t>
            </a:r>
            <a:r>
              <a:rPr dirty="0" sz="800" spc="-20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Harwood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629211" y="3419475"/>
            <a:ext cx="2548890" cy="2548890"/>
            <a:chOff x="5629211" y="3419475"/>
            <a:chExt cx="2548890" cy="25488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8799" y="3429000"/>
              <a:ext cx="2529840" cy="252984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633973" y="3424237"/>
              <a:ext cx="2539365" cy="2539365"/>
            </a:xfrm>
            <a:custGeom>
              <a:avLst/>
              <a:gdLst/>
              <a:ahLst/>
              <a:cxnLst/>
              <a:rect l="l" t="t" r="r" b="b"/>
              <a:pathLst>
                <a:path w="2539365" h="2539365">
                  <a:moveTo>
                    <a:pt x="0" y="2539365"/>
                  </a:moveTo>
                  <a:lnTo>
                    <a:pt x="2539364" y="2539365"/>
                  </a:lnTo>
                  <a:lnTo>
                    <a:pt x="2539364" y="0"/>
                  </a:lnTo>
                  <a:lnTo>
                    <a:pt x="0" y="0"/>
                  </a:lnTo>
                  <a:lnTo>
                    <a:pt x="0" y="25393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88340" y="1073577"/>
            <a:ext cx="7407275" cy="244157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design/construction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Fixed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industrial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stairs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be:</a:t>
            </a:r>
            <a:endParaRPr sz="24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strong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enough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handle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minimum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1,000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lb.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live</a:t>
            </a:r>
            <a:r>
              <a:rPr dirty="0" sz="2000" spc="-10">
                <a:latin typeface="Tahoma"/>
                <a:cs typeface="Tahoma"/>
              </a:rPr>
              <a:t> load;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at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least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22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inches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wide;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installed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at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angles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between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30-</a:t>
            </a:r>
            <a:r>
              <a:rPr dirty="0" sz="2000">
                <a:latin typeface="Tahoma"/>
                <a:cs typeface="Tahoma"/>
              </a:rPr>
              <a:t>50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degrees;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and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no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more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than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¼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inch</a:t>
            </a:r>
            <a:r>
              <a:rPr dirty="0" sz="2000" spc="-10">
                <a:latin typeface="Tahoma"/>
                <a:cs typeface="Tahoma"/>
              </a:rPr>
              <a:t> variation.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785229" y="5954674"/>
            <a:ext cx="1355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1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WVU</a:t>
            </a:r>
            <a:r>
              <a:rPr dirty="0" sz="800" spc="-4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Susan</a:t>
            </a:r>
            <a:r>
              <a:rPr dirty="0" sz="800" spc="-20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Harwood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33475" y="3651122"/>
            <a:ext cx="2533650" cy="2280920"/>
            <a:chOff x="1133475" y="3651122"/>
            <a:chExt cx="2533650" cy="228092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3660647"/>
              <a:ext cx="2514600" cy="226161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1138237" y="3655885"/>
              <a:ext cx="2524125" cy="2271395"/>
            </a:xfrm>
            <a:custGeom>
              <a:avLst/>
              <a:gdLst/>
              <a:ahLst/>
              <a:cxnLst/>
              <a:rect l="l" t="t" r="r" b="b"/>
              <a:pathLst>
                <a:path w="2524125" h="2271395">
                  <a:moveTo>
                    <a:pt x="0" y="2271141"/>
                  </a:moveTo>
                  <a:lnTo>
                    <a:pt x="2524125" y="2271141"/>
                  </a:lnTo>
                  <a:lnTo>
                    <a:pt x="2524125" y="0"/>
                  </a:lnTo>
                  <a:lnTo>
                    <a:pt x="0" y="0"/>
                  </a:lnTo>
                  <a:lnTo>
                    <a:pt x="0" y="227114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207719" y="5954674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57200" y="1875599"/>
            <a:ext cx="3801745" cy="3044190"/>
            <a:chOff x="457200" y="1875599"/>
            <a:chExt cx="3801745" cy="30441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1885187"/>
              <a:ext cx="3639312" cy="279196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04837" y="1880361"/>
              <a:ext cx="3649345" cy="2801620"/>
            </a:xfrm>
            <a:custGeom>
              <a:avLst/>
              <a:gdLst/>
              <a:ahLst/>
              <a:cxnLst/>
              <a:rect l="l" t="t" r="r" b="b"/>
              <a:pathLst>
                <a:path w="3649345" h="2801620">
                  <a:moveTo>
                    <a:pt x="0" y="2801493"/>
                  </a:moveTo>
                  <a:lnTo>
                    <a:pt x="3648837" y="2801493"/>
                  </a:lnTo>
                  <a:lnTo>
                    <a:pt x="3648837" y="0"/>
                  </a:lnTo>
                  <a:lnTo>
                    <a:pt x="0" y="0"/>
                  </a:lnTo>
                  <a:lnTo>
                    <a:pt x="0" y="280149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4681727"/>
              <a:ext cx="902208" cy="237744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5090921" y="1631950"/>
            <a:ext cx="3642995" cy="309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93345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Handrails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required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4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more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risers.</a:t>
            </a:r>
            <a:endParaRPr sz="2400">
              <a:latin typeface="Tahoma"/>
              <a:cs typeface="Tahoma"/>
            </a:endParaRPr>
          </a:p>
          <a:p>
            <a:pPr marL="2971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Mainly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right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side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25">
                <a:latin typeface="Tahoma"/>
                <a:cs typeface="Tahoma"/>
              </a:rPr>
              <a:t> you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descend.</a:t>
            </a:r>
            <a:endParaRPr sz="2400">
              <a:latin typeface="Tahoma"/>
              <a:cs typeface="Tahoma"/>
            </a:endParaRPr>
          </a:p>
          <a:p>
            <a:pPr marL="297180" marR="20383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Allows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maintain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three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points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contact.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93776" y="1859279"/>
            <a:ext cx="3831590" cy="2950845"/>
            <a:chOff x="493776" y="1859279"/>
            <a:chExt cx="3831590" cy="29508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1859279"/>
              <a:ext cx="3639312" cy="27127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776" y="4572000"/>
              <a:ext cx="902208" cy="237744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5185028" y="1784045"/>
            <a:ext cx="3298825" cy="3464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Stair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rails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prevent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falls</a:t>
            </a:r>
            <a:endParaRPr sz="2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open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sides.</a:t>
            </a:r>
            <a:endParaRPr sz="2400">
              <a:latin typeface="Tahoma"/>
              <a:cs typeface="Tahoma"/>
            </a:endParaRPr>
          </a:p>
          <a:p>
            <a:pPr marL="297180" marR="1524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Stair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rail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system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must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present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unprotected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sides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edges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(open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stairs).</a:t>
            </a:r>
            <a:endParaRPr sz="2400">
              <a:latin typeface="Tahoma"/>
              <a:cs typeface="Tahoma"/>
            </a:endParaRPr>
          </a:p>
          <a:p>
            <a:pPr marL="297180" marR="1016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Stair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rails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required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there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4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or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risers.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22775" y="1239880"/>
            <a:ext cx="3985260" cy="375729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spc="-10">
                <a:latin typeface="Tahoma"/>
                <a:cs typeface="Tahoma"/>
              </a:rPr>
              <a:t>Condition</a:t>
            </a:r>
            <a:endParaRPr sz="2800">
              <a:latin typeface="Tahoma"/>
              <a:cs typeface="Tahoma"/>
            </a:endParaRPr>
          </a:p>
          <a:p>
            <a:pPr lvl="1" marL="755015" marR="216535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Fixed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industrial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stairs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maintained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in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good</a:t>
            </a:r>
            <a:r>
              <a:rPr dirty="0" sz="2400" spc="-20">
                <a:latin typeface="Tahoma"/>
                <a:cs typeface="Tahoma"/>
              </a:rPr>
              <a:t> shape</a:t>
            </a:r>
            <a:endParaRPr sz="24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These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stairs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uneven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 </a:t>
            </a:r>
            <a:r>
              <a:rPr dirty="0" sz="2400" spc="-10">
                <a:latin typeface="Tahoma"/>
                <a:cs typeface="Tahoma"/>
              </a:rPr>
              <a:t>unpredictable.</a:t>
            </a:r>
            <a:endParaRPr sz="2400">
              <a:latin typeface="Tahoma"/>
              <a:cs typeface="Tahoma"/>
            </a:endParaRPr>
          </a:p>
          <a:p>
            <a:pPr lvl="1" marL="755015" marR="621665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Report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stair-</a:t>
            </a:r>
            <a:r>
              <a:rPr dirty="0" sz="2400" spc="-10">
                <a:latin typeface="Tahoma"/>
                <a:cs typeface="Tahoma"/>
              </a:rPr>
              <a:t>related 	defects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What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else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wrong?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609600" y="1435100"/>
            <a:ext cx="3670300" cy="3931285"/>
            <a:chOff x="609600" y="1435100"/>
            <a:chExt cx="3670300" cy="39312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1447800"/>
              <a:ext cx="3581400" cy="36576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79450" y="1441450"/>
              <a:ext cx="3594100" cy="3670300"/>
            </a:xfrm>
            <a:custGeom>
              <a:avLst/>
              <a:gdLst/>
              <a:ahLst/>
              <a:cxnLst/>
              <a:rect l="l" t="t" r="r" b="b"/>
              <a:pathLst>
                <a:path w="3594100" h="3670300">
                  <a:moveTo>
                    <a:pt x="0" y="3670300"/>
                  </a:moveTo>
                  <a:lnTo>
                    <a:pt x="3594100" y="3670300"/>
                  </a:lnTo>
                  <a:lnTo>
                    <a:pt x="3594100" y="0"/>
                  </a:lnTo>
                  <a:lnTo>
                    <a:pt x="0" y="0"/>
                  </a:lnTo>
                  <a:lnTo>
                    <a:pt x="0" y="36703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5105400"/>
              <a:ext cx="902208" cy="2606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97579" y="4343400"/>
              <a:ext cx="665988" cy="665988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65962" y="1590611"/>
            <a:ext cx="4057650" cy="3051810"/>
            <a:chOff x="465962" y="1590611"/>
            <a:chExt cx="4057650" cy="30518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5487" y="1600200"/>
              <a:ext cx="4038600" cy="303276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70725" y="1595374"/>
              <a:ext cx="4048125" cy="3042285"/>
            </a:xfrm>
            <a:custGeom>
              <a:avLst/>
              <a:gdLst/>
              <a:ahLst/>
              <a:cxnLst/>
              <a:rect l="l" t="t" r="r" b="b"/>
              <a:pathLst>
                <a:path w="4048125" h="3042285">
                  <a:moveTo>
                    <a:pt x="0" y="3042285"/>
                  </a:moveTo>
                  <a:lnTo>
                    <a:pt x="4048125" y="3042285"/>
                  </a:lnTo>
                  <a:lnTo>
                    <a:pt x="4048125" y="0"/>
                  </a:lnTo>
                  <a:lnTo>
                    <a:pt x="0" y="0"/>
                  </a:lnTo>
                  <a:lnTo>
                    <a:pt x="0" y="30422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4727575" y="1393173"/>
            <a:ext cx="3846829" cy="412432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use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Maintain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least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three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(3)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points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contact.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Do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run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up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down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stairs.</a:t>
            </a:r>
            <a:endParaRPr sz="2400">
              <a:latin typeface="Tahoma"/>
              <a:cs typeface="Tahoma"/>
            </a:endParaRPr>
          </a:p>
          <a:p>
            <a:pPr lvl="1" marL="754380" marR="52324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Do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carry</a:t>
            </a:r>
            <a:r>
              <a:rPr dirty="0" sz="2400" spc="-20">
                <a:latin typeface="Tahoma"/>
                <a:cs typeface="Tahoma"/>
              </a:rPr>
              <a:t> heavy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objects,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only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light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loads.</a:t>
            </a:r>
            <a:endParaRPr sz="2400">
              <a:latin typeface="Tahoma"/>
              <a:cs typeface="Tahoma"/>
            </a:endParaRPr>
          </a:p>
          <a:p>
            <a:pPr lvl="1" marL="754380" marR="31623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Do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jump the</a:t>
            </a:r>
            <a:r>
              <a:rPr dirty="0" sz="2400" spc="-20">
                <a:latin typeface="Tahoma"/>
                <a:cs typeface="Tahoma"/>
              </a:rPr>
              <a:t> last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few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steps.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491744" y="4652517"/>
            <a:ext cx="135572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1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WVU</a:t>
            </a:r>
            <a:r>
              <a:rPr dirty="0" sz="800" spc="-4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Susan</a:t>
            </a:r>
            <a:r>
              <a:rPr dirty="0" sz="800" spc="-20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Harwood</a:t>
            </a:r>
            <a:endParaRPr sz="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074419" y="1773935"/>
            <a:ext cx="2493645" cy="3310254"/>
            <a:chOff x="1074419" y="1773935"/>
            <a:chExt cx="2493645" cy="331025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4419" y="1773935"/>
              <a:ext cx="2493263" cy="33101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9800" y="3457955"/>
              <a:ext cx="533400" cy="533400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5185028" y="1479550"/>
            <a:ext cx="3324225" cy="3464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5080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Items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should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never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be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placed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stored</a:t>
            </a:r>
            <a:r>
              <a:rPr dirty="0" sz="2400" spc="-25">
                <a:latin typeface="Tahoma"/>
                <a:cs typeface="Tahoma"/>
              </a:rPr>
              <a:t> on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stairs.</a:t>
            </a:r>
            <a:endParaRPr sz="2400">
              <a:latin typeface="Tahoma"/>
              <a:cs typeface="Tahoma"/>
            </a:endParaRPr>
          </a:p>
          <a:p>
            <a:pPr marL="297180" marR="1143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Stairs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should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be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inspected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regular 	basis.</a:t>
            </a:r>
            <a:endParaRPr sz="2400">
              <a:latin typeface="Tahoma"/>
              <a:cs typeface="Tahoma"/>
            </a:endParaRPr>
          </a:p>
          <a:p>
            <a:pPr marL="297180" marR="43053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Remove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items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ensure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gets 	hurt.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1134567" y="5131384"/>
            <a:ext cx="65976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4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37361" y="1241574"/>
            <a:ext cx="5842000" cy="156210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2800">
                <a:latin typeface="Tahoma"/>
                <a:cs typeface="Tahoma"/>
              </a:rPr>
              <a:t>Common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hazards: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Floor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wall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openings</a:t>
            </a:r>
            <a:endParaRPr sz="28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spc="-20">
                <a:latin typeface="Tahoma"/>
                <a:cs typeface="Tahoma"/>
              </a:rPr>
              <a:t>Open-</a:t>
            </a:r>
            <a:r>
              <a:rPr dirty="0" sz="2800">
                <a:latin typeface="Tahoma"/>
                <a:cs typeface="Tahoma"/>
              </a:rPr>
              <a:t>sided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platforms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runways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8011" y="3276600"/>
            <a:ext cx="7427976" cy="251460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145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583311" y="1285811"/>
            <a:ext cx="3346450" cy="3324860"/>
            <a:chOff x="583311" y="1285811"/>
            <a:chExt cx="3346450" cy="33248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2836" y="1295400"/>
              <a:ext cx="3326891" cy="330555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88073" y="1290574"/>
              <a:ext cx="3336925" cy="3315335"/>
            </a:xfrm>
            <a:custGeom>
              <a:avLst/>
              <a:gdLst/>
              <a:ahLst/>
              <a:cxnLst/>
              <a:rect l="l" t="t" r="r" b="b"/>
              <a:pathLst>
                <a:path w="3336925" h="3315335">
                  <a:moveTo>
                    <a:pt x="0" y="3315080"/>
                  </a:moveTo>
                  <a:lnTo>
                    <a:pt x="3336416" y="3315080"/>
                  </a:lnTo>
                  <a:lnTo>
                    <a:pt x="3336416" y="0"/>
                  </a:lnTo>
                  <a:lnTo>
                    <a:pt x="0" y="0"/>
                  </a:lnTo>
                  <a:lnTo>
                    <a:pt x="0" y="33150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1424" y="3657600"/>
              <a:ext cx="704088" cy="704088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4314571" y="1174750"/>
            <a:ext cx="4198620" cy="4799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>
                <a:latin typeface="Tahoma"/>
                <a:cs typeface="Tahoma"/>
              </a:rPr>
              <a:t>Controlling</a:t>
            </a:r>
            <a:r>
              <a:rPr dirty="0" sz="2700" spc="-5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fall</a:t>
            </a:r>
            <a:r>
              <a:rPr dirty="0" sz="2700" spc="-4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hazards</a:t>
            </a:r>
            <a:r>
              <a:rPr dirty="0" sz="2700" spc="-50">
                <a:latin typeface="Tahoma"/>
                <a:cs typeface="Tahoma"/>
              </a:rPr>
              <a:t> –</a:t>
            </a:r>
            <a:endParaRPr sz="2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2700">
                <a:latin typeface="Tahoma"/>
                <a:cs typeface="Tahoma"/>
              </a:rPr>
              <a:t>floor</a:t>
            </a:r>
            <a:r>
              <a:rPr dirty="0" sz="2700" spc="-20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openings:</a:t>
            </a:r>
            <a:endParaRPr sz="2700">
              <a:latin typeface="Tahoma"/>
              <a:cs typeface="Tahoma"/>
            </a:endParaRPr>
          </a:p>
          <a:p>
            <a:pPr marL="355600" marR="104775" indent="-3429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700">
                <a:latin typeface="Tahoma"/>
                <a:cs typeface="Tahoma"/>
              </a:rPr>
              <a:t>Unguarded</a:t>
            </a:r>
            <a:r>
              <a:rPr dirty="0" sz="2700" spc="-5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openings</a:t>
            </a:r>
            <a:r>
              <a:rPr dirty="0" sz="2700" spc="-40">
                <a:latin typeface="Tahoma"/>
                <a:cs typeface="Tahoma"/>
              </a:rPr>
              <a:t> </a:t>
            </a:r>
            <a:r>
              <a:rPr dirty="0" sz="2700" spc="-20">
                <a:latin typeface="Tahoma"/>
                <a:cs typeface="Tahoma"/>
              </a:rPr>
              <a:t>like </a:t>
            </a:r>
            <a:r>
              <a:rPr dirty="0" sz="2700">
                <a:latin typeface="Tahoma"/>
                <a:cs typeface="Tahoma"/>
              </a:rPr>
              <a:t>this</a:t>
            </a:r>
            <a:r>
              <a:rPr dirty="0" sz="2700" spc="-5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must</a:t>
            </a:r>
            <a:r>
              <a:rPr dirty="0" sz="2700" spc="-5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never</a:t>
            </a:r>
            <a:r>
              <a:rPr dirty="0" sz="2700" spc="-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exist.</a:t>
            </a:r>
            <a:endParaRPr sz="27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700">
                <a:latin typeface="Tahoma"/>
                <a:cs typeface="Tahoma"/>
              </a:rPr>
              <a:t>They</a:t>
            </a:r>
            <a:r>
              <a:rPr dirty="0" sz="2700" spc="-3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require</a:t>
            </a:r>
            <a:r>
              <a:rPr dirty="0" sz="2700" spc="-2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a</a:t>
            </a:r>
            <a:r>
              <a:rPr dirty="0" sz="2700" spc="-4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proper </a:t>
            </a:r>
            <a:r>
              <a:rPr dirty="0" sz="2700">
                <a:latin typeface="Tahoma"/>
                <a:cs typeface="Tahoma"/>
              </a:rPr>
              <a:t>cover</a:t>
            </a:r>
            <a:r>
              <a:rPr dirty="0" sz="2700" spc="-6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or</a:t>
            </a:r>
            <a:r>
              <a:rPr dirty="0" sz="2700" spc="-7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guardrail</a:t>
            </a:r>
            <a:r>
              <a:rPr dirty="0" sz="2700" spc="-6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system </a:t>
            </a:r>
            <a:r>
              <a:rPr dirty="0" sz="2700">
                <a:latin typeface="Tahoma"/>
                <a:cs typeface="Tahoma"/>
              </a:rPr>
              <a:t>at</a:t>
            </a:r>
            <a:r>
              <a:rPr dirty="0" sz="2700" spc="-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all </a:t>
            </a:r>
            <a:r>
              <a:rPr dirty="0" sz="2700" spc="-10">
                <a:latin typeface="Tahoma"/>
                <a:cs typeface="Tahoma"/>
              </a:rPr>
              <a:t>times.</a:t>
            </a:r>
            <a:endParaRPr sz="2700">
              <a:latin typeface="Tahoma"/>
              <a:cs typeface="Tahoma"/>
            </a:endParaRPr>
          </a:p>
          <a:p>
            <a:pPr marL="355600" marR="30480" indent="-342900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700">
                <a:latin typeface="Tahoma"/>
                <a:cs typeface="Tahoma"/>
              </a:rPr>
              <a:t>Posting</a:t>
            </a:r>
            <a:r>
              <a:rPr dirty="0" sz="2700" spc="-5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a</a:t>
            </a:r>
            <a:r>
              <a:rPr dirty="0" sz="2700" spc="-4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“guard”</a:t>
            </a:r>
            <a:r>
              <a:rPr dirty="0" sz="2700" spc="-35">
                <a:latin typeface="Tahoma"/>
                <a:cs typeface="Tahoma"/>
              </a:rPr>
              <a:t> </a:t>
            </a:r>
            <a:r>
              <a:rPr dirty="0" sz="2700" spc="-25">
                <a:latin typeface="Tahoma"/>
                <a:cs typeface="Tahoma"/>
              </a:rPr>
              <a:t>to </a:t>
            </a:r>
            <a:r>
              <a:rPr dirty="0" sz="2700">
                <a:latin typeface="Tahoma"/>
                <a:cs typeface="Tahoma"/>
              </a:rPr>
              <a:t>monitor</a:t>
            </a:r>
            <a:r>
              <a:rPr dirty="0" sz="2700" spc="-2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an</a:t>
            </a:r>
            <a:r>
              <a:rPr dirty="0" sz="2700" spc="-2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opening</a:t>
            </a:r>
            <a:r>
              <a:rPr dirty="0" sz="2700" spc="-20">
                <a:latin typeface="Tahoma"/>
                <a:cs typeface="Tahoma"/>
              </a:rPr>
              <a:t> like </a:t>
            </a:r>
            <a:r>
              <a:rPr dirty="0" sz="2700">
                <a:latin typeface="Tahoma"/>
                <a:cs typeface="Tahoma"/>
              </a:rPr>
              <a:t>this</a:t>
            </a:r>
            <a:r>
              <a:rPr dirty="0" sz="2700" spc="-7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for</a:t>
            </a:r>
            <a:r>
              <a:rPr dirty="0" sz="2700" spc="-5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temporary</a:t>
            </a:r>
            <a:r>
              <a:rPr dirty="0" sz="2700" spc="-50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access </a:t>
            </a:r>
            <a:r>
              <a:rPr dirty="0" sz="2700">
                <a:latin typeface="Tahoma"/>
                <a:cs typeface="Tahoma"/>
              </a:rPr>
              <a:t>is</a:t>
            </a:r>
            <a:r>
              <a:rPr dirty="0" sz="2700" spc="-20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permitted.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652678" y="4652009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2338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25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98975" y="1479549"/>
            <a:ext cx="4094479" cy="403732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Controlling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–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2800">
                <a:latin typeface="Tahoma"/>
                <a:cs typeface="Tahoma"/>
              </a:rPr>
              <a:t>wall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openings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Wall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openings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from </a:t>
            </a: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there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drop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>
                <a:latin typeface="Tahoma"/>
                <a:cs typeface="Tahoma"/>
              </a:rPr>
              <a:t>more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4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feet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must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guarded.</a:t>
            </a:r>
            <a:endParaRPr sz="2800">
              <a:latin typeface="Tahoma"/>
              <a:cs typeface="Tahoma"/>
            </a:endParaRPr>
          </a:p>
          <a:p>
            <a:pPr algn="just" marL="354330" marR="307340" indent="-34163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They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proper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guardrail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system,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like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this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one,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times.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3875" y="1438211"/>
            <a:ext cx="3590290" cy="3679825"/>
            <a:chOff x="523875" y="1438211"/>
            <a:chExt cx="3590290" cy="36798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1447800"/>
              <a:ext cx="3570732" cy="366064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28637" y="1442974"/>
              <a:ext cx="3580765" cy="3670300"/>
            </a:xfrm>
            <a:custGeom>
              <a:avLst/>
              <a:gdLst/>
              <a:ahLst/>
              <a:cxnLst/>
              <a:rect l="l" t="t" r="r" b="b"/>
              <a:pathLst>
                <a:path w="3580765" h="3670300">
                  <a:moveTo>
                    <a:pt x="0" y="3670173"/>
                  </a:moveTo>
                  <a:lnTo>
                    <a:pt x="3580257" y="3670173"/>
                  </a:lnTo>
                  <a:lnTo>
                    <a:pt x="3580257" y="0"/>
                  </a:lnTo>
                  <a:lnTo>
                    <a:pt x="0" y="0"/>
                  </a:lnTo>
                  <a:lnTo>
                    <a:pt x="0" y="36701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84098" y="5153914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5179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40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041775" y="1289380"/>
            <a:ext cx="335597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Guardrail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systems: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041775" y="1858518"/>
            <a:ext cx="4406265" cy="40684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  <a:tab pos="1428750" algn="l"/>
              </a:tabLst>
            </a:pPr>
            <a:r>
              <a:rPr dirty="0" sz="2600" b="1">
                <a:latin typeface="Tahoma"/>
                <a:cs typeface="Tahoma"/>
              </a:rPr>
              <a:t>Standard</a:t>
            </a:r>
            <a:r>
              <a:rPr dirty="0" sz="2600" spc="-75" b="1">
                <a:latin typeface="Tahoma"/>
                <a:cs typeface="Tahoma"/>
              </a:rPr>
              <a:t> </a:t>
            </a:r>
            <a:r>
              <a:rPr dirty="0" sz="2600" b="1">
                <a:latin typeface="Tahoma"/>
                <a:cs typeface="Tahoma"/>
              </a:rPr>
              <a:t>railing</a:t>
            </a:r>
            <a:r>
              <a:rPr dirty="0" sz="2600">
                <a:latin typeface="Tahoma"/>
                <a:cs typeface="Tahoma"/>
              </a:rPr>
              <a:t>: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consists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top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rail,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mid-</a:t>
            </a:r>
            <a:r>
              <a:rPr dirty="0" sz="2600">
                <a:latin typeface="Tahoma"/>
                <a:cs typeface="Tahoma"/>
              </a:rPr>
              <a:t>rail,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and </a:t>
            </a:r>
            <a:r>
              <a:rPr dirty="0" sz="2600" spc="-10">
                <a:latin typeface="Tahoma"/>
                <a:cs typeface="Tahoma"/>
              </a:rPr>
              <a:t>posts.</a:t>
            </a:r>
            <a:r>
              <a:rPr dirty="0" sz="2600">
                <a:latin typeface="Tahoma"/>
                <a:cs typeface="Tahoma"/>
              </a:rPr>
              <a:t>	Height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from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the </a:t>
            </a:r>
            <a:r>
              <a:rPr dirty="0" sz="2600">
                <a:latin typeface="Tahoma"/>
                <a:cs typeface="Tahoma"/>
              </a:rPr>
              <a:t>upper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surface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top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rail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to </a:t>
            </a:r>
            <a:r>
              <a:rPr dirty="0" sz="2600">
                <a:latin typeface="Tahoma"/>
                <a:cs typeface="Tahoma"/>
              </a:rPr>
              <a:t>floor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level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is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42”</a:t>
            </a:r>
            <a:r>
              <a:rPr dirty="0" sz="2600" spc="-1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(+/−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3”). </a:t>
            </a:r>
            <a:r>
              <a:rPr dirty="0" sz="2600" spc="-10">
                <a:latin typeface="Tahoma"/>
                <a:cs typeface="Tahoma"/>
              </a:rPr>
              <a:t>Mid-</a:t>
            </a:r>
            <a:r>
              <a:rPr dirty="0" sz="2600">
                <a:latin typeface="Tahoma"/>
                <a:cs typeface="Tahoma"/>
              </a:rPr>
              <a:t>rail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height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is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21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inches.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b="1">
                <a:latin typeface="Tahoma"/>
                <a:cs typeface="Tahoma"/>
              </a:rPr>
              <a:t>Standard</a:t>
            </a:r>
            <a:r>
              <a:rPr dirty="0" sz="2600" spc="-45" b="1">
                <a:latin typeface="Tahoma"/>
                <a:cs typeface="Tahoma"/>
              </a:rPr>
              <a:t> </a:t>
            </a:r>
            <a:r>
              <a:rPr dirty="0" sz="2600" spc="-10" b="1">
                <a:latin typeface="Tahoma"/>
                <a:cs typeface="Tahoma"/>
              </a:rPr>
              <a:t>toeboard</a:t>
            </a:r>
            <a:r>
              <a:rPr dirty="0" sz="2600" spc="-10">
                <a:latin typeface="Tahoma"/>
                <a:cs typeface="Tahoma"/>
              </a:rPr>
              <a:t>:</a:t>
            </a:r>
            <a:endParaRPr sz="2600">
              <a:latin typeface="Tahoma"/>
              <a:cs typeface="Tahoma"/>
            </a:endParaRPr>
          </a:p>
          <a:p>
            <a:pPr algn="just" marL="355600" marR="377825">
              <a:lnSpc>
                <a:spcPct val="100000"/>
              </a:lnSpc>
            </a:pPr>
            <a:r>
              <a:rPr dirty="0" sz="2600">
                <a:latin typeface="Tahoma"/>
                <a:cs typeface="Tahoma"/>
              </a:rPr>
              <a:t>3.5”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high,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with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not</a:t>
            </a:r>
            <a:r>
              <a:rPr dirty="0" sz="2600" spc="-1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more </a:t>
            </a:r>
            <a:r>
              <a:rPr dirty="0" sz="2600">
                <a:latin typeface="Tahoma"/>
                <a:cs typeface="Tahoma"/>
              </a:rPr>
              <a:t>than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¼”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clearance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above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10">
                <a:latin typeface="Tahoma"/>
                <a:cs typeface="Tahoma"/>
              </a:rPr>
              <a:t> floor.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18261" y="5408422"/>
            <a:ext cx="6597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5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3875" y="1285811"/>
            <a:ext cx="3346450" cy="4100829"/>
            <a:chOff x="523875" y="1285811"/>
            <a:chExt cx="3346450" cy="410082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1295526"/>
              <a:ext cx="3307708" cy="408114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28637" y="1290574"/>
              <a:ext cx="3336925" cy="4091304"/>
            </a:xfrm>
            <a:custGeom>
              <a:avLst/>
              <a:gdLst/>
              <a:ahLst/>
              <a:cxnLst/>
              <a:rect l="l" t="t" r="r" b="b"/>
              <a:pathLst>
                <a:path w="3336925" h="4091304">
                  <a:moveTo>
                    <a:pt x="0" y="4090797"/>
                  </a:moveTo>
                  <a:lnTo>
                    <a:pt x="3336416" y="4090797"/>
                  </a:lnTo>
                  <a:lnTo>
                    <a:pt x="3336416" y="0"/>
                  </a:lnTo>
                  <a:lnTo>
                    <a:pt x="0" y="0"/>
                  </a:lnTo>
                  <a:lnTo>
                    <a:pt x="0" y="40907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6138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95"/>
              </a:spcBef>
            </a:pPr>
            <a:r>
              <a:rPr dirty="0"/>
              <a:t>Employer</a:t>
            </a:r>
            <a:r>
              <a:rPr dirty="0" spc="-185"/>
              <a:t> </a:t>
            </a:r>
            <a:r>
              <a:rPr dirty="0" spc="-10"/>
              <a:t>Requirements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77721"/>
            <a:ext cx="7101840" cy="37338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797560">
              <a:lnSpc>
                <a:spcPct val="100000"/>
              </a:lnSpc>
              <a:spcBef>
                <a:spcPts val="105"/>
              </a:spcBef>
            </a:pPr>
            <a:r>
              <a:rPr dirty="0" sz="3200" spc="-95">
                <a:latin typeface="Tahoma"/>
                <a:cs typeface="Tahoma"/>
              </a:rPr>
              <a:t>To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prevent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employees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being </a:t>
            </a:r>
            <a:r>
              <a:rPr dirty="0" sz="3200">
                <a:latin typeface="Tahoma"/>
                <a:cs typeface="Tahoma"/>
              </a:rPr>
              <a:t>injured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falls,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employers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must:</a:t>
            </a:r>
            <a:endParaRPr sz="3200">
              <a:latin typeface="Tahoma"/>
              <a:cs typeface="Tahoma"/>
            </a:endParaRPr>
          </a:p>
          <a:p>
            <a:pPr marL="354965" marR="31115" indent="-34290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Guard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every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floor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hole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worker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accidentally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walk.</a:t>
            </a:r>
            <a:endParaRPr sz="28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guardrail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toeboard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around </a:t>
            </a:r>
            <a:r>
              <a:rPr dirty="0" sz="2800">
                <a:latin typeface="Tahoma"/>
                <a:cs typeface="Tahoma"/>
              </a:rPr>
              <a:t>every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open-</a:t>
            </a:r>
            <a:r>
              <a:rPr dirty="0" sz="2800">
                <a:latin typeface="Tahoma"/>
                <a:cs typeface="Tahoma"/>
              </a:rPr>
              <a:t>sided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platform,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floor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runway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4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feet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higher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ground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next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level.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95"/>
              </a:spcBef>
            </a:pPr>
            <a:r>
              <a:rPr dirty="0"/>
              <a:t>Employer</a:t>
            </a:r>
            <a:r>
              <a:rPr dirty="0" spc="-180"/>
              <a:t> </a:t>
            </a:r>
            <a:r>
              <a:rPr dirty="0" spc="-10"/>
              <a:t>Requirements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79549"/>
            <a:ext cx="7070090" cy="3524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37465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Regardless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height,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fall </a:t>
            </a:r>
            <a:r>
              <a:rPr dirty="0" sz="2800">
                <a:latin typeface="Tahoma"/>
                <a:cs typeface="Tahoma"/>
              </a:rPr>
              <a:t>into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onto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dangerous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machines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equipment,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employers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provide </a:t>
            </a:r>
            <a:r>
              <a:rPr dirty="0" sz="2800">
                <a:latin typeface="Tahoma"/>
                <a:cs typeface="Tahoma"/>
              </a:rPr>
              <a:t>guardrails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toeboards.</a:t>
            </a:r>
            <a:endParaRPr sz="28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means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be </a:t>
            </a:r>
            <a:r>
              <a:rPr dirty="0" sz="2800">
                <a:latin typeface="Tahoma"/>
                <a:cs typeface="Tahoma"/>
              </a:rPr>
              <a:t>required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certain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jobs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include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safety </a:t>
            </a:r>
            <a:r>
              <a:rPr dirty="0" sz="2800">
                <a:latin typeface="Tahoma"/>
                <a:cs typeface="Tahoma"/>
              </a:rPr>
              <a:t>harness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line,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nets,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stair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railings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handrails.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95"/>
              </a:spcBef>
            </a:pPr>
            <a:r>
              <a:rPr dirty="0"/>
              <a:t>Employer</a:t>
            </a:r>
            <a:r>
              <a:rPr dirty="0" spc="-180"/>
              <a:t> </a:t>
            </a:r>
            <a:r>
              <a:rPr dirty="0" spc="-10"/>
              <a:t>Requirements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45844" y="1212849"/>
            <a:ext cx="6650355" cy="4122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1651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working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conditions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free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known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dangers.</a:t>
            </a:r>
            <a:endParaRPr sz="28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Keep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floors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areas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clean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sanitary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condition.</a:t>
            </a:r>
            <a:endParaRPr sz="2800">
              <a:latin typeface="Tahoma"/>
              <a:cs typeface="Tahoma"/>
            </a:endParaRPr>
          </a:p>
          <a:p>
            <a:pPr marL="354965" marR="535305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Select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personal </a:t>
            </a: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equipment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cost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 spc="-10">
                <a:latin typeface="Tahoma"/>
                <a:cs typeface="Tahoma"/>
              </a:rPr>
              <a:t>workers.</a:t>
            </a:r>
            <a:endParaRPr sz="2800">
              <a:latin typeface="Tahoma"/>
              <a:cs typeface="Tahoma"/>
            </a:endParaRPr>
          </a:p>
          <a:p>
            <a:pPr marL="354965" marR="55816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spc="-45">
                <a:latin typeface="Tahoma"/>
                <a:cs typeface="Tahoma"/>
              </a:rPr>
              <a:t>Train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about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job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>
                <a:latin typeface="Tahoma"/>
                <a:cs typeface="Tahoma"/>
              </a:rPr>
              <a:t>language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understand.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2770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14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96595" y="1242187"/>
            <a:ext cx="7587615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should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done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control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them.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67011" y="3724275"/>
            <a:ext cx="2660650" cy="2000250"/>
            <a:chOff x="3267011" y="3724275"/>
            <a:chExt cx="2660650" cy="20002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76599" y="3733800"/>
              <a:ext cx="2641092" cy="19812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271773" y="3729037"/>
              <a:ext cx="2651125" cy="1990725"/>
            </a:xfrm>
            <a:custGeom>
              <a:avLst/>
              <a:gdLst/>
              <a:ahLst/>
              <a:cxnLst/>
              <a:rect l="l" t="t" r="r" b="b"/>
              <a:pathLst>
                <a:path w="2651125" h="1990725">
                  <a:moveTo>
                    <a:pt x="0" y="1990725"/>
                  </a:moveTo>
                  <a:lnTo>
                    <a:pt x="2650617" y="1990725"/>
                  </a:lnTo>
                  <a:lnTo>
                    <a:pt x="2650617" y="0"/>
                  </a:lnTo>
                  <a:lnTo>
                    <a:pt x="0" y="0"/>
                  </a:lnTo>
                  <a:lnTo>
                    <a:pt x="0" y="19907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6016307" y="2421191"/>
            <a:ext cx="2680335" cy="2015489"/>
            <a:chOff x="6016307" y="2421191"/>
            <a:chExt cx="2680335" cy="2015489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25896" y="2430780"/>
              <a:ext cx="2660904" cy="199644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021070" y="2425954"/>
              <a:ext cx="2670810" cy="2005964"/>
            </a:xfrm>
            <a:custGeom>
              <a:avLst/>
              <a:gdLst/>
              <a:ahLst/>
              <a:cxnLst/>
              <a:rect l="l" t="t" r="r" b="b"/>
              <a:pathLst>
                <a:path w="2670809" h="2005964">
                  <a:moveTo>
                    <a:pt x="0" y="2005965"/>
                  </a:moveTo>
                  <a:lnTo>
                    <a:pt x="2670429" y="2005965"/>
                  </a:lnTo>
                  <a:lnTo>
                    <a:pt x="2670429" y="0"/>
                  </a:lnTo>
                  <a:lnTo>
                    <a:pt x="0" y="0"/>
                  </a:lnTo>
                  <a:lnTo>
                    <a:pt x="0" y="200596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08634" y="2421191"/>
            <a:ext cx="2669540" cy="2015489"/>
            <a:chOff x="508634" y="2421191"/>
            <a:chExt cx="2669540" cy="2015489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159" y="2430780"/>
              <a:ext cx="2650236" cy="199644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13397" y="2425954"/>
              <a:ext cx="2660015" cy="2005964"/>
            </a:xfrm>
            <a:custGeom>
              <a:avLst/>
              <a:gdLst/>
              <a:ahLst/>
              <a:cxnLst/>
              <a:rect l="l" t="t" r="r" b="b"/>
              <a:pathLst>
                <a:path w="2660015" h="2005964">
                  <a:moveTo>
                    <a:pt x="0" y="2005965"/>
                  </a:moveTo>
                  <a:lnTo>
                    <a:pt x="2659761" y="2005965"/>
                  </a:lnTo>
                  <a:lnTo>
                    <a:pt x="2659761" y="0"/>
                  </a:lnTo>
                  <a:lnTo>
                    <a:pt x="0" y="0"/>
                  </a:lnTo>
                  <a:lnTo>
                    <a:pt x="0" y="200596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072509" y="5754725"/>
            <a:ext cx="991869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5">
                <a:latin typeface="Calibri"/>
                <a:cs typeface="Calibri"/>
              </a:rPr>
              <a:t> WVU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2770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14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916926" y="4455667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66547" y="2456243"/>
            <a:ext cx="2533650" cy="1933575"/>
            <a:chOff x="566547" y="2456243"/>
            <a:chExt cx="2533650" cy="19335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6072" y="2465831"/>
              <a:ext cx="2514600" cy="191414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71309" y="2461005"/>
              <a:ext cx="2524125" cy="1924050"/>
            </a:xfrm>
            <a:custGeom>
              <a:avLst/>
              <a:gdLst/>
              <a:ahLst/>
              <a:cxnLst/>
              <a:rect l="l" t="t" r="r" b="b"/>
              <a:pathLst>
                <a:path w="2524125" h="1924050">
                  <a:moveTo>
                    <a:pt x="0" y="1923669"/>
                  </a:moveTo>
                  <a:lnTo>
                    <a:pt x="2524125" y="1923669"/>
                  </a:lnTo>
                  <a:lnTo>
                    <a:pt x="2524125" y="0"/>
                  </a:lnTo>
                  <a:lnTo>
                    <a:pt x="0" y="0"/>
                  </a:lnTo>
                  <a:lnTo>
                    <a:pt x="0" y="192366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295967" y="3760851"/>
            <a:ext cx="2533650" cy="1906270"/>
            <a:chOff x="3295967" y="3760851"/>
            <a:chExt cx="2533650" cy="19062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05555" y="3770376"/>
              <a:ext cx="2514600" cy="188671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300729" y="3765613"/>
              <a:ext cx="2524125" cy="1896745"/>
            </a:xfrm>
            <a:custGeom>
              <a:avLst/>
              <a:gdLst/>
              <a:ahLst/>
              <a:cxnLst/>
              <a:rect l="l" t="t" r="r" b="b"/>
              <a:pathLst>
                <a:path w="2524125" h="1896745">
                  <a:moveTo>
                    <a:pt x="0" y="1896237"/>
                  </a:moveTo>
                  <a:lnTo>
                    <a:pt x="2524125" y="1896237"/>
                  </a:lnTo>
                  <a:lnTo>
                    <a:pt x="2524125" y="0"/>
                  </a:lnTo>
                  <a:lnTo>
                    <a:pt x="0" y="0"/>
                  </a:lnTo>
                  <a:lnTo>
                    <a:pt x="0" y="189623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6025451" y="2453195"/>
            <a:ext cx="2518410" cy="1985010"/>
            <a:chOff x="6025451" y="2453195"/>
            <a:chExt cx="2518410" cy="198501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5040" y="2462783"/>
              <a:ext cx="2499360" cy="196596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030214" y="2457957"/>
              <a:ext cx="2508885" cy="1975485"/>
            </a:xfrm>
            <a:custGeom>
              <a:avLst/>
              <a:gdLst/>
              <a:ahLst/>
              <a:cxnLst/>
              <a:rect l="l" t="t" r="r" b="b"/>
              <a:pathLst>
                <a:path w="2508884" h="1975485">
                  <a:moveTo>
                    <a:pt x="0" y="1975485"/>
                  </a:moveTo>
                  <a:lnTo>
                    <a:pt x="2508885" y="1975485"/>
                  </a:lnTo>
                  <a:lnTo>
                    <a:pt x="2508885" y="0"/>
                  </a:lnTo>
                  <a:lnTo>
                    <a:pt x="0" y="0"/>
                  </a:lnTo>
                  <a:lnTo>
                    <a:pt x="0" y="19754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648716" y="4430979"/>
            <a:ext cx="59436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WVU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4272788" y="5684316"/>
            <a:ext cx="5727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WVU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35940" y="1171194"/>
            <a:ext cx="7587615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should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done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control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them.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6257" y="183591"/>
            <a:ext cx="503047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14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022216" y="5878474"/>
            <a:ext cx="101409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958395" y="2479103"/>
            <a:ext cx="2529205" cy="1899920"/>
            <a:chOff x="5958395" y="2479103"/>
            <a:chExt cx="2529205" cy="18999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67984" y="2488692"/>
              <a:ext cx="2510027" cy="188061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963158" y="2483866"/>
              <a:ext cx="2519680" cy="1890395"/>
            </a:xfrm>
            <a:custGeom>
              <a:avLst/>
              <a:gdLst/>
              <a:ahLst/>
              <a:cxnLst/>
              <a:rect l="l" t="t" r="r" b="b"/>
              <a:pathLst>
                <a:path w="2519679" h="1890395">
                  <a:moveTo>
                    <a:pt x="0" y="1890141"/>
                  </a:moveTo>
                  <a:lnTo>
                    <a:pt x="2519553" y="1890141"/>
                  </a:lnTo>
                  <a:lnTo>
                    <a:pt x="2519553" y="0"/>
                  </a:lnTo>
                  <a:lnTo>
                    <a:pt x="0" y="0"/>
                  </a:lnTo>
                  <a:lnTo>
                    <a:pt x="0" y="189014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253295" y="3830954"/>
            <a:ext cx="2559685" cy="1968500"/>
            <a:chOff x="3253295" y="3830954"/>
            <a:chExt cx="2559685" cy="19685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2884" y="3840479"/>
              <a:ext cx="2540508" cy="194919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258058" y="3835717"/>
              <a:ext cx="2550160" cy="1958975"/>
            </a:xfrm>
            <a:custGeom>
              <a:avLst/>
              <a:gdLst/>
              <a:ahLst/>
              <a:cxnLst/>
              <a:rect l="l" t="t" r="r" b="b"/>
              <a:pathLst>
                <a:path w="2550160" h="1958975">
                  <a:moveTo>
                    <a:pt x="0" y="1958721"/>
                  </a:moveTo>
                  <a:lnTo>
                    <a:pt x="2550033" y="1958721"/>
                  </a:lnTo>
                  <a:lnTo>
                    <a:pt x="2550033" y="0"/>
                  </a:lnTo>
                  <a:lnTo>
                    <a:pt x="0" y="0"/>
                  </a:lnTo>
                  <a:lnTo>
                    <a:pt x="0" y="19587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25398" y="2479103"/>
            <a:ext cx="2581275" cy="1899920"/>
            <a:chOff x="525398" y="2479103"/>
            <a:chExt cx="2581275" cy="189992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923" y="2488692"/>
              <a:ext cx="2561844" cy="188061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30161" y="2483866"/>
              <a:ext cx="2571750" cy="1890395"/>
            </a:xfrm>
            <a:custGeom>
              <a:avLst/>
              <a:gdLst/>
              <a:ahLst/>
              <a:cxnLst/>
              <a:rect l="l" t="t" r="r" b="b"/>
              <a:pathLst>
                <a:path w="2571750" h="1890395">
                  <a:moveTo>
                    <a:pt x="0" y="1890141"/>
                  </a:moveTo>
                  <a:lnTo>
                    <a:pt x="2571369" y="1890141"/>
                  </a:lnTo>
                  <a:lnTo>
                    <a:pt x="2571369" y="0"/>
                  </a:lnTo>
                  <a:lnTo>
                    <a:pt x="0" y="0"/>
                  </a:lnTo>
                  <a:lnTo>
                    <a:pt x="0" y="1890141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535940" y="944626"/>
            <a:ext cx="7587615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should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done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control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them.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2770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14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939285" y="5840984"/>
            <a:ext cx="101409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0075" y="2352611"/>
            <a:ext cx="2381250" cy="2861310"/>
            <a:chOff x="600075" y="2352611"/>
            <a:chExt cx="2381250" cy="28613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2362199"/>
              <a:ext cx="2362200" cy="284226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4837" y="2357373"/>
              <a:ext cx="2371725" cy="2851785"/>
            </a:xfrm>
            <a:custGeom>
              <a:avLst/>
              <a:gdLst/>
              <a:ahLst/>
              <a:cxnLst/>
              <a:rect l="l" t="t" r="r" b="b"/>
              <a:pathLst>
                <a:path w="2371725" h="2851785">
                  <a:moveTo>
                    <a:pt x="0" y="2851785"/>
                  </a:moveTo>
                  <a:lnTo>
                    <a:pt x="2371725" y="2851785"/>
                  </a:lnTo>
                  <a:lnTo>
                    <a:pt x="2371725" y="0"/>
                  </a:lnTo>
                  <a:lnTo>
                    <a:pt x="0" y="0"/>
                  </a:lnTo>
                  <a:lnTo>
                    <a:pt x="0" y="28517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396551" y="2972942"/>
            <a:ext cx="2101215" cy="2752090"/>
            <a:chOff x="3396551" y="2972942"/>
            <a:chExt cx="2101215" cy="275209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6140" y="2982467"/>
              <a:ext cx="2081784" cy="273253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401314" y="2977705"/>
              <a:ext cx="2091689" cy="2742565"/>
            </a:xfrm>
            <a:custGeom>
              <a:avLst/>
              <a:gdLst/>
              <a:ahLst/>
              <a:cxnLst/>
              <a:rect l="l" t="t" r="r" b="b"/>
              <a:pathLst>
                <a:path w="2091689" h="2742565">
                  <a:moveTo>
                    <a:pt x="0" y="2742056"/>
                  </a:moveTo>
                  <a:lnTo>
                    <a:pt x="2091309" y="2742056"/>
                  </a:lnTo>
                  <a:lnTo>
                    <a:pt x="2091309" y="0"/>
                  </a:lnTo>
                  <a:lnTo>
                    <a:pt x="0" y="0"/>
                  </a:lnTo>
                  <a:lnTo>
                    <a:pt x="0" y="2742056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781611" y="2352611"/>
            <a:ext cx="2745740" cy="2070735"/>
            <a:chOff x="5781611" y="2352611"/>
            <a:chExt cx="2745740" cy="207073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1199" y="2362199"/>
              <a:ext cx="2726436" cy="205130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786373" y="2357373"/>
              <a:ext cx="2736215" cy="2061210"/>
            </a:xfrm>
            <a:custGeom>
              <a:avLst/>
              <a:gdLst/>
              <a:ahLst/>
              <a:cxnLst/>
              <a:rect l="l" t="t" r="r" b="b"/>
              <a:pathLst>
                <a:path w="2736215" h="2061210">
                  <a:moveTo>
                    <a:pt x="0" y="2060828"/>
                  </a:moveTo>
                  <a:lnTo>
                    <a:pt x="2735960" y="2060828"/>
                  </a:lnTo>
                  <a:lnTo>
                    <a:pt x="2735960" y="0"/>
                  </a:lnTo>
                  <a:lnTo>
                    <a:pt x="0" y="0"/>
                  </a:lnTo>
                  <a:lnTo>
                    <a:pt x="0" y="206082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535940" y="1152855"/>
            <a:ext cx="7589520" cy="10020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should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done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control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them.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6257" y="183591"/>
            <a:ext cx="503047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14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193540" y="5744057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5500" y="2494788"/>
            <a:ext cx="2502407" cy="188061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89406" y="2485199"/>
            <a:ext cx="2523490" cy="1887855"/>
            <a:chOff x="589406" y="2485199"/>
            <a:chExt cx="2523490" cy="18878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8931" y="2494787"/>
              <a:ext cx="2503932" cy="186842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94169" y="2489961"/>
              <a:ext cx="2513965" cy="1878330"/>
            </a:xfrm>
            <a:custGeom>
              <a:avLst/>
              <a:gdLst/>
              <a:ahLst/>
              <a:cxnLst/>
              <a:rect l="l" t="t" r="r" b="b"/>
              <a:pathLst>
                <a:path w="2513965" h="1878329">
                  <a:moveTo>
                    <a:pt x="0" y="1877949"/>
                  </a:moveTo>
                  <a:lnTo>
                    <a:pt x="2513457" y="1877949"/>
                  </a:lnTo>
                  <a:lnTo>
                    <a:pt x="2513457" y="0"/>
                  </a:lnTo>
                  <a:lnTo>
                    <a:pt x="0" y="0"/>
                  </a:lnTo>
                  <a:lnTo>
                    <a:pt x="0" y="18779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3222815" y="3800475"/>
            <a:ext cx="2562860" cy="1927225"/>
            <a:chOff x="3222815" y="3800475"/>
            <a:chExt cx="2562860" cy="192722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2403" y="3810000"/>
              <a:ext cx="2543556" cy="190804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227577" y="3805237"/>
              <a:ext cx="2553335" cy="1917700"/>
            </a:xfrm>
            <a:custGeom>
              <a:avLst/>
              <a:gdLst/>
              <a:ahLst/>
              <a:cxnLst/>
              <a:rect l="l" t="t" r="r" b="b"/>
              <a:pathLst>
                <a:path w="2553335" h="1917700">
                  <a:moveTo>
                    <a:pt x="0" y="1917573"/>
                  </a:moveTo>
                  <a:lnTo>
                    <a:pt x="2553080" y="1917573"/>
                  </a:lnTo>
                  <a:lnTo>
                    <a:pt x="2553080" y="0"/>
                  </a:lnTo>
                  <a:lnTo>
                    <a:pt x="0" y="0"/>
                  </a:lnTo>
                  <a:lnTo>
                    <a:pt x="0" y="19175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593851" y="4388865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7818501" y="4395977"/>
            <a:ext cx="57277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WVU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93851" y="999236"/>
            <a:ext cx="7587615" cy="10020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should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done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control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them.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2770">
              <a:lnSpc>
                <a:spcPct val="100000"/>
              </a:lnSpc>
              <a:spcBef>
                <a:spcPts val="95"/>
              </a:spcBef>
            </a:pPr>
            <a:r>
              <a:rPr dirty="0"/>
              <a:t>Hazard</a:t>
            </a:r>
            <a:r>
              <a:rPr dirty="0" spc="-114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061205" y="5426786"/>
            <a:ext cx="101473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5419" y="2529395"/>
            <a:ext cx="2376805" cy="1799589"/>
            <a:chOff x="685419" y="2529395"/>
            <a:chExt cx="2376805" cy="179958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944" y="2538983"/>
              <a:ext cx="2357628" cy="178003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90181" y="2534157"/>
              <a:ext cx="2367280" cy="1790064"/>
            </a:xfrm>
            <a:custGeom>
              <a:avLst/>
              <a:gdLst/>
              <a:ahLst/>
              <a:cxnLst/>
              <a:rect l="l" t="t" r="r" b="b"/>
              <a:pathLst>
                <a:path w="2367280" h="1790064">
                  <a:moveTo>
                    <a:pt x="0" y="1789557"/>
                  </a:moveTo>
                  <a:lnTo>
                    <a:pt x="2367153" y="1789557"/>
                  </a:lnTo>
                  <a:lnTo>
                    <a:pt x="2367153" y="0"/>
                  </a:lnTo>
                  <a:lnTo>
                    <a:pt x="0" y="0"/>
                  </a:lnTo>
                  <a:lnTo>
                    <a:pt x="0" y="17895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280727" y="3628199"/>
            <a:ext cx="2378710" cy="1769110"/>
            <a:chOff x="3280727" y="3628199"/>
            <a:chExt cx="2378710" cy="17691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0316" y="3637787"/>
              <a:ext cx="2359152" cy="174955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285490" y="3632961"/>
              <a:ext cx="2369185" cy="1759585"/>
            </a:xfrm>
            <a:custGeom>
              <a:avLst/>
              <a:gdLst/>
              <a:ahLst/>
              <a:cxnLst/>
              <a:rect l="l" t="t" r="r" b="b"/>
              <a:pathLst>
                <a:path w="2369185" h="1759585">
                  <a:moveTo>
                    <a:pt x="0" y="1759077"/>
                  </a:moveTo>
                  <a:lnTo>
                    <a:pt x="2368677" y="1759077"/>
                  </a:lnTo>
                  <a:lnTo>
                    <a:pt x="2368677" y="0"/>
                  </a:lnTo>
                  <a:lnTo>
                    <a:pt x="0" y="0"/>
                  </a:lnTo>
                  <a:lnTo>
                    <a:pt x="0" y="175907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877623" y="2529395"/>
            <a:ext cx="2399665" cy="1771650"/>
            <a:chOff x="5877623" y="2529395"/>
            <a:chExt cx="2399665" cy="177165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87211" y="2538983"/>
              <a:ext cx="2380488" cy="175260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882385" y="2534157"/>
              <a:ext cx="2390140" cy="1762125"/>
            </a:xfrm>
            <a:custGeom>
              <a:avLst/>
              <a:gdLst/>
              <a:ahLst/>
              <a:cxnLst/>
              <a:rect l="l" t="t" r="r" b="b"/>
              <a:pathLst>
                <a:path w="2390140" h="1762125">
                  <a:moveTo>
                    <a:pt x="0" y="1762125"/>
                  </a:moveTo>
                  <a:lnTo>
                    <a:pt x="2390013" y="1762125"/>
                  </a:lnTo>
                  <a:lnTo>
                    <a:pt x="2390013" y="0"/>
                  </a:lnTo>
                  <a:lnTo>
                    <a:pt x="0" y="0"/>
                  </a:lnTo>
                  <a:lnTo>
                    <a:pt x="0" y="176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583183" y="1097026"/>
            <a:ext cx="7596505" cy="10020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should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done </a:t>
            </a:r>
            <a:r>
              <a:rPr dirty="0" sz="3200">
                <a:latin typeface="Tahoma"/>
                <a:cs typeface="Tahoma"/>
              </a:rPr>
              <a:t>to control</a:t>
            </a:r>
            <a:r>
              <a:rPr dirty="0" sz="3200" spc="-10">
                <a:latin typeface="Tahoma"/>
                <a:cs typeface="Tahoma"/>
              </a:rPr>
              <a:t> them.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25626"/>
            <a:ext cx="6823709" cy="42170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Slips,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trips,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make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up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what </a:t>
            </a:r>
            <a:r>
              <a:rPr dirty="0" sz="3200" spc="-2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percent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all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accidental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deaths?</a:t>
            </a:r>
            <a:endParaRPr sz="3200">
              <a:latin typeface="Tahoma"/>
              <a:cs typeface="Tahoma"/>
            </a:endParaRPr>
          </a:p>
          <a:p>
            <a:pPr lvl="1" marL="1326515" indent="-514350">
              <a:lnSpc>
                <a:spcPct val="100000"/>
              </a:lnSpc>
              <a:spcBef>
                <a:spcPts val="770"/>
              </a:spcBef>
              <a:buAutoNum type="alphaLcPeriod"/>
              <a:tabLst>
                <a:tab pos="1326515" algn="l"/>
              </a:tabLst>
            </a:pPr>
            <a:r>
              <a:rPr dirty="0" sz="3200" spc="-25">
                <a:latin typeface="Tahoma"/>
                <a:cs typeface="Tahoma"/>
              </a:rPr>
              <a:t>2%</a:t>
            </a:r>
            <a:endParaRPr sz="3200">
              <a:latin typeface="Tahoma"/>
              <a:cs typeface="Tahoma"/>
            </a:endParaRPr>
          </a:p>
          <a:p>
            <a:pPr lvl="1" marL="1327150" indent="-514984">
              <a:lnSpc>
                <a:spcPct val="100000"/>
              </a:lnSpc>
              <a:spcBef>
                <a:spcPts val="765"/>
              </a:spcBef>
              <a:buAutoNum type="alphaLcPeriod"/>
              <a:tabLst>
                <a:tab pos="1327150" algn="l"/>
              </a:tabLst>
            </a:pPr>
            <a:r>
              <a:rPr dirty="0" sz="3200" spc="-25">
                <a:latin typeface="Tahoma"/>
                <a:cs typeface="Tahoma"/>
              </a:rPr>
              <a:t>15%</a:t>
            </a:r>
            <a:endParaRPr sz="3200">
              <a:latin typeface="Tahoma"/>
              <a:cs typeface="Tahoma"/>
            </a:endParaRPr>
          </a:p>
          <a:p>
            <a:pPr lvl="1" marL="1327785" indent="-515620">
              <a:lnSpc>
                <a:spcPct val="100000"/>
              </a:lnSpc>
              <a:spcBef>
                <a:spcPts val="770"/>
              </a:spcBef>
              <a:buAutoNum type="alphaLcPeriod"/>
              <a:tabLst>
                <a:tab pos="1327785" algn="l"/>
              </a:tabLst>
            </a:pPr>
            <a:r>
              <a:rPr dirty="0" sz="3200" spc="-25">
                <a:latin typeface="Tahoma"/>
                <a:cs typeface="Tahoma"/>
              </a:rPr>
              <a:t>36%</a:t>
            </a:r>
            <a:endParaRPr sz="3200">
              <a:latin typeface="Tahoma"/>
              <a:cs typeface="Tahoma"/>
            </a:endParaRPr>
          </a:p>
          <a:p>
            <a:pPr lvl="1" marL="1327150" indent="-514984">
              <a:lnSpc>
                <a:spcPct val="100000"/>
              </a:lnSpc>
              <a:spcBef>
                <a:spcPts val="770"/>
              </a:spcBef>
              <a:buAutoNum type="alphaLcPeriod"/>
              <a:tabLst>
                <a:tab pos="1327150" algn="l"/>
              </a:tabLst>
            </a:pPr>
            <a:r>
              <a:rPr dirty="0" sz="3200" spc="-25">
                <a:latin typeface="Tahoma"/>
                <a:cs typeface="Tahoma"/>
              </a:rPr>
              <a:t>50%</a:t>
            </a:r>
            <a:endParaRPr sz="3200">
              <a:latin typeface="Tahoma"/>
              <a:cs typeface="Tahoma"/>
            </a:endParaRPr>
          </a:p>
          <a:p>
            <a:pPr algn="ctr" marL="448945">
              <a:lnSpc>
                <a:spcPct val="100000"/>
              </a:lnSpc>
              <a:spcBef>
                <a:spcPts val="304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15%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1594" rIns="0" bIns="0" rtlCol="0" vert="horz">
            <a:spAutoFit/>
          </a:bodyPr>
          <a:lstStyle/>
          <a:p>
            <a:pPr marL="542925" marR="268605" indent="-514350">
              <a:lnSpc>
                <a:spcPct val="90000"/>
              </a:lnSpc>
              <a:spcBef>
                <a:spcPts val="484"/>
              </a:spcBef>
              <a:buAutoNum type="arabicPeriod" startAt="2"/>
              <a:tabLst>
                <a:tab pos="544195" algn="l"/>
              </a:tabLst>
            </a:pPr>
            <a:r>
              <a:rPr dirty="0"/>
              <a:t>What</a:t>
            </a:r>
            <a:r>
              <a:rPr dirty="0" spc="-25"/>
              <a:t> </a:t>
            </a:r>
            <a:r>
              <a:rPr dirty="0"/>
              <a:t>is</a:t>
            </a:r>
            <a:r>
              <a:rPr dirty="0" spc="-20"/>
              <a:t> </a:t>
            </a:r>
            <a:r>
              <a:rPr dirty="0"/>
              <a:t>the</a:t>
            </a:r>
            <a:r>
              <a:rPr dirty="0" spc="-20"/>
              <a:t> </a:t>
            </a:r>
            <a:r>
              <a:rPr dirty="0"/>
              <a:t>easiest</a:t>
            </a:r>
            <a:r>
              <a:rPr dirty="0" spc="-30"/>
              <a:t> </a:t>
            </a:r>
            <a:r>
              <a:rPr dirty="0"/>
              <a:t>and</a:t>
            </a:r>
            <a:r>
              <a:rPr dirty="0" spc="-20"/>
              <a:t> </a:t>
            </a:r>
            <a:r>
              <a:rPr dirty="0"/>
              <a:t>most</a:t>
            </a:r>
            <a:r>
              <a:rPr dirty="0" spc="-30"/>
              <a:t> </a:t>
            </a:r>
            <a:r>
              <a:rPr dirty="0" spc="-10"/>
              <a:t>accurate </a:t>
            </a:r>
            <a:r>
              <a:rPr dirty="0" spc="-10"/>
              <a:t>	</a:t>
            </a:r>
            <a:r>
              <a:rPr dirty="0"/>
              <a:t>way</a:t>
            </a:r>
            <a:r>
              <a:rPr dirty="0" spc="-35"/>
              <a:t> </a:t>
            </a:r>
            <a:r>
              <a:rPr dirty="0"/>
              <a:t>to</a:t>
            </a:r>
            <a:r>
              <a:rPr dirty="0" spc="-30"/>
              <a:t> </a:t>
            </a:r>
            <a:r>
              <a:rPr dirty="0"/>
              <a:t>use</a:t>
            </a:r>
            <a:r>
              <a:rPr dirty="0" spc="-45"/>
              <a:t> </a:t>
            </a:r>
            <a:r>
              <a:rPr dirty="0"/>
              <a:t>a</a:t>
            </a:r>
            <a:r>
              <a:rPr dirty="0" spc="-40"/>
              <a:t> </a:t>
            </a:r>
            <a:r>
              <a:rPr dirty="0"/>
              <a:t>portable</a:t>
            </a:r>
            <a:r>
              <a:rPr dirty="0" spc="-30"/>
              <a:t> </a:t>
            </a:r>
            <a:r>
              <a:rPr dirty="0"/>
              <a:t>ladder</a:t>
            </a:r>
            <a:r>
              <a:rPr dirty="0" spc="-30"/>
              <a:t> </a:t>
            </a:r>
            <a:r>
              <a:rPr dirty="0" spc="-10"/>
              <a:t>according </a:t>
            </a:r>
            <a:r>
              <a:rPr dirty="0" spc="-10"/>
              <a:t>	</a:t>
            </a:r>
            <a:r>
              <a:rPr dirty="0"/>
              <a:t>to</a:t>
            </a:r>
            <a:r>
              <a:rPr dirty="0" spc="-45"/>
              <a:t> </a:t>
            </a:r>
            <a:r>
              <a:rPr dirty="0"/>
              <a:t>the</a:t>
            </a:r>
            <a:r>
              <a:rPr dirty="0" spc="-40"/>
              <a:t> </a:t>
            </a:r>
            <a:r>
              <a:rPr dirty="0" spc="-10"/>
              <a:t>manufacturer?</a:t>
            </a:r>
          </a:p>
          <a:p>
            <a:pPr lvl="1" marL="1344295" indent="-514984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1344295" algn="l"/>
              </a:tabLst>
            </a:pP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manufacturer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via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cell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phone</a:t>
            </a:r>
            <a:endParaRPr sz="2800">
              <a:latin typeface="Tahoma"/>
              <a:cs typeface="Tahoma"/>
            </a:endParaRPr>
          </a:p>
          <a:p>
            <a:pPr lvl="1" marL="1344295" indent="-514984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1344295" algn="l"/>
              </a:tabLst>
            </a:pPr>
            <a:r>
              <a:rPr dirty="0" sz="2800">
                <a:latin typeface="Tahoma"/>
                <a:cs typeface="Tahoma"/>
              </a:rPr>
              <a:t>Download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internet.</a:t>
            </a:r>
            <a:endParaRPr sz="2800">
              <a:latin typeface="Tahoma"/>
              <a:cs typeface="Tahoma"/>
            </a:endParaRPr>
          </a:p>
          <a:p>
            <a:pPr lvl="1" marL="1344295" marR="417195" indent="-515620">
              <a:lnSpc>
                <a:spcPts val="3020"/>
              </a:lnSpc>
              <a:spcBef>
                <a:spcPts val="725"/>
              </a:spcBef>
              <a:buAutoNum type="alphaLcPeriod"/>
              <a:tabLst>
                <a:tab pos="1344295" algn="l"/>
              </a:tabLst>
            </a:pPr>
            <a:r>
              <a:rPr dirty="0" sz="2800">
                <a:latin typeface="Tahoma"/>
                <a:cs typeface="Tahoma"/>
              </a:rPr>
              <a:t>Read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follow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warning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labels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10">
                <a:latin typeface="Tahoma"/>
                <a:cs typeface="Tahoma"/>
              </a:rPr>
              <a:t>stickers.</a:t>
            </a:r>
            <a:endParaRPr sz="2800">
              <a:latin typeface="Tahoma"/>
              <a:cs typeface="Tahoma"/>
            </a:endParaRPr>
          </a:p>
          <a:p>
            <a:pPr lvl="1" marL="1344295" indent="-514984">
              <a:lnSpc>
                <a:spcPct val="100000"/>
              </a:lnSpc>
              <a:spcBef>
                <a:spcPts val="295"/>
              </a:spcBef>
              <a:buAutoNum type="alphaLcPeriod"/>
              <a:tabLst>
                <a:tab pos="1344295" algn="l"/>
              </a:tabLst>
            </a:pPr>
            <a:r>
              <a:rPr dirty="0" sz="2800">
                <a:latin typeface="Tahoma"/>
                <a:cs typeface="Tahoma"/>
              </a:rPr>
              <a:t>Ask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fellow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worker.</a:t>
            </a:r>
            <a:endParaRPr sz="2400">
              <a:latin typeface="Tahoma"/>
              <a:cs typeface="Tahoma"/>
            </a:endParaRPr>
          </a:p>
          <a:p>
            <a:pPr marL="2348230" marR="102870" indent="-2125345">
              <a:lnSpc>
                <a:spcPct val="100000"/>
              </a:lnSpc>
              <a:spcBef>
                <a:spcPts val="1689"/>
              </a:spcBef>
            </a:pPr>
            <a:r>
              <a:rPr dirty="0" sz="3000" b="1">
                <a:latin typeface="Tahoma"/>
                <a:cs typeface="Tahoma"/>
              </a:rPr>
              <a:t>Answer:</a:t>
            </a:r>
            <a:r>
              <a:rPr dirty="0" sz="3000" spc="-50" b="1"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c. Read</a:t>
            </a:r>
            <a:r>
              <a:rPr dirty="0" sz="30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30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follow</a:t>
            </a:r>
            <a:r>
              <a:rPr dirty="0" sz="30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all</a:t>
            </a:r>
            <a:r>
              <a:rPr dirty="0" sz="30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spc="-10" b="1">
                <a:solidFill>
                  <a:srgbClr val="FF0000"/>
                </a:solidFill>
                <a:latin typeface="Tahoma"/>
                <a:cs typeface="Tahoma"/>
              </a:rPr>
              <a:t>warning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labels</a:t>
            </a:r>
            <a:r>
              <a:rPr dirty="0" sz="30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30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000" spc="-10" b="1">
                <a:solidFill>
                  <a:srgbClr val="FF0000"/>
                </a:solidFill>
                <a:latin typeface="Tahoma"/>
                <a:cs typeface="Tahoma"/>
              </a:rPr>
              <a:t>stickers.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97026"/>
            <a:ext cx="8007350" cy="49650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6415" marR="396875" indent="-514350">
              <a:lnSpc>
                <a:spcPct val="100000"/>
              </a:lnSpc>
              <a:spcBef>
                <a:spcPts val="105"/>
              </a:spcBef>
              <a:buAutoNum type="arabicPeriod" startAt="3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When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using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portable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ladder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access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another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level,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statement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true?</a:t>
            </a:r>
            <a:endParaRPr sz="3200">
              <a:latin typeface="Tahoma"/>
              <a:cs typeface="Tahoma"/>
            </a:endParaRPr>
          </a:p>
          <a:p>
            <a:pPr lvl="1" marL="1327785" indent="-514984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1327785" algn="l"/>
              </a:tabLst>
            </a:pP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step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ladder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enough.</a:t>
            </a:r>
            <a:endParaRPr sz="2800">
              <a:latin typeface="Tahoma"/>
              <a:cs typeface="Tahoma"/>
            </a:endParaRPr>
          </a:p>
          <a:p>
            <a:pPr lvl="1" marL="1327785" indent="-514984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1327785" algn="l"/>
              </a:tabLst>
            </a:pPr>
            <a:r>
              <a:rPr dirty="0" sz="2800">
                <a:latin typeface="Tahoma"/>
                <a:cs typeface="Tahoma"/>
              </a:rPr>
              <a:t>Portable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ladders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never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used.</a:t>
            </a:r>
            <a:endParaRPr sz="2800">
              <a:latin typeface="Tahoma"/>
              <a:cs typeface="Tahoma"/>
            </a:endParaRPr>
          </a:p>
          <a:p>
            <a:pPr lvl="1" marL="1327785" marR="157480" indent="-51562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1327785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ladder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should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secured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extend </a:t>
            </a:r>
            <a:r>
              <a:rPr dirty="0" sz="2800">
                <a:latin typeface="Tahoma"/>
                <a:cs typeface="Tahoma"/>
              </a:rPr>
              <a:t>3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feet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above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level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accessing.</a:t>
            </a:r>
            <a:endParaRPr sz="2800">
              <a:latin typeface="Tahoma"/>
              <a:cs typeface="Tahoma"/>
            </a:endParaRPr>
          </a:p>
          <a:p>
            <a:pPr lvl="1" marL="1327785" indent="-514984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1327785" algn="l"/>
              </a:tabLst>
            </a:pPr>
            <a:r>
              <a:rPr dirty="0" sz="2800">
                <a:latin typeface="Tahoma"/>
                <a:cs typeface="Tahoma"/>
              </a:rPr>
              <a:t>Carrying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permitted.</a:t>
            </a:r>
            <a:endParaRPr sz="2800">
              <a:latin typeface="Tahoma"/>
              <a:cs typeface="Tahoma"/>
            </a:endParaRPr>
          </a:p>
          <a:p>
            <a:pPr marL="1697989" marR="340360" indent="-1571625">
              <a:lnSpc>
                <a:spcPct val="100000"/>
              </a:lnSpc>
              <a:spcBef>
                <a:spcPts val="1630"/>
              </a:spcBef>
            </a:pPr>
            <a:r>
              <a:rPr dirty="0" sz="2800" b="1">
                <a:latin typeface="Tahoma"/>
                <a:cs typeface="Tahoma"/>
              </a:rPr>
              <a:t>Answer:</a:t>
            </a:r>
            <a:r>
              <a:rPr dirty="0" sz="2800" spc="-35" b="1"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2800" spc="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28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ladder</a:t>
            </a:r>
            <a:r>
              <a:rPr dirty="0" sz="28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should</a:t>
            </a:r>
            <a:r>
              <a:rPr dirty="0" sz="28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be</a:t>
            </a:r>
            <a:r>
              <a:rPr dirty="0" sz="28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secured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28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extend</a:t>
            </a:r>
            <a:r>
              <a:rPr dirty="0" sz="28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3</a:t>
            </a:r>
            <a:r>
              <a:rPr dirty="0" sz="28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feet</a:t>
            </a:r>
            <a:r>
              <a:rPr dirty="0" sz="28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above</a:t>
            </a:r>
            <a:r>
              <a:rPr dirty="0" sz="28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28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level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you</a:t>
            </a:r>
            <a:r>
              <a:rPr dirty="0" sz="28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are</a:t>
            </a:r>
            <a:r>
              <a:rPr dirty="0" sz="28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accessing.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340" y="1281429"/>
            <a:ext cx="7614920" cy="426148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527685" marR="5080" indent="-515620">
              <a:lnSpc>
                <a:spcPct val="90000"/>
              </a:lnSpc>
              <a:spcBef>
                <a:spcPts val="459"/>
              </a:spcBef>
              <a:tabLst>
                <a:tab pos="527685" algn="l"/>
                <a:tab pos="2557145" algn="l"/>
              </a:tabLst>
            </a:pPr>
            <a:r>
              <a:rPr dirty="0" sz="3000" spc="-25">
                <a:latin typeface="Tahoma"/>
                <a:cs typeface="Tahoma"/>
              </a:rPr>
              <a:t>4.</a:t>
            </a:r>
            <a:r>
              <a:rPr dirty="0" sz="3000">
                <a:latin typeface="Tahoma"/>
                <a:cs typeface="Tahoma"/>
              </a:rPr>
              <a:t>	The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maximum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work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level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height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free- </a:t>
            </a:r>
            <a:r>
              <a:rPr dirty="0" sz="3000">
                <a:latin typeface="Tahoma"/>
                <a:cs typeface="Tahoma"/>
              </a:rPr>
              <a:t>standing</a:t>
            </a:r>
            <a:r>
              <a:rPr dirty="0" sz="3000" spc="-9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scaffold’s</a:t>
            </a:r>
            <a:r>
              <a:rPr dirty="0" sz="3000" spc="-12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platform</a:t>
            </a:r>
            <a:r>
              <a:rPr dirty="0" sz="3000" spc="-12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should</a:t>
            </a:r>
            <a:r>
              <a:rPr dirty="0" sz="3000" spc="-10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never </a:t>
            </a:r>
            <a:r>
              <a:rPr dirty="0" sz="3000">
                <a:latin typeface="Tahoma"/>
                <a:cs typeface="Tahoma"/>
              </a:rPr>
              <a:t>exceed </a:t>
            </a:r>
            <a:r>
              <a:rPr dirty="0" u="sng" sz="30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000">
                <a:latin typeface="Tahoma"/>
                <a:cs typeface="Tahoma"/>
              </a:rPr>
              <a:t>times</a:t>
            </a:r>
            <a:r>
              <a:rPr dirty="0" u="none" sz="3000" spc="-80">
                <a:latin typeface="Tahoma"/>
                <a:cs typeface="Tahoma"/>
              </a:rPr>
              <a:t> </a:t>
            </a:r>
            <a:r>
              <a:rPr dirty="0" u="none" sz="3000">
                <a:latin typeface="Tahoma"/>
                <a:cs typeface="Tahoma"/>
              </a:rPr>
              <a:t>the</a:t>
            </a:r>
            <a:r>
              <a:rPr dirty="0" u="none" sz="3000" spc="-90">
                <a:latin typeface="Tahoma"/>
                <a:cs typeface="Tahoma"/>
              </a:rPr>
              <a:t> </a:t>
            </a:r>
            <a:r>
              <a:rPr dirty="0" u="none" sz="3000">
                <a:latin typeface="Tahoma"/>
                <a:cs typeface="Tahoma"/>
              </a:rPr>
              <a:t>minimum</a:t>
            </a:r>
            <a:r>
              <a:rPr dirty="0" u="none" sz="3000" spc="-35">
                <a:latin typeface="Tahoma"/>
                <a:cs typeface="Tahoma"/>
              </a:rPr>
              <a:t> </a:t>
            </a:r>
            <a:r>
              <a:rPr dirty="0" u="none" sz="3000" spc="-20">
                <a:latin typeface="Tahoma"/>
                <a:cs typeface="Tahoma"/>
              </a:rPr>
              <a:t>base </a:t>
            </a:r>
            <a:r>
              <a:rPr dirty="0" u="none" sz="3000" spc="-10">
                <a:latin typeface="Tahoma"/>
                <a:cs typeface="Tahoma"/>
              </a:rPr>
              <a:t>dimension.</a:t>
            </a:r>
            <a:endParaRPr sz="3000">
              <a:latin typeface="Tahoma"/>
              <a:cs typeface="Tahoma"/>
            </a:endParaRPr>
          </a:p>
          <a:p>
            <a:pPr marL="812800">
              <a:lnSpc>
                <a:spcPct val="100000"/>
              </a:lnSpc>
              <a:spcBef>
                <a:spcPts val="360"/>
              </a:spcBef>
              <a:tabLst>
                <a:tab pos="1327785" algn="l"/>
              </a:tabLst>
            </a:pPr>
            <a:r>
              <a:rPr dirty="0" sz="3000" spc="-25">
                <a:latin typeface="Tahoma"/>
                <a:cs typeface="Tahoma"/>
              </a:rPr>
              <a:t>a.</a:t>
            </a:r>
            <a:r>
              <a:rPr dirty="0" sz="3000">
                <a:latin typeface="Tahoma"/>
                <a:cs typeface="Tahoma"/>
              </a:rPr>
              <a:t>	</a:t>
            </a:r>
            <a:r>
              <a:rPr dirty="0" sz="3000" spc="-50">
                <a:latin typeface="Tahoma"/>
                <a:cs typeface="Tahoma"/>
              </a:rPr>
              <a:t>2</a:t>
            </a:r>
            <a:endParaRPr sz="3000">
              <a:latin typeface="Tahoma"/>
              <a:cs typeface="Tahoma"/>
            </a:endParaRPr>
          </a:p>
          <a:p>
            <a:pPr marL="812800">
              <a:lnSpc>
                <a:spcPct val="100000"/>
              </a:lnSpc>
              <a:spcBef>
                <a:spcPts val="360"/>
              </a:spcBef>
              <a:tabLst>
                <a:tab pos="1327785" algn="l"/>
              </a:tabLst>
            </a:pPr>
            <a:r>
              <a:rPr dirty="0" sz="3000" spc="-25">
                <a:latin typeface="Tahoma"/>
                <a:cs typeface="Tahoma"/>
              </a:rPr>
              <a:t>b.</a:t>
            </a:r>
            <a:r>
              <a:rPr dirty="0" sz="3000">
                <a:latin typeface="Tahoma"/>
                <a:cs typeface="Tahoma"/>
              </a:rPr>
              <a:t>	</a:t>
            </a:r>
            <a:r>
              <a:rPr dirty="0" sz="3000" spc="-50">
                <a:latin typeface="Tahoma"/>
                <a:cs typeface="Tahoma"/>
              </a:rPr>
              <a:t>3</a:t>
            </a:r>
            <a:endParaRPr sz="3000">
              <a:latin typeface="Tahoma"/>
              <a:cs typeface="Tahoma"/>
            </a:endParaRPr>
          </a:p>
          <a:p>
            <a:pPr marL="812800">
              <a:lnSpc>
                <a:spcPct val="100000"/>
              </a:lnSpc>
              <a:spcBef>
                <a:spcPts val="360"/>
              </a:spcBef>
              <a:tabLst>
                <a:tab pos="1327785" algn="l"/>
              </a:tabLst>
            </a:pPr>
            <a:r>
              <a:rPr dirty="0" sz="3000" spc="-25">
                <a:latin typeface="Tahoma"/>
                <a:cs typeface="Tahoma"/>
              </a:rPr>
              <a:t>c.</a:t>
            </a:r>
            <a:r>
              <a:rPr dirty="0" sz="3000">
                <a:latin typeface="Tahoma"/>
                <a:cs typeface="Tahoma"/>
              </a:rPr>
              <a:t>	</a:t>
            </a:r>
            <a:r>
              <a:rPr dirty="0" sz="3000" spc="-50">
                <a:latin typeface="Tahoma"/>
                <a:cs typeface="Tahoma"/>
              </a:rPr>
              <a:t>4</a:t>
            </a:r>
            <a:endParaRPr sz="3000">
              <a:latin typeface="Tahoma"/>
              <a:cs typeface="Tahoma"/>
            </a:endParaRPr>
          </a:p>
          <a:p>
            <a:pPr marL="812800">
              <a:lnSpc>
                <a:spcPct val="100000"/>
              </a:lnSpc>
              <a:spcBef>
                <a:spcPts val="360"/>
              </a:spcBef>
              <a:tabLst>
                <a:tab pos="1327785" algn="l"/>
              </a:tabLst>
            </a:pPr>
            <a:r>
              <a:rPr dirty="0" sz="3000" spc="-25">
                <a:latin typeface="Tahoma"/>
                <a:cs typeface="Tahoma"/>
              </a:rPr>
              <a:t>d.</a:t>
            </a:r>
            <a:r>
              <a:rPr dirty="0" sz="3000">
                <a:latin typeface="Tahoma"/>
                <a:cs typeface="Tahoma"/>
              </a:rPr>
              <a:t>	</a:t>
            </a:r>
            <a:r>
              <a:rPr dirty="0" sz="3000" spc="-50">
                <a:latin typeface="Tahoma"/>
                <a:cs typeface="Tahoma"/>
              </a:rPr>
              <a:t>5</a:t>
            </a:r>
            <a:endParaRPr sz="3000">
              <a:latin typeface="Tahoma"/>
              <a:cs typeface="Tahoma"/>
            </a:endParaRPr>
          </a:p>
          <a:p>
            <a:pPr marL="2683510">
              <a:lnSpc>
                <a:spcPct val="100000"/>
              </a:lnSpc>
              <a:spcBef>
                <a:spcPts val="345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50" b="1">
                <a:solidFill>
                  <a:srgbClr val="FF0000"/>
                </a:solidFill>
                <a:latin typeface="Tahoma"/>
                <a:cs typeface="Tahoma"/>
              </a:rPr>
              <a:t>4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76677"/>
            <a:ext cx="8057515" cy="446595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865"/>
              </a:spcBef>
              <a:buAutoNum type="arabicPeriod" startAt="5"/>
              <a:tabLst>
                <a:tab pos="527050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best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describes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safe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scaffold?</a:t>
            </a:r>
            <a:endParaRPr sz="3200">
              <a:latin typeface="Tahoma"/>
              <a:cs typeface="Tahoma"/>
            </a:endParaRPr>
          </a:p>
          <a:p>
            <a:pPr lvl="1" marL="1325880" marR="573405" indent="-513715">
              <a:lnSpc>
                <a:spcPct val="100000"/>
              </a:lnSpc>
              <a:spcBef>
                <a:spcPts val="765"/>
              </a:spcBef>
              <a:buAutoNum type="alphaLcPeriod"/>
              <a:tabLst>
                <a:tab pos="1327785" algn="l"/>
              </a:tabLst>
            </a:pPr>
            <a:r>
              <a:rPr dirty="0" sz="3200">
                <a:latin typeface="Tahoma"/>
                <a:cs typeface="Tahoma"/>
              </a:rPr>
              <a:t>Placed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on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firm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foundation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is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plumb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level</a:t>
            </a:r>
            <a:endParaRPr sz="3200">
              <a:latin typeface="Tahoma"/>
              <a:cs typeface="Tahoma"/>
            </a:endParaRPr>
          </a:p>
          <a:p>
            <a:pPr lvl="1" marL="1327785" indent="-514984">
              <a:lnSpc>
                <a:spcPct val="100000"/>
              </a:lnSpc>
              <a:spcBef>
                <a:spcPts val="770"/>
              </a:spcBef>
              <a:buAutoNum type="alphaLcPeriod"/>
              <a:tabLst>
                <a:tab pos="1327785" algn="l"/>
              </a:tabLst>
            </a:pPr>
            <a:r>
              <a:rPr dirty="0" sz="3200">
                <a:latin typeface="Tahoma"/>
                <a:cs typeface="Tahoma"/>
              </a:rPr>
              <a:t>Has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proper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access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fully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decked</a:t>
            </a:r>
            <a:endParaRPr sz="3200">
              <a:latin typeface="Tahoma"/>
              <a:cs typeface="Tahoma"/>
            </a:endParaRPr>
          </a:p>
          <a:p>
            <a:pPr lvl="1" marL="1327785" indent="-514984">
              <a:lnSpc>
                <a:spcPct val="100000"/>
              </a:lnSpc>
              <a:spcBef>
                <a:spcPts val="770"/>
              </a:spcBef>
              <a:buAutoNum type="alphaLcPeriod"/>
              <a:tabLst>
                <a:tab pos="1327785" algn="l"/>
              </a:tabLst>
            </a:pPr>
            <a:r>
              <a:rPr dirty="0" sz="3200">
                <a:latin typeface="Tahoma"/>
                <a:cs typeface="Tahoma"/>
              </a:rPr>
              <a:t>Has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proper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guardrail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system</a:t>
            </a:r>
            <a:endParaRPr sz="3200">
              <a:latin typeface="Tahoma"/>
              <a:cs typeface="Tahoma"/>
            </a:endParaRPr>
          </a:p>
          <a:p>
            <a:pPr lvl="1" marL="1327785" indent="-514984">
              <a:lnSpc>
                <a:spcPct val="100000"/>
              </a:lnSpc>
              <a:spcBef>
                <a:spcPts val="770"/>
              </a:spcBef>
              <a:buAutoNum type="alphaLcPeriod"/>
              <a:tabLst>
                <a:tab pos="1327785" algn="l"/>
              </a:tabLst>
            </a:pPr>
            <a:r>
              <a:rPr dirty="0" sz="3200">
                <a:latin typeface="Tahoma"/>
                <a:cs typeface="Tahoma"/>
              </a:rPr>
              <a:t>All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above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3200">
              <a:latin typeface="Tahoma"/>
              <a:cs typeface="Tahoma"/>
            </a:endParaRPr>
          </a:p>
          <a:p>
            <a:pPr algn="ctr" marL="128905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All</a:t>
            </a:r>
            <a:r>
              <a:rPr dirty="0" sz="32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z="3200" spc="-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above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76857"/>
            <a:ext cx="7017384" cy="426593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525780" marR="5080" indent="-513715">
              <a:lnSpc>
                <a:spcPct val="90000"/>
              </a:lnSpc>
              <a:spcBef>
                <a:spcPts val="484"/>
              </a:spcBef>
              <a:buAutoNum type="arabicPeriod" startAt="6"/>
              <a:tabLst>
                <a:tab pos="527685" algn="l"/>
                <a:tab pos="2153285" algn="l"/>
              </a:tabLst>
            </a:pPr>
            <a:r>
              <a:rPr dirty="0" sz="3200">
                <a:latin typeface="Tahoma"/>
                <a:cs typeface="Tahoma"/>
              </a:rPr>
              <a:t>Scissor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lifts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rated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outdoor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use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generally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limited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wind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speeds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below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200" spc="-50">
                <a:latin typeface="Tahoma"/>
                <a:cs typeface="Tahoma"/>
              </a:rPr>
              <a:t>.</a:t>
            </a:r>
            <a:endParaRPr sz="3200">
              <a:latin typeface="Tahoma"/>
              <a:cs typeface="Tahoma"/>
            </a:endParaRPr>
          </a:p>
          <a:p>
            <a:pPr lvl="1" marL="1326515" indent="-514350">
              <a:lnSpc>
                <a:spcPct val="100000"/>
              </a:lnSpc>
              <a:spcBef>
                <a:spcPts val="385"/>
              </a:spcBef>
              <a:buAutoNum type="alphaLcPeriod"/>
              <a:tabLst>
                <a:tab pos="1326515" algn="l"/>
              </a:tabLst>
            </a:pPr>
            <a:r>
              <a:rPr dirty="0" sz="3200">
                <a:latin typeface="Tahoma"/>
                <a:cs typeface="Tahoma"/>
              </a:rPr>
              <a:t>28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MPH</a:t>
            </a:r>
            <a:endParaRPr sz="3200">
              <a:latin typeface="Tahoma"/>
              <a:cs typeface="Tahoma"/>
            </a:endParaRPr>
          </a:p>
          <a:p>
            <a:pPr lvl="1" marL="1325880" indent="-513715">
              <a:lnSpc>
                <a:spcPct val="100000"/>
              </a:lnSpc>
              <a:spcBef>
                <a:spcPts val="385"/>
              </a:spcBef>
              <a:buAutoNum type="alphaLcPeriod"/>
              <a:tabLst>
                <a:tab pos="1325880" algn="l"/>
              </a:tabLst>
            </a:pPr>
            <a:r>
              <a:rPr dirty="0" sz="3200">
                <a:latin typeface="Tahoma"/>
                <a:cs typeface="Tahoma"/>
              </a:rPr>
              <a:t>50 </a:t>
            </a:r>
            <a:r>
              <a:rPr dirty="0" sz="3200" spc="-25">
                <a:latin typeface="Tahoma"/>
                <a:cs typeface="Tahoma"/>
              </a:rPr>
              <a:t>MPH</a:t>
            </a:r>
            <a:endParaRPr sz="3200">
              <a:latin typeface="Tahoma"/>
              <a:cs typeface="Tahoma"/>
            </a:endParaRPr>
          </a:p>
          <a:p>
            <a:pPr lvl="1" marL="1327785" indent="-515620">
              <a:lnSpc>
                <a:spcPct val="100000"/>
              </a:lnSpc>
              <a:spcBef>
                <a:spcPts val="385"/>
              </a:spcBef>
              <a:buAutoNum type="alphaLcPeriod"/>
              <a:tabLst>
                <a:tab pos="1327785" algn="l"/>
              </a:tabLst>
            </a:pPr>
            <a:r>
              <a:rPr dirty="0" sz="3200">
                <a:latin typeface="Tahoma"/>
                <a:cs typeface="Tahoma"/>
              </a:rPr>
              <a:t>60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MPH</a:t>
            </a:r>
            <a:endParaRPr sz="3200">
              <a:latin typeface="Tahoma"/>
              <a:cs typeface="Tahoma"/>
            </a:endParaRPr>
          </a:p>
          <a:p>
            <a:pPr lvl="1" marL="1327150" indent="-514984">
              <a:lnSpc>
                <a:spcPct val="100000"/>
              </a:lnSpc>
              <a:spcBef>
                <a:spcPts val="385"/>
              </a:spcBef>
              <a:buAutoNum type="alphaLcPeriod"/>
              <a:tabLst>
                <a:tab pos="1327150" algn="l"/>
              </a:tabLst>
            </a:pPr>
            <a:r>
              <a:rPr dirty="0" sz="3200">
                <a:latin typeface="Tahoma"/>
                <a:cs typeface="Tahoma"/>
              </a:rPr>
              <a:t>75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MPH</a:t>
            </a:r>
            <a:endParaRPr sz="3200">
              <a:latin typeface="Tahoma"/>
              <a:cs typeface="Tahoma"/>
            </a:endParaRPr>
          </a:p>
          <a:p>
            <a:pPr algn="ctr" marL="253365">
              <a:lnSpc>
                <a:spcPct val="100000"/>
              </a:lnSpc>
              <a:spcBef>
                <a:spcPts val="1889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a. 28 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MPH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200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0"/>
              <a:t> </a:t>
            </a:r>
            <a:r>
              <a:rPr dirty="0"/>
              <a:t>by</a:t>
            </a:r>
            <a:r>
              <a:rPr dirty="0" spc="-30"/>
              <a:t> </a:t>
            </a:r>
            <a:r>
              <a:rPr dirty="0"/>
              <a:t>OTIEC</a:t>
            </a:r>
            <a:r>
              <a:rPr dirty="0" spc="-50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5"/>
              <a:t> </a:t>
            </a:r>
            <a:r>
              <a:rPr dirty="0"/>
              <a:t>10-hr.</a:t>
            </a:r>
            <a:r>
              <a:rPr dirty="0" spc="-45"/>
              <a:t> </a:t>
            </a:r>
            <a:r>
              <a:rPr dirty="0"/>
              <a:t>General</a:t>
            </a:r>
            <a:r>
              <a:rPr dirty="0" spc="-15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Walking/Working</a:t>
            </a:r>
            <a:r>
              <a:rPr dirty="0" spc="-5"/>
              <a:t> </a:t>
            </a:r>
            <a:r>
              <a:rPr dirty="0"/>
              <a:t>Surfaces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13995" rIns="0" bIns="0" rtlCol="0" vert="horz">
            <a:spAutoFit/>
          </a:bodyPr>
          <a:lstStyle/>
          <a:p>
            <a:pPr marL="542925" marR="5080" indent="-514350">
              <a:lnSpc>
                <a:spcPct val="90000"/>
              </a:lnSpc>
              <a:spcBef>
                <a:spcPts val="484"/>
              </a:spcBef>
              <a:buAutoNum type="arabicPeriod" startAt="7"/>
              <a:tabLst>
                <a:tab pos="544195" algn="l"/>
                <a:tab pos="1489710" algn="l"/>
              </a:tabLst>
            </a:pPr>
            <a:r>
              <a:rPr dirty="0"/>
              <a:t>The</a:t>
            </a:r>
            <a:r>
              <a:rPr dirty="0" spc="-60"/>
              <a:t> </a:t>
            </a:r>
            <a:r>
              <a:rPr dirty="0"/>
              <a:t>height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50"/>
              <a:t> </a:t>
            </a:r>
            <a:r>
              <a:rPr dirty="0"/>
              <a:t>a</a:t>
            </a:r>
            <a:r>
              <a:rPr dirty="0" spc="-75"/>
              <a:t> </a:t>
            </a:r>
            <a:r>
              <a:rPr dirty="0"/>
              <a:t>proper</a:t>
            </a:r>
            <a:r>
              <a:rPr dirty="0" spc="-75"/>
              <a:t> </a:t>
            </a:r>
            <a:r>
              <a:rPr dirty="0"/>
              <a:t>guardrail</a:t>
            </a:r>
            <a:r>
              <a:rPr dirty="0" spc="-60"/>
              <a:t> </a:t>
            </a:r>
            <a:r>
              <a:rPr dirty="0" spc="-10"/>
              <a:t>system </a:t>
            </a:r>
            <a:r>
              <a:rPr dirty="0" spc="-10"/>
              <a:t>	</a:t>
            </a:r>
            <a:r>
              <a:rPr dirty="0"/>
              <a:t>is </a:t>
            </a:r>
            <a:r>
              <a:rPr dirty="0" u="heavy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none"/>
              <a:t>(+/−</a:t>
            </a:r>
            <a:r>
              <a:rPr dirty="0" u="none" spc="-45"/>
              <a:t> </a:t>
            </a:r>
            <a:r>
              <a:rPr dirty="0" u="none"/>
              <a:t>3”)</a:t>
            </a:r>
            <a:r>
              <a:rPr dirty="0" u="none" spc="-40"/>
              <a:t> </a:t>
            </a:r>
            <a:r>
              <a:rPr dirty="0" u="none"/>
              <a:t>from</a:t>
            </a:r>
            <a:r>
              <a:rPr dirty="0" u="none" spc="-35"/>
              <a:t> </a:t>
            </a:r>
            <a:r>
              <a:rPr dirty="0" u="none"/>
              <a:t>the</a:t>
            </a:r>
            <a:r>
              <a:rPr dirty="0" u="none" spc="-30"/>
              <a:t> </a:t>
            </a:r>
            <a:r>
              <a:rPr dirty="0" u="none" spc="-10"/>
              <a:t>walking/working 	surface.</a:t>
            </a:r>
          </a:p>
          <a:p>
            <a:pPr lvl="1" marL="1343660" indent="-514350">
              <a:lnSpc>
                <a:spcPct val="100000"/>
              </a:lnSpc>
              <a:spcBef>
                <a:spcPts val="385"/>
              </a:spcBef>
              <a:buAutoNum type="alphaLcPeriod"/>
              <a:tabLst>
                <a:tab pos="1343660" algn="l"/>
              </a:tabLst>
            </a:pPr>
            <a:r>
              <a:rPr dirty="0" sz="3200">
                <a:latin typeface="Tahoma"/>
                <a:cs typeface="Tahoma"/>
              </a:rPr>
              <a:t>30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inches</a:t>
            </a:r>
            <a:endParaRPr sz="3200">
              <a:latin typeface="Tahoma"/>
              <a:cs typeface="Tahoma"/>
            </a:endParaRPr>
          </a:p>
          <a:p>
            <a:pPr lvl="1" marL="1343025" indent="-513715">
              <a:lnSpc>
                <a:spcPct val="100000"/>
              </a:lnSpc>
              <a:spcBef>
                <a:spcPts val="385"/>
              </a:spcBef>
              <a:buAutoNum type="alphaLcPeriod"/>
              <a:tabLst>
                <a:tab pos="1343025" algn="l"/>
              </a:tabLst>
            </a:pPr>
            <a:r>
              <a:rPr dirty="0" sz="3200">
                <a:latin typeface="Tahoma"/>
                <a:cs typeface="Tahoma"/>
              </a:rPr>
              <a:t>42 </a:t>
            </a:r>
            <a:r>
              <a:rPr dirty="0" sz="3200" spc="-10">
                <a:latin typeface="Tahoma"/>
                <a:cs typeface="Tahoma"/>
              </a:rPr>
              <a:t>inches</a:t>
            </a:r>
            <a:endParaRPr sz="3200">
              <a:latin typeface="Tahoma"/>
              <a:cs typeface="Tahoma"/>
            </a:endParaRPr>
          </a:p>
          <a:p>
            <a:pPr lvl="1" marL="1344295" indent="-514984">
              <a:lnSpc>
                <a:spcPct val="100000"/>
              </a:lnSpc>
              <a:spcBef>
                <a:spcPts val="385"/>
              </a:spcBef>
              <a:buAutoNum type="alphaLcPeriod"/>
              <a:tabLst>
                <a:tab pos="1344295" algn="l"/>
              </a:tabLst>
            </a:pPr>
            <a:r>
              <a:rPr dirty="0" sz="3200">
                <a:latin typeface="Tahoma"/>
                <a:cs typeface="Tahoma"/>
              </a:rPr>
              <a:t>60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inches</a:t>
            </a:r>
            <a:endParaRPr sz="3200">
              <a:latin typeface="Tahoma"/>
              <a:cs typeface="Tahoma"/>
            </a:endParaRPr>
          </a:p>
          <a:p>
            <a:pPr lvl="1" marL="1344295" indent="-514984">
              <a:lnSpc>
                <a:spcPct val="100000"/>
              </a:lnSpc>
              <a:spcBef>
                <a:spcPts val="385"/>
              </a:spcBef>
              <a:buAutoNum type="alphaLcPeriod"/>
              <a:tabLst>
                <a:tab pos="1344295" algn="l"/>
              </a:tabLst>
            </a:pPr>
            <a:r>
              <a:rPr dirty="0" sz="3200">
                <a:latin typeface="Tahoma"/>
                <a:cs typeface="Tahoma"/>
              </a:rPr>
              <a:t>None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above</a:t>
            </a:r>
            <a:endParaRPr sz="3200">
              <a:latin typeface="Tahoma"/>
              <a:cs typeface="Tahoma"/>
            </a:endParaRPr>
          </a:p>
          <a:p>
            <a:pPr marL="1833880">
              <a:lnSpc>
                <a:spcPct val="100000"/>
              </a:lnSpc>
              <a:spcBef>
                <a:spcPts val="1889"/>
              </a:spcBef>
            </a:pPr>
            <a:r>
              <a:rPr dirty="0" b="1">
                <a:latin typeface="Tahoma"/>
                <a:cs typeface="Tahoma"/>
              </a:rPr>
              <a:t>Answer:</a:t>
            </a:r>
            <a:r>
              <a:rPr dirty="0" spc="-15" b="1"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42</a:t>
            </a:r>
            <a:r>
              <a:rPr dirty="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10" b="1">
                <a:solidFill>
                  <a:srgbClr val="FF0000"/>
                </a:solidFill>
                <a:latin typeface="Tahoma"/>
                <a:cs typeface="Tahoma"/>
              </a:rPr>
              <a:t>inches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Walking and Working Surfaces, including Fall Protection</dc:subject>
  <dc:title>OSHA 10-hour Outreach Training General Industry</dc:title>
  <dcterms:created xsi:type="dcterms:W3CDTF">2025-06-09T20:51:15Z</dcterms:created>
  <dcterms:modified xsi:type="dcterms:W3CDTF">2025-06-09T20:51:15Z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2024-09-18T00:00:00Z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2025-06-09T00:00:00Z</vt:filetime>
  </property>
  <property fmtid="{D5CDD505-2E9C-101B-9397-08002B2CF9AE}" pid="5" name="Producer">
    <vt:lpwstr>Microsoft® PowerPoint® for Microsoft 365</vt:lpwstr>
  </property>
</Properties>
</file>