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png" ContentType="image/png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17220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762" y="6171438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8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2338" y="182371"/>
            <a:ext cx="8882634" cy="6365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45539" y="1133442"/>
            <a:ext cx="6457315" cy="15519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674001"/>
            <a:ext cx="3204210" cy="149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29238" y="6525944"/>
            <a:ext cx="2326640" cy="27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www.osha.gov/hazfinder/" TargetMode="External"/><Relationship Id="rId3" Type="http://schemas.openxmlformats.org/officeDocument/2006/relationships/image" Target="../media/image8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Relationship Id="rId6" Type="http://schemas.openxmlformats.org/officeDocument/2006/relationships/image" Target="../media/image18.jpg"/><Relationship Id="rId7" Type="http://schemas.openxmlformats.org/officeDocument/2006/relationships/image" Target="../media/image19.jpg"/><Relationship Id="rId8" Type="http://schemas.openxmlformats.org/officeDocument/2006/relationships/image" Target="../media/image20.jpg"/><Relationship Id="rId9" Type="http://schemas.openxmlformats.org/officeDocument/2006/relationships/image" Target="../media/image21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163" y="1988947"/>
            <a:ext cx="8429625" cy="28682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 marL="1630680" marR="1775460">
              <a:lnSpc>
                <a:spcPct val="100000"/>
              </a:lnSpc>
              <a:spcBef>
                <a:spcPts val="105"/>
              </a:spcBef>
            </a:pPr>
            <a:r>
              <a:rPr dirty="0" sz="4400"/>
              <a:t>Safety</a:t>
            </a:r>
            <a:r>
              <a:rPr dirty="0" sz="4400" spc="-75"/>
              <a:t> </a:t>
            </a:r>
            <a:r>
              <a:rPr dirty="0" sz="4400"/>
              <a:t>and</a:t>
            </a:r>
            <a:r>
              <a:rPr dirty="0" sz="4400" spc="-75"/>
              <a:t> </a:t>
            </a:r>
            <a:r>
              <a:rPr dirty="0" sz="4400" spc="-10"/>
              <a:t>Health Programs</a:t>
            </a:r>
            <a:endParaRPr sz="4400"/>
          </a:p>
          <a:p>
            <a:pPr algn="ctr" marL="12065" marR="5080">
              <a:lnSpc>
                <a:spcPct val="120000"/>
              </a:lnSpc>
              <a:spcBef>
                <a:spcPts val="300"/>
              </a:spcBef>
            </a:pPr>
            <a:r>
              <a:rPr dirty="0">
                <a:solidFill>
                  <a:srgbClr val="888888"/>
                </a:solidFill>
              </a:rPr>
              <a:t>OSHA</a:t>
            </a:r>
            <a:r>
              <a:rPr dirty="0" spc="-105">
                <a:solidFill>
                  <a:srgbClr val="888888"/>
                </a:solidFill>
              </a:rPr>
              <a:t> </a:t>
            </a:r>
            <a:r>
              <a:rPr dirty="0" spc="-30">
                <a:solidFill>
                  <a:srgbClr val="888888"/>
                </a:solidFill>
              </a:rPr>
              <a:t>10-</a:t>
            </a:r>
            <a:r>
              <a:rPr dirty="0">
                <a:solidFill>
                  <a:srgbClr val="888888"/>
                </a:solidFill>
              </a:rPr>
              <a:t>hour</a:t>
            </a:r>
            <a:r>
              <a:rPr dirty="0" spc="-100">
                <a:solidFill>
                  <a:srgbClr val="888888"/>
                </a:solidFill>
              </a:rPr>
              <a:t> </a:t>
            </a:r>
            <a:r>
              <a:rPr dirty="0">
                <a:solidFill>
                  <a:srgbClr val="888888"/>
                </a:solidFill>
              </a:rPr>
              <a:t>Outreach</a:t>
            </a:r>
            <a:r>
              <a:rPr dirty="0" spc="-95">
                <a:solidFill>
                  <a:srgbClr val="888888"/>
                </a:solidFill>
              </a:rPr>
              <a:t> </a:t>
            </a:r>
            <a:r>
              <a:rPr dirty="0" spc="-10">
                <a:solidFill>
                  <a:srgbClr val="888888"/>
                </a:solidFill>
              </a:rPr>
              <a:t>Training </a:t>
            </a:r>
            <a:r>
              <a:rPr dirty="0">
                <a:solidFill>
                  <a:srgbClr val="888888"/>
                </a:solidFill>
              </a:rPr>
              <a:t>General</a:t>
            </a:r>
            <a:r>
              <a:rPr dirty="0" spc="-120">
                <a:solidFill>
                  <a:srgbClr val="888888"/>
                </a:solidFill>
              </a:rPr>
              <a:t> </a:t>
            </a:r>
            <a:r>
              <a:rPr dirty="0" spc="-10">
                <a:solidFill>
                  <a:srgbClr val="888888"/>
                </a:solidFill>
              </a:rPr>
              <a:t>Industry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56984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Introduction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90675" y="866775"/>
            <a:ext cx="6115050" cy="4591050"/>
            <a:chOff x="1590675" y="866775"/>
            <a:chExt cx="6115050" cy="45910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876300"/>
              <a:ext cx="6095999" cy="457199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595437" y="871537"/>
              <a:ext cx="6105525" cy="4581525"/>
            </a:xfrm>
            <a:custGeom>
              <a:avLst/>
              <a:gdLst/>
              <a:ahLst/>
              <a:cxnLst/>
              <a:rect l="l" t="t" r="r" b="b"/>
              <a:pathLst>
                <a:path w="6105525" h="4581525">
                  <a:moveTo>
                    <a:pt x="0" y="0"/>
                  </a:moveTo>
                  <a:lnTo>
                    <a:pt x="6105525" y="0"/>
                  </a:lnTo>
                  <a:lnTo>
                    <a:pt x="6105525" y="4581525"/>
                  </a:lnTo>
                  <a:lnTo>
                    <a:pt x="0" y="4581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54939" y="5594096"/>
            <a:ext cx="85344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ahoma"/>
                <a:cs typeface="Tahoma"/>
              </a:rPr>
              <a:t>Each</a:t>
            </a:r>
            <a:r>
              <a:rPr dirty="0" sz="1200" spc="-30">
                <a:latin typeface="Tahoma"/>
                <a:cs typeface="Tahoma"/>
              </a:rPr>
              <a:t> year, </a:t>
            </a:r>
            <a:r>
              <a:rPr dirty="0" sz="1200">
                <a:latin typeface="Tahoma"/>
                <a:cs typeface="Tahoma"/>
              </a:rPr>
              <a:t>thousands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of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workers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die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result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of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exposure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to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hazards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the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workplace.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Safety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and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Health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Programs</a:t>
            </a:r>
            <a:r>
              <a:rPr dirty="0" sz="1200" spc="-1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can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20">
                <a:latin typeface="Tahoma"/>
                <a:cs typeface="Tahoma"/>
              </a:rPr>
              <a:t>help </a:t>
            </a:r>
            <a:r>
              <a:rPr dirty="0" sz="1200">
                <a:latin typeface="Tahoma"/>
                <a:cs typeface="Tahoma"/>
              </a:rPr>
              <a:t>reduce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these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fatalities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through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proactive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approach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finding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and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fixing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hazards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before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they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cause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injury,</a:t>
            </a:r>
            <a:r>
              <a:rPr dirty="0" sz="1200" spc="-3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illness,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or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death.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56984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Introduction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129224"/>
            <a:ext cx="7602855" cy="394144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Lesson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objectives:</a:t>
            </a:r>
            <a:endParaRPr sz="3200">
              <a:latin typeface="Tahoma"/>
              <a:cs typeface="Tahoma"/>
            </a:endParaRPr>
          </a:p>
          <a:p>
            <a:pPr marL="583565" indent="-51308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83565" algn="l"/>
              </a:tabLst>
            </a:pPr>
            <a:r>
              <a:rPr dirty="0" sz="2800">
                <a:latin typeface="Tahoma"/>
                <a:cs typeface="Tahoma"/>
              </a:rPr>
              <a:t>Recognize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costs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workplace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accidents.</a:t>
            </a:r>
            <a:endParaRPr sz="2800">
              <a:latin typeface="Tahoma"/>
              <a:cs typeface="Tahoma"/>
            </a:endParaRPr>
          </a:p>
          <a:p>
            <a:pPr marL="583565" marR="929640" indent="-51371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83565" algn="l"/>
              </a:tabLst>
            </a:pPr>
            <a:r>
              <a:rPr dirty="0" sz="2800">
                <a:latin typeface="Tahoma"/>
                <a:cs typeface="Tahoma"/>
              </a:rPr>
              <a:t>Recognize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benefits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implementing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 </a:t>
            </a:r>
            <a:r>
              <a:rPr dirty="0" sz="2800">
                <a:latin typeface="Tahoma"/>
                <a:cs typeface="Tahoma"/>
              </a:rPr>
              <a:t>effective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program.</a:t>
            </a:r>
            <a:endParaRPr sz="2800">
              <a:latin typeface="Tahoma"/>
              <a:cs typeface="Tahoma"/>
            </a:endParaRPr>
          </a:p>
          <a:p>
            <a:pPr marL="583565" marR="129539" indent="-513715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583565" algn="l"/>
              </a:tabLst>
            </a:pPr>
            <a:r>
              <a:rPr dirty="0" sz="2800">
                <a:latin typeface="Tahoma"/>
                <a:cs typeface="Tahoma"/>
              </a:rPr>
              <a:t>Describe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elements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effective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safety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program.</a:t>
            </a:r>
            <a:endParaRPr sz="2800">
              <a:latin typeface="Tahoma"/>
              <a:cs typeface="Tahoma"/>
            </a:endParaRPr>
          </a:p>
          <a:p>
            <a:pPr marL="583565" marR="5080" indent="-513715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8356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three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methods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prevent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workplace hazards.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9740" y="90961"/>
            <a:ext cx="1855470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200" spc="-25" b="0">
                <a:solidFill>
                  <a:srgbClr val="FF0000"/>
                </a:solidFill>
                <a:latin typeface="Arial Black"/>
                <a:cs typeface="Arial Black"/>
              </a:rPr>
              <a:t>$$$</a:t>
            </a:r>
            <a:endParaRPr sz="7200">
              <a:latin typeface="Arial Black"/>
              <a:cs typeface="Arial Black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428794" y="183896"/>
            <a:ext cx="467614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b="1">
                <a:latin typeface="Tahoma"/>
                <a:cs typeface="Tahoma"/>
              </a:rPr>
              <a:t>Costs</a:t>
            </a:r>
            <a:r>
              <a:rPr dirty="0" sz="4000" spc="-40" b="1">
                <a:latin typeface="Tahoma"/>
                <a:cs typeface="Tahoma"/>
              </a:rPr>
              <a:t> </a:t>
            </a:r>
            <a:r>
              <a:rPr dirty="0" sz="4000" b="1">
                <a:latin typeface="Tahoma"/>
                <a:cs typeface="Tahoma"/>
              </a:rPr>
              <a:t>of</a:t>
            </a:r>
            <a:r>
              <a:rPr dirty="0" sz="4000" spc="-60" b="1">
                <a:latin typeface="Tahoma"/>
                <a:cs typeface="Tahoma"/>
              </a:rPr>
              <a:t> </a:t>
            </a:r>
            <a:r>
              <a:rPr dirty="0" sz="4000" spc="-10" b="1">
                <a:latin typeface="Tahoma"/>
                <a:cs typeface="Tahoma"/>
              </a:rPr>
              <a:t>Accidents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16939" y="1683726"/>
            <a:ext cx="5041900" cy="266128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Direct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costs: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Cost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treatment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Cost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physician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hospital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Cost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medications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Cost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medical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86475" y="1773554"/>
            <a:ext cx="2475865" cy="3448050"/>
            <a:chOff x="6086475" y="1773554"/>
            <a:chExt cx="2475865" cy="34480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0" y="1783079"/>
              <a:ext cx="2451391" cy="34290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091237" y="1778317"/>
              <a:ext cx="2466340" cy="3438525"/>
            </a:xfrm>
            <a:custGeom>
              <a:avLst/>
              <a:gdLst/>
              <a:ahLst/>
              <a:cxnLst/>
              <a:rect l="l" t="t" r="r" b="b"/>
              <a:pathLst>
                <a:path w="2466340" h="3438525">
                  <a:moveTo>
                    <a:pt x="0" y="0"/>
                  </a:moveTo>
                  <a:lnTo>
                    <a:pt x="2466213" y="0"/>
                  </a:lnTo>
                  <a:lnTo>
                    <a:pt x="2466213" y="3438525"/>
                  </a:lnTo>
                  <a:lnTo>
                    <a:pt x="0" y="3438525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870995" y="5238043"/>
            <a:ext cx="6273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428795" y="221996"/>
            <a:ext cx="467614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b="1">
                <a:latin typeface="Tahoma"/>
                <a:cs typeface="Tahoma"/>
              </a:rPr>
              <a:t>Costs</a:t>
            </a:r>
            <a:r>
              <a:rPr dirty="0" sz="4000" spc="-40" b="1">
                <a:latin typeface="Tahoma"/>
                <a:cs typeface="Tahoma"/>
              </a:rPr>
              <a:t> </a:t>
            </a:r>
            <a:r>
              <a:rPr dirty="0" sz="4000" b="1">
                <a:latin typeface="Tahoma"/>
                <a:cs typeface="Tahoma"/>
              </a:rPr>
              <a:t>of</a:t>
            </a:r>
            <a:r>
              <a:rPr dirty="0" sz="4000" spc="-60" b="1">
                <a:latin typeface="Tahoma"/>
                <a:cs typeface="Tahoma"/>
              </a:rPr>
              <a:t> </a:t>
            </a:r>
            <a:r>
              <a:rPr dirty="0" sz="4000" spc="-10" b="1">
                <a:latin typeface="Tahoma"/>
                <a:cs typeface="Tahoma"/>
              </a:rPr>
              <a:t>Accidents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41" y="1417025"/>
            <a:ext cx="4209415" cy="317309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Indirect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costs: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Schedule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delays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Lower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morale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Increased</a:t>
            </a:r>
            <a:r>
              <a:rPr dirty="0" sz="2800" spc="-1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Absenteeism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Poor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Customer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Relations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35">
                <a:latin typeface="Tahoma"/>
                <a:cs typeface="Tahoma"/>
              </a:rPr>
              <a:t>Re-</a:t>
            </a:r>
            <a:r>
              <a:rPr dirty="0" sz="2800" spc="-10">
                <a:latin typeface="Tahoma"/>
                <a:cs typeface="Tahoma"/>
              </a:rPr>
              <a:t>training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9740" y="90961"/>
            <a:ext cx="1855470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200" spc="-25" b="0">
                <a:solidFill>
                  <a:srgbClr val="FF0000"/>
                </a:solidFill>
                <a:latin typeface="Arial Black"/>
                <a:cs typeface="Arial Black"/>
              </a:rPr>
              <a:t>$$$</a:t>
            </a:r>
            <a:endParaRPr sz="7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06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Benefits</a:t>
            </a:r>
            <a:r>
              <a:rPr dirty="0" sz="3600" spc="-65"/>
              <a:t> </a:t>
            </a:r>
            <a:r>
              <a:rPr dirty="0" sz="3600"/>
              <a:t>of</a:t>
            </a:r>
            <a:r>
              <a:rPr dirty="0" sz="3600" spc="-45"/>
              <a:t> </a:t>
            </a:r>
            <a:r>
              <a:rPr dirty="0" sz="3600"/>
              <a:t>Safety</a:t>
            </a:r>
            <a:r>
              <a:rPr dirty="0" sz="3600" spc="-80"/>
              <a:t> </a:t>
            </a:r>
            <a:r>
              <a:rPr dirty="0" sz="3600"/>
              <a:t>&amp;</a:t>
            </a:r>
            <a:r>
              <a:rPr dirty="0" sz="3600" spc="-45"/>
              <a:t> </a:t>
            </a:r>
            <a:r>
              <a:rPr dirty="0" sz="3600"/>
              <a:t>Health</a:t>
            </a:r>
            <a:r>
              <a:rPr dirty="0" sz="3600" spc="-60"/>
              <a:t> </a:t>
            </a:r>
            <a:r>
              <a:rPr dirty="0" sz="3600" spc="-10"/>
              <a:t>Programs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688221" y="1486776"/>
            <a:ext cx="3329940" cy="18173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94615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Pros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Programs</a:t>
            </a:r>
            <a:endParaRPr sz="28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Cons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Programs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747170" y="5097675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347334" y="1529714"/>
            <a:ext cx="3085465" cy="3524250"/>
            <a:chOff x="5347334" y="1529714"/>
            <a:chExt cx="3085465" cy="35242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56860" y="1539240"/>
              <a:ext cx="3063481" cy="3505186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352097" y="1534477"/>
              <a:ext cx="3075940" cy="3514725"/>
            </a:xfrm>
            <a:custGeom>
              <a:avLst/>
              <a:gdLst/>
              <a:ahLst/>
              <a:cxnLst/>
              <a:rect l="l" t="t" r="r" b="b"/>
              <a:pathLst>
                <a:path w="3075940" h="3514725">
                  <a:moveTo>
                    <a:pt x="0" y="0"/>
                  </a:moveTo>
                  <a:lnTo>
                    <a:pt x="3075813" y="0"/>
                  </a:lnTo>
                  <a:lnTo>
                    <a:pt x="3075813" y="3514725"/>
                  </a:lnTo>
                  <a:lnTo>
                    <a:pt x="0" y="35147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735165" y="5740400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06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Benefits</a:t>
            </a:r>
            <a:r>
              <a:rPr dirty="0" sz="3600" spc="-65"/>
              <a:t> </a:t>
            </a:r>
            <a:r>
              <a:rPr dirty="0" sz="3600"/>
              <a:t>of</a:t>
            </a:r>
            <a:r>
              <a:rPr dirty="0" sz="3600" spc="-45"/>
              <a:t> </a:t>
            </a:r>
            <a:r>
              <a:rPr dirty="0" sz="3600"/>
              <a:t>Safety</a:t>
            </a:r>
            <a:r>
              <a:rPr dirty="0" sz="3600" spc="-80"/>
              <a:t> </a:t>
            </a:r>
            <a:r>
              <a:rPr dirty="0" sz="3600"/>
              <a:t>&amp;</a:t>
            </a:r>
            <a:r>
              <a:rPr dirty="0" sz="3600" spc="-45"/>
              <a:t> </a:t>
            </a:r>
            <a:r>
              <a:rPr dirty="0" sz="3600"/>
              <a:t>Health</a:t>
            </a:r>
            <a:r>
              <a:rPr dirty="0" sz="3600" spc="-60"/>
              <a:t> </a:t>
            </a:r>
            <a:r>
              <a:rPr dirty="0" sz="3600" spc="-10"/>
              <a:t>Programs</a:t>
            </a:r>
            <a:endParaRPr sz="3600"/>
          </a:p>
        </p:txBody>
      </p:sp>
      <p:sp>
        <p:nvSpPr>
          <p:cNvPr id="4" name="object 4" descr=""/>
          <p:cNvSpPr txBox="1"/>
          <p:nvPr/>
        </p:nvSpPr>
        <p:spPr>
          <a:xfrm>
            <a:off x="688221" y="1088563"/>
            <a:ext cx="3768725" cy="429323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dirty="0" sz="2800">
                <a:latin typeface="Tahoma"/>
                <a:cs typeface="Tahoma"/>
              </a:rPr>
              <a:t>Benefits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may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include:</a:t>
            </a:r>
            <a:endParaRPr sz="28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Improvements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in </a:t>
            </a:r>
            <a:r>
              <a:rPr dirty="0" sz="2800">
                <a:latin typeface="Tahoma"/>
                <a:cs typeface="Tahoma"/>
              </a:rPr>
              <a:t>product,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process,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>
                <a:latin typeface="Tahoma"/>
                <a:cs typeface="Tahoma"/>
              </a:rPr>
              <a:t>service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quality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Better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morale</a:t>
            </a:r>
            <a:endParaRPr sz="2800">
              <a:latin typeface="Tahoma"/>
              <a:cs typeface="Tahoma"/>
            </a:endParaRPr>
          </a:p>
          <a:p>
            <a:pPr marL="355600" marR="309245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Improved</a:t>
            </a:r>
            <a:r>
              <a:rPr dirty="0" sz="2800" spc="-1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recruiting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retention</a:t>
            </a:r>
            <a:endParaRPr sz="2800">
              <a:latin typeface="Tahoma"/>
              <a:cs typeface="Tahoma"/>
            </a:endParaRPr>
          </a:p>
          <a:p>
            <a:pPr marL="355600" marR="1397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More</a:t>
            </a:r>
            <a:r>
              <a:rPr dirty="0" sz="2800" spc="-1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favorable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image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reputation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0" y="1143000"/>
            <a:ext cx="3541775" cy="4571998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  <p:grpSp>
        <p:nvGrpSpPr>
          <p:cNvPr id="3" name="object 3"/>
          <p:cNvGrpSpPr/>
          <p:nvPr/>
        </p:nvGrpSpPr>
        <p:grpSpPr>
          <a:xfrm>
            <a:off x="2328291" y="1666875"/>
            <a:ext cx="4487545" cy="4159885"/>
            <a:chOff x="2328291" y="1666875"/>
            <a:chExt cx="4487545" cy="41598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37816" y="1676400"/>
              <a:ext cx="4468367" cy="4140707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333053" y="1671637"/>
              <a:ext cx="4478020" cy="4150360"/>
            </a:xfrm>
            <a:custGeom>
              <a:avLst/>
              <a:gdLst/>
              <a:ahLst/>
              <a:cxnLst/>
              <a:rect l="l" t="t" r="r" b="b"/>
              <a:pathLst>
                <a:path w="4478020" h="4150360">
                  <a:moveTo>
                    <a:pt x="0" y="0"/>
                  </a:moveTo>
                  <a:lnTo>
                    <a:pt x="4477892" y="0"/>
                  </a:lnTo>
                  <a:lnTo>
                    <a:pt x="4477892" y="4150233"/>
                  </a:lnTo>
                  <a:lnTo>
                    <a:pt x="0" y="415023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151742" y="5858136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5539" y="1133442"/>
            <a:ext cx="7244080" cy="15519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Management</a:t>
            </a:r>
            <a:r>
              <a:rPr dirty="0" sz="3200" spc="-8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Leadership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8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5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1:</a:t>
            </a:r>
            <a:r>
              <a:rPr dirty="0" sz="2800" spc="-6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Communicate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your </a:t>
            </a:r>
            <a:r>
              <a:rPr dirty="0" sz="2800">
                <a:latin typeface="Tahoma"/>
                <a:cs typeface="Tahoma"/>
              </a:rPr>
              <a:t>commitment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Programs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38200" y="3048000"/>
            <a:ext cx="7620000" cy="2308860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marR="147828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Establish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written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safety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health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policy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statement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signed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by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top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management</a:t>
            </a:r>
            <a:endParaRPr sz="2400">
              <a:latin typeface="Tahoma"/>
              <a:cs typeface="Tahoma"/>
            </a:endParaRPr>
          </a:p>
          <a:p>
            <a:pPr marL="377825" marR="32385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Communicate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policy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all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workers,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contractors,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unions,</a:t>
            </a:r>
            <a:r>
              <a:rPr dirty="0" sz="24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supplier,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visitors,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customers,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etc.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5539" y="1133442"/>
            <a:ext cx="6760209" cy="15519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Management</a:t>
            </a:r>
            <a:r>
              <a:rPr dirty="0" sz="3200" spc="-8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Leadership</a:t>
            </a:r>
            <a:endParaRPr sz="3200">
              <a:latin typeface="Tahoma"/>
              <a:cs typeface="Tahoma"/>
            </a:endParaRPr>
          </a:p>
          <a:p>
            <a:pPr marL="12700" marR="5080" indent="-635">
              <a:lnSpc>
                <a:spcPct val="100000"/>
              </a:lnSpc>
              <a:spcBef>
                <a:spcPts val="675"/>
              </a:spcBef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8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5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2:</a:t>
            </a:r>
            <a:r>
              <a:rPr dirty="0" sz="2800" spc="-6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Define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program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goals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 spc="-10">
                <a:latin typeface="Tahoma"/>
                <a:cs typeface="Tahoma"/>
              </a:rPr>
              <a:t>expectations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6800" y="3048000"/>
            <a:ext cx="6934200" cy="2308860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marR="50673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Establish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realistic,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attainable</a:t>
            </a:r>
            <a:r>
              <a:rPr dirty="0" sz="2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measurable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goals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that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demonstrate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progress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toward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improving</a:t>
            </a:r>
            <a:r>
              <a:rPr dirty="0" sz="2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safety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health</a:t>
            </a:r>
            <a:endParaRPr sz="2400">
              <a:latin typeface="Tahoma"/>
              <a:cs typeface="Tahoma"/>
            </a:endParaRPr>
          </a:p>
          <a:p>
            <a:pPr marL="37782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Develop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safety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health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plans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5539" y="1133442"/>
            <a:ext cx="5625465" cy="112522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Management</a:t>
            </a:r>
            <a:r>
              <a:rPr dirty="0" sz="3200" spc="-8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Leadership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5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3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3:</a:t>
            </a:r>
            <a:r>
              <a:rPr dirty="0" sz="2800" spc="-35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Allocate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Resources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19200" y="3048000"/>
            <a:ext cx="6858000" cy="1938655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marR="37719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Integrate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safety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health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into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planning</a:t>
            </a:r>
            <a:r>
              <a:rPr dirty="0" sz="2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budgeting</a:t>
            </a:r>
            <a:endParaRPr sz="2400">
              <a:latin typeface="Tahoma"/>
              <a:cs typeface="Tahoma"/>
            </a:endParaRPr>
          </a:p>
          <a:p>
            <a:pPr marL="37782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Allow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time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schedule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participation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5539" y="1133442"/>
            <a:ext cx="6161405" cy="112522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Management</a:t>
            </a:r>
            <a:r>
              <a:rPr dirty="0" sz="3200" spc="-8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Leadership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6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3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4:</a:t>
            </a:r>
            <a:r>
              <a:rPr dirty="0" sz="2800" spc="-4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Expect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Performance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19200" y="3048000"/>
            <a:ext cx="6858000" cy="2308860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marR="476884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Define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communicate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responsibilities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authorities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accountability</a:t>
            </a:r>
            <a:endParaRPr sz="2400">
              <a:latin typeface="Tahoma"/>
              <a:cs typeface="Tahoma"/>
            </a:endParaRPr>
          </a:p>
          <a:p>
            <a:pPr marL="377825" marR="53721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Set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example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by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following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the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same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procedures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51742" y="5858136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22779" y="1564766"/>
            <a:ext cx="4298950" cy="4239260"/>
            <a:chOff x="2422779" y="1564766"/>
            <a:chExt cx="4298950" cy="42392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2304" y="1574291"/>
              <a:ext cx="4279379" cy="421995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427541" y="1569529"/>
              <a:ext cx="4289425" cy="4229735"/>
            </a:xfrm>
            <a:custGeom>
              <a:avLst/>
              <a:gdLst/>
              <a:ahLst/>
              <a:cxnLst/>
              <a:rect l="l" t="t" r="r" b="b"/>
              <a:pathLst>
                <a:path w="4289425" h="4229735">
                  <a:moveTo>
                    <a:pt x="0" y="0"/>
                  </a:moveTo>
                  <a:lnTo>
                    <a:pt x="4288917" y="0"/>
                  </a:lnTo>
                  <a:lnTo>
                    <a:pt x="4288917" y="4229481"/>
                  </a:lnTo>
                  <a:lnTo>
                    <a:pt x="0" y="422948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/>
              <a:t>Worker</a:t>
            </a:r>
            <a:r>
              <a:rPr dirty="0" spc="-45"/>
              <a:t> </a:t>
            </a:r>
            <a:r>
              <a:rPr dirty="0" spc="-10"/>
              <a:t>Participation</a:t>
            </a: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/>
              <a:t>Action</a:t>
            </a:r>
            <a:r>
              <a:rPr dirty="0" sz="2800" spc="-95"/>
              <a:t> </a:t>
            </a:r>
            <a:r>
              <a:rPr dirty="0" sz="2800"/>
              <a:t>Item</a:t>
            </a:r>
            <a:r>
              <a:rPr dirty="0" sz="2800" spc="-65"/>
              <a:t> </a:t>
            </a:r>
            <a:r>
              <a:rPr dirty="0" sz="2800"/>
              <a:t>1:</a:t>
            </a:r>
            <a:r>
              <a:rPr dirty="0" sz="2800" spc="-75"/>
              <a:t> </a:t>
            </a:r>
            <a:r>
              <a:rPr dirty="0" sz="2800" b="0">
                <a:latin typeface="Tahoma"/>
                <a:cs typeface="Tahoma"/>
              </a:rPr>
              <a:t>Encourage</a:t>
            </a:r>
            <a:r>
              <a:rPr dirty="0" sz="2800" spc="-75" b="0">
                <a:latin typeface="Tahoma"/>
                <a:cs typeface="Tahoma"/>
              </a:rPr>
              <a:t> </a:t>
            </a:r>
            <a:r>
              <a:rPr dirty="0" sz="2800" b="0">
                <a:latin typeface="Tahoma"/>
                <a:cs typeface="Tahoma"/>
              </a:rPr>
              <a:t>workers</a:t>
            </a:r>
            <a:r>
              <a:rPr dirty="0" sz="2800" spc="-70" b="0">
                <a:latin typeface="Tahoma"/>
                <a:cs typeface="Tahoma"/>
              </a:rPr>
              <a:t> </a:t>
            </a:r>
            <a:r>
              <a:rPr dirty="0" sz="2800" spc="-25" b="0">
                <a:latin typeface="Tahoma"/>
                <a:cs typeface="Tahoma"/>
              </a:rPr>
              <a:t>to </a:t>
            </a:r>
            <a:r>
              <a:rPr dirty="0" sz="2800" b="0">
                <a:latin typeface="Tahoma"/>
                <a:cs typeface="Tahoma"/>
              </a:rPr>
              <a:t>report</a:t>
            </a:r>
            <a:r>
              <a:rPr dirty="0" sz="2800" spc="-80" b="0">
                <a:latin typeface="Tahoma"/>
                <a:cs typeface="Tahoma"/>
              </a:rPr>
              <a:t> </a:t>
            </a:r>
            <a:r>
              <a:rPr dirty="0" sz="2800" b="0">
                <a:latin typeface="Tahoma"/>
                <a:cs typeface="Tahoma"/>
              </a:rPr>
              <a:t>safety</a:t>
            </a:r>
            <a:r>
              <a:rPr dirty="0" sz="2800" spc="-75" b="0">
                <a:latin typeface="Tahoma"/>
                <a:cs typeface="Tahoma"/>
              </a:rPr>
              <a:t> </a:t>
            </a:r>
            <a:r>
              <a:rPr dirty="0" sz="2800" b="0">
                <a:latin typeface="Tahoma"/>
                <a:cs typeface="Tahoma"/>
              </a:rPr>
              <a:t>and</a:t>
            </a:r>
            <a:r>
              <a:rPr dirty="0" sz="2800" spc="-70" b="0">
                <a:latin typeface="Tahoma"/>
                <a:cs typeface="Tahoma"/>
              </a:rPr>
              <a:t> </a:t>
            </a:r>
            <a:r>
              <a:rPr dirty="0" sz="2800" b="0">
                <a:latin typeface="Tahoma"/>
                <a:cs typeface="Tahoma"/>
              </a:rPr>
              <a:t>health</a:t>
            </a:r>
            <a:r>
              <a:rPr dirty="0" sz="2800" spc="-65" b="0">
                <a:latin typeface="Tahoma"/>
                <a:cs typeface="Tahoma"/>
              </a:rPr>
              <a:t> </a:t>
            </a:r>
            <a:r>
              <a:rPr dirty="0" sz="2800" spc="-10" b="0">
                <a:latin typeface="Tahoma"/>
                <a:cs typeface="Tahoma"/>
              </a:rPr>
              <a:t>concerns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38200" y="3048000"/>
            <a:ext cx="7620000" cy="2308860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marR="57023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Establish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process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report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injuries,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near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misses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other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safety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health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concerns</a:t>
            </a:r>
            <a:endParaRPr sz="2400">
              <a:latin typeface="Tahoma"/>
              <a:cs typeface="Tahoma"/>
            </a:endParaRPr>
          </a:p>
          <a:p>
            <a:pPr marL="377825" marR="21653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Empower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temporarily</a:t>
            </a:r>
            <a:r>
              <a:rPr dirty="0" sz="24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suspend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they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feel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is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unsafe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5539" y="1133442"/>
            <a:ext cx="7122795" cy="15519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Worker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Participation</a:t>
            </a:r>
            <a:endParaRPr sz="32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9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7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2:</a:t>
            </a:r>
            <a:r>
              <a:rPr dirty="0" sz="2800" spc="-7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Encourage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participation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in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program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6800" y="3048000"/>
            <a:ext cx="7086600" cy="2308860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marR="46228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Provide</a:t>
            </a:r>
            <a:r>
              <a:rPr dirty="0" sz="24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positive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reinforcement</a:t>
            </a:r>
            <a:r>
              <a:rPr dirty="0" sz="24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who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participate</a:t>
            </a:r>
            <a:endParaRPr sz="2400">
              <a:latin typeface="Tahoma"/>
              <a:cs typeface="Tahoma"/>
            </a:endParaRPr>
          </a:p>
          <a:p>
            <a:pPr marL="377825" marR="15240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Maintain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open-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door</a:t>
            </a:r>
            <a:r>
              <a:rPr dirty="0" sz="2400" spc="-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policy,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inviting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to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speak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managers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about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safety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health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81037" y="2586037"/>
            <a:ext cx="7781925" cy="3426460"/>
            <a:chOff x="681037" y="2586037"/>
            <a:chExt cx="7781925" cy="3426460"/>
          </a:xfrm>
        </p:grpSpPr>
        <p:sp>
          <p:nvSpPr>
            <p:cNvPr id="3" name="object 3" descr=""/>
            <p:cNvSpPr/>
            <p:nvPr/>
          </p:nvSpPr>
          <p:spPr>
            <a:xfrm>
              <a:off x="685800" y="2590800"/>
              <a:ext cx="7772400" cy="3416935"/>
            </a:xfrm>
            <a:custGeom>
              <a:avLst/>
              <a:gdLst/>
              <a:ahLst/>
              <a:cxnLst/>
              <a:rect l="l" t="t" r="r" b="b"/>
              <a:pathLst>
                <a:path w="7772400" h="3416935">
                  <a:moveTo>
                    <a:pt x="7772400" y="0"/>
                  </a:moveTo>
                  <a:lnTo>
                    <a:pt x="0" y="0"/>
                  </a:lnTo>
                  <a:lnTo>
                    <a:pt x="0" y="3416808"/>
                  </a:lnTo>
                  <a:lnTo>
                    <a:pt x="7772400" y="3416808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85800" y="2590800"/>
              <a:ext cx="7772400" cy="3416935"/>
            </a:xfrm>
            <a:custGeom>
              <a:avLst/>
              <a:gdLst/>
              <a:ahLst/>
              <a:cxnLst/>
              <a:rect l="l" t="t" r="r" b="b"/>
              <a:pathLst>
                <a:path w="7772400" h="3416935">
                  <a:moveTo>
                    <a:pt x="0" y="0"/>
                  </a:moveTo>
                  <a:lnTo>
                    <a:pt x="7772400" y="0"/>
                  </a:lnTo>
                  <a:lnTo>
                    <a:pt x="7772400" y="3416808"/>
                  </a:lnTo>
                  <a:lnTo>
                    <a:pt x="0" y="341680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764540" y="921726"/>
            <a:ext cx="7284084" cy="501840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93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Worker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Participation</a:t>
            </a:r>
            <a:endParaRPr sz="3200">
              <a:latin typeface="Tahoma"/>
              <a:cs typeface="Tahoma"/>
            </a:endParaRPr>
          </a:p>
          <a:p>
            <a:pPr marL="736600" marR="53149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736600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8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6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3:</a:t>
            </a:r>
            <a:r>
              <a:rPr dirty="0" sz="2800" spc="-6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Involve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all </a:t>
            </a:r>
            <a:r>
              <a:rPr dirty="0" sz="2800">
                <a:latin typeface="Tahoma"/>
                <a:cs typeface="Tahoma"/>
              </a:rPr>
              <a:t>aspects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program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5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accomplish,</a:t>
            </a:r>
            <a:r>
              <a:rPr dirty="0" sz="240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allow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400" spc="-7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5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be</a:t>
            </a:r>
            <a:r>
              <a:rPr dirty="0" sz="2400" spc="-7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involved</a:t>
            </a:r>
            <a:r>
              <a:rPr dirty="0" sz="2400" spc="-5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in:</a:t>
            </a:r>
            <a:endParaRPr sz="2400">
              <a:latin typeface="Tahoma"/>
              <a:cs typeface="Tahom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Developing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program</a:t>
            </a:r>
            <a:endParaRPr sz="2400">
              <a:latin typeface="Tahoma"/>
              <a:cs typeface="Tahom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Reporting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hazards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developing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solutions</a:t>
            </a:r>
            <a:endParaRPr sz="2400">
              <a:latin typeface="Tahoma"/>
              <a:cs typeface="Tahom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Analyzing</a:t>
            </a:r>
            <a:r>
              <a:rPr dirty="0" sz="2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hazards</a:t>
            </a:r>
            <a:endParaRPr sz="2400">
              <a:latin typeface="Tahoma"/>
              <a:cs typeface="Tahom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Defining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safe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practices</a:t>
            </a:r>
            <a:endParaRPr sz="2400">
              <a:latin typeface="Tahoma"/>
              <a:cs typeface="Tahom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Conducting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site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inspections</a:t>
            </a:r>
            <a:endParaRPr sz="2400">
              <a:latin typeface="Tahoma"/>
              <a:cs typeface="Tahom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Participating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incident/near-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miss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investigations</a:t>
            </a:r>
            <a:endParaRPr sz="2400">
              <a:latin typeface="Tahoma"/>
              <a:cs typeface="Tahom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Serving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as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trainers</a:t>
            </a:r>
            <a:endParaRPr sz="2400">
              <a:latin typeface="Tahoma"/>
              <a:cs typeface="Tahom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Developing</a:t>
            </a:r>
            <a:r>
              <a:rPr dirty="0" sz="2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evaluating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training</a:t>
            </a:r>
            <a:r>
              <a:rPr dirty="0" sz="2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programs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833437" y="3043237"/>
            <a:ext cx="7629525" cy="2503170"/>
            <a:chOff x="833437" y="3043237"/>
            <a:chExt cx="7629525" cy="2503170"/>
          </a:xfrm>
        </p:grpSpPr>
        <p:sp>
          <p:nvSpPr>
            <p:cNvPr id="3" name="object 3" descr=""/>
            <p:cNvSpPr/>
            <p:nvPr/>
          </p:nvSpPr>
          <p:spPr>
            <a:xfrm>
              <a:off x="838200" y="3048000"/>
              <a:ext cx="7620000" cy="2493645"/>
            </a:xfrm>
            <a:custGeom>
              <a:avLst/>
              <a:gdLst/>
              <a:ahLst/>
              <a:cxnLst/>
              <a:rect l="l" t="t" r="r" b="b"/>
              <a:pathLst>
                <a:path w="7620000" h="2493645">
                  <a:moveTo>
                    <a:pt x="7620000" y="0"/>
                  </a:moveTo>
                  <a:lnTo>
                    <a:pt x="0" y="0"/>
                  </a:lnTo>
                  <a:lnTo>
                    <a:pt x="0" y="2493264"/>
                  </a:lnTo>
                  <a:lnTo>
                    <a:pt x="7620000" y="2493264"/>
                  </a:lnTo>
                  <a:lnTo>
                    <a:pt x="7620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838200" y="3048000"/>
              <a:ext cx="7620000" cy="2493645"/>
            </a:xfrm>
            <a:custGeom>
              <a:avLst/>
              <a:gdLst/>
              <a:ahLst/>
              <a:cxnLst/>
              <a:rect l="l" t="t" r="r" b="b"/>
              <a:pathLst>
                <a:path w="7620000" h="2493645">
                  <a:moveTo>
                    <a:pt x="0" y="0"/>
                  </a:moveTo>
                  <a:lnTo>
                    <a:pt x="7620000" y="0"/>
                  </a:lnTo>
                  <a:lnTo>
                    <a:pt x="7620000" y="2493264"/>
                  </a:lnTo>
                  <a:lnTo>
                    <a:pt x="0" y="2493264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916939" y="1133442"/>
            <a:ext cx="7169784" cy="434911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Worker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Participation</a:t>
            </a:r>
            <a:endParaRPr sz="3200">
              <a:latin typeface="Tahoma"/>
              <a:cs typeface="Tahoma"/>
            </a:endParaRPr>
          </a:p>
          <a:p>
            <a:pPr marL="584200" marR="32512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584200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7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4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4:</a:t>
            </a:r>
            <a:r>
              <a:rPr dirty="0" sz="2800" spc="-55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Give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access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to </a:t>
            </a: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information</a:t>
            </a:r>
            <a:endParaRPr sz="28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3304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accomplish,</a:t>
            </a:r>
            <a:r>
              <a:rPr dirty="0" sz="2400" spc="-5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give</a:t>
            </a:r>
            <a:r>
              <a:rPr dirty="0" sz="2400" spc="-8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4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information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0" b="1">
                <a:solidFill>
                  <a:srgbClr val="FFFFFF"/>
                </a:solidFill>
                <a:latin typeface="Tahoma"/>
                <a:cs typeface="Tahoma"/>
              </a:rPr>
              <a:t>they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need</a:t>
            </a:r>
            <a:r>
              <a:rPr dirty="0" sz="240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understand</a:t>
            </a:r>
            <a:r>
              <a:rPr dirty="0" sz="2400" spc="-8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safety</a:t>
            </a:r>
            <a:r>
              <a:rPr dirty="0" sz="24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8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health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Tahoma"/>
                <a:cs typeface="Tahoma"/>
              </a:rPr>
              <a:t>hazards:</a:t>
            </a:r>
            <a:endParaRPr sz="2400">
              <a:latin typeface="Tahoma"/>
              <a:cs typeface="Tahoma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Safety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Data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Sheets</a:t>
            </a:r>
            <a:endParaRPr sz="2400">
              <a:latin typeface="Tahoma"/>
              <a:cs typeface="Tahoma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Injury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Illness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Data</a:t>
            </a:r>
            <a:endParaRPr sz="2400">
              <a:latin typeface="Tahoma"/>
              <a:cs typeface="Tahoma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Results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exposure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monitoring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47737" y="2890837"/>
            <a:ext cx="7248525" cy="2687320"/>
            <a:chOff x="947737" y="2890837"/>
            <a:chExt cx="7248525" cy="2687320"/>
          </a:xfrm>
        </p:grpSpPr>
        <p:sp>
          <p:nvSpPr>
            <p:cNvPr id="3" name="object 3" descr=""/>
            <p:cNvSpPr/>
            <p:nvPr/>
          </p:nvSpPr>
          <p:spPr>
            <a:xfrm>
              <a:off x="952500" y="2895600"/>
              <a:ext cx="7239000" cy="2677795"/>
            </a:xfrm>
            <a:custGeom>
              <a:avLst/>
              <a:gdLst/>
              <a:ahLst/>
              <a:cxnLst/>
              <a:rect l="l" t="t" r="r" b="b"/>
              <a:pathLst>
                <a:path w="7239000" h="2677795">
                  <a:moveTo>
                    <a:pt x="7239000" y="0"/>
                  </a:moveTo>
                  <a:lnTo>
                    <a:pt x="0" y="0"/>
                  </a:lnTo>
                  <a:lnTo>
                    <a:pt x="0" y="2677668"/>
                  </a:lnTo>
                  <a:lnTo>
                    <a:pt x="7239000" y="2677668"/>
                  </a:lnTo>
                  <a:lnTo>
                    <a:pt x="7239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952500" y="2895600"/>
              <a:ext cx="7239000" cy="2677795"/>
            </a:xfrm>
            <a:custGeom>
              <a:avLst/>
              <a:gdLst/>
              <a:ahLst/>
              <a:cxnLst/>
              <a:rect l="l" t="t" r="r" b="b"/>
              <a:pathLst>
                <a:path w="7239000" h="2677795">
                  <a:moveTo>
                    <a:pt x="0" y="0"/>
                  </a:moveTo>
                  <a:lnTo>
                    <a:pt x="7239000" y="0"/>
                  </a:lnTo>
                  <a:lnTo>
                    <a:pt x="7239000" y="2677668"/>
                  </a:lnTo>
                  <a:lnTo>
                    <a:pt x="0" y="2677668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031239" y="1133442"/>
            <a:ext cx="7008495" cy="437959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Worker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Participation</a:t>
            </a:r>
            <a:endParaRPr sz="3200">
              <a:latin typeface="Tahoma"/>
              <a:cs typeface="Tahoma"/>
            </a:endParaRPr>
          </a:p>
          <a:p>
            <a:pPr marL="469900" marR="87376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9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6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5:</a:t>
            </a:r>
            <a:r>
              <a:rPr dirty="0" sz="2800" spc="-7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Remove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barriers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to </a:t>
            </a:r>
            <a:r>
              <a:rPr dirty="0" sz="2800" spc="-10">
                <a:latin typeface="Tahoma"/>
                <a:cs typeface="Tahoma"/>
              </a:rPr>
              <a:t>participation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10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algn="just" marL="297180" marR="5080" indent="-28511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Ensure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from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all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levels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organization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can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participate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regardless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skill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level,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education,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or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 language</a:t>
            </a:r>
            <a:endParaRPr sz="2400">
              <a:latin typeface="Tahoma"/>
              <a:cs typeface="Tahoma"/>
            </a:endParaRPr>
          </a:p>
          <a:p>
            <a:pPr marL="299085" marR="25209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Ensure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policies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programs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do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not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discourage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worker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participation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032583" y="5581481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45639" y="1563242"/>
            <a:ext cx="4253230" cy="4003040"/>
            <a:chOff x="2445639" y="1563242"/>
            <a:chExt cx="4253230" cy="40030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55164" y="1572768"/>
              <a:ext cx="4233671" cy="398372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450401" y="1568005"/>
              <a:ext cx="4243705" cy="3993515"/>
            </a:xfrm>
            <a:custGeom>
              <a:avLst/>
              <a:gdLst/>
              <a:ahLst/>
              <a:cxnLst/>
              <a:rect l="l" t="t" r="r" b="b"/>
              <a:pathLst>
                <a:path w="4243705" h="3993515">
                  <a:moveTo>
                    <a:pt x="0" y="0"/>
                  </a:moveTo>
                  <a:lnTo>
                    <a:pt x="4243197" y="0"/>
                  </a:lnTo>
                  <a:lnTo>
                    <a:pt x="4243197" y="3993261"/>
                  </a:lnTo>
                  <a:lnTo>
                    <a:pt x="0" y="3993261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62915" y="1133475"/>
            <a:ext cx="8218170" cy="4819650"/>
            <a:chOff x="462915" y="1133475"/>
            <a:chExt cx="8218170" cy="4819650"/>
          </a:xfrm>
        </p:grpSpPr>
        <p:pic>
          <p:nvPicPr>
            <p:cNvPr id="3" name="object 3" descr="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2440" y="1143000"/>
              <a:ext cx="8199119" cy="4800599"/>
            </a:xfrm>
            <a:prstGeom prst="rect">
              <a:avLst/>
            </a:prstGeom>
          </p:spPr>
        </p:pic>
        <p:sp>
          <p:nvSpPr>
            <p:cNvPr id="4" name="object 4" descr="">
              <a:hlinkClick r:id="rId2"/>
            </p:cNvPr>
            <p:cNvSpPr/>
            <p:nvPr/>
          </p:nvSpPr>
          <p:spPr>
            <a:xfrm>
              <a:off x="467677" y="1138237"/>
              <a:ext cx="8208645" cy="4810125"/>
            </a:xfrm>
            <a:custGeom>
              <a:avLst/>
              <a:gdLst/>
              <a:ahLst/>
              <a:cxnLst/>
              <a:rect l="l" t="t" r="r" b="b"/>
              <a:pathLst>
                <a:path w="8208645" h="4810125">
                  <a:moveTo>
                    <a:pt x="0" y="0"/>
                  </a:moveTo>
                  <a:lnTo>
                    <a:pt x="8208645" y="0"/>
                  </a:lnTo>
                  <a:lnTo>
                    <a:pt x="8208645" y="4810125"/>
                  </a:lnTo>
                  <a:lnTo>
                    <a:pt x="0" y="48101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5539" y="1133442"/>
            <a:ext cx="7287259" cy="15519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Hazard</a:t>
            </a:r>
            <a:r>
              <a:rPr dirty="0" sz="3200" spc="-5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Identification</a:t>
            </a:r>
            <a:endParaRPr sz="32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6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3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1:</a:t>
            </a:r>
            <a:r>
              <a:rPr dirty="0" sz="2800" spc="-45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Collect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existing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information </a:t>
            </a:r>
            <a:r>
              <a:rPr dirty="0" sz="2800">
                <a:latin typeface="Tahoma"/>
                <a:cs typeface="Tahoma"/>
              </a:rPr>
              <a:t>about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workplace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6800" y="3048000"/>
            <a:ext cx="7162800" cy="1754505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marR="14795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Collect,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organize</a:t>
            </a:r>
            <a:r>
              <a:rPr dirty="0" sz="2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review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information</a:t>
            </a:r>
            <a:r>
              <a:rPr dirty="0" sz="2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to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determine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what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types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hazards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are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present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exposed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5539" y="1133442"/>
            <a:ext cx="6499225" cy="112522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Hazard</a:t>
            </a:r>
            <a:r>
              <a:rPr dirty="0" sz="3200" spc="-5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Identification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6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3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2:</a:t>
            </a:r>
            <a:r>
              <a:rPr dirty="0" sz="2800" spc="-4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Inspect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workplace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19200" y="3048000"/>
            <a:ext cx="6553200" cy="1938655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marR="20129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Routine</a:t>
            </a:r>
            <a:r>
              <a:rPr dirty="0" sz="2400" spc="-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inspections</a:t>
            </a:r>
            <a:r>
              <a:rPr dirty="0" sz="2400" spc="-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workflow,</a:t>
            </a:r>
            <a:r>
              <a:rPr dirty="0" sz="2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equipment,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materials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talk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endParaRPr sz="2400">
              <a:latin typeface="Tahoma"/>
              <a:cs typeface="Tahoma"/>
            </a:endParaRPr>
          </a:p>
          <a:p>
            <a:pPr marL="37782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Use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checklists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5539" y="1133442"/>
            <a:ext cx="5711190" cy="15519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Hazard</a:t>
            </a:r>
            <a:r>
              <a:rPr dirty="0" sz="3200" spc="-5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Identification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6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4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3:</a:t>
            </a:r>
            <a:r>
              <a:rPr dirty="0" sz="2800" spc="-45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Conduct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Incident Investigations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19200" y="2971800"/>
            <a:ext cx="6553200" cy="2677795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marR="9144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Develop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plan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procedure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begin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investigation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immediately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after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incident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or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near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miss.</a:t>
            </a:r>
            <a:endParaRPr sz="2400">
              <a:latin typeface="Tahoma"/>
              <a:cs typeface="Tahoma"/>
            </a:endParaRPr>
          </a:p>
          <a:p>
            <a:pPr marL="377825" marR="28448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Conduct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root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cause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analysis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investigate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with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team.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5539" y="1133442"/>
            <a:ext cx="7306945" cy="15519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Hazard</a:t>
            </a:r>
            <a:r>
              <a:rPr dirty="0" sz="3200" spc="-5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Identification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8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6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4:</a:t>
            </a:r>
            <a:r>
              <a:rPr dirty="0" sz="2800" spc="-65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associated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emergency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non-</a:t>
            </a:r>
            <a:r>
              <a:rPr dirty="0" sz="2800">
                <a:latin typeface="Tahoma"/>
                <a:cs typeface="Tahoma"/>
              </a:rPr>
              <a:t>routine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situations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19200" y="2971800"/>
            <a:ext cx="6553200" cy="2677795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marR="34988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Assess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foreseeable</a:t>
            </a:r>
            <a:r>
              <a:rPr dirty="0" sz="2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emergency</a:t>
            </a:r>
            <a:r>
              <a:rPr dirty="0" sz="2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scenarios</a:t>
            </a:r>
            <a:r>
              <a:rPr dirty="0" sz="2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or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non-routine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tasks</a:t>
            </a:r>
            <a:endParaRPr sz="2400">
              <a:latin typeface="Tahoma"/>
              <a:cs typeface="Tahoma"/>
            </a:endParaRPr>
          </a:p>
          <a:p>
            <a:pPr marL="377825" marR="61658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Conduct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“table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top”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exercises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help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you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plan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test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your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response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plan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and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procedures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90537" y="2890837"/>
            <a:ext cx="8162925" cy="3025775"/>
            <a:chOff x="490537" y="2890837"/>
            <a:chExt cx="8162925" cy="3025775"/>
          </a:xfrm>
        </p:grpSpPr>
        <p:sp>
          <p:nvSpPr>
            <p:cNvPr id="3" name="object 3" descr=""/>
            <p:cNvSpPr/>
            <p:nvPr/>
          </p:nvSpPr>
          <p:spPr>
            <a:xfrm>
              <a:off x="495300" y="2895600"/>
              <a:ext cx="8153400" cy="3016250"/>
            </a:xfrm>
            <a:custGeom>
              <a:avLst/>
              <a:gdLst/>
              <a:ahLst/>
              <a:cxnLst/>
              <a:rect l="l" t="t" r="r" b="b"/>
              <a:pathLst>
                <a:path w="8153400" h="3016250">
                  <a:moveTo>
                    <a:pt x="8153400" y="0"/>
                  </a:moveTo>
                  <a:lnTo>
                    <a:pt x="0" y="0"/>
                  </a:lnTo>
                  <a:lnTo>
                    <a:pt x="0" y="3015996"/>
                  </a:lnTo>
                  <a:lnTo>
                    <a:pt x="8153400" y="3015996"/>
                  </a:lnTo>
                  <a:lnTo>
                    <a:pt x="81534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495300" y="2895600"/>
              <a:ext cx="8153400" cy="3016250"/>
            </a:xfrm>
            <a:custGeom>
              <a:avLst/>
              <a:gdLst/>
              <a:ahLst/>
              <a:cxnLst/>
              <a:rect l="l" t="t" r="r" b="b"/>
              <a:pathLst>
                <a:path w="8153400" h="3016250">
                  <a:moveTo>
                    <a:pt x="0" y="0"/>
                  </a:moveTo>
                  <a:lnTo>
                    <a:pt x="8153400" y="0"/>
                  </a:lnTo>
                  <a:lnTo>
                    <a:pt x="8153400" y="3015996"/>
                  </a:lnTo>
                  <a:lnTo>
                    <a:pt x="0" y="3015996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383540" y="845738"/>
            <a:ext cx="8140065" cy="500189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Hazard</a:t>
            </a:r>
            <a:r>
              <a:rPr dirty="0" sz="3200" spc="-5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Identification</a:t>
            </a:r>
            <a:endParaRPr sz="3200">
              <a:latin typeface="Tahoma"/>
              <a:cs typeface="Tahoma"/>
            </a:endParaRPr>
          </a:p>
          <a:p>
            <a:pPr marL="354965" marR="54610" indent="-342900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 b="1">
                <a:latin typeface="Tahoma"/>
                <a:cs typeface="Tahoma"/>
              </a:rPr>
              <a:t>Action</a:t>
            </a:r>
            <a:r>
              <a:rPr dirty="0" sz="2600" spc="-50" b="1">
                <a:latin typeface="Tahoma"/>
                <a:cs typeface="Tahoma"/>
              </a:rPr>
              <a:t> </a:t>
            </a:r>
            <a:r>
              <a:rPr dirty="0" sz="2600" b="1">
                <a:latin typeface="Tahoma"/>
                <a:cs typeface="Tahoma"/>
              </a:rPr>
              <a:t>Item</a:t>
            </a:r>
            <a:r>
              <a:rPr dirty="0" sz="2600" spc="-35" b="1">
                <a:latin typeface="Tahoma"/>
                <a:cs typeface="Tahoma"/>
              </a:rPr>
              <a:t> </a:t>
            </a:r>
            <a:r>
              <a:rPr dirty="0" sz="2600" b="1">
                <a:latin typeface="Tahoma"/>
                <a:cs typeface="Tahoma"/>
              </a:rPr>
              <a:t>5:</a:t>
            </a:r>
            <a:r>
              <a:rPr dirty="0" sz="2600" spc="-30" b="1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Characterize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nature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identified </a:t>
            </a:r>
            <a:r>
              <a:rPr dirty="0" sz="2600">
                <a:latin typeface="Tahoma"/>
                <a:cs typeface="Tahoma"/>
              </a:rPr>
              <a:t>hazards,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determine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controls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be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implemented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prioritize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hazards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for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control</a:t>
            </a:r>
            <a:endParaRPr sz="2600">
              <a:latin typeface="Tahoma"/>
              <a:cs typeface="Tahoma"/>
            </a:endParaRPr>
          </a:p>
          <a:p>
            <a:pPr marL="203200">
              <a:lnSpc>
                <a:spcPct val="100000"/>
              </a:lnSpc>
              <a:spcBef>
                <a:spcPts val="1770"/>
              </a:spcBef>
            </a:pPr>
            <a:r>
              <a:rPr dirty="0" sz="22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20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200" spc="-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200" spc="-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200">
              <a:latin typeface="Tahoma"/>
              <a:cs typeface="Tahoma"/>
            </a:endParaRPr>
          </a:p>
          <a:p>
            <a:pPr lvl="1" marL="489584" marR="14795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489584" algn="l"/>
              </a:tabLst>
            </a:pP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Evaluate</a:t>
            </a:r>
            <a:r>
              <a:rPr dirty="0" sz="2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each</a:t>
            </a:r>
            <a:r>
              <a:rPr dirty="0" sz="22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hazard</a:t>
            </a:r>
            <a:r>
              <a:rPr dirty="0" sz="2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by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considering</a:t>
            </a:r>
            <a:r>
              <a:rPr dirty="0" sz="22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severity</a:t>
            </a:r>
            <a:r>
              <a:rPr dirty="0" sz="22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ahoma"/>
                <a:cs typeface="Tahoma"/>
              </a:rPr>
              <a:t>potential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outcomes,</a:t>
            </a:r>
            <a:r>
              <a:rPr dirty="0" sz="22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likelihood</a:t>
            </a:r>
            <a:r>
              <a:rPr dirty="0" sz="2200" spc="-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that</a:t>
            </a:r>
            <a:r>
              <a:rPr dirty="0" sz="2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dirty="0" sz="2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event</a:t>
            </a:r>
            <a:r>
              <a:rPr dirty="0" sz="22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will</a:t>
            </a:r>
            <a:r>
              <a:rPr dirty="0" sz="2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occur</a:t>
            </a:r>
            <a:r>
              <a:rPr dirty="0" sz="22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Tahoma"/>
                <a:cs typeface="Tahoma"/>
              </a:rPr>
              <a:t>the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number</a:t>
            </a:r>
            <a:r>
              <a:rPr dirty="0" sz="22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2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ahoma"/>
                <a:cs typeface="Tahoma"/>
              </a:rPr>
              <a:t>exposed</a:t>
            </a:r>
            <a:endParaRPr sz="2200">
              <a:latin typeface="Tahoma"/>
              <a:cs typeface="Tahoma"/>
            </a:endParaRPr>
          </a:p>
          <a:p>
            <a:pPr lvl="1" marL="488950" indent="-28575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488950" algn="l"/>
              </a:tabLst>
            </a:pP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Prioritize</a:t>
            </a:r>
            <a:r>
              <a:rPr dirty="0" sz="22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hazards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so</a:t>
            </a:r>
            <a:r>
              <a:rPr dirty="0" sz="22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that</a:t>
            </a:r>
            <a:r>
              <a:rPr dirty="0" sz="2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greatest</a:t>
            </a:r>
            <a:r>
              <a:rPr dirty="0" sz="22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risks</a:t>
            </a:r>
            <a:r>
              <a:rPr dirty="0" sz="22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are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addressed</a:t>
            </a:r>
            <a:r>
              <a:rPr dirty="0" sz="22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ahoma"/>
                <a:cs typeface="Tahoma"/>
              </a:rPr>
              <a:t>first</a:t>
            </a:r>
            <a:endParaRPr sz="2200">
              <a:latin typeface="Tahoma"/>
              <a:cs typeface="Tahoma"/>
            </a:endParaRPr>
          </a:p>
          <a:p>
            <a:pPr lvl="1" marL="489584" marR="35369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489584" algn="l"/>
              </a:tabLst>
            </a:pP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Use</a:t>
            </a:r>
            <a:r>
              <a:rPr dirty="0" sz="22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interim</a:t>
            </a:r>
            <a:r>
              <a:rPr dirty="0" sz="2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control</a:t>
            </a:r>
            <a:r>
              <a:rPr dirty="0" sz="22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measures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protect</a:t>
            </a:r>
            <a:r>
              <a:rPr dirty="0" sz="22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2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until</a:t>
            </a:r>
            <a:r>
              <a:rPr dirty="0" sz="2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Tahoma"/>
                <a:cs typeface="Tahoma"/>
              </a:rPr>
              <a:t>more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permanent</a:t>
            </a:r>
            <a:r>
              <a:rPr dirty="0" sz="2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solutions</a:t>
            </a:r>
            <a:r>
              <a:rPr dirty="0" sz="22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can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be</a:t>
            </a:r>
            <a:r>
              <a:rPr dirty="0" sz="2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ahoma"/>
                <a:cs typeface="Tahoma"/>
              </a:rPr>
              <a:t>implemented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51742" y="5858136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15158" y="1817751"/>
            <a:ext cx="4314190" cy="4024629"/>
            <a:chOff x="2415158" y="1817751"/>
            <a:chExt cx="4314190" cy="402462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4683" y="1827276"/>
              <a:ext cx="4294631" cy="4005071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419921" y="1822513"/>
              <a:ext cx="4304665" cy="4015104"/>
            </a:xfrm>
            <a:custGeom>
              <a:avLst/>
              <a:gdLst/>
              <a:ahLst/>
              <a:cxnLst/>
              <a:rect l="l" t="t" r="r" b="b"/>
              <a:pathLst>
                <a:path w="4304665" h="4015104">
                  <a:moveTo>
                    <a:pt x="0" y="0"/>
                  </a:moveTo>
                  <a:lnTo>
                    <a:pt x="4304157" y="0"/>
                  </a:lnTo>
                  <a:lnTo>
                    <a:pt x="4304157" y="4014597"/>
                  </a:lnTo>
                  <a:lnTo>
                    <a:pt x="0" y="401459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290637" y="2738437"/>
            <a:ext cx="6562725" cy="3056255"/>
            <a:chOff x="1290637" y="2738437"/>
            <a:chExt cx="6562725" cy="3056255"/>
          </a:xfrm>
        </p:grpSpPr>
        <p:sp>
          <p:nvSpPr>
            <p:cNvPr id="3" name="object 3" descr=""/>
            <p:cNvSpPr/>
            <p:nvPr/>
          </p:nvSpPr>
          <p:spPr>
            <a:xfrm>
              <a:off x="1295400" y="2743200"/>
              <a:ext cx="6553200" cy="3046730"/>
            </a:xfrm>
            <a:custGeom>
              <a:avLst/>
              <a:gdLst/>
              <a:ahLst/>
              <a:cxnLst/>
              <a:rect l="l" t="t" r="r" b="b"/>
              <a:pathLst>
                <a:path w="6553200" h="3046729">
                  <a:moveTo>
                    <a:pt x="6553200" y="0"/>
                  </a:moveTo>
                  <a:lnTo>
                    <a:pt x="0" y="0"/>
                  </a:lnTo>
                  <a:lnTo>
                    <a:pt x="0" y="3046476"/>
                  </a:lnTo>
                  <a:lnTo>
                    <a:pt x="6553200" y="3046476"/>
                  </a:lnTo>
                  <a:lnTo>
                    <a:pt x="65532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295400" y="2743200"/>
              <a:ext cx="6553200" cy="3046730"/>
            </a:xfrm>
            <a:custGeom>
              <a:avLst/>
              <a:gdLst/>
              <a:ahLst/>
              <a:cxnLst/>
              <a:rect l="l" t="t" r="r" b="b"/>
              <a:pathLst>
                <a:path w="6553200" h="3046729">
                  <a:moveTo>
                    <a:pt x="0" y="0"/>
                  </a:moveTo>
                  <a:lnTo>
                    <a:pt x="6553200" y="0"/>
                  </a:lnTo>
                  <a:lnTo>
                    <a:pt x="6553200" y="3046476"/>
                  </a:lnTo>
                  <a:lnTo>
                    <a:pt x="0" y="3046476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145539" y="1133442"/>
            <a:ext cx="6677659" cy="459295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Hazard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Prevention</a:t>
            </a:r>
            <a:r>
              <a:rPr dirty="0" sz="3200" spc="-7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and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Control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8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5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1:</a:t>
            </a:r>
            <a:r>
              <a:rPr dirty="0" sz="2800" spc="-6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options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85"/>
              </a:spcBef>
              <a:buFont typeface="Arial"/>
              <a:buChar char="•"/>
            </a:pPr>
            <a:endParaRPr sz="2800">
              <a:latin typeface="Tahoma"/>
              <a:cs typeface="Tahoma"/>
            </a:endParaRPr>
          </a:p>
          <a:p>
            <a:pPr marL="241300">
              <a:lnSpc>
                <a:spcPct val="100000"/>
              </a:lnSpc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lvl="1" marL="527685" marR="42418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5276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Review</a:t>
            </a:r>
            <a:r>
              <a:rPr dirty="0" sz="2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literature,</a:t>
            </a:r>
            <a:r>
              <a:rPr dirty="0" sz="2400" spc="-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OSHA</a:t>
            </a:r>
            <a:r>
              <a:rPr dirty="0" sz="2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standards,</a:t>
            </a:r>
            <a:r>
              <a:rPr dirty="0" sz="2400" spc="-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NIOSH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publications,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etc.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potential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control measures</a:t>
            </a:r>
            <a:endParaRPr sz="2400">
              <a:latin typeface="Tahoma"/>
              <a:cs typeface="Tahoma"/>
            </a:endParaRPr>
          </a:p>
          <a:p>
            <a:pPr algn="just" lvl="1" marL="525780" marR="307975" indent="-28511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5276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Get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input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from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workers,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safety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consultants,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or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investigate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other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workplaces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with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similar 	hazards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5539" y="1133442"/>
            <a:ext cx="6311265" cy="112522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Hazard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Prevention</a:t>
            </a:r>
            <a:r>
              <a:rPr dirty="0" sz="3200" spc="-7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and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Control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6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3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2:</a:t>
            </a:r>
            <a:r>
              <a:rPr dirty="0" sz="2800" spc="-4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Select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controls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5400" y="2743200"/>
            <a:ext cx="6553200" cy="2308860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marR="118745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Select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controls</a:t>
            </a:r>
            <a:r>
              <a:rPr dirty="0" sz="2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using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hierarchy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of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controls</a:t>
            </a:r>
            <a:endParaRPr sz="2400">
              <a:latin typeface="Tahoma"/>
              <a:cs typeface="Tahoma"/>
            </a:endParaRPr>
          </a:p>
          <a:p>
            <a:pPr marL="377825" marR="441959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Use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combination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when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no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single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method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fully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protects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worker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5539" y="1133442"/>
            <a:ext cx="6491605" cy="15519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Hazard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Prevention</a:t>
            </a:r>
            <a:r>
              <a:rPr dirty="0" sz="3200" spc="-7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and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Control</a:t>
            </a:r>
            <a:endParaRPr sz="32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7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4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3:</a:t>
            </a:r>
            <a:r>
              <a:rPr dirty="0" sz="2800" spc="-5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Develop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update</a:t>
            </a:r>
            <a:r>
              <a:rPr dirty="0" sz="2800" spc="-50">
                <a:latin typeface="Tahoma"/>
                <a:cs typeface="Tahoma"/>
              </a:rPr>
              <a:t> a </a:t>
            </a:r>
            <a:r>
              <a:rPr dirty="0" sz="2800">
                <a:latin typeface="Tahoma"/>
                <a:cs typeface="Tahoma"/>
              </a:rPr>
              <a:t>hazard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plan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5400" y="2953511"/>
            <a:ext cx="6553200" cy="2676525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0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marR="81280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List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hazards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order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priority,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assign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responsibility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person(s),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establish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target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completion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date.</a:t>
            </a:r>
            <a:endParaRPr sz="2400">
              <a:latin typeface="Tahoma"/>
              <a:cs typeface="Tahoma"/>
            </a:endParaRPr>
          </a:p>
          <a:p>
            <a:pPr marL="377825" marR="42354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Plan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track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progress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verification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implementation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/>
              <a:t>Hazard</a:t>
            </a:r>
            <a:r>
              <a:rPr dirty="0" spc="-45"/>
              <a:t> </a:t>
            </a:r>
            <a:r>
              <a:rPr dirty="0"/>
              <a:t>Prevention</a:t>
            </a:r>
            <a:r>
              <a:rPr dirty="0" spc="-75"/>
              <a:t> </a:t>
            </a:r>
            <a:r>
              <a:rPr dirty="0"/>
              <a:t>and</a:t>
            </a:r>
            <a:r>
              <a:rPr dirty="0" spc="-30"/>
              <a:t> </a:t>
            </a:r>
            <a:r>
              <a:rPr dirty="0" spc="-10"/>
              <a:t>Control</a:t>
            </a: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/>
              <a:t>Action</a:t>
            </a:r>
            <a:r>
              <a:rPr dirty="0" sz="2800" spc="-70"/>
              <a:t> </a:t>
            </a:r>
            <a:r>
              <a:rPr dirty="0" sz="2800"/>
              <a:t>Item</a:t>
            </a:r>
            <a:r>
              <a:rPr dirty="0" sz="2800" spc="-45"/>
              <a:t> </a:t>
            </a:r>
            <a:r>
              <a:rPr dirty="0" sz="2800"/>
              <a:t>4:</a:t>
            </a:r>
            <a:r>
              <a:rPr dirty="0" sz="2800" spc="-50"/>
              <a:t> </a:t>
            </a:r>
            <a:r>
              <a:rPr dirty="0" sz="2800" b="0">
                <a:latin typeface="Tahoma"/>
                <a:cs typeface="Tahoma"/>
              </a:rPr>
              <a:t>Select</a:t>
            </a:r>
            <a:r>
              <a:rPr dirty="0" sz="2800" spc="-60" b="0">
                <a:latin typeface="Tahoma"/>
                <a:cs typeface="Tahoma"/>
              </a:rPr>
              <a:t> </a:t>
            </a:r>
            <a:r>
              <a:rPr dirty="0" sz="2800" b="0">
                <a:latin typeface="Tahoma"/>
                <a:cs typeface="Tahoma"/>
              </a:rPr>
              <a:t>controls</a:t>
            </a:r>
            <a:r>
              <a:rPr dirty="0" sz="2800" spc="-60" b="0">
                <a:latin typeface="Tahoma"/>
                <a:cs typeface="Tahoma"/>
              </a:rPr>
              <a:t> </a:t>
            </a:r>
            <a:r>
              <a:rPr dirty="0" sz="2800" spc="-25" b="0">
                <a:latin typeface="Tahoma"/>
                <a:cs typeface="Tahoma"/>
              </a:rPr>
              <a:t>for </a:t>
            </a:r>
            <a:r>
              <a:rPr dirty="0" sz="2800" b="0">
                <a:latin typeface="Tahoma"/>
                <a:cs typeface="Tahoma"/>
              </a:rPr>
              <a:t>emergency</a:t>
            </a:r>
            <a:r>
              <a:rPr dirty="0" sz="2800" spc="-90" b="0">
                <a:latin typeface="Tahoma"/>
                <a:cs typeface="Tahoma"/>
              </a:rPr>
              <a:t> </a:t>
            </a:r>
            <a:r>
              <a:rPr dirty="0" sz="2800" b="0">
                <a:latin typeface="Tahoma"/>
                <a:cs typeface="Tahoma"/>
              </a:rPr>
              <a:t>and</a:t>
            </a:r>
            <a:r>
              <a:rPr dirty="0" sz="2800" spc="-70" b="0">
                <a:latin typeface="Tahoma"/>
                <a:cs typeface="Tahoma"/>
              </a:rPr>
              <a:t> </a:t>
            </a:r>
            <a:r>
              <a:rPr dirty="0" sz="2800" spc="-20" b="0">
                <a:latin typeface="Tahoma"/>
                <a:cs typeface="Tahoma"/>
              </a:rPr>
              <a:t>non-</a:t>
            </a:r>
            <a:r>
              <a:rPr dirty="0" sz="2800" b="0">
                <a:latin typeface="Tahoma"/>
                <a:cs typeface="Tahoma"/>
              </a:rPr>
              <a:t>routine</a:t>
            </a:r>
            <a:r>
              <a:rPr dirty="0" sz="2800" spc="-70" b="0">
                <a:latin typeface="Tahoma"/>
                <a:cs typeface="Tahoma"/>
              </a:rPr>
              <a:t> </a:t>
            </a:r>
            <a:r>
              <a:rPr dirty="0" sz="2800" spc="-10" b="0">
                <a:latin typeface="Tahoma"/>
                <a:cs typeface="Tahoma"/>
              </a:rPr>
              <a:t>operations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5400" y="2953511"/>
            <a:ext cx="6553200" cy="2307590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0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marR="99377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Develop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procedures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control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hazards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during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these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situations.</a:t>
            </a:r>
            <a:endParaRPr sz="2400">
              <a:latin typeface="Tahoma"/>
              <a:cs typeface="Tahoma"/>
            </a:endParaRPr>
          </a:p>
          <a:p>
            <a:pPr marL="377825" marR="55753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Assign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responsibility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implementing</a:t>
            </a:r>
            <a:r>
              <a:rPr dirty="0" sz="2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the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plan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conduct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emergency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drills.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5539" y="1133442"/>
            <a:ext cx="6311265" cy="15519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Hazard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Prevention</a:t>
            </a:r>
            <a:r>
              <a:rPr dirty="0" sz="3200" spc="-7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and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Control</a:t>
            </a:r>
            <a:endParaRPr sz="3200">
              <a:latin typeface="Tahoma"/>
              <a:cs typeface="Tahoma"/>
            </a:endParaRPr>
          </a:p>
          <a:p>
            <a:pPr marL="354965" marR="18224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7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5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5:</a:t>
            </a:r>
            <a:r>
              <a:rPr dirty="0" sz="2800" spc="-5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Implement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selected </a:t>
            </a:r>
            <a:r>
              <a:rPr dirty="0" sz="2800">
                <a:latin typeface="Tahoma"/>
                <a:cs typeface="Tahoma"/>
              </a:rPr>
              <a:t>controls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workplace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5400" y="2953511"/>
            <a:ext cx="6553200" cy="2123440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0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marR="71120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Implement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controls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starting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with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highest 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priority,</a:t>
            </a:r>
            <a:r>
              <a:rPr dirty="0" sz="2400" spc="-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however,</a:t>
            </a:r>
            <a:r>
              <a:rPr dirty="0" sz="24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regardless</a:t>
            </a:r>
            <a:r>
              <a:rPr dirty="0" sz="2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400" spc="-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priority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employers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must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protect</a:t>
            </a:r>
            <a:r>
              <a:rPr dirty="0" sz="2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from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recognized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serious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hazards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5539" y="1133442"/>
            <a:ext cx="6983095" cy="15519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Hazard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Prevention</a:t>
            </a:r>
            <a:r>
              <a:rPr dirty="0" sz="3200" spc="-7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and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Control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5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3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6:</a:t>
            </a:r>
            <a:r>
              <a:rPr dirty="0" sz="2800" spc="-3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Follow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up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confirm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that </a:t>
            </a:r>
            <a:r>
              <a:rPr dirty="0" sz="2800">
                <a:latin typeface="Tahoma"/>
                <a:cs typeface="Tahoma"/>
              </a:rPr>
              <a:t>controls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effective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5400" y="2953511"/>
            <a:ext cx="6553200" cy="2307590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0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marR="84010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Conduct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regular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inspections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controls,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confirm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that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practices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are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being followed.</a:t>
            </a:r>
            <a:endParaRPr sz="2400">
              <a:latin typeface="Tahoma"/>
              <a:cs typeface="Tahoma"/>
            </a:endParaRPr>
          </a:p>
          <a:p>
            <a:pPr marL="37782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Track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progress</a:t>
            </a:r>
            <a:r>
              <a:rPr dirty="0" sz="24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implementation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51742" y="5858136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24302" y="1743075"/>
            <a:ext cx="4295775" cy="3995420"/>
            <a:chOff x="2424302" y="1743075"/>
            <a:chExt cx="4295775" cy="39954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3827" y="1752600"/>
              <a:ext cx="4276343" cy="397611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429065" y="1747837"/>
              <a:ext cx="4286250" cy="3985895"/>
            </a:xfrm>
            <a:custGeom>
              <a:avLst/>
              <a:gdLst/>
              <a:ahLst/>
              <a:cxnLst/>
              <a:rect l="l" t="t" r="r" b="b"/>
              <a:pathLst>
                <a:path w="4286250" h="3985895">
                  <a:moveTo>
                    <a:pt x="0" y="0"/>
                  </a:moveTo>
                  <a:lnTo>
                    <a:pt x="4285869" y="0"/>
                  </a:lnTo>
                  <a:lnTo>
                    <a:pt x="4285869" y="3985641"/>
                  </a:lnTo>
                  <a:lnTo>
                    <a:pt x="0" y="398564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853249" y="2586037"/>
            <a:ext cx="7400925" cy="3426460"/>
            <a:chOff x="853249" y="2586037"/>
            <a:chExt cx="7400925" cy="3426460"/>
          </a:xfrm>
        </p:grpSpPr>
        <p:sp>
          <p:nvSpPr>
            <p:cNvPr id="3" name="object 3" descr=""/>
            <p:cNvSpPr/>
            <p:nvPr/>
          </p:nvSpPr>
          <p:spPr>
            <a:xfrm>
              <a:off x="858011" y="2590800"/>
              <a:ext cx="7391400" cy="3416935"/>
            </a:xfrm>
            <a:custGeom>
              <a:avLst/>
              <a:gdLst/>
              <a:ahLst/>
              <a:cxnLst/>
              <a:rect l="l" t="t" r="r" b="b"/>
              <a:pathLst>
                <a:path w="7391400" h="3416935">
                  <a:moveTo>
                    <a:pt x="7391400" y="0"/>
                  </a:moveTo>
                  <a:lnTo>
                    <a:pt x="0" y="0"/>
                  </a:lnTo>
                  <a:lnTo>
                    <a:pt x="0" y="3416808"/>
                  </a:lnTo>
                  <a:lnTo>
                    <a:pt x="7391400" y="3416808"/>
                  </a:lnTo>
                  <a:lnTo>
                    <a:pt x="73914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858011" y="2590800"/>
              <a:ext cx="7391400" cy="3416935"/>
            </a:xfrm>
            <a:custGeom>
              <a:avLst/>
              <a:gdLst/>
              <a:ahLst/>
              <a:cxnLst/>
              <a:rect l="l" t="t" r="r" b="b"/>
              <a:pathLst>
                <a:path w="7391400" h="3416935">
                  <a:moveTo>
                    <a:pt x="0" y="0"/>
                  </a:moveTo>
                  <a:lnTo>
                    <a:pt x="7391400" y="0"/>
                  </a:lnTo>
                  <a:lnTo>
                    <a:pt x="7391400" y="3416808"/>
                  </a:lnTo>
                  <a:lnTo>
                    <a:pt x="0" y="341680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935989" y="921726"/>
            <a:ext cx="6926580" cy="501840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Education</a:t>
            </a:r>
            <a:r>
              <a:rPr dirty="0" sz="3200" spc="-6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and</a:t>
            </a:r>
            <a:r>
              <a:rPr dirty="0" sz="3200" spc="-3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Training</a:t>
            </a:r>
            <a:endParaRPr sz="3200">
              <a:latin typeface="Tahoma"/>
              <a:cs typeface="Tahoma"/>
            </a:endParaRPr>
          </a:p>
          <a:p>
            <a:pPr marL="355600" marR="1303655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7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5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1:</a:t>
            </a:r>
            <a:r>
              <a:rPr dirty="0" sz="2800" spc="-5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Provide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program </a:t>
            </a:r>
            <a:r>
              <a:rPr dirty="0" sz="2800">
                <a:latin typeface="Tahoma"/>
                <a:cs typeface="Tahoma"/>
              </a:rPr>
              <a:t>awareness</a:t>
            </a:r>
            <a:r>
              <a:rPr dirty="0" sz="2800" spc="-1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training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299085" marR="4826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Provide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training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all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managers,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supervisors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as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well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as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contractors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temporary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on: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safety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policies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procedures,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program</a:t>
            </a:r>
            <a:r>
              <a:rPr dirty="0" sz="2400" spc="-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functions,</a:t>
            </a:r>
            <a:r>
              <a:rPr dirty="0" sz="2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emergencies,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injury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illness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reporting,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their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rights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under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OSH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Act</a:t>
            </a:r>
            <a:endParaRPr sz="2400">
              <a:latin typeface="Tahoma"/>
              <a:cs typeface="Tahoma"/>
            </a:endParaRPr>
          </a:p>
          <a:p>
            <a:pPr marL="299085" marR="508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Ensure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training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is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provided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language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literacy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level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that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all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can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understand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59839" y="921726"/>
            <a:ext cx="6472555" cy="197866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Education</a:t>
            </a:r>
            <a:r>
              <a:rPr dirty="0" sz="3200" spc="-6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and</a:t>
            </a:r>
            <a:r>
              <a:rPr dirty="0" sz="3200" spc="-3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Training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9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6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2:</a:t>
            </a:r>
            <a:r>
              <a:rPr dirty="0" sz="2800" spc="-65" b="1">
                <a:latin typeface="Tahoma"/>
                <a:cs typeface="Tahoma"/>
              </a:rPr>
              <a:t> </a:t>
            </a:r>
            <a:r>
              <a:rPr dirty="0" sz="2800" spc="-45">
                <a:latin typeface="Tahoma"/>
                <a:cs typeface="Tahoma"/>
              </a:rPr>
              <a:t>Train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on </a:t>
            </a:r>
            <a:r>
              <a:rPr dirty="0" sz="2800">
                <a:latin typeface="Tahoma"/>
                <a:cs typeface="Tahoma"/>
              </a:rPr>
              <a:t>specific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roles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responsibilities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the </a:t>
            </a: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program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81100" y="3124200"/>
            <a:ext cx="6781800" cy="2677795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marR="10477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Instruct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with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specific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roles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within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the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safety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health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program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they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should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carry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out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those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responsibilities</a:t>
            </a:r>
            <a:endParaRPr sz="2400">
              <a:latin typeface="Tahoma"/>
              <a:cs typeface="Tahoma"/>
            </a:endParaRPr>
          </a:p>
          <a:p>
            <a:pPr marL="377825" marR="44132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Provide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opportunities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ask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questions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offer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feedback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during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training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04837" y="2509837"/>
            <a:ext cx="8010525" cy="3580765"/>
            <a:chOff x="604837" y="2509837"/>
            <a:chExt cx="8010525" cy="3580765"/>
          </a:xfrm>
        </p:grpSpPr>
        <p:sp>
          <p:nvSpPr>
            <p:cNvPr id="3" name="object 3" descr=""/>
            <p:cNvSpPr/>
            <p:nvPr/>
          </p:nvSpPr>
          <p:spPr>
            <a:xfrm>
              <a:off x="609600" y="2514600"/>
              <a:ext cx="8001000" cy="3571240"/>
            </a:xfrm>
            <a:custGeom>
              <a:avLst/>
              <a:gdLst/>
              <a:ahLst/>
              <a:cxnLst/>
              <a:rect l="l" t="t" r="r" b="b"/>
              <a:pathLst>
                <a:path w="8001000" h="3571240">
                  <a:moveTo>
                    <a:pt x="8001000" y="0"/>
                  </a:moveTo>
                  <a:lnTo>
                    <a:pt x="0" y="0"/>
                  </a:lnTo>
                  <a:lnTo>
                    <a:pt x="0" y="3570732"/>
                  </a:lnTo>
                  <a:lnTo>
                    <a:pt x="8001000" y="3570732"/>
                  </a:lnTo>
                  <a:lnTo>
                    <a:pt x="8001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09600" y="2514600"/>
              <a:ext cx="8001000" cy="3571240"/>
            </a:xfrm>
            <a:custGeom>
              <a:avLst/>
              <a:gdLst/>
              <a:ahLst/>
              <a:cxnLst/>
              <a:rect l="l" t="t" r="r" b="b"/>
              <a:pathLst>
                <a:path w="8001000" h="3571240">
                  <a:moveTo>
                    <a:pt x="0" y="0"/>
                  </a:moveTo>
                  <a:lnTo>
                    <a:pt x="8001000" y="0"/>
                  </a:lnTo>
                  <a:lnTo>
                    <a:pt x="8001000" y="3570732"/>
                  </a:lnTo>
                  <a:lnTo>
                    <a:pt x="0" y="35707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535940" y="887962"/>
            <a:ext cx="7789545" cy="512762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Education</a:t>
            </a:r>
            <a:r>
              <a:rPr dirty="0" sz="3200" spc="-6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and</a:t>
            </a:r>
            <a:r>
              <a:rPr dirty="0" sz="3200" spc="-3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Training</a:t>
            </a:r>
            <a:endParaRPr sz="3200">
              <a:latin typeface="Tahoma"/>
              <a:cs typeface="Tahoma"/>
            </a:endParaRPr>
          </a:p>
          <a:p>
            <a:pPr marL="354965" marR="97853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8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5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3:</a:t>
            </a:r>
            <a:r>
              <a:rPr dirty="0" sz="2800" spc="-60" b="1">
                <a:latin typeface="Tahoma"/>
                <a:cs typeface="Tahoma"/>
              </a:rPr>
              <a:t> </a:t>
            </a:r>
            <a:r>
              <a:rPr dirty="0" sz="2800" spc="-45">
                <a:latin typeface="Tahoma"/>
                <a:cs typeface="Tahoma"/>
              </a:rPr>
              <a:t>Train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 </a:t>
            </a:r>
            <a:r>
              <a:rPr dirty="0" sz="2800">
                <a:latin typeface="Tahoma"/>
                <a:cs typeface="Tahoma"/>
              </a:rPr>
              <a:t>identification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controls</a:t>
            </a:r>
            <a:endParaRPr sz="2800">
              <a:latin typeface="Tahoma"/>
              <a:cs typeface="Tahoma"/>
            </a:endParaRPr>
          </a:p>
          <a:p>
            <a:pPr marL="165100">
              <a:lnSpc>
                <a:spcPct val="100000"/>
              </a:lnSpc>
              <a:spcBef>
                <a:spcPts val="1040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lvl="1" marL="451484" marR="482600" indent="-287020">
              <a:lnSpc>
                <a:spcPct val="100000"/>
              </a:lnSpc>
              <a:spcBef>
                <a:spcPts val="1435"/>
              </a:spcBef>
              <a:buFont typeface="Arial"/>
              <a:buChar char="•"/>
              <a:tabLst>
                <a:tab pos="451484" algn="l"/>
              </a:tabLst>
            </a:pPr>
            <a:r>
              <a:rPr dirty="0" sz="2200" spc="-25">
                <a:solidFill>
                  <a:srgbClr val="FFFFFF"/>
                </a:solidFill>
                <a:latin typeface="Tahoma"/>
                <a:cs typeface="Tahoma"/>
              </a:rPr>
              <a:t>Train</a:t>
            </a:r>
            <a:r>
              <a:rPr dirty="0" sz="2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managers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2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works</a:t>
            </a:r>
            <a:r>
              <a:rPr dirty="0" sz="22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r>
              <a:rPr dirty="0" sz="2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techniques</a:t>
            </a:r>
            <a:r>
              <a:rPr dirty="0" sz="22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dirty="0" sz="2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ahoma"/>
                <a:cs typeface="Tahoma"/>
              </a:rPr>
              <a:t>identifying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hazards;</a:t>
            </a:r>
            <a:r>
              <a:rPr dirty="0" sz="22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such</a:t>
            </a:r>
            <a:r>
              <a:rPr dirty="0" sz="22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as</a:t>
            </a:r>
            <a:r>
              <a:rPr dirty="0" sz="22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job</a:t>
            </a:r>
            <a:r>
              <a:rPr dirty="0" sz="22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hazard</a:t>
            </a:r>
            <a:r>
              <a:rPr dirty="0" sz="2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ahoma"/>
                <a:cs typeface="Tahoma"/>
              </a:rPr>
              <a:t>analysis</a:t>
            </a:r>
            <a:endParaRPr sz="2200">
              <a:latin typeface="Tahoma"/>
              <a:cs typeface="Tahoma"/>
            </a:endParaRPr>
          </a:p>
          <a:p>
            <a:pPr lvl="1" marL="451484" marR="4000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451484" algn="l"/>
              </a:tabLst>
            </a:pP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Have</a:t>
            </a:r>
            <a:r>
              <a:rPr dirty="0" sz="22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demonstrate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they</a:t>
            </a:r>
            <a:r>
              <a:rPr dirty="0" sz="2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can</a:t>
            </a:r>
            <a:r>
              <a:rPr dirty="0" sz="22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recognize</a:t>
            </a:r>
            <a:r>
              <a:rPr dirty="0" sz="2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hazards</a:t>
            </a:r>
            <a:r>
              <a:rPr dirty="0" sz="22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understand</a:t>
            </a:r>
            <a:r>
              <a:rPr dirty="0" sz="2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why</a:t>
            </a:r>
            <a:r>
              <a:rPr dirty="0" sz="22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controls</a:t>
            </a:r>
            <a:r>
              <a:rPr dirty="0" sz="22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are</a:t>
            </a:r>
            <a:r>
              <a:rPr dirty="0" sz="2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dirty="0" sz="2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ahoma"/>
                <a:cs typeface="Tahoma"/>
              </a:rPr>
              <a:t>place</a:t>
            </a:r>
            <a:endParaRPr sz="2200">
              <a:latin typeface="Tahoma"/>
              <a:cs typeface="Tahoma"/>
            </a:endParaRPr>
          </a:p>
          <a:p>
            <a:pPr lvl="1" marL="450850" indent="-28575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450850" algn="l"/>
              </a:tabLst>
            </a:pP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Provide</a:t>
            </a:r>
            <a:r>
              <a:rPr dirty="0" sz="22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training</a:t>
            </a:r>
            <a:r>
              <a:rPr dirty="0" sz="2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r>
              <a:rPr dirty="0" sz="22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new</a:t>
            </a:r>
            <a:r>
              <a:rPr dirty="0" sz="22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tasks</a:t>
            </a:r>
            <a:r>
              <a:rPr dirty="0" sz="22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new</a:t>
            </a:r>
            <a:r>
              <a:rPr dirty="0" sz="22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ahoma"/>
                <a:cs typeface="Tahoma"/>
              </a:rPr>
              <a:t>assignments</a:t>
            </a:r>
            <a:endParaRPr sz="2200">
              <a:latin typeface="Tahoma"/>
              <a:cs typeface="Tahoma"/>
            </a:endParaRPr>
          </a:p>
          <a:p>
            <a:pPr lvl="1" marL="451484" marR="508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451484" algn="l"/>
              </a:tabLst>
            </a:pP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Provide</a:t>
            </a:r>
            <a:r>
              <a:rPr dirty="0" sz="2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training</a:t>
            </a:r>
            <a:r>
              <a:rPr dirty="0" sz="22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where</a:t>
            </a:r>
            <a:r>
              <a:rPr dirty="0" sz="2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required</a:t>
            </a:r>
            <a:r>
              <a:rPr dirty="0" sz="2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by</a:t>
            </a:r>
            <a:r>
              <a:rPr dirty="0" sz="22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specific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OSHA</a:t>
            </a:r>
            <a:r>
              <a:rPr dirty="0" sz="2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ahoma"/>
                <a:cs typeface="Tahoma"/>
              </a:rPr>
              <a:t>standards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such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as;</a:t>
            </a:r>
            <a:r>
              <a:rPr dirty="0" sz="2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hazard</a:t>
            </a:r>
            <a:r>
              <a:rPr dirty="0" sz="2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communication</a:t>
            </a:r>
            <a:r>
              <a:rPr dirty="0" sz="22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ahoma"/>
                <a:cs typeface="Tahoma"/>
              </a:rPr>
              <a:t>lockout/tagout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51742" y="5858136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95930" y="1743075"/>
            <a:ext cx="4152265" cy="3950970"/>
            <a:chOff x="2495930" y="1743075"/>
            <a:chExt cx="4152265" cy="39509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05455" y="1752600"/>
              <a:ext cx="4133087" cy="393191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500693" y="1747837"/>
              <a:ext cx="4142740" cy="3941445"/>
            </a:xfrm>
            <a:custGeom>
              <a:avLst/>
              <a:gdLst/>
              <a:ahLst/>
              <a:cxnLst/>
              <a:rect l="l" t="t" r="r" b="b"/>
              <a:pathLst>
                <a:path w="4142740" h="3941445">
                  <a:moveTo>
                    <a:pt x="0" y="0"/>
                  </a:moveTo>
                  <a:lnTo>
                    <a:pt x="4142613" y="0"/>
                  </a:lnTo>
                  <a:lnTo>
                    <a:pt x="4142613" y="3941445"/>
                  </a:lnTo>
                  <a:lnTo>
                    <a:pt x="0" y="394144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52081" y="2586037"/>
            <a:ext cx="7840345" cy="3426460"/>
            <a:chOff x="652081" y="2586037"/>
            <a:chExt cx="7840345" cy="3426460"/>
          </a:xfrm>
        </p:grpSpPr>
        <p:sp>
          <p:nvSpPr>
            <p:cNvPr id="3" name="object 3" descr=""/>
            <p:cNvSpPr/>
            <p:nvPr/>
          </p:nvSpPr>
          <p:spPr>
            <a:xfrm>
              <a:off x="656844" y="2590800"/>
              <a:ext cx="7830820" cy="3416935"/>
            </a:xfrm>
            <a:custGeom>
              <a:avLst/>
              <a:gdLst/>
              <a:ahLst/>
              <a:cxnLst/>
              <a:rect l="l" t="t" r="r" b="b"/>
              <a:pathLst>
                <a:path w="7830820" h="3416935">
                  <a:moveTo>
                    <a:pt x="7830311" y="0"/>
                  </a:moveTo>
                  <a:lnTo>
                    <a:pt x="0" y="0"/>
                  </a:lnTo>
                  <a:lnTo>
                    <a:pt x="0" y="3416808"/>
                  </a:lnTo>
                  <a:lnTo>
                    <a:pt x="7830311" y="3416808"/>
                  </a:lnTo>
                  <a:lnTo>
                    <a:pt x="783031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56844" y="2590800"/>
              <a:ext cx="7830820" cy="3416935"/>
            </a:xfrm>
            <a:custGeom>
              <a:avLst/>
              <a:gdLst/>
              <a:ahLst/>
              <a:cxnLst/>
              <a:rect l="l" t="t" r="r" b="b"/>
              <a:pathLst>
                <a:path w="7830820" h="3416935">
                  <a:moveTo>
                    <a:pt x="0" y="0"/>
                  </a:moveTo>
                  <a:lnTo>
                    <a:pt x="7830311" y="0"/>
                  </a:lnTo>
                  <a:lnTo>
                    <a:pt x="7830311" y="3416808"/>
                  </a:lnTo>
                  <a:lnTo>
                    <a:pt x="0" y="341680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735965" y="921726"/>
            <a:ext cx="7470140" cy="501840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212725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Program</a:t>
            </a:r>
            <a:r>
              <a:rPr dirty="0" sz="3200" spc="-5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Evaluation</a:t>
            </a:r>
            <a:endParaRPr sz="3200">
              <a:latin typeface="Tahoma"/>
              <a:cs typeface="Tahoma"/>
            </a:endParaRPr>
          </a:p>
          <a:p>
            <a:pPr marL="554990" marR="95567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554990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10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8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1:</a:t>
            </a:r>
            <a:r>
              <a:rPr dirty="0" sz="2800" spc="-8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Verify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program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is </a:t>
            </a:r>
            <a:r>
              <a:rPr dirty="0" sz="2800">
                <a:latin typeface="Tahoma"/>
                <a:cs typeface="Tahoma"/>
              </a:rPr>
              <a:t>implemented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operating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299085" marR="508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Verify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core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elements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program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are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fully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met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key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processes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are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place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implemented</a:t>
            </a:r>
            <a:endParaRPr sz="2400">
              <a:latin typeface="Tahoma"/>
              <a:cs typeface="Tahoma"/>
            </a:endParaRPr>
          </a:p>
          <a:p>
            <a:pPr marL="299085" marR="9017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Verify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injuries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are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being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reported,</a:t>
            </a:r>
            <a:r>
              <a:rPr dirty="0" sz="2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inspections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are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conducted,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progress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is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being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tracked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controlling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identified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hazards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ensure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control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measures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are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effective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data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collected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monitor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programs performance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880681" y="2433637"/>
            <a:ext cx="7383145" cy="3548379"/>
            <a:chOff x="880681" y="2433637"/>
            <a:chExt cx="7383145" cy="3548379"/>
          </a:xfrm>
        </p:grpSpPr>
        <p:sp>
          <p:nvSpPr>
            <p:cNvPr id="3" name="object 3" descr=""/>
            <p:cNvSpPr/>
            <p:nvPr/>
          </p:nvSpPr>
          <p:spPr>
            <a:xfrm>
              <a:off x="885444" y="2438400"/>
              <a:ext cx="7373620" cy="3538854"/>
            </a:xfrm>
            <a:custGeom>
              <a:avLst/>
              <a:gdLst/>
              <a:ahLst/>
              <a:cxnLst/>
              <a:rect l="l" t="t" r="r" b="b"/>
              <a:pathLst>
                <a:path w="7373620" h="3538854">
                  <a:moveTo>
                    <a:pt x="7373111" y="0"/>
                  </a:moveTo>
                  <a:lnTo>
                    <a:pt x="0" y="0"/>
                  </a:lnTo>
                  <a:lnTo>
                    <a:pt x="0" y="3538728"/>
                  </a:lnTo>
                  <a:lnTo>
                    <a:pt x="7373111" y="3538728"/>
                  </a:lnTo>
                  <a:lnTo>
                    <a:pt x="737311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885444" y="2438400"/>
              <a:ext cx="7373620" cy="3538854"/>
            </a:xfrm>
            <a:custGeom>
              <a:avLst/>
              <a:gdLst/>
              <a:ahLst/>
              <a:cxnLst/>
              <a:rect l="l" t="t" r="r" b="b"/>
              <a:pathLst>
                <a:path w="7373620" h="3538854">
                  <a:moveTo>
                    <a:pt x="0" y="0"/>
                  </a:moveTo>
                  <a:lnTo>
                    <a:pt x="7373111" y="0"/>
                  </a:lnTo>
                  <a:lnTo>
                    <a:pt x="7373111" y="3538728"/>
                  </a:lnTo>
                  <a:lnTo>
                    <a:pt x="0" y="353872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735965" y="773662"/>
            <a:ext cx="7519034" cy="501459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Program</a:t>
            </a:r>
            <a:r>
              <a:rPr dirty="0" sz="3200" spc="-5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Evaluation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9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6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2:</a:t>
            </a:r>
            <a:r>
              <a:rPr dirty="0" sz="2800" spc="-7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Correct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program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deficiencies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opportunities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improve</a:t>
            </a:r>
            <a:endParaRPr sz="2800">
              <a:latin typeface="Tahoma"/>
              <a:cs typeface="Tahoma"/>
            </a:endParaRPr>
          </a:p>
          <a:p>
            <a:pPr marL="240665">
              <a:lnSpc>
                <a:spcPct val="100000"/>
              </a:lnSpc>
              <a:spcBef>
                <a:spcPts val="1345"/>
              </a:spcBef>
            </a:pP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000" spc="-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000" spc="-1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000" spc="-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000">
              <a:latin typeface="Tahoma"/>
              <a:cs typeface="Tahoma"/>
            </a:endParaRPr>
          </a:p>
          <a:p>
            <a:pPr lvl="1" marL="527685" marR="11303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527685" algn="l"/>
              </a:tabLst>
            </a:pP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Proactively</a:t>
            </a:r>
            <a:r>
              <a:rPr dirty="0" sz="20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seek</a:t>
            </a:r>
            <a:r>
              <a:rPr dirty="0" sz="2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input</a:t>
            </a:r>
            <a:r>
              <a:rPr dirty="0" sz="20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from</a:t>
            </a:r>
            <a:r>
              <a:rPr dirty="0" sz="2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managers,</a:t>
            </a:r>
            <a:r>
              <a:rPr dirty="0" sz="20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workers,</a:t>
            </a:r>
            <a:r>
              <a:rPr dirty="0" sz="2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ahoma"/>
                <a:cs typeface="Tahoma"/>
              </a:rPr>
              <a:t>supervisors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other</a:t>
            </a:r>
            <a:r>
              <a:rPr dirty="0" sz="20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stakeholders</a:t>
            </a:r>
            <a:r>
              <a:rPr dirty="0" sz="2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r>
              <a:rPr dirty="0" sz="20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0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you</a:t>
            </a:r>
            <a:r>
              <a:rPr dirty="0" sz="20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can</a:t>
            </a:r>
            <a:r>
              <a:rPr dirty="0" sz="20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improve</a:t>
            </a:r>
            <a:r>
              <a:rPr dirty="0" sz="20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0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ahoma"/>
                <a:cs typeface="Tahoma"/>
              </a:rPr>
              <a:t>program</a:t>
            </a:r>
            <a:endParaRPr sz="2000">
              <a:latin typeface="Tahoma"/>
              <a:cs typeface="Tahoma"/>
            </a:endParaRPr>
          </a:p>
          <a:p>
            <a:pPr lvl="1" marL="527685" marR="8826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527685" algn="l"/>
              </a:tabLst>
            </a:pP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Determine</a:t>
            </a:r>
            <a:r>
              <a:rPr dirty="0" sz="20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whether</a:t>
            </a:r>
            <a:r>
              <a:rPr dirty="0" sz="2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changes</a:t>
            </a:r>
            <a:r>
              <a:rPr dirty="0" sz="2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dirty="0" sz="20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equipment,</a:t>
            </a:r>
            <a:r>
              <a:rPr dirty="0" sz="2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facilities,</a:t>
            </a:r>
            <a:r>
              <a:rPr dirty="0" sz="20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ahoma"/>
                <a:cs typeface="Tahoma"/>
              </a:rPr>
              <a:t>material,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personnel</a:t>
            </a:r>
            <a:r>
              <a:rPr dirty="0" sz="20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or</a:t>
            </a:r>
            <a:r>
              <a:rPr dirty="0" sz="20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work</a:t>
            </a:r>
            <a:r>
              <a:rPr dirty="0" sz="20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practices</a:t>
            </a:r>
            <a:r>
              <a:rPr dirty="0" sz="20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trigger</a:t>
            </a:r>
            <a:r>
              <a:rPr dirty="0" sz="20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any</a:t>
            </a:r>
            <a:r>
              <a:rPr dirty="0" sz="2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need</a:t>
            </a:r>
            <a:r>
              <a:rPr dirty="0" sz="2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dirty="0" sz="20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changes</a:t>
            </a:r>
            <a:r>
              <a:rPr dirty="0" sz="2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Tahoma"/>
                <a:cs typeface="Tahoma"/>
              </a:rPr>
              <a:t>in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0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ahoma"/>
                <a:cs typeface="Tahoma"/>
              </a:rPr>
              <a:t>program</a:t>
            </a:r>
            <a:endParaRPr sz="2000">
              <a:latin typeface="Tahoma"/>
              <a:cs typeface="Tahoma"/>
            </a:endParaRPr>
          </a:p>
          <a:p>
            <a:pPr algn="just" lvl="1" marL="524510" marR="467995" indent="-28384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527685" algn="l"/>
              </a:tabLst>
            </a:pP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Determine</a:t>
            </a:r>
            <a:r>
              <a:rPr dirty="0" sz="20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whether</a:t>
            </a:r>
            <a:r>
              <a:rPr dirty="0" sz="20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0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metrics</a:t>
            </a:r>
            <a:r>
              <a:rPr dirty="0" sz="20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goals</a:t>
            </a:r>
            <a:r>
              <a:rPr dirty="0" sz="2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are</a:t>
            </a:r>
            <a:r>
              <a:rPr dirty="0" sz="20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still</a:t>
            </a:r>
            <a:r>
              <a:rPr dirty="0" sz="2000" spc="-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ahoma"/>
                <a:cs typeface="Tahoma"/>
              </a:rPr>
              <a:t>relevant </a:t>
            </a:r>
            <a:r>
              <a:rPr dirty="0" sz="2000" spc="-1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you</a:t>
            </a:r>
            <a:r>
              <a:rPr dirty="0" sz="20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could</a:t>
            </a:r>
            <a:r>
              <a:rPr dirty="0" sz="20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change</a:t>
            </a:r>
            <a:r>
              <a:rPr dirty="0" sz="2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them</a:t>
            </a:r>
            <a:r>
              <a:rPr dirty="0" sz="2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0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more</a:t>
            </a:r>
            <a:r>
              <a:rPr dirty="0" sz="2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effectively</a:t>
            </a:r>
            <a:r>
              <a:rPr dirty="0" sz="20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ahoma"/>
                <a:cs typeface="Tahoma"/>
              </a:rPr>
              <a:t>drive 	improvements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42443" y="182371"/>
            <a:ext cx="881253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151742" y="5858136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502026" y="1595247"/>
            <a:ext cx="4140200" cy="4246880"/>
            <a:chOff x="2502026" y="1595247"/>
            <a:chExt cx="4140200" cy="4246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1551" y="1604772"/>
              <a:ext cx="4120895" cy="422757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506789" y="1600009"/>
              <a:ext cx="4130675" cy="4237355"/>
            </a:xfrm>
            <a:custGeom>
              <a:avLst/>
              <a:gdLst/>
              <a:ahLst/>
              <a:cxnLst/>
              <a:rect l="l" t="t" r="r" b="b"/>
              <a:pathLst>
                <a:path w="4130675" h="4237355">
                  <a:moveTo>
                    <a:pt x="0" y="0"/>
                  </a:moveTo>
                  <a:lnTo>
                    <a:pt x="4130421" y="0"/>
                  </a:lnTo>
                  <a:lnTo>
                    <a:pt x="4130421" y="4237101"/>
                  </a:lnTo>
                  <a:lnTo>
                    <a:pt x="0" y="4237101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42937" y="2166937"/>
            <a:ext cx="7858125" cy="3856354"/>
            <a:chOff x="642937" y="2166937"/>
            <a:chExt cx="7858125" cy="3856354"/>
          </a:xfrm>
        </p:grpSpPr>
        <p:sp>
          <p:nvSpPr>
            <p:cNvPr id="3" name="object 3" descr=""/>
            <p:cNvSpPr/>
            <p:nvPr/>
          </p:nvSpPr>
          <p:spPr>
            <a:xfrm>
              <a:off x="647700" y="2171700"/>
              <a:ext cx="7848600" cy="3846829"/>
            </a:xfrm>
            <a:custGeom>
              <a:avLst/>
              <a:gdLst/>
              <a:ahLst/>
              <a:cxnLst/>
              <a:rect l="l" t="t" r="r" b="b"/>
              <a:pathLst>
                <a:path w="7848600" h="3846829">
                  <a:moveTo>
                    <a:pt x="7848600" y="0"/>
                  </a:moveTo>
                  <a:lnTo>
                    <a:pt x="0" y="0"/>
                  </a:lnTo>
                  <a:lnTo>
                    <a:pt x="0" y="3846576"/>
                  </a:lnTo>
                  <a:lnTo>
                    <a:pt x="7848600" y="3846576"/>
                  </a:lnTo>
                  <a:lnTo>
                    <a:pt x="78486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47700" y="2171700"/>
              <a:ext cx="7848600" cy="3846829"/>
            </a:xfrm>
            <a:custGeom>
              <a:avLst/>
              <a:gdLst/>
              <a:ahLst/>
              <a:cxnLst/>
              <a:rect l="l" t="t" r="r" b="b"/>
              <a:pathLst>
                <a:path w="7848600" h="3846829">
                  <a:moveTo>
                    <a:pt x="0" y="0"/>
                  </a:moveTo>
                  <a:lnTo>
                    <a:pt x="7848600" y="0"/>
                  </a:lnTo>
                  <a:lnTo>
                    <a:pt x="7848600" y="3846576"/>
                  </a:lnTo>
                  <a:lnTo>
                    <a:pt x="0" y="3846576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726440" y="921726"/>
            <a:ext cx="7590790" cy="502666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spc="-10" b="1">
                <a:latin typeface="Tahoma"/>
                <a:cs typeface="Tahoma"/>
              </a:rPr>
              <a:t>Multi-</a:t>
            </a:r>
            <a:r>
              <a:rPr dirty="0" sz="3200" b="1">
                <a:latin typeface="Tahoma"/>
                <a:cs typeface="Tahoma"/>
              </a:rPr>
              <a:t>Employer</a:t>
            </a:r>
            <a:r>
              <a:rPr dirty="0" sz="3200" spc="-8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Worksites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8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6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1:</a:t>
            </a:r>
            <a:r>
              <a:rPr dirty="0" sz="2800" spc="-6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Management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Leadership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43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299085" marR="39243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Provide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copy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safety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health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policy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all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contractors</a:t>
            </a:r>
            <a:endParaRPr sz="2400">
              <a:latin typeface="Tahoma"/>
              <a:cs typeface="Tahoma"/>
            </a:endParaRPr>
          </a:p>
          <a:p>
            <a:pPr marL="299085" marR="508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Before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beginning</a:t>
            </a:r>
            <a:r>
              <a:rPr dirty="0" sz="2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on-site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work,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clarify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each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employer’s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responsibilities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obligations,</a:t>
            </a:r>
            <a:r>
              <a:rPr dirty="0" sz="2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such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as;</a:t>
            </a:r>
            <a:endParaRPr sz="24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756285" algn="l"/>
              </a:tabLst>
            </a:pP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Providing</a:t>
            </a:r>
            <a:r>
              <a:rPr dirty="0" sz="20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ahoma"/>
                <a:cs typeface="Tahoma"/>
              </a:rPr>
              <a:t>training</a:t>
            </a:r>
            <a:endParaRPr sz="20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buFont typeface="Arial"/>
              <a:buChar char="•"/>
              <a:tabLst>
                <a:tab pos="756285" algn="l"/>
              </a:tabLst>
            </a:pP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Selecting,</a:t>
            </a:r>
            <a:r>
              <a:rPr dirty="0" sz="2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providing</a:t>
            </a:r>
            <a:r>
              <a:rPr dirty="0" sz="20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0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maintaining</a:t>
            </a:r>
            <a:r>
              <a:rPr dirty="0" sz="2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Tahoma"/>
                <a:cs typeface="Tahoma"/>
              </a:rPr>
              <a:t>PPE</a:t>
            </a:r>
            <a:endParaRPr sz="20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buFont typeface="Arial"/>
              <a:buChar char="•"/>
              <a:tabLst>
                <a:tab pos="756285" algn="l"/>
              </a:tabLst>
            </a:pP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Recording</a:t>
            </a:r>
            <a:r>
              <a:rPr dirty="0" sz="2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reporting</a:t>
            </a:r>
            <a:r>
              <a:rPr dirty="0" sz="20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any</a:t>
            </a:r>
            <a:r>
              <a:rPr dirty="0" sz="20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injuries</a:t>
            </a:r>
            <a:r>
              <a:rPr dirty="0" sz="2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or</a:t>
            </a:r>
            <a:r>
              <a:rPr dirty="0" sz="20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ahoma"/>
                <a:cs typeface="Tahoma"/>
              </a:rPr>
              <a:t>illnesses</a:t>
            </a:r>
            <a:endParaRPr sz="2000">
              <a:latin typeface="Tahoma"/>
              <a:cs typeface="Tahoma"/>
            </a:endParaRPr>
          </a:p>
          <a:p>
            <a:pPr lvl="1" marL="756285" marR="225425" indent="-287020">
              <a:lnSpc>
                <a:spcPct val="100000"/>
              </a:lnSpc>
              <a:buFont typeface="Arial"/>
              <a:buChar char="•"/>
              <a:tabLst>
                <a:tab pos="756285" algn="l"/>
              </a:tabLst>
            </a:pP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Procedures</a:t>
            </a:r>
            <a:r>
              <a:rPr dirty="0" sz="20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dirty="0" sz="20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communication</a:t>
            </a:r>
            <a:r>
              <a:rPr dirty="0" sz="20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between</a:t>
            </a:r>
            <a:r>
              <a:rPr dirty="0" sz="20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host</a:t>
            </a:r>
            <a:r>
              <a:rPr dirty="0" sz="20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employer</a:t>
            </a:r>
            <a:r>
              <a:rPr dirty="0" sz="20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dirty="0" sz="2000">
                <a:solidFill>
                  <a:srgbClr val="FFFFFF"/>
                </a:solidFill>
                <a:latin typeface="Tahoma"/>
                <a:cs typeface="Tahoma"/>
              </a:rPr>
              <a:t>all</a:t>
            </a:r>
            <a:r>
              <a:rPr dirty="0" sz="2000" spc="-10">
                <a:solidFill>
                  <a:srgbClr val="FFFFFF"/>
                </a:solidFill>
                <a:latin typeface="Tahoma"/>
                <a:cs typeface="Tahoma"/>
              </a:rPr>
              <a:t> contractors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59839" y="1133442"/>
            <a:ext cx="6191885" cy="112522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spc="-10" b="1">
                <a:latin typeface="Tahoma"/>
                <a:cs typeface="Tahoma"/>
              </a:rPr>
              <a:t>Multi-</a:t>
            </a:r>
            <a:r>
              <a:rPr dirty="0" sz="3200" b="1">
                <a:latin typeface="Tahoma"/>
                <a:cs typeface="Tahoma"/>
              </a:rPr>
              <a:t>Employer</a:t>
            </a:r>
            <a:r>
              <a:rPr dirty="0" sz="3200" spc="-8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Worksites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9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7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2:</a:t>
            </a:r>
            <a:r>
              <a:rPr dirty="0" sz="2800" spc="-8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Participation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81100" y="2759964"/>
            <a:ext cx="6781800" cy="1938655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Encourage</a:t>
            </a:r>
            <a:r>
              <a:rPr dirty="0" sz="2400" spc="-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employees</a:t>
            </a:r>
            <a:r>
              <a:rPr dirty="0" sz="2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raise</a:t>
            </a:r>
            <a:r>
              <a:rPr dirty="0" sz="2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safety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concerns</a:t>
            </a:r>
            <a:endParaRPr sz="2400">
              <a:latin typeface="Tahoma"/>
              <a:cs typeface="Tahoma"/>
            </a:endParaRPr>
          </a:p>
          <a:p>
            <a:pPr marL="377825" marR="70294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Identify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remove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any</a:t>
            </a:r>
            <a:r>
              <a:rPr dirty="0" sz="24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obstacles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their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participation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program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or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reporting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59839" y="1133442"/>
            <a:ext cx="6295390" cy="15519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spc="-10" b="1">
                <a:latin typeface="Tahoma"/>
                <a:cs typeface="Tahoma"/>
              </a:rPr>
              <a:t>Multi-</a:t>
            </a:r>
            <a:r>
              <a:rPr dirty="0" sz="3200" b="1">
                <a:latin typeface="Tahoma"/>
                <a:cs typeface="Tahoma"/>
              </a:rPr>
              <a:t>Employer</a:t>
            </a:r>
            <a:r>
              <a:rPr dirty="0" sz="3200" spc="-8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Worksites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7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4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3:</a:t>
            </a:r>
            <a:r>
              <a:rPr dirty="0" sz="2800" spc="-5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Identification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Assessment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81100" y="2933700"/>
            <a:ext cx="6781800" cy="2308860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marR="68770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Host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employer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performs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worksite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hazard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assessment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shares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results</a:t>
            </a:r>
            <a:endParaRPr sz="2400">
              <a:latin typeface="Tahoma"/>
              <a:cs typeface="Tahoma"/>
            </a:endParaRPr>
          </a:p>
          <a:p>
            <a:pPr marL="377825" marR="70040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Contractors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perform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pre-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job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hazard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assessments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they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will</a:t>
            </a:r>
            <a:r>
              <a:rPr dirty="0" sz="24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perform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59839" y="1133442"/>
            <a:ext cx="6602095" cy="15519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spc="-10" b="1">
                <a:latin typeface="Tahoma"/>
                <a:cs typeface="Tahoma"/>
              </a:rPr>
              <a:t>Multi-</a:t>
            </a:r>
            <a:r>
              <a:rPr dirty="0" sz="3200" b="1">
                <a:latin typeface="Tahoma"/>
                <a:cs typeface="Tahoma"/>
              </a:rPr>
              <a:t>Employer</a:t>
            </a:r>
            <a:r>
              <a:rPr dirty="0" sz="3200" spc="-8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Worksites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8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6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4:</a:t>
            </a:r>
            <a:r>
              <a:rPr dirty="0" sz="2800" spc="-65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Prevention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 spc="-10">
                <a:latin typeface="Tahoma"/>
                <a:cs typeface="Tahoma"/>
              </a:rPr>
              <a:t>Control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81100" y="2933700"/>
            <a:ext cx="6781800" cy="2123440"/>
          </a:xfrm>
          <a:prstGeom prst="rect">
            <a:avLst/>
          </a:prstGeom>
          <a:solidFill>
            <a:srgbClr val="001F5F"/>
          </a:solidFill>
          <a:ln w="9525">
            <a:solidFill>
              <a:srgbClr val="006FC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377825" marR="26924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Before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beginning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work,</a:t>
            </a:r>
            <a:r>
              <a:rPr dirty="0" sz="24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host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employer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gives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contractors</a:t>
            </a:r>
            <a:r>
              <a:rPr dirty="0" sz="24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information</a:t>
            </a:r>
            <a:r>
              <a:rPr dirty="0" sz="2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about</a:t>
            </a:r>
            <a:r>
              <a:rPr dirty="0" sz="24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programs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procedures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control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workers’</a:t>
            </a: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exposure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hazards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76337" y="2586037"/>
            <a:ext cx="6677025" cy="3056255"/>
            <a:chOff x="1176337" y="2586037"/>
            <a:chExt cx="6677025" cy="3056255"/>
          </a:xfrm>
        </p:grpSpPr>
        <p:sp>
          <p:nvSpPr>
            <p:cNvPr id="3" name="object 3" descr=""/>
            <p:cNvSpPr/>
            <p:nvPr/>
          </p:nvSpPr>
          <p:spPr>
            <a:xfrm>
              <a:off x="1181100" y="2590800"/>
              <a:ext cx="6667500" cy="3046730"/>
            </a:xfrm>
            <a:custGeom>
              <a:avLst/>
              <a:gdLst/>
              <a:ahLst/>
              <a:cxnLst/>
              <a:rect l="l" t="t" r="r" b="b"/>
              <a:pathLst>
                <a:path w="6667500" h="3046729">
                  <a:moveTo>
                    <a:pt x="6667500" y="0"/>
                  </a:moveTo>
                  <a:lnTo>
                    <a:pt x="0" y="0"/>
                  </a:lnTo>
                  <a:lnTo>
                    <a:pt x="0" y="3046476"/>
                  </a:lnTo>
                  <a:lnTo>
                    <a:pt x="6667500" y="3046476"/>
                  </a:lnTo>
                  <a:lnTo>
                    <a:pt x="66675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181100" y="2590800"/>
              <a:ext cx="6667500" cy="3046730"/>
            </a:xfrm>
            <a:custGeom>
              <a:avLst/>
              <a:gdLst/>
              <a:ahLst/>
              <a:cxnLst/>
              <a:rect l="l" t="t" r="r" b="b"/>
              <a:pathLst>
                <a:path w="6667500" h="3046729">
                  <a:moveTo>
                    <a:pt x="0" y="0"/>
                  </a:moveTo>
                  <a:lnTo>
                    <a:pt x="6667500" y="0"/>
                  </a:lnTo>
                  <a:lnTo>
                    <a:pt x="6667500" y="3046476"/>
                  </a:lnTo>
                  <a:lnTo>
                    <a:pt x="0" y="3046476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259839" y="1133442"/>
            <a:ext cx="6619875" cy="444055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spc="-10" b="1">
                <a:latin typeface="Tahoma"/>
                <a:cs typeface="Tahoma"/>
              </a:rPr>
              <a:t>Multi-</a:t>
            </a:r>
            <a:r>
              <a:rPr dirty="0" sz="3200" b="1">
                <a:latin typeface="Tahoma"/>
                <a:cs typeface="Tahoma"/>
              </a:rPr>
              <a:t>Employer</a:t>
            </a:r>
            <a:r>
              <a:rPr dirty="0" sz="3200" spc="-8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Worksites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6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4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5:</a:t>
            </a:r>
            <a:r>
              <a:rPr dirty="0" sz="2800" spc="-45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Education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Training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65"/>
              </a:spcBef>
            </a:pP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4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400">
              <a:latin typeface="Tahoma"/>
              <a:cs typeface="Tahoma"/>
            </a:endParaRPr>
          </a:p>
          <a:p>
            <a:pPr marL="299085" marR="39433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host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employer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contractor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identify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any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qualifications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certifications</a:t>
            </a:r>
            <a:r>
              <a:rPr dirty="0" sz="24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required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by</a:t>
            </a:r>
            <a:r>
              <a:rPr dirty="0" sz="2400" spc="-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4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endParaRPr sz="2400">
              <a:latin typeface="Tahoma"/>
              <a:cs typeface="Tahoma"/>
            </a:endParaRPr>
          </a:p>
          <a:p>
            <a:pPr marL="299085" marR="29337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2400" spc="-25">
                <a:solidFill>
                  <a:srgbClr val="FFFFFF"/>
                </a:solidFill>
                <a:latin typeface="Tahoma"/>
                <a:cs typeface="Tahoma"/>
              </a:rPr>
              <a:t>Temporary</a:t>
            </a:r>
            <a:r>
              <a:rPr dirty="0" sz="24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contract</a:t>
            </a:r>
            <a:r>
              <a:rPr dirty="0" sz="2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also</a:t>
            </a:r>
            <a:r>
              <a:rPr dirty="0" sz="24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receive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appropriate</a:t>
            </a:r>
            <a:r>
              <a:rPr dirty="0" sz="24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hazard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4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standard</a:t>
            </a:r>
            <a:r>
              <a:rPr dirty="0" sz="24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ahoma"/>
                <a:cs typeface="Tahoma"/>
              </a:rPr>
              <a:t>specific training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76693" y="2624137"/>
            <a:ext cx="7343140" cy="3025775"/>
            <a:chOff x="976693" y="2624137"/>
            <a:chExt cx="7343140" cy="3025775"/>
          </a:xfrm>
        </p:grpSpPr>
        <p:sp>
          <p:nvSpPr>
            <p:cNvPr id="3" name="object 3" descr=""/>
            <p:cNvSpPr/>
            <p:nvPr/>
          </p:nvSpPr>
          <p:spPr>
            <a:xfrm>
              <a:off x="981455" y="2628900"/>
              <a:ext cx="7333615" cy="3016250"/>
            </a:xfrm>
            <a:custGeom>
              <a:avLst/>
              <a:gdLst/>
              <a:ahLst/>
              <a:cxnLst/>
              <a:rect l="l" t="t" r="r" b="b"/>
              <a:pathLst>
                <a:path w="7333615" h="3016250">
                  <a:moveTo>
                    <a:pt x="7333488" y="0"/>
                  </a:moveTo>
                  <a:lnTo>
                    <a:pt x="0" y="0"/>
                  </a:lnTo>
                  <a:lnTo>
                    <a:pt x="0" y="3015996"/>
                  </a:lnTo>
                  <a:lnTo>
                    <a:pt x="7333488" y="3015996"/>
                  </a:lnTo>
                  <a:lnTo>
                    <a:pt x="733348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981455" y="2628900"/>
              <a:ext cx="7333615" cy="3016250"/>
            </a:xfrm>
            <a:custGeom>
              <a:avLst/>
              <a:gdLst/>
              <a:ahLst/>
              <a:cxnLst/>
              <a:rect l="l" t="t" r="r" b="b"/>
              <a:pathLst>
                <a:path w="7333615" h="3016250">
                  <a:moveTo>
                    <a:pt x="0" y="0"/>
                  </a:moveTo>
                  <a:lnTo>
                    <a:pt x="7333488" y="0"/>
                  </a:lnTo>
                  <a:lnTo>
                    <a:pt x="7333488" y="3015996"/>
                  </a:lnTo>
                  <a:lnTo>
                    <a:pt x="0" y="3015996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707390" y="964162"/>
            <a:ext cx="7406005" cy="461708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spc="-10" b="1">
                <a:latin typeface="Tahoma"/>
                <a:cs typeface="Tahoma"/>
              </a:rPr>
              <a:t>Multi-</a:t>
            </a:r>
            <a:r>
              <a:rPr dirty="0" sz="3200" b="1">
                <a:latin typeface="Tahoma"/>
                <a:cs typeface="Tahoma"/>
              </a:rPr>
              <a:t>Employer</a:t>
            </a:r>
            <a:r>
              <a:rPr dirty="0" sz="3200" spc="-8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Worksites</a:t>
            </a:r>
            <a:endParaRPr sz="3200">
              <a:latin typeface="Tahoma"/>
              <a:cs typeface="Tahoma"/>
            </a:endParaRPr>
          </a:p>
          <a:p>
            <a:pPr marL="354965" marR="62865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latin typeface="Tahoma"/>
                <a:cs typeface="Tahoma"/>
              </a:rPr>
              <a:t>Action</a:t>
            </a:r>
            <a:r>
              <a:rPr dirty="0" sz="2800" spc="-10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Item</a:t>
            </a:r>
            <a:r>
              <a:rPr dirty="0" sz="2800" spc="-8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6:</a:t>
            </a:r>
            <a:r>
              <a:rPr dirty="0" sz="2800" spc="-8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Program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Evaluation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 spc="-10">
                <a:latin typeface="Tahoma"/>
                <a:cs typeface="Tahoma"/>
              </a:rPr>
              <a:t>Improvement</a:t>
            </a:r>
            <a:endParaRPr sz="2800">
              <a:latin typeface="Tahoma"/>
              <a:cs typeface="Tahoma"/>
            </a:endParaRPr>
          </a:p>
          <a:p>
            <a:pPr marL="365125">
              <a:lnSpc>
                <a:spcPct val="100000"/>
              </a:lnSpc>
              <a:spcBef>
                <a:spcPts val="1335"/>
              </a:spcBef>
            </a:pPr>
            <a:r>
              <a:rPr dirty="0" sz="22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20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200" spc="-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b="1">
                <a:solidFill>
                  <a:srgbClr val="FFFFFF"/>
                </a:solidFill>
                <a:latin typeface="Tahoma"/>
                <a:cs typeface="Tahoma"/>
              </a:rPr>
              <a:t>accomplish</a:t>
            </a:r>
            <a:r>
              <a:rPr dirty="0" sz="2200" spc="-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25" b="1">
                <a:solidFill>
                  <a:srgbClr val="FFFFFF"/>
                </a:solidFill>
                <a:latin typeface="Tahoma"/>
                <a:cs typeface="Tahoma"/>
              </a:rPr>
              <a:t>it:</a:t>
            </a:r>
            <a:endParaRPr sz="2200">
              <a:latin typeface="Tahoma"/>
              <a:cs typeface="Tahoma"/>
            </a:endParaRPr>
          </a:p>
          <a:p>
            <a:pPr lvl="1" marL="651510" marR="20320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651510" algn="l"/>
              </a:tabLst>
            </a:pP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Exchange</a:t>
            </a:r>
            <a:r>
              <a:rPr dirty="0" sz="22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data</a:t>
            </a:r>
            <a:r>
              <a:rPr dirty="0" sz="2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r>
              <a:rPr dirty="0" sz="22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metrics</a:t>
            </a:r>
            <a:r>
              <a:rPr dirty="0" sz="22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tracks</a:t>
            </a:r>
            <a:r>
              <a:rPr dirty="0" sz="22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use</a:t>
            </a:r>
            <a:r>
              <a:rPr dirty="0" sz="22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this</a:t>
            </a:r>
            <a:r>
              <a:rPr dirty="0" sz="2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data</a:t>
            </a:r>
            <a:r>
              <a:rPr dirty="0" sz="22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Tahoma"/>
                <a:cs typeface="Tahoma"/>
              </a:rPr>
              <a:t>to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evaluate</a:t>
            </a:r>
            <a:r>
              <a:rPr dirty="0" sz="22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2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ahoma"/>
                <a:cs typeface="Tahoma"/>
              </a:rPr>
              <a:t>program’s</a:t>
            </a:r>
            <a:r>
              <a:rPr dirty="0" sz="2200" spc="-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ahoma"/>
                <a:cs typeface="Tahoma"/>
              </a:rPr>
              <a:t>effectiveness</a:t>
            </a:r>
            <a:endParaRPr sz="2200">
              <a:latin typeface="Tahoma"/>
              <a:cs typeface="Tahoma"/>
            </a:endParaRPr>
          </a:p>
          <a:p>
            <a:pPr lvl="1" marL="650875" indent="-28575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650875" algn="l"/>
              </a:tabLst>
            </a:pP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All</a:t>
            </a:r>
            <a:r>
              <a:rPr dirty="0" sz="2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contractors</a:t>
            </a:r>
            <a:r>
              <a:rPr dirty="0" sz="22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should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participate</a:t>
            </a:r>
            <a:r>
              <a:rPr dirty="0" sz="22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dirty="0" sz="2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these</a:t>
            </a:r>
            <a:r>
              <a:rPr dirty="0" sz="2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ahoma"/>
                <a:cs typeface="Tahoma"/>
              </a:rPr>
              <a:t>evaluations</a:t>
            </a:r>
            <a:endParaRPr sz="2200">
              <a:latin typeface="Tahoma"/>
              <a:cs typeface="Tahoma"/>
            </a:endParaRPr>
          </a:p>
          <a:p>
            <a:pPr lvl="1" marL="651510" marR="508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651510" algn="l"/>
              </a:tabLst>
            </a:pP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Sharing</a:t>
            </a:r>
            <a:r>
              <a:rPr dirty="0" sz="22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20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results</a:t>
            </a:r>
            <a:r>
              <a:rPr dirty="0" sz="22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evaluations</a:t>
            </a:r>
            <a:r>
              <a:rPr dirty="0" sz="22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with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ahoma"/>
                <a:cs typeface="Tahoma"/>
              </a:rPr>
              <a:t>contractors,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subcontractors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200" spc="-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temporary</a:t>
            </a:r>
            <a:r>
              <a:rPr dirty="0" sz="2200" spc="-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staffing</a:t>
            </a:r>
            <a:r>
              <a:rPr dirty="0" sz="22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agencies</a:t>
            </a:r>
            <a:r>
              <a:rPr dirty="0" sz="2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Tahoma"/>
                <a:cs typeface="Tahoma"/>
              </a:rPr>
              <a:t>who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can</a:t>
            </a:r>
            <a:r>
              <a:rPr dirty="0" sz="2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then</a:t>
            </a:r>
            <a:r>
              <a:rPr dirty="0" sz="2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inform</a:t>
            </a:r>
            <a:r>
              <a:rPr dirty="0" sz="2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2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affected</a:t>
            </a:r>
            <a:r>
              <a:rPr dirty="0" sz="22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workers</a:t>
            </a:r>
            <a:r>
              <a:rPr dirty="0" sz="22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ahoma"/>
                <a:cs typeface="Tahoma"/>
              </a:rPr>
              <a:t>results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255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Elements</a:t>
            </a:r>
            <a:r>
              <a:rPr dirty="0" sz="3600" spc="-55"/>
              <a:t> </a:t>
            </a:r>
            <a:r>
              <a:rPr dirty="0" sz="3600"/>
              <a:t>of</a:t>
            </a:r>
            <a:r>
              <a:rPr dirty="0" sz="3600" spc="-35"/>
              <a:t> </a:t>
            </a:r>
            <a:r>
              <a:rPr dirty="0" sz="3600"/>
              <a:t>Safety</a:t>
            </a:r>
            <a:r>
              <a:rPr dirty="0" sz="3600" spc="-65"/>
              <a:t> </a:t>
            </a:r>
            <a:r>
              <a:rPr dirty="0" sz="3600"/>
              <a:t>&amp;</a:t>
            </a:r>
            <a:r>
              <a:rPr dirty="0" sz="3600" spc="-40"/>
              <a:t> </a:t>
            </a:r>
            <a:r>
              <a:rPr dirty="0" sz="3600"/>
              <a:t>Health</a:t>
            </a:r>
            <a:r>
              <a:rPr dirty="0" sz="3600" spc="-45"/>
              <a:t> </a:t>
            </a:r>
            <a:r>
              <a:rPr dirty="0" sz="3600" spc="-10"/>
              <a:t>Programs</a:t>
            </a:r>
            <a:endParaRPr sz="36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Prevent/Control</a:t>
            </a:r>
            <a:r>
              <a:rPr dirty="0" sz="3800" spc="-155"/>
              <a:t> </a:t>
            </a:r>
            <a:r>
              <a:rPr dirty="0" sz="3800"/>
              <a:t>Workplace</a:t>
            </a:r>
            <a:r>
              <a:rPr dirty="0" sz="3800" spc="-16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3" name="object 3" descr=""/>
          <p:cNvSpPr txBox="1"/>
          <p:nvPr/>
        </p:nvSpPr>
        <p:spPr>
          <a:xfrm>
            <a:off x="383540" y="1226526"/>
            <a:ext cx="8490585" cy="397891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Methods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prevent/control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workplace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Benefits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effective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controls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Protect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workers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hazards</a:t>
            </a:r>
            <a:endParaRPr sz="2400">
              <a:latin typeface="Tahoma"/>
              <a:cs typeface="Tahoma"/>
            </a:endParaRPr>
          </a:p>
          <a:p>
            <a:pPr lvl="1" marL="754380" marR="385889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Help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avoid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injuries,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illnesses,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incidents</a:t>
            </a:r>
            <a:endParaRPr sz="2400">
              <a:latin typeface="Tahoma"/>
              <a:cs typeface="Tahoma"/>
            </a:endParaRPr>
          </a:p>
          <a:p>
            <a:pPr lvl="1" marL="754380" marR="373634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Minimize/eliminate</a:t>
            </a:r>
            <a:r>
              <a:rPr dirty="0" sz="2400" spc="-1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safety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health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risks</a:t>
            </a:r>
            <a:endParaRPr sz="2400">
              <a:latin typeface="Tahoma"/>
              <a:cs typeface="Tahoma"/>
            </a:endParaRPr>
          </a:p>
          <a:p>
            <a:pPr lvl="1" marL="754380" marR="3278504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Help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employers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provide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safe/healthful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working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conditions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86475" y="1971675"/>
            <a:ext cx="2579370" cy="3332479"/>
            <a:chOff x="6086475" y="1971675"/>
            <a:chExt cx="2579370" cy="333247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0" y="1981200"/>
              <a:ext cx="2560319" cy="331317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091237" y="1976437"/>
              <a:ext cx="2569845" cy="3322954"/>
            </a:xfrm>
            <a:custGeom>
              <a:avLst/>
              <a:gdLst/>
              <a:ahLst/>
              <a:cxnLst/>
              <a:rect l="l" t="t" r="r" b="b"/>
              <a:pathLst>
                <a:path w="2569845" h="3322954">
                  <a:moveTo>
                    <a:pt x="0" y="0"/>
                  </a:moveTo>
                  <a:lnTo>
                    <a:pt x="2569845" y="0"/>
                  </a:lnTo>
                  <a:lnTo>
                    <a:pt x="2569845" y="3322701"/>
                  </a:lnTo>
                  <a:lnTo>
                    <a:pt x="0" y="332270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979988" y="5319058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Prevent/Control</a:t>
            </a:r>
            <a:r>
              <a:rPr dirty="0" sz="3800" spc="-155"/>
              <a:t> </a:t>
            </a:r>
            <a:r>
              <a:rPr dirty="0" sz="3800"/>
              <a:t>Workplace</a:t>
            </a:r>
            <a:r>
              <a:rPr dirty="0" sz="3800" spc="-16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3" name="object 3" descr=""/>
          <p:cNvSpPr txBox="1"/>
          <p:nvPr/>
        </p:nvSpPr>
        <p:spPr>
          <a:xfrm>
            <a:off x="894373" y="936163"/>
            <a:ext cx="6634480" cy="141605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Involve</a:t>
            </a:r>
            <a:r>
              <a:rPr dirty="0" sz="2800" spc="-1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workers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Understand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conditions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create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hazards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Insights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into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how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hazards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controlled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05815" y="2742819"/>
            <a:ext cx="1500505" cy="1525270"/>
            <a:chOff x="805815" y="2742819"/>
            <a:chExt cx="1500505" cy="15252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5340" y="2752344"/>
              <a:ext cx="1472143" cy="150569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10577" y="2747581"/>
              <a:ext cx="1490980" cy="1515745"/>
            </a:xfrm>
            <a:custGeom>
              <a:avLst/>
              <a:gdLst/>
              <a:ahLst/>
              <a:cxnLst/>
              <a:rect l="l" t="t" r="r" b="b"/>
              <a:pathLst>
                <a:path w="1490980" h="1515745">
                  <a:moveTo>
                    <a:pt x="0" y="0"/>
                  </a:moveTo>
                  <a:lnTo>
                    <a:pt x="1490853" y="0"/>
                  </a:lnTo>
                  <a:lnTo>
                    <a:pt x="1490853" y="1515237"/>
                  </a:lnTo>
                  <a:lnTo>
                    <a:pt x="0" y="151523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2377058" y="2742819"/>
            <a:ext cx="1733550" cy="1525270"/>
            <a:chOff x="2377058" y="2742819"/>
            <a:chExt cx="1733550" cy="15252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86583" y="2752344"/>
              <a:ext cx="1685404" cy="150562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2381821" y="2747581"/>
              <a:ext cx="1724025" cy="1515745"/>
            </a:xfrm>
            <a:custGeom>
              <a:avLst/>
              <a:gdLst/>
              <a:ahLst/>
              <a:cxnLst/>
              <a:rect l="l" t="t" r="r" b="b"/>
              <a:pathLst>
                <a:path w="1724025" h="1515745">
                  <a:moveTo>
                    <a:pt x="0" y="0"/>
                  </a:moveTo>
                  <a:lnTo>
                    <a:pt x="1724024" y="0"/>
                  </a:lnTo>
                  <a:lnTo>
                    <a:pt x="1724024" y="1515237"/>
                  </a:lnTo>
                  <a:lnTo>
                    <a:pt x="0" y="151523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4181475" y="2742819"/>
            <a:ext cx="1537335" cy="1525270"/>
            <a:chOff x="4181475" y="2742819"/>
            <a:chExt cx="1537335" cy="152527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1000" y="2752344"/>
              <a:ext cx="1508480" cy="1505494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4186237" y="2747581"/>
              <a:ext cx="1527810" cy="1515745"/>
            </a:xfrm>
            <a:custGeom>
              <a:avLst/>
              <a:gdLst/>
              <a:ahLst/>
              <a:cxnLst/>
              <a:rect l="l" t="t" r="r" b="b"/>
              <a:pathLst>
                <a:path w="1527810" h="1515745">
                  <a:moveTo>
                    <a:pt x="0" y="0"/>
                  </a:moveTo>
                  <a:lnTo>
                    <a:pt x="1527428" y="0"/>
                  </a:lnTo>
                  <a:lnTo>
                    <a:pt x="1527428" y="1515237"/>
                  </a:lnTo>
                  <a:lnTo>
                    <a:pt x="0" y="151523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5790819" y="2733675"/>
            <a:ext cx="2614930" cy="1534160"/>
            <a:chOff x="5790819" y="2733675"/>
            <a:chExt cx="2614930" cy="153416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00344" y="2743200"/>
              <a:ext cx="2586265" cy="1514856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5795581" y="2738437"/>
              <a:ext cx="2605405" cy="1524635"/>
            </a:xfrm>
            <a:custGeom>
              <a:avLst/>
              <a:gdLst/>
              <a:ahLst/>
              <a:cxnLst/>
              <a:rect l="l" t="t" r="r" b="b"/>
              <a:pathLst>
                <a:path w="2605404" h="1524635">
                  <a:moveTo>
                    <a:pt x="0" y="0"/>
                  </a:moveTo>
                  <a:lnTo>
                    <a:pt x="2604897" y="0"/>
                  </a:lnTo>
                  <a:lnTo>
                    <a:pt x="2604897" y="1524381"/>
                  </a:lnTo>
                  <a:lnTo>
                    <a:pt x="0" y="152438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805815" y="4333875"/>
            <a:ext cx="1895475" cy="1537335"/>
            <a:chOff x="805815" y="4333875"/>
            <a:chExt cx="1895475" cy="1537335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5340" y="4343400"/>
              <a:ext cx="1866631" cy="1517903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810577" y="4338637"/>
              <a:ext cx="1885950" cy="1527810"/>
            </a:xfrm>
            <a:custGeom>
              <a:avLst/>
              <a:gdLst/>
              <a:ahLst/>
              <a:cxnLst/>
              <a:rect l="l" t="t" r="r" b="b"/>
              <a:pathLst>
                <a:path w="1885950" h="1527810">
                  <a:moveTo>
                    <a:pt x="0" y="0"/>
                  </a:moveTo>
                  <a:lnTo>
                    <a:pt x="1885569" y="0"/>
                  </a:lnTo>
                  <a:lnTo>
                    <a:pt x="1885569" y="1527429"/>
                  </a:lnTo>
                  <a:lnTo>
                    <a:pt x="0" y="152742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2793110" y="4343019"/>
            <a:ext cx="1695450" cy="1537335"/>
            <a:chOff x="2793110" y="4343019"/>
            <a:chExt cx="1695450" cy="1537335"/>
          </a:xfrm>
        </p:grpSpPr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02635" y="4352544"/>
              <a:ext cx="1666506" cy="1517903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2797873" y="4347781"/>
              <a:ext cx="1685925" cy="1527810"/>
            </a:xfrm>
            <a:custGeom>
              <a:avLst/>
              <a:gdLst/>
              <a:ahLst/>
              <a:cxnLst/>
              <a:rect l="l" t="t" r="r" b="b"/>
              <a:pathLst>
                <a:path w="1685925" h="1527810">
                  <a:moveTo>
                    <a:pt x="0" y="0"/>
                  </a:moveTo>
                  <a:lnTo>
                    <a:pt x="1685925" y="0"/>
                  </a:lnTo>
                  <a:lnTo>
                    <a:pt x="1685925" y="1527428"/>
                  </a:lnTo>
                  <a:lnTo>
                    <a:pt x="0" y="152742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4596003" y="4333875"/>
            <a:ext cx="1576705" cy="1550670"/>
            <a:chOff x="4596003" y="4333875"/>
            <a:chExt cx="1576705" cy="1550670"/>
          </a:xfrm>
        </p:grpSpPr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05529" y="4343400"/>
              <a:ext cx="1547870" cy="1531517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4600765" y="4338637"/>
              <a:ext cx="1567180" cy="1541145"/>
            </a:xfrm>
            <a:custGeom>
              <a:avLst/>
              <a:gdLst/>
              <a:ahLst/>
              <a:cxnLst/>
              <a:rect l="l" t="t" r="r" b="b"/>
              <a:pathLst>
                <a:path w="1567179" h="1541145">
                  <a:moveTo>
                    <a:pt x="0" y="0"/>
                  </a:moveTo>
                  <a:lnTo>
                    <a:pt x="1567052" y="0"/>
                  </a:lnTo>
                  <a:lnTo>
                    <a:pt x="1567052" y="1541145"/>
                  </a:lnTo>
                  <a:lnTo>
                    <a:pt x="0" y="1541145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6284595" y="4323207"/>
            <a:ext cx="2120900" cy="1548130"/>
            <a:chOff x="6284595" y="4323207"/>
            <a:chExt cx="2120900" cy="1548130"/>
          </a:xfrm>
        </p:grpSpPr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94120" y="4332744"/>
              <a:ext cx="2082520" cy="1528546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6289357" y="4327969"/>
              <a:ext cx="2111375" cy="1538605"/>
            </a:xfrm>
            <a:custGeom>
              <a:avLst/>
              <a:gdLst/>
              <a:ahLst/>
              <a:cxnLst/>
              <a:rect l="l" t="t" r="r" b="b"/>
              <a:pathLst>
                <a:path w="2111375" h="1538604">
                  <a:moveTo>
                    <a:pt x="0" y="0"/>
                  </a:moveTo>
                  <a:lnTo>
                    <a:pt x="2111121" y="0"/>
                  </a:lnTo>
                  <a:lnTo>
                    <a:pt x="2111121" y="1538097"/>
                  </a:lnTo>
                  <a:lnTo>
                    <a:pt x="0" y="153809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4144009" y="5985242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30" name="object 3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Prevent/Control</a:t>
            </a:r>
            <a:r>
              <a:rPr dirty="0" sz="3800" spc="-155"/>
              <a:t> </a:t>
            </a:r>
            <a:r>
              <a:rPr dirty="0" sz="3800"/>
              <a:t>Workplace</a:t>
            </a:r>
            <a:r>
              <a:rPr dirty="0" sz="3800" spc="-16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098296"/>
            <a:ext cx="494157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evaluate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options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3332" y="1738883"/>
            <a:ext cx="6269735" cy="419861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508569" y="1734121"/>
            <a:ext cx="6279515" cy="420814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endParaRPr sz="800">
              <a:latin typeface="Times New Roman"/>
              <a:cs typeface="Times New Roman"/>
            </a:endParaRPr>
          </a:p>
          <a:p>
            <a:pPr algn="r" marR="393065">
              <a:lnSpc>
                <a:spcPct val="100000"/>
              </a:lnSpc>
              <a:spcBef>
                <a:spcPts val="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Prevent/Control</a:t>
            </a:r>
            <a:r>
              <a:rPr dirty="0" sz="3800" spc="-155"/>
              <a:t> </a:t>
            </a:r>
            <a:r>
              <a:rPr dirty="0" sz="3800"/>
              <a:t>Workplace</a:t>
            </a:r>
            <a:r>
              <a:rPr dirty="0" sz="3800" spc="-16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221" y="1317163"/>
            <a:ext cx="6905625" cy="284226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plan</a:t>
            </a:r>
            <a:endParaRPr sz="2800">
              <a:latin typeface="Tahoma"/>
              <a:cs typeface="Tahoma"/>
            </a:endParaRPr>
          </a:p>
          <a:p>
            <a:pPr marL="355600" marR="31686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Develop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plans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measures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during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emergencies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non- </a:t>
            </a:r>
            <a:r>
              <a:rPr dirty="0" sz="2800">
                <a:latin typeface="Tahoma"/>
                <a:cs typeface="Tahoma"/>
              </a:rPr>
              <a:t>routine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activities</a:t>
            </a:r>
            <a:endParaRPr sz="28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Evaluate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effectiveness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existing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controls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review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new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technologies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18389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Summary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55039" y="1339791"/>
            <a:ext cx="6730365" cy="3743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4330" marR="5080" indent="-34163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OSHA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encourages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employers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create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a </a:t>
            </a:r>
            <a:r>
              <a:rPr dirty="0" sz="2800" spc="-5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proactive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approach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finding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fixing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workplace.</a:t>
            </a:r>
            <a:endParaRPr sz="2800">
              <a:latin typeface="Tahoma"/>
              <a:cs typeface="Tahoma"/>
            </a:endParaRPr>
          </a:p>
          <a:p>
            <a:pPr marL="355600" marR="242570" indent="-342900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effective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program </a:t>
            </a:r>
            <a:r>
              <a:rPr dirty="0" sz="2800">
                <a:latin typeface="Tahoma"/>
                <a:cs typeface="Tahoma"/>
              </a:rPr>
              <a:t>increases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involvement, </a:t>
            </a:r>
            <a:r>
              <a:rPr dirty="0" sz="2800">
                <a:latin typeface="Tahoma"/>
                <a:cs typeface="Tahoma"/>
              </a:rPr>
              <a:t>management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commitment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allows </a:t>
            </a:r>
            <a:r>
              <a:rPr dirty="0" sz="2800">
                <a:latin typeface="Tahoma"/>
                <a:cs typeface="Tahoma"/>
              </a:rPr>
              <a:t>employers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better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manager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their </a:t>
            </a:r>
            <a:r>
              <a:rPr dirty="0" sz="2800">
                <a:latin typeface="Tahoma"/>
                <a:cs typeface="Tahoma"/>
              </a:rPr>
              <a:t>resources,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personnel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environment.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13360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479296"/>
            <a:ext cx="7490459" cy="4093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7685" marR="321945" indent="-51562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527685" algn="l"/>
              </a:tabLst>
            </a:pPr>
            <a:r>
              <a:rPr dirty="0" sz="3000">
                <a:latin typeface="Tahoma"/>
                <a:cs typeface="Tahoma"/>
              </a:rPr>
              <a:t>Which</a:t>
            </a:r>
            <a:r>
              <a:rPr dirty="0" sz="3000" spc="-2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of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the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following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is</a:t>
            </a:r>
            <a:r>
              <a:rPr dirty="0" sz="3000" spc="-3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</a:t>
            </a:r>
            <a:r>
              <a:rPr dirty="0" sz="3000" spc="-3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benefit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 spc="-20">
                <a:latin typeface="Tahoma"/>
                <a:cs typeface="Tahoma"/>
              </a:rPr>
              <a:t>from </a:t>
            </a:r>
            <a:r>
              <a:rPr dirty="0" sz="3000">
                <a:latin typeface="Tahoma"/>
                <a:cs typeface="Tahoma"/>
              </a:rPr>
              <a:t>implementing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an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effective</a:t>
            </a:r>
            <a:r>
              <a:rPr dirty="0" sz="3000" spc="-12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safety</a:t>
            </a:r>
            <a:r>
              <a:rPr dirty="0" sz="3000" spc="-114">
                <a:latin typeface="Tahoma"/>
                <a:cs typeface="Tahoma"/>
              </a:rPr>
              <a:t> </a:t>
            </a:r>
            <a:r>
              <a:rPr dirty="0" sz="3000" spc="-25">
                <a:latin typeface="Tahoma"/>
                <a:cs typeface="Tahoma"/>
              </a:rPr>
              <a:t>and </a:t>
            </a:r>
            <a:r>
              <a:rPr dirty="0" sz="3000">
                <a:latin typeface="Tahoma"/>
                <a:cs typeface="Tahoma"/>
              </a:rPr>
              <a:t>health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program?</a:t>
            </a:r>
            <a:endParaRPr sz="30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Higher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morale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workforce</a:t>
            </a:r>
            <a:endParaRPr sz="26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Improved</a:t>
            </a:r>
            <a:r>
              <a:rPr dirty="0" sz="2600" spc="-10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company</a:t>
            </a:r>
            <a:r>
              <a:rPr dirty="0" sz="2600" spc="-9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reputation</a:t>
            </a:r>
            <a:endParaRPr sz="26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Lower</a:t>
            </a:r>
            <a:r>
              <a:rPr dirty="0" sz="2600" spc="-10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Worker</a:t>
            </a:r>
            <a:r>
              <a:rPr dirty="0" sz="2600" spc="-9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Compensation</a:t>
            </a:r>
            <a:r>
              <a:rPr dirty="0" sz="2600" spc="-10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Insurance</a:t>
            </a:r>
            <a:r>
              <a:rPr dirty="0" sz="2600" spc="-9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rates</a:t>
            </a:r>
            <a:endParaRPr sz="26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All</a:t>
            </a:r>
            <a:r>
              <a:rPr dirty="0" sz="2600" spc="-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2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above</a:t>
            </a:r>
            <a:endParaRPr sz="2600">
              <a:latin typeface="Tahoma"/>
              <a:cs typeface="Tahoma"/>
            </a:endParaRPr>
          </a:p>
          <a:p>
            <a:pPr marL="241300">
              <a:lnSpc>
                <a:spcPct val="100000"/>
              </a:lnSpc>
              <a:spcBef>
                <a:spcPts val="2410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40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All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of</a:t>
            </a:r>
            <a:r>
              <a:rPr dirty="0" sz="3200" spc="-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 above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13360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429003"/>
            <a:ext cx="7527290" cy="374269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525780" marR="252729" indent="-513715">
              <a:lnSpc>
                <a:spcPts val="3460"/>
              </a:lnSpc>
              <a:spcBef>
                <a:spcPts val="535"/>
              </a:spcBef>
              <a:buAutoNum type="arabicPeriod" startAt="2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direct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cost </a:t>
            </a:r>
            <a:r>
              <a:rPr dirty="0" sz="3200" spc="-2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accident?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28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Lost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production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Retraining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new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workers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Physicians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examination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Poor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customer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relations</a:t>
            </a:r>
            <a:endParaRPr sz="2800">
              <a:latin typeface="Tahoma"/>
              <a:cs typeface="Tahoma"/>
            </a:endParaRPr>
          </a:p>
          <a:p>
            <a:pPr marL="241300">
              <a:lnSpc>
                <a:spcPct val="100000"/>
              </a:lnSpc>
              <a:spcBef>
                <a:spcPts val="3340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3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Physicians</a:t>
            </a:r>
            <a:r>
              <a:rPr dirty="0" sz="32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examinations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13360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5"/>
              <a:t> </a:t>
            </a:r>
            <a:r>
              <a:rPr dirty="0"/>
              <a:t>Industry</a:t>
            </a:r>
            <a:r>
              <a:rPr dirty="0" spc="-1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Safety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/>
              <a:t>Health</a:t>
            </a:r>
            <a:r>
              <a:rPr dirty="0" spc="-15"/>
              <a:t> </a:t>
            </a:r>
            <a:r>
              <a:rPr dirty="0"/>
              <a:t>Programs,</a:t>
            </a:r>
            <a:r>
              <a:rPr dirty="0" spc="-2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057147"/>
            <a:ext cx="7983220" cy="48514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527685" marR="309880" indent="-515620">
              <a:lnSpc>
                <a:spcPts val="2920"/>
              </a:lnSpc>
              <a:spcBef>
                <a:spcPts val="459"/>
              </a:spcBef>
              <a:buAutoNum type="arabicPeriod" startAt="3"/>
              <a:tabLst>
                <a:tab pos="527685" algn="l"/>
              </a:tabLst>
            </a:pPr>
            <a:r>
              <a:rPr dirty="0" sz="2700">
                <a:latin typeface="Tahoma"/>
                <a:cs typeface="Tahoma"/>
              </a:rPr>
              <a:t>Employers</a:t>
            </a:r>
            <a:r>
              <a:rPr dirty="0" sz="2700" spc="-5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must</a:t>
            </a:r>
            <a:r>
              <a:rPr dirty="0" sz="2700" spc="-6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correct</a:t>
            </a:r>
            <a:r>
              <a:rPr dirty="0" sz="2700" spc="-4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all</a:t>
            </a:r>
            <a:r>
              <a:rPr dirty="0" sz="2700" spc="-5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identified</a:t>
            </a:r>
            <a:r>
              <a:rPr dirty="0" sz="2700" spc="-45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hazards; </a:t>
            </a:r>
            <a:r>
              <a:rPr dirty="0" sz="2700" spc="-40">
                <a:latin typeface="Tahoma"/>
                <a:cs typeface="Tahoma"/>
              </a:rPr>
              <a:t>however,</a:t>
            </a:r>
            <a:r>
              <a:rPr dirty="0" sz="2700" spc="-4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which</a:t>
            </a:r>
            <a:r>
              <a:rPr dirty="0" sz="2700" spc="-5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of</a:t>
            </a:r>
            <a:r>
              <a:rPr dirty="0" sz="2700" spc="-4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the</a:t>
            </a:r>
            <a:r>
              <a:rPr dirty="0" sz="2700" spc="-5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following</a:t>
            </a:r>
            <a:r>
              <a:rPr dirty="0" sz="2700" spc="-6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hazards</a:t>
            </a:r>
            <a:r>
              <a:rPr dirty="0" sz="2700" spc="-65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should </a:t>
            </a:r>
            <a:r>
              <a:rPr dirty="0" sz="2700">
                <a:latin typeface="Tahoma"/>
                <a:cs typeface="Tahoma"/>
              </a:rPr>
              <a:t>the</a:t>
            </a:r>
            <a:r>
              <a:rPr dirty="0" sz="2700" spc="-4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employer</a:t>
            </a:r>
            <a:r>
              <a:rPr dirty="0" sz="2700" spc="-3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work</a:t>
            </a:r>
            <a:r>
              <a:rPr dirty="0" sz="2700" spc="-5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to</a:t>
            </a:r>
            <a:r>
              <a:rPr dirty="0" sz="2700" spc="-4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correct</a:t>
            </a:r>
            <a:r>
              <a:rPr dirty="0" sz="2700" spc="-35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first?</a:t>
            </a:r>
            <a:endParaRPr sz="2700">
              <a:latin typeface="Tahoma"/>
              <a:cs typeface="Tahoma"/>
            </a:endParaRPr>
          </a:p>
          <a:p>
            <a:pPr lvl="1" marL="927100" marR="132080" indent="-513715">
              <a:lnSpc>
                <a:spcPts val="2590"/>
              </a:lnSpc>
              <a:spcBef>
                <a:spcPts val="565"/>
              </a:spcBef>
              <a:buAutoNum type="alphaLcPeriod"/>
              <a:tabLst>
                <a:tab pos="927100" algn="l"/>
              </a:tabLst>
            </a:pPr>
            <a:r>
              <a:rPr dirty="0" sz="2400">
                <a:latin typeface="Tahoma"/>
                <a:cs typeface="Tahoma"/>
              </a:rPr>
              <a:t>Guard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missing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piece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equipment,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every </a:t>
            </a:r>
            <a:r>
              <a:rPr dirty="0" sz="2400">
                <a:latin typeface="Tahoma"/>
                <a:cs typeface="Tahoma"/>
              </a:rPr>
              <a:t>6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months</a:t>
            </a:r>
            <a:endParaRPr sz="24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254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Broken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rung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35">
                <a:latin typeface="Tahoma"/>
                <a:cs typeface="Tahoma"/>
              </a:rPr>
              <a:t>ladder,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daily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by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entire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crew</a:t>
            </a:r>
            <a:endParaRPr sz="2400">
              <a:latin typeface="Tahoma"/>
              <a:cs typeface="Tahoma"/>
            </a:endParaRPr>
          </a:p>
          <a:p>
            <a:pPr lvl="1" marL="927100" marR="1261110" indent="-513715">
              <a:lnSpc>
                <a:spcPts val="2590"/>
              </a:lnSpc>
              <a:spcBef>
                <a:spcPts val="615"/>
              </a:spcBef>
              <a:buAutoNum type="alphaLcPeriod"/>
              <a:tabLst>
                <a:tab pos="927100" algn="l"/>
              </a:tabLst>
            </a:pPr>
            <a:r>
              <a:rPr dirty="0" sz="2400">
                <a:latin typeface="Tahoma"/>
                <a:cs typeface="Tahoma"/>
              </a:rPr>
              <a:t>Loose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handrail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40">
                <a:latin typeface="Tahoma"/>
                <a:cs typeface="Tahoma"/>
              </a:rPr>
              <a:t>dozer,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single </a:t>
            </a:r>
            <a:r>
              <a:rPr dirty="0" sz="2400">
                <a:latin typeface="Tahoma"/>
                <a:cs typeface="Tahoma"/>
              </a:rPr>
              <a:t>equipment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operator</a:t>
            </a:r>
            <a:endParaRPr sz="2400">
              <a:latin typeface="Tahoma"/>
              <a:cs typeface="Tahoma"/>
            </a:endParaRPr>
          </a:p>
          <a:p>
            <a:pPr lvl="1" marL="927100" marR="810895" indent="-513715">
              <a:lnSpc>
                <a:spcPts val="2590"/>
              </a:lnSpc>
              <a:spcBef>
                <a:spcPts val="580"/>
              </a:spcBef>
              <a:buAutoNum type="alphaLcPeriod"/>
              <a:tabLst>
                <a:tab pos="927100" algn="l"/>
              </a:tabLst>
            </a:pPr>
            <a:r>
              <a:rPr dirty="0" sz="2400">
                <a:latin typeface="Tahoma"/>
                <a:cs typeface="Tahoma"/>
              </a:rPr>
              <a:t>Wet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floor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by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eyewash station,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path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not </a:t>
            </a:r>
            <a:r>
              <a:rPr dirty="0" sz="2400">
                <a:latin typeface="Tahoma"/>
                <a:cs typeface="Tahoma"/>
              </a:rPr>
              <a:t>travelled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by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personnel</a:t>
            </a:r>
            <a:endParaRPr sz="2400">
              <a:latin typeface="Tahoma"/>
              <a:cs typeface="Tahoma"/>
            </a:endParaRPr>
          </a:p>
          <a:p>
            <a:pPr marL="469265" marR="636905">
              <a:lnSpc>
                <a:spcPct val="100000"/>
              </a:lnSpc>
              <a:spcBef>
                <a:spcPts val="760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3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z="3200" spc="-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Broken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rung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on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ladder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used</a:t>
            </a:r>
            <a:r>
              <a:rPr dirty="0" sz="32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daily</a:t>
            </a:r>
            <a:r>
              <a:rPr dirty="0" sz="32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by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3200" spc="-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entire</a:t>
            </a:r>
            <a:r>
              <a:rPr dirty="0" sz="32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crew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Safety_and_Health_Programs_v-03-01-17</dc:title>
  <dcterms:created xsi:type="dcterms:W3CDTF">2025-06-10T17:37:31Z</dcterms:created>
  <dcterms:modified xsi:type="dcterms:W3CDTF">2025-06-10T17:37:31Z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2023-05-09T00:00:00Z</vt:filetime>
  </property>
  <property fmtid="{D5CDD505-2E9C-101B-9397-08002B2CF9AE}" pid="3" name="Creator">
    <vt:lpwstr>Acrobat PDFMaker 19 for PowerPoint</vt:lpwstr>
  </property>
  <property fmtid="{D5CDD505-2E9C-101B-9397-08002B2CF9AE}" pid="4" name="LastSaved">
    <vt:filetime>2025-06-10T00:00:00Z</vt:filetime>
  </property>
  <property fmtid="{D5CDD505-2E9C-101B-9397-08002B2CF9AE}" pid="5" name="Producer">
    <vt:lpwstr>Adobe PDF Library 19.12.66</vt:lpwstr>
  </property>
</Properties>
</file>