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22619" y="183896"/>
            <a:ext cx="329876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90986" y="3487327"/>
            <a:ext cx="6562026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7498" y="102867"/>
            <a:ext cx="5988684" cy="8502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0560" y="1164763"/>
            <a:ext cx="6070600" cy="4342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208280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238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log.jmtestsystems.com/wp-content/uploads/2013/08/man-in-arc-flash-suit.jpg" TargetMode="Externa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mlsvc01-prod.s3.amazonaws.com/a2b0c5fa201/05d61ec0-4480-425c-9507-018914fbdd6c.png" TargetMode="External"/><Relationship Id="rId6" Type="http://schemas.openxmlformats.org/officeDocument/2006/relationships/image" Target="../media/image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hyperlink" Target="http://afscme.trilogyinteractive.com/news-publications/publications/workplace-health-and-safety/safe-jobs-now-a-guide-to-health-and-safety-in-the-workplace/chapter-4-controlling-hazards-in-the-workplace/body/safe0401.gif?1294269485" TargetMode="External"/><Relationship Id="rId5" Type="http://schemas.openxmlformats.org/officeDocument/2006/relationships/image" Target="../media/image8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pexsafetysupply.com/images/products/detail/1484000_250x0.jpg" TargetMode="Externa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hyperlink" Target="https://www.osha.gov/SLTC/etools/eyeandface/images/spec_sides.gif" TargetMode="External"/><Relationship Id="rId6" Type="http://schemas.openxmlformats.org/officeDocument/2006/relationships/image" Target="../media/image11.png"/><Relationship Id="rId7" Type="http://schemas.openxmlformats.org/officeDocument/2006/relationships/hyperlink" Target="http://www.weldersupply.com/Content/files/ProductImages/50%2018%2025P.jpg" TargetMode="External"/><Relationship Id="rId8" Type="http://schemas.openxmlformats.org/officeDocument/2006/relationships/image" Target="../media/image12.jpg"/><Relationship Id="rId9" Type="http://schemas.openxmlformats.org/officeDocument/2006/relationships/image" Target="../media/image13.jpg"/><Relationship Id="rId10" Type="http://schemas.openxmlformats.org/officeDocument/2006/relationships/image" Target="../media/image14.jpg"/><Relationship Id="rId11" Type="http://schemas.openxmlformats.org/officeDocument/2006/relationships/hyperlink" Target="https://az864995.vo.msecnd.net/image400/material/227737.jpg" TargetMode="External"/><Relationship Id="rId12" Type="http://schemas.openxmlformats.org/officeDocument/2006/relationships/image" Target="../media/image15.jpg"/><Relationship Id="rId13" Type="http://schemas.openxmlformats.org/officeDocument/2006/relationships/hyperlink" Target="http://www.shoefinale.com/wp-content/uploads/2016/02/anatomy-of-a-steel-toe-boot-e1455032332929.jpg" TargetMode="External"/><Relationship Id="rId14" Type="http://schemas.openxmlformats.org/officeDocument/2006/relationships/image" Target="../media/image16.jpg"/><Relationship Id="rId15" Type="http://schemas.openxmlformats.org/officeDocument/2006/relationships/image" Target="../media/image17.jpg"/><Relationship Id="rId16" Type="http://schemas.openxmlformats.org/officeDocument/2006/relationships/hyperlink" Target="http://workingperson.com/media/catalog/product/cache/1/image/400x/9df78eab33525d08d6e5fb8d27136e95/i/m/image_54705.jpg" TargetMode="External"/><Relationship Id="rId17" Type="http://schemas.openxmlformats.org/officeDocument/2006/relationships/image" Target="../media/image1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aghats.com/wp-content/uploads/2015/06/Hard-Hats-for-Construction.jpg" TargetMode="External"/><Relationship Id="rId3" Type="http://schemas.openxmlformats.org/officeDocument/2006/relationships/image" Target="../media/image19.jpg"/><Relationship Id="rId4" Type="http://schemas.openxmlformats.org/officeDocument/2006/relationships/image" Target="../media/image2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free-training.com/osha/ppe/head/401.GIF" TargetMode="External"/><Relationship Id="rId3" Type="http://schemas.openxmlformats.org/officeDocument/2006/relationships/image" Target="../media/image2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crypted-tbn1.gstatic.com/images?q=tbn%3AANd9GcRUaOXe8Wv45SIzh98pG4P-DQrIz0oTP6WwP4kKXrrrVfcp0L6F_3qUincK" TargetMode="External"/><Relationship Id="rId3" Type="http://schemas.openxmlformats.org/officeDocument/2006/relationships/image" Target="../media/image24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crypted-tbn1.gstatic.com/images?q=tbn%3AANd9GcTrWeE_ve15Kj5OU_BVCVxPyzn65EmA5RPjb2Bs_FW_e3fGeeW7ahctvSXf" TargetMode="External"/><Relationship Id="rId3" Type="http://schemas.openxmlformats.org/officeDocument/2006/relationships/image" Target="../media/image25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asu.edu/ehs/images-nl/eye-protection.png" TargetMode="External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afety.blr.com/images/face-shield.jpg" TargetMode="External"/><Relationship Id="rId3" Type="http://schemas.openxmlformats.org/officeDocument/2006/relationships/image" Target="../media/image3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s.ccohs.ca/oshanswers/PPE026b.gif" TargetMode="External"/><Relationship Id="rId3" Type="http://schemas.openxmlformats.org/officeDocument/2006/relationships/image" Target="../media/image32.png"/><Relationship Id="rId4" Type="http://schemas.openxmlformats.org/officeDocument/2006/relationships/hyperlink" Target="http://www.uksportseyewear.co.uk/shopimages/products/extras/site-safety-glasses.jpg" TargetMode="External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litecarcareproducts.co.uk/Catalogue/Photos/Large/10091.jpg" TargetMode="External"/><Relationship Id="rId3" Type="http://schemas.openxmlformats.org/officeDocument/2006/relationships/image" Target="../media/image40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Relationship Id="rId4" Type="http://schemas.openxmlformats.org/officeDocument/2006/relationships/hyperlink" Target="http://blog.confinedspace.com/wp-content/uploads/2012/04/SCBA-Post1.jpg" TargetMode="External"/><Relationship Id="rId5" Type="http://schemas.openxmlformats.org/officeDocument/2006/relationships/image" Target="../media/image46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51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Relationship Id="rId4" Type="http://schemas.openxmlformats.org/officeDocument/2006/relationships/image" Target="../media/image58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Relationship Id="rId4" Type="http://schemas.openxmlformats.org/officeDocument/2006/relationships/hyperlink" Target="http://www.elcosh.org/record/images/313-72.jpg" TargetMode="External"/><Relationship Id="rId5" Type="http://schemas.openxmlformats.org/officeDocument/2006/relationships/image" Target="../media/image65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Relationship Id="rId4" Type="http://schemas.openxmlformats.org/officeDocument/2006/relationships/image" Target="../media/image69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Relationship Id="rId4" Type="http://schemas.openxmlformats.org/officeDocument/2006/relationships/image" Target="../media/image72.jpg"/><Relationship Id="rId5" Type="http://schemas.openxmlformats.org/officeDocument/2006/relationships/image" Target="../media/image73.jpg"/><Relationship Id="rId6" Type="http://schemas.openxmlformats.org/officeDocument/2006/relationships/image" Target="../media/image74.jpg"/><Relationship Id="rId7" Type="http://schemas.openxmlformats.org/officeDocument/2006/relationships/image" Target="../media/image75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1h852z2fwxmt3h656s3fswmy.wpengine.netdna-cdn.com/wp-content/uploads/2012/12/foot-protection-2.jpg" TargetMode="External"/><Relationship Id="rId3" Type="http://schemas.openxmlformats.org/officeDocument/2006/relationships/image" Target="../media/image80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Relationship Id="rId4" Type="http://schemas.openxmlformats.org/officeDocument/2006/relationships/image" Target="../media/image83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Relationship Id="rId3" Type="http://schemas.openxmlformats.org/officeDocument/2006/relationships/image" Target="../media/image85.jpg"/><Relationship Id="rId4" Type="http://schemas.openxmlformats.org/officeDocument/2006/relationships/image" Target="../media/image86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jpg"/><Relationship Id="rId3" Type="http://schemas.openxmlformats.org/officeDocument/2006/relationships/image" Target="../media/image90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3172" y="1649490"/>
            <a:ext cx="5493385" cy="1367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29995" marR="5080" indent="-1217930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latin typeface="Tahoma"/>
                <a:cs typeface="Tahoma"/>
              </a:rPr>
              <a:t>Personal</a:t>
            </a:r>
            <a:r>
              <a:rPr dirty="0" sz="4400" spc="-60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Protective Equipment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77265" marR="5080" indent="-965200">
              <a:lnSpc>
                <a:spcPct val="100000"/>
              </a:lnSpc>
              <a:spcBef>
                <a:spcPts val="95"/>
              </a:spcBef>
            </a:pPr>
            <a:r>
              <a:rPr dirty="0" sz="4000" spc="-3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8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8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17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7297" rIns="0" bIns="0" rtlCol="0" vert="horz">
            <a:spAutoFit/>
          </a:bodyPr>
          <a:lstStyle/>
          <a:p>
            <a:pPr marL="137922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55527" y="1358900"/>
            <a:ext cx="3075305" cy="2345690"/>
            <a:chOff x="255527" y="1358900"/>
            <a:chExt cx="3075305" cy="2345690"/>
          </a:xfrm>
        </p:grpSpPr>
        <p:pic>
          <p:nvPicPr>
            <p:cNvPr id="4" name="object 4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224" y="1371600"/>
              <a:ext cx="3049523" cy="2319527"/>
            </a:xfrm>
            <a:prstGeom prst="rect">
              <a:avLst/>
            </a:prstGeom>
          </p:spPr>
        </p:pic>
        <p:sp>
          <p:nvSpPr>
            <p:cNvPr id="5" name="object 5" descr="">
              <a:hlinkClick r:id="rId2"/>
            </p:cNvPr>
            <p:cNvSpPr/>
            <p:nvPr/>
          </p:nvSpPr>
          <p:spPr>
            <a:xfrm>
              <a:off x="261877" y="1365250"/>
              <a:ext cx="3062605" cy="2332990"/>
            </a:xfrm>
            <a:custGeom>
              <a:avLst/>
              <a:gdLst/>
              <a:ahLst/>
              <a:cxnLst/>
              <a:rect l="l" t="t" r="r" b="b"/>
              <a:pathLst>
                <a:path w="3062604" h="2332990">
                  <a:moveTo>
                    <a:pt x="393141" y="0"/>
                  </a:moveTo>
                  <a:lnTo>
                    <a:pt x="2669540" y="0"/>
                  </a:lnTo>
                  <a:lnTo>
                    <a:pt x="2709710" y="2006"/>
                  </a:lnTo>
                  <a:lnTo>
                    <a:pt x="2748445" y="8064"/>
                  </a:lnTo>
                  <a:lnTo>
                    <a:pt x="2786367" y="17741"/>
                  </a:lnTo>
                  <a:lnTo>
                    <a:pt x="2822282" y="31064"/>
                  </a:lnTo>
                  <a:lnTo>
                    <a:pt x="2889224" y="67360"/>
                  </a:lnTo>
                  <a:lnTo>
                    <a:pt x="2947314" y="115366"/>
                  </a:lnTo>
                  <a:lnTo>
                    <a:pt x="2995333" y="173469"/>
                  </a:lnTo>
                  <a:lnTo>
                    <a:pt x="3031223" y="240411"/>
                  </a:lnTo>
                  <a:lnTo>
                    <a:pt x="3044545" y="276313"/>
                  </a:lnTo>
                  <a:lnTo>
                    <a:pt x="3054222" y="314236"/>
                  </a:lnTo>
                  <a:lnTo>
                    <a:pt x="3060280" y="352971"/>
                  </a:lnTo>
                  <a:lnTo>
                    <a:pt x="3062287" y="393141"/>
                  </a:lnTo>
                  <a:lnTo>
                    <a:pt x="3062287" y="1939683"/>
                  </a:lnTo>
                  <a:lnTo>
                    <a:pt x="3060280" y="1979866"/>
                  </a:lnTo>
                  <a:lnTo>
                    <a:pt x="3054222" y="2018588"/>
                  </a:lnTo>
                  <a:lnTo>
                    <a:pt x="3044545" y="2056511"/>
                  </a:lnTo>
                  <a:lnTo>
                    <a:pt x="3031223" y="2092426"/>
                  </a:lnTo>
                  <a:lnTo>
                    <a:pt x="2995345" y="2159355"/>
                  </a:lnTo>
                  <a:lnTo>
                    <a:pt x="2947314" y="2217470"/>
                  </a:lnTo>
                  <a:lnTo>
                    <a:pt x="2889199" y="2265489"/>
                  </a:lnTo>
                  <a:lnTo>
                    <a:pt x="2822282" y="2301379"/>
                  </a:lnTo>
                  <a:lnTo>
                    <a:pt x="2786367" y="2314689"/>
                  </a:lnTo>
                  <a:lnTo>
                    <a:pt x="2748445" y="2324379"/>
                  </a:lnTo>
                  <a:lnTo>
                    <a:pt x="2709710" y="2330424"/>
                  </a:lnTo>
                  <a:lnTo>
                    <a:pt x="2669540" y="2332431"/>
                  </a:lnTo>
                  <a:lnTo>
                    <a:pt x="393141" y="2332431"/>
                  </a:lnTo>
                  <a:lnTo>
                    <a:pt x="352958" y="2330424"/>
                  </a:lnTo>
                  <a:lnTo>
                    <a:pt x="314236" y="2324379"/>
                  </a:lnTo>
                  <a:lnTo>
                    <a:pt x="276313" y="2314689"/>
                  </a:lnTo>
                  <a:lnTo>
                    <a:pt x="240411" y="2301379"/>
                  </a:lnTo>
                  <a:lnTo>
                    <a:pt x="205740" y="2284857"/>
                  </a:lnTo>
                  <a:lnTo>
                    <a:pt x="143192" y="2242883"/>
                  </a:lnTo>
                  <a:lnTo>
                    <a:pt x="89954" y="2189645"/>
                  </a:lnTo>
                  <a:lnTo>
                    <a:pt x="47586" y="2126703"/>
                  </a:lnTo>
                  <a:lnTo>
                    <a:pt x="17741" y="2056511"/>
                  </a:lnTo>
                  <a:lnTo>
                    <a:pt x="8051" y="2018588"/>
                  </a:lnTo>
                  <a:lnTo>
                    <a:pt x="2006" y="1979866"/>
                  </a:lnTo>
                  <a:lnTo>
                    <a:pt x="0" y="1939442"/>
                  </a:lnTo>
                  <a:lnTo>
                    <a:pt x="0" y="392785"/>
                  </a:lnTo>
                  <a:lnTo>
                    <a:pt x="2006" y="352958"/>
                  </a:lnTo>
                  <a:lnTo>
                    <a:pt x="8051" y="314236"/>
                  </a:lnTo>
                  <a:lnTo>
                    <a:pt x="17741" y="276313"/>
                  </a:lnTo>
                  <a:lnTo>
                    <a:pt x="31051" y="240411"/>
                  </a:lnTo>
                  <a:lnTo>
                    <a:pt x="47586" y="205727"/>
                  </a:lnTo>
                  <a:lnTo>
                    <a:pt x="89954" y="143192"/>
                  </a:lnTo>
                  <a:lnTo>
                    <a:pt x="143192" y="89954"/>
                  </a:lnTo>
                  <a:lnTo>
                    <a:pt x="205714" y="47586"/>
                  </a:lnTo>
                  <a:lnTo>
                    <a:pt x="240411" y="31051"/>
                  </a:lnTo>
                  <a:lnTo>
                    <a:pt x="276313" y="17741"/>
                  </a:lnTo>
                  <a:lnTo>
                    <a:pt x="314236" y="8064"/>
                  </a:lnTo>
                  <a:lnTo>
                    <a:pt x="352958" y="2006"/>
                  </a:lnTo>
                  <a:lnTo>
                    <a:pt x="393141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3423917" y="2730500"/>
            <a:ext cx="2296795" cy="2889250"/>
            <a:chOff x="3423917" y="2730500"/>
            <a:chExt cx="2296795" cy="2889250"/>
          </a:xfrm>
        </p:grpSpPr>
        <p:pic>
          <p:nvPicPr>
            <p:cNvPr id="7" name="object 7" descr="">
              <a:hlinkClick r:id="rId2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6619" y="2743200"/>
              <a:ext cx="2270760" cy="2863597"/>
            </a:xfrm>
            <a:prstGeom prst="rect">
              <a:avLst/>
            </a:prstGeom>
          </p:spPr>
        </p:pic>
        <p:sp>
          <p:nvSpPr>
            <p:cNvPr id="8" name="object 8" descr="">
              <a:hlinkClick r:id="rId2"/>
            </p:cNvPr>
            <p:cNvSpPr/>
            <p:nvPr/>
          </p:nvSpPr>
          <p:spPr>
            <a:xfrm>
              <a:off x="3430267" y="2736850"/>
              <a:ext cx="2284095" cy="2876550"/>
            </a:xfrm>
            <a:custGeom>
              <a:avLst/>
              <a:gdLst/>
              <a:ahLst/>
              <a:cxnLst/>
              <a:rect l="l" t="t" r="r" b="b"/>
              <a:pathLst>
                <a:path w="2284095" h="2876550">
                  <a:moveTo>
                    <a:pt x="201295" y="0"/>
                  </a:moveTo>
                  <a:lnTo>
                    <a:pt x="2082330" y="0"/>
                  </a:lnTo>
                  <a:lnTo>
                    <a:pt x="2122576" y="4064"/>
                  </a:lnTo>
                  <a:lnTo>
                    <a:pt x="2160689" y="15951"/>
                  </a:lnTo>
                  <a:lnTo>
                    <a:pt x="2194712" y="34391"/>
                  </a:lnTo>
                  <a:lnTo>
                    <a:pt x="2224633" y="58991"/>
                  </a:lnTo>
                  <a:lnTo>
                    <a:pt x="2249233" y="88925"/>
                  </a:lnTo>
                  <a:lnTo>
                    <a:pt x="2267673" y="123329"/>
                  </a:lnTo>
                  <a:lnTo>
                    <a:pt x="2279548" y="161036"/>
                  </a:lnTo>
                  <a:lnTo>
                    <a:pt x="2283625" y="201295"/>
                  </a:lnTo>
                  <a:lnTo>
                    <a:pt x="2283625" y="2675255"/>
                  </a:lnTo>
                  <a:lnTo>
                    <a:pt x="2279561" y="2715501"/>
                  </a:lnTo>
                  <a:lnTo>
                    <a:pt x="2267673" y="2753614"/>
                  </a:lnTo>
                  <a:lnTo>
                    <a:pt x="2249220" y="2787637"/>
                  </a:lnTo>
                  <a:lnTo>
                    <a:pt x="2224633" y="2817558"/>
                  </a:lnTo>
                  <a:lnTo>
                    <a:pt x="2194712" y="2842158"/>
                  </a:lnTo>
                  <a:lnTo>
                    <a:pt x="2160689" y="2860598"/>
                  </a:lnTo>
                  <a:lnTo>
                    <a:pt x="2122576" y="2872486"/>
                  </a:lnTo>
                  <a:lnTo>
                    <a:pt x="2082330" y="2876550"/>
                  </a:lnTo>
                  <a:lnTo>
                    <a:pt x="201295" y="2876550"/>
                  </a:lnTo>
                  <a:lnTo>
                    <a:pt x="161036" y="2872486"/>
                  </a:lnTo>
                  <a:lnTo>
                    <a:pt x="123342" y="2860598"/>
                  </a:lnTo>
                  <a:lnTo>
                    <a:pt x="88925" y="2842158"/>
                  </a:lnTo>
                  <a:lnTo>
                    <a:pt x="58991" y="2817558"/>
                  </a:lnTo>
                  <a:lnTo>
                    <a:pt x="34391" y="2787637"/>
                  </a:lnTo>
                  <a:lnTo>
                    <a:pt x="15951" y="2753614"/>
                  </a:lnTo>
                  <a:lnTo>
                    <a:pt x="4064" y="2715501"/>
                  </a:lnTo>
                  <a:lnTo>
                    <a:pt x="0" y="2675115"/>
                  </a:lnTo>
                  <a:lnTo>
                    <a:pt x="0" y="201180"/>
                  </a:lnTo>
                  <a:lnTo>
                    <a:pt x="4064" y="161036"/>
                  </a:lnTo>
                  <a:lnTo>
                    <a:pt x="15951" y="123329"/>
                  </a:lnTo>
                  <a:lnTo>
                    <a:pt x="34391" y="88925"/>
                  </a:lnTo>
                  <a:lnTo>
                    <a:pt x="58991" y="58991"/>
                  </a:lnTo>
                  <a:lnTo>
                    <a:pt x="88925" y="34378"/>
                  </a:lnTo>
                  <a:lnTo>
                    <a:pt x="123342" y="15951"/>
                  </a:lnTo>
                  <a:lnTo>
                    <a:pt x="161036" y="4064"/>
                  </a:lnTo>
                  <a:lnTo>
                    <a:pt x="20129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064982" y="5816600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5813549" y="1358900"/>
            <a:ext cx="3092450" cy="2343785"/>
            <a:chOff x="5813549" y="1358900"/>
            <a:chExt cx="3092450" cy="2343785"/>
          </a:xfrm>
        </p:grpSpPr>
        <p:pic>
          <p:nvPicPr>
            <p:cNvPr id="11" name="object 11" descr="">
              <a:hlinkClick r:id="rId5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6251" y="1371596"/>
              <a:ext cx="3066288" cy="2318007"/>
            </a:xfrm>
            <a:prstGeom prst="rect">
              <a:avLst/>
            </a:prstGeom>
          </p:spPr>
        </p:pic>
        <p:sp>
          <p:nvSpPr>
            <p:cNvPr id="12" name="object 12" descr="">
              <a:hlinkClick r:id="rId5"/>
            </p:cNvPr>
            <p:cNvSpPr/>
            <p:nvPr/>
          </p:nvSpPr>
          <p:spPr>
            <a:xfrm>
              <a:off x="5819899" y="1365250"/>
              <a:ext cx="3079750" cy="2331085"/>
            </a:xfrm>
            <a:custGeom>
              <a:avLst/>
              <a:gdLst/>
              <a:ahLst/>
              <a:cxnLst/>
              <a:rect l="l" t="t" r="r" b="b"/>
              <a:pathLst>
                <a:path w="3079750" h="2331085">
                  <a:moveTo>
                    <a:pt x="205270" y="0"/>
                  </a:moveTo>
                  <a:lnTo>
                    <a:pt x="2874086" y="0"/>
                  </a:lnTo>
                  <a:lnTo>
                    <a:pt x="2915119" y="4064"/>
                  </a:lnTo>
                  <a:lnTo>
                    <a:pt x="2953651" y="15951"/>
                  </a:lnTo>
                  <a:lnTo>
                    <a:pt x="2988868" y="35204"/>
                  </a:lnTo>
                  <a:lnTo>
                    <a:pt x="3019171" y="60185"/>
                  </a:lnTo>
                  <a:lnTo>
                    <a:pt x="3044151" y="90487"/>
                  </a:lnTo>
                  <a:lnTo>
                    <a:pt x="3063405" y="125704"/>
                  </a:lnTo>
                  <a:lnTo>
                    <a:pt x="3075292" y="164236"/>
                  </a:lnTo>
                  <a:lnTo>
                    <a:pt x="3079356" y="205270"/>
                  </a:lnTo>
                  <a:lnTo>
                    <a:pt x="3079356" y="2125573"/>
                  </a:lnTo>
                  <a:lnTo>
                    <a:pt x="3075292" y="2166607"/>
                  </a:lnTo>
                  <a:lnTo>
                    <a:pt x="3063405" y="2205139"/>
                  </a:lnTo>
                  <a:lnTo>
                    <a:pt x="3044151" y="2240356"/>
                  </a:lnTo>
                  <a:lnTo>
                    <a:pt x="3019171" y="2270671"/>
                  </a:lnTo>
                  <a:lnTo>
                    <a:pt x="2988868" y="2295652"/>
                  </a:lnTo>
                  <a:lnTo>
                    <a:pt x="2953651" y="2314892"/>
                  </a:lnTo>
                  <a:lnTo>
                    <a:pt x="2915119" y="2326779"/>
                  </a:lnTo>
                  <a:lnTo>
                    <a:pt x="2874086" y="2330843"/>
                  </a:lnTo>
                  <a:lnTo>
                    <a:pt x="205270" y="2330843"/>
                  </a:lnTo>
                  <a:lnTo>
                    <a:pt x="164236" y="2326779"/>
                  </a:lnTo>
                  <a:lnTo>
                    <a:pt x="125704" y="2314892"/>
                  </a:lnTo>
                  <a:lnTo>
                    <a:pt x="90487" y="2295652"/>
                  </a:lnTo>
                  <a:lnTo>
                    <a:pt x="60185" y="2270671"/>
                  </a:lnTo>
                  <a:lnTo>
                    <a:pt x="35204" y="2240356"/>
                  </a:lnTo>
                  <a:lnTo>
                    <a:pt x="15951" y="2205139"/>
                  </a:lnTo>
                  <a:lnTo>
                    <a:pt x="4064" y="2166607"/>
                  </a:lnTo>
                  <a:lnTo>
                    <a:pt x="0" y="2125459"/>
                  </a:lnTo>
                  <a:lnTo>
                    <a:pt x="0" y="205244"/>
                  </a:lnTo>
                  <a:lnTo>
                    <a:pt x="4064" y="164236"/>
                  </a:lnTo>
                  <a:lnTo>
                    <a:pt x="15951" y="125704"/>
                  </a:lnTo>
                  <a:lnTo>
                    <a:pt x="35204" y="90487"/>
                  </a:lnTo>
                  <a:lnTo>
                    <a:pt x="60185" y="60185"/>
                  </a:lnTo>
                  <a:lnTo>
                    <a:pt x="90487" y="35204"/>
                  </a:lnTo>
                  <a:lnTo>
                    <a:pt x="125704" y="15951"/>
                  </a:lnTo>
                  <a:lnTo>
                    <a:pt x="164236" y="4064"/>
                  </a:lnTo>
                  <a:lnTo>
                    <a:pt x="20527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8049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22270" y="959957"/>
            <a:ext cx="7025005" cy="483171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27685" marR="32384" indent="-515620">
              <a:lnSpc>
                <a:spcPts val="3030"/>
              </a:lnSpc>
              <a:spcBef>
                <a:spcPts val="71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hierarchy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it </a:t>
            </a:r>
            <a:r>
              <a:rPr dirty="0" sz="2800">
                <a:latin typeface="Tahoma"/>
                <a:cs typeface="Tahoma"/>
              </a:rPr>
              <a:t>relates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  <a:p>
            <a:pPr marL="527685" marR="504825" indent="-515620">
              <a:lnSpc>
                <a:spcPts val="3030"/>
              </a:lnSpc>
              <a:spcBef>
                <a:spcPts val="66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protective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utilized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industry.</a:t>
            </a:r>
            <a:endParaRPr sz="2800">
              <a:latin typeface="Tahoma"/>
              <a:cs typeface="Tahoma"/>
            </a:endParaRPr>
          </a:p>
          <a:p>
            <a:pPr marL="527685" marR="490855" indent="-515620">
              <a:lnSpc>
                <a:spcPts val="3030"/>
              </a:lnSpc>
              <a:spcBef>
                <a:spcPts val="66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Explain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 </a:t>
            </a:r>
            <a:r>
              <a:rPr dirty="0" sz="2800">
                <a:latin typeface="Tahoma"/>
                <a:cs typeface="Tahoma"/>
              </a:rPr>
              <a:t>training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requirements.</a:t>
            </a:r>
            <a:endParaRPr sz="2800">
              <a:latin typeface="Tahoma"/>
              <a:cs typeface="Tahoma"/>
            </a:endParaRPr>
          </a:p>
          <a:p>
            <a:pPr marL="527685" marR="5080" indent="-515620">
              <a:lnSpc>
                <a:spcPts val="3030"/>
              </a:lnSpc>
              <a:spcBef>
                <a:spcPts val="66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Explain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responsibilities </a:t>
            </a:r>
            <a:r>
              <a:rPr dirty="0" sz="2800">
                <a:latin typeface="Tahoma"/>
                <a:cs typeface="Tahoma"/>
              </a:rPr>
              <a:t>regarding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  <a:p>
            <a:pPr marL="527685" marR="5080" indent="-515620">
              <a:lnSpc>
                <a:spcPts val="3030"/>
              </a:lnSpc>
              <a:spcBef>
                <a:spcPts val="66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Explain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responsibilities </a:t>
            </a:r>
            <a:r>
              <a:rPr dirty="0" sz="2800">
                <a:latin typeface="Tahoma"/>
                <a:cs typeface="Tahoma"/>
              </a:rPr>
              <a:t>regarding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293" rIns="0" bIns="0" rtlCol="0" vert="horz">
            <a:spAutoFit/>
          </a:bodyPr>
          <a:lstStyle/>
          <a:p>
            <a:pPr marL="137922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621" y="958485"/>
            <a:ext cx="7497445" cy="4093845"/>
          </a:xfrm>
          <a:prstGeom prst="rect">
            <a:avLst/>
          </a:prstGeom>
        </p:spPr>
        <p:txBody>
          <a:bodyPr wrap="square" lIns="0" tIns="2063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employees: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Assess</a:t>
            </a:r>
            <a:r>
              <a:rPr dirty="0" sz="2800" spc="2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80000"/>
              </a:lnSpc>
              <a:spcBef>
                <a:spcPts val="19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Eliminate</a:t>
            </a:r>
            <a:r>
              <a:rPr dirty="0" sz="2800" spc="-3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and</a:t>
            </a:r>
            <a:r>
              <a:rPr dirty="0" sz="2800" spc="-7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reduce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found </a:t>
            </a: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engineering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administrative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controls</a:t>
            </a:r>
            <a:endParaRPr sz="2800">
              <a:latin typeface="Tahoma"/>
              <a:cs typeface="Tahoma"/>
            </a:endParaRPr>
          </a:p>
          <a:p>
            <a:pPr marL="355600" marR="594995" indent="-343535">
              <a:lnSpc>
                <a:spcPct val="80000"/>
              </a:lnSpc>
              <a:spcBef>
                <a:spcPts val="1989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use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protective equipment</a:t>
            </a:r>
            <a:endParaRPr sz="2800">
              <a:latin typeface="Tahoma"/>
              <a:cs typeface="Tahoma"/>
            </a:endParaRPr>
          </a:p>
          <a:p>
            <a:pPr marL="355600" marR="477520" indent="-343535">
              <a:lnSpc>
                <a:spcPct val="80000"/>
              </a:lnSpc>
              <a:spcBef>
                <a:spcPts val="18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b="1">
                <a:latin typeface="Tahoma"/>
                <a:cs typeface="Tahoma"/>
              </a:rPr>
              <a:t>Remember,</a:t>
            </a:r>
            <a:r>
              <a:rPr dirty="0" sz="2800" spc="-7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Personal</a:t>
            </a:r>
            <a:r>
              <a:rPr dirty="0" sz="2800" spc="-110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Protective </a:t>
            </a:r>
            <a:r>
              <a:rPr dirty="0" sz="2800" b="1">
                <a:latin typeface="Tahoma"/>
                <a:cs typeface="Tahoma"/>
              </a:rPr>
              <a:t>Equipment</a:t>
            </a:r>
            <a:r>
              <a:rPr dirty="0" sz="2800" spc="-3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is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the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last</a:t>
            </a:r>
            <a:r>
              <a:rPr dirty="0" sz="2800" spc="-40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level</a:t>
            </a:r>
            <a:r>
              <a:rPr dirty="0" sz="2800" spc="-2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of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control.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8404" rIns="0" bIns="0" rtlCol="0" vert="horz">
            <a:spAutoFit/>
          </a:bodyPr>
          <a:lstStyle/>
          <a:p>
            <a:pPr marL="55753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Hierarchy</a:t>
            </a:r>
            <a:r>
              <a:rPr dirty="0" sz="3600" spc="-60"/>
              <a:t> </a:t>
            </a:r>
            <a:r>
              <a:rPr dirty="0" sz="3600"/>
              <a:t>of</a:t>
            </a:r>
            <a:r>
              <a:rPr dirty="0" sz="3600" spc="-60"/>
              <a:t> </a:t>
            </a:r>
            <a:r>
              <a:rPr dirty="0" sz="3600" spc="-10"/>
              <a:t>Controls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1438275" y="1189863"/>
            <a:ext cx="6875780" cy="4478655"/>
            <a:chOff x="1438275" y="1189863"/>
            <a:chExt cx="6875780" cy="4478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12" y="1199388"/>
              <a:ext cx="6856463" cy="445922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443037" y="1194625"/>
              <a:ext cx="6866255" cy="4469130"/>
            </a:xfrm>
            <a:custGeom>
              <a:avLst/>
              <a:gdLst/>
              <a:ahLst/>
              <a:cxnLst/>
              <a:rect l="l" t="t" r="r" b="b"/>
              <a:pathLst>
                <a:path w="6866255" h="4469130">
                  <a:moveTo>
                    <a:pt x="0" y="0"/>
                  </a:moveTo>
                  <a:lnTo>
                    <a:pt x="6866001" y="0"/>
                  </a:lnTo>
                  <a:lnTo>
                    <a:pt x="6866001" y="4468749"/>
                  </a:lnTo>
                  <a:lnTo>
                    <a:pt x="0" y="44687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628202" y="568331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1436" y="183896"/>
            <a:ext cx="544258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Hierarchy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114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821" y="825120"/>
            <a:ext cx="7983220" cy="33934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Elimination/substitution: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Highest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level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Eliminate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Substitute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item/substance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same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different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form;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particle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size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substance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decreases,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level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increases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748914" y="4408551"/>
            <a:ext cx="3646170" cy="1421130"/>
            <a:chOff x="2748914" y="4408551"/>
            <a:chExt cx="3646170" cy="142113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8439" y="4418076"/>
              <a:ext cx="3627120" cy="140208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753677" y="4413313"/>
              <a:ext cx="3636645" cy="1411605"/>
            </a:xfrm>
            <a:custGeom>
              <a:avLst/>
              <a:gdLst/>
              <a:ahLst/>
              <a:cxnLst/>
              <a:rect l="l" t="t" r="r" b="b"/>
              <a:pathLst>
                <a:path w="3636645" h="1411604">
                  <a:moveTo>
                    <a:pt x="0" y="0"/>
                  </a:moveTo>
                  <a:lnTo>
                    <a:pt x="3636645" y="0"/>
                  </a:lnTo>
                  <a:lnTo>
                    <a:pt x="3636645" y="1411605"/>
                  </a:lnTo>
                  <a:lnTo>
                    <a:pt x="0" y="141160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303011" y="5845175"/>
            <a:ext cx="109410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OTIEC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Workgroup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293" rIns="0" bIns="0" rtlCol="0" vert="horz">
            <a:spAutoFit/>
          </a:bodyPr>
          <a:lstStyle/>
          <a:p>
            <a:pPr marL="323215">
              <a:lnSpc>
                <a:spcPct val="100000"/>
              </a:lnSpc>
              <a:spcBef>
                <a:spcPts val="95"/>
              </a:spcBef>
            </a:pPr>
            <a:r>
              <a:rPr dirty="0"/>
              <a:t>Hierarchy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114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3829" y="1074126"/>
            <a:ext cx="5121910" cy="33934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1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Physical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changes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Examples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400" spc="-10">
                <a:latin typeface="Tahoma"/>
                <a:cs typeface="Tahoma"/>
              </a:rPr>
              <a:t>Isolation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400" spc="-10">
                <a:latin typeface="Tahoma"/>
                <a:cs typeface="Tahoma"/>
              </a:rPr>
              <a:t>Ventilation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Equipment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modification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400" spc="-10">
                <a:latin typeface="Tahoma"/>
                <a:cs typeface="Tahoma"/>
              </a:rPr>
              <a:t>Others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38063" y="1467230"/>
            <a:ext cx="2861310" cy="1805305"/>
            <a:chOff x="5838063" y="1467230"/>
            <a:chExt cx="2861310" cy="18053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47588" y="1476755"/>
              <a:ext cx="2842259" cy="178612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42825" y="1471993"/>
              <a:ext cx="2851785" cy="1795780"/>
            </a:xfrm>
            <a:custGeom>
              <a:avLst/>
              <a:gdLst/>
              <a:ahLst/>
              <a:cxnLst/>
              <a:rect l="l" t="t" r="r" b="b"/>
              <a:pathLst>
                <a:path w="2851784" h="1795779">
                  <a:moveTo>
                    <a:pt x="0" y="0"/>
                  </a:moveTo>
                  <a:lnTo>
                    <a:pt x="2851785" y="0"/>
                  </a:lnTo>
                  <a:lnTo>
                    <a:pt x="2851785" y="1795652"/>
                  </a:lnTo>
                  <a:lnTo>
                    <a:pt x="0" y="179565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791075" y="3419475"/>
            <a:ext cx="1983739" cy="2727325"/>
            <a:chOff x="4791075" y="3419475"/>
            <a:chExt cx="1983739" cy="27273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0" y="3429000"/>
              <a:ext cx="1964435" cy="270813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95837" y="3424237"/>
              <a:ext cx="1974214" cy="2717800"/>
            </a:xfrm>
            <a:custGeom>
              <a:avLst/>
              <a:gdLst/>
              <a:ahLst/>
              <a:cxnLst/>
              <a:rect l="l" t="t" r="r" b="b"/>
              <a:pathLst>
                <a:path w="1974215" h="2717800">
                  <a:moveTo>
                    <a:pt x="0" y="0"/>
                  </a:moveTo>
                  <a:lnTo>
                    <a:pt x="1973961" y="0"/>
                  </a:lnTo>
                  <a:lnTo>
                    <a:pt x="1973961" y="2717673"/>
                  </a:lnTo>
                  <a:lnTo>
                    <a:pt x="0" y="271767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6851522" y="3420998"/>
            <a:ext cx="1847850" cy="2105660"/>
            <a:chOff x="6851522" y="3420998"/>
            <a:chExt cx="1847850" cy="2105660"/>
          </a:xfrm>
        </p:grpSpPr>
        <p:pic>
          <p:nvPicPr>
            <p:cNvPr id="11" name="object 11" descr="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61047" y="3430523"/>
              <a:ext cx="1828799" cy="2086355"/>
            </a:xfrm>
            <a:prstGeom prst="rect">
              <a:avLst/>
            </a:prstGeom>
          </p:spPr>
        </p:pic>
        <p:sp>
          <p:nvSpPr>
            <p:cNvPr id="12" name="object 12" descr="">
              <a:hlinkClick r:id="rId4"/>
            </p:cNvPr>
            <p:cNvSpPr/>
            <p:nvPr/>
          </p:nvSpPr>
          <p:spPr>
            <a:xfrm>
              <a:off x="6856285" y="3425761"/>
              <a:ext cx="1838325" cy="2096135"/>
            </a:xfrm>
            <a:custGeom>
              <a:avLst/>
              <a:gdLst/>
              <a:ahLst/>
              <a:cxnLst/>
              <a:rect l="l" t="t" r="r" b="b"/>
              <a:pathLst>
                <a:path w="1838325" h="2096135">
                  <a:moveTo>
                    <a:pt x="0" y="0"/>
                  </a:moveTo>
                  <a:lnTo>
                    <a:pt x="1838325" y="0"/>
                  </a:lnTo>
                  <a:lnTo>
                    <a:pt x="1838325" y="2095881"/>
                  </a:lnTo>
                  <a:lnTo>
                    <a:pt x="0" y="20958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285115">
              <a:lnSpc>
                <a:spcPct val="100000"/>
              </a:lnSpc>
              <a:spcBef>
                <a:spcPts val="95"/>
              </a:spcBef>
            </a:pPr>
            <a:r>
              <a:rPr dirty="0"/>
              <a:t>Hierarchy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114"/>
              <a:t> </a:t>
            </a:r>
            <a:r>
              <a:rPr dirty="0" spc="-10"/>
              <a:t>Controls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295" y="1006926"/>
            <a:ext cx="7637780" cy="502094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3000">
                <a:latin typeface="Tahoma"/>
                <a:cs typeface="Tahoma"/>
              </a:rPr>
              <a:t>Administrative</a:t>
            </a:r>
            <a:r>
              <a:rPr dirty="0" sz="3000" spc="-1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controls/work</a:t>
            </a:r>
            <a:r>
              <a:rPr dirty="0" sz="3000" spc="-1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practice</a:t>
            </a:r>
            <a:r>
              <a:rPr dirty="0" sz="3000" spc="-13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control:</a:t>
            </a:r>
            <a:endParaRPr sz="30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>
                <a:latin typeface="Tahoma"/>
                <a:cs typeface="Tahoma"/>
              </a:rPr>
              <a:t>Requires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employer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do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something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Examples</a:t>
            </a:r>
            <a:endParaRPr sz="2600">
              <a:latin typeface="Tahoma"/>
              <a:cs typeface="Tahoma"/>
            </a:endParaRPr>
          </a:p>
          <a:p>
            <a:pPr lvl="1" marL="756285" marR="57785" indent="-287020">
              <a:lnSpc>
                <a:spcPts val="2380"/>
              </a:lnSpc>
              <a:spcBef>
                <a:spcPts val="555"/>
              </a:spcBef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latin typeface="Tahoma"/>
                <a:cs typeface="Tahoma"/>
              </a:rPr>
              <a:t>Written</a:t>
            </a:r>
            <a:r>
              <a:rPr dirty="0" sz="2200" spc="-8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proper</a:t>
            </a:r>
            <a:r>
              <a:rPr dirty="0" sz="2200" spc="-9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operating</a:t>
            </a:r>
            <a:r>
              <a:rPr dirty="0" sz="2200" spc="-8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procedures,</a:t>
            </a:r>
            <a:r>
              <a:rPr dirty="0" sz="2200" spc="-6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work</a:t>
            </a:r>
            <a:r>
              <a:rPr dirty="0" sz="2200" spc="-8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permits</a:t>
            </a:r>
            <a:r>
              <a:rPr dirty="0" sz="2200" spc="-80">
                <a:latin typeface="Tahoma"/>
                <a:cs typeface="Tahoma"/>
              </a:rPr>
              <a:t> </a:t>
            </a:r>
            <a:r>
              <a:rPr dirty="0" sz="2200" spc="-25">
                <a:latin typeface="Tahoma"/>
                <a:cs typeface="Tahoma"/>
              </a:rPr>
              <a:t>and </a:t>
            </a:r>
            <a:r>
              <a:rPr dirty="0" sz="2200">
                <a:latin typeface="Tahoma"/>
                <a:cs typeface="Tahoma"/>
              </a:rPr>
              <a:t>safe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work</a:t>
            </a:r>
            <a:r>
              <a:rPr dirty="0" sz="2200" spc="-45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practices</a:t>
            </a:r>
            <a:endParaRPr sz="2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0"/>
              </a:spcBef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latin typeface="Tahoma"/>
                <a:cs typeface="Tahoma"/>
              </a:rPr>
              <a:t>Inspection</a:t>
            </a:r>
            <a:r>
              <a:rPr dirty="0" sz="2200" spc="-3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and</a:t>
            </a:r>
            <a:r>
              <a:rPr dirty="0" sz="2200" spc="-8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maintenance</a:t>
            </a:r>
            <a:endParaRPr sz="2200">
              <a:latin typeface="Tahoma"/>
              <a:cs typeface="Tahoma"/>
            </a:endParaRPr>
          </a:p>
          <a:p>
            <a:pPr lvl="1" marL="755650" indent="-2863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200" spc="-10">
                <a:latin typeface="Tahoma"/>
                <a:cs typeface="Tahoma"/>
              </a:rPr>
              <a:t>Housekeeping</a:t>
            </a:r>
            <a:endParaRPr sz="2200">
              <a:latin typeface="Tahoma"/>
              <a:cs typeface="Tahoma"/>
            </a:endParaRPr>
          </a:p>
          <a:p>
            <a:pPr lvl="1" marL="755650" indent="-2863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200">
                <a:latin typeface="Tahoma"/>
                <a:cs typeface="Tahoma"/>
              </a:rPr>
              <a:t>Monitoring</a:t>
            </a:r>
            <a:r>
              <a:rPr dirty="0" sz="2200" spc="-3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the</a:t>
            </a:r>
            <a:r>
              <a:rPr dirty="0" sz="2200" spc="-4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use</a:t>
            </a:r>
            <a:r>
              <a:rPr dirty="0" sz="2200" spc="-5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of</a:t>
            </a:r>
            <a:r>
              <a:rPr dirty="0" sz="2200" spc="-4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highly</a:t>
            </a:r>
            <a:r>
              <a:rPr dirty="0" sz="2200" spc="-6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hazardous</a:t>
            </a:r>
            <a:r>
              <a:rPr dirty="0" sz="2200" spc="-4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materials</a:t>
            </a:r>
            <a:endParaRPr sz="2200">
              <a:latin typeface="Tahoma"/>
              <a:cs typeface="Tahoma"/>
            </a:endParaRPr>
          </a:p>
          <a:p>
            <a:pPr lvl="1" marL="755650" indent="-286385">
              <a:lnSpc>
                <a:spcPct val="100000"/>
              </a:lnSpc>
              <a:spcBef>
                <a:spcPts val="260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200" spc="-10">
                <a:latin typeface="Tahoma"/>
                <a:cs typeface="Tahoma"/>
              </a:rPr>
              <a:t>Supervision</a:t>
            </a:r>
            <a:endParaRPr sz="2200">
              <a:latin typeface="Tahoma"/>
              <a:cs typeface="Tahoma"/>
            </a:endParaRPr>
          </a:p>
          <a:p>
            <a:pPr lvl="1" marL="755650" indent="-2863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200" spc="-10">
                <a:latin typeface="Tahoma"/>
                <a:cs typeface="Tahoma"/>
              </a:rPr>
              <a:t>Training</a:t>
            </a:r>
            <a:endParaRPr sz="2200">
              <a:latin typeface="Tahoma"/>
              <a:cs typeface="Tahoma"/>
            </a:endParaRPr>
          </a:p>
          <a:p>
            <a:pPr lvl="1" marL="755650" indent="-2863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755650" algn="l"/>
              </a:tabLst>
            </a:pPr>
            <a:r>
              <a:rPr dirty="0" sz="2200">
                <a:latin typeface="Tahoma"/>
                <a:cs typeface="Tahoma"/>
              </a:rPr>
              <a:t>Alarms,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signs</a:t>
            </a:r>
            <a:r>
              <a:rPr dirty="0" sz="2200" spc="-2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and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warnings</a:t>
            </a:r>
            <a:endParaRPr sz="2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latin typeface="Tahoma"/>
                <a:cs typeface="Tahoma"/>
              </a:rPr>
              <a:t>Regulated</a:t>
            </a:r>
            <a:r>
              <a:rPr dirty="0" sz="2200" spc="-105">
                <a:latin typeface="Tahoma"/>
                <a:cs typeface="Tahoma"/>
              </a:rPr>
              <a:t> </a:t>
            </a:r>
            <a:r>
              <a:rPr dirty="0" sz="2200" spc="-20">
                <a:latin typeface="Tahoma"/>
                <a:cs typeface="Tahoma"/>
              </a:rPr>
              <a:t>areas</a:t>
            </a:r>
            <a:endParaRPr sz="2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65"/>
              </a:spcBef>
              <a:buFont typeface="Courier New"/>
              <a:buChar char="o"/>
              <a:tabLst>
                <a:tab pos="756285" algn="l"/>
              </a:tabLst>
            </a:pPr>
            <a:r>
              <a:rPr dirty="0" sz="2200">
                <a:latin typeface="Tahoma"/>
                <a:cs typeface="Tahoma"/>
              </a:rPr>
              <a:t>Limit</a:t>
            </a:r>
            <a:r>
              <a:rPr dirty="0" sz="2200" spc="-4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exposure</a:t>
            </a:r>
            <a:r>
              <a:rPr dirty="0" sz="2200" spc="-2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by</a:t>
            </a:r>
            <a:r>
              <a:rPr dirty="0" sz="2200" spc="-4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time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or</a:t>
            </a:r>
            <a:r>
              <a:rPr dirty="0" sz="2200" spc="-4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distance</a:t>
            </a:r>
            <a:endParaRPr sz="2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05071" y="5929165"/>
            <a:ext cx="11328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Source</a:t>
            </a:r>
            <a:r>
              <a:rPr dirty="0" sz="900" spc="-2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of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Photos: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OSHA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7498" y="182371"/>
            <a:ext cx="5988685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/>
              <a:t>Hierarchy</a:t>
            </a:r>
            <a:r>
              <a:rPr dirty="0" sz="4400" spc="-60"/>
              <a:t> </a:t>
            </a:r>
            <a:r>
              <a:rPr dirty="0" sz="4400"/>
              <a:t>of</a:t>
            </a:r>
            <a:r>
              <a:rPr dirty="0" sz="4400" spc="-60"/>
              <a:t> </a:t>
            </a:r>
            <a:r>
              <a:rPr dirty="0" sz="4400" spc="-10"/>
              <a:t>Controls</a:t>
            </a:r>
            <a:endParaRPr sz="4400"/>
          </a:p>
        </p:txBody>
      </p:sp>
      <p:sp>
        <p:nvSpPr>
          <p:cNvPr id="4" name="object 4" descr=""/>
          <p:cNvSpPr txBox="1"/>
          <p:nvPr/>
        </p:nvSpPr>
        <p:spPr>
          <a:xfrm>
            <a:off x="683145" y="874594"/>
            <a:ext cx="5950585" cy="16370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PPE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Requires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something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Examples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5195" y="2891028"/>
            <a:ext cx="1389887" cy="1389887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865376" y="2852928"/>
            <a:ext cx="3355340" cy="1501140"/>
            <a:chOff x="1865376" y="2852928"/>
            <a:chExt cx="3355340" cy="15011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5376" y="2852928"/>
              <a:ext cx="1534667" cy="1501139"/>
            </a:xfrm>
            <a:prstGeom prst="rect">
              <a:avLst/>
            </a:prstGeom>
          </p:spPr>
        </p:pic>
        <p:pic>
          <p:nvPicPr>
            <p:cNvPr id="8" name="object 8" descr="">
              <a:hlinkClick r:id="rId5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27476" y="2889503"/>
              <a:ext cx="1780031" cy="1405127"/>
            </a:xfrm>
            <a:prstGeom prst="rect">
              <a:avLst/>
            </a:prstGeom>
          </p:spPr>
        </p:pic>
        <p:sp>
          <p:nvSpPr>
            <p:cNvPr id="9" name="object 9" descr="">
              <a:hlinkClick r:id="rId5"/>
            </p:cNvPr>
            <p:cNvSpPr/>
            <p:nvPr/>
          </p:nvSpPr>
          <p:spPr>
            <a:xfrm>
              <a:off x="3421126" y="2883153"/>
              <a:ext cx="1793239" cy="1417955"/>
            </a:xfrm>
            <a:custGeom>
              <a:avLst/>
              <a:gdLst/>
              <a:ahLst/>
              <a:cxnLst/>
              <a:rect l="l" t="t" r="r" b="b"/>
              <a:pathLst>
                <a:path w="1793239" h="1417954">
                  <a:moveTo>
                    <a:pt x="0" y="0"/>
                  </a:moveTo>
                  <a:lnTo>
                    <a:pt x="1792731" y="0"/>
                  </a:lnTo>
                  <a:lnTo>
                    <a:pt x="1792731" y="1417827"/>
                  </a:lnTo>
                  <a:lnTo>
                    <a:pt x="0" y="141782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5287771" y="2872232"/>
            <a:ext cx="1440180" cy="1440180"/>
            <a:chOff x="5287771" y="2872232"/>
            <a:chExt cx="1440180" cy="1440180"/>
          </a:xfrm>
        </p:grpSpPr>
        <p:pic>
          <p:nvPicPr>
            <p:cNvPr id="11" name="object 11" descr="">
              <a:hlinkClick r:id="rId7"/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300472" y="2884931"/>
              <a:ext cx="1414271" cy="1414271"/>
            </a:xfrm>
            <a:prstGeom prst="rect">
              <a:avLst/>
            </a:prstGeom>
          </p:spPr>
        </p:pic>
        <p:sp>
          <p:nvSpPr>
            <p:cNvPr id="12" name="object 12" descr="">
              <a:hlinkClick r:id="rId7"/>
            </p:cNvPr>
            <p:cNvSpPr/>
            <p:nvPr/>
          </p:nvSpPr>
          <p:spPr>
            <a:xfrm>
              <a:off x="5294121" y="2878582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79" h="1427479">
                  <a:moveTo>
                    <a:pt x="0" y="0"/>
                  </a:moveTo>
                  <a:lnTo>
                    <a:pt x="1426972" y="0"/>
                  </a:lnTo>
                  <a:lnTo>
                    <a:pt x="1426972" y="1426972"/>
                  </a:lnTo>
                  <a:lnTo>
                    <a:pt x="0" y="14269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6793483" y="2872232"/>
            <a:ext cx="1854200" cy="1445895"/>
            <a:chOff x="6793483" y="2872232"/>
            <a:chExt cx="1854200" cy="1445895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06183" y="2884932"/>
              <a:ext cx="1828799" cy="1420367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799833" y="2878582"/>
              <a:ext cx="1841500" cy="1433195"/>
            </a:xfrm>
            <a:custGeom>
              <a:avLst/>
              <a:gdLst/>
              <a:ahLst/>
              <a:cxnLst/>
              <a:rect l="l" t="t" r="r" b="b"/>
              <a:pathLst>
                <a:path w="1841500" h="1433195">
                  <a:moveTo>
                    <a:pt x="0" y="0"/>
                  </a:moveTo>
                  <a:lnTo>
                    <a:pt x="1841500" y="0"/>
                  </a:lnTo>
                  <a:lnTo>
                    <a:pt x="1841500" y="1433068"/>
                  </a:lnTo>
                  <a:lnTo>
                    <a:pt x="0" y="143306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394334" y="4454271"/>
            <a:ext cx="1343660" cy="1416685"/>
            <a:chOff x="394334" y="4454271"/>
            <a:chExt cx="1343660" cy="1416685"/>
          </a:xfrm>
        </p:grpSpPr>
        <p:pic>
          <p:nvPicPr>
            <p:cNvPr id="17" name="object 17" descr="">
              <a:hlinkClick r:id="rId2"/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3860" y="4463796"/>
              <a:ext cx="1324355" cy="1397507"/>
            </a:xfrm>
            <a:prstGeom prst="rect">
              <a:avLst/>
            </a:prstGeom>
          </p:spPr>
        </p:pic>
        <p:sp>
          <p:nvSpPr>
            <p:cNvPr id="18" name="object 18" descr="">
              <a:hlinkClick r:id="rId2"/>
            </p:cNvPr>
            <p:cNvSpPr/>
            <p:nvPr/>
          </p:nvSpPr>
          <p:spPr>
            <a:xfrm>
              <a:off x="399097" y="4459033"/>
              <a:ext cx="1334135" cy="1407160"/>
            </a:xfrm>
            <a:custGeom>
              <a:avLst/>
              <a:gdLst/>
              <a:ahLst/>
              <a:cxnLst/>
              <a:rect l="l" t="t" r="r" b="b"/>
              <a:pathLst>
                <a:path w="1334135" h="1407160">
                  <a:moveTo>
                    <a:pt x="0" y="0"/>
                  </a:moveTo>
                  <a:lnTo>
                    <a:pt x="1333881" y="0"/>
                  </a:lnTo>
                  <a:lnTo>
                    <a:pt x="1333881" y="1407032"/>
                  </a:lnTo>
                  <a:lnTo>
                    <a:pt x="0" y="14070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 descr=""/>
          <p:cNvGrpSpPr/>
          <p:nvPr/>
        </p:nvGrpSpPr>
        <p:grpSpPr>
          <a:xfrm>
            <a:off x="1889379" y="4458842"/>
            <a:ext cx="1666875" cy="1419860"/>
            <a:chOff x="1889379" y="4458842"/>
            <a:chExt cx="1666875" cy="1419860"/>
          </a:xfrm>
        </p:grpSpPr>
        <p:pic>
          <p:nvPicPr>
            <p:cNvPr id="20" name="object 20" descr="">
              <a:hlinkClick r:id="rId11"/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98904" y="4468367"/>
              <a:ext cx="1647443" cy="1400555"/>
            </a:xfrm>
            <a:prstGeom prst="rect">
              <a:avLst/>
            </a:prstGeom>
          </p:spPr>
        </p:pic>
        <p:sp>
          <p:nvSpPr>
            <p:cNvPr id="21" name="object 21" descr="">
              <a:hlinkClick r:id="rId11"/>
            </p:cNvPr>
            <p:cNvSpPr/>
            <p:nvPr/>
          </p:nvSpPr>
          <p:spPr>
            <a:xfrm>
              <a:off x="1894141" y="4463605"/>
              <a:ext cx="1657350" cy="1410335"/>
            </a:xfrm>
            <a:custGeom>
              <a:avLst/>
              <a:gdLst/>
              <a:ahLst/>
              <a:cxnLst/>
              <a:rect l="l" t="t" r="r" b="b"/>
              <a:pathLst>
                <a:path w="1657350" h="1410335">
                  <a:moveTo>
                    <a:pt x="0" y="0"/>
                  </a:moveTo>
                  <a:lnTo>
                    <a:pt x="1656969" y="0"/>
                  </a:lnTo>
                  <a:lnTo>
                    <a:pt x="1656969" y="1410080"/>
                  </a:lnTo>
                  <a:lnTo>
                    <a:pt x="0" y="141008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 descr=""/>
          <p:cNvGrpSpPr/>
          <p:nvPr/>
        </p:nvGrpSpPr>
        <p:grpSpPr>
          <a:xfrm>
            <a:off x="3683127" y="4460366"/>
            <a:ext cx="1587500" cy="1416685"/>
            <a:chOff x="3683127" y="4460366"/>
            <a:chExt cx="1587500" cy="1416685"/>
          </a:xfrm>
        </p:grpSpPr>
        <p:pic>
          <p:nvPicPr>
            <p:cNvPr id="23" name="object 23" descr="">
              <a:hlinkClick r:id="rId13"/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92664" y="4469891"/>
              <a:ext cx="1568182" cy="1397495"/>
            </a:xfrm>
            <a:prstGeom prst="rect">
              <a:avLst/>
            </a:prstGeom>
          </p:spPr>
        </p:pic>
        <p:sp>
          <p:nvSpPr>
            <p:cNvPr id="24" name="object 24" descr="">
              <a:hlinkClick r:id="rId13"/>
            </p:cNvPr>
            <p:cNvSpPr/>
            <p:nvPr/>
          </p:nvSpPr>
          <p:spPr>
            <a:xfrm>
              <a:off x="3687889" y="4465129"/>
              <a:ext cx="1577975" cy="1407160"/>
            </a:xfrm>
            <a:custGeom>
              <a:avLst/>
              <a:gdLst/>
              <a:ahLst/>
              <a:cxnLst/>
              <a:rect l="l" t="t" r="r" b="b"/>
              <a:pathLst>
                <a:path w="1577975" h="1407160">
                  <a:moveTo>
                    <a:pt x="0" y="0"/>
                  </a:moveTo>
                  <a:lnTo>
                    <a:pt x="1577721" y="0"/>
                  </a:lnTo>
                  <a:lnTo>
                    <a:pt x="1577721" y="1407032"/>
                  </a:lnTo>
                  <a:lnTo>
                    <a:pt x="0" y="14070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5418835" y="4457191"/>
            <a:ext cx="1625600" cy="1423035"/>
            <a:chOff x="5418835" y="4457191"/>
            <a:chExt cx="1625600" cy="1423035"/>
          </a:xfrm>
        </p:grpSpPr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31536" y="4469891"/>
              <a:ext cx="1600199" cy="1397495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5425185" y="4463541"/>
              <a:ext cx="1612900" cy="1410335"/>
            </a:xfrm>
            <a:custGeom>
              <a:avLst/>
              <a:gdLst/>
              <a:ahLst/>
              <a:cxnLst/>
              <a:rect l="l" t="t" r="r" b="b"/>
              <a:pathLst>
                <a:path w="1612900" h="1410335">
                  <a:moveTo>
                    <a:pt x="0" y="0"/>
                  </a:moveTo>
                  <a:lnTo>
                    <a:pt x="1612900" y="0"/>
                  </a:lnTo>
                  <a:lnTo>
                    <a:pt x="1612900" y="1410207"/>
                  </a:lnTo>
                  <a:lnTo>
                    <a:pt x="0" y="141020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 descr=""/>
          <p:cNvGrpSpPr/>
          <p:nvPr/>
        </p:nvGrpSpPr>
        <p:grpSpPr>
          <a:xfrm>
            <a:off x="7191375" y="4454271"/>
            <a:ext cx="1428750" cy="1427480"/>
            <a:chOff x="7191375" y="4454271"/>
            <a:chExt cx="1428750" cy="1427480"/>
          </a:xfrm>
        </p:grpSpPr>
        <p:pic>
          <p:nvPicPr>
            <p:cNvPr id="29" name="object 29" descr="">
              <a:hlinkClick r:id="rId16"/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00900" y="4463796"/>
              <a:ext cx="1409699" cy="1408175"/>
            </a:xfrm>
            <a:prstGeom prst="rect">
              <a:avLst/>
            </a:prstGeom>
          </p:spPr>
        </p:pic>
        <p:sp>
          <p:nvSpPr>
            <p:cNvPr id="30" name="object 30" descr="">
              <a:hlinkClick r:id="rId16"/>
            </p:cNvPr>
            <p:cNvSpPr/>
            <p:nvPr/>
          </p:nvSpPr>
          <p:spPr>
            <a:xfrm>
              <a:off x="7196137" y="4459033"/>
              <a:ext cx="1419225" cy="1417955"/>
            </a:xfrm>
            <a:custGeom>
              <a:avLst/>
              <a:gdLst/>
              <a:ahLst/>
              <a:cxnLst/>
              <a:rect l="l" t="t" r="r" b="b"/>
              <a:pathLst>
                <a:path w="1419225" h="1417954">
                  <a:moveTo>
                    <a:pt x="0" y="0"/>
                  </a:moveTo>
                  <a:lnTo>
                    <a:pt x="1419225" y="0"/>
                  </a:lnTo>
                  <a:lnTo>
                    <a:pt x="1419225" y="1417700"/>
                  </a:lnTo>
                  <a:lnTo>
                    <a:pt x="0" y="14177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32" name="object 3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74126"/>
            <a:ext cx="7188834" cy="28086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b="1">
                <a:latin typeface="Tahoma"/>
                <a:cs typeface="Tahoma"/>
              </a:rPr>
              <a:t>Head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Frequent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Falling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objects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above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striking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head;</a:t>
            </a:r>
            <a:endParaRPr sz="2400">
              <a:latin typeface="Tahoma"/>
              <a:cs typeface="Tahoma"/>
            </a:endParaRPr>
          </a:p>
          <a:p>
            <a:pPr lvl="1" marL="754380" marR="84645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Bump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against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fixed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objects,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such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exposed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pipes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beams;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Accidental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contact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electrical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42592" y="4245355"/>
            <a:ext cx="2154555" cy="1701800"/>
            <a:chOff x="1942592" y="4245355"/>
            <a:chExt cx="2154555" cy="1701800"/>
          </a:xfrm>
        </p:grpSpPr>
        <p:pic>
          <p:nvPicPr>
            <p:cNvPr id="5" name="object 5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5292" y="4258055"/>
              <a:ext cx="2129015" cy="1676399"/>
            </a:xfrm>
            <a:prstGeom prst="rect">
              <a:avLst/>
            </a:prstGeom>
          </p:spPr>
        </p:pic>
        <p:sp>
          <p:nvSpPr>
            <p:cNvPr id="6" name="object 6" descr="">
              <a:hlinkClick r:id="rId2"/>
            </p:cNvPr>
            <p:cNvSpPr/>
            <p:nvPr/>
          </p:nvSpPr>
          <p:spPr>
            <a:xfrm>
              <a:off x="1948942" y="4251705"/>
              <a:ext cx="2141855" cy="1689100"/>
            </a:xfrm>
            <a:custGeom>
              <a:avLst/>
              <a:gdLst/>
              <a:ahLst/>
              <a:cxnLst/>
              <a:rect l="l" t="t" r="r" b="b"/>
              <a:pathLst>
                <a:path w="2141854" h="1689100">
                  <a:moveTo>
                    <a:pt x="0" y="0"/>
                  </a:moveTo>
                  <a:lnTo>
                    <a:pt x="2141728" y="0"/>
                  </a:lnTo>
                  <a:lnTo>
                    <a:pt x="2141728" y="1689100"/>
                  </a:lnTo>
                  <a:lnTo>
                    <a:pt x="0" y="1689100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705475" y="4083939"/>
            <a:ext cx="1619250" cy="1866264"/>
            <a:chOff x="5705475" y="4083939"/>
            <a:chExt cx="1619250" cy="186626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5000" y="4093464"/>
              <a:ext cx="1600199" cy="184708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710237" y="4088701"/>
              <a:ext cx="1609725" cy="1856739"/>
            </a:xfrm>
            <a:custGeom>
              <a:avLst/>
              <a:gdLst/>
              <a:ahLst/>
              <a:cxnLst/>
              <a:rect l="l" t="t" r="r" b="b"/>
              <a:pathLst>
                <a:path w="1609725" h="1856739">
                  <a:moveTo>
                    <a:pt x="0" y="0"/>
                  </a:moveTo>
                  <a:lnTo>
                    <a:pt x="1609725" y="0"/>
                  </a:lnTo>
                  <a:lnTo>
                    <a:pt x="1609725" y="1856613"/>
                  </a:lnTo>
                  <a:lnTo>
                    <a:pt x="0" y="18566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43723" y="5844063"/>
            <a:ext cx="6648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Source: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OSHA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83629"/>
            <a:ext cx="635698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Why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important…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995802" y="2171319"/>
            <a:ext cx="3152775" cy="3362960"/>
            <a:chOff x="2995802" y="2171319"/>
            <a:chExt cx="3152775" cy="3362960"/>
          </a:xfrm>
        </p:grpSpPr>
        <p:pic>
          <p:nvPicPr>
            <p:cNvPr id="5" name="object 5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5327" y="2180844"/>
              <a:ext cx="3133343" cy="3343655"/>
            </a:xfrm>
            <a:prstGeom prst="rect">
              <a:avLst/>
            </a:prstGeom>
          </p:spPr>
        </p:pic>
        <p:sp>
          <p:nvSpPr>
            <p:cNvPr id="6" name="object 6" descr="">
              <a:hlinkClick r:id="rId2"/>
            </p:cNvPr>
            <p:cNvSpPr/>
            <p:nvPr/>
          </p:nvSpPr>
          <p:spPr>
            <a:xfrm>
              <a:off x="3000565" y="2176081"/>
              <a:ext cx="3143250" cy="3353435"/>
            </a:xfrm>
            <a:custGeom>
              <a:avLst/>
              <a:gdLst/>
              <a:ahLst/>
              <a:cxnLst/>
              <a:rect l="l" t="t" r="r" b="b"/>
              <a:pathLst>
                <a:path w="3143250" h="3353435">
                  <a:moveTo>
                    <a:pt x="0" y="0"/>
                  </a:moveTo>
                  <a:lnTo>
                    <a:pt x="3142869" y="0"/>
                  </a:lnTo>
                  <a:lnTo>
                    <a:pt x="3142869" y="3353180"/>
                  </a:lnTo>
                  <a:lnTo>
                    <a:pt x="0" y="335318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488940" y="5549964"/>
            <a:ext cx="6648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Source: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OSHA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72336" y="5920675"/>
            <a:ext cx="11982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Source</a:t>
            </a:r>
            <a:r>
              <a:rPr dirty="0" sz="900" spc="-30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of</a:t>
            </a:r>
            <a:r>
              <a:rPr dirty="0" sz="900" spc="-35">
                <a:latin typeface="Calibri"/>
                <a:cs typeface="Calibri"/>
              </a:rPr>
              <a:t> </a:t>
            </a:r>
            <a:r>
              <a:rPr dirty="0" sz="900">
                <a:latin typeface="Calibri"/>
                <a:cs typeface="Calibri"/>
              </a:rPr>
              <a:t>graphics:</a:t>
            </a:r>
            <a:r>
              <a:rPr dirty="0" sz="900" spc="-1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OSHA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55038" y="1134595"/>
            <a:ext cx="6639559" cy="20897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Classes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hard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hats:</a:t>
            </a:r>
            <a:endParaRPr sz="32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(General)</a:t>
            </a:r>
            <a:endParaRPr sz="2400">
              <a:latin typeface="Tahoma"/>
              <a:cs typeface="Tahoma"/>
            </a:endParaRPr>
          </a:p>
          <a:p>
            <a:pPr lvl="2" marL="11550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Protect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against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impact,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penetration</a:t>
            </a:r>
            <a:endParaRPr sz="2000">
              <a:latin typeface="Tahoma"/>
              <a:cs typeface="Tahoma"/>
            </a:endParaRPr>
          </a:p>
          <a:p>
            <a:pPr lvl="2" marL="1155065" marR="508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30">
                <a:latin typeface="Tahoma"/>
                <a:cs typeface="Tahoma"/>
              </a:rPr>
              <a:t>Low-</a:t>
            </a:r>
            <a:r>
              <a:rPr dirty="0" sz="2000">
                <a:latin typeface="Tahoma"/>
                <a:cs typeface="Tahoma"/>
              </a:rPr>
              <a:t>voltage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electrical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protection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(proof-</a:t>
            </a:r>
            <a:r>
              <a:rPr dirty="0" sz="2000">
                <a:latin typeface="Tahoma"/>
                <a:cs typeface="Tahoma"/>
              </a:rPr>
              <a:t>tested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to </a:t>
            </a:r>
            <a:r>
              <a:rPr dirty="0" sz="2000">
                <a:latin typeface="Tahoma"/>
                <a:cs typeface="Tahoma"/>
              </a:rPr>
              <a:t>2,200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volts)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8532" y="3616452"/>
            <a:ext cx="2880359" cy="17007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0932" y="3616452"/>
            <a:ext cx="2732531" cy="2110739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73962" y="572808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12238" y="1161988"/>
            <a:ext cx="5266690" cy="186753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(Electrical)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Designed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electrical/utility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work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Protect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against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falling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objects,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impact</a:t>
            </a:r>
            <a:endParaRPr sz="2000">
              <a:latin typeface="Tahoma"/>
              <a:cs typeface="Tahoma"/>
            </a:endParaRPr>
          </a:p>
          <a:p>
            <a:pPr lvl="1" marL="698500" marR="508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Electrical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protection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against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high-voltage </a:t>
            </a:r>
            <a:r>
              <a:rPr dirty="0" sz="2000" spc="-20">
                <a:latin typeface="Tahoma"/>
                <a:cs typeface="Tahoma"/>
              </a:rPr>
              <a:t>(proof-</a:t>
            </a:r>
            <a:r>
              <a:rPr dirty="0" sz="2000">
                <a:latin typeface="Tahoma"/>
                <a:cs typeface="Tahoma"/>
              </a:rPr>
              <a:t>tested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20,000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volts)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3190875" y="3797427"/>
            <a:ext cx="2762250" cy="1918335"/>
            <a:chOff x="3190875" y="3797427"/>
            <a:chExt cx="2762250" cy="1918335"/>
          </a:xfrm>
        </p:grpSpPr>
        <p:pic>
          <p:nvPicPr>
            <p:cNvPr id="6" name="object 6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400" y="3806952"/>
              <a:ext cx="2743199" cy="1898903"/>
            </a:xfrm>
            <a:prstGeom prst="rect">
              <a:avLst/>
            </a:prstGeom>
          </p:spPr>
        </p:pic>
        <p:sp>
          <p:nvSpPr>
            <p:cNvPr id="7" name="object 7" descr="">
              <a:hlinkClick r:id="rId2"/>
            </p:cNvPr>
            <p:cNvSpPr/>
            <p:nvPr/>
          </p:nvSpPr>
          <p:spPr>
            <a:xfrm>
              <a:off x="3195637" y="3802189"/>
              <a:ext cx="2752725" cy="1908810"/>
            </a:xfrm>
            <a:custGeom>
              <a:avLst/>
              <a:gdLst/>
              <a:ahLst/>
              <a:cxnLst/>
              <a:rect l="l" t="t" r="r" b="b"/>
              <a:pathLst>
                <a:path w="2752725" h="1908810">
                  <a:moveTo>
                    <a:pt x="0" y="0"/>
                  </a:moveTo>
                  <a:lnTo>
                    <a:pt x="2752725" y="0"/>
                  </a:lnTo>
                  <a:lnTo>
                    <a:pt x="2752725" y="1908429"/>
                  </a:lnTo>
                  <a:lnTo>
                    <a:pt x="0" y="19084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238910" y="5749925"/>
            <a:ext cx="66484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latin typeface="Calibri"/>
                <a:cs typeface="Calibri"/>
              </a:rPr>
              <a:t>Source:</a:t>
            </a:r>
            <a:r>
              <a:rPr dirty="0" sz="900" spc="-25">
                <a:latin typeface="Calibri"/>
                <a:cs typeface="Calibri"/>
              </a:rPr>
              <a:t> </a:t>
            </a:r>
            <a:r>
              <a:rPr dirty="0" sz="900" spc="-20">
                <a:latin typeface="Calibri"/>
                <a:cs typeface="Calibri"/>
              </a:rPr>
              <a:t>OSHA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12238" y="1161988"/>
            <a:ext cx="6522720" cy="186690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(Conductive)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Designed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comfort;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offers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limited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Protects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heads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may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bump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against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fixed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objects</a:t>
            </a:r>
            <a:endParaRPr sz="2000">
              <a:latin typeface="Tahoma"/>
              <a:cs typeface="Tahoma"/>
            </a:endParaRPr>
          </a:p>
          <a:p>
            <a:pPr lvl="1" marL="697865" marR="5651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Does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protect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against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falling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objects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electrical hazards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3111626" y="3779139"/>
            <a:ext cx="2921000" cy="1954530"/>
            <a:chOff x="3111626" y="3779139"/>
            <a:chExt cx="2921000" cy="1954530"/>
          </a:xfrm>
        </p:grpSpPr>
        <p:pic>
          <p:nvPicPr>
            <p:cNvPr id="6" name="object 6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1164" y="3788664"/>
              <a:ext cx="2901683" cy="1935479"/>
            </a:xfrm>
            <a:prstGeom prst="rect">
              <a:avLst/>
            </a:prstGeom>
          </p:spPr>
        </p:pic>
        <p:sp>
          <p:nvSpPr>
            <p:cNvPr id="7" name="object 7" descr="">
              <a:hlinkClick r:id="rId2"/>
            </p:cNvPr>
            <p:cNvSpPr/>
            <p:nvPr/>
          </p:nvSpPr>
          <p:spPr>
            <a:xfrm>
              <a:off x="3116389" y="3783901"/>
              <a:ext cx="2911475" cy="1945005"/>
            </a:xfrm>
            <a:custGeom>
              <a:avLst/>
              <a:gdLst/>
              <a:ahLst/>
              <a:cxnLst/>
              <a:rect l="l" t="t" r="r" b="b"/>
              <a:pathLst>
                <a:path w="2911475" h="1945004">
                  <a:moveTo>
                    <a:pt x="0" y="0"/>
                  </a:moveTo>
                  <a:lnTo>
                    <a:pt x="2911221" y="0"/>
                  </a:lnTo>
                  <a:lnTo>
                    <a:pt x="2911221" y="1945005"/>
                  </a:lnTo>
                  <a:lnTo>
                    <a:pt x="0" y="194500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5763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b="1">
                <a:latin typeface="Tahoma"/>
                <a:cs typeface="Tahoma"/>
              </a:rPr>
              <a:t>ANSI</a:t>
            </a:r>
            <a:r>
              <a:rPr dirty="0" spc="-70" b="1">
                <a:latin typeface="Tahoma"/>
                <a:cs typeface="Tahoma"/>
              </a:rPr>
              <a:t> </a:t>
            </a:r>
            <a:r>
              <a:rPr dirty="0" b="1">
                <a:latin typeface="Tahoma"/>
                <a:cs typeface="Tahoma"/>
              </a:rPr>
              <a:t>Z89.1,</a:t>
            </a:r>
            <a:r>
              <a:rPr dirty="0" spc="-35" b="1">
                <a:latin typeface="Tahoma"/>
                <a:cs typeface="Tahoma"/>
              </a:rPr>
              <a:t> </a:t>
            </a:r>
            <a:r>
              <a:rPr dirty="0" spc="-20" b="1">
                <a:latin typeface="Tahoma"/>
                <a:cs typeface="Tahoma"/>
              </a:rPr>
              <a:t>1997</a:t>
            </a: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b="1">
                <a:latin typeface="Tahoma"/>
                <a:cs typeface="Tahoma"/>
              </a:rPr>
              <a:t>Type</a:t>
            </a:r>
            <a:r>
              <a:rPr dirty="0" sz="2400" spc="-30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I</a:t>
            </a:r>
            <a:r>
              <a:rPr dirty="0" sz="2400">
                <a:latin typeface="Tahoma"/>
                <a:cs typeface="Tahoma"/>
              </a:rPr>
              <a:t>: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objects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directly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helmet,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objects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strike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front,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back of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head.</a:t>
            </a:r>
            <a:endParaRPr sz="2400">
              <a:latin typeface="Tahoma"/>
              <a:cs typeface="Tahoma"/>
            </a:endParaRPr>
          </a:p>
          <a:p>
            <a:pPr lvl="1" marL="754380" marR="16446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b="1">
                <a:latin typeface="Tahoma"/>
                <a:cs typeface="Tahoma"/>
              </a:rPr>
              <a:t>Type</a:t>
            </a:r>
            <a:r>
              <a:rPr dirty="0" sz="2400" spc="-35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II:</a:t>
            </a:r>
            <a:r>
              <a:rPr dirty="0" sz="2400" spc="-55" b="1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strikes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top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also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provides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blows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sides,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front,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back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head.</a:t>
            </a:r>
            <a:endParaRPr sz="2400">
              <a:latin typeface="Tahoma"/>
              <a:cs typeface="Tahoma"/>
            </a:endParaRPr>
          </a:p>
          <a:p>
            <a:pPr marL="756285" marR="173355">
              <a:lnSpc>
                <a:spcPct val="100000"/>
              </a:lnSpc>
            </a:pPr>
            <a:r>
              <a:rPr dirty="0" sz="2400"/>
              <a:t>More</a:t>
            </a:r>
            <a:r>
              <a:rPr dirty="0" sz="2400" spc="-55"/>
              <a:t> </a:t>
            </a:r>
            <a:r>
              <a:rPr dirty="0" sz="2400"/>
              <a:t>suitable</a:t>
            </a:r>
            <a:r>
              <a:rPr dirty="0" sz="2400" spc="-50"/>
              <a:t> </a:t>
            </a:r>
            <a:r>
              <a:rPr dirty="0" sz="2400"/>
              <a:t>for</a:t>
            </a:r>
            <a:r>
              <a:rPr dirty="0" sz="2400" spc="-50"/>
              <a:t> </a:t>
            </a:r>
            <a:r>
              <a:rPr dirty="0" sz="2400"/>
              <a:t>workers</a:t>
            </a:r>
            <a:r>
              <a:rPr dirty="0" sz="2400" spc="-40"/>
              <a:t> </a:t>
            </a:r>
            <a:r>
              <a:rPr dirty="0" sz="2400"/>
              <a:t>who</a:t>
            </a:r>
            <a:r>
              <a:rPr dirty="0" sz="2400" spc="-45"/>
              <a:t> </a:t>
            </a:r>
            <a:r>
              <a:rPr dirty="0" sz="2400"/>
              <a:t>are</a:t>
            </a:r>
            <a:r>
              <a:rPr dirty="0" sz="2400" spc="-40"/>
              <a:t> </a:t>
            </a:r>
            <a:r>
              <a:rPr dirty="0" sz="2400" spc="-25"/>
              <a:t>not </a:t>
            </a:r>
            <a:r>
              <a:rPr dirty="0" sz="2400"/>
              <a:t>always</a:t>
            </a:r>
            <a:r>
              <a:rPr dirty="0" sz="2400" spc="-30"/>
              <a:t> </a:t>
            </a:r>
            <a:r>
              <a:rPr dirty="0" sz="2400"/>
              <a:t>in</a:t>
            </a:r>
            <a:r>
              <a:rPr dirty="0" sz="2400" spc="-35"/>
              <a:t> </a:t>
            </a:r>
            <a:r>
              <a:rPr dirty="0" sz="2400"/>
              <a:t>a</a:t>
            </a:r>
            <a:r>
              <a:rPr dirty="0" sz="2400" spc="-35"/>
              <a:t> </a:t>
            </a:r>
            <a:r>
              <a:rPr dirty="0" sz="2400"/>
              <a:t>standing</a:t>
            </a:r>
            <a:r>
              <a:rPr dirty="0" sz="2400" spc="-60"/>
              <a:t> </a:t>
            </a:r>
            <a:r>
              <a:rPr dirty="0" sz="2400" spc="-10"/>
              <a:t>position</a:t>
            </a:r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6848475" y="1313307"/>
            <a:ext cx="1906270" cy="1278255"/>
            <a:chOff x="6848475" y="1313307"/>
            <a:chExt cx="1906270" cy="12782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0" y="1322832"/>
              <a:ext cx="1886711" cy="12588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853237" y="1318069"/>
              <a:ext cx="1896745" cy="1268730"/>
            </a:xfrm>
            <a:custGeom>
              <a:avLst/>
              <a:gdLst/>
              <a:ahLst/>
              <a:cxnLst/>
              <a:rect l="l" t="t" r="r" b="b"/>
              <a:pathLst>
                <a:path w="1896745" h="1268730">
                  <a:moveTo>
                    <a:pt x="0" y="0"/>
                  </a:moveTo>
                  <a:lnTo>
                    <a:pt x="1896236" y="0"/>
                  </a:lnTo>
                  <a:lnTo>
                    <a:pt x="1896236" y="1268349"/>
                  </a:lnTo>
                  <a:lnTo>
                    <a:pt x="0" y="12683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734175" y="3648075"/>
            <a:ext cx="2020570" cy="1518920"/>
            <a:chOff x="6734175" y="3648075"/>
            <a:chExt cx="2020570" cy="151892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43700" y="3657600"/>
              <a:ext cx="2001011" cy="149961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738937" y="3652837"/>
              <a:ext cx="2011045" cy="1509395"/>
            </a:xfrm>
            <a:custGeom>
              <a:avLst/>
              <a:gdLst/>
              <a:ahLst/>
              <a:cxnLst/>
              <a:rect l="l" t="t" r="r" b="b"/>
              <a:pathLst>
                <a:path w="2011045" h="1509395">
                  <a:moveTo>
                    <a:pt x="0" y="0"/>
                  </a:moveTo>
                  <a:lnTo>
                    <a:pt x="2010536" y="0"/>
                  </a:lnTo>
                  <a:lnTo>
                    <a:pt x="2010536" y="1509140"/>
                  </a:lnTo>
                  <a:lnTo>
                    <a:pt x="0" y="150914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706359" y="5183187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8" y="1249171"/>
            <a:ext cx="440436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231135" y="1862328"/>
            <a:ext cx="4879975" cy="3793490"/>
            <a:chOff x="2231135" y="1862328"/>
            <a:chExt cx="4879975" cy="3793490"/>
          </a:xfrm>
        </p:grpSpPr>
        <p:pic>
          <p:nvPicPr>
            <p:cNvPr id="5" name="object 5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1135" y="1862328"/>
              <a:ext cx="4879848" cy="3793223"/>
            </a:xfrm>
            <a:prstGeom prst="rect">
              <a:avLst/>
            </a:prstGeom>
          </p:spPr>
        </p:pic>
        <p:pic>
          <p:nvPicPr>
            <p:cNvPr id="6" name="object 6" descr="">
              <a:hlinkClick r:id="rId2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6207" y="2057400"/>
              <a:ext cx="4291571" cy="3204971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4062824" y="5816600"/>
            <a:ext cx="1017269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images: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511788" y="589709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0172" y="1086773"/>
            <a:ext cx="5273040" cy="273304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eye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splashes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Blood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OPIM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splashes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sprays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Intense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light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Dust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flying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particles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Molten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metal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splashes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5306184" y="3800475"/>
            <a:ext cx="2974340" cy="2076450"/>
            <a:chOff x="5306184" y="3800475"/>
            <a:chExt cx="2974340" cy="2076450"/>
          </a:xfrm>
        </p:grpSpPr>
        <p:pic>
          <p:nvPicPr>
            <p:cNvPr id="6" name="object 6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15712" y="3810000"/>
              <a:ext cx="2955036" cy="2057405"/>
            </a:xfrm>
            <a:prstGeom prst="rect">
              <a:avLst/>
            </a:prstGeom>
          </p:spPr>
        </p:pic>
        <p:sp>
          <p:nvSpPr>
            <p:cNvPr id="7" name="object 7" descr="">
              <a:hlinkClick r:id="rId2"/>
            </p:cNvPr>
            <p:cNvSpPr/>
            <p:nvPr/>
          </p:nvSpPr>
          <p:spPr>
            <a:xfrm>
              <a:off x="5310947" y="3805237"/>
              <a:ext cx="2964815" cy="2066925"/>
            </a:xfrm>
            <a:custGeom>
              <a:avLst/>
              <a:gdLst/>
              <a:ahLst/>
              <a:cxnLst/>
              <a:rect l="l" t="t" r="r" b="b"/>
              <a:pathLst>
                <a:path w="2964815" h="2066925">
                  <a:moveTo>
                    <a:pt x="181533" y="0"/>
                  </a:moveTo>
                  <a:lnTo>
                    <a:pt x="2783522" y="0"/>
                  </a:lnTo>
                  <a:lnTo>
                    <a:pt x="2819958" y="3644"/>
                  </a:lnTo>
                  <a:lnTo>
                    <a:pt x="2884792" y="30962"/>
                  </a:lnTo>
                  <a:lnTo>
                    <a:pt x="2933712" y="80289"/>
                  </a:lnTo>
                  <a:lnTo>
                    <a:pt x="2961017" y="145097"/>
                  </a:lnTo>
                  <a:lnTo>
                    <a:pt x="2964662" y="181533"/>
                  </a:lnTo>
                  <a:lnTo>
                    <a:pt x="2964662" y="1885784"/>
                  </a:lnTo>
                  <a:lnTo>
                    <a:pt x="2950413" y="1956066"/>
                  </a:lnTo>
                  <a:lnTo>
                    <a:pt x="2911690" y="2013953"/>
                  </a:lnTo>
                  <a:lnTo>
                    <a:pt x="2853804" y="2052675"/>
                  </a:lnTo>
                  <a:lnTo>
                    <a:pt x="2783522" y="2066925"/>
                  </a:lnTo>
                  <a:lnTo>
                    <a:pt x="181533" y="2066925"/>
                  </a:lnTo>
                  <a:lnTo>
                    <a:pt x="111251" y="2052675"/>
                  </a:lnTo>
                  <a:lnTo>
                    <a:pt x="53390" y="2013966"/>
                  </a:lnTo>
                  <a:lnTo>
                    <a:pt x="14249" y="1956066"/>
                  </a:lnTo>
                  <a:lnTo>
                    <a:pt x="0" y="1885581"/>
                  </a:lnTo>
                  <a:lnTo>
                    <a:pt x="0" y="181343"/>
                  </a:lnTo>
                  <a:lnTo>
                    <a:pt x="14249" y="111252"/>
                  </a:lnTo>
                  <a:lnTo>
                    <a:pt x="53378" y="53365"/>
                  </a:lnTo>
                  <a:lnTo>
                    <a:pt x="111251" y="14249"/>
                  </a:lnTo>
                  <a:lnTo>
                    <a:pt x="181533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7" y="1148265"/>
            <a:ext cx="7258684" cy="143256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Eye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comply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64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1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ANSI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Z87.1-</a:t>
            </a:r>
            <a:r>
              <a:rPr dirty="0" sz="2400">
                <a:latin typeface="Tahoma"/>
                <a:cs typeface="Tahoma"/>
              </a:rPr>
              <a:t>2003,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9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ANSI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Z87.1-</a:t>
            </a:r>
            <a:r>
              <a:rPr dirty="0" sz="2400">
                <a:latin typeface="Tahoma"/>
                <a:cs typeface="Tahoma"/>
              </a:rPr>
              <a:t>1989 </a:t>
            </a:r>
            <a:r>
              <a:rPr dirty="0" sz="2400" spc="-50">
                <a:latin typeface="Tahoma"/>
                <a:cs typeface="Tahoma"/>
              </a:rPr>
              <a:t>(R-</a:t>
            </a:r>
            <a:r>
              <a:rPr dirty="0" sz="2400" spc="-10">
                <a:latin typeface="Tahoma"/>
                <a:cs typeface="Tahoma"/>
              </a:rPr>
              <a:t>1998)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592531" y="54356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5" name="object 5" descr=""/>
          <p:cNvGrpSpPr/>
          <p:nvPr/>
        </p:nvGrpSpPr>
        <p:grpSpPr>
          <a:xfrm>
            <a:off x="2733671" y="3419475"/>
            <a:ext cx="3555365" cy="2000250"/>
            <a:chOff x="2733671" y="3419475"/>
            <a:chExt cx="3555365" cy="200025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199" y="3428996"/>
              <a:ext cx="3535679" cy="198120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2738433" y="3424237"/>
              <a:ext cx="3545840" cy="1990725"/>
            </a:xfrm>
            <a:custGeom>
              <a:avLst/>
              <a:gdLst/>
              <a:ahLst/>
              <a:cxnLst/>
              <a:rect l="l" t="t" r="r" b="b"/>
              <a:pathLst>
                <a:path w="3545840" h="1990725">
                  <a:moveTo>
                    <a:pt x="174777" y="0"/>
                  </a:moveTo>
                  <a:lnTo>
                    <a:pt x="3370516" y="0"/>
                  </a:lnTo>
                  <a:lnTo>
                    <a:pt x="3405352" y="3644"/>
                  </a:lnTo>
                  <a:lnTo>
                    <a:pt x="3468204" y="30175"/>
                  </a:lnTo>
                  <a:lnTo>
                    <a:pt x="3515525" y="77495"/>
                  </a:lnTo>
                  <a:lnTo>
                    <a:pt x="3541636" y="139928"/>
                  </a:lnTo>
                  <a:lnTo>
                    <a:pt x="3545293" y="174777"/>
                  </a:lnTo>
                  <a:lnTo>
                    <a:pt x="3545293" y="1815947"/>
                  </a:lnTo>
                  <a:lnTo>
                    <a:pt x="3531450" y="1883816"/>
                  </a:lnTo>
                  <a:lnTo>
                    <a:pt x="3493897" y="1939340"/>
                  </a:lnTo>
                  <a:lnTo>
                    <a:pt x="3438385" y="1976882"/>
                  </a:lnTo>
                  <a:lnTo>
                    <a:pt x="3370516" y="1990725"/>
                  </a:lnTo>
                  <a:lnTo>
                    <a:pt x="174777" y="1990725"/>
                  </a:lnTo>
                  <a:lnTo>
                    <a:pt x="106895" y="1976882"/>
                  </a:lnTo>
                  <a:lnTo>
                    <a:pt x="51384" y="1939340"/>
                  </a:lnTo>
                  <a:lnTo>
                    <a:pt x="13855" y="1883841"/>
                  </a:lnTo>
                  <a:lnTo>
                    <a:pt x="0" y="1815947"/>
                  </a:lnTo>
                  <a:lnTo>
                    <a:pt x="0" y="174777"/>
                  </a:lnTo>
                  <a:lnTo>
                    <a:pt x="13855" y="106870"/>
                  </a:lnTo>
                  <a:lnTo>
                    <a:pt x="51384" y="51384"/>
                  </a:lnTo>
                  <a:lnTo>
                    <a:pt x="106870" y="13855"/>
                  </a:lnTo>
                  <a:lnTo>
                    <a:pt x="174777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56510" y="1250696"/>
            <a:ext cx="6574155" cy="3439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574675" indent="-457834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Selecting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eye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consider:</a:t>
            </a:r>
            <a:endParaRPr sz="28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Ability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against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workplace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fit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properly</a:t>
            </a:r>
            <a:endParaRPr sz="2400">
              <a:latin typeface="Tahoma"/>
              <a:cs typeface="Tahoma"/>
            </a:endParaRPr>
          </a:p>
          <a:p>
            <a:pPr lvl="1" marL="695960" marR="72263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unrestricted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vision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movement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Durable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cleanable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Allow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unrestricted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functioning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27252" y="1012925"/>
            <a:ext cx="6511290" cy="134302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marL="868680" marR="5080" indent="-457200">
              <a:lnSpc>
                <a:spcPct val="100000"/>
              </a:lnSpc>
              <a:spcBef>
                <a:spcPts val="580"/>
              </a:spcBef>
              <a:tabLst>
                <a:tab pos="868680" algn="l"/>
              </a:tabLst>
            </a:pPr>
            <a:r>
              <a:rPr dirty="0" sz="2400" spc="-50">
                <a:latin typeface="Arial"/>
                <a:cs typeface="Arial"/>
              </a:rPr>
              <a:t>–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against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moderate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impacts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particles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" name="object 3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4900" y="2695955"/>
            <a:ext cx="3407663" cy="2622803"/>
          </a:xfrm>
          <a:prstGeom prst="rect">
            <a:avLst/>
          </a:prstGeom>
        </p:spPr>
      </p:pic>
      <p:pic>
        <p:nvPicPr>
          <p:cNvPr id="4" name="object 4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98947" y="2494788"/>
            <a:ext cx="2481071" cy="107899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035773" y="5660791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10759" y="3952875"/>
            <a:ext cx="2419350" cy="1630045"/>
            <a:chOff x="5310759" y="3952875"/>
            <a:chExt cx="2419350" cy="163004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0296" y="3962400"/>
              <a:ext cx="2400286" cy="161086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315521" y="3957637"/>
              <a:ext cx="2409825" cy="1620520"/>
            </a:xfrm>
            <a:custGeom>
              <a:avLst/>
              <a:gdLst/>
              <a:ahLst/>
              <a:cxnLst/>
              <a:rect l="l" t="t" r="r" b="b"/>
              <a:pathLst>
                <a:path w="2409825" h="1620520">
                  <a:moveTo>
                    <a:pt x="0" y="0"/>
                  </a:moveTo>
                  <a:lnTo>
                    <a:pt x="2409825" y="0"/>
                  </a:lnTo>
                  <a:lnTo>
                    <a:pt x="2409825" y="1620393"/>
                  </a:lnTo>
                  <a:lnTo>
                    <a:pt x="0" y="16203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040534" y="3036714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3980" y="1198460"/>
            <a:ext cx="4955540" cy="244030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Prescription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8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 </a:t>
            </a:r>
            <a:r>
              <a:rPr dirty="0" sz="2400">
                <a:latin typeface="Tahoma"/>
                <a:cs typeface="Tahoma"/>
              </a:rPr>
              <a:t>prescription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glasses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while </a:t>
            </a:r>
            <a:r>
              <a:rPr dirty="0" sz="2400">
                <a:latin typeface="Tahoma"/>
                <a:cs typeface="Tahoma"/>
              </a:rPr>
              <a:t>performing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operations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with </a:t>
            </a:r>
            <a:r>
              <a:rPr dirty="0" sz="2400">
                <a:latin typeface="Tahoma"/>
                <a:cs typeface="Tahoma"/>
              </a:rPr>
              <a:t>potential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 </a:t>
            </a:r>
            <a:r>
              <a:rPr dirty="0" sz="2400">
                <a:latin typeface="Tahoma"/>
                <a:cs typeface="Tahoma"/>
              </a:rPr>
              <a:t>eye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that: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628380" y="3613706"/>
            <a:ext cx="6085205" cy="136715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000">
                <a:latin typeface="Tahoma"/>
                <a:cs typeface="Tahoma"/>
              </a:rPr>
              <a:t>Incorporates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prescription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its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design,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25" b="1">
                <a:latin typeface="Tahoma"/>
                <a:cs typeface="Tahoma"/>
              </a:rPr>
              <a:t>or</a:t>
            </a:r>
            <a:endParaRPr sz="20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000">
                <a:latin typeface="Tahoma"/>
                <a:cs typeface="Tahoma"/>
              </a:rPr>
              <a:t>Can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used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over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your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prescription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glasses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without </a:t>
            </a:r>
            <a:r>
              <a:rPr dirty="0" sz="2000">
                <a:latin typeface="Tahoma"/>
                <a:cs typeface="Tahoma"/>
              </a:rPr>
              <a:t>interfering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proper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positioning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the </a:t>
            </a:r>
            <a:r>
              <a:rPr dirty="0" sz="2000">
                <a:latin typeface="Tahoma"/>
                <a:cs typeface="Tahoma"/>
              </a:rPr>
              <a:t>prescription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glasses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goggles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33719" y="1243202"/>
            <a:ext cx="2571750" cy="1761489"/>
            <a:chOff x="6133719" y="1243202"/>
            <a:chExt cx="2571750" cy="176148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3244" y="1252727"/>
              <a:ext cx="2552699" cy="174193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138481" y="1247965"/>
              <a:ext cx="2562225" cy="1751964"/>
            </a:xfrm>
            <a:custGeom>
              <a:avLst/>
              <a:gdLst/>
              <a:ahLst/>
              <a:cxnLst/>
              <a:rect l="l" t="t" r="r" b="b"/>
              <a:pathLst>
                <a:path w="2562225" h="1751964">
                  <a:moveTo>
                    <a:pt x="0" y="0"/>
                  </a:moveTo>
                  <a:lnTo>
                    <a:pt x="2562225" y="0"/>
                  </a:lnTo>
                  <a:lnTo>
                    <a:pt x="2562225" y="1751456"/>
                  </a:lnTo>
                  <a:lnTo>
                    <a:pt x="0" y="175145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28121" y="1373330"/>
            <a:ext cx="4325620" cy="207454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Goggles</a:t>
            </a:r>
            <a:endParaRPr sz="28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0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>
                <a:latin typeface="Tahoma"/>
                <a:cs typeface="Tahoma"/>
              </a:rPr>
              <a:t>facial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area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immediately </a:t>
            </a:r>
            <a:r>
              <a:rPr dirty="0" sz="2400">
                <a:latin typeface="Tahoma"/>
                <a:cs typeface="Tahoma"/>
              </a:rPr>
              <a:t>surrounding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</a:t>
            </a:r>
            <a:r>
              <a:rPr dirty="0" sz="2400" spc="-20">
                <a:latin typeface="Tahoma"/>
                <a:cs typeface="Tahoma"/>
              </a:rPr>
              <a:t> from </a:t>
            </a:r>
            <a:r>
              <a:rPr dirty="0" sz="2400">
                <a:latin typeface="Tahoma"/>
                <a:cs typeface="Tahoma"/>
              </a:rPr>
              <a:t>impact,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dust,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splashes.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85321" y="3495326"/>
            <a:ext cx="482219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9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Some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20">
                <a:latin typeface="Tahoma"/>
                <a:cs typeface="Tahoma"/>
              </a:rPr>
              <a:t> over</a:t>
            </a:r>
            <a:r>
              <a:rPr dirty="0" sz="2400">
                <a:latin typeface="Tahoma"/>
                <a:cs typeface="Tahoma"/>
              </a:rPr>
              <a:t> corrective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lenses,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them.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80221" y="3174244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78271" y="1491614"/>
            <a:ext cx="2419350" cy="1628775"/>
            <a:chOff x="5978271" y="1491614"/>
            <a:chExt cx="2419350" cy="16287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7796" y="1501140"/>
              <a:ext cx="2400299" cy="160933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983033" y="1496377"/>
              <a:ext cx="2409825" cy="1619250"/>
            </a:xfrm>
            <a:custGeom>
              <a:avLst/>
              <a:gdLst/>
              <a:ahLst/>
              <a:cxnLst/>
              <a:rect l="l" t="t" r="r" b="b"/>
              <a:pathLst>
                <a:path w="2409825" h="1619250">
                  <a:moveTo>
                    <a:pt x="0" y="0"/>
                  </a:moveTo>
                  <a:lnTo>
                    <a:pt x="2409825" y="0"/>
                  </a:lnTo>
                  <a:lnTo>
                    <a:pt x="2409825" y="1618868"/>
                  </a:lnTo>
                  <a:lnTo>
                    <a:pt x="0" y="161886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8868" y="1168214"/>
            <a:ext cx="20593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4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Goggle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types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1243" y="1967102"/>
            <a:ext cx="2180590" cy="1468755"/>
            <a:chOff x="801243" y="1967102"/>
            <a:chExt cx="2180590" cy="14687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0768" y="1976628"/>
              <a:ext cx="2161031" cy="14493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06005" y="1971865"/>
              <a:ext cx="2171065" cy="1459230"/>
            </a:xfrm>
            <a:custGeom>
              <a:avLst/>
              <a:gdLst/>
              <a:ahLst/>
              <a:cxnLst/>
              <a:rect l="l" t="t" r="r" b="b"/>
              <a:pathLst>
                <a:path w="2171065" h="1459229">
                  <a:moveTo>
                    <a:pt x="0" y="0"/>
                  </a:moveTo>
                  <a:lnTo>
                    <a:pt x="2170557" y="0"/>
                  </a:lnTo>
                  <a:lnTo>
                    <a:pt x="2170557" y="1458849"/>
                  </a:lnTo>
                  <a:lnTo>
                    <a:pt x="0" y="14588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91696" y="3441630"/>
            <a:ext cx="2559685" cy="1917700"/>
          </a:xfrm>
          <a:prstGeom prst="rect">
            <a:avLst/>
          </a:prstGeom>
        </p:spPr>
        <p:txBody>
          <a:bodyPr wrap="square" lIns="0" tIns="52704" rIns="0" bIns="0" rtlCol="0" vert="horz">
            <a:spAutoFit/>
          </a:bodyPr>
          <a:lstStyle/>
          <a:p>
            <a:pPr algn="just" marL="292735">
              <a:lnSpc>
                <a:spcPct val="100000"/>
              </a:lnSpc>
              <a:spcBef>
                <a:spcPts val="414"/>
              </a:spcBef>
            </a:pPr>
            <a:r>
              <a:rPr dirty="0" sz="1900" spc="-65" b="1" i="1">
                <a:latin typeface="Tahoma"/>
                <a:cs typeface="Tahoma"/>
              </a:rPr>
              <a:t>Direct-</a:t>
            </a:r>
            <a:r>
              <a:rPr dirty="0" sz="1900" spc="-10" b="1" i="1">
                <a:latin typeface="Tahoma"/>
                <a:cs typeface="Tahoma"/>
              </a:rPr>
              <a:t>ventilated</a:t>
            </a:r>
            <a:endParaRPr sz="1900">
              <a:latin typeface="Tahoma"/>
              <a:cs typeface="Tahoma"/>
            </a:endParaRPr>
          </a:p>
          <a:p>
            <a:pPr algn="just" marL="297815" marR="120650" indent="-28575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Resist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direct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passage </a:t>
            </a:r>
            <a:r>
              <a:rPr dirty="0" sz="1800" spc="-10">
                <a:latin typeface="Tahoma"/>
                <a:cs typeface="Tahoma"/>
              </a:rPr>
              <a:t>	</a:t>
            </a:r>
            <a:r>
              <a:rPr dirty="0" sz="1800">
                <a:latin typeface="Tahoma"/>
                <a:cs typeface="Tahoma"/>
              </a:rPr>
              <a:t>of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large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particles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into </a:t>
            </a:r>
            <a:r>
              <a:rPr dirty="0" sz="1800" spc="-20">
                <a:latin typeface="Tahoma"/>
                <a:cs typeface="Tahoma"/>
              </a:rPr>
              <a:t>	</a:t>
            </a:r>
            <a:r>
              <a:rPr dirty="0" sz="1800">
                <a:latin typeface="Tahoma"/>
                <a:cs typeface="Tahoma"/>
              </a:rPr>
              <a:t>the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goggle</a:t>
            </a:r>
            <a:endParaRPr sz="1800">
              <a:latin typeface="Tahoma"/>
              <a:cs typeface="Tahoma"/>
            </a:endParaRPr>
          </a:p>
          <a:p>
            <a:pPr algn="just" marL="297815" marR="5080" indent="-28575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Prevents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fogging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by </a:t>
            </a:r>
            <a:r>
              <a:rPr dirty="0" sz="1800" spc="-25">
                <a:latin typeface="Tahoma"/>
                <a:cs typeface="Tahoma"/>
              </a:rPr>
              <a:t>	</a:t>
            </a:r>
            <a:r>
              <a:rPr dirty="0" sz="1800">
                <a:latin typeface="Tahoma"/>
                <a:cs typeface="Tahoma"/>
              </a:rPr>
              <a:t>allowing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air</a:t>
            </a:r>
            <a:r>
              <a:rPr dirty="0" sz="1800" spc="-2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circulation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65195" y="1967102"/>
            <a:ext cx="2213610" cy="1491615"/>
            <a:chOff x="3465195" y="1967102"/>
            <a:chExt cx="2213610" cy="14916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4720" y="1976627"/>
              <a:ext cx="2194559" cy="147218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469957" y="1971865"/>
              <a:ext cx="2204085" cy="1482090"/>
            </a:xfrm>
            <a:custGeom>
              <a:avLst/>
              <a:gdLst/>
              <a:ahLst/>
              <a:cxnLst/>
              <a:rect l="l" t="t" r="r" b="b"/>
              <a:pathLst>
                <a:path w="2204085" h="1482089">
                  <a:moveTo>
                    <a:pt x="0" y="0"/>
                  </a:moveTo>
                  <a:lnTo>
                    <a:pt x="2204085" y="0"/>
                  </a:lnTo>
                  <a:lnTo>
                    <a:pt x="2204085" y="1481709"/>
                  </a:lnTo>
                  <a:lnTo>
                    <a:pt x="0" y="14817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157069" y="5887576"/>
            <a:ext cx="7696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OSHA.gov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455958" y="3481958"/>
            <a:ext cx="219900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65" b="1" i="1">
                <a:latin typeface="Tahoma"/>
                <a:cs typeface="Tahoma"/>
              </a:rPr>
              <a:t>Indirect-</a:t>
            </a:r>
            <a:r>
              <a:rPr dirty="0" sz="1900" spc="-50" b="1" i="1">
                <a:latin typeface="Tahoma"/>
                <a:cs typeface="Tahoma"/>
              </a:rPr>
              <a:t>ventilated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523234" y="3801298"/>
            <a:ext cx="2074545" cy="1823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75565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Prevents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fogging </a:t>
            </a:r>
            <a:r>
              <a:rPr dirty="0" sz="1800">
                <a:latin typeface="Tahoma"/>
                <a:cs typeface="Tahoma"/>
              </a:rPr>
              <a:t>by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allowing</a:t>
            </a:r>
            <a:r>
              <a:rPr dirty="0" sz="1800" spc="-10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air </a:t>
            </a:r>
            <a:r>
              <a:rPr dirty="0" sz="1800" spc="-10">
                <a:latin typeface="Tahoma"/>
                <a:cs typeface="Tahoma"/>
              </a:rPr>
              <a:t>circulation</a:t>
            </a:r>
            <a:endParaRPr sz="18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Protects</a:t>
            </a:r>
            <a:r>
              <a:rPr dirty="0" sz="1800" spc="-8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against </a:t>
            </a:r>
            <a:r>
              <a:rPr dirty="0" sz="1800">
                <a:latin typeface="Tahoma"/>
                <a:cs typeface="Tahoma"/>
              </a:rPr>
              <a:t>liquid</a:t>
            </a:r>
            <a:r>
              <a:rPr dirty="0" sz="1800" spc="-2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or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chemical </a:t>
            </a:r>
            <a:r>
              <a:rPr dirty="0" sz="1800">
                <a:latin typeface="Tahoma"/>
                <a:cs typeface="Tahoma"/>
              </a:rPr>
              <a:t>splash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entry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62675" y="1967102"/>
            <a:ext cx="2108835" cy="1496060"/>
            <a:chOff x="6162675" y="1967102"/>
            <a:chExt cx="2108835" cy="149606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72200" y="1976627"/>
              <a:ext cx="2089403" cy="1476755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167437" y="1971865"/>
              <a:ext cx="2099310" cy="1486535"/>
            </a:xfrm>
            <a:custGeom>
              <a:avLst/>
              <a:gdLst/>
              <a:ahLst/>
              <a:cxnLst/>
              <a:rect l="l" t="t" r="r" b="b"/>
              <a:pathLst>
                <a:path w="2099309" h="1486535">
                  <a:moveTo>
                    <a:pt x="0" y="0"/>
                  </a:moveTo>
                  <a:lnTo>
                    <a:pt x="2098929" y="0"/>
                  </a:lnTo>
                  <a:lnTo>
                    <a:pt x="2098929" y="1486280"/>
                  </a:lnTo>
                  <a:lnTo>
                    <a:pt x="0" y="148628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121653" y="3450224"/>
            <a:ext cx="2574290" cy="232727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391160">
              <a:lnSpc>
                <a:spcPct val="100000"/>
              </a:lnSpc>
              <a:spcBef>
                <a:spcPts val="345"/>
              </a:spcBef>
            </a:pPr>
            <a:r>
              <a:rPr dirty="0" sz="1900" spc="-75" b="1" i="1">
                <a:latin typeface="Tahoma"/>
                <a:cs typeface="Tahoma"/>
              </a:rPr>
              <a:t>Non-</a:t>
            </a:r>
            <a:r>
              <a:rPr dirty="0" sz="1900" spc="-10" b="1" i="1">
                <a:latin typeface="Tahoma"/>
                <a:cs typeface="Tahoma"/>
              </a:rPr>
              <a:t>ventilated</a:t>
            </a:r>
            <a:endParaRPr sz="1900">
              <a:latin typeface="Tahoma"/>
              <a:cs typeface="Tahoma"/>
            </a:endParaRPr>
          </a:p>
          <a:p>
            <a:pPr marL="299085" marR="5080" indent="-287020">
              <a:lnSpc>
                <a:spcPct val="100000"/>
              </a:lnSpc>
              <a:spcBef>
                <a:spcPts val="235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Does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not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allow</a:t>
            </a:r>
            <a:r>
              <a:rPr dirty="0" sz="1800" spc="-5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the </a:t>
            </a:r>
            <a:r>
              <a:rPr dirty="0" sz="1800">
                <a:latin typeface="Tahoma"/>
                <a:cs typeface="Tahoma"/>
              </a:rPr>
              <a:t>passage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of</a:t>
            </a:r>
            <a:r>
              <a:rPr dirty="0" sz="1800" spc="-3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air</a:t>
            </a:r>
            <a:r>
              <a:rPr dirty="0" sz="1800" spc="-1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into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the </a:t>
            </a:r>
            <a:r>
              <a:rPr dirty="0" sz="1800" spc="-10">
                <a:latin typeface="Tahoma"/>
                <a:cs typeface="Tahoma"/>
              </a:rPr>
              <a:t>goggle</a:t>
            </a:r>
            <a:endParaRPr sz="1800">
              <a:latin typeface="Tahoma"/>
              <a:cs typeface="Tahoma"/>
            </a:endParaRPr>
          </a:p>
          <a:p>
            <a:pPr marL="299085" indent="-286385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Prevents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splash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entry</a:t>
            </a:r>
            <a:endParaRPr sz="1800">
              <a:latin typeface="Tahoma"/>
              <a:cs typeface="Tahoma"/>
            </a:endParaRPr>
          </a:p>
          <a:p>
            <a:pPr marL="299085" marR="38100" indent="-28702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9085" algn="l"/>
              </a:tabLst>
            </a:pPr>
            <a:r>
              <a:rPr dirty="0" sz="1800">
                <a:latin typeface="Tahoma"/>
                <a:cs typeface="Tahoma"/>
              </a:rPr>
              <a:t>May</a:t>
            </a:r>
            <a:r>
              <a:rPr dirty="0" sz="1800" spc="-4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fog</a:t>
            </a:r>
            <a:r>
              <a:rPr dirty="0" sz="1800" spc="-3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and</a:t>
            </a:r>
            <a:r>
              <a:rPr dirty="0" sz="1800" spc="-4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require </a:t>
            </a:r>
            <a:r>
              <a:rPr dirty="0" sz="1800">
                <a:latin typeface="Tahoma"/>
                <a:cs typeface="Tahoma"/>
              </a:rPr>
              <a:t>frequent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lens</a:t>
            </a:r>
            <a:r>
              <a:rPr dirty="0" sz="1800" spc="-5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cleaning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6554" y="1021150"/>
            <a:ext cx="6631305" cy="404939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Face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shields</a:t>
            </a:r>
            <a:endParaRPr sz="2800">
              <a:latin typeface="Tahoma"/>
              <a:cs typeface="Tahoma"/>
            </a:endParaRPr>
          </a:p>
          <a:p>
            <a:pPr lvl="1" marL="754380" marR="186372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nuisance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dusts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potential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splashes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sprays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hazardous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liquids</a:t>
            </a:r>
            <a:endParaRPr sz="2400">
              <a:latin typeface="Tahoma"/>
              <a:cs typeface="Tahoma"/>
            </a:endParaRPr>
          </a:p>
          <a:p>
            <a:pPr lvl="1" marL="754380" marR="170942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Shields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u="sng" sz="24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not</a:t>
            </a:r>
            <a:r>
              <a:rPr dirty="0" u="none" sz="2400" spc="-50">
                <a:latin typeface="Tahoma"/>
                <a:cs typeface="Tahoma"/>
              </a:rPr>
              <a:t> </a:t>
            </a:r>
            <a:r>
              <a:rPr dirty="0" u="none" sz="2400">
                <a:latin typeface="Tahoma"/>
                <a:cs typeface="Tahoma"/>
              </a:rPr>
              <a:t>protect</a:t>
            </a:r>
            <a:r>
              <a:rPr dirty="0" u="none" sz="2400" spc="-45">
                <a:latin typeface="Tahoma"/>
                <a:cs typeface="Tahoma"/>
              </a:rPr>
              <a:t> </a:t>
            </a:r>
            <a:r>
              <a:rPr dirty="0" u="none" sz="2400" spc="-20">
                <a:latin typeface="Tahoma"/>
                <a:cs typeface="Tahoma"/>
              </a:rPr>
              <a:t>from </a:t>
            </a:r>
            <a:r>
              <a:rPr dirty="0" u="none" sz="2400" spc="-20">
                <a:latin typeface="Tahoma"/>
                <a:cs typeface="Tahoma"/>
              </a:rPr>
              <a:t>	</a:t>
            </a:r>
            <a:r>
              <a:rPr dirty="0" u="none" sz="2400">
                <a:latin typeface="Tahoma"/>
                <a:cs typeface="Tahoma"/>
              </a:rPr>
              <a:t>impact</a:t>
            </a:r>
            <a:r>
              <a:rPr dirty="0" u="none" sz="2400" spc="-40">
                <a:latin typeface="Tahoma"/>
                <a:cs typeface="Tahoma"/>
              </a:rPr>
              <a:t> </a:t>
            </a:r>
            <a:r>
              <a:rPr dirty="0" u="none" sz="2400">
                <a:latin typeface="Tahoma"/>
                <a:cs typeface="Tahoma"/>
              </a:rPr>
              <a:t>hazards</a:t>
            </a:r>
            <a:r>
              <a:rPr dirty="0" u="none" sz="2400" spc="-45">
                <a:latin typeface="Tahoma"/>
                <a:cs typeface="Tahoma"/>
              </a:rPr>
              <a:t> </a:t>
            </a:r>
            <a:r>
              <a:rPr dirty="0" u="sng" sz="24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unless</a:t>
            </a:r>
            <a:r>
              <a:rPr dirty="0" u="sng" sz="2400" spc="-35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so</a:t>
            </a:r>
            <a:r>
              <a:rPr dirty="0" u="sng" sz="2400" spc="-4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</a:t>
            </a:r>
            <a:r>
              <a:rPr dirty="0" u="sng" sz="24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rated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Shields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eye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protection.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60">
                <a:latin typeface="Tahoma"/>
                <a:cs typeface="Tahoma"/>
              </a:rPr>
              <a:t>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wear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safety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glasses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side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shields,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goggles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under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shield.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992202" y="3386721"/>
            <a:ext cx="61531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" name="object 4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91656" y="1207008"/>
            <a:ext cx="2264663" cy="222351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27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316754" y="5477748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81675" y="1112138"/>
            <a:ext cx="2689225" cy="2021839"/>
            <a:chOff x="5781675" y="1112138"/>
            <a:chExt cx="2689225" cy="202183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200" y="1121664"/>
              <a:ext cx="2670047" cy="200253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786437" y="1116901"/>
              <a:ext cx="2679700" cy="2012314"/>
            </a:xfrm>
            <a:custGeom>
              <a:avLst/>
              <a:gdLst/>
              <a:ahLst/>
              <a:cxnLst/>
              <a:rect l="l" t="t" r="r" b="b"/>
              <a:pathLst>
                <a:path w="2679700" h="2012314">
                  <a:moveTo>
                    <a:pt x="0" y="0"/>
                  </a:moveTo>
                  <a:lnTo>
                    <a:pt x="2679573" y="0"/>
                  </a:lnTo>
                  <a:lnTo>
                    <a:pt x="2679573" y="2012061"/>
                  </a:lnTo>
                  <a:lnTo>
                    <a:pt x="0" y="20120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869933" y="1165962"/>
            <a:ext cx="4413885" cy="344614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Welding</a:t>
            </a:r>
            <a:r>
              <a:rPr dirty="0" sz="2800" spc="-1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shields</a:t>
            </a:r>
            <a:endParaRPr sz="2800">
              <a:latin typeface="Tahoma"/>
              <a:cs typeface="Tahoma"/>
            </a:endParaRPr>
          </a:p>
          <a:p>
            <a:pPr lvl="1" marL="696595" marR="4883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698500" algn="l"/>
              </a:tabLst>
            </a:pP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burns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caused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by:</a:t>
            </a:r>
            <a:endParaRPr sz="2400">
              <a:latin typeface="Tahoma"/>
              <a:cs typeface="Tahoma"/>
            </a:endParaRPr>
          </a:p>
          <a:p>
            <a:pPr lvl="2" marL="109728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097280" algn="l"/>
              </a:tabLst>
            </a:pPr>
            <a:r>
              <a:rPr dirty="0" sz="2000">
                <a:latin typeface="Tahoma"/>
                <a:cs typeface="Tahoma"/>
              </a:rPr>
              <a:t>Infared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light</a:t>
            </a:r>
            <a:endParaRPr sz="2000">
              <a:latin typeface="Tahoma"/>
              <a:cs typeface="Tahoma"/>
            </a:endParaRPr>
          </a:p>
          <a:p>
            <a:pPr lvl="2" marL="109728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097280" algn="l"/>
              </a:tabLst>
            </a:pPr>
            <a:r>
              <a:rPr dirty="0" sz="2000">
                <a:latin typeface="Tahoma"/>
                <a:cs typeface="Tahoma"/>
              </a:rPr>
              <a:t>Intense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radiant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light</a:t>
            </a:r>
            <a:endParaRPr sz="2000">
              <a:latin typeface="Tahoma"/>
              <a:cs typeface="Tahoma"/>
            </a:endParaRPr>
          </a:p>
          <a:p>
            <a:pPr algn="just" lvl="1" marL="695960" marR="5080" indent="-285115">
              <a:lnSpc>
                <a:spcPct val="100000"/>
              </a:lnSpc>
              <a:spcBef>
                <a:spcPts val="2155"/>
              </a:spcBef>
              <a:buFont typeface="Arial"/>
              <a:buChar char="–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face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from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flying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sparks,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metal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40">
                <a:latin typeface="Tahoma"/>
                <a:cs typeface="Tahoma"/>
              </a:rPr>
              <a:t>spatter, </a:t>
            </a:r>
            <a:r>
              <a:rPr dirty="0" sz="2400" spc="-4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slag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chips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79820" y="3531108"/>
            <a:ext cx="2299715" cy="1938527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16939" y="1317163"/>
            <a:ext cx="5569585" cy="170942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Laser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goggles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hazards: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physical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contact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such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flying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particles</a:t>
            </a:r>
            <a:endParaRPr sz="2000">
              <a:latin typeface="Tahoma"/>
              <a:cs typeface="Tahoma"/>
            </a:endParaRPr>
          </a:p>
          <a:p>
            <a:pPr lvl="2" marL="11550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ultraviolet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light,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35">
                <a:latin typeface="Tahoma"/>
                <a:cs typeface="Tahoma"/>
              </a:rPr>
              <a:t>laser,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welding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15258" y="3853815"/>
            <a:ext cx="2713990" cy="1915160"/>
            <a:chOff x="3215258" y="3853815"/>
            <a:chExt cx="2713990" cy="19151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4784" y="3863340"/>
              <a:ext cx="2694431" cy="18958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220021" y="3858577"/>
              <a:ext cx="2704465" cy="1905635"/>
            </a:xfrm>
            <a:custGeom>
              <a:avLst/>
              <a:gdLst/>
              <a:ahLst/>
              <a:cxnLst/>
              <a:rect l="l" t="t" r="r" b="b"/>
              <a:pathLst>
                <a:path w="2704465" h="1905635">
                  <a:moveTo>
                    <a:pt x="0" y="0"/>
                  </a:moveTo>
                  <a:lnTo>
                    <a:pt x="2703957" y="0"/>
                  </a:lnTo>
                  <a:lnTo>
                    <a:pt x="2703957" y="1905381"/>
                  </a:lnTo>
                  <a:lnTo>
                    <a:pt x="0" y="19053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317410" y="5785026"/>
            <a:ext cx="615315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77773"/>
            <a:ext cx="411861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Respiratory</a:t>
            </a:r>
            <a:r>
              <a:rPr dirty="0" sz="3200" spc="-2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6275" y="2218563"/>
            <a:ext cx="2419350" cy="2421255"/>
            <a:chOff x="676275" y="2218563"/>
            <a:chExt cx="2419350" cy="24212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00" y="2228088"/>
              <a:ext cx="2400299" cy="24018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81037" y="2223325"/>
              <a:ext cx="2409825" cy="2411730"/>
            </a:xfrm>
            <a:custGeom>
              <a:avLst/>
              <a:gdLst/>
              <a:ahLst/>
              <a:cxnLst/>
              <a:rect l="l" t="t" r="r" b="b"/>
              <a:pathLst>
                <a:path w="2409825" h="2411729">
                  <a:moveTo>
                    <a:pt x="0" y="0"/>
                  </a:moveTo>
                  <a:lnTo>
                    <a:pt x="2409825" y="0"/>
                  </a:lnTo>
                  <a:lnTo>
                    <a:pt x="2409825" y="2411349"/>
                  </a:lnTo>
                  <a:lnTo>
                    <a:pt x="0" y="24113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3742563" y="2691002"/>
            <a:ext cx="1875155" cy="1967864"/>
            <a:chOff x="3742563" y="2691002"/>
            <a:chExt cx="1875155" cy="1967864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088" y="2700528"/>
              <a:ext cx="1865249" cy="195783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747325" y="2695765"/>
              <a:ext cx="1840230" cy="1932939"/>
            </a:xfrm>
            <a:custGeom>
              <a:avLst/>
              <a:gdLst/>
              <a:ahLst/>
              <a:cxnLst/>
              <a:rect l="l" t="t" r="r" b="b"/>
              <a:pathLst>
                <a:path w="1840229" h="1932939">
                  <a:moveTo>
                    <a:pt x="0" y="0"/>
                  </a:moveTo>
                  <a:lnTo>
                    <a:pt x="1839849" y="0"/>
                  </a:lnTo>
                  <a:lnTo>
                    <a:pt x="1839849" y="1932813"/>
                  </a:lnTo>
                  <a:lnTo>
                    <a:pt x="0" y="19328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 descr=""/>
          <p:cNvGrpSpPr/>
          <p:nvPr/>
        </p:nvGrpSpPr>
        <p:grpSpPr>
          <a:xfrm>
            <a:off x="6238875" y="2896742"/>
            <a:ext cx="1982470" cy="1731010"/>
            <a:chOff x="6238875" y="2896742"/>
            <a:chExt cx="1982470" cy="1731010"/>
          </a:xfrm>
        </p:grpSpPr>
        <p:pic>
          <p:nvPicPr>
            <p:cNvPr id="11" name="object 11" descr="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48400" y="2906267"/>
              <a:ext cx="1962911" cy="1711451"/>
            </a:xfrm>
            <a:prstGeom prst="rect">
              <a:avLst/>
            </a:prstGeom>
          </p:spPr>
        </p:pic>
        <p:sp>
          <p:nvSpPr>
            <p:cNvPr id="12" name="object 12" descr="">
              <a:hlinkClick r:id="rId4"/>
            </p:cNvPr>
            <p:cNvSpPr/>
            <p:nvPr/>
          </p:nvSpPr>
          <p:spPr>
            <a:xfrm>
              <a:off x="6243637" y="2901505"/>
              <a:ext cx="1972945" cy="1721485"/>
            </a:xfrm>
            <a:custGeom>
              <a:avLst/>
              <a:gdLst/>
              <a:ahLst/>
              <a:cxnLst/>
              <a:rect l="l" t="t" r="r" b="b"/>
              <a:pathLst>
                <a:path w="1972945" h="1721485">
                  <a:moveTo>
                    <a:pt x="0" y="0"/>
                  </a:moveTo>
                  <a:lnTo>
                    <a:pt x="1972436" y="0"/>
                  </a:lnTo>
                  <a:lnTo>
                    <a:pt x="1972436" y="1720977"/>
                  </a:lnTo>
                  <a:lnTo>
                    <a:pt x="0" y="17209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85291" y="4720498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923028"/>
            <a:ext cx="7791450" cy="3951604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Elimination/substitution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Engineering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controls</a:t>
            </a:r>
            <a:endParaRPr sz="2800">
              <a:latin typeface="Tahoma"/>
              <a:cs typeface="Tahoma"/>
            </a:endParaRPr>
          </a:p>
          <a:p>
            <a:pPr lvl="1" marL="754380" marR="53657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Eliminate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toxic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substitute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less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toxic 	material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Enclose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confine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operation</a:t>
            </a:r>
            <a:endParaRPr sz="2400">
              <a:latin typeface="Tahoma"/>
              <a:cs typeface="Tahoma"/>
            </a:endParaRPr>
          </a:p>
          <a:p>
            <a:pPr lvl="1" marL="754380" marR="3783329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General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exhaust 	ventilation</a:t>
            </a:r>
            <a:endParaRPr sz="2400">
              <a:latin typeface="Tahoma"/>
              <a:cs typeface="Tahoma"/>
            </a:endParaRPr>
          </a:p>
          <a:p>
            <a:pPr marL="354965" marR="3550285" indent="-34290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Only</a:t>
            </a:r>
            <a:r>
              <a:rPr dirty="0" sz="28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engineering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feasible, </a:t>
            </a:r>
            <a:r>
              <a:rPr dirty="0" sz="2800">
                <a:latin typeface="Tahoma"/>
                <a:cs typeface="Tahoma"/>
              </a:rPr>
              <a:t>will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respirators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used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940778" y="536168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95875" y="3343275"/>
            <a:ext cx="3500120" cy="2003425"/>
            <a:chOff x="5095875" y="3343275"/>
            <a:chExt cx="3500120" cy="20034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00" y="3352800"/>
              <a:ext cx="3480815" cy="198423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00637" y="3348037"/>
              <a:ext cx="3490595" cy="1993900"/>
            </a:xfrm>
            <a:custGeom>
              <a:avLst/>
              <a:gdLst/>
              <a:ahLst/>
              <a:cxnLst/>
              <a:rect l="l" t="t" r="r" b="b"/>
              <a:pathLst>
                <a:path w="3490595" h="1993900">
                  <a:moveTo>
                    <a:pt x="0" y="0"/>
                  </a:moveTo>
                  <a:lnTo>
                    <a:pt x="3490340" y="0"/>
                  </a:lnTo>
                  <a:lnTo>
                    <a:pt x="3490340" y="1993773"/>
                  </a:lnTo>
                  <a:lnTo>
                    <a:pt x="0" y="199377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15122" y="168600"/>
            <a:ext cx="329819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76972" y="5868314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79274" y="852926"/>
            <a:ext cx="3979545" cy="34163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Types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respirators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Air-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Purifying</a:t>
            </a:r>
            <a:r>
              <a:rPr dirty="0" sz="24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(APR)</a:t>
            </a:r>
            <a:r>
              <a:rPr dirty="0" sz="24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 spc="-60">
                <a:latin typeface="Tahoma"/>
                <a:cs typeface="Tahoma"/>
              </a:rPr>
              <a:t>– </a:t>
            </a:r>
            <a:r>
              <a:rPr dirty="0" sz="2400" spc="-6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contaminants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air</a:t>
            </a:r>
            <a:endParaRPr sz="2400">
              <a:latin typeface="Tahoma"/>
              <a:cs typeface="Tahoma"/>
            </a:endParaRPr>
          </a:p>
          <a:p>
            <a:pPr lvl="2" marL="11550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Particulate</a:t>
            </a:r>
            <a:r>
              <a:rPr dirty="0" sz="2000" spc="-11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respirators</a:t>
            </a:r>
            <a:endParaRPr sz="2000">
              <a:latin typeface="Tahoma"/>
              <a:cs typeface="Tahoma"/>
            </a:endParaRPr>
          </a:p>
          <a:p>
            <a:pPr lvl="2" marL="1155065" marR="61150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Chemical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cartridge/ </a:t>
            </a:r>
            <a:r>
              <a:rPr dirty="0" sz="2000">
                <a:latin typeface="Tahoma"/>
                <a:cs typeface="Tahoma"/>
              </a:rPr>
              <a:t>gas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mask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respirator</a:t>
            </a:r>
            <a:endParaRPr sz="2000">
              <a:latin typeface="Tahoma"/>
              <a:cs typeface="Tahoma"/>
            </a:endParaRPr>
          </a:p>
          <a:p>
            <a:pPr lvl="2" marL="1155065" marR="410209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Powered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Air-</a:t>
            </a:r>
            <a:r>
              <a:rPr dirty="0" sz="2000" spc="-10">
                <a:latin typeface="Tahoma"/>
                <a:cs typeface="Tahoma"/>
              </a:rPr>
              <a:t>Purifying </a:t>
            </a:r>
            <a:r>
              <a:rPr dirty="0" sz="2000">
                <a:latin typeface="Tahoma"/>
                <a:cs typeface="Tahoma"/>
              </a:rPr>
              <a:t>Respirator</a:t>
            </a:r>
            <a:r>
              <a:rPr dirty="0" sz="2000" spc="-1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(PAPR)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077586" y="1063371"/>
            <a:ext cx="3542665" cy="4905375"/>
            <a:chOff x="5077586" y="1063371"/>
            <a:chExt cx="3542665" cy="49053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6963" y="1072896"/>
              <a:ext cx="1600199" cy="1600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22201" y="1068133"/>
              <a:ext cx="1609725" cy="1609725"/>
            </a:xfrm>
            <a:custGeom>
              <a:avLst/>
              <a:gdLst/>
              <a:ahLst/>
              <a:cxnLst/>
              <a:rect l="l" t="t" r="r" b="b"/>
              <a:pathLst>
                <a:path w="1609725" h="1609725">
                  <a:moveTo>
                    <a:pt x="0" y="0"/>
                  </a:moveTo>
                  <a:lnTo>
                    <a:pt x="1609724" y="0"/>
                  </a:lnTo>
                  <a:lnTo>
                    <a:pt x="1609724" y="1609725"/>
                  </a:lnTo>
                  <a:lnTo>
                    <a:pt x="0" y="1609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200" y="1594943"/>
              <a:ext cx="1676387" cy="202608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929437" y="1589341"/>
              <a:ext cx="1685925" cy="2036445"/>
            </a:xfrm>
            <a:custGeom>
              <a:avLst/>
              <a:gdLst/>
              <a:ahLst/>
              <a:cxnLst/>
              <a:rect l="l" t="t" r="r" b="b"/>
              <a:pathLst>
                <a:path w="1685925" h="2036445">
                  <a:moveTo>
                    <a:pt x="0" y="0"/>
                  </a:moveTo>
                  <a:lnTo>
                    <a:pt x="1685925" y="0"/>
                  </a:lnTo>
                  <a:lnTo>
                    <a:pt x="1685925" y="2036445"/>
                  </a:lnTo>
                  <a:lnTo>
                    <a:pt x="0" y="20364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8534" y="2801112"/>
              <a:ext cx="1572869" cy="164134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082349" y="2796349"/>
              <a:ext cx="1584325" cy="1651000"/>
            </a:xfrm>
            <a:custGeom>
              <a:avLst/>
              <a:gdLst/>
              <a:ahLst/>
              <a:cxnLst/>
              <a:rect l="l" t="t" r="r" b="b"/>
              <a:pathLst>
                <a:path w="1584325" h="1651000">
                  <a:moveTo>
                    <a:pt x="0" y="0"/>
                  </a:moveTo>
                  <a:lnTo>
                    <a:pt x="1583816" y="0"/>
                  </a:lnTo>
                  <a:lnTo>
                    <a:pt x="1583816" y="1650873"/>
                  </a:lnTo>
                  <a:lnTo>
                    <a:pt x="0" y="1650873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1011" y="4257763"/>
              <a:ext cx="2799588" cy="1701076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806249" y="4251769"/>
              <a:ext cx="2809240" cy="1711960"/>
            </a:xfrm>
            <a:custGeom>
              <a:avLst/>
              <a:gdLst/>
              <a:ahLst/>
              <a:cxnLst/>
              <a:rect l="l" t="t" r="r" b="b"/>
              <a:pathLst>
                <a:path w="2809240" h="1711960">
                  <a:moveTo>
                    <a:pt x="0" y="0"/>
                  </a:moveTo>
                  <a:lnTo>
                    <a:pt x="2809113" y="0"/>
                  </a:lnTo>
                  <a:lnTo>
                    <a:pt x="2809113" y="1711833"/>
                  </a:lnTo>
                  <a:lnTo>
                    <a:pt x="0" y="17118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923190" y="183896"/>
            <a:ext cx="329819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79437" y="5927064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610107" y="1258440"/>
            <a:ext cx="605409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 spc="-10" b="1">
                <a:solidFill>
                  <a:srgbClr val="FF0000"/>
                </a:solidFill>
                <a:latin typeface="Tahoma"/>
                <a:cs typeface="Tahoma"/>
              </a:rPr>
              <a:t>Atmosphere-</a:t>
            </a:r>
            <a:r>
              <a:rPr dirty="0" sz="2400" b="1">
                <a:solidFill>
                  <a:srgbClr val="FF0000"/>
                </a:solidFill>
                <a:latin typeface="Tahoma"/>
                <a:cs typeface="Tahoma"/>
              </a:rPr>
              <a:t>Supplying</a:t>
            </a:r>
            <a:r>
              <a:rPr dirty="0" sz="24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clean,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breathable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air</a:t>
            </a:r>
            <a:endParaRPr sz="24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25">
                <a:latin typeface="Tahoma"/>
                <a:cs typeface="Tahoma"/>
              </a:rPr>
              <a:t>Self-</a:t>
            </a:r>
            <a:r>
              <a:rPr dirty="0" sz="2000">
                <a:latin typeface="Tahoma"/>
                <a:cs typeface="Tahoma"/>
              </a:rPr>
              <a:t>Contained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Breathing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Apparatus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(SCBA)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Supplied-</a:t>
            </a:r>
            <a:r>
              <a:rPr dirty="0" sz="2000">
                <a:latin typeface="Tahoma"/>
                <a:cs typeface="Tahoma"/>
              </a:rPr>
              <a:t>Air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Respirator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(SAR)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46250" y="2861691"/>
            <a:ext cx="3107055" cy="2990850"/>
            <a:chOff x="1246250" y="2861691"/>
            <a:chExt cx="3107055" cy="2990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5775" y="2871216"/>
              <a:ext cx="3087624" cy="295090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51013" y="2866453"/>
              <a:ext cx="3097530" cy="2981325"/>
            </a:xfrm>
            <a:custGeom>
              <a:avLst/>
              <a:gdLst/>
              <a:ahLst/>
              <a:cxnLst/>
              <a:rect l="l" t="t" r="r" b="b"/>
              <a:pathLst>
                <a:path w="3097529" h="2981325">
                  <a:moveTo>
                    <a:pt x="0" y="0"/>
                  </a:moveTo>
                  <a:lnTo>
                    <a:pt x="3097149" y="0"/>
                  </a:lnTo>
                  <a:lnTo>
                    <a:pt x="3097149" y="2981325"/>
                  </a:lnTo>
                  <a:lnTo>
                    <a:pt x="0" y="2981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5492115" y="2861691"/>
            <a:ext cx="2457450" cy="2990850"/>
            <a:chOff x="5492115" y="2861691"/>
            <a:chExt cx="2457450" cy="29908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01640" y="2871216"/>
              <a:ext cx="2438412" cy="295062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496877" y="2866453"/>
              <a:ext cx="2447925" cy="2981325"/>
            </a:xfrm>
            <a:custGeom>
              <a:avLst/>
              <a:gdLst/>
              <a:ahLst/>
              <a:cxnLst/>
              <a:rect l="l" t="t" r="r" b="b"/>
              <a:pathLst>
                <a:path w="2447925" h="2981325">
                  <a:moveTo>
                    <a:pt x="0" y="0"/>
                  </a:moveTo>
                  <a:lnTo>
                    <a:pt x="2447925" y="0"/>
                  </a:lnTo>
                  <a:lnTo>
                    <a:pt x="2447925" y="2981325"/>
                  </a:lnTo>
                  <a:lnTo>
                    <a:pt x="0" y="2981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50240" y="1317163"/>
            <a:ext cx="7828280" cy="4123054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Medical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evaluation</a:t>
            </a:r>
            <a:endParaRPr sz="2800">
              <a:latin typeface="Tahoma"/>
              <a:cs typeface="Tahoma"/>
            </a:endParaRPr>
          </a:p>
          <a:p>
            <a:pPr lvl="1" marL="754380" marR="1962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Before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tests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conducted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authorized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30">
                <a:latin typeface="Tahoma"/>
                <a:cs typeface="Tahoma"/>
              </a:rPr>
              <a:t>respirator,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medical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evaluation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determine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ability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0">
                <a:latin typeface="Tahoma"/>
                <a:cs typeface="Tahoma"/>
              </a:rPr>
              <a:t> respirator.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173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Identify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physician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license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health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care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professional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(PLHCP)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perform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medical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evaluations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using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medical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questionnaire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initial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medical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evaluation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which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same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information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obtained.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47108"/>
            <a:ext cx="7146290" cy="214757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Inspecting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cleaning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respirators</a:t>
            </a:r>
            <a:endParaRPr sz="2800">
              <a:latin typeface="Tahoma"/>
              <a:cs typeface="Tahoma"/>
            </a:endParaRPr>
          </a:p>
          <a:p>
            <a:pPr lvl="1" marL="754380" marR="8953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Inspect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respirators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wear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tear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before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after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Wash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detergent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solution;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then,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disinfect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by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immersing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sanitizing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solution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0971" y="3425571"/>
            <a:ext cx="3233420" cy="2428875"/>
            <a:chOff x="910971" y="3425571"/>
            <a:chExt cx="3233420" cy="24288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0496" y="3435096"/>
              <a:ext cx="3214115" cy="24094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15733" y="3430333"/>
              <a:ext cx="3223895" cy="2419350"/>
            </a:xfrm>
            <a:custGeom>
              <a:avLst/>
              <a:gdLst/>
              <a:ahLst/>
              <a:cxnLst/>
              <a:rect l="l" t="t" r="r" b="b"/>
              <a:pathLst>
                <a:path w="3223895" h="2419350">
                  <a:moveTo>
                    <a:pt x="0" y="0"/>
                  </a:moveTo>
                  <a:lnTo>
                    <a:pt x="3223641" y="0"/>
                  </a:lnTo>
                  <a:lnTo>
                    <a:pt x="3223641" y="2418969"/>
                  </a:lnTo>
                  <a:lnTo>
                    <a:pt x="0" y="241896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867275" y="3424046"/>
            <a:ext cx="3600450" cy="2432050"/>
            <a:chOff x="4867275" y="3424046"/>
            <a:chExt cx="3600450" cy="24320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800" y="3433571"/>
              <a:ext cx="3581399" cy="241247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872037" y="3428809"/>
              <a:ext cx="3590925" cy="2422525"/>
            </a:xfrm>
            <a:custGeom>
              <a:avLst/>
              <a:gdLst/>
              <a:ahLst/>
              <a:cxnLst/>
              <a:rect l="l" t="t" r="r" b="b"/>
              <a:pathLst>
                <a:path w="3590925" h="2422525">
                  <a:moveTo>
                    <a:pt x="0" y="0"/>
                  </a:moveTo>
                  <a:lnTo>
                    <a:pt x="3590925" y="0"/>
                  </a:lnTo>
                  <a:lnTo>
                    <a:pt x="3590925" y="2422017"/>
                  </a:lnTo>
                  <a:lnTo>
                    <a:pt x="0" y="24220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14189" y="5864410"/>
            <a:ext cx="151638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6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Carmen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Vazquez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012363"/>
            <a:ext cx="7489190" cy="17818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Storing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respirators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against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dust,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sunlight,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heat,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cold,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excessive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moisture,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damaging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chemicals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Store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position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retain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natural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configuration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814190" y="5854217"/>
            <a:ext cx="1516380" cy="1517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6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Carmen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Vazquez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62331" y="2886075"/>
            <a:ext cx="8398510" cy="3152775"/>
            <a:chOff x="362331" y="2886075"/>
            <a:chExt cx="8398510" cy="31527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856" y="2895600"/>
              <a:ext cx="2852915" cy="233171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67093" y="2890837"/>
              <a:ext cx="2862580" cy="2341245"/>
            </a:xfrm>
            <a:custGeom>
              <a:avLst/>
              <a:gdLst/>
              <a:ahLst/>
              <a:cxnLst/>
              <a:rect l="l" t="t" r="r" b="b"/>
              <a:pathLst>
                <a:path w="2862580" h="2341245">
                  <a:moveTo>
                    <a:pt x="0" y="0"/>
                  </a:moveTo>
                  <a:lnTo>
                    <a:pt x="2862453" y="0"/>
                  </a:lnTo>
                  <a:lnTo>
                    <a:pt x="2862453" y="2341245"/>
                  </a:lnTo>
                  <a:lnTo>
                    <a:pt x="0" y="23412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0964" y="3236976"/>
              <a:ext cx="2767583" cy="236067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136201" y="3232213"/>
              <a:ext cx="2777490" cy="2370455"/>
            </a:xfrm>
            <a:custGeom>
              <a:avLst/>
              <a:gdLst/>
              <a:ahLst/>
              <a:cxnLst/>
              <a:rect l="l" t="t" r="r" b="b"/>
              <a:pathLst>
                <a:path w="2777490" h="2370454">
                  <a:moveTo>
                    <a:pt x="0" y="0"/>
                  </a:moveTo>
                  <a:lnTo>
                    <a:pt x="2777109" y="0"/>
                  </a:lnTo>
                  <a:lnTo>
                    <a:pt x="2777109" y="2370201"/>
                  </a:lnTo>
                  <a:lnTo>
                    <a:pt x="0" y="23702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3372" y="3697223"/>
              <a:ext cx="3107435" cy="233171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638609" y="3692461"/>
              <a:ext cx="3117215" cy="2341245"/>
            </a:xfrm>
            <a:custGeom>
              <a:avLst/>
              <a:gdLst/>
              <a:ahLst/>
              <a:cxnLst/>
              <a:rect l="l" t="t" r="r" b="b"/>
              <a:pathLst>
                <a:path w="3117215" h="2341245">
                  <a:moveTo>
                    <a:pt x="0" y="0"/>
                  </a:moveTo>
                  <a:lnTo>
                    <a:pt x="3116960" y="0"/>
                  </a:lnTo>
                  <a:lnTo>
                    <a:pt x="3116960" y="2341245"/>
                  </a:lnTo>
                  <a:lnTo>
                    <a:pt x="0" y="23412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477773"/>
            <a:ext cx="401447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Tahoma"/>
                <a:cs typeface="Tahoma"/>
              </a:rPr>
              <a:t>Hearing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20342" y="2314575"/>
            <a:ext cx="2762250" cy="2228850"/>
            <a:chOff x="1220342" y="2314575"/>
            <a:chExt cx="2762250" cy="22288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29868" y="2324100"/>
              <a:ext cx="2743199" cy="22097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25105" y="2319337"/>
              <a:ext cx="2752725" cy="2219325"/>
            </a:xfrm>
            <a:custGeom>
              <a:avLst/>
              <a:gdLst/>
              <a:ahLst/>
              <a:cxnLst/>
              <a:rect l="l" t="t" r="r" b="b"/>
              <a:pathLst>
                <a:path w="2752725" h="2219325">
                  <a:moveTo>
                    <a:pt x="0" y="0"/>
                  </a:moveTo>
                  <a:lnTo>
                    <a:pt x="2752725" y="0"/>
                  </a:lnTo>
                  <a:lnTo>
                    <a:pt x="2752725" y="2219325"/>
                  </a:lnTo>
                  <a:lnTo>
                    <a:pt x="0" y="2219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943475" y="2277998"/>
            <a:ext cx="3163570" cy="2265680"/>
            <a:chOff x="4943475" y="2277998"/>
            <a:chExt cx="3163570" cy="226568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0" y="2287523"/>
              <a:ext cx="3144011" cy="224637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948237" y="2282761"/>
              <a:ext cx="3154045" cy="2256155"/>
            </a:xfrm>
            <a:custGeom>
              <a:avLst/>
              <a:gdLst/>
              <a:ahLst/>
              <a:cxnLst/>
              <a:rect l="l" t="t" r="r" b="b"/>
              <a:pathLst>
                <a:path w="3154045" h="2256154">
                  <a:moveTo>
                    <a:pt x="0" y="0"/>
                  </a:moveTo>
                  <a:lnTo>
                    <a:pt x="3153536" y="0"/>
                  </a:lnTo>
                  <a:lnTo>
                    <a:pt x="3153536" y="2255901"/>
                  </a:lnTo>
                  <a:lnTo>
                    <a:pt x="0" y="225590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081012" y="5892800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421" y="1361715"/>
            <a:ext cx="4141470" cy="3609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levels </a:t>
            </a:r>
            <a:r>
              <a:rPr dirty="0" sz="2800">
                <a:latin typeface="Tahoma"/>
                <a:cs typeface="Tahoma"/>
              </a:rPr>
              <a:t>over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85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dB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cause </a:t>
            </a: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loss</a:t>
            </a:r>
            <a:endParaRPr sz="2800">
              <a:latin typeface="Tahoma"/>
              <a:cs typeface="Tahoma"/>
            </a:endParaRPr>
          </a:p>
          <a:p>
            <a:pPr marL="355600" marR="86741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90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dB</a:t>
            </a:r>
            <a:endParaRPr sz="2800">
              <a:latin typeface="Tahoma"/>
              <a:cs typeface="Tahoma"/>
            </a:endParaRPr>
          </a:p>
          <a:p>
            <a:pPr marL="355600" marR="42037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Implement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effective </a:t>
            </a: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Conservation Program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95875" y="1387983"/>
            <a:ext cx="3422650" cy="4082415"/>
            <a:chOff x="5095875" y="1387983"/>
            <a:chExt cx="3422650" cy="40824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5412" y="1397520"/>
              <a:ext cx="3403078" cy="406297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100637" y="1392745"/>
              <a:ext cx="3413125" cy="4072890"/>
            </a:xfrm>
            <a:custGeom>
              <a:avLst/>
              <a:gdLst/>
              <a:ahLst/>
              <a:cxnLst/>
              <a:rect l="l" t="t" r="r" b="b"/>
              <a:pathLst>
                <a:path w="3413125" h="4072890">
                  <a:moveTo>
                    <a:pt x="0" y="0"/>
                  </a:moveTo>
                  <a:lnTo>
                    <a:pt x="3412617" y="0"/>
                  </a:lnTo>
                  <a:lnTo>
                    <a:pt x="3412617" y="4072509"/>
                  </a:lnTo>
                  <a:lnTo>
                    <a:pt x="0" y="40725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918195" y="54864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78045" y="1168815"/>
            <a:ext cx="359981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must </a:t>
            </a: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protection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noise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level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area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greater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indicated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this </a:t>
            </a:r>
            <a:r>
              <a:rPr dirty="0" sz="2400" spc="-10">
                <a:latin typeface="Tahoma"/>
                <a:cs typeface="Tahoma"/>
              </a:rPr>
              <a:t>table.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3733800"/>
            <a:ext cx="3005327" cy="178003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93139" y="5547358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4572000" y="2555239"/>
            <a:ext cx="3702050" cy="370840"/>
          </a:xfrm>
          <a:custGeom>
            <a:avLst/>
            <a:gdLst/>
            <a:ahLst/>
            <a:cxnLst/>
            <a:rect l="l" t="t" r="r" b="b"/>
            <a:pathLst>
              <a:path w="3702050" h="370839">
                <a:moveTo>
                  <a:pt x="3701605" y="0"/>
                </a:moveTo>
                <a:lnTo>
                  <a:pt x="1708429" y="0"/>
                </a:lnTo>
                <a:lnTo>
                  <a:pt x="0" y="0"/>
                </a:lnTo>
                <a:lnTo>
                  <a:pt x="0" y="370840"/>
                </a:lnTo>
                <a:lnTo>
                  <a:pt x="1708429" y="370840"/>
                </a:lnTo>
                <a:lnTo>
                  <a:pt x="3701605" y="370840"/>
                </a:lnTo>
                <a:lnTo>
                  <a:pt x="3701605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4572000" y="3296919"/>
            <a:ext cx="3702050" cy="370840"/>
          </a:xfrm>
          <a:custGeom>
            <a:avLst/>
            <a:gdLst/>
            <a:ahLst/>
            <a:cxnLst/>
            <a:rect l="l" t="t" r="r" b="b"/>
            <a:pathLst>
              <a:path w="3702050" h="370839">
                <a:moveTo>
                  <a:pt x="3701605" y="0"/>
                </a:moveTo>
                <a:lnTo>
                  <a:pt x="1708429" y="0"/>
                </a:lnTo>
                <a:lnTo>
                  <a:pt x="0" y="0"/>
                </a:lnTo>
                <a:lnTo>
                  <a:pt x="0" y="370840"/>
                </a:lnTo>
                <a:lnTo>
                  <a:pt x="1708429" y="370840"/>
                </a:lnTo>
                <a:lnTo>
                  <a:pt x="3701605" y="370840"/>
                </a:lnTo>
                <a:lnTo>
                  <a:pt x="3701605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4572000" y="4038600"/>
            <a:ext cx="3702050" cy="370840"/>
          </a:xfrm>
          <a:custGeom>
            <a:avLst/>
            <a:gdLst/>
            <a:ahLst/>
            <a:cxnLst/>
            <a:rect l="l" t="t" r="r" b="b"/>
            <a:pathLst>
              <a:path w="3702050" h="370839">
                <a:moveTo>
                  <a:pt x="3701605" y="0"/>
                </a:moveTo>
                <a:lnTo>
                  <a:pt x="1708429" y="0"/>
                </a:lnTo>
                <a:lnTo>
                  <a:pt x="0" y="0"/>
                </a:lnTo>
                <a:lnTo>
                  <a:pt x="0" y="370840"/>
                </a:lnTo>
                <a:lnTo>
                  <a:pt x="1708429" y="370840"/>
                </a:lnTo>
                <a:lnTo>
                  <a:pt x="3701605" y="370840"/>
                </a:lnTo>
                <a:lnTo>
                  <a:pt x="3701605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572000" y="4780279"/>
            <a:ext cx="3702050" cy="371475"/>
          </a:xfrm>
          <a:custGeom>
            <a:avLst/>
            <a:gdLst/>
            <a:ahLst/>
            <a:cxnLst/>
            <a:rect l="l" t="t" r="r" b="b"/>
            <a:pathLst>
              <a:path w="3702050" h="371475">
                <a:moveTo>
                  <a:pt x="3701605" y="12"/>
                </a:moveTo>
                <a:lnTo>
                  <a:pt x="1708429" y="12"/>
                </a:lnTo>
                <a:lnTo>
                  <a:pt x="0" y="0"/>
                </a:lnTo>
                <a:lnTo>
                  <a:pt x="0" y="370840"/>
                </a:lnTo>
                <a:lnTo>
                  <a:pt x="1708429" y="370840"/>
                </a:lnTo>
                <a:lnTo>
                  <a:pt x="3701605" y="370852"/>
                </a:lnTo>
                <a:lnTo>
                  <a:pt x="3701605" y="12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4565650" y="1329702"/>
          <a:ext cx="3790950" cy="41827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8150"/>
                <a:gridCol w="1992629"/>
              </a:tblGrid>
              <a:tr h="5784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800" b="1">
                          <a:latin typeface="Tahoma"/>
                          <a:cs typeface="Tahoma"/>
                        </a:rPr>
                        <a:t>Permissible</a:t>
                      </a:r>
                      <a:r>
                        <a:rPr dirty="0" sz="1800" spc="-6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b="1">
                          <a:latin typeface="Tahoma"/>
                          <a:cs typeface="Tahoma"/>
                        </a:rPr>
                        <a:t>Noise</a:t>
                      </a:r>
                      <a:r>
                        <a:rPr dirty="0" sz="18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 b="1">
                          <a:latin typeface="Tahoma"/>
                          <a:cs typeface="Tahoma"/>
                        </a:rPr>
                        <a:t>Exposure</a:t>
                      </a:r>
                      <a:endParaRPr sz="1800">
                        <a:latin typeface="Tahoma"/>
                        <a:cs typeface="Tahom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Tahoma"/>
                          <a:cs typeface="Tahoma"/>
                        </a:rPr>
                        <a:t>29</a:t>
                      </a:r>
                      <a:r>
                        <a:rPr dirty="0" sz="14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CFR</a:t>
                      </a:r>
                      <a:r>
                        <a:rPr dirty="0" sz="14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>
                          <a:latin typeface="Tahoma"/>
                          <a:cs typeface="Tahoma"/>
                        </a:rPr>
                        <a:t>1910.95(b)(1)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FC1E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40080">
                <a:tc>
                  <a:txBody>
                    <a:bodyPr/>
                    <a:lstStyle/>
                    <a:p>
                      <a:pPr marL="255270" marR="215265" indent="-32384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Duration</a:t>
                      </a:r>
                      <a:r>
                        <a:rPr dirty="0" sz="1800" spc="-10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5">
                          <a:latin typeface="Tahoma"/>
                          <a:cs typeface="Tahoma"/>
                        </a:rPr>
                        <a:t>per </a:t>
                      </a:r>
                      <a:r>
                        <a:rPr dirty="0" sz="1800">
                          <a:latin typeface="Tahoma"/>
                          <a:cs typeface="Tahoma"/>
                        </a:rPr>
                        <a:t>Day</a:t>
                      </a:r>
                      <a:r>
                        <a:rPr dirty="0" sz="18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(hours)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FC1E8"/>
                    </a:solidFill>
                  </a:tcPr>
                </a:tc>
                <a:tc>
                  <a:txBody>
                    <a:bodyPr/>
                    <a:lstStyle/>
                    <a:p>
                      <a:pPr marL="709930" marR="376555" indent="-32639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1800">
                          <a:latin typeface="Tahoma"/>
                          <a:cs typeface="Tahoma"/>
                        </a:rPr>
                        <a:t>Sound</a:t>
                      </a:r>
                      <a:r>
                        <a:rPr dirty="0" sz="18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800" spc="-20">
                          <a:latin typeface="Tahoma"/>
                          <a:cs typeface="Tahoma"/>
                        </a:rPr>
                        <a:t>Level </a:t>
                      </a:r>
                      <a:r>
                        <a:rPr dirty="0" sz="1800" spc="-10">
                          <a:latin typeface="Tahoma"/>
                          <a:cs typeface="Tahoma"/>
                        </a:rPr>
                        <a:t>(dBA)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FC1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50">
                          <a:latin typeface="Tahoma"/>
                          <a:cs typeface="Tahoma"/>
                        </a:rPr>
                        <a:t>8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90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50">
                          <a:latin typeface="Tahoma"/>
                          <a:cs typeface="Tahoma"/>
                        </a:rPr>
                        <a:t>6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92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50">
                          <a:latin typeface="Tahoma"/>
                          <a:cs typeface="Tahoma"/>
                        </a:rPr>
                        <a:t>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95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50">
                          <a:latin typeface="Tahoma"/>
                          <a:cs typeface="Tahoma"/>
                        </a:rPr>
                        <a:t>3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97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50">
                          <a:latin typeface="Tahoma"/>
                          <a:cs typeface="Tahoma"/>
                        </a:rPr>
                        <a:t>2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100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50">
                          <a:latin typeface="Tahoma"/>
                          <a:cs typeface="Tahoma"/>
                        </a:rPr>
                        <a:t>1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105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1/2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110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1/4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1800" spc="-25">
                          <a:latin typeface="Tahoma"/>
                          <a:cs typeface="Tahoma"/>
                        </a:rPr>
                        <a:t>115</a:t>
                      </a:r>
                      <a:endParaRPr sz="1800">
                        <a:latin typeface="Tahoma"/>
                        <a:cs typeface="Tahoma"/>
                      </a:endParaRPr>
                    </a:p>
                  </a:txBody>
                  <a:tcPr marL="0" marR="0" marB="0" marT="4635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4615323" y="5553455"/>
            <a:ext cx="35572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0000"/>
                </a:solidFill>
                <a:latin typeface="Tahoma"/>
                <a:cs typeface="Tahoma"/>
              </a:rPr>
              <a:t>Impact</a:t>
            </a:r>
            <a:r>
              <a:rPr dirty="0" sz="14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ahoma"/>
                <a:cs typeface="Tahoma"/>
              </a:rPr>
              <a:t>noise</a:t>
            </a:r>
            <a:r>
              <a:rPr dirty="0" sz="14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ahoma"/>
                <a:cs typeface="Tahoma"/>
              </a:rPr>
              <a:t>should</a:t>
            </a:r>
            <a:r>
              <a:rPr dirty="0" sz="14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ahoma"/>
                <a:cs typeface="Tahoma"/>
              </a:rPr>
              <a:t>not</a:t>
            </a:r>
            <a:r>
              <a:rPr dirty="0" sz="14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ahoma"/>
                <a:cs typeface="Tahoma"/>
              </a:rPr>
              <a:t>exceed</a:t>
            </a:r>
            <a:r>
              <a:rPr dirty="0" sz="14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400" b="1">
                <a:solidFill>
                  <a:srgbClr val="FF0000"/>
                </a:solidFill>
                <a:latin typeface="Tahoma"/>
                <a:cs typeface="Tahoma"/>
              </a:rPr>
              <a:t>140</a:t>
            </a:r>
            <a:r>
              <a:rPr dirty="0" sz="14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1400" spc="-25" b="1">
                <a:solidFill>
                  <a:srgbClr val="FF0000"/>
                </a:solidFill>
                <a:latin typeface="Tahoma"/>
                <a:cs typeface="Tahoma"/>
              </a:rPr>
              <a:t>dB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970356"/>
            <a:ext cx="5377180" cy="97726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protection: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Disposable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foam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plugs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921921"/>
            <a:ext cx="4361180" cy="228092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7550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Molded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plugs</a:t>
            </a:r>
            <a:endParaRPr sz="2400">
              <a:latin typeface="Tahoma"/>
              <a:cs typeface="Tahoma"/>
            </a:endParaRPr>
          </a:p>
          <a:p>
            <a:pPr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Noise-</a:t>
            </a:r>
            <a:r>
              <a:rPr dirty="0" sz="2400">
                <a:latin typeface="Tahoma"/>
                <a:cs typeface="Tahoma"/>
              </a:rPr>
              <a:t>cancelling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ear</a:t>
            </a:r>
            <a:r>
              <a:rPr dirty="0" sz="2400" spc="-20">
                <a:latin typeface="Tahoma"/>
                <a:cs typeface="Tahoma"/>
              </a:rPr>
              <a:t> plugs</a:t>
            </a:r>
            <a:endParaRPr sz="2400">
              <a:latin typeface="Tahoma"/>
              <a:cs typeface="Tahoma"/>
            </a:endParaRPr>
          </a:p>
          <a:p>
            <a:pPr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Ear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muffs</a:t>
            </a:r>
            <a:endParaRPr sz="24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Consider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Noise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Reduction </a:t>
            </a:r>
            <a:r>
              <a:rPr dirty="0" sz="2800">
                <a:latin typeface="Tahoma"/>
                <a:cs typeface="Tahoma"/>
              </a:rPr>
              <a:t>Rating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(NRR)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devices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471159" y="998219"/>
            <a:ext cx="3104515" cy="2623185"/>
            <a:chOff x="5471159" y="998219"/>
            <a:chExt cx="3104515" cy="2623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0651" y="998219"/>
              <a:ext cx="1834895" cy="11369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71159" y="1810511"/>
              <a:ext cx="1810510" cy="1810511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5705475" y="3853815"/>
            <a:ext cx="2879725" cy="1956435"/>
            <a:chOff x="5705475" y="3853815"/>
            <a:chExt cx="2879725" cy="1956435"/>
          </a:xfrm>
        </p:grpSpPr>
        <p:pic>
          <p:nvPicPr>
            <p:cNvPr id="8" name="object 8" descr="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15000" y="3863340"/>
              <a:ext cx="2860547" cy="1937003"/>
            </a:xfrm>
            <a:prstGeom prst="rect">
              <a:avLst/>
            </a:prstGeom>
          </p:spPr>
        </p:pic>
        <p:sp>
          <p:nvSpPr>
            <p:cNvPr id="9" name="object 9" descr="">
              <a:hlinkClick r:id="rId4"/>
            </p:cNvPr>
            <p:cNvSpPr/>
            <p:nvPr/>
          </p:nvSpPr>
          <p:spPr>
            <a:xfrm>
              <a:off x="5710237" y="3858577"/>
              <a:ext cx="2870200" cy="1946910"/>
            </a:xfrm>
            <a:custGeom>
              <a:avLst/>
              <a:gdLst/>
              <a:ahLst/>
              <a:cxnLst/>
              <a:rect l="l" t="t" r="r" b="b"/>
              <a:pathLst>
                <a:path w="2870200" h="1946910">
                  <a:moveTo>
                    <a:pt x="0" y="0"/>
                  </a:moveTo>
                  <a:lnTo>
                    <a:pt x="2870073" y="0"/>
                  </a:lnTo>
                  <a:lnTo>
                    <a:pt x="2870073" y="1946529"/>
                  </a:lnTo>
                  <a:lnTo>
                    <a:pt x="0" y="194652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282260" y="5826310"/>
            <a:ext cx="12566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NIOSH/John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Rekus/elcosh.org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7462584" y="2295313"/>
            <a:ext cx="10147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4436" y="5813692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3876" y="2201742"/>
            <a:ext cx="247078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How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insert </a:t>
            </a:r>
            <a:r>
              <a:rPr dirty="0" sz="2800">
                <a:latin typeface="Tahoma"/>
                <a:cs typeface="Tahoma"/>
              </a:rPr>
              <a:t>ear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plugs properly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3041" y="294162"/>
            <a:ext cx="2169160" cy="12439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93090" marR="5080" indent="-58102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120"/>
              <a:t> </a:t>
            </a:r>
            <a:r>
              <a:rPr dirty="0" spc="-25"/>
              <a:t>of PPE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267075" y="219075"/>
            <a:ext cx="5322570" cy="5793740"/>
            <a:chOff x="3267075" y="219075"/>
            <a:chExt cx="5322570" cy="57937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6600" y="228600"/>
              <a:ext cx="5293486" cy="576433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271837" y="223837"/>
              <a:ext cx="5313045" cy="5784215"/>
            </a:xfrm>
            <a:custGeom>
              <a:avLst/>
              <a:gdLst/>
              <a:ahLst/>
              <a:cxnLst/>
              <a:rect l="l" t="t" r="r" b="b"/>
              <a:pathLst>
                <a:path w="5313045" h="5784215">
                  <a:moveTo>
                    <a:pt x="0" y="0"/>
                  </a:moveTo>
                  <a:lnTo>
                    <a:pt x="5313045" y="0"/>
                  </a:lnTo>
                  <a:lnTo>
                    <a:pt x="5313045" y="5783961"/>
                  </a:lnTo>
                  <a:lnTo>
                    <a:pt x="0" y="578396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5763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980904"/>
            <a:ext cx="4810125" cy="414401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3200" b="1">
                <a:latin typeface="Tahoma"/>
                <a:cs typeface="Tahoma"/>
              </a:rPr>
              <a:t>Hand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  <a:p>
            <a:pPr marL="495934" indent="-34290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495934" algn="l"/>
              </a:tabLst>
            </a:pP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hands</a:t>
            </a:r>
            <a:endParaRPr sz="2800">
              <a:latin typeface="Tahoma"/>
              <a:cs typeface="Tahoma"/>
            </a:endParaRPr>
          </a:p>
          <a:p>
            <a:pPr lvl="1" marL="894715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896619" algn="l"/>
              </a:tabLst>
            </a:pPr>
            <a:r>
              <a:rPr dirty="0" sz="2400">
                <a:latin typeface="Tahoma"/>
                <a:cs typeface="Tahoma"/>
              </a:rPr>
              <a:t>Skin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absorption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hazardous 	substances</a:t>
            </a:r>
            <a:endParaRPr sz="2400">
              <a:latin typeface="Tahoma"/>
              <a:cs typeface="Tahoma"/>
            </a:endParaRPr>
          </a:p>
          <a:p>
            <a:pPr lvl="1" marL="89535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95350" algn="l"/>
              </a:tabLst>
            </a:pPr>
            <a:r>
              <a:rPr dirty="0" sz="2400">
                <a:latin typeface="Tahoma"/>
                <a:cs typeface="Tahoma"/>
              </a:rPr>
              <a:t>Lacerations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severe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cuts</a:t>
            </a:r>
            <a:endParaRPr sz="2400">
              <a:latin typeface="Tahoma"/>
              <a:cs typeface="Tahoma"/>
            </a:endParaRPr>
          </a:p>
          <a:p>
            <a:pPr lvl="1" marL="89535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895350" algn="l"/>
              </a:tabLst>
            </a:pPr>
            <a:r>
              <a:rPr dirty="0" sz="2400" spc="-10">
                <a:latin typeface="Tahoma"/>
                <a:cs typeface="Tahoma"/>
              </a:rPr>
              <a:t>Punctures</a:t>
            </a:r>
            <a:endParaRPr sz="2400">
              <a:latin typeface="Tahoma"/>
              <a:cs typeface="Tahoma"/>
            </a:endParaRPr>
          </a:p>
          <a:p>
            <a:pPr lvl="1" marL="89535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95350" algn="l"/>
              </a:tabLst>
            </a:pP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burns</a:t>
            </a:r>
            <a:endParaRPr sz="2400">
              <a:latin typeface="Tahoma"/>
              <a:cs typeface="Tahoma"/>
            </a:endParaRPr>
          </a:p>
          <a:p>
            <a:pPr lvl="1" marL="89535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95350" algn="l"/>
              </a:tabLst>
            </a:pPr>
            <a:r>
              <a:rPr dirty="0" sz="2400">
                <a:latin typeface="Tahoma"/>
                <a:cs typeface="Tahoma"/>
              </a:rPr>
              <a:t>Thermal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burns</a:t>
            </a:r>
            <a:endParaRPr sz="2400">
              <a:latin typeface="Tahoma"/>
              <a:cs typeface="Tahoma"/>
            </a:endParaRPr>
          </a:p>
          <a:p>
            <a:pPr lvl="1" marL="89535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95350" algn="l"/>
              </a:tabLst>
            </a:pP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temperatures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451086" y="5816600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46367" y="1261491"/>
            <a:ext cx="1808480" cy="1360170"/>
            <a:chOff x="6746367" y="1261491"/>
            <a:chExt cx="1808480" cy="13601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5892" y="1271016"/>
              <a:ext cx="1789175" cy="134111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751129" y="1266253"/>
              <a:ext cx="1798955" cy="1350645"/>
            </a:xfrm>
            <a:custGeom>
              <a:avLst/>
              <a:gdLst/>
              <a:ahLst/>
              <a:cxnLst/>
              <a:rect l="l" t="t" r="r" b="b"/>
              <a:pathLst>
                <a:path w="1798954" h="1350645">
                  <a:moveTo>
                    <a:pt x="0" y="0"/>
                  </a:moveTo>
                  <a:lnTo>
                    <a:pt x="1798701" y="0"/>
                  </a:lnTo>
                  <a:lnTo>
                    <a:pt x="1798701" y="1350644"/>
                  </a:lnTo>
                  <a:lnTo>
                    <a:pt x="0" y="135064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383654" y="2790063"/>
            <a:ext cx="1390650" cy="1605915"/>
            <a:chOff x="6383654" y="2790063"/>
            <a:chExt cx="1390650" cy="16059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3179" y="2799588"/>
              <a:ext cx="1371587" cy="1586483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388417" y="2794825"/>
              <a:ext cx="1381125" cy="1596390"/>
            </a:xfrm>
            <a:custGeom>
              <a:avLst/>
              <a:gdLst/>
              <a:ahLst/>
              <a:cxnLst/>
              <a:rect l="l" t="t" r="r" b="b"/>
              <a:pathLst>
                <a:path w="1381125" h="1596389">
                  <a:moveTo>
                    <a:pt x="0" y="0"/>
                  </a:moveTo>
                  <a:lnTo>
                    <a:pt x="1381125" y="0"/>
                  </a:lnTo>
                  <a:lnTo>
                    <a:pt x="1381125" y="1596009"/>
                  </a:lnTo>
                  <a:lnTo>
                    <a:pt x="0" y="15960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66204" y="4527803"/>
            <a:ext cx="1578863" cy="1263395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956649" y="5932184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18435"/>
            <a:ext cx="278320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Types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gloves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113663" y="1913763"/>
            <a:ext cx="1860550" cy="1319530"/>
            <a:chOff x="1113663" y="1913763"/>
            <a:chExt cx="1860550" cy="13195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3188" y="1923288"/>
              <a:ext cx="1840991" cy="129995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118425" y="1918525"/>
              <a:ext cx="1851025" cy="1310005"/>
            </a:xfrm>
            <a:custGeom>
              <a:avLst/>
              <a:gdLst/>
              <a:ahLst/>
              <a:cxnLst/>
              <a:rect l="l" t="t" r="r" b="b"/>
              <a:pathLst>
                <a:path w="1851025" h="1310005">
                  <a:moveTo>
                    <a:pt x="0" y="0"/>
                  </a:moveTo>
                  <a:lnTo>
                    <a:pt x="1850517" y="0"/>
                  </a:lnTo>
                  <a:lnTo>
                    <a:pt x="1850517" y="1309497"/>
                  </a:lnTo>
                  <a:lnTo>
                    <a:pt x="0" y="13094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359367" y="3225015"/>
            <a:ext cx="11468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latin typeface="Tahoma"/>
                <a:cs typeface="Tahoma"/>
              </a:rPr>
              <a:t>Anti-vibration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83127" y="1913763"/>
            <a:ext cx="1778000" cy="1479550"/>
            <a:chOff x="3683127" y="1913763"/>
            <a:chExt cx="1778000" cy="14795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2652" y="1923300"/>
              <a:ext cx="1758695" cy="145997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687889" y="1918525"/>
              <a:ext cx="1768475" cy="1470025"/>
            </a:xfrm>
            <a:custGeom>
              <a:avLst/>
              <a:gdLst/>
              <a:ahLst/>
              <a:cxnLst/>
              <a:rect l="l" t="t" r="r" b="b"/>
              <a:pathLst>
                <a:path w="1768475" h="1470025">
                  <a:moveTo>
                    <a:pt x="0" y="0"/>
                  </a:moveTo>
                  <a:lnTo>
                    <a:pt x="1768221" y="0"/>
                  </a:lnTo>
                  <a:lnTo>
                    <a:pt x="1768221" y="1469516"/>
                  </a:lnTo>
                  <a:lnTo>
                    <a:pt x="0" y="146951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726901" y="3448662"/>
            <a:ext cx="15697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latin typeface="Tahoma"/>
                <a:cs typeface="Tahoma"/>
              </a:rPr>
              <a:t>Chemical-resistant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452234" y="1900047"/>
            <a:ext cx="1611630" cy="1492885"/>
            <a:chOff x="6452234" y="1900047"/>
            <a:chExt cx="1611630" cy="149288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1759" y="1909572"/>
              <a:ext cx="1592579" cy="1473707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456997" y="1904809"/>
              <a:ext cx="1602105" cy="1483360"/>
            </a:xfrm>
            <a:custGeom>
              <a:avLst/>
              <a:gdLst/>
              <a:ahLst/>
              <a:cxnLst/>
              <a:rect l="l" t="t" r="r" b="b"/>
              <a:pathLst>
                <a:path w="1602104" h="1483360">
                  <a:moveTo>
                    <a:pt x="0" y="0"/>
                  </a:moveTo>
                  <a:lnTo>
                    <a:pt x="1602105" y="0"/>
                  </a:lnTo>
                  <a:lnTo>
                    <a:pt x="1602105" y="1483233"/>
                  </a:lnTo>
                  <a:lnTo>
                    <a:pt x="0" y="1483233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612214" y="3375129"/>
            <a:ext cx="11245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latin typeface="Tahoma"/>
                <a:cs typeface="Tahoma"/>
              </a:rPr>
              <a:t>Leather</a:t>
            </a:r>
            <a:r>
              <a:rPr dirty="0" sz="1500" spc="-30">
                <a:latin typeface="Tahoma"/>
                <a:cs typeface="Tahoma"/>
              </a:rPr>
              <a:t> </a:t>
            </a:r>
            <a:r>
              <a:rPr dirty="0" sz="1500" spc="-20">
                <a:latin typeface="Tahoma"/>
                <a:cs typeface="Tahoma"/>
              </a:rPr>
              <a:t>Palm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42619" y="3794378"/>
            <a:ext cx="1449070" cy="1885950"/>
            <a:chOff x="1142619" y="3794378"/>
            <a:chExt cx="1449070" cy="188595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144" y="3803903"/>
              <a:ext cx="1429511" cy="1866899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147381" y="3799141"/>
              <a:ext cx="1439545" cy="1876425"/>
            </a:xfrm>
            <a:custGeom>
              <a:avLst/>
              <a:gdLst/>
              <a:ahLst/>
              <a:cxnLst/>
              <a:rect l="l" t="t" r="r" b="b"/>
              <a:pathLst>
                <a:path w="1439545" h="1876425">
                  <a:moveTo>
                    <a:pt x="0" y="0"/>
                  </a:moveTo>
                  <a:lnTo>
                    <a:pt x="1439037" y="0"/>
                  </a:lnTo>
                  <a:lnTo>
                    <a:pt x="1439037" y="1876425"/>
                  </a:lnTo>
                  <a:lnTo>
                    <a:pt x="0" y="18764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992845" y="5690656"/>
            <a:ext cx="17602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latin typeface="Tahoma"/>
                <a:cs typeface="Tahoma"/>
              </a:rPr>
              <a:t>Permeation-resistant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506342" y="4016883"/>
            <a:ext cx="1915160" cy="1441450"/>
            <a:chOff x="3506342" y="4016883"/>
            <a:chExt cx="1915160" cy="144145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15867" y="4026407"/>
              <a:ext cx="1895855" cy="1421891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3511105" y="4021645"/>
              <a:ext cx="1905635" cy="1431925"/>
            </a:xfrm>
            <a:custGeom>
              <a:avLst/>
              <a:gdLst/>
              <a:ahLst/>
              <a:cxnLst/>
              <a:rect l="l" t="t" r="r" b="b"/>
              <a:pathLst>
                <a:path w="1905635" h="1431925">
                  <a:moveTo>
                    <a:pt x="0" y="0"/>
                  </a:moveTo>
                  <a:lnTo>
                    <a:pt x="1905381" y="0"/>
                  </a:lnTo>
                  <a:lnTo>
                    <a:pt x="1905381" y="1431417"/>
                  </a:lnTo>
                  <a:lnTo>
                    <a:pt x="0" y="143141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3839105" y="5467962"/>
            <a:ext cx="12026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>
                <a:latin typeface="Tahoma"/>
                <a:cs typeface="Tahoma"/>
              </a:rPr>
              <a:t>Heat-</a:t>
            </a:r>
            <a:r>
              <a:rPr dirty="0" sz="1500" spc="-10">
                <a:latin typeface="Tahoma"/>
                <a:cs typeface="Tahoma"/>
              </a:rPr>
              <a:t>resistant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482715" y="4016883"/>
            <a:ext cx="1581150" cy="1534160"/>
            <a:chOff x="6482715" y="4016883"/>
            <a:chExt cx="1581150" cy="1534160"/>
          </a:xfrm>
        </p:grpSpPr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92240" y="4026408"/>
              <a:ext cx="1562099" cy="1514855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6487477" y="4021645"/>
              <a:ext cx="1571625" cy="1524635"/>
            </a:xfrm>
            <a:custGeom>
              <a:avLst/>
              <a:gdLst/>
              <a:ahLst/>
              <a:cxnLst/>
              <a:rect l="l" t="t" r="r" b="b"/>
              <a:pathLst>
                <a:path w="1571625" h="1524635">
                  <a:moveTo>
                    <a:pt x="0" y="0"/>
                  </a:moveTo>
                  <a:lnTo>
                    <a:pt x="1571625" y="0"/>
                  </a:lnTo>
                  <a:lnTo>
                    <a:pt x="1571625" y="1524381"/>
                  </a:lnTo>
                  <a:lnTo>
                    <a:pt x="0" y="15243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/>
          <p:nvPr/>
        </p:nvSpPr>
        <p:spPr>
          <a:xfrm>
            <a:off x="6769948" y="5560926"/>
            <a:ext cx="10941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>
                <a:latin typeface="Tahoma"/>
                <a:cs typeface="Tahoma"/>
              </a:rPr>
              <a:t>Cut-</a:t>
            </a:r>
            <a:r>
              <a:rPr dirty="0" sz="1500" spc="-10">
                <a:latin typeface="Tahoma"/>
                <a:cs typeface="Tahoma"/>
              </a:rPr>
              <a:t>resistant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983984"/>
            <a:ext cx="5560060" cy="4655185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495"/>
              </a:spcBef>
            </a:pPr>
            <a:r>
              <a:rPr dirty="0" sz="3200" b="1">
                <a:latin typeface="Tahoma"/>
                <a:cs typeface="Tahoma"/>
              </a:rPr>
              <a:t>Foot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and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leg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protection: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Causes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Falling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rolling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heavy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objects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Crushing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penetrating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materials</a:t>
            </a:r>
            <a:endParaRPr sz="2400">
              <a:latin typeface="Tahoma"/>
              <a:cs typeface="Tahoma"/>
            </a:endParaRPr>
          </a:p>
          <a:p>
            <a:pPr lvl="1" marL="754380" marR="383540" indent="-285115">
              <a:lnSpc>
                <a:spcPts val="2590"/>
              </a:lnSpc>
              <a:spcBef>
                <a:spcPts val="90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Sharp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objects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penetrate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sole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4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molten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metal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ts val="2590"/>
              </a:lnSpc>
              <a:spcBef>
                <a:spcPts val="90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around,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hot,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wet,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slippery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surfaces</a:t>
            </a:r>
            <a:endParaRPr sz="2400">
              <a:latin typeface="Tahoma"/>
              <a:cs typeface="Tahoma"/>
            </a:endParaRPr>
          </a:p>
          <a:p>
            <a:pPr lvl="1" marL="754380" marR="1597025" indent="-285115">
              <a:lnSpc>
                <a:spcPts val="2590"/>
              </a:lnSpc>
              <a:spcBef>
                <a:spcPts val="8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electrical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hazards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present.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844316" y="48260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807334" y="2047875"/>
            <a:ext cx="1619250" cy="2762250"/>
            <a:chOff x="6807334" y="2047875"/>
            <a:chExt cx="1619250" cy="27622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6852" y="2057400"/>
              <a:ext cx="1600199" cy="27431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812097" y="2052637"/>
              <a:ext cx="1609725" cy="2752725"/>
            </a:xfrm>
            <a:custGeom>
              <a:avLst/>
              <a:gdLst/>
              <a:ahLst/>
              <a:cxnLst/>
              <a:rect l="l" t="t" r="r" b="b"/>
              <a:pathLst>
                <a:path w="1609725" h="2752725">
                  <a:moveTo>
                    <a:pt x="1609717" y="0"/>
                  </a:moveTo>
                  <a:lnTo>
                    <a:pt x="0" y="0"/>
                  </a:lnTo>
                  <a:lnTo>
                    <a:pt x="0" y="2752712"/>
                  </a:lnTo>
                  <a:lnTo>
                    <a:pt x="1609717" y="2752712"/>
                  </a:lnTo>
                  <a:lnTo>
                    <a:pt x="1609717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13614" y="447042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822452" y="1479296"/>
            <a:ext cx="3622040" cy="3073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 marR="5080" indent="-457834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Conditions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requiring </a:t>
            </a:r>
            <a:r>
              <a:rPr dirty="0" sz="2800">
                <a:latin typeface="Tahoma"/>
                <a:cs typeface="Tahoma"/>
              </a:rPr>
              <a:t>foot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Impacts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Compressions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Cuts/punctures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Chemicals</a:t>
            </a:r>
            <a:endParaRPr sz="2400">
              <a:latin typeface="Tahoma"/>
              <a:cs typeface="Tahoma"/>
            </a:endParaRPr>
          </a:p>
          <a:p>
            <a:pPr lvl="1" marL="69659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Temperatures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43475" y="1570863"/>
            <a:ext cx="3324860" cy="2872105"/>
            <a:chOff x="4943475" y="1570863"/>
            <a:chExt cx="3324860" cy="28721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3000" y="1580388"/>
              <a:ext cx="3305555" cy="285292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948237" y="1575625"/>
              <a:ext cx="3315335" cy="2862580"/>
            </a:xfrm>
            <a:custGeom>
              <a:avLst/>
              <a:gdLst/>
              <a:ahLst/>
              <a:cxnLst/>
              <a:rect l="l" t="t" r="r" b="b"/>
              <a:pathLst>
                <a:path w="3315334" h="2862579">
                  <a:moveTo>
                    <a:pt x="0" y="0"/>
                  </a:moveTo>
                  <a:lnTo>
                    <a:pt x="3315080" y="0"/>
                  </a:lnTo>
                  <a:lnTo>
                    <a:pt x="3315080" y="2862453"/>
                  </a:lnTo>
                  <a:lnTo>
                    <a:pt x="0" y="286245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1383" rIns="0" bIns="0" rtlCol="0" vert="horz">
            <a:spAutoFit/>
          </a:bodyPr>
          <a:lstStyle/>
          <a:p>
            <a:pPr marL="473075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73709" algn="l"/>
              </a:tabLst>
            </a:pPr>
            <a:r>
              <a:rPr dirty="0"/>
              <a:t>Examples</a:t>
            </a:r>
            <a:r>
              <a:rPr dirty="0" spc="-40"/>
              <a:t> </a:t>
            </a:r>
            <a:r>
              <a:rPr dirty="0"/>
              <a:t>of</a:t>
            </a:r>
            <a:r>
              <a:rPr dirty="0" spc="-65"/>
              <a:t> </a:t>
            </a:r>
            <a:r>
              <a:rPr dirty="0"/>
              <a:t>foot</a:t>
            </a:r>
            <a:r>
              <a:rPr dirty="0" spc="-60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/>
              <a:t>leg</a:t>
            </a:r>
            <a:r>
              <a:rPr dirty="0" spc="-60"/>
              <a:t> </a:t>
            </a:r>
            <a:r>
              <a:rPr dirty="0" spc="-10"/>
              <a:t>protection</a:t>
            </a:r>
          </a:p>
          <a:p>
            <a:pPr lvl="1" marL="872490" indent="-285115">
              <a:lnSpc>
                <a:spcPct val="100000"/>
              </a:lnSpc>
              <a:spcBef>
                <a:spcPts val="295"/>
              </a:spcBef>
              <a:buFont typeface="Arial"/>
              <a:buChar char="–"/>
              <a:tabLst>
                <a:tab pos="873125" algn="l"/>
              </a:tabLst>
            </a:pPr>
            <a:r>
              <a:rPr dirty="0" sz="2400" spc="-20">
                <a:latin typeface="Tahoma"/>
                <a:cs typeface="Tahoma"/>
              </a:rPr>
              <a:t>Impact-</a:t>
            </a:r>
            <a:r>
              <a:rPr dirty="0" sz="2400">
                <a:latin typeface="Tahoma"/>
                <a:cs typeface="Tahoma"/>
              </a:rPr>
              <a:t>resistant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and/or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instep</a:t>
            </a:r>
            <a:endParaRPr sz="2400">
              <a:latin typeface="Tahoma"/>
              <a:cs typeface="Tahoma"/>
            </a:endParaRPr>
          </a:p>
          <a:p>
            <a:pPr lvl="2" marL="1272540" indent="-22796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273175" algn="l"/>
              </a:tabLst>
            </a:pPr>
            <a:r>
              <a:rPr dirty="0" sz="2000" spc="-10">
                <a:latin typeface="Tahoma"/>
                <a:cs typeface="Tahoma"/>
              </a:rPr>
              <a:t>Steel</a:t>
            </a:r>
            <a:endParaRPr sz="2000">
              <a:latin typeface="Tahoma"/>
              <a:cs typeface="Tahoma"/>
            </a:endParaRPr>
          </a:p>
          <a:p>
            <a:pPr lvl="2" marL="1272540" indent="-22796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273175" algn="l"/>
              </a:tabLst>
            </a:pPr>
            <a:r>
              <a:rPr dirty="0" sz="2000" spc="-10">
                <a:latin typeface="Tahoma"/>
                <a:cs typeface="Tahoma"/>
              </a:rPr>
              <a:t>Composite</a:t>
            </a:r>
            <a:endParaRPr sz="2000">
              <a:latin typeface="Tahoma"/>
              <a:cs typeface="Tahoma"/>
            </a:endParaRPr>
          </a:p>
          <a:p>
            <a:pPr lvl="1" marL="872490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873125" algn="l"/>
              </a:tabLst>
            </a:pPr>
            <a:r>
              <a:rPr dirty="0" sz="2400" spc="-25">
                <a:latin typeface="Tahoma"/>
                <a:cs typeface="Tahoma"/>
              </a:rPr>
              <a:t>Heat-</a:t>
            </a:r>
            <a:r>
              <a:rPr dirty="0" sz="2400">
                <a:latin typeface="Tahoma"/>
                <a:cs typeface="Tahoma"/>
              </a:rPr>
              <a:t>resistant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soles</a:t>
            </a:r>
            <a:endParaRPr sz="2400">
              <a:latin typeface="Tahoma"/>
              <a:cs typeface="Tahoma"/>
            </a:endParaRPr>
          </a:p>
          <a:p>
            <a:pPr lvl="1" marL="872490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873125" algn="l"/>
              </a:tabLst>
            </a:pPr>
            <a:r>
              <a:rPr dirty="0" sz="2400">
                <a:latin typeface="Tahoma"/>
                <a:cs typeface="Tahoma"/>
              </a:rPr>
              <a:t>Metal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shanks</a:t>
            </a:r>
            <a:endParaRPr sz="2400">
              <a:latin typeface="Tahoma"/>
              <a:cs typeface="Tahoma"/>
            </a:endParaRPr>
          </a:p>
          <a:p>
            <a:pPr lvl="1" marL="872490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873125" algn="l"/>
              </a:tabLst>
            </a:pPr>
            <a:r>
              <a:rPr dirty="0" sz="2400">
                <a:latin typeface="Tahoma"/>
                <a:cs typeface="Tahoma"/>
              </a:rPr>
              <a:t>Specialty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footwear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needed</a:t>
            </a:r>
            <a:endParaRPr sz="2400">
              <a:latin typeface="Tahoma"/>
              <a:cs typeface="Tahoma"/>
            </a:endParaRPr>
          </a:p>
          <a:p>
            <a:pPr lvl="2" marL="1272540" indent="-227965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1273175" algn="l"/>
              </a:tabLst>
            </a:pPr>
            <a:r>
              <a:rPr dirty="0" sz="2000">
                <a:latin typeface="Tahoma"/>
                <a:cs typeface="Tahoma"/>
              </a:rPr>
              <a:t>Metatarsal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guards</a:t>
            </a:r>
            <a:endParaRPr sz="2000">
              <a:latin typeface="Tahoma"/>
              <a:cs typeface="Tahoma"/>
            </a:endParaRPr>
          </a:p>
          <a:p>
            <a:pPr lvl="2" marL="1272540" indent="-227965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273175" algn="l"/>
              </a:tabLst>
            </a:pPr>
            <a:r>
              <a:rPr dirty="0" sz="2000">
                <a:latin typeface="Tahoma"/>
                <a:cs typeface="Tahoma"/>
              </a:rPr>
              <a:t>Liquid-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chemical-resistant</a:t>
            </a:r>
            <a:endParaRPr sz="2000">
              <a:latin typeface="Tahoma"/>
              <a:cs typeface="Tahoma"/>
            </a:endParaRPr>
          </a:p>
          <a:p>
            <a:pPr lvl="2" marL="1272540" indent="-227965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1273175" algn="l"/>
              </a:tabLst>
            </a:pPr>
            <a:r>
              <a:rPr dirty="0" sz="2000">
                <a:latin typeface="Tahoma"/>
                <a:cs typeface="Tahoma"/>
              </a:rPr>
              <a:t>Conductive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nonconductive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404723" y="5162523"/>
            <a:ext cx="1014094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66179" y="1925954"/>
            <a:ext cx="1741170" cy="1512570"/>
            <a:chOff x="6766179" y="1925954"/>
            <a:chExt cx="1741170" cy="1512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75704" y="1935479"/>
              <a:ext cx="1722119" cy="149351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70941" y="1930717"/>
              <a:ext cx="1731645" cy="1503045"/>
            </a:xfrm>
            <a:custGeom>
              <a:avLst/>
              <a:gdLst/>
              <a:ahLst/>
              <a:cxnLst/>
              <a:rect l="l" t="t" r="r" b="b"/>
              <a:pathLst>
                <a:path w="1731645" h="1503045">
                  <a:moveTo>
                    <a:pt x="0" y="0"/>
                  </a:moveTo>
                  <a:lnTo>
                    <a:pt x="1731645" y="0"/>
                  </a:lnTo>
                  <a:lnTo>
                    <a:pt x="1731645" y="1503045"/>
                  </a:lnTo>
                  <a:lnTo>
                    <a:pt x="0" y="150304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6668643" y="3712083"/>
            <a:ext cx="1838960" cy="1381760"/>
            <a:chOff x="6668643" y="3712083"/>
            <a:chExt cx="1838960" cy="13817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8168" y="3721608"/>
              <a:ext cx="1819655" cy="13624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673405" y="3716845"/>
              <a:ext cx="1829435" cy="1372235"/>
            </a:xfrm>
            <a:custGeom>
              <a:avLst/>
              <a:gdLst/>
              <a:ahLst/>
              <a:cxnLst/>
              <a:rect l="l" t="t" r="r" b="b"/>
              <a:pathLst>
                <a:path w="1829434" h="1372235">
                  <a:moveTo>
                    <a:pt x="0" y="0"/>
                  </a:moveTo>
                  <a:lnTo>
                    <a:pt x="1829180" y="0"/>
                  </a:lnTo>
                  <a:lnTo>
                    <a:pt x="1829180" y="1371981"/>
                  </a:lnTo>
                  <a:lnTo>
                    <a:pt x="0" y="13719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008650"/>
            <a:ext cx="6961505" cy="285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footwear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comply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any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consensus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standards: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ANSI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Z41.1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1991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"American</a:t>
            </a:r>
            <a:endParaRPr sz="2400">
              <a:latin typeface="Tahoma"/>
              <a:cs typeface="Tahoma"/>
            </a:endParaRPr>
          </a:p>
          <a:p>
            <a:pPr marL="756285" marR="159702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National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Standard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Personal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-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Protective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Footwear,"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ASTM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F-</a:t>
            </a:r>
            <a:r>
              <a:rPr dirty="0" sz="2400">
                <a:latin typeface="Tahoma"/>
                <a:cs typeface="Tahoma"/>
              </a:rPr>
              <a:t>2412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2005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“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Standard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 spc="-30">
                <a:latin typeface="Tahoma"/>
                <a:cs typeface="Tahoma"/>
              </a:rPr>
              <a:t>Test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Methods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Foot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Protection”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3910346"/>
            <a:ext cx="566737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04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ASTM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F-</a:t>
            </a:r>
            <a:r>
              <a:rPr dirty="0" sz="2400">
                <a:latin typeface="Tahoma"/>
                <a:cs typeface="Tahoma"/>
              </a:rPr>
              <a:t>2413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2005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60">
                <a:latin typeface="Tahoma"/>
                <a:cs typeface="Tahoma"/>
              </a:rPr>
              <a:t>–</a:t>
            </a:r>
            <a:endParaRPr sz="2400">
              <a:latin typeface="Tahoma"/>
              <a:cs typeface="Tahoma"/>
            </a:endParaRPr>
          </a:p>
          <a:p>
            <a:pPr marL="299085" marR="508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“Standard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Specification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Performance </a:t>
            </a:r>
            <a:r>
              <a:rPr dirty="0" sz="2400">
                <a:latin typeface="Tahoma"/>
                <a:cs typeface="Tahoma"/>
              </a:rPr>
              <a:t>Requirements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Protective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Footwear”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 descr="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2531" y="2122932"/>
            <a:ext cx="2058923" cy="205892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953378" y="419735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72286" y="1291701"/>
            <a:ext cx="4919345" cy="261747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4380" marR="5080" indent="-285115">
              <a:lnSpc>
                <a:spcPts val="2590"/>
              </a:lnSpc>
              <a:spcBef>
                <a:spcPts val="62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Shoes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metal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toe-</a:t>
            </a:r>
            <a:r>
              <a:rPr dirty="0" sz="2400" spc="-25">
                <a:latin typeface="Tahoma"/>
                <a:cs typeface="Tahoma"/>
              </a:rPr>
              <a:t>cap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protects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against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knocks,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falling 	objects</a:t>
            </a:r>
            <a:endParaRPr sz="2400">
              <a:latin typeface="Tahoma"/>
              <a:cs typeface="Tahoma"/>
            </a:endParaRPr>
          </a:p>
          <a:p>
            <a:pPr lvl="1" marL="754380" marR="8255" indent="-285115">
              <a:lnSpc>
                <a:spcPts val="259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Rubber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against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chemical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directed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SDS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91275" y="1514475"/>
            <a:ext cx="1924050" cy="1555750"/>
            <a:chOff x="6391275" y="1514475"/>
            <a:chExt cx="1924050" cy="15557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800" y="1524000"/>
              <a:ext cx="1904999" cy="153619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396037" y="1519237"/>
              <a:ext cx="1914525" cy="1546225"/>
            </a:xfrm>
            <a:custGeom>
              <a:avLst/>
              <a:gdLst/>
              <a:ahLst/>
              <a:cxnLst/>
              <a:rect l="l" t="t" r="r" b="b"/>
              <a:pathLst>
                <a:path w="1914525" h="1546225">
                  <a:moveTo>
                    <a:pt x="0" y="0"/>
                  </a:moveTo>
                  <a:lnTo>
                    <a:pt x="1914525" y="0"/>
                  </a:lnTo>
                  <a:lnTo>
                    <a:pt x="1914525" y="1545716"/>
                  </a:lnTo>
                  <a:lnTo>
                    <a:pt x="0" y="154571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6391275" y="3224402"/>
            <a:ext cx="1924050" cy="2233930"/>
            <a:chOff x="6391275" y="3224402"/>
            <a:chExt cx="1924050" cy="22339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800" y="3233928"/>
              <a:ext cx="1904999" cy="221437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396037" y="3229165"/>
              <a:ext cx="1914525" cy="2224405"/>
            </a:xfrm>
            <a:custGeom>
              <a:avLst/>
              <a:gdLst/>
              <a:ahLst/>
              <a:cxnLst/>
              <a:rect l="l" t="t" r="r" b="b"/>
              <a:pathLst>
                <a:path w="1914525" h="2224404">
                  <a:moveTo>
                    <a:pt x="0" y="0"/>
                  </a:moveTo>
                  <a:lnTo>
                    <a:pt x="1914525" y="0"/>
                  </a:lnTo>
                  <a:lnTo>
                    <a:pt x="1914525" y="2223897"/>
                  </a:lnTo>
                  <a:lnTo>
                    <a:pt x="0" y="222389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1747647" y="4003166"/>
            <a:ext cx="1924050" cy="1454785"/>
            <a:chOff x="1747647" y="4003166"/>
            <a:chExt cx="1924050" cy="145478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7172" y="4012691"/>
              <a:ext cx="1904999" cy="143560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752409" y="4007929"/>
              <a:ext cx="1914525" cy="1445260"/>
            </a:xfrm>
            <a:custGeom>
              <a:avLst/>
              <a:gdLst/>
              <a:ahLst/>
              <a:cxnLst/>
              <a:rect l="l" t="t" r="r" b="b"/>
              <a:pathLst>
                <a:path w="1914525" h="1445260">
                  <a:moveTo>
                    <a:pt x="0" y="0"/>
                  </a:moveTo>
                  <a:lnTo>
                    <a:pt x="1914525" y="0"/>
                  </a:lnTo>
                  <a:lnTo>
                    <a:pt x="1914525" y="1445132"/>
                  </a:lnTo>
                  <a:lnTo>
                    <a:pt x="0" y="144513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169821" y="5892800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503813"/>
            <a:ext cx="3479800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Body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50">
                <a:latin typeface="Tahoma"/>
                <a:cs typeface="Tahoma"/>
              </a:rPr>
              <a:t>– </a:t>
            </a:r>
            <a:r>
              <a:rPr dirty="0" sz="3200">
                <a:latin typeface="Tahoma"/>
                <a:cs typeface="Tahoma"/>
              </a:rPr>
              <a:t>protective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clothing: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71007" y="1464183"/>
            <a:ext cx="2228850" cy="1553845"/>
            <a:chOff x="5771007" y="1464183"/>
            <a:chExt cx="2228850" cy="15538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0532" y="1473708"/>
              <a:ext cx="2209799" cy="15346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75769" y="1468945"/>
              <a:ext cx="2219325" cy="1544320"/>
            </a:xfrm>
            <a:custGeom>
              <a:avLst/>
              <a:gdLst/>
              <a:ahLst/>
              <a:cxnLst/>
              <a:rect l="l" t="t" r="r" b="b"/>
              <a:pathLst>
                <a:path w="2219325" h="1544320">
                  <a:moveTo>
                    <a:pt x="0" y="0"/>
                  </a:moveTo>
                  <a:lnTo>
                    <a:pt x="2219325" y="0"/>
                  </a:lnTo>
                  <a:lnTo>
                    <a:pt x="2219325" y="1544192"/>
                  </a:lnTo>
                  <a:lnTo>
                    <a:pt x="0" y="15441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362075" y="3448430"/>
            <a:ext cx="2059939" cy="1924050"/>
            <a:chOff x="1362075" y="3448430"/>
            <a:chExt cx="2059939" cy="19240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3457955"/>
              <a:ext cx="2040623" cy="19049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366837" y="3453193"/>
              <a:ext cx="2050414" cy="1914525"/>
            </a:xfrm>
            <a:custGeom>
              <a:avLst/>
              <a:gdLst/>
              <a:ahLst/>
              <a:cxnLst/>
              <a:rect l="l" t="t" r="r" b="b"/>
              <a:pathLst>
                <a:path w="2050414" h="1914525">
                  <a:moveTo>
                    <a:pt x="0" y="0"/>
                  </a:moveTo>
                  <a:lnTo>
                    <a:pt x="2050161" y="0"/>
                  </a:lnTo>
                  <a:lnTo>
                    <a:pt x="2050161" y="1914525"/>
                  </a:lnTo>
                  <a:lnTo>
                    <a:pt x="0" y="1914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440298" y="3419475"/>
            <a:ext cx="2559685" cy="1924050"/>
            <a:chOff x="5440298" y="3419475"/>
            <a:chExt cx="2559685" cy="19240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9824" y="3429000"/>
              <a:ext cx="2540507" cy="190499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445061" y="3424237"/>
              <a:ext cx="2550160" cy="1914525"/>
            </a:xfrm>
            <a:custGeom>
              <a:avLst/>
              <a:gdLst/>
              <a:ahLst/>
              <a:cxnLst/>
              <a:rect l="l" t="t" r="r" b="b"/>
              <a:pathLst>
                <a:path w="2550159" h="1914525">
                  <a:moveTo>
                    <a:pt x="0" y="0"/>
                  </a:moveTo>
                  <a:lnTo>
                    <a:pt x="2550032" y="0"/>
                  </a:lnTo>
                  <a:lnTo>
                    <a:pt x="2550032" y="1914525"/>
                  </a:lnTo>
                  <a:lnTo>
                    <a:pt x="0" y="1914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65045" y="5816600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5214" y="1059666"/>
            <a:ext cx="5071745" cy="450596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355600" marR="5080" indent="-342900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clothing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those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body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5">
                <a:latin typeface="Tahoma"/>
                <a:cs typeface="Tahoma"/>
              </a:rPr>
              <a:t>Types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Laboratory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coats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Coveralls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Vests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Jackets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Aprons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Surgical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gowns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Full-</a:t>
            </a:r>
            <a:r>
              <a:rPr dirty="0" sz="2400">
                <a:latin typeface="Tahoma"/>
                <a:cs typeface="Tahoma"/>
              </a:rPr>
              <a:t>body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suits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6332" y="1208532"/>
            <a:ext cx="1909571" cy="156971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338399" y="5054843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21754" y="3085719"/>
            <a:ext cx="1953260" cy="1953260"/>
            <a:chOff x="6421754" y="3085719"/>
            <a:chExt cx="1953260" cy="195326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1279" y="3095244"/>
              <a:ext cx="1933955" cy="193395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426517" y="3090481"/>
              <a:ext cx="1943735" cy="1943735"/>
            </a:xfrm>
            <a:custGeom>
              <a:avLst/>
              <a:gdLst/>
              <a:ahLst/>
              <a:cxnLst/>
              <a:rect l="l" t="t" r="r" b="b"/>
              <a:pathLst>
                <a:path w="1943734" h="1943735">
                  <a:moveTo>
                    <a:pt x="0" y="0"/>
                  </a:moveTo>
                  <a:lnTo>
                    <a:pt x="1943480" y="0"/>
                  </a:lnTo>
                  <a:lnTo>
                    <a:pt x="1943480" y="1943481"/>
                  </a:lnTo>
                  <a:lnTo>
                    <a:pt x="0" y="19434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33245" y="1059666"/>
            <a:ext cx="5183505" cy="116586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69900" marR="5080" indent="-457200">
              <a:lnSpc>
                <a:spcPct val="90200"/>
              </a:lnSpc>
              <a:spcBef>
                <a:spcPts val="42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Selection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– </a:t>
            </a:r>
            <a:r>
              <a:rPr dirty="0" sz="2600">
                <a:latin typeface="Tahoma"/>
                <a:cs typeface="Tahoma"/>
              </a:rPr>
              <a:t>variety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materials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effective </a:t>
            </a:r>
            <a:r>
              <a:rPr dirty="0" sz="2600">
                <a:latin typeface="Tahoma"/>
                <a:cs typeface="Tahoma"/>
              </a:rPr>
              <a:t>against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particular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hazard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332533" y="2236194"/>
            <a:ext cx="4779645" cy="3646804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69900" marR="755650" indent="-457200">
              <a:lnSpc>
                <a:spcPts val="2590"/>
              </a:lnSpc>
              <a:spcBef>
                <a:spcPts val="425"/>
              </a:spcBef>
              <a:buFont typeface="Arial"/>
              <a:buChar char="–"/>
              <a:tabLst>
                <a:tab pos="469900" algn="l"/>
              </a:tabLst>
            </a:pPr>
            <a:r>
              <a:rPr dirty="0" sz="2400" spc="-30">
                <a:latin typeface="Tahoma"/>
                <a:cs typeface="Tahoma"/>
              </a:rPr>
              <a:t>Paper-</a:t>
            </a:r>
            <a:r>
              <a:rPr dirty="0" sz="2400">
                <a:latin typeface="Tahoma"/>
                <a:cs typeface="Tahoma"/>
              </a:rPr>
              <a:t>like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fiber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dust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10">
                <a:latin typeface="Tahoma"/>
                <a:cs typeface="Tahoma"/>
              </a:rPr>
              <a:t>splashes</a:t>
            </a:r>
            <a:endParaRPr sz="2400">
              <a:latin typeface="Tahoma"/>
              <a:cs typeface="Tahoma"/>
            </a:endParaRPr>
          </a:p>
          <a:p>
            <a:pPr marL="469900" marR="135890" indent="-457200">
              <a:lnSpc>
                <a:spcPts val="2590"/>
              </a:lnSpc>
              <a:spcBef>
                <a:spcPts val="580"/>
              </a:spcBef>
              <a:buFont typeface="Arial"/>
              <a:buChar char="–"/>
              <a:tabLst>
                <a:tab pos="469900" algn="l"/>
              </a:tabLst>
            </a:pPr>
            <a:r>
              <a:rPr dirty="0" sz="2400" spc="-20">
                <a:latin typeface="Tahoma"/>
                <a:cs typeface="Tahoma"/>
              </a:rPr>
              <a:t>Treated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wool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cotton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fire- </a:t>
            </a:r>
            <a:r>
              <a:rPr dirty="0" sz="2400">
                <a:latin typeface="Tahoma"/>
                <a:cs typeface="Tahoma"/>
              </a:rPr>
              <a:t>resistant;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dust,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abrasions, </a:t>
            </a:r>
            <a:r>
              <a:rPr dirty="0" sz="2400">
                <a:latin typeface="Tahoma"/>
                <a:cs typeface="Tahoma"/>
              </a:rPr>
              <a:t>rough/irritating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surfaces</a:t>
            </a:r>
            <a:endParaRPr sz="24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254"/>
              </a:spcBef>
              <a:buFont typeface="Arial"/>
              <a:buChar char="–"/>
              <a:tabLst>
                <a:tab pos="469265" algn="l"/>
              </a:tabLst>
            </a:pPr>
            <a:r>
              <a:rPr dirty="0" sz="2400">
                <a:latin typeface="Tahoma"/>
                <a:cs typeface="Tahoma"/>
              </a:rPr>
              <a:t>Duck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cuts,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bruises</a:t>
            </a:r>
            <a:endParaRPr sz="24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469265" algn="l"/>
              </a:tabLst>
            </a:pPr>
            <a:r>
              <a:rPr dirty="0" sz="2400">
                <a:latin typeface="Tahoma"/>
                <a:cs typeface="Tahoma"/>
              </a:rPr>
              <a:t>Leather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dry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heat,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flames</a:t>
            </a:r>
            <a:endParaRPr sz="2400">
              <a:latin typeface="Tahoma"/>
              <a:cs typeface="Tahoma"/>
            </a:endParaRPr>
          </a:p>
          <a:p>
            <a:pPr marL="469900" marR="5080" indent="-457200">
              <a:lnSpc>
                <a:spcPts val="2590"/>
              </a:lnSpc>
              <a:spcBef>
                <a:spcPts val="615"/>
              </a:spcBef>
              <a:buFont typeface="Arial"/>
              <a:buChar char="–"/>
              <a:tabLst>
                <a:tab pos="469900" algn="l"/>
              </a:tabLst>
            </a:pPr>
            <a:r>
              <a:rPr dirty="0" sz="2400" spc="-35">
                <a:latin typeface="Tahoma"/>
                <a:cs typeface="Tahoma"/>
              </a:rPr>
              <a:t>Rubber,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rubberized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fabrics, </a:t>
            </a:r>
            <a:r>
              <a:rPr dirty="0" sz="2400">
                <a:latin typeface="Tahoma"/>
                <a:cs typeface="Tahoma"/>
              </a:rPr>
              <a:t>neoprene,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plastics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certain </a:t>
            </a:r>
            <a:r>
              <a:rPr dirty="0" sz="2400">
                <a:latin typeface="Tahoma"/>
                <a:cs typeface="Tahoma"/>
              </a:rPr>
              <a:t>chemicals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physical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94451" y="5506804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446139" y="1043558"/>
            <a:ext cx="2052320" cy="4448175"/>
            <a:chOff x="6446139" y="1043558"/>
            <a:chExt cx="2052320" cy="44481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55664" y="1053084"/>
              <a:ext cx="1072895" cy="249326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450901" y="1048321"/>
              <a:ext cx="1082675" cy="2503170"/>
            </a:xfrm>
            <a:custGeom>
              <a:avLst/>
              <a:gdLst/>
              <a:ahLst/>
              <a:cxnLst/>
              <a:rect l="l" t="t" r="r" b="b"/>
              <a:pathLst>
                <a:path w="1082675" h="2503170">
                  <a:moveTo>
                    <a:pt x="0" y="0"/>
                  </a:moveTo>
                  <a:lnTo>
                    <a:pt x="1082420" y="0"/>
                  </a:lnTo>
                  <a:lnTo>
                    <a:pt x="1082420" y="2502789"/>
                  </a:lnTo>
                  <a:lnTo>
                    <a:pt x="0" y="25027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39584" y="2819400"/>
              <a:ext cx="1149095" cy="266242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334821" y="2814637"/>
              <a:ext cx="1158875" cy="2672080"/>
            </a:xfrm>
            <a:custGeom>
              <a:avLst/>
              <a:gdLst/>
              <a:ahLst/>
              <a:cxnLst/>
              <a:rect l="l" t="t" r="r" b="b"/>
              <a:pathLst>
                <a:path w="1158875" h="2672079">
                  <a:moveTo>
                    <a:pt x="0" y="0"/>
                  </a:moveTo>
                  <a:lnTo>
                    <a:pt x="1158621" y="0"/>
                  </a:lnTo>
                  <a:lnTo>
                    <a:pt x="1158621" y="2671953"/>
                  </a:lnTo>
                  <a:lnTo>
                    <a:pt x="0" y="267195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55664" y="1053084"/>
              <a:ext cx="1072895" cy="249326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450901" y="1048321"/>
              <a:ext cx="1082675" cy="2503170"/>
            </a:xfrm>
            <a:custGeom>
              <a:avLst/>
              <a:gdLst/>
              <a:ahLst/>
              <a:cxnLst/>
              <a:rect l="l" t="t" r="r" b="b"/>
              <a:pathLst>
                <a:path w="1082675" h="2503170">
                  <a:moveTo>
                    <a:pt x="0" y="0"/>
                  </a:moveTo>
                  <a:lnTo>
                    <a:pt x="1082420" y="0"/>
                  </a:lnTo>
                  <a:lnTo>
                    <a:pt x="1082420" y="2502789"/>
                  </a:lnTo>
                  <a:lnTo>
                    <a:pt x="0" y="25027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42036" y="1197522"/>
            <a:ext cx="7643495" cy="455612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355600" marR="134620" indent="-343535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clothing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HAZWOPER activities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84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5">
                <a:latin typeface="Tahoma"/>
                <a:cs typeface="Tahoma"/>
              </a:rPr>
              <a:t>EPA’s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levels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b="1">
                <a:latin typeface="Tahoma"/>
                <a:cs typeface="Tahoma"/>
              </a:rPr>
              <a:t>Level</a:t>
            </a:r>
            <a:r>
              <a:rPr dirty="0" sz="2400" spc="-40" b="1">
                <a:latin typeface="Tahoma"/>
                <a:cs typeface="Tahoma"/>
              </a:rPr>
              <a:t> </a:t>
            </a:r>
            <a:r>
              <a:rPr dirty="0" sz="2400" spc="-50" b="1">
                <a:latin typeface="Tahoma"/>
                <a:cs typeface="Tahoma"/>
              </a:rPr>
              <a:t>A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Provides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highest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level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2" marL="1155700" marR="71120" indent="-228600">
              <a:lnSpc>
                <a:spcPts val="2160"/>
              </a:lnSpc>
              <a:spcBef>
                <a:spcPts val="509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Required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greatest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potential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exposure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exists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>
                <a:latin typeface="Tahoma"/>
                <a:cs typeface="Tahoma"/>
              </a:rPr>
              <a:t>greatest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level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skin,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respiratory,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eye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protection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is </a:t>
            </a:r>
            <a:r>
              <a:rPr dirty="0" sz="2000" spc="-10">
                <a:latin typeface="Tahoma"/>
                <a:cs typeface="Tahoma"/>
              </a:rPr>
              <a:t>required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 spc="-10">
                <a:latin typeface="Tahoma"/>
                <a:cs typeface="Tahoma"/>
              </a:rPr>
              <a:t>Examples</a:t>
            </a:r>
            <a:endParaRPr sz="2000">
              <a:latin typeface="Tahoma"/>
              <a:cs typeface="Tahoma"/>
            </a:endParaRPr>
          </a:p>
          <a:p>
            <a:pPr lvl="3" marL="1612900" marR="5080" indent="-229235">
              <a:lnSpc>
                <a:spcPts val="1730"/>
              </a:lnSpc>
              <a:spcBef>
                <a:spcPts val="409"/>
              </a:spcBef>
              <a:buFont typeface="Arial"/>
              <a:buChar char="–"/>
              <a:tabLst>
                <a:tab pos="1612900" algn="l"/>
              </a:tabLst>
            </a:pPr>
            <a:r>
              <a:rPr dirty="0" sz="1600">
                <a:latin typeface="Tahoma"/>
                <a:cs typeface="Tahoma"/>
              </a:rPr>
              <a:t>Positive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pressure,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full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facepiece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SCBA,</a:t>
            </a:r>
            <a:r>
              <a:rPr dirty="0" sz="1600" spc="-6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or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positive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pressure</a:t>
            </a:r>
            <a:r>
              <a:rPr dirty="0" sz="1600" spc="-6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supplied </a:t>
            </a:r>
            <a:r>
              <a:rPr dirty="0" sz="1600">
                <a:latin typeface="Tahoma"/>
                <a:cs typeface="Tahoma"/>
              </a:rPr>
              <a:t>air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respirator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with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escape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SCBA</a:t>
            </a:r>
            <a:endParaRPr sz="1600">
              <a:latin typeface="Tahoma"/>
              <a:cs typeface="Tahoma"/>
            </a:endParaRPr>
          </a:p>
          <a:p>
            <a:pPr lvl="3" marL="1613535" indent="-229235">
              <a:lnSpc>
                <a:spcPct val="100000"/>
              </a:lnSpc>
              <a:spcBef>
                <a:spcPts val="165"/>
              </a:spcBef>
              <a:buFont typeface="Arial"/>
              <a:buChar char="–"/>
              <a:tabLst>
                <a:tab pos="1613535" algn="l"/>
              </a:tabLst>
            </a:pPr>
            <a:r>
              <a:rPr dirty="0" sz="1600" spc="-20">
                <a:latin typeface="Tahoma"/>
                <a:cs typeface="Tahoma"/>
              </a:rPr>
              <a:t>Totally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encapsulated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chemical-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65">
                <a:latin typeface="Tahoma"/>
                <a:cs typeface="Tahoma"/>
              </a:rPr>
              <a:t> </a:t>
            </a:r>
            <a:r>
              <a:rPr dirty="0" sz="1600" spc="-25">
                <a:latin typeface="Tahoma"/>
                <a:cs typeface="Tahoma"/>
              </a:rPr>
              <a:t>vapor-</a:t>
            </a:r>
            <a:r>
              <a:rPr dirty="0" sz="1600">
                <a:latin typeface="Tahoma"/>
                <a:cs typeface="Tahoma"/>
              </a:rPr>
              <a:t>protective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suit</a:t>
            </a:r>
            <a:endParaRPr sz="1600">
              <a:latin typeface="Tahoma"/>
              <a:cs typeface="Tahoma"/>
            </a:endParaRPr>
          </a:p>
          <a:p>
            <a:pPr lvl="3" marL="1613535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613535" algn="l"/>
              </a:tabLst>
            </a:pPr>
            <a:r>
              <a:rPr dirty="0" sz="1600">
                <a:latin typeface="Tahoma"/>
                <a:cs typeface="Tahoma"/>
              </a:rPr>
              <a:t>Inner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outer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</a:t>
            </a:r>
            <a:r>
              <a:rPr dirty="0" sz="1600" spc="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gloves</a:t>
            </a:r>
            <a:endParaRPr sz="1600">
              <a:latin typeface="Tahoma"/>
              <a:cs typeface="Tahoma"/>
            </a:endParaRPr>
          </a:p>
          <a:p>
            <a:pPr lvl="3" marL="1613535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613535" algn="l"/>
              </a:tabLst>
            </a:pPr>
            <a:r>
              <a:rPr dirty="0" sz="1600">
                <a:latin typeface="Tahoma"/>
                <a:cs typeface="Tahoma"/>
              </a:rPr>
              <a:t>Disposable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protective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suit,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gloves,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boots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27956" y="1167115"/>
            <a:ext cx="6384290" cy="320294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b="1">
                <a:latin typeface="Tahoma"/>
                <a:cs typeface="Tahoma"/>
              </a:rPr>
              <a:t>Level</a:t>
            </a:r>
            <a:r>
              <a:rPr dirty="0" sz="2400" spc="-40" b="1">
                <a:latin typeface="Tahoma"/>
                <a:cs typeface="Tahoma"/>
              </a:rPr>
              <a:t> </a:t>
            </a:r>
            <a:r>
              <a:rPr dirty="0" sz="2400" spc="-50" b="1">
                <a:latin typeface="Tahoma"/>
                <a:cs typeface="Tahoma"/>
              </a:rPr>
              <a:t>B</a:t>
            </a:r>
            <a:endParaRPr sz="2400">
              <a:latin typeface="Tahoma"/>
              <a:cs typeface="Tahoma"/>
            </a:endParaRPr>
          </a:p>
          <a:p>
            <a:pPr lvl="1" marL="697865" marR="33020" indent="-228600">
              <a:lnSpc>
                <a:spcPts val="2160"/>
              </a:lnSpc>
              <a:spcBef>
                <a:spcPts val="51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Required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highest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level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respiratory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lesser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level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skin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 spc="-10">
                <a:latin typeface="Tahoma"/>
                <a:cs typeface="Tahoma"/>
              </a:rPr>
              <a:t>Examples</a:t>
            </a:r>
            <a:endParaRPr sz="2000">
              <a:latin typeface="Tahoma"/>
              <a:cs typeface="Tahoma"/>
            </a:endParaRPr>
          </a:p>
          <a:p>
            <a:pPr lvl="2" marL="1155700" marR="5080" indent="-229235">
              <a:lnSpc>
                <a:spcPts val="1730"/>
              </a:lnSpc>
              <a:spcBef>
                <a:spcPts val="409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Positive</a:t>
            </a:r>
            <a:r>
              <a:rPr dirty="0" sz="1600" spc="-2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pressure,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full</a:t>
            </a:r>
            <a:r>
              <a:rPr dirty="0" sz="1600" spc="-5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facepiece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SCBA,</a:t>
            </a:r>
            <a:r>
              <a:rPr dirty="0" sz="1600" spc="-6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or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positive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pressure </a:t>
            </a:r>
            <a:r>
              <a:rPr dirty="0" sz="1600">
                <a:latin typeface="Tahoma"/>
                <a:cs typeface="Tahoma"/>
              </a:rPr>
              <a:t>supplied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air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respirator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with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escape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SCBA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65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Inner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outer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</a:t>
            </a:r>
            <a:r>
              <a:rPr dirty="0" sz="1600" spc="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gloves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Face</a:t>
            </a:r>
            <a:r>
              <a:rPr dirty="0" sz="1600" spc="-10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shield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Hooded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</a:t>
            </a:r>
            <a:r>
              <a:rPr dirty="0" sz="1600" spc="-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clothing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 spc="-10">
                <a:latin typeface="Tahoma"/>
                <a:cs typeface="Tahoma"/>
              </a:rPr>
              <a:t>Coveralls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Outer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boots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27956" y="1167115"/>
            <a:ext cx="6379210" cy="298894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b="1">
                <a:latin typeface="Tahoma"/>
                <a:cs typeface="Tahoma"/>
              </a:rPr>
              <a:t>Level</a:t>
            </a:r>
            <a:r>
              <a:rPr dirty="0" sz="2400" spc="-40" b="1">
                <a:latin typeface="Tahoma"/>
                <a:cs typeface="Tahoma"/>
              </a:rPr>
              <a:t> </a:t>
            </a:r>
            <a:r>
              <a:rPr dirty="0" sz="2400" spc="-50" b="1">
                <a:latin typeface="Tahoma"/>
                <a:cs typeface="Tahoma"/>
              </a:rPr>
              <a:t>C</a:t>
            </a:r>
            <a:endParaRPr sz="2400">
              <a:latin typeface="Tahoma"/>
              <a:cs typeface="Tahoma"/>
            </a:endParaRPr>
          </a:p>
          <a:p>
            <a:pPr algn="just" lvl="1" marL="695960" marR="5080" indent="-226695">
              <a:lnSpc>
                <a:spcPts val="2160"/>
              </a:lnSpc>
              <a:spcBef>
                <a:spcPts val="51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Required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concentration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type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airborne </a:t>
            </a:r>
            <a:r>
              <a:rPr dirty="0" sz="2000" spc="-1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substances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known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criteria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using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APR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is 	met</a:t>
            </a:r>
            <a:endParaRPr sz="2000">
              <a:latin typeface="Tahoma"/>
              <a:cs typeface="Tahoma"/>
            </a:endParaRPr>
          </a:p>
          <a:p>
            <a:pPr algn="just" lvl="1" marL="696595" indent="-226695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000" spc="-10">
                <a:latin typeface="Tahoma"/>
                <a:cs typeface="Tahoma"/>
              </a:rPr>
              <a:t>Examples</a:t>
            </a:r>
            <a:endParaRPr sz="2000">
              <a:latin typeface="Tahoma"/>
              <a:cs typeface="Tahoma"/>
            </a:endParaRPr>
          </a:p>
          <a:p>
            <a:pPr lvl="2" marL="1156335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1600" spc="-20">
                <a:latin typeface="Tahoma"/>
                <a:cs typeface="Tahoma"/>
              </a:rPr>
              <a:t>Full-</a:t>
            </a:r>
            <a:r>
              <a:rPr dirty="0" sz="1600">
                <a:latin typeface="Tahoma"/>
                <a:cs typeface="Tahoma"/>
              </a:rPr>
              <a:t>face</a:t>
            </a:r>
            <a:r>
              <a:rPr dirty="0" sz="1600" spc="1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air-</a:t>
            </a:r>
            <a:r>
              <a:rPr dirty="0" sz="1600">
                <a:latin typeface="Tahoma"/>
                <a:cs typeface="Tahoma"/>
              </a:rPr>
              <a:t>purifying</a:t>
            </a:r>
            <a:r>
              <a:rPr dirty="0" sz="1600" spc="1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respirators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Inner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outer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</a:t>
            </a:r>
            <a:r>
              <a:rPr dirty="0" sz="1600" spc="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gloves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Hard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25">
                <a:latin typeface="Tahoma"/>
                <a:cs typeface="Tahoma"/>
              </a:rPr>
              <a:t>hat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Escape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mask</a:t>
            </a:r>
            <a:endParaRPr sz="1600">
              <a:latin typeface="Tahoma"/>
              <a:cs typeface="Tahoma"/>
            </a:endParaRPr>
          </a:p>
          <a:p>
            <a:pPr lvl="2" marL="1155700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5700" algn="l"/>
              </a:tabLst>
            </a:pPr>
            <a:r>
              <a:rPr dirty="0" sz="1600">
                <a:latin typeface="Tahoma"/>
                <a:cs typeface="Tahoma"/>
              </a:rPr>
              <a:t>Disposable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outer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boots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427956" y="1167115"/>
            <a:ext cx="6694805" cy="332422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297815" indent="-285115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b="1">
                <a:latin typeface="Tahoma"/>
                <a:cs typeface="Tahoma"/>
              </a:rPr>
              <a:t>Level</a:t>
            </a:r>
            <a:r>
              <a:rPr dirty="0" sz="2400" spc="-40" b="1">
                <a:latin typeface="Tahoma"/>
                <a:cs typeface="Tahoma"/>
              </a:rPr>
              <a:t> </a:t>
            </a:r>
            <a:r>
              <a:rPr dirty="0" sz="2400" spc="-50" b="1">
                <a:latin typeface="Tahoma"/>
                <a:cs typeface="Tahoma"/>
              </a:rPr>
              <a:t>D</a:t>
            </a:r>
            <a:endParaRPr sz="2400">
              <a:latin typeface="Tahoma"/>
              <a:cs typeface="Tahoma"/>
            </a:endParaRPr>
          </a:p>
          <a:p>
            <a:pPr algn="just" lvl="1" marL="696595" indent="-226695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000">
                <a:latin typeface="Tahoma"/>
                <a:cs typeface="Tahoma"/>
              </a:rPr>
              <a:t>Required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minimum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protection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needed</a:t>
            </a:r>
            <a:endParaRPr sz="2000">
              <a:latin typeface="Tahoma"/>
              <a:cs typeface="Tahoma"/>
            </a:endParaRPr>
          </a:p>
          <a:p>
            <a:pPr algn="just" lvl="1" marL="695960" marR="5080" indent="-226695">
              <a:lnSpc>
                <a:spcPts val="2160"/>
              </a:lnSpc>
              <a:spcBef>
                <a:spcPts val="509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Sufficient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contaminants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present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work </a:t>
            </a:r>
            <a:r>
              <a:rPr dirty="0" sz="2000" spc="-2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operations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preclude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splashes,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immersion,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potential </a:t>
            </a:r>
            <a:r>
              <a:rPr dirty="0" sz="2000" spc="-1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unexpected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inhalation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contact</a:t>
            </a:r>
            <a:endParaRPr sz="2000">
              <a:latin typeface="Tahoma"/>
              <a:cs typeface="Tahoma"/>
            </a:endParaRPr>
          </a:p>
          <a:p>
            <a:pPr algn="just" lvl="1" marL="696595" indent="-226695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000" spc="-10">
                <a:latin typeface="Tahoma"/>
                <a:cs typeface="Tahoma"/>
              </a:rPr>
              <a:t>Examples</a:t>
            </a:r>
            <a:endParaRPr sz="2000">
              <a:latin typeface="Tahoma"/>
              <a:cs typeface="Tahoma"/>
            </a:endParaRPr>
          </a:p>
          <a:p>
            <a:pPr lvl="2" marL="1156335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1600" spc="-10">
                <a:latin typeface="Tahoma"/>
                <a:cs typeface="Tahoma"/>
              </a:rPr>
              <a:t>Gloves</a:t>
            </a:r>
            <a:endParaRPr sz="1600">
              <a:latin typeface="Tahoma"/>
              <a:cs typeface="Tahoma"/>
            </a:endParaRPr>
          </a:p>
          <a:p>
            <a:pPr lvl="2" marL="1156335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1600" spc="-10">
                <a:latin typeface="Tahoma"/>
                <a:cs typeface="Tahoma"/>
              </a:rPr>
              <a:t>Coveralls</a:t>
            </a:r>
            <a:endParaRPr sz="1600">
              <a:latin typeface="Tahoma"/>
              <a:cs typeface="Tahoma"/>
            </a:endParaRPr>
          </a:p>
          <a:p>
            <a:pPr lvl="2" marL="1156335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1600">
                <a:latin typeface="Tahoma"/>
                <a:cs typeface="Tahoma"/>
              </a:rPr>
              <a:t>Safety</a:t>
            </a:r>
            <a:r>
              <a:rPr dirty="0" sz="1600" spc="-6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glasses</a:t>
            </a:r>
            <a:endParaRPr sz="1600">
              <a:latin typeface="Tahoma"/>
              <a:cs typeface="Tahoma"/>
            </a:endParaRPr>
          </a:p>
          <a:p>
            <a:pPr lvl="2" marL="1156335" indent="-229235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1600">
                <a:latin typeface="Tahoma"/>
                <a:cs typeface="Tahoma"/>
              </a:rPr>
              <a:t>Face</a:t>
            </a:r>
            <a:r>
              <a:rPr dirty="0" sz="1600" spc="-10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shield</a:t>
            </a:r>
            <a:endParaRPr sz="1600">
              <a:latin typeface="Tahoma"/>
              <a:cs typeface="Tahoma"/>
            </a:endParaRPr>
          </a:p>
          <a:p>
            <a:pPr lvl="2" marL="1156335" indent="-229235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1156335" algn="l"/>
              </a:tabLst>
            </a:pPr>
            <a:r>
              <a:rPr dirty="0" sz="1600" spc="-10">
                <a:latin typeface="Tahoma"/>
                <a:cs typeface="Tahoma"/>
              </a:rPr>
              <a:t>Chemical-</a:t>
            </a:r>
            <a:r>
              <a:rPr dirty="0" sz="1600">
                <a:latin typeface="Tahoma"/>
                <a:cs typeface="Tahoma"/>
              </a:rPr>
              <a:t>resistant,</a:t>
            </a:r>
            <a:r>
              <a:rPr dirty="0" sz="1600" spc="2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steel-</a:t>
            </a:r>
            <a:r>
              <a:rPr dirty="0" sz="1600">
                <a:latin typeface="Tahoma"/>
                <a:cs typeface="Tahoma"/>
              </a:rPr>
              <a:t>toe boots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or</a:t>
            </a:r>
            <a:r>
              <a:rPr dirty="0" sz="1600" spc="-1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shoes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135826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25"/>
              <a:t>PPE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293" rIns="0" bIns="0" rtlCol="0" vert="horz">
            <a:spAutoFit/>
          </a:bodyPr>
          <a:lstStyle/>
          <a:p>
            <a:pPr marL="192087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Training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31239" y="1074126"/>
            <a:ext cx="7045325" cy="447865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35">
                <a:latin typeface="Tahoma"/>
                <a:cs typeface="Tahoma"/>
              </a:rPr>
              <a:t>Training</a:t>
            </a:r>
            <a:r>
              <a:rPr dirty="0" sz="3200" spc="-1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Each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trained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know:</a:t>
            </a:r>
            <a:endParaRPr sz="2800">
              <a:latin typeface="Tahoma"/>
              <a:cs typeface="Tahoma"/>
            </a:endParaRPr>
          </a:p>
          <a:p>
            <a:pPr lvl="1" marL="870585" indent="-45720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PPE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necessary</a:t>
            </a:r>
            <a:endParaRPr sz="2400">
              <a:latin typeface="Tahoma"/>
              <a:cs typeface="Tahoma"/>
            </a:endParaRPr>
          </a:p>
          <a:p>
            <a:pPr lvl="1" marL="870585" indent="-45720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What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PPE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necessary</a:t>
            </a:r>
            <a:endParaRPr sz="2400">
              <a:latin typeface="Tahoma"/>
              <a:cs typeface="Tahoma"/>
            </a:endParaRPr>
          </a:p>
          <a:p>
            <a:pPr lvl="1" marL="870585" marR="158750" indent="-45720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properly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put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take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off,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adjust,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wear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870585" indent="-45720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limitation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870585" marR="551815" indent="-45720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care,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maintenance,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useful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life,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disposal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9314" y="1317102"/>
            <a:ext cx="5843270" cy="250761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m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ployer</a:t>
            </a:r>
            <a:r>
              <a:rPr dirty="0" sz="28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Perform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assessment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appropriate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30">
                <a:latin typeface="Tahoma"/>
                <a:cs typeface="Tahoma"/>
              </a:rPr>
              <a:t>Train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employees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Maintain/replace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Review/update/evaluate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PPE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Program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98933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Responsibilities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3540" y="761491"/>
            <a:ext cx="70358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600" spc="-50" b="1">
                <a:solidFill>
                  <a:srgbClr val="00AF50"/>
                </a:solidFill>
                <a:latin typeface="Arial"/>
                <a:cs typeface="Arial"/>
              </a:rPr>
              <a:t>$</a:t>
            </a:r>
            <a:endParaRPr sz="9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06964" y="979423"/>
            <a:ext cx="7087870" cy="4530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ts val="3195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employer</a:t>
            </a:r>
            <a:r>
              <a:rPr dirty="0" sz="2800" spc="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pay</a:t>
            </a:r>
            <a:r>
              <a:rPr dirty="0" sz="28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for</a:t>
            </a:r>
            <a:r>
              <a:rPr dirty="0" sz="28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 spc="-25" b="1">
                <a:solidFill>
                  <a:srgbClr val="FF0000"/>
                </a:solidFill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marL="354965">
              <a:lnSpc>
                <a:spcPts val="3195"/>
              </a:lnSpc>
            </a:pPr>
            <a:r>
              <a:rPr dirty="0" sz="2800">
                <a:latin typeface="Tahoma"/>
                <a:cs typeface="Tahoma"/>
              </a:rPr>
              <a:t>used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comply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OSHA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standards</a:t>
            </a:r>
            <a:endParaRPr sz="28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 spc="-10">
                <a:latin typeface="Tahoma"/>
                <a:cs typeface="Tahoma"/>
              </a:rPr>
              <a:t>Examples</a:t>
            </a:r>
            <a:endParaRPr sz="24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45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Metatarsal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foot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Rubber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boots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steel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toes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10">
                <a:latin typeface="Tahoma"/>
                <a:cs typeface="Tahoma"/>
              </a:rPr>
              <a:t>Non-</a:t>
            </a:r>
            <a:r>
              <a:rPr dirty="0" sz="2000">
                <a:latin typeface="Tahoma"/>
                <a:cs typeface="Tahoma"/>
              </a:rPr>
              <a:t>prescription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eye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2" marL="1155700" marR="643255" indent="-228600">
              <a:lnSpc>
                <a:spcPts val="2160"/>
              </a:lnSpc>
              <a:spcBef>
                <a:spcPts val="509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Prescription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eyewear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inserts/lenses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full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face </a:t>
            </a:r>
            <a:r>
              <a:rPr dirty="0" sz="2000" spc="-10">
                <a:latin typeface="Tahoma"/>
                <a:cs typeface="Tahoma"/>
              </a:rPr>
              <a:t>respirators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1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Goggles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face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shields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Fire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fighting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PPE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35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Hard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hats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Hearing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protection</a:t>
            </a:r>
            <a:endParaRPr sz="2000">
              <a:latin typeface="Tahoma"/>
              <a:cs typeface="Tahoma"/>
            </a:endParaRPr>
          </a:p>
          <a:p>
            <a:pPr lvl="2" marL="1155065" indent="-228600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Welding</a:t>
            </a:r>
            <a:r>
              <a:rPr dirty="0" sz="2000" spc="-114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PPE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98933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Responsibilities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83540" y="990091"/>
            <a:ext cx="70358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600" spc="-50" b="1">
                <a:solidFill>
                  <a:srgbClr val="00AF50"/>
                </a:solidFill>
                <a:latin typeface="Arial"/>
                <a:cs typeface="Arial"/>
              </a:rPr>
              <a:t>$</a:t>
            </a:r>
            <a:endParaRPr sz="96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92861" y="1329182"/>
            <a:ext cx="863600" cy="894080"/>
            <a:chOff x="292861" y="1329182"/>
            <a:chExt cx="863600" cy="894080"/>
          </a:xfrm>
        </p:grpSpPr>
        <p:sp>
          <p:nvSpPr>
            <p:cNvPr id="4" name="object 4" descr=""/>
            <p:cNvSpPr/>
            <p:nvPr/>
          </p:nvSpPr>
          <p:spPr>
            <a:xfrm>
              <a:off x="305561" y="1341882"/>
              <a:ext cx="838200" cy="868680"/>
            </a:xfrm>
            <a:custGeom>
              <a:avLst/>
              <a:gdLst/>
              <a:ahLst/>
              <a:cxnLst/>
              <a:rect l="l" t="t" r="r" b="b"/>
              <a:pathLst>
                <a:path w="838200" h="868680">
                  <a:moveTo>
                    <a:pt x="419100" y="0"/>
                  </a:moveTo>
                  <a:lnTo>
                    <a:pt x="373435" y="2548"/>
                  </a:lnTo>
                  <a:lnTo>
                    <a:pt x="329194" y="10018"/>
                  </a:lnTo>
                  <a:lnTo>
                    <a:pt x="286633" y="22143"/>
                  </a:lnTo>
                  <a:lnTo>
                    <a:pt x="246008" y="38658"/>
                  </a:lnTo>
                  <a:lnTo>
                    <a:pt x="207574" y="59300"/>
                  </a:lnTo>
                  <a:lnTo>
                    <a:pt x="171587" y="83802"/>
                  </a:lnTo>
                  <a:lnTo>
                    <a:pt x="138302" y="111901"/>
                  </a:lnTo>
                  <a:lnTo>
                    <a:pt x="107975" y="143330"/>
                  </a:lnTo>
                  <a:lnTo>
                    <a:pt x="80863" y="177825"/>
                  </a:lnTo>
                  <a:lnTo>
                    <a:pt x="57220" y="215121"/>
                  </a:lnTo>
                  <a:lnTo>
                    <a:pt x="37303" y="254952"/>
                  </a:lnTo>
                  <a:lnTo>
                    <a:pt x="21366" y="297055"/>
                  </a:lnTo>
                  <a:lnTo>
                    <a:pt x="9666" y="341164"/>
                  </a:lnTo>
                  <a:lnTo>
                    <a:pt x="2579" y="386251"/>
                  </a:lnTo>
                  <a:lnTo>
                    <a:pt x="2459" y="387014"/>
                  </a:lnTo>
                  <a:lnTo>
                    <a:pt x="0" y="434339"/>
                  </a:lnTo>
                  <a:lnTo>
                    <a:pt x="2459" y="481665"/>
                  </a:lnTo>
                  <a:lnTo>
                    <a:pt x="9633" y="527303"/>
                  </a:lnTo>
                  <a:lnTo>
                    <a:pt x="21366" y="571624"/>
                  </a:lnTo>
                  <a:lnTo>
                    <a:pt x="37303" y="613727"/>
                  </a:lnTo>
                  <a:lnTo>
                    <a:pt x="57220" y="653558"/>
                  </a:lnTo>
                  <a:lnTo>
                    <a:pt x="80863" y="690854"/>
                  </a:lnTo>
                  <a:lnTo>
                    <a:pt x="107975" y="725349"/>
                  </a:lnTo>
                  <a:lnTo>
                    <a:pt x="138302" y="756778"/>
                  </a:lnTo>
                  <a:lnTo>
                    <a:pt x="171587" y="784877"/>
                  </a:lnTo>
                  <a:lnTo>
                    <a:pt x="207574" y="809379"/>
                  </a:lnTo>
                  <a:lnTo>
                    <a:pt x="246008" y="830021"/>
                  </a:lnTo>
                  <a:lnTo>
                    <a:pt x="286633" y="846536"/>
                  </a:lnTo>
                  <a:lnTo>
                    <a:pt x="329194" y="858661"/>
                  </a:lnTo>
                  <a:lnTo>
                    <a:pt x="373435" y="866131"/>
                  </a:lnTo>
                  <a:lnTo>
                    <a:pt x="419100" y="868679"/>
                  </a:lnTo>
                  <a:lnTo>
                    <a:pt x="464764" y="866131"/>
                  </a:lnTo>
                  <a:lnTo>
                    <a:pt x="509005" y="858661"/>
                  </a:lnTo>
                  <a:lnTo>
                    <a:pt x="551566" y="846536"/>
                  </a:lnTo>
                  <a:lnTo>
                    <a:pt x="592191" y="830021"/>
                  </a:lnTo>
                  <a:lnTo>
                    <a:pt x="610056" y="820426"/>
                  </a:lnTo>
                  <a:lnTo>
                    <a:pt x="419885" y="820426"/>
                  </a:lnTo>
                  <a:lnTo>
                    <a:pt x="376219" y="817847"/>
                  </a:lnTo>
                  <a:lnTo>
                    <a:pt x="333027" y="809919"/>
                  </a:lnTo>
                  <a:lnTo>
                    <a:pt x="290794" y="796642"/>
                  </a:lnTo>
                  <a:lnTo>
                    <a:pt x="250003" y="778013"/>
                  </a:lnTo>
                  <a:lnTo>
                    <a:pt x="211139" y="754033"/>
                  </a:lnTo>
                  <a:lnTo>
                    <a:pt x="174688" y="724700"/>
                  </a:lnTo>
                  <a:lnTo>
                    <a:pt x="141606" y="690520"/>
                  </a:lnTo>
                  <a:lnTo>
                    <a:pt x="113478" y="653180"/>
                  </a:lnTo>
                  <a:lnTo>
                    <a:pt x="90334" y="613190"/>
                  </a:lnTo>
                  <a:lnTo>
                    <a:pt x="72208" y="571061"/>
                  </a:lnTo>
                  <a:lnTo>
                    <a:pt x="59195" y="527515"/>
                  </a:lnTo>
                  <a:lnTo>
                    <a:pt x="59132" y="527303"/>
                  </a:lnTo>
                  <a:lnTo>
                    <a:pt x="51138" y="482428"/>
                  </a:lnTo>
                  <a:lnTo>
                    <a:pt x="48258" y="436944"/>
                  </a:lnTo>
                  <a:lnTo>
                    <a:pt x="50525" y="391364"/>
                  </a:lnTo>
                  <a:lnTo>
                    <a:pt x="57972" y="346198"/>
                  </a:lnTo>
                  <a:lnTo>
                    <a:pt x="70629" y="301956"/>
                  </a:lnTo>
                  <a:lnTo>
                    <a:pt x="88531" y="259149"/>
                  </a:lnTo>
                  <a:lnTo>
                    <a:pt x="111709" y="218287"/>
                  </a:lnTo>
                  <a:lnTo>
                    <a:pt x="140195" y="179882"/>
                  </a:lnTo>
                  <a:lnTo>
                    <a:pt x="207110" y="179882"/>
                  </a:lnTo>
                  <a:lnTo>
                    <a:pt x="173507" y="145046"/>
                  </a:lnTo>
                  <a:lnTo>
                    <a:pt x="209839" y="115554"/>
                  </a:lnTo>
                  <a:lnTo>
                    <a:pt x="248605" y="91405"/>
                  </a:lnTo>
                  <a:lnTo>
                    <a:pt x="289320" y="72599"/>
                  </a:lnTo>
                  <a:lnTo>
                    <a:pt x="331499" y="59138"/>
                  </a:lnTo>
                  <a:lnTo>
                    <a:pt x="374659" y="51022"/>
                  </a:lnTo>
                  <a:lnTo>
                    <a:pt x="418314" y="48253"/>
                  </a:lnTo>
                  <a:lnTo>
                    <a:pt x="610056" y="48253"/>
                  </a:lnTo>
                  <a:lnTo>
                    <a:pt x="592191" y="38658"/>
                  </a:lnTo>
                  <a:lnTo>
                    <a:pt x="551566" y="22143"/>
                  </a:lnTo>
                  <a:lnTo>
                    <a:pt x="509005" y="10018"/>
                  </a:lnTo>
                  <a:lnTo>
                    <a:pt x="464764" y="2548"/>
                  </a:lnTo>
                  <a:lnTo>
                    <a:pt x="419100" y="0"/>
                  </a:lnTo>
                  <a:close/>
                </a:path>
                <a:path w="838200" h="868680">
                  <a:moveTo>
                    <a:pt x="207110" y="179882"/>
                  </a:moveTo>
                  <a:lnTo>
                    <a:pt x="140195" y="179882"/>
                  </a:lnTo>
                  <a:lnTo>
                    <a:pt x="664692" y="723633"/>
                  </a:lnTo>
                  <a:lnTo>
                    <a:pt x="628360" y="753125"/>
                  </a:lnTo>
                  <a:lnTo>
                    <a:pt x="589594" y="777274"/>
                  </a:lnTo>
                  <a:lnTo>
                    <a:pt x="548879" y="796080"/>
                  </a:lnTo>
                  <a:lnTo>
                    <a:pt x="506700" y="809541"/>
                  </a:lnTo>
                  <a:lnTo>
                    <a:pt x="463540" y="817657"/>
                  </a:lnTo>
                  <a:lnTo>
                    <a:pt x="419885" y="820426"/>
                  </a:lnTo>
                  <a:lnTo>
                    <a:pt x="610056" y="820426"/>
                  </a:lnTo>
                  <a:lnTo>
                    <a:pt x="666612" y="784877"/>
                  </a:lnTo>
                  <a:lnTo>
                    <a:pt x="699897" y="756778"/>
                  </a:lnTo>
                  <a:lnTo>
                    <a:pt x="730224" y="725349"/>
                  </a:lnTo>
                  <a:lnTo>
                    <a:pt x="757336" y="690854"/>
                  </a:lnTo>
                  <a:lnTo>
                    <a:pt x="758640" y="688797"/>
                  </a:lnTo>
                  <a:lnTo>
                    <a:pt x="698004" y="688797"/>
                  </a:lnTo>
                  <a:lnTo>
                    <a:pt x="207110" y="179882"/>
                  </a:lnTo>
                  <a:close/>
                </a:path>
                <a:path w="838200" h="868680">
                  <a:moveTo>
                    <a:pt x="610056" y="48253"/>
                  </a:moveTo>
                  <a:lnTo>
                    <a:pt x="418314" y="48253"/>
                  </a:lnTo>
                  <a:lnTo>
                    <a:pt x="461980" y="50832"/>
                  </a:lnTo>
                  <a:lnTo>
                    <a:pt x="505172" y="58760"/>
                  </a:lnTo>
                  <a:lnTo>
                    <a:pt x="547405" y="72037"/>
                  </a:lnTo>
                  <a:lnTo>
                    <a:pt x="588196" y="90666"/>
                  </a:lnTo>
                  <a:lnTo>
                    <a:pt x="627060" y="114646"/>
                  </a:lnTo>
                  <a:lnTo>
                    <a:pt x="663511" y="143979"/>
                  </a:lnTo>
                  <a:lnTo>
                    <a:pt x="696593" y="178159"/>
                  </a:lnTo>
                  <a:lnTo>
                    <a:pt x="724721" y="215499"/>
                  </a:lnTo>
                  <a:lnTo>
                    <a:pt x="747865" y="255489"/>
                  </a:lnTo>
                  <a:lnTo>
                    <a:pt x="765991" y="297618"/>
                  </a:lnTo>
                  <a:lnTo>
                    <a:pt x="779004" y="341164"/>
                  </a:lnTo>
                  <a:lnTo>
                    <a:pt x="787061" y="386251"/>
                  </a:lnTo>
                  <a:lnTo>
                    <a:pt x="789941" y="431735"/>
                  </a:lnTo>
                  <a:lnTo>
                    <a:pt x="787674" y="477315"/>
                  </a:lnTo>
                  <a:lnTo>
                    <a:pt x="780227" y="522481"/>
                  </a:lnTo>
                  <a:lnTo>
                    <a:pt x="767570" y="566723"/>
                  </a:lnTo>
                  <a:lnTo>
                    <a:pt x="749668" y="609530"/>
                  </a:lnTo>
                  <a:lnTo>
                    <a:pt x="726490" y="650392"/>
                  </a:lnTo>
                  <a:lnTo>
                    <a:pt x="698004" y="688797"/>
                  </a:lnTo>
                  <a:lnTo>
                    <a:pt x="758640" y="688797"/>
                  </a:lnTo>
                  <a:lnTo>
                    <a:pt x="780979" y="653558"/>
                  </a:lnTo>
                  <a:lnTo>
                    <a:pt x="800896" y="613727"/>
                  </a:lnTo>
                  <a:lnTo>
                    <a:pt x="816833" y="571624"/>
                  </a:lnTo>
                  <a:lnTo>
                    <a:pt x="828533" y="527515"/>
                  </a:lnTo>
                  <a:lnTo>
                    <a:pt x="835620" y="482428"/>
                  </a:lnTo>
                  <a:lnTo>
                    <a:pt x="835740" y="481665"/>
                  </a:lnTo>
                  <a:lnTo>
                    <a:pt x="838200" y="434339"/>
                  </a:lnTo>
                  <a:lnTo>
                    <a:pt x="835740" y="387014"/>
                  </a:lnTo>
                  <a:lnTo>
                    <a:pt x="828566" y="341376"/>
                  </a:lnTo>
                  <a:lnTo>
                    <a:pt x="828533" y="341164"/>
                  </a:lnTo>
                  <a:lnTo>
                    <a:pt x="816833" y="297055"/>
                  </a:lnTo>
                  <a:lnTo>
                    <a:pt x="800896" y="254952"/>
                  </a:lnTo>
                  <a:lnTo>
                    <a:pt x="780979" y="215121"/>
                  </a:lnTo>
                  <a:lnTo>
                    <a:pt x="757336" y="177825"/>
                  </a:lnTo>
                  <a:lnTo>
                    <a:pt x="730224" y="143330"/>
                  </a:lnTo>
                  <a:lnTo>
                    <a:pt x="699897" y="111901"/>
                  </a:lnTo>
                  <a:lnTo>
                    <a:pt x="666612" y="83802"/>
                  </a:lnTo>
                  <a:lnTo>
                    <a:pt x="630625" y="59300"/>
                  </a:lnTo>
                  <a:lnTo>
                    <a:pt x="610056" y="4825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05561" y="1341882"/>
              <a:ext cx="838200" cy="868680"/>
            </a:xfrm>
            <a:custGeom>
              <a:avLst/>
              <a:gdLst/>
              <a:ahLst/>
              <a:cxnLst/>
              <a:rect l="l" t="t" r="r" b="b"/>
              <a:pathLst>
                <a:path w="838200" h="868680">
                  <a:moveTo>
                    <a:pt x="0" y="434339"/>
                  </a:moveTo>
                  <a:lnTo>
                    <a:pt x="2459" y="387014"/>
                  </a:lnTo>
                  <a:lnTo>
                    <a:pt x="9666" y="341164"/>
                  </a:lnTo>
                  <a:lnTo>
                    <a:pt x="21366" y="297055"/>
                  </a:lnTo>
                  <a:lnTo>
                    <a:pt x="37303" y="254952"/>
                  </a:lnTo>
                  <a:lnTo>
                    <a:pt x="57220" y="215121"/>
                  </a:lnTo>
                  <a:lnTo>
                    <a:pt x="80863" y="177825"/>
                  </a:lnTo>
                  <a:lnTo>
                    <a:pt x="107975" y="143330"/>
                  </a:lnTo>
                  <a:lnTo>
                    <a:pt x="138302" y="111901"/>
                  </a:lnTo>
                  <a:lnTo>
                    <a:pt x="171587" y="83802"/>
                  </a:lnTo>
                  <a:lnTo>
                    <a:pt x="207574" y="59300"/>
                  </a:lnTo>
                  <a:lnTo>
                    <a:pt x="246008" y="38658"/>
                  </a:lnTo>
                  <a:lnTo>
                    <a:pt x="286633" y="22143"/>
                  </a:lnTo>
                  <a:lnTo>
                    <a:pt x="329194" y="10018"/>
                  </a:lnTo>
                  <a:lnTo>
                    <a:pt x="373435" y="2548"/>
                  </a:lnTo>
                  <a:lnTo>
                    <a:pt x="419100" y="0"/>
                  </a:lnTo>
                  <a:lnTo>
                    <a:pt x="464764" y="2548"/>
                  </a:lnTo>
                  <a:lnTo>
                    <a:pt x="509005" y="10018"/>
                  </a:lnTo>
                  <a:lnTo>
                    <a:pt x="551566" y="22143"/>
                  </a:lnTo>
                  <a:lnTo>
                    <a:pt x="592191" y="38658"/>
                  </a:lnTo>
                  <a:lnTo>
                    <a:pt x="630625" y="59300"/>
                  </a:lnTo>
                  <a:lnTo>
                    <a:pt x="666612" y="83802"/>
                  </a:lnTo>
                  <a:lnTo>
                    <a:pt x="699897" y="111901"/>
                  </a:lnTo>
                  <a:lnTo>
                    <a:pt x="730224" y="143330"/>
                  </a:lnTo>
                  <a:lnTo>
                    <a:pt x="757336" y="177825"/>
                  </a:lnTo>
                  <a:lnTo>
                    <a:pt x="780979" y="215121"/>
                  </a:lnTo>
                  <a:lnTo>
                    <a:pt x="800896" y="254952"/>
                  </a:lnTo>
                  <a:lnTo>
                    <a:pt x="816833" y="297055"/>
                  </a:lnTo>
                  <a:lnTo>
                    <a:pt x="828533" y="341164"/>
                  </a:lnTo>
                  <a:lnTo>
                    <a:pt x="835740" y="387014"/>
                  </a:lnTo>
                  <a:lnTo>
                    <a:pt x="838200" y="434339"/>
                  </a:lnTo>
                  <a:lnTo>
                    <a:pt x="835740" y="481665"/>
                  </a:lnTo>
                  <a:lnTo>
                    <a:pt x="828533" y="527515"/>
                  </a:lnTo>
                  <a:lnTo>
                    <a:pt x="816833" y="571624"/>
                  </a:lnTo>
                  <a:lnTo>
                    <a:pt x="800896" y="613727"/>
                  </a:lnTo>
                  <a:lnTo>
                    <a:pt x="780979" y="653558"/>
                  </a:lnTo>
                  <a:lnTo>
                    <a:pt x="757336" y="690854"/>
                  </a:lnTo>
                  <a:lnTo>
                    <a:pt x="730224" y="725349"/>
                  </a:lnTo>
                  <a:lnTo>
                    <a:pt x="699897" y="756778"/>
                  </a:lnTo>
                  <a:lnTo>
                    <a:pt x="666612" y="784877"/>
                  </a:lnTo>
                  <a:lnTo>
                    <a:pt x="630625" y="809379"/>
                  </a:lnTo>
                  <a:lnTo>
                    <a:pt x="592191" y="830021"/>
                  </a:lnTo>
                  <a:lnTo>
                    <a:pt x="551566" y="846536"/>
                  </a:lnTo>
                  <a:lnTo>
                    <a:pt x="509005" y="858661"/>
                  </a:lnTo>
                  <a:lnTo>
                    <a:pt x="464764" y="866131"/>
                  </a:lnTo>
                  <a:lnTo>
                    <a:pt x="419100" y="868679"/>
                  </a:lnTo>
                  <a:lnTo>
                    <a:pt x="373435" y="866131"/>
                  </a:lnTo>
                  <a:lnTo>
                    <a:pt x="329194" y="858661"/>
                  </a:lnTo>
                  <a:lnTo>
                    <a:pt x="286633" y="846536"/>
                  </a:lnTo>
                  <a:lnTo>
                    <a:pt x="246008" y="830021"/>
                  </a:lnTo>
                  <a:lnTo>
                    <a:pt x="207574" y="809379"/>
                  </a:lnTo>
                  <a:lnTo>
                    <a:pt x="171587" y="784877"/>
                  </a:lnTo>
                  <a:lnTo>
                    <a:pt x="138302" y="756778"/>
                  </a:lnTo>
                  <a:lnTo>
                    <a:pt x="107975" y="725349"/>
                  </a:lnTo>
                  <a:lnTo>
                    <a:pt x="80863" y="690854"/>
                  </a:lnTo>
                  <a:lnTo>
                    <a:pt x="57220" y="653558"/>
                  </a:lnTo>
                  <a:lnTo>
                    <a:pt x="37303" y="613727"/>
                  </a:lnTo>
                  <a:lnTo>
                    <a:pt x="21366" y="571624"/>
                  </a:lnTo>
                  <a:lnTo>
                    <a:pt x="9666" y="527515"/>
                  </a:lnTo>
                  <a:lnTo>
                    <a:pt x="2459" y="481665"/>
                  </a:lnTo>
                  <a:lnTo>
                    <a:pt x="0" y="434339"/>
                  </a:lnTo>
                  <a:close/>
                </a:path>
                <a:path w="838200" h="868680">
                  <a:moveTo>
                    <a:pt x="698004" y="688797"/>
                  </a:moveTo>
                  <a:lnTo>
                    <a:pt x="726490" y="650392"/>
                  </a:lnTo>
                  <a:lnTo>
                    <a:pt x="749668" y="609530"/>
                  </a:lnTo>
                  <a:lnTo>
                    <a:pt x="767570" y="566723"/>
                  </a:lnTo>
                  <a:lnTo>
                    <a:pt x="780227" y="522481"/>
                  </a:lnTo>
                  <a:lnTo>
                    <a:pt x="787674" y="477315"/>
                  </a:lnTo>
                  <a:lnTo>
                    <a:pt x="789941" y="431735"/>
                  </a:lnTo>
                  <a:lnTo>
                    <a:pt x="787061" y="386251"/>
                  </a:lnTo>
                  <a:lnTo>
                    <a:pt x="779067" y="341376"/>
                  </a:lnTo>
                  <a:lnTo>
                    <a:pt x="765991" y="297618"/>
                  </a:lnTo>
                  <a:lnTo>
                    <a:pt x="747865" y="255489"/>
                  </a:lnTo>
                  <a:lnTo>
                    <a:pt x="724721" y="215499"/>
                  </a:lnTo>
                  <a:lnTo>
                    <a:pt x="696593" y="178159"/>
                  </a:lnTo>
                  <a:lnTo>
                    <a:pt x="663511" y="143979"/>
                  </a:lnTo>
                  <a:lnTo>
                    <a:pt x="627060" y="114646"/>
                  </a:lnTo>
                  <a:lnTo>
                    <a:pt x="588196" y="90666"/>
                  </a:lnTo>
                  <a:lnTo>
                    <a:pt x="547405" y="72037"/>
                  </a:lnTo>
                  <a:lnTo>
                    <a:pt x="505172" y="58760"/>
                  </a:lnTo>
                  <a:lnTo>
                    <a:pt x="461980" y="50832"/>
                  </a:lnTo>
                  <a:lnTo>
                    <a:pt x="418314" y="48253"/>
                  </a:lnTo>
                  <a:lnTo>
                    <a:pt x="374659" y="51022"/>
                  </a:lnTo>
                  <a:lnTo>
                    <a:pt x="331499" y="59138"/>
                  </a:lnTo>
                  <a:lnTo>
                    <a:pt x="289320" y="72599"/>
                  </a:lnTo>
                  <a:lnTo>
                    <a:pt x="248605" y="91405"/>
                  </a:lnTo>
                  <a:lnTo>
                    <a:pt x="209839" y="115554"/>
                  </a:lnTo>
                  <a:lnTo>
                    <a:pt x="173507" y="145046"/>
                  </a:lnTo>
                  <a:lnTo>
                    <a:pt x="698004" y="688797"/>
                  </a:lnTo>
                  <a:close/>
                </a:path>
                <a:path w="838200" h="868680">
                  <a:moveTo>
                    <a:pt x="140195" y="179882"/>
                  </a:moveTo>
                  <a:lnTo>
                    <a:pt x="111709" y="218287"/>
                  </a:lnTo>
                  <a:lnTo>
                    <a:pt x="88531" y="259149"/>
                  </a:lnTo>
                  <a:lnTo>
                    <a:pt x="70629" y="301956"/>
                  </a:lnTo>
                  <a:lnTo>
                    <a:pt x="57972" y="346198"/>
                  </a:lnTo>
                  <a:lnTo>
                    <a:pt x="50525" y="391364"/>
                  </a:lnTo>
                  <a:lnTo>
                    <a:pt x="48258" y="436944"/>
                  </a:lnTo>
                  <a:lnTo>
                    <a:pt x="51138" y="482428"/>
                  </a:lnTo>
                  <a:lnTo>
                    <a:pt x="59132" y="527303"/>
                  </a:lnTo>
                  <a:lnTo>
                    <a:pt x="72208" y="571061"/>
                  </a:lnTo>
                  <a:lnTo>
                    <a:pt x="90334" y="613190"/>
                  </a:lnTo>
                  <a:lnTo>
                    <a:pt x="113478" y="653180"/>
                  </a:lnTo>
                  <a:lnTo>
                    <a:pt x="141606" y="690520"/>
                  </a:lnTo>
                  <a:lnTo>
                    <a:pt x="174688" y="724700"/>
                  </a:lnTo>
                  <a:lnTo>
                    <a:pt x="211139" y="754033"/>
                  </a:lnTo>
                  <a:lnTo>
                    <a:pt x="250003" y="778013"/>
                  </a:lnTo>
                  <a:lnTo>
                    <a:pt x="290794" y="796642"/>
                  </a:lnTo>
                  <a:lnTo>
                    <a:pt x="333027" y="809919"/>
                  </a:lnTo>
                  <a:lnTo>
                    <a:pt x="376219" y="817847"/>
                  </a:lnTo>
                  <a:lnTo>
                    <a:pt x="419885" y="820426"/>
                  </a:lnTo>
                  <a:lnTo>
                    <a:pt x="463540" y="817657"/>
                  </a:lnTo>
                  <a:lnTo>
                    <a:pt x="506700" y="809541"/>
                  </a:lnTo>
                  <a:lnTo>
                    <a:pt x="548879" y="796080"/>
                  </a:lnTo>
                  <a:lnTo>
                    <a:pt x="589594" y="777274"/>
                  </a:lnTo>
                  <a:lnTo>
                    <a:pt x="628360" y="753125"/>
                  </a:lnTo>
                  <a:lnTo>
                    <a:pt x="664692" y="723633"/>
                  </a:lnTo>
                  <a:lnTo>
                    <a:pt x="140195" y="179882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263547" y="1117435"/>
            <a:ext cx="7022465" cy="3897629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payment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exemptions</a:t>
            </a:r>
            <a:endParaRPr sz="2800">
              <a:latin typeface="Tahoma"/>
              <a:cs typeface="Tahoma"/>
            </a:endParaRPr>
          </a:p>
          <a:p>
            <a:pPr lvl="1" marL="754380" marR="107314" indent="-285115">
              <a:lnSpc>
                <a:spcPts val="2590"/>
              </a:lnSpc>
              <a:spcBef>
                <a:spcPts val="62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10">
                <a:latin typeface="Tahoma"/>
                <a:cs typeface="Tahoma"/>
              </a:rPr>
              <a:t>Non-</a:t>
            </a:r>
            <a:r>
              <a:rPr dirty="0" sz="2400">
                <a:latin typeface="Tahoma"/>
                <a:cs typeface="Tahoma"/>
              </a:rPr>
              <a:t>specialty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30">
                <a:latin typeface="Tahoma"/>
                <a:cs typeface="Tahoma"/>
              </a:rPr>
              <a:t>safety-</a:t>
            </a:r>
            <a:r>
              <a:rPr dirty="0" sz="2400">
                <a:latin typeface="Tahoma"/>
                <a:cs typeface="Tahoma"/>
              </a:rPr>
              <a:t>toe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protective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footwear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non-specialty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prescription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eyewear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254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Everyday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clothing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ts val="2590"/>
              </a:lnSpc>
              <a:spcBef>
                <a:spcPts val="6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Ordinary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clothing,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skin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creams,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items,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used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solely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weather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5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Consumer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safety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food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workers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belts</a:t>
            </a:r>
            <a:endParaRPr sz="2400">
              <a:latin typeface="Tahoma"/>
              <a:cs typeface="Tahoma"/>
            </a:endParaRPr>
          </a:p>
          <a:p>
            <a:pPr lvl="1" marL="754380" marR="98425" indent="-285115">
              <a:lnSpc>
                <a:spcPts val="2590"/>
              </a:lnSpc>
              <a:spcBef>
                <a:spcPts val="6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intentionally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damaged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98933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Responsibilities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8" y="1317102"/>
            <a:ext cx="5114290" cy="309245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b="1">
                <a:solidFill>
                  <a:srgbClr val="FF0000"/>
                </a:solidFill>
                <a:latin typeface="Tahoma"/>
                <a:cs typeface="Tahoma"/>
              </a:rPr>
              <a:t>employee</a:t>
            </a:r>
            <a:r>
              <a:rPr dirty="0" sz="28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Properly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wear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Attend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PPE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training</a:t>
            </a:r>
            <a:endParaRPr sz="2400">
              <a:latin typeface="Tahoma"/>
              <a:cs typeface="Tahoma"/>
            </a:endParaRPr>
          </a:p>
          <a:p>
            <a:pPr lvl="1" marL="754380" marR="1739264" indent="-285115">
              <a:lnSpc>
                <a:spcPts val="2590"/>
              </a:lnSpc>
              <a:spcBef>
                <a:spcPts val="6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Care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65">
                <a:latin typeface="Tahoma"/>
                <a:cs typeface="Tahoma"/>
              </a:rPr>
              <a:t>for,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clean,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maintain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754380" marR="1612265" indent="-285115">
              <a:lnSpc>
                <a:spcPts val="259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Inform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supervisor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needs</a:t>
            </a:r>
            <a:r>
              <a:rPr dirty="0" sz="2400" spc="-25">
                <a:latin typeface="Tahoma"/>
                <a:cs typeface="Tahoma"/>
              </a:rPr>
              <a:t> for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repair/replacement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00090" y="2023491"/>
            <a:ext cx="3034030" cy="2558415"/>
            <a:chOff x="5300090" y="2023491"/>
            <a:chExt cx="3034030" cy="25584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9615" y="2033016"/>
              <a:ext cx="3014471" cy="253898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304853" y="2028253"/>
              <a:ext cx="3024505" cy="2548890"/>
            </a:xfrm>
            <a:custGeom>
              <a:avLst/>
              <a:gdLst/>
              <a:ahLst/>
              <a:cxnLst/>
              <a:rect l="l" t="t" r="r" b="b"/>
              <a:pathLst>
                <a:path w="3024504" h="2548890">
                  <a:moveTo>
                    <a:pt x="0" y="0"/>
                  </a:moveTo>
                  <a:lnTo>
                    <a:pt x="3023997" y="0"/>
                  </a:lnTo>
                  <a:lnTo>
                    <a:pt x="3023997" y="2548509"/>
                  </a:lnTo>
                  <a:lnTo>
                    <a:pt x="0" y="25485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649496" y="460022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98933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Responsibilities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2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60552" y="1249171"/>
            <a:ext cx="7736205" cy="418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4510" marR="5080" indent="-51244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25780" algn="l"/>
              </a:tabLst>
            </a:pPr>
            <a:r>
              <a:rPr dirty="0" sz="3200">
                <a:latin typeface="Tahoma"/>
                <a:cs typeface="Tahoma"/>
              </a:rPr>
              <a:t>Common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causes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foot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injuries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include: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crushing,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penetration,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molten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metal,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chemicals,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slippery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surfaces,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sharp 	objects.</a:t>
            </a:r>
            <a:endParaRPr sz="3200">
              <a:latin typeface="Tahoma"/>
              <a:cs typeface="Tahoma"/>
            </a:endParaRPr>
          </a:p>
          <a:p>
            <a:pPr lvl="1" marL="988060" indent="-462280">
              <a:lnSpc>
                <a:spcPts val="3840"/>
              </a:lnSpc>
              <a:buAutoNum type="alphaLcPeriod"/>
              <a:tabLst>
                <a:tab pos="988060" algn="l"/>
              </a:tabLst>
            </a:pPr>
            <a:r>
              <a:rPr dirty="0" sz="3200" spc="-20">
                <a:latin typeface="Tahoma"/>
                <a:cs typeface="Tahoma"/>
              </a:rPr>
              <a:t>True</a:t>
            </a:r>
            <a:endParaRPr sz="3200">
              <a:latin typeface="Tahoma"/>
              <a:cs typeface="Tahoma"/>
            </a:endParaRPr>
          </a:p>
          <a:p>
            <a:pPr lvl="1" marL="997585" indent="-471805">
              <a:lnSpc>
                <a:spcPct val="100000"/>
              </a:lnSpc>
              <a:buAutoNum type="alphaLcPeriod"/>
              <a:tabLst>
                <a:tab pos="997585" algn="l"/>
              </a:tabLst>
            </a:pPr>
            <a:r>
              <a:rPr dirty="0" sz="3200" spc="-10">
                <a:latin typeface="Tahoma"/>
                <a:cs typeface="Tahoma"/>
              </a:rPr>
              <a:t>False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25"/>
              </a:spcBef>
            </a:pPr>
            <a:endParaRPr sz="3200">
              <a:latin typeface="Tahoma"/>
              <a:cs typeface="Tahoma"/>
            </a:endParaRPr>
          </a:p>
          <a:p>
            <a:pPr algn="ctr" marR="19304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True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25370"/>
            <a:ext cx="7860030" cy="4111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2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responsible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providing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needed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OSHA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standards?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OSHA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Employer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Workers’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Compensation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2800">
              <a:latin typeface="Tahoma"/>
              <a:cs typeface="Tahoma"/>
            </a:endParaRPr>
          </a:p>
          <a:p>
            <a:pPr algn="ctr" marL="32512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Employer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74496"/>
            <a:ext cx="7966709" cy="4886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Hazard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controls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must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addressed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in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which </a:t>
            </a:r>
            <a:r>
              <a:rPr dirty="0" sz="3000">
                <a:latin typeface="Tahoma"/>
                <a:cs typeface="Tahoma"/>
              </a:rPr>
              <a:t>order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priority?</a:t>
            </a:r>
            <a:endParaRPr sz="3000">
              <a:latin typeface="Tahoma"/>
              <a:cs typeface="Tahoma"/>
            </a:endParaRPr>
          </a:p>
          <a:p>
            <a:pPr lvl="1" marL="927100" marR="1868170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Substitution,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workaround,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 spc="-10">
                <a:latin typeface="Tahoma"/>
                <a:cs typeface="Tahoma"/>
              </a:rPr>
              <a:t>administrative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Workaround,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stop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work,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engineering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Stop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work,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PPE,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engineering,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substitution</a:t>
            </a:r>
            <a:endParaRPr sz="2600">
              <a:latin typeface="Tahoma"/>
              <a:cs typeface="Tahoma"/>
            </a:endParaRPr>
          </a:p>
          <a:p>
            <a:pPr lvl="1" marL="927100" marR="401955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Substitution,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engineering,</a:t>
            </a:r>
            <a:r>
              <a:rPr dirty="0" sz="2600" spc="-114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administrative,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PPE</a:t>
            </a:r>
            <a:endParaRPr sz="2600">
              <a:latin typeface="Tahoma"/>
              <a:cs typeface="Tahoma"/>
            </a:endParaRPr>
          </a:p>
          <a:p>
            <a:pPr marL="1661795" marR="57785" indent="-1376680">
              <a:lnSpc>
                <a:spcPct val="100000"/>
              </a:lnSpc>
              <a:spcBef>
                <a:spcPts val="217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Substitution,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engineering,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administrative,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25370"/>
            <a:ext cx="7308850" cy="432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4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hard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would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provide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most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electrical 	hazards?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C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Class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G</a:t>
            </a:r>
            <a:endParaRPr sz="2800">
              <a:latin typeface="Tahoma"/>
              <a:cs typeface="Tahoma"/>
            </a:endParaRPr>
          </a:p>
          <a:p>
            <a:pPr algn="ctr" marR="6350">
              <a:lnSpc>
                <a:spcPct val="100000"/>
              </a:lnSpc>
              <a:spcBef>
                <a:spcPts val="235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Class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E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25370"/>
            <a:ext cx="7203440" cy="42475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5"/>
              <a:tabLst>
                <a:tab pos="527685" algn="l"/>
                <a:tab pos="7190105" algn="l"/>
              </a:tabLst>
            </a:pPr>
            <a:r>
              <a:rPr dirty="0" sz="3200">
                <a:latin typeface="Tahoma"/>
                <a:cs typeface="Tahoma"/>
              </a:rPr>
              <a:t>Hearing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when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noise levels exceed </a:t>
            </a:r>
            <a:r>
              <a:rPr dirty="0" sz="3200" spc="-20">
                <a:latin typeface="Tahoma"/>
                <a:cs typeface="Tahoma"/>
              </a:rPr>
              <a:t>OSHA’s </a:t>
            </a:r>
            <a:r>
              <a:rPr dirty="0" sz="3200">
                <a:latin typeface="Tahoma"/>
                <a:cs typeface="Tahoma"/>
              </a:rPr>
              <a:t>PEL of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>
                <a:latin typeface="Tahoma"/>
                <a:cs typeface="Tahoma"/>
              </a:rPr>
              <a:t> 	dBA</a:t>
            </a:r>
            <a:r>
              <a:rPr dirty="0" u="none" sz="3200" spc="-25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as</a:t>
            </a:r>
            <a:r>
              <a:rPr dirty="0" u="none" sz="3200" spc="-3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a</a:t>
            </a:r>
            <a:r>
              <a:rPr dirty="0" u="none" sz="3200" spc="-30">
                <a:latin typeface="Tahoma"/>
                <a:cs typeface="Tahoma"/>
              </a:rPr>
              <a:t> </a:t>
            </a:r>
            <a:r>
              <a:rPr dirty="0" u="none" sz="3200" spc="-20">
                <a:latin typeface="Tahoma"/>
                <a:cs typeface="Tahoma"/>
              </a:rPr>
              <a:t>TWA.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80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90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100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110</a:t>
            </a:r>
            <a:endParaRPr sz="2800">
              <a:latin typeface="Tahoma"/>
              <a:cs typeface="Tahoma"/>
            </a:endParaRPr>
          </a:p>
          <a:p>
            <a:pPr marL="1657350">
              <a:lnSpc>
                <a:spcPct val="100000"/>
              </a:lnSpc>
              <a:spcBef>
                <a:spcPts val="175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90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dBAs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325370"/>
            <a:ext cx="6306820" cy="3942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6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responsible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providing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specialized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footwear?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Insurance</a:t>
            </a:r>
            <a:r>
              <a:rPr dirty="0" sz="2800" spc="-1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companies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OSHA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employer</a:t>
            </a:r>
            <a:endParaRPr sz="2800">
              <a:latin typeface="Tahoma"/>
              <a:cs typeface="Tahoma"/>
            </a:endParaRPr>
          </a:p>
          <a:p>
            <a:pPr algn="ctr" marL="814069">
              <a:lnSpc>
                <a:spcPct val="100000"/>
              </a:lnSpc>
              <a:spcBef>
                <a:spcPts val="319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employer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25370"/>
            <a:ext cx="7021830" cy="43541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7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considered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approved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eye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Sun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Prescription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Reading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Glasses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meeting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ANSI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standard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Z87</a:t>
            </a:r>
            <a:endParaRPr sz="2800">
              <a:latin typeface="Tahoma"/>
              <a:cs typeface="Tahoma"/>
            </a:endParaRPr>
          </a:p>
          <a:p>
            <a:pPr marL="1703070" marR="561975" indent="-885825">
              <a:lnSpc>
                <a:spcPct val="100000"/>
              </a:lnSpc>
              <a:spcBef>
                <a:spcPts val="259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Glasses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meeting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ANSI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standard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Z87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3093" rIns="0" bIns="0" rtlCol="0" vert="horz">
            <a:spAutoFit/>
          </a:bodyPr>
          <a:lstStyle/>
          <a:p>
            <a:pPr marL="72898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0"/>
              <a:t> </a:t>
            </a:r>
            <a:r>
              <a:rPr dirty="0"/>
              <a:t>10-hr.</a:t>
            </a:r>
            <a:r>
              <a:rPr dirty="0" spc="-25"/>
              <a:t> </a:t>
            </a:r>
            <a:r>
              <a:rPr dirty="0"/>
              <a:t>General</a:t>
            </a:r>
            <a:r>
              <a:rPr dirty="0" spc="10"/>
              <a:t> </a:t>
            </a:r>
            <a:r>
              <a:rPr dirty="0"/>
              <a:t>Industry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5"/>
              <a:t> </a:t>
            </a:r>
            <a:r>
              <a:rPr dirty="0"/>
              <a:t>PPE</a:t>
            </a:r>
            <a:r>
              <a:rPr dirty="0" spc="-3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25370"/>
            <a:ext cx="6561455" cy="3942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6415" indent="-513715">
              <a:lnSpc>
                <a:spcPts val="3840"/>
              </a:lnSpc>
              <a:spcBef>
                <a:spcPts val="105"/>
              </a:spcBef>
              <a:buAutoNum type="arabicPeriod" startAt="8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5" b="1">
                <a:latin typeface="Tahoma"/>
                <a:cs typeface="Tahoma"/>
              </a:rPr>
              <a:t>NOT</a:t>
            </a:r>
            <a:endParaRPr sz="3200">
              <a:latin typeface="Tahoma"/>
              <a:cs typeface="Tahoma"/>
            </a:endParaRPr>
          </a:p>
          <a:p>
            <a:pPr marL="527685">
              <a:lnSpc>
                <a:spcPct val="100000"/>
              </a:lnSpc>
            </a:pPr>
            <a:r>
              <a:rPr dirty="0" sz="3200">
                <a:latin typeface="Tahoma"/>
                <a:cs typeface="Tahoma"/>
              </a:rPr>
              <a:t>considered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PPE?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Rubber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gloves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Glasses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meeting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ANSI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standard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Z87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Sports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Hearing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muffs</a:t>
            </a:r>
            <a:endParaRPr sz="2800">
              <a:latin typeface="Tahoma"/>
              <a:cs typeface="Tahoma"/>
            </a:endParaRPr>
          </a:p>
          <a:p>
            <a:pPr algn="ctr" marL="708660">
              <a:lnSpc>
                <a:spcPct val="100000"/>
              </a:lnSpc>
              <a:spcBef>
                <a:spcPts val="319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Sports</a:t>
            </a:r>
            <a:r>
              <a:rPr dirty="0" sz="32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shoes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PPE_v-03-01-17</dc:title>
  <dcterms:created xsi:type="dcterms:W3CDTF">2025-06-10T17:40:47Z</dcterms:created>
  <dcterms:modified xsi:type="dcterms:W3CDTF">2025-06-10T17:40:47Z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2023-05-10T00:00:00Z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19.12.66</vt:lpwstr>
  </property>
</Properties>
</file>