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jpg" ContentType="image/jpg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</p:sldIdLst>
  <p:sldSz cx="9144000" cy="6858000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893411" y="182372"/>
            <a:ext cx="5357177" cy="635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</a:t>
            </a:r>
            <a:r>
              <a:rPr dirty="0" spc="-35"/>
              <a:t> </a:t>
            </a:r>
            <a:r>
              <a:rPr dirty="0"/>
              <a:t>Hour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5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Material</a:t>
            </a:r>
            <a:r>
              <a:rPr dirty="0" spc="-1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v.03.01.17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</a:t>
            </a:r>
            <a:r>
              <a:rPr dirty="0" spc="-35"/>
              <a:t> </a:t>
            </a:r>
            <a:r>
              <a:rPr dirty="0"/>
              <a:t>Hour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5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Material</a:t>
            </a:r>
            <a:r>
              <a:rPr dirty="0" spc="-1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v.03.01.17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</a:t>
            </a:r>
            <a:r>
              <a:rPr dirty="0" spc="-35"/>
              <a:t> </a:t>
            </a:r>
            <a:r>
              <a:rPr dirty="0"/>
              <a:t>Hour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5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Material</a:t>
            </a:r>
            <a:r>
              <a:rPr dirty="0" spc="-1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v.03.01.17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</a:t>
            </a:r>
            <a:r>
              <a:rPr dirty="0" spc="-35"/>
              <a:t> </a:t>
            </a:r>
            <a:r>
              <a:rPr dirty="0"/>
              <a:t>Hour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5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Material</a:t>
            </a:r>
            <a:r>
              <a:rPr dirty="0" spc="-1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v.03.01.17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</a:t>
            </a:r>
            <a:r>
              <a:rPr dirty="0" spc="-35"/>
              <a:t> </a:t>
            </a:r>
            <a:r>
              <a:rPr dirty="0"/>
              <a:t>Hour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5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Material</a:t>
            </a:r>
            <a:r>
              <a:rPr dirty="0" spc="-1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0" y="6172200"/>
            <a:ext cx="9144000" cy="685800"/>
          </a:xfrm>
          <a:custGeom>
            <a:avLst/>
            <a:gdLst/>
            <a:ahLst/>
            <a:cxnLst/>
            <a:rect l="l" t="t" r="r" b="b"/>
            <a:pathLst>
              <a:path w="9144000" h="685800">
                <a:moveTo>
                  <a:pt x="9144000" y="0"/>
                </a:moveTo>
                <a:lnTo>
                  <a:pt x="0" y="0"/>
                </a:lnTo>
                <a:lnTo>
                  <a:pt x="0" y="685800"/>
                </a:lnTo>
                <a:lnTo>
                  <a:pt x="9144000" y="6858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380" y="6171057"/>
            <a:ext cx="9144000" cy="1905"/>
          </a:xfrm>
          <a:custGeom>
            <a:avLst/>
            <a:gdLst/>
            <a:ahLst/>
            <a:cxnLst/>
            <a:rect l="l" t="t" r="r" b="b"/>
            <a:pathLst>
              <a:path w="9144000" h="1904">
                <a:moveTo>
                  <a:pt x="0" y="0"/>
                </a:moveTo>
                <a:lnTo>
                  <a:pt x="9144000" y="1587"/>
                </a:lnTo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95266" y="182372"/>
            <a:ext cx="6153467" cy="635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44575" y="1311705"/>
            <a:ext cx="7054849" cy="43834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78739" y="6675525"/>
            <a:ext cx="2783840" cy="1479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</a:t>
            </a:r>
            <a:r>
              <a:rPr dirty="0" spc="-35"/>
              <a:t> </a:t>
            </a:r>
            <a:r>
              <a:rPr dirty="0"/>
              <a:t>Hour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5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Material</a:t>
            </a:r>
            <a:r>
              <a:rPr dirty="0" spc="-1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v.03.01.17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728456" y="6527458"/>
            <a:ext cx="2327909" cy="269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Relationship Id="rId3" Type="http://schemas.openxmlformats.org/officeDocument/2006/relationships/image" Target="../media/image4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Relationship Id="rId3" Type="http://schemas.openxmlformats.org/officeDocument/2006/relationships/image" Target="../media/image6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Relationship Id="rId3" Type="http://schemas.openxmlformats.org/officeDocument/2006/relationships/image" Target="../media/image8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Relationship Id="rId3" Type="http://schemas.openxmlformats.org/officeDocument/2006/relationships/image" Target="../media/image15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Relationship Id="rId3" Type="http://schemas.openxmlformats.org/officeDocument/2006/relationships/image" Target="../media/image20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Relationship Id="rId3" Type="http://schemas.openxmlformats.org/officeDocument/2006/relationships/image" Target="../media/image22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compliance.safetysmart.com/wp-content/uploads/2012/09/1397275471.jpg" TargetMode="External"/><Relationship Id="rId3" Type="http://schemas.openxmlformats.org/officeDocument/2006/relationships/image" Target="../media/image24.jp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Relationship Id="rId3" Type="http://schemas.openxmlformats.org/officeDocument/2006/relationships/image" Target="../media/image26.jp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washingtoncrane.com/Images/inspections-pic.jpg" TargetMode="External"/><Relationship Id="rId3" Type="http://schemas.openxmlformats.org/officeDocument/2006/relationships/image" Target="../media/image27.jp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3" Type="http://schemas.openxmlformats.org/officeDocument/2006/relationships/image" Target="../media/image29.jpg"/><Relationship Id="rId4" Type="http://schemas.openxmlformats.org/officeDocument/2006/relationships/image" Target="../media/image30.jp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Relationship Id="rId3" Type="http://schemas.openxmlformats.org/officeDocument/2006/relationships/image" Target="../media/image33.jp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g"/><Relationship Id="rId3" Type="http://schemas.openxmlformats.org/officeDocument/2006/relationships/image" Target="../media/image35.jpg"/><Relationship Id="rId4" Type="http://schemas.openxmlformats.org/officeDocument/2006/relationships/image" Target="../media/image36.jpg"/><Relationship Id="rId5" Type="http://schemas.openxmlformats.org/officeDocument/2006/relationships/image" Target="../media/image37.jp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jp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jpg"/><Relationship Id="rId3" Type="http://schemas.openxmlformats.org/officeDocument/2006/relationships/image" Target="../media/image40.jpg"/><Relationship Id="rId4" Type="http://schemas.openxmlformats.org/officeDocument/2006/relationships/image" Target="../media/image41.pn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jpg"/><Relationship Id="rId3" Type="http://schemas.openxmlformats.org/officeDocument/2006/relationships/image" Target="../media/image43.jpg"/><Relationship Id="rId4" Type="http://schemas.openxmlformats.org/officeDocument/2006/relationships/image" Target="../media/image44.jp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jpg"/><Relationship Id="rId3" Type="http://schemas.openxmlformats.org/officeDocument/2006/relationships/image" Target="../media/image46.jp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jp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jpg"/><Relationship Id="rId3" Type="http://schemas.openxmlformats.org/officeDocument/2006/relationships/image" Target="../media/image49.jp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pn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jpg"/><Relationship Id="rId3" Type="http://schemas.openxmlformats.org/officeDocument/2006/relationships/image" Target="../media/image52.jp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pn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4.jp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5.jpg"/><Relationship Id="rId3" Type="http://schemas.openxmlformats.org/officeDocument/2006/relationships/image" Target="../media/image56.jpg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7.jpg"/><Relationship Id="rId3" Type="http://schemas.openxmlformats.org/officeDocument/2006/relationships/image" Target="../media/image58.jp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-12319" y="0"/>
            <a:ext cx="9169400" cy="6858000"/>
            <a:chOff x="-12319" y="0"/>
            <a:chExt cx="9169400" cy="6858000"/>
          </a:xfrm>
        </p:grpSpPr>
        <p:sp>
          <p:nvSpPr>
            <p:cNvPr id="3" name="object 3" descr=""/>
            <p:cNvSpPr/>
            <p:nvPr/>
          </p:nvSpPr>
          <p:spPr>
            <a:xfrm>
              <a:off x="0" y="0"/>
              <a:ext cx="9144000" cy="6172200"/>
            </a:xfrm>
            <a:custGeom>
              <a:avLst/>
              <a:gdLst/>
              <a:ahLst/>
              <a:cxnLst/>
              <a:rect l="l" t="t" r="r" b="b"/>
              <a:pathLst>
                <a:path w="9144000" h="6172200">
                  <a:moveTo>
                    <a:pt x="0" y="6172200"/>
                  </a:moveTo>
                  <a:lnTo>
                    <a:pt x="9144000" y="61722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17220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80" y="6171057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4705" y="285750"/>
              <a:ext cx="1056893" cy="1466849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309943" y="280987"/>
              <a:ext cx="1066800" cy="1476375"/>
            </a:xfrm>
            <a:custGeom>
              <a:avLst/>
              <a:gdLst/>
              <a:ahLst/>
              <a:cxnLst/>
              <a:rect l="l" t="t" r="r" b="b"/>
              <a:pathLst>
                <a:path w="1066800" h="1476375">
                  <a:moveTo>
                    <a:pt x="0" y="0"/>
                  </a:moveTo>
                  <a:lnTo>
                    <a:pt x="1066419" y="0"/>
                  </a:lnTo>
                  <a:lnTo>
                    <a:pt x="1066419" y="1476375"/>
                  </a:lnTo>
                  <a:lnTo>
                    <a:pt x="0" y="147637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59979" y="140970"/>
              <a:ext cx="1226807" cy="1611629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7455217" y="136207"/>
              <a:ext cx="1236345" cy="1621155"/>
            </a:xfrm>
            <a:custGeom>
              <a:avLst/>
              <a:gdLst/>
              <a:ahLst/>
              <a:cxnLst/>
              <a:rect l="l" t="t" r="r" b="b"/>
              <a:pathLst>
                <a:path w="1236345" h="1621155">
                  <a:moveTo>
                    <a:pt x="0" y="0"/>
                  </a:moveTo>
                  <a:lnTo>
                    <a:pt x="1236345" y="0"/>
                  </a:lnTo>
                  <a:lnTo>
                    <a:pt x="1236345" y="1621154"/>
                  </a:lnTo>
                  <a:lnTo>
                    <a:pt x="0" y="1621154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822359" y="1934972"/>
            <a:ext cx="7500620" cy="1366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1010285">
              <a:lnSpc>
                <a:spcPct val="100000"/>
              </a:lnSpc>
              <a:spcBef>
                <a:spcPts val="95"/>
              </a:spcBef>
            </a:pPr>
            <a:r>
              <a:rPr dirty="0" sz="4400" b="1">
                <a:latin typeface="Tahoma"/>
                <a:cs typeface="Tahoma"/>
              </a:rPr>
              <a:t>Materials</a:t>
            </a:r>
            <a:r>
              <a:rPr dirty="0" sz="4400" spc="-165" b="1">
                <a:latin typeface="Tahoma"/>
                <a:cs typeface="Tahoma"/>
              </a:rPr>
              <a:t> </a:t>
            </a:r>
            <a:r>
              <a:rPr dirty="0" sz="4400" spc="-10" b="1">
                <a:latin typeface="Tahoma"/>
                <a:cs typeface="Tahoma"/>
              </a:rPr>
              <a:t>Handling, </a:t>
            </a:r>
            <a:r>
              <a:rPr dirty="0" sz="4400" b="1">
                <a:latin typeface="Tahoma"/>
                <a:cs typeface="Tahoma"/>
              </a:rPr>
              <a:t>Storage,</a:t>
            </a:r>
            <a:r>
              <a:rPr dirty="0" sz="4400" spc="-100" b="1">
                <a:latin typeface="Tahoma"/>
                <a:cs typeface="Tahoma"/>
              </a:rPr>
              <a:t> </a:t>
            </a:r>
            <a:r>
              <a:rPr dirty="0" sz="4400" b="1">
                <a:latin typeface="Tahoma"/>
                <a:cs typeface="Tahoma"/>
              </a:rPr>
              <a:t>Use,</a:t>
            </a:r>
            <a:r>
              <a:rPr dirty="0" sz="4400" spc="-114" b="1">
                <a:latin typeface="Tahoma"/>
                <a:cs typeface="Tahoma"/>
              </a:rPr>
              <a:t> </a:t>
            </a:r>
            <a:r>
              <a:rPr dirty="0" sz="4400" b="1">
                <a:latin typeface="Tahoma"/>
                <a:cs typeface="Tahoma"/>
              </a:rPr>
              <a:t>and</a:t>
            </a:r>
            <a:r>
              <a:rPr dirty="0" sz="4400" spc="-105" b="1">
                <a:latin typeface="Tahoma"/>
                <a:cs typeface="Tahoma"/>
              </a:rPr>
              <a:t> </a:t>
            </a:r>
            <a:r>
              <a:rPr dirty="0" sz="4400" spc="-10" b="1">
                <a:latin typeface="Tahoma"/>
                <a:cs typeface="Tahoma"/>
              </a:rPr>
              <a:t>Disposal</a:t>
            </a:r>
            <a:endParaRPr sz="4400">
              <a:latin typeface="Tahoma"/>
              <a:cs typeface="Tahoma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</a:t>
            </a:r>
            <a:r>
              <a:rPr dirty="0" spc="-35"/>
              <a:t> </a:t>
            </a:r>
            <a:r>
              <a:rPr dirty="0"/>
              <a:t>Hour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5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Material</a:t>
            </a:r>
            <a:r>
              <a:rPr dirty="0" spc="-1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v.03.01.17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428701" y="3618013"/>
            <a:ext cx="8436610" cy="14884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049780" marR="5080" indent="-2037080">
              <a:lnSpc>
                <a:spcPct val="120000"/>
              </a:lnSpc>
              <a:spcBef>
                <a:spcPts val="95"/>
              </a:spcBef>
            </a:pPr>
            <a:r>
              <a:rPr dirty="0" sz="4000" b="1">
                <a:solidFill>
                  <a:srgbClr val="888888"/>
                </a:solidFill>
                <a:latin typeface="Tahoma"/>
                <a:cs typeface="Tahoma"/>
              </a:rPr>
              <a:t>OSHA</a:t>
            </a:r>
            <a:r>
              <a:rPr dirty="0" sz="4000" spc="-110" b="1">
                <a:solidFill>
                  <a:srgbClr val="888888"/>
                </a:solidFill>
                <a:latin typeface="Tahoma"/>
                <a:cs typeface="Tahoma"/>
              </a:rPr>
              <a:t> </a:t>
            </a:r>
            <a:r>
              <a:rPr dirty="0" sz="4000" spc="-25" b="1">
                <a:solidFill>
                  <a:srgbClr val="888888"/>
                </a:solidFill>
                <a:latin typeface="Tahoma"/>
                <a:cs typeface="Tahoma"/>
              </a:rPr>
              <a:t>10-</a:t>
            </a:r>
            <a:r>
              <a:rPr dirty="0" sz="4000" b="1">
                <a:solidFill>
                  <a:srgbClr val="888888"/>
                </a:solidFill>
                <a:latin typeface="Tahoma"/>
                <a:cs typeface="Tahoma"/>
              </a:rPr>
              <a:t>hour</a:t>
            </a:r>
            <a:r>
              <a:rPr dirty="0" sz="4000" spc="-95" b="1">
                <a:solidFill>
                  <a:srgbClr val="888888"/>
                </a:solidFill>
                <a:latin typeface="Tahoma"/>
                <a:cs typeface="Tahoma"/>
              </a:rPr>
              <a:t> </a:t>
            </a:r>
            <a:r>
              <a:rPr dirty="0" sz="4000" b="1">
                <a:solidFill>
                  <a:srgbClr val="888888"/>
                </a:solidFill>
                <a:latin typeface="Tahoma"/>
                <a:cs typeface="Tahoma"/>
              </a:rPr>
              <a:t>Outreach</a:t>
            </a:r>
            <a:r>
              <a:rPr dirty="0" sz="4000" spc="-105" b="1">
                <a:solidFill>
                  <a:srgbClr val="888888"/>
                </a:solidFill>
                <a:latin typeface="Tahoma"/>
                <a:cs typeface="Tahoma"/>
              </a:rPr>
              <a:t> </a:t>
            </a:r>
            <a:r>
              <a:rPr dirty="0" sz="4000" spc="-10" b="1">
                <a:solidFill>
                  <a:srgbClr val="888888"/>
                </a:solidFill>
                <a:latin typeface="Tahoma"/>
                <a:cs typeface="Tahoma"/>
              </a:rPr>
              <a:t>Training </a:t>
            </a:r>
            <a:r>
              <a:rPr dirty="0" sz="4000" b="1">
                <a:solidFill>
                  <a:srgbClr val="888888"/>
                </a:solidFill>
                <a:latin typeface="Tahoma"/>
                <a:cs typeface="Tahoma"/>
              </a:rPr>
              <a:t>General</a:t>
            </a:r>
            <a:r>
              <a:rPr dirty="0" sz="4000" spc="-45" b="1">
                <a:solidFill>
                  <a:srgbClr val="888888"/>
                </a:solidFill>
                <a:latin typeface="Tahoma"/>
                <a:cs typeface="Tahoma"/>
              </a:rPr>
              <a:t> </a:t>
            </a:r>
            <a:r>
              <a:rPr dirty="0" sz="4000" spc="-10" b="1">
                <a:solidFill>
                  <a:srgbClr val="888888"/>
                </a:solidFill>
                <a:latin typeface="Tahoma"/>
                <a:cs typeface="Tahoma"/>
              </a:rPr>
              <a:t>Industry</a:t>
            </a:r>
            <a:endParaRPr sz="4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-12319" y="0"/>
            <a:ext cx="9169400" cy="6858000"/>
            <a:chOff x="-12319" y="0"/>
            <a:chExt cx="9169400" cy="6858000"/>
          </a:xfrm>
        </p:grpSpPr>
        <p:sp>
          <p:nvSpPr>
            <p:cNvPr id="3" name="object 3" descr=""/>
            <p:cNvSpPr/>
            <p:nvPr/>
          </p:nvSpPr>
          <p:spPr>
            <a:xfrm>
              <a:off x="0" y="0"/>
              <a:ext cx="9144000" cy="6172200"/>
            </a:xfrm>
            <a:custGeom>
              <a:avLst/>
              <a:gdLst/>
              <a:ahLst/>
              <a:cxnLst/>
              <a:rect l="l" t="t" r="r" b="b"/>
              <a:pathLst>
                <a:path w="9144000" h="6172200">
                  <a:moveTo>
                    <a:pt x="0" y="6172200"/>
                  </a:moveTo>
                  <a:lnTo>
                    <a:pt x="9144000" y="61722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17220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80" y="6171057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45923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Introduction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</a:t>
            </a:r>
            <a:r>
              <a:rPr dirty="0" spc="-35"/>
              <a:t> </a:t>
            </a:r>
            <a:r>
              <a:rPr dirty="0"/>
              <a:t>Hour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5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Material</a:t>
            </a:r>
            <a:r>
              <a:rPr dirty="0" spc="-1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v.03.01.17</a:t>
            </a:r>
          </a:p>
        </p:txBody>
      </p:sp>
      <p:sp>
        <p:nvSpPr>
          <p:cNvPr id="7" name="object 7" descr=""/>
          <p:cNvSpPr txBox="1"/>
          <p:nvPr/>
        </p:nvSpPr>
        <p:spPr>
          <a:xfrm>
            <a:off x="650240" y="1082359"/>
            <a:ext cx="7818120" cy="3902710"/>
          </a:xfrm>
          <a:prstGeom prst="rect">
            <a:avLst/>
          </a:prstGeom>
        </p:spPr>
        <p:txBody>
          <a:bodyPr wrap="square" lIns="0" tIns="1041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20"/>
              </a:spcBef>
            </a:pPr>
            <a:r>
              <a:rPr dirty="0" sz="3000">
                <a:latin typeface="Tahoma"/>
                <a:cs typeface="Tahoma"/>
              </a:rPr>
              <a:t>Lesson</a:t>
            </a:r>
            <a:r>
              <a:rPr dirty="0" sz="3000" spc="-35">
                <a:latin typeface="Tahoma"/>
                <a:cs typeface="Tahoma"/>
              </a:rPr>
              <a:t> </a:t>
            </a:r>
            <a:r>
              <a:rPr dirty="0" sz="3000" spc="-10">
                <a:latin typeface="Tahoma"/>
                <a:cs typeface="Tahoma"/>
              </a:rPr>
              <a:t>objectives:</a:t>
            </a:r>
            <a:endParaRPr sz="3000">
              <a:latin typeface="Tahoma"/>
              <a:cs typeface="Tahoma"/>
            </a:endParaRPr>
          </a:p>
          <a:p>
            <a:pPr marL="526415" indent="-513715">
              <a:lnSpc>
                <a:spcPct val="100000"/>
              </a:lnSpc>
              <a:spcBef>
                <a:spcPts val="670"/>
              </a:spcBef>
              <a:buAutoNum type="arabicPeriod"/>
              <a:tabLst>
                <a:tab pos="526415" algn="l"/>
              </a:tabLst>
            </a:pPr>
            <a:r>
              <a:rPr dirty="0" sz="2800">
                <a:latin typeface="Tahoma"/>
                <a:cs typeface="Tahoma"/>
              </a:rPr>
              <a:t>Identify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types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material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handling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equipment.</a:t>
            </a:r>
            <a:endParaRPr sz="2800">
              <a:latin typeface="Tahoma"/>
              <a:cs typeface="Tahoma"/>
            </a:endParaRPr>
          </a:p>
          <a:p>
            <a:pPr marL="527050" marR="713105" indent="-514350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527050" algn="l"/>
              </a:tabLst>
            </a:pPr>
            <a:r>
              <a:rPr dirty="0" sz="2800">
                <a:latin typeface="Tahoma"/>
                <a:cs typeface="Tahoma"/>
              </a:rPr>
              <a:t>Describe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hazards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associated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with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material </a:t>
            </a:r>
            <a:r>
              <a:rPr dirty="0" sz="2800">
                <a:latin typeface="Tahoma"/>
                <a:cs typeface="Tahoma"/>
              </a:rPr>
              <a:t>handling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activities.</a:t>
            </a:r>
            <a:endParaRPr sz="2800">
              <a:latin typeface="Tahoma"/>
              <a:cs typeface="Tahoma"/>
            </a:endParaRPr>
          </a:p>
          <a:p>
            <a:pPr marL="527050" marR="162560" indent="-514350">
              <a:lnSpc>
                <a:spcPct val="100000"/>
              </a:lnSpc>
              <a:spcBef>
                <a:spcPts val="670"/>
              </a:spcBef>
              <a:buAutoNum type="arabicPeriod"/>
              <a:tabLst>
                <a:tab pos="527050" algn="l"/>
              </a:tabLst>
            </a:pPr>
            <a:r>
              <a:rPr dirty="0" sz="2800">
                <a:latin typeface="Tahoma"/>
                <a:cs typeface="Tahoma"/>
              </a:rPr>
              <a:t>Identify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methods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prevent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hazards </a:t>
            </a:r>
            <a:r>
              <a:rPr dirty="0" sz="2800">
                <a:latin typeface="Tahoma"/>
                <a:cs typeface="Tahoma"/>
              </a:rPr>
              <a:t>associated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with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material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handling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equipment.</a:t>
            </a:r>
            <a:endParaRPr sz="2800">
              <a:latin typeface="Tahoma"/>
              <a:cs typeface="Tahoma"/>
            </a:endParaRPr>
          </a:p>
          <a:p>
            <a:pPr marL="526415" marR="328295" indent="-514350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526415" algn="l"/>
              </a:tabLst>
            </a:pPr>
            <a:r>
              <a:rPr dirty="0" sz="2800">
                <a:latin typeface="Tahoma"/>
                <a:cs typeface="Tahoma"/>
              </a:rPr>
              <a:t>Recognize</a:t>
            </a:r>
            <a:r>
              <a:rPr dirty="0" sz="2800" spc="-1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employer</a:t>
            </a:r>
            <a:r>
              <a:rPr dirty="0" sz="2800" spc="-1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requirements</a:t>
            </a:r>
            <a:r>
              <a:rPr dirty="0" sz="2800" spc="-1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13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protect </a:t>
            </a:r>
            <a:r>
              <a:rPr dirty="0" sz="2800">
                <a:latin typeface="Tahoma"/>
                <a:cs typeface="Tahoma"/>
              </a:rPr>
              <a:t>workers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from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material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handling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hazards.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-12319" y="0"/>
            <a:ext cx="9169400" cy="6858000"/>
            <a:chOff x="-12319" y="0"/>
            <a:chExt cx="9169400" cy="6858000"/>
          </a:xfrm>
        </p:grpSpPr>
        <p:sp>
          <p:nvSpPr>
            <p:cNvPr id="3" name="object 3" descr=""/>
            <p:cNvSpPr/>
            <p:nvPr/>
          </p:nvSpPr>
          <p:spPr>
            <a:xfrm>
              <a:off x="0" y="0"/>
              <a:ext cx="9144000" cy="6172200"/>
            </a:xfrm>
            <a:custGeom>
              <a:avLst/>
              <a:gdLst/>
              <a:ahLst/>
              <a:cxnLst/>
              <a:rect l="l" t="t" r="r" b="b"/>
              <a:pathLst>
                <a:path w="9144000" h="6172200">
                  <a:moveTo>
                    <a:pt x="0" y="6172200"/>
                  </a:moveTo>
                  <a:lnTo>
                    <a:pt x="9144000" y="61722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17220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80" y="6171057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036191" y="121189"/>
            <a:ext cx="5072380" cy="6356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Types</a:t>
            </a:r>
            <a:r>
              <a:rPr dirty="0" spc="-50"/>
              <a:t> </a:t>
            </a:r>
            <a:r>
              <a:rPr dirty="0"/>
              <a:t>of</a:t>
            </a:r>
            <a:r>
              <a:rPr dirty="0" spc="-45"/>
              <a:t> </a:t>
            </a:r>
            <a:r>
              <a:rPr dirty="0" spc="-10"/>
              <a:t>Equipment</a:t>
            </a:r>
          </a:p>
        </p:txBody>
      </p:sp>
      <p:sp>
        <p:nvSpPr>
          <p:cNvPr id="7" name="object 7" descr=""/>
          <p:cNvSpPr txBox="1"/>
          <p:nvPr/>
        </p:nvSpPr>
        <p:spPr>
          <a:xfrm>
            <a:off x="1288774" y="1749211"/>
            <a:ext cx="187325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 spc="-10">
                <a:solidFill>
                  <a:srgbClr val="006FC0"/>
                </a:solidFill>
                <a:latin typeface="Tahoma"/>
                <a:cs typeface="Tahoma"/>
              </a:rPr>
              <a:t>Conveyors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7610196" y="4909040"/>
            <a:ext cx="96837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TEEX-Harwood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32379" y="4932755"/>
            <a:ext cx="5924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744093" y="2333625"/>
            <a:ext cx="7924800" cy="2570480"/>
            <a:chOff x="744093" y="2333625"/>
            <a:chExt cx="7924800" cy="2570480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3618" y="2348496"/>
              <a:ext cx="3733799" cy="2533637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748855" y="2343721"/>
              <a:ext cx="3743325" cy="2543175"/>
            </a:xfrm>
            <a:custGeom>
              <a:avLst/>
              <a:gdLst/>
              <a:ahLst/>
              <a:cxnLst/>
              <a:rect l="l" t="t" r="r" b="b"/>
              <a:pathLst>
                <a:path w="3743325" h="2543175">
                  <a:moveTo>
                    <a:pt x="0" y="0"/>
                  </a:moveTo>
                  <a:lnTo>
                    <a:pt x="3743325" y="0"/>
                  </a:lnTo>
                  <a:lnTo>
                    <a:pt x="3743325" y="2543175"/>
                  </a:lnTo>
                  <a:lnTo>
                    <a:pt x="0" y="254317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57800" y="2343150"/>
              <a:ext cx="3401567" cy="2551175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5253037" y="2338387"/>
              <a:ext cx="3411220" cy="2560955"/>
            </a:xfrm>
            <a:custGeom>
              <a:avLst/>
              <a:gdLst/>
              <a:ahLst/>
              <a:cxnLst/>
              <a:rect l="l" t="t" r="r" b="b"/>
              <a:pathLst>
                <a:path w="3411220" h="2560954">
                  <a:moveTo>
                    <a:pt x="0" y="0"/>
                  </a:moveTo>
                  <a:lnTo>
                    <a:pt x="3411092" y="0"/>
                  </a:lnTo>
                  <a:lnTo>
                    <a:pt x="3411092" y="2560701"/>
                  </a:lnTo>
                  <a:lnTo>
                    <a:pt x="0" y="2560701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 txBox="1"/>
          <p:nvPr/>
        </p:nvSpPr>
        <p:spPr>
          <a:xfrm>
            <a:off x="5494263" y="1251287"/>
            <a:ext cx="2988945" cy="1000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713740">
              <a:lnSpc>
                <a:spcPct val="100000"/>
              </a:lnSpc>
              <a:spcBef>
                <a:spcPts val="95"/>
              </a:spcBef>
            </a:pPr>
            <a:r>
              <a:rPr dirty="0" sz="3200" spc="-10">
                <a:solidFill>
                  <a:srgbClr val="006FC0"/>
                </a:solidFill>
                <a:latin typeface="Tahoma"/>
                <a:cs typeface="Tahoma"/>
              </a:rPr>
              <a:t>Powered </a:t>
            </a:r>
            <a:r>
              <a:rPr dirty="0" sz="3200">
                <a:solidFill>
                  <a:srgbClr val="006FC0"/>
                </a:solidFill>
                <a:latin typeface="Tahoma"/>
                <a:cs typeface="Tahoma"/>
              </a:rPr>
              <a:t>Industrial</a:t>
            </a:r>
            <a:r>
              <a:rPr dirty="0" sz="3200" spc="-12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dirty="0" sz="3200" spc="-50">
                <a:solidFill>
                  <a:srgbClr val="006FC0"/>
                </a:solidFill>
                <a:latin typeface="Tahoma"/>
                <a:cs typeface="Tahoma"/>
              </a:rPr>
              <a:t>Trucks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16" name="object 1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7" name="object 1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</a:t>
            </a:r>
            <a:r>
              <a:rPr dirty="0" spc="-35"/>
              <a:t> </a:t>
            </a:r>
            <a:r>
              <a:rPr dirty="0"/>
              <a:t>Hour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5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Material</a:t>
            </a:r>
            <a:r>
              <a:rPr dirty="0" spc="-1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38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3619" y="6858000"/>
                </a:moveTo>
                <a:lnTo>
                  <a:pt x="9143619" y="0"/>
                </a:lnTo>
                <a:lnTo>
                  <a:pt x="0" y="0"/>
                </a:lnTo>
                <a:lnTo>
                  <a:pt x="0" y="6858000"/>
                </a:lnTo>
                <a:lnTo>
                  <a:pt x="9143619" y="6858000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36191" y="121189"/>
            <a:ext cx="5073650" cy="6356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231F20"/>
                </a:solidFill>
              </a:rPr>
              <a:t>Types</a:t>
            </a:r>
            <a:r>
              <a:rPr dirty="0" spc="-20">
                <a:solidFill>
                  <a:srgbClr val="231F20"/>
                </a:solidFill>
              </a:rPr>
              <a:t> </a:t>
            </a:r>
            <a:r>
              <a:rPr dirty="0">
                <a:solidFill>
                  <a:srgbClr val="231F20"/>
                </a:solidFill>
              </a:rPr>
              <a:t>of</a:t>
            </a:r>
            <a:r>
              <a:rPr dirty="0" spc="-5">
                <a:solidFill>
                  <a:srgbClr val="231F20"/>
                </a:solidFill>
              </a:rPr>
              <a:t> </a:t>
            </a:r>
            <a:r>
              <a:rPr dirty="0" spc="-10">
                <a:solidFill>
                  <a:srgbClr val="231F20"/>
                </a:solidFill>
              </a:rPr>
              <a:t>Equipment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716062" y="1283969"/>
            <a:ext cx="124333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 spc="-10">
                <a:solidFill>
                  <a:srgbClr val="1870B8"/>
                </a:solidFill>
                <a:latin typeface="Tahoma"/>
                <a:cs typeface="Tahoma"/>
              </a:rPr>
              <a:t>Cranes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951357" y="2221610"/>
            <a:ext cx="3804920" cy="2867025"/>
            <a:chOff x="951357" y="2221610"/>
            <a:chExt cx="3804920" cy="286702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0882" y="2231135"/>
              <a:ext cx="3785616" cy="2847594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956119" y="2226373"/>
              <a:ext cx="3795395" cy="2857500"/>
            </a:xfrm>
            <a:custGeom>
              <a:avLst/>
              <a:gdLst/>
              <a:ahLst/>
              <a:cxnLst/>
              <a:rect l="l" t="t" r="r" b="b"/>
              <a:pathLst>
                <a:path w="3795395" h="2857500">
                  <a:moveTo>
                    <a:pt x="0" y="2857119"/>
                  </a:moveTo>
                  <a:lnTo>
                    <a:pt x="0" y="0"/>
                  </a:lnTo>
                  <a:lnTo>
                    <a:pt x="3795141" y="0"/>
                  </a:lnTo>
                  <a:lnTo>
                    <a:pt x="3795141" y="2857119"/>
                  </a:lnTo>
                  <a:lnTo>
                    <a:pt x="0" y="2857119"/>
                  </a:lnTo>
                  <a:close/>
                </a:path>
              </a:pathLst>
            </a:custGeom>
            <a:ln w="952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6199101" y="1311587"/>
            <a:ext cx="107061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 spc="-10">
                <a:solidFill>
                  <a:srgbClr val="1870B8"/>
                </a:solidFill>
                <a:latin typeface="Tahoma"/>
                <a:cs typeface="Tahoma"/>
              </a:rPr>
              <a:t>Slings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857875" y="2217801"/>
            <a:ext cx="1987550" cy="2867025"/>
            <a:chOff x="5857875" y="2217801"/>
            <a:chExt cx="1987550" cy="2867025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67400" y="2227326"/>
              <a:ext cx="1968246" cy="2847594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5862637" y="2222563"/>
              <a:ext cx="1978025" cy="2857500"/>
            </a:xfrm>
            <a:custGeom>
              <a:avLst/>
              <a:gdLst/>
              <a:ahLst/>
              <a:cxnLst/>
              <a:rect l="l" t="t" r="r" b="b"/>
              <a:pathLst>
                <a:path w="1978025" h="2857500">
                  <a:moveTo>
                    <a:pt x="0" y="2857119"/>
                  </a:moveTo>
                  <a:lnTo>
                    <a:pt x="0" y="0"/>
                  </a:lnTo>
                  <a:lnTo>
                    <a:pt x="1977771" y="0"/>
                  </a:lnTo>
                  <a:lnTo>
                    <a:pt x="1977771" y="2857118"/>
                  </a:lnTo>
                  <a:lnTo>
                    <a:pt x="0" y="2857119"/>
                  </a:lnTo>
                  <a:close/>
                </a:path>
              </a:pathLst>
            </a:custGeom>
            <a:ln w="9524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1039616" y="5101475"/>
            <a:ext cx="558800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solidFill>
                  <a:srgbClr val="231F20"/>
                </a:solidFill>
                <a:latin typeface="Calibri"/>
                <a:cs typeface="Calibri"/>
              </a:rPr>
              <a:t>Source:</a:t>
            </a:r>
            <a:r>
              <a:rPr dirty="0" sz="800" spc="-3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800" spc="-20">
                <a:solidFill>
                  <a:srgbClr val="231F20"/>
                </a:solidFill>
                <a:latin typeface="Calibri"/>
                <a:cs typeface="Calibri"/>
              </a:rPr>
              <a:t>TEEX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188886" y="5101475"/>
            <a:ext cx="59372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solidFill>
                  <a:srgbClr val="231F20"/>
                </a:solidFill>
                <a:latin typeface="Calibri"/>
                <a:cs typeface="Calibri"/>
              </a:rPr>
              <a:t>Source:</a:t>
            </a:r>
            <a:r>
              <a:rPr dirty="0" sz="800" spc="-3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800" spc="-20">
                <a:solidFill>
                  <a:srgbClr val="231F20"/>
                </a:solidFill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-12319" y="6158357"/>
            <a:ext cx="9169400" cy="699770"/>
            <a:chOff x="-12319" y="6158357"/>
            <a:chExt cx="9169400" cy="699770"/>
          </a:xfrm>
        </p:grpSpPr>
        <p:sp>
          <p:nvSpPr>
            <p:cNvPr id="15" name="object 1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799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380" y="6171057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8" name="object 1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</a:t>
            </a:r>
            <a:r>
              <a:rPr dirty="0" spc="-35"/>
              <a:t> </a:t>
            </a:r>
            <a:r>
              <a:rPr dirty="0"/>
              <a:t>Hour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5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Material</a:t>
            </a:r>
            <a:r>
              <a:rPr dirty="0" spc="-1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33480" y="106172"/>
            <a:ext cx="6276340" cy="12452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734695" marR="5080" indent="-722630">
              <a:lnSpc>
                <a:spcPct val="100000"/>
              </a:lnSpc>
              <a:spcBef>
                <a:spcPts val="100"/>
              </a:spcBef>
            </a:pPr>
            <a:r>
              <a:rPr dirty="0"/>
              <a:t>Hazards</a:t>
            </a:r>
            <a:r>
              <a:rPr dirty="0" spc="-140"/>
              <a:t> </a:t>
            </a:r>
            <a:r>
              <a:rPr dirty="0"/>
              <a:t>Associated</a:t>
            </a:r>
            <a:r>
              <a:rPr dirty="0" spc="-130"/>
              <a:t> </a:t>
            </a:r>
            <a:r>
              <a:rPr dirty="0" spc="-20"/>
              <a:t>with </a:t>
            </a:r>
            <a:r>
              <a:rPr dirty="0"/>
              <a:t>Materials</a:t>
            </a:r>
            <a:r>
              <a:rPr dirty="0" spc="-170"/>
              <a:t> </a:t>
            </a:r>
            <a:r>
              <a:rPr dirty="0" spc="-10"/>
              <a:t>Handling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878839" y="1458612"/>
            <a:ext cx="6340475" cy="1633855"/>
          </a:xfrm>
          <a:prstGeom prst="rect">
            <a:avLst/>
          </a:prstGeom>
        </p:spPr>
        <p:txBody>
          <a:bodyPr wrap="square" lIns="0" tIns="1092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dirty="0" sz="3200">
                <a:latin typeface="Tahoma"/>
                <a:cs typeface="Tahoma"/>
              </a:rPr>
              <a:t>Factors</a:t>
            </a:r>
            <a:r>
              <a:rPr dirty="0" sz="3200" spc="-13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contributing</a:t>
            </a:r>
            <a:r>
              <a:rPr dirty="0" sz="3200" spc="-11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to</a:t>
            </a:r>
            <a:r>
              <a:rPr dirty="0" sz="3200" spc="-13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injuries: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Weight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bulkiness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objects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Bending,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twisting,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turning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movements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1600" y="3208782"/>
            <a:ext cx="2530601" cy="2763011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4066380" y="5891021"/>
            <a:ext cx="10115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43144" y="3208782"/>
            <a:ext cx="2666999" cy="2763011"/>
          </a:xfrm>
          <a:prstGeom prst="rect">
            <a:avLst/>
          </a:prstGeom>
        </p:spPr>
      </p:pic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</a:t>
            </a:r>
            <a:r>
              <a:rPr dirty="0" spc="-35"/>
              <a:t> </a:t>
            </a:r>
            <a:r>
              <a:rPr dirty="0"/>
              <a:t>Hour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5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Material</a:t>
            </a:r>
            <a:r>
              <a:rPr dirty="0" spc="-1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33480" y="106172"/>
            <a:ext cx="6276340" cy="12452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734695" marR="5080" indent="-722630">
              <a:lnSpc>
                <a:spcPct val="100000"/>
              </a:lnSpc>
              <a:spcBef>
                <a:spcPts val="100"/>
              </a:spcBef>
            </a:pPr>
            <a:r>
              <a:rPr dirty="0"/>
              <a:t>Hazards</a:t>
            </a:r>
            <a:r>
              <a:rPr dirty="0" spc="-140"/>
              <a:t> </a:t>
            </a:r>
            <a:r>
              <a:rPr dirty="0"/>
              <a:t>Associated</a:t>
            </a:r>
            <a:r>
              <a:rPr dirty="0" spc="-130"/>
              <a:t> </a:t>
            </a:r>
            <a:r>
              <a:rPr dirty="0" spc="-20"/>
              <a:t>with </a:t>
            </a:r>
            <a:r>
              <a:rPr dirty="0"/>
              <a:t>Materials</a:t>
            </a:r>
            <a:r>
              <a:rPr dirty="0" spc="-170"/>
              <a:t> </a:t>
            </a:r>
            <a:r>
              <a:rPr dirty="0" spc="-10"/>
              <a:t>Handling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2996" y="1534812"/>
            <a:ext cx="5612130" cy="1633855"/>
          </a:xfrm>
          <a:prstGeom prst="rect">
            <a:avLst/>
          </a:prstGeom>
        </p:spPr>
        <p:txBody>
          <a:bodyPr wrap="square" lIns="0" tIns="1092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dirty="0" sz="3200" spc="-10">
                <a:latin typeface="Tahoma"/>
                <a:cs typeface="Tahoma"/>
              </a:rPr>
              <a:t>Hazards: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Improper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operation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equipment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Accumulated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materials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clutter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294069" y="5786601"/>
            <a:ext cx="5924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806700" y="3492500"/>
            <a:ext cx="3530600" cy="2311400"/>
            <a:chOff x="2806700" y="3492500"/>
            <a:chExt cx="3530600" cy="231140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19400" y="3505200"/>
              <a:ext cx="3505187" cy="2285999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2813050" y="3498850"/>
              <a:ext cx="3517900" cy="2298700"/>
            </a:xfrm>
            <a:custGeom>
              <a:avLst/>
              <a:gdLst/>
              <a:ahLst/>
              <a:cxnLst/>
              <a:rect l="l" t="t" r="r" b="b"/>
              <a:pathLst>
                <a:path w="3517900" h="2298700">
                  <a:moveTo>
                    <a:pt x="0" y="0"/>
                  </a:moveTo>
                  <a:lnTo>
                    <a:pt x="3517900" y="0"/>
                  </a:lnTo>
                  <a:lnTo>
                    <a:pt x="3517900" y="2298700"/>
                  </a:lnTo>
                  <a:lnTo>
                    <a:pt x="0" y="22987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</a:t>
            </a:r>
            <a:r>
              <a:rPr dirty="0" spc="-35"/>
              <a:t> </a:t>
            </a:r>
            <a:r>
              <a:rPr dirty="0"/>
              <a:t>Hour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5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Material</a:t>
            </a:r>
            <a:r>
              <a:rPr dirty="0" spc="-1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33480" y="106172"/>
            <a:ext cx="6276340" cy="12452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734695" marR="5080" indent="-722630">
              <a:lnSpc>
                <a:spcPct val="100000"/>
              </a:lnSpc>
              <a:spcBef>
                <a:spcPts val="100"/>
              </a:spcBef>
            </a:pPr>
            <a:r>
              <a:rPr dirty="0"/>
              <a:t>Hazards</a:t>
            </a:r>
            <a:r>
              <a:rPr dirty="0" spc="-140"/>
              <a:t> </a:t>
            </a:r>
            <a:r>
              <a:rPr dirty="0"/>
              <a:t>Associated</a:t>
            </a:r>
            <a:r>
              <a:rPr dirty="0" spc="-130"/>
              <a:t> </a:t>
            </a:r>
            <a:r>
              <a:rPr dirty="0" spc="-20"/>
              <a:t>with </a:t>
            </a:r>
            <a:r>
              <a:rPr dirty="0"/>
              <a:t>Materials</a:t>
            </a:r>
            <a:r>
              <a:rPr dirty="0" spc="-170"/>
              <a:t> </a:t>
            </a:r>
            <a:r>
              <a:rPr dirty="0" spc="-10"/>
              <a:t>Handling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2996" y="1908569"/>
            <a:ext cx="7256145" cy="1049655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Unsafe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conditions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materials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containers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Flammability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toxicity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some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materials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5517415" y="5886805"/>
            <a:ext cx="5924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982086" y="3557396"/>
            <a:ext cx="3180080" cy="2297430"/>
            <a:chOff x="2982086" y="3557396"/>
            <a:chExt cx="3180080" cy="229743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91611" y="3566921"/>
              <a:ext cx="3160775" cy="2278367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2986849" y="3562159"/>
              <a:ext cx="3170555" cy="2287905"/>
            </a:xfrm>
            <a:custGeom>
              <a:avLst/>
              <a:gdLst/>
              <a:ahLst/>
              <a:cxnLst/>
              <a:rect l="l" t="t" r="r" b="b"/>
              <a:pathLst>
                <a:path w="3170554" h="2287904">
                  <a:moveTo>
                    <a:pt x="0" y="0"/>
                  </a:moveTo>
                  <a:lnTo>
                    <a:pt x="3170301" y="0"/>
                  </a:lnTo>
                  <a:lnTo>
                    <a:pt x="3170301" y="2287905"/>
                  </a:lnTo>
                  <a:lnTo>
                    <a:pt x="0" y="228790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</a:t>
            </a:r>
            <a:r>
              <a:rPr dirty="0" spc="-35"/>
              <a:t> </a:t>
            </a:r>
            <a:r>
              <a:rPr dirty="0"/>
              <a:t>Hour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5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Material</a:t>
            </a:r>
            <a:r>
              <a:rPr dirty="0" spc="-1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33480" y="106172"/>
            <a:ext cx="6276340" cy="12452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734695" marR="5080" indent="-722630">
              <a:lnSpc>
                <a:spcPct val="100000"/>
              </a:lnSpc>
              <a:spcBef>
                <a:spcPts val="100"/>
              </a:spcBef>
            </a:pPr>
            <a:r>
              <a:rPr dirty="0"/>
              <a:t>Hazards</a:t>
            </a:r>
            <a:r>
              <a:rPr dirty="0" spc="-140"/>
              <a:t> </a:t>
            </a:r>
            <a:r>
              <a:rPr dirty="0"/>
              <a:t>Associated</a:t>
            </a:r>
            <a:r>
              <a:rPr dirty="0" spc="-130"/>
              <a:t> </a:t>
            </a:r>
            <a:r>
              <a:rPr dirty="0" spc="-20"/>
              <a:t>with </a:t>
            </a:r>
            <a:r>
              <a:rPr dirty="0"/>
              <a:t>Materials</a:t>
            </a:r>
            <a:r>
              <a:rPr dirty="0" spc="-170"/>
              <a:t> </a:t>
            </a:r>
            <a:r>
              <a:rPr dirty="0" spc="-10"/>
              <a:t>Handling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13169" y="1805602"/>
            <a:ext cx="3559810" cy="2329815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Weight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materials</a:t>
            </a:r>
            <a:endParaRPr sz="2800">
              <a:latin typeface="Tahoma"/>
              <a:cs typeface="Tahoma"/>
            </a:endParaRPr>
          </a:p>
          <a:p>
            <a:pPr marL="355600" marR="508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Binding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ties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other </a:t>
            </a:r>
            <a:r>
              <a:rPr dirty="0" sz="2800">
                <a:latin typeface="Tahoma"/>
                <a:cs typeface="Tahoma"/>
              </a:rPr>
              <a:t>devices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that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secure </a:t>
            </a:r>
            <a:r>
              <a:rPr dirty="0" sz="2800">
                <a:latin typeface="Tahoma"/>
                <a:cs typeface="Tahoma"/>
              </a:rPr>
              <a:t>bundles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or</a:t>
            </a:r>
            <a:endParaRPr sz="2800">
              <a:latin typeface="Tahoma"/>
              <a:cs typeface="Tahoma"/>
            </a:endParaRPr>
          </a:p>
          <a:p>
            <a:pPr marL="355600">
              <a:lnSpc>
                <a:spcPts val="3360"/>
              </a:lnSpc>
            </a:pPr>
            <a:r>
              <a:rPr dirty="0" sz="2800">
                <a:latin typeface="Tahoma"/>
                <a:cs typeface="Tahoma"/>
              </a:rPr>
              <a:t>bound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materials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581392" y="3758782"/>
            <a:ext cx="5924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489828" y="1971675"/>
            <a:ext cx="2753995" cy="1779270"/>
            <a:chOff x="5489828" y="1971675"/>
            <a:chExt cx="2753995" cy="177927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99353" y="1981200"/>
              <a:ext cx="2734817" cy="1760219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5494591" y="1976437"/>
              <a:ext cx="2744470" cy="1769745"/>
            </a:xfrm>
            <a:custGeom>
              <a:avLst/>
              <a:gdLst/>
              <a:ahLst/>
              <a:cxnLst/>
              <a:rect l="l" t="t" r="r" b="b"/>
              <a:pathLst>
                <a:path w="2744470" h="1769745">
                  <a:moveTo>
                    <a:pt x="0" y="0"/>
                  </a:moveTo>
                  <a:lnTo>
                    <a:pt x="2744343" y="0"/>
                  </a:lnTo>
                  <a:lnTo>
                    <a:pt x="2744343" y="1769745"/>
                  </a:lnTo>
                  <a:lnTo>
                    <a:pt x="0" y="176974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</a:t>
            </a:r>
            <a:r>
              <a:rPr dirty="0" spc="-35"/>
              <a:t> </a:t>
            </a:r>
            <a:r>
              <a:rPr dirty="0"/>
              <a:t>Hour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5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Material</a:t>
            </a:r>
            <a:r>
              <a:rPr dirty="0" spc="-1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33480" y="106172"/>
            <a:ext cx="6276340" cy="12452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734695" marR="5080" indent="-722630">
              <a:lnSpc>
                <a:spcPct val="100000"/>
              </a:lnSpc>
              <a:spcBef>
                <a:spcPts val="100"/>
              </a:spcBef>
            </a:pPr>
            <a:r>
              <a:rPr dirty="0"/>
              <a:t>Hazards</a:t>
            </a:r>
            <a:r>
              <a:rPr dirty="0" spc="-140"/>
              <a:t> </a:t>
            </a:r>
            <a:r>
              <a:rPr dirty="0"/>
              <a:t>Associated</a:t>
            </a:r>
            <a:r>
              <a:rPr dirty="0" spc="-130"/>
              <a:t> </a:t>
            </a:r>
            <a:r>
              <a:rPr dirty="0" spc="-20"/>
              <a:t>with </a:t>
            </a:r>
            <a:r>
              <a:rPr dirty="0"/>
              <a:t>Materials</a:t>
            </a:r>
            <a:r>
              <a:rPr dirty="0" spc="-170"/>
              <a:t> </a:t>
            </a:r>
            <a:r>
              <a:rPr dirty="0" spc="-10"/>
              <a:t>Handling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622085"/>
            <a:ext cx="6205220" cy="1476375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Falling</a:t>
            </a:r>
            <a:r>
              <a:rPr dirty="0" sz="2800" spc="-1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objects</a:t>
            </a:r>
            <a:endParaRPr sz="2800">
              <a:latin typeface="Tahoma"/>
              <a:cs typeface="Tahoma"/>
            </a:endParaRPr>
          </a:p>
          <a:p>
            <a:pPr marL="355600" marR="508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Lifting,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pushing,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pulling,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otherwise </a:t>
            </a:r>
            <a:r>
              <a:rPr dirty="0" sz="2800">
                <a:latin typeface="Tahoma"/>
                <a:cs typeface="Tahoma"/>
              </a:rPr>
              <a:t>manually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moving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large,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heavy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items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290307" y="5785337"/>
            <a:ext cx="5924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15126" y="3354578"/>
            <a:ext cx="1752092" cy="2420366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1184253" y="5772633"/>
            <a:ext cx="5924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3000" y="3367278"/>
            <a:ext cx="2804921" cy="2378201"/>
          </a:xfrm>
          <a:prstGeom prst="rect">
            <a:avLst/>
          </a:prstGeom>
        </p:spPr>
      </p:pic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</a:t>
            </a:r>
            <a:r>
              <a:rPr dirty="0" spc="-35"/>
              <a:t> </a:t>
            </a:r>
            <a:r>
              <a:rPr dirty="0"/>
              <a:t>Hour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5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Material</a:t>
            </a:r>
            <a:r>
              <a:rPr dirty="0" spc="-1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33480" y="106172"/>
            <a:ext cx="6276340" cy="12452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734695" marR="5080" indent="-722630">
              <a:lnSpc>
                <a:spcPct val="100000"/>
              </a:lnSpc>
              <a:spcBef>
                <a:spcPts val="100"/>
              </a:spcBef>
            </a:pPr>
            <a:r>
              <a:rPr dirty="0"/>
              <a:t>Hazards</a:t>
            </a:r>
            <a:r>
              <a:rPr dirty="0" spc="-140"/>
              <a:t> </a:t>
            </a:r>
            <a:r>
              <a:rPr dirty="0"/>
              <a:t>Associated</a:t>
            </a:r>
            <a:r>
              <a:rPr dirty="0" spc="-130"/>
              <a:t> </a:t>
            </a:r>
            <a:r>
              <a:rPr dirty="0" spc="-20"/>
              <a:t>with </a:t>
            </a:r>
            <a:r>
              <a:rPr dirty="0"/>
              <a:t>Materials</a:t>
            </a:r>
            <a:r>
              <a:rPr dirty="0" spc="-170"/>
              <a:t> </a:t>
            </a:r>
            <a:r>
              <a:rPr dirty="0" spc="-10"/>
              <a:t>Handling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2996" y="1698285"/>
            <a:ext cx="6777990" cy="1049655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Improperly</a:t>
            </a:r>
            <a:r>
              <a:rPr dirty="0" sz="2800" spc="-1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stacked</a:t>
            </a:r>
            <a:r>
              <a:rPr dirty="0" sz="2800" spc="-12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materials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35">
                <a:latin typeface="Tahoma"/>
                <a:cs typeface="Tahoma"/>
              </a:rPr>
              <a:t>Struck-</a:t>
            </a:r>
            <a:r>
              <a:rPr dirty="0" sz="2800">
                <a:latin typeface="Tahoma"/>
                <a:cs typeface="Tahoma"/>
              </a:rPr>
              <a:t>by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caught-</a:t>
            </a:r>
            <a:r>
              <a:rPr dirty="0" sz="2800" spc="-10">
                <a:latin typeface="Tahoma"/>
                <a:cs typeface="Tahoma"/>
              </a:rPr>
              <a:t>in/-</a:t>
            </a:r>
            <a:r>
              <a:rPr dirty="0" sz="2800">
                <a:latin typeface="Tahoma"/>
                <a:cs typeface="Tahoma"/>
              </a:rPr>
              <a:t>between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hazards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901700" y="3218942"/>
            <a:ext cx="3530600" cy="2654300"/>
            <a:chOff x="901700" y="3218942"/>
            <a:chExt cx="3530600" cy="26543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4400" y="3231641"/>
              <a:ext cx="3505199" cy="262889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908050" y="3225292"/>
              <a:ext cx="3517900" cy="2641600"/>
            </a:xfrm>
            <a:custGeom>
              <a:avLst/>
              <a:gdLst/>
              <a:ahLst/>
              <a:cxnLst/>
              <a:rect l="l" t="t" r="r" b="b"/>
              <a:pathLst>
                <a:path w="3517900" h="2641600">
                  <a:moveTo>
                    <a:pt x="0" y="0"/>
                  </a:moveTo>
                  <a:lnTo>
                    <a:pt x="3517900" y="0"/>
                  </a:lnTo>
                  <a:lnTo>
                    <a:pt x="3517900" y="2641600"/>
                  </a:lnTo>
                  <a:lnTo>
                    <a:pt x="0" y="26416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993139" y="5887806"/>
            <a:ext cx="9861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TEEX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-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Harwood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7646708" y="5887806"/>
            <a:ext cx="5924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324475" y="3211448"/>
            <a:ext cx="3004185" cy="2653030"/>
            <a:chOff x="5324475" y="3211448"/>
            <a:chExt cx="3004185" cy="2653030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34000" y="3220974"/>
              <a:ext cx="2984753" cy="2633471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5329237" y="3216211"/>
              <a:ext cx="2994660" cy="2643505"/>
            </a:xfrm>
            <a:custGeom>
              <a:avLst/>
              <a:gdLst/>
              <a:ahLst/>
              <a:cxnLst/>
              <a:rect l="l" t="t" r="r" b="b"/>
              <a:pathLst>
                <a:path w="2994659" h="2643504">
                  <a:moveTo>
                    <a:pt x="0" y="0"/>
                  </a:moveTo>
                  <a:lnTo>
                    <a:pt x="2994279" y="0"/>
                  </a:lnTo>
                  <a:lnTo>
                    <a:pt x="2994279" y="2642997"/>
                  </a:lnTo>
                  <a:lnTo>
                    <a:pt x="0" y="2642997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</a:t>
            </a:r>
            <a:r>
              <a:rPr dirty="0" spc="-35"/>
              <a:t> </a:t>
            </a:r>
            <a:r>
              <a:rPr dirty="0"/>
              <a:t>Hour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5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Material</a:t>
            </a:r>
            <a:r>
              <a:rPr dirty="0" spc="-1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33480" y="106172"/>
            <a:ext cx="6276340" cy="12452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734695" marR="5080" indent="-722630">
              <a:lnSpc>
                <a:spcPct val="100000"/>
              </a:lnSpc>
              <a:spcBef>
                <a:spcPts val="100"/>
              </a:spcBef>
            </a:pPr>
            <a:r>
              <a:rPr dirty="0"/>
              <a:t>Hazards</a:t>
            </a:r>
            <a:r>
              <a:rPr dirty="0" spc="-140"/>
              <a:t> </a:t>
            </a:r>
            <a:r>
              <a:rPr dirty="0"/>
              <a:t>Associated</a:t>
            </a:r>
            <a:r>
              <a:rPr dirty="0" spc="-130"/>
              <a:t> </a:t>
            </a:r>
            <a:r>
              <a:rPr dirty="0" spc="-20"/>
              <a:t>with </a:t>
            </a:r>
            <a:r>
              <a:rPr dirty="0"/>
              <a:t>Materials</a:t>
            </a:r>
            <a:r>
              <a:rPr dirty="0" spc="-170"/>
              <a:t> </a:t>
            </a:r>
            <a:r>
              <a:rPr dirty="0" spc="-10"/>
              <a:t>Handling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78811" y="1707895"/>
            <a:ext cx="4909820" cy="347535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3200" spc="-30">
                <a:latin typeface="Tahoma"/>
                <a:cs typeface="Tahoma"/>
              </a:rPr>
              <a:t>Types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114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injuries</a:t>
            </a:r>
            <a:r>
              <a:rPr dirty="0" sz="3200" spc="-10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commonly reported: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Sprains,</a:t>
            </a:r>
            <a:r>
              <a:rPr dirty="0" sz="2800" spc="-1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strains,</a:t>
            </a:r>
            <a:r>
              <a:rPr dirty="0" sz="2800" spc="-13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tears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Soreness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pain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Bruises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contusions</a:t>
            </a:r>
            <a:endParaRPr sz="2800">
              <a:latin typeface="Tahoma"/>
              <a:cs typeface="Tahoma"/>
            </a:endParaRPr>
          </a:p>
          <a:p>
            <a:pPr marL="355600" marR="83820" indent="-34353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Cuts,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lacerations,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punctures, </a:t>
            </a:r>
            <a:r>
              <a:rPr dirty="0" sz="2800">
                <a:latin typeface="Tahoma"/>
                <a:cs typeface="Tahoma"/>
              </a:rPr>
              <a:t>crushing,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amputations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548246" y="2080641"/>
            <a:ext cx="1924050" cy="2581910"/>
            <a:chOff x="6548246" y="2080641"/>
            <a:chExt cx="1924050" cy="258191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57771" y="2090166"/>
              <a:ext cx="1904999" cy="2562605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553009" y="2085403"/>
              <a:ext cx="1914525" cy="2572385"/>
            </a:xfrm>
            <a:custGeom>
              <a:avLst/>
              <a:gdLst/>
              <a:ahLst/>
              <a:cxnLst/>
              <a:rect l="l" t="t" r="r" b="b"/>
              <a:pathLst>
                <a:path w="1914525" h="2572385">
                  <a:moveTo>
                    <a:pt x="0" y="0"/>
                  </a:moveTo>
                  <a:lnTo>
                    <a:pt x="1914525" y="0"/>
                  </a:lnTo>
                  <a:lnTo>
                    <a:pt x="1914525" y="2572131"/>
                  </a:lnTo>
                  <a:lnTo>
                    <a:pt x="0" y="2572131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779595" y="4672838"/>
            <a:ext cx="5924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</a:t>
            </a:r>
            <a:r>
              <a:rPr dirty="0" spc="-35"/>
              <a:t> </a:t>
            </a:r>
            <a:r>
              <a:rPr dirty="0"/>
              <a:t>Hour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5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Material</a:t>
            </a:r>
            <a:r>
              <a:rPr dirty="0" spc="-1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33480" y="106172"/>
            <a:ext cx="6276340" cy="12452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734695" marR="5080" indent="-722630">
              <a:lnSpc>
                <a:spcPct val="100000"/>
              </a:lnSpc>
              <a:spcBef>
                <a:spcPts val="100"/>
              </a:spcBef>
            </a:pPr>
            <a:r>
              <a:rPr dirty="0"/>
              <a:t>Hazards</a:t>
            </a:r>
            <a:r>
              <a:rPr dirty="0" spc="-140"/>
              <a:t> </a:t>
            </a:r>
            <a:r>
              <a:rPr dirty="0"/>
              <a:t>Associated</a:t>
            </a:r>
            <a:r>
              <a:rPr dirty="0" spc="-130"/>
              <a:t> </a:t>
            </a:r>
            <a:r>
              <a:rPr dirty="0" spc="-20"/>
              <a:t>with </a:t>
            </a:r>
            <a:r>
              <a:rPr dirty="0"/>
              <a:t>Materials</a:t>
            </a:r>
            <a:r>
              <a:rPr dirty="0" spc="-170"/>
              <a:t> </a:t>
            </a:r>
            <a:r>
              <a:rPr dirty="0" spc="-10"/>
              <a:t>Handling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95218" y="1631695"/>
            <a:ext cx="4759960" cy="40608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770890">
              <a:lnSpc>
                <a:spcPct val="100000"/>
              </a:lnSpc>
              <a:spcBef>
                <a:spcPts val="95"/>
              </a:spcBef>
            </a:pPr>
            <a:r>
              <a:rPr dirty="0" sz="3200">
                <a:latin typeface="Tahoma"/>
                <a:cs typeface="Tahoma"/>
              </a:rPr>
              <a:t>Examples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events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or </a:t>
            </a:r>
            <a:r>
              <a:rPr dirty="0" sz="3200">
                <a:latin typeface="Tahoma"/>
                <a:cs typeface="Tahoma"/>
              </a:rPr>
              <a:t>exposures</a:t>
            </a:r>
            <a:r>
              <a:rPr dirty="0" sz="3200" spc="-114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leading</a:t>
            </a:r>
            <a:r>
              <a:rPr dirty="0" sz="3200" spc="-105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to </a:t>
            </a:r>
            <a:r>
              <a:rPr dirty="0" sz="3200" spc="-10">
                <a:latin typeface="Tahoma"/>
                <a:cs typeface="Tahoma"/>
              </a:rPr>
              <a:t>injuries:</a:t>
            </a:r>
            <a:endParaRPr sz="3200">
              <a:latin typeface="Tahoma"/>
              <a:cs typeface="Tahoma"/>
            </a:endParaRPr>
          </a:p>
          <a:p>
            <a:pPr marL="355600" marR="1195705" indent="-343535">
              <a:lnSpc>
                <a:spcPct val="100000"/>
              </a:lnSpc>
              <a:spcBef>
                <a:spcPts val="211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Contact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with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objects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equipment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25">
                <a:latin typeface="Tahoma"/>
                <a:cs typeface="Tahoma"/>
              </a:rPr>
              <a:t>Transportation</a:t>
            </a:r>
            <a:r>
              <a:rPr dirty="0" sz="2800" spc="-13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incidents</a:t>
            </a:r>
            <a:endParaRPr sz="2800">
              <a:latin typeface="Tahoma"/>
              <a:cs typeface="Tahoma"/>
            </a:endParaRPr>
          </a:p>
          <a:p>
            <a:pPr marL="355600" marR="5080" indent="-3435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Exposure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harmful </a:t>
            </a:r>
            <a:r>
              <a:rPr dirty="0" sz="2800">
                <a:latin typeface="Tahoma"/>
                <a:cs typeface="Tahoma"/>
              </a:rPr>
              <a:t>substances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environments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773040" y="3422474"/>
            <a:ext cx="5924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814049" y="5813052"/>
            <a:ext cx="5924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23382" y="1824227"/>
            <a:ext cx="2720339" cy="160477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44106" y="3737609"/>
            <a:ext cx="1499614" cy="2048255"/>
          </a:xfrm>
          <a:prstGeom prst="rect">
            <a:avLst/>
          </a:prstGeom>
        </p:spPr>
      </p:pic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</a:t>
            </a:r>
            <a:r>
              <a:rPr dirty="0" spc="-35"/>
              <a:t> </a:t>
            </a:r>
            <a:r>
              <a:rPr dirty="0"/>
              <a:t>Hour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5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Material</a:t>
            </a:r>
            <a:r>
              <a:rPr dirty="0" spc="-1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33480" y="106172"/>
            <a:ext cx="6276340" cy="12452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734695" marR="5080" indent="-722630">
              <a:lnSpc>
                <a:spcPct val="100000"/>
              </a:lnSpc>
              <a:spcBef>
                <a:spcPts val="100"/>
              </a:spcBef>
            </a:pPr>
            <a:r>
              <a:rPr dirty="0"/>
              <a:t>Hazards</a:t>
            </a:r>
            <a:r>
              <a:rPr dirty="0" spc="-140"/>
              <a:t> </a:t>
            </a:r>
            <a:r>
              <a:rPr dirty="0"/>
              <a:t>Associated</a:t>
            </a:r>
            <a:r>
              <a:rPr dirty="0" spc="-130"/>
              <a:t> </a:t>
            </a:r>
            <a:r>
              <a:rPr dirty="0" spc="-20"/>
              <a:t>with </a:t>
            </a:r>
            <a:r>
              <a:rPr dirty="0"/>
              <a:t>Materials</a:t>
            </a:r>
            <a:r>
              <a:rPr dirty="0" spc="-170"/>
              <a:t> </a:t>
            </a:r>
            <a:r>
              <a:rPr dirty="0" spc="-10"/>
              <a:t>Handling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64540" y="1803095"/>
            <a:ext cx="4090035" cy="19037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Falls,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slips,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trips,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loss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balance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Repetitive</a:t>
            </a:r>
            <a:r>
              <a:rPr dirty="0" sz="2800" spc="-19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motion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10">
                <a:latin typeface="Tahoma"/>
                <a:cs typeface="Tahoma"/>
              </a:rPr>
              <a:t>Overexertion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778500" y="1470913"/>
            <a:ext cx="2692400" cy="1368425"/>
            <a:chOff x="5778500" y="1470913"/>
            <a:chExt cx="2692400" cy="136842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91200" y="1483614"/>
              <a:ext cx="2666999" cy="1342643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784850" y="1477263"/>
              <a:ext cx="2679700" cy="1355725"/>
            </a:xfrm>
            <a:custGeom>
              <a:avLst/>
              <a:gdLst/>
              <a:ahLst/>
              <a:cxnLst/>
              <a:rect l="l" t="t" r="r" b="b"/>
              <a:pathLst>
                <a:path w="2679700" h="1355725">
                  <a:moveTo>
                    <a:pt x="0" y="0"/>
                  </a:moveTo>
                  <a:lnTo>
                    <a:pt x="2679700" y="0"/>
                  </a:lnTo>
                  <a:lnTo>
                    <a:pt x="2679700" y="1355343"/>
                  </a:lnTo>
                  <a:lnTo>
                    <a:pt x="0" y="1355343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873551" y="2825682"/>
            <a:ext cx="5924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841872" y="3137535"/>
            <a:ext cx="2664460" cy="2783840"/>
            <a:chOff x="5841872" y="3137535"/>
            <a:chExt cx="2664460" cy="278384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51397" y="3147060"/>
              <a:ext cx="2644889" cy="2764535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5846635" y="3142297"/>
              <a:ext cx="2654935" cy="2774315"/>
            </a:xfrm>
            <a:custGeom>
              <a:avLst/>
              <a:gdLst/>
              <a:ahLst/>
              <a:cxnLst/>
              <a:rect l="l" t="t" r="r" b="b"/>
              <a:pathLst>
                <a:path w="2654934" h="2774315">
                  <a:moveTo>
                    <a:pt x="0" y="0"/>
                  </a:moveTo>
                  <a:lnTo>
                    <a:pt x="2654427" y="0"/>
                  </a:lnTo>
                  <a:lnTo>
                    <a:pt x="2654427" y="2774061"/>
                  </a:lnTo>
                  <a:lnTo>
                    <a:pt x="0" y="2774061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7899907" y="5913511"/>
            <a:ext cx="5924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</a:t>
            </a:r>
            <a:r>
              <a:rPr dirty="0" spc="-35"/>
              <a:t> </a:t>
            </a:r>
            <a:r>
              <a:rPr dirty="0"/>
              <a:t>Hour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5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Material</a:t>
            </a:r>
            <a:r>
              <a:rPr dirty="0" spc="-1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75310">
              <a:lnSpc>
                <a:spcPct val="100000"/>
              </a:lnSpc>
              <a:spcBef>
                <a:spcPts val="100"/>
              </a:spcBef>
            </a:pPr>
            <a:r>
              <a:rPr dirty="0"/>
              <a:t>Preventing</a:t>
            </a:r>
            <a:r>
              <a:rPr dirty="0" spc="-40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12140" y="1283579"/>
            <a:ext cx="4943475" cy="3596640"/>
          </a:xfrm>
          <a:prstGeom prst="rect">
            <a:avLst/>
          </a:prstGeom>
        </p:spPr>
        <p:txBody>
          <a:bodyPr wrap="square" lIns="0" tIns="1092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dirty="0" sz="3200">
                <a:latin typeface="Tahoma"/>
                <a:cs typeface="Tahoma"/>
              </a:rPr>
              <a:t>Moving</a:t>
            </a:r>
            <a:r>
              <a:rPr dirty="0" sz="3200" spc="-11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materials</a:t>
            </a:r>
            <a:r>
              <a:rPr dirty="0" sz="3200" spc="-12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manually:</a:t>
            </a:r>
            <a:endParaRPr sz="3200">
              <a:latin typeface="Tahoma"/>
              <a:cs typeface="Tahoma"/>
            </a:endParaRPr>
          </a:p>
          <a:p>
            <a:pPr marL="355600" marR="561975" indent="-3435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Use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devices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assist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with </a:t>
            </a:r>
            <a:r>
              <a:rPr dirty="0" sz="2800">
                <a:latin typeface="Tahoma"/>
                <a:cs typeface="Tahoma"/>
              </a:rPr>
              <a:t>holding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loads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Wear</a:t>
            </a:r>
            <a:r>
              <a:rPr dirty="0" sz="2800" spc="-14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PPE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Use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proper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lifting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technique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Seek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help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for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oversized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loads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Use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blocking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materials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366507" y="5144816"/>
            <a:ext cx="10115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302121" y="1541144"/>
            <a:ext cx="2152650" cy="1489075"/>
            <a:chOff x="6302121" y="1541144"/>
            <a:chExt cx="2152650" cy="148907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11646" y="1550670"/>
              <a:ext cx="2133599" cy="1469897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6306883" y="1545907"/>
              <a:ext cx="2143125" cy="1479550"/>
            </a:xfrm>
            <a:custGeom>
              <a:avLst/>
              <a:gdLst/>
              <a:ahLst/>
              <a:cxnLst/>
              <a:rect l="l" t="t" r="r" b="b"/>
              <a:pathLst>
                <a:path w="2143125" h="1479550">
                  <a:moveTo>
                    <a:pt x="0" y="0"/>
                  </a:moveTo>
                  <a:lnTo>
                    <a:pt x="2143125" y="0"/>
                  </a:lnTo>
                  <a:lnTo>
                    <a:pt x="2143125" y="1479423"/>
                  </a:lnTo>
                  <a:lnTo>
                    <a:pt x="0" y="1479423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8" name="object 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02121" y="3290696"/>
            <a:ext cx="2152650" cy="1841754"/>
          </a:xfrm>
          <a:prstGeom prst="rect">
            <a:avLst/>
          </a:prstGeom>
        </p:spPr>
      </p:pic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</a:t>
            </a:r>
            <a:r>
              <a:rPr dirty="0" spc="-35"/>
              <a:t> </a:t>
            </a:r>
            <a:r>
              <a:rPr dirty="0"/>
              <a:t>Hour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5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Material</a:t>
            </a:r>
            <a:r>
              <a:rPr dirty="0" spc="-1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75310">
              <a:lnSpc>
                <a:spcPct val="100000"/>
              </a:lnSpc>
              <a:spcBef>
                <a:spcPts val="100"/>
              </a:spcBef>
            </a:pPr>
            <a:r>
              <a:rPr dirty="0"/>
              <a:t>Preventing</a:t>
            </a:r>
            <a:r>
              <a:rPr dirty="0" spc="-40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01556" y="1096522"/>
            <a:ext cx="7292340" cy="1899920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dirty="0" sz="3200">
                <a:latin typeface="Tahoma"/>
                <a:cs typeface="Tahoma"/>
              </a:rPr>
              <a:t>Overhead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gantry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cranes:</a:t>
            </a:r>
            <a:endParaRPr sz="3200">
              <a:latin typeface="Tahoma"/>
              <a:cs typeface="Tahoma"/>
            </a:endParaRPr>
          </a:p>
          <a:p>
            <a:pPr marL="355600" marR="5080" indent="-342900">
              <a:lnSpc>
                <a:spcPct val="77300"/>
              </a:lnSpc>
              <a:spcBef>
                <a:spcPts val="12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Never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move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load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over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co-</a:t>
            </a:r>
            <a:r>
              <a:rPr dirty="0" sz="2800">
                <a:latin typeface="Tahoma"/>
                <a:cs typeface="Tahoma"/>
              </a:rPr>
              <a:t>workers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allow co-</a:t>
            </a:r>
            <a:r>
              <a:rPr dirty="0" sz="2800">
                <a:latin typeface="Tahoma"/>
                <a:cs typeface="Tahoma"/>
              </a:rPr>
              <a:t>workers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walk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underneath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51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Return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load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block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its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designated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901556" y="2809276"/>
            <a:ext cx="4299585" cy="2491740"/>
          </a:xfrm>
          <a:prstGeom prst="rect">
            <a:avLst/>
          </a:prstGeom>
        </p:spPr>
        <p:txBody>
          <a:bodyPr wrap="square" lIns="0" tIns="77470" rIns="0" bIns="0" rtlCol="0" vert="horz">
            <a:spAutoFit/>
          </a:bodyPr>
          <a:lstStyle/>
          <a:p>
            <a:pPr marL="355600">
              <a:lnSpc>
                <a:spcPct val="100000"/>
              </a:lnSpc>
              <a:spcBef>
                <a:spcPts val="610"/>
              </a:spcBef>
            </a:pPr>
            <a:r>
              <a:rPr dirty="0" sz="2800">
                <a:latin typeface="Tahoma"/>
                <a:cs typeface="Tahoma"/>
              </a:rPr>
              <a:t>location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after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use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ts val="2980"/>
              </a:lnSpc>
              <a:spcBef>
                <a:spcPts val="50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Do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not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leave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load</a:t>
            </a:r>
            <a:endParaRPr sz="2800">
              <a:latin typeface="Tahoma"/>
              <a:cs typeface="Tahoma"/>
            </a:endParaRPr>
          </a:p>
          <a:p>
            <a:pPr marL="355600" marR="645795">
              <a:lnSpc>
                <a:spcPct val="77300"/>
              </a:lnSpc>
              <a:spcBef>
                <a:spcPts val="385"/>
              </a:spcBef>
            </a:pPr>
            <a:r>
              <a:rPr dirty="0" sz="2800">
                <a:latin typeface="Tahoma"/>
                <a:cs typeface="Tahoma"/>
              </a:rPr>
              <a:t>block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low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enough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for </a:t>
            </a:r>
            <a:r>
              <a:rPr dirty="0" sz="2800">
                <a:latin typeface="Tahoma"/>
                <a:cs typeface="Tahoma"/>
              </a:rPr>
              <a:t>someone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run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into</a:t>
            </a:r>
            <a:endParaRPr sz="2800">
              <a:latin typeface="Tahoma"/>
              <a:cs typeface="Tahoma"/>
            </a:endParaRPr>
          </a:p>
          <a:p>
            <a:pPr marL="355600" marR="5080" indent="-343535">
              <a:lnSpc>
                <a:spcPct val="77500"/>
              </a:lnSpc>
              <a:spcBef>
                <a:spcPts val="12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Never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leave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suspended </a:t>
            </a:r>
            <a:r>
              <a:rPr dirty="0" sz="2800">
                <a:latin typeface="Tahoma"/>
                <a:cs typeface="Tahoma"/>
              </a:rPr>
              <a:t>load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unattended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824321" y="5970523"/>
            <a:ext cx="5924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324475" y="3115436"/>
            <a:ext cx="3181350" cy="2837815"/>
            <a:chOff x="5324475" y="3115436"/>
            <a:chExt cx="3181350" cy="283781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34000" y="3124962"/>
              <a:ext cx="3162287" cy="2818637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5329237" y="3120199"/>
              <a:ext cx="3171825" cy="2828290"/>
            </a:xfrm>
            <a:custGeom>
              <a:avLst/>
              <a:gdLst/>
              <a:ahLst/>
              <a:cxnLst/>
              <a:rect l="l" t="t" r="r" b="b"/>
              <a:pathLst>
                <a:path w="3171825" h="2828290">
                  <a:moveTo>
                    <a:pt x="0" y="0"/>
                  </a:moveTo>
                  <a:lnTo>
                    <a:pt x="3171825" y="0"/>
                  </a:lnTo>
                  <a:lnTo>
                    <a:pt x="3171825" y="2828163"/>
                  </a:lnTo>
                  <a:lnTo>
                    <a:pt x="0" y="2828163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</a:t>
            </a:r>
            <a:r>
              <a:rPr dirty="0" spc="-35"/>
              <a:t> </a:t>
            </a:r>
            <a:r>
              <a:rPr dirty="0"/>
              <a:t>Hour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5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Material</a:t>
            </a:r>
            <a:r>
              <a:rPr dirty="0" spc="-1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75310">
              <a:lnSpc>
                <a:spcPct val="100000"/>
              </a:lnSpc>
              <a:spcBef>
                <a:spcPts val="100"/>
              </a:spcBef>
            </a:pPr>
            <a:r>
              <a:rPr dirty="0"/>
              <a:t>Preventing</a:t>
            </a:r>
            <a:r>
              <a:rPr dirty="0" spc="-40"/>
              <a:t> </a:t>
            </a:r>
            <a:r>
              <a:rPr dirty="0" spc="-10"/>
              <a:t>Hazards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</a:t>
            </a:r>
            <a:r>
              <a:rPr dirty="0" spc="-35"/>
              <a:t> </a:t>
            </a:r>
            <a:r>
              <a:rPr dirty="0"/>
              <a:t>Hour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5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Material</a:t>
            </a:r>
            <a:r>
              <a:rPr dirty="0" spc="-1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39656" y="1236350"/>
            <a:ext cx="7178040" cy="2587625"/>
          </a:xfrm>
          <a:prstGeom prst="rect">
            <a:avLst/>
          </a:prstGeom>
        </p:spPr>
        <p:txBody>
          <a:bodyPr wrap="square" lIns="0" tIns="109855" rIns="0" bIns="0" rtlCol="0" vert="horz">
            <a:spAutoFit/>
          </a:bodyPr>
          <a:lstStyle/>
          <a:p>
            <a:pPr marL="355600" marR="5080" indent="-343535">
              <a:lnSpc>
                <a:spcPct val="77300"/>
              </a:lnSpc>
              <a:spcBef>
                <a:spcPts val="86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Do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not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leave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unused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slings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suspended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on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50">
                <a:latin typeface="Tahoma"/>
                <a:cs typeface="Tahoma"/>
              </a:rPr>
              <a:t>a </a:t>
            </a:r>
            <a:r>
              <a:rPr dirty="0" sz="2800">
                <a:latin typeface="Tahoma"/>
                <a:cs typeface="Tahoma"/>
              </a:rPr>
              <a:t>crane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hook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509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Store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wall-</a:t>
            </a:r>
            <a:r>
              <a:rPr dirty="0" sz="2800">
                <a:latin typeface="Tahoma"/>
                <a:cs typeface="Tahoma"/>
              </a:rPr>
              <a:t>mounted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cranes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against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wall</a:t>
            </a:r>
            <a:endParaRPr sz="2800">
              <a:latin typeface="Tahoma"/>
              <a:cs typeface="Tahoma"/>
            </a:endParaRPr>
          </a:p>
          <a:p>
            <a:pPr marL="355600" marR="475615" indent="-343535">
              <a:lnSpc>
                <a:spcPct val="77300"/>
              </a:lnSpc>
              <a:spcBef>
                <a:spcPts val="12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Continuously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observe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equipment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for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any </a:t>
            </a:r>
            <a:r>
              <a:rPr dirty="0" sz="2800">
                <a:latin typeface="Tahoma"/>
                <a:cs typeface="Tahoma"/>
              </a:rPr>
              <a:t>sign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problems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during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operation.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509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Don’t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allow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yourself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become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distracted.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75310">
              <a:lnSpc>
                <a:spcPct val="100000"/>
              </a:lnSpc>
              <a:spcBef>
                <a:spcPts val="100"/>
              </a:spcBef>
            </a:pPr>
            <a:r>
              <a:rPr dirty="0"/>
              <a:t>Preventing</a:t>
            </a:r>
            <a:r>
              <a:rPr dirty="0" spc="-40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69339" y="1322589"/>
            <a:ext cx="6061710" cy="879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Operated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only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by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thoroughly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trained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qualified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workers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392435" y="5708276"/>
            <a:ext cx="48069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5">
                <a:latin typeface="Calibri"/>
                <a:cs typeface="Calibri"/>
              </a:rPr>
              <a:t>UA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2200275" y="2486786"/>
            <a:ext cx="4743450" cy="3169285"/>
            <a:chOff x="2200275" y="2486786"/>
            <a:chExt cx="4743450" cy="3169285"/>
          </a:xfrm>
        </p:grpSpPr>
        <p:pic>
          <p:nvPicPr>
            <p:cNvPr id="6" name="object 6" descr="">
              <a:hlinkClick r:id="rId2"/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09800" y="2496311"/>
              <a:ext cx="4724399" cy="3150107"/>
            </a:xfrm>
            <a:prstGeom prst="rect">
              <a:avLst/>
            </a:prstGeom>
          </p:spPr>
        </p:pic>
        <p:sp>
          <p:nvSpPr>
            <p:cNvPr id="7" name="object 7" descr="">
              <a:hlinkClick r:id="rId2"/>
            </p:cNvPr>
            <p:cNvSpPr/>
            <p:nvPr/>
          </p:nvSpPr>
          <p:spPr>
            <a:xfrm>
              <a:off x="2205037" y="2491549"/>
              <a:ext cx="4733925" cy="3159760"/>
            </a:xfrm>
            <a:custGeom>
              <a:avLst/>
              <a:gdLst/>
              <a:ahLst/>
              <a:cxnLst/>
              <a:rect l="l" t="t" r="r" b="b"/>
              <a:pathLst>
                <a:path w="4733925" h="3159760">
                  <a:moveTo>
                    <a:pt x="0" y="0"/>
                  </a:moveTo>
                  <a:lnTo>
                    <a:pt x="4733925" y="0"/>
                  </a:lnTo>
                  <a:lnTo>
                    <a:pt x="4733925" y="3159633"/>
                  </a:lnTo>
                  <a:lnTo>
                    <a:pt x="0" y="3159633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</a:t>
            </a:r>
            <a:r>
              <a:rPr dirty="0" spc="-35"/>
              <a:t> </a:t>
            </a:r>
            <a:r>
              <a:rPr dirty="0"/>
              <a:t>Hour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5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Material</a:t>
            </a:r>
            <a:r>
              <a:rPr dirty="0" spc="-1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75310">
              <a:lnSpc>
                <a:spcPct val="100000"/>
              </a:lnSpc>
              <a:spcBef>
                <a:spcPts val="100"/>
              </a:spcBef>
            </a:pPr>
            <a:r>
              <a:rPr dirty="0"/>
              <a:t>Preventing</a:t>
            </a:r>
            <a:r>
              <a:rPr dirty="0" spc="-40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16939" y="1162008"/>
            <a:ext cx="4471670" cy="419481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334010">
              <a:lnSpc>
                <a:spcPct val="100000"/>
              </a:lnSpc>
              <a:spcBef>
                <a:spcPts val="95"/>
              </a:spcBef>
            </a:pPr>
            <a:r>
              <a:rPr dirty="0" sz="3200">
                <a:latin typeface="Tahoma"/>
                <a:cs typeface="Tahoma"/>
              </a:rPr>
              <a:t>Eliminate/reduce</a:t>
            </a:r>
            <a:r>
              <a:rPr dirty="0" sz="3200" spc="-22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crane </a:t>
            </a:r>
            <a:r>
              <a:rPr dirty="0" sz="3200">
                <a:latin typeface="Tahoma"/>
                <a:cs typeface="Tahoma"/>
              </a:rPr>
              <a:t>hazards</a:t>
            </a:r>
            <a:r>
              <a:rPr dirty="0" sz="3200" spc="-125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by: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10">
                <a:latin typeface="Tahoma"/>
                <a:cs typeface="Tahoma"/>
              </a:rPr>
              <a:t>Knowing</a:t>
            </a:r>
            <a:endParaRPr sz="28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 spc="-20">
                <a:latin typeface="Tahoma"/>
                <a:cs typeface="Tahoma"/>
              </a:rPr>
              <a:t>Load</a:t>
            </a:r>
            <a:endParaRPr sz="2400">
              <a:latin typeface="Tahoma"/>
              <a:cs typeface="Tahoma"/>
            </a:endParaRPr>
          </a:p>
          <a:p>
            <a:pPr lvl="1" marL="753745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3745" algn="l"/>
              </a:tabLst>
            </a:pPr>
            <a:r>
              <a:rPr dirty="0" sz="2400">
                <a:latin typeface="Tahoma"/>
                <a:cs typeface="Tahoma"/>
              </a:rPr>
              <a:t>Capacity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crane</a:t>
            </a:r>
            <a:endParaRPr sz="2400">
              <a:latin typeface="Tahoma"/>
              <a:cs typeface="Tahoma"/>
            </a:endParaRPr>
          </a:p>
          <a:p>
            <a:pPr lvl="1" marL="753745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3745" algn="l"/>
              </a:tabLst>
            </a:pPr>
            <a:r>
              <a:rPr dirty="0" sz="2400">
                <a:latin typeface="Tahoma"/>
                <a:cs typeface="Tahoma"/>
              </a:rPr>
              <a:t>When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load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is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safe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lift</a:t>
            </a:r>
            <a:endParaRPr sz="2400">
              <a:latin typeface="Tahoma"/>
              <a:cs typeface="Tahoma"/>
            </a:endParaRPr>
          </a:p>
          <a:p>
            <a:pPr marL="355600" marR="586740" indent="-343535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Always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checking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crane </a:t>
            </a:r>
            <a:r>
              <a:rPr dirty="0" sz="2800">
                <a:latin typeface="Tahoma"/>
                <a:cs typeface="Tahoma"/>
              </a:rPr>
              <a:t>load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chart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never </a:t>
            </a:r>
            <a:r>
              <a:rPr dirty="0" sz="2800">
                <a:latin typeface="Tahoma"/>
                <a:cs typeface="Tahoma"/>
              </a:rPr>
              <a:t>exceed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load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limits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562597" y="1282700"/>
            <a:ext cx="1719580" cy="2284730"/>
            <a:chOff x="6562597" y="1282700"/>
            <a:chExt cx="1719580" cy="228473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75297" y="1295400"/>
              <a:ext cx="1693925" cy="225932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568947" y="1289050"/>
              <a:ext cx="1706880" cy="2272030"/>
            </a:xfrm>
            <a:custGeom>
              <a:avLst/>
              <a:gdLst/>
              <a:ahLst/>
              <a:cxnLst/>
              <a:rect l="l" t="t" r="r" b="b"/>
              <a:pathLst>
                <a:path w="1706879" h="2272029">
                  <a:moveTo>
                    <a:pt x="0" y="0"/>
                  </a:moveTo>
                  <a:lnTo>
                    <a:pt x="1706626" y="0"/>
                  </a:lnTo>
                  <a:lnTo>
                    <a:pt x="1706626" y="2272029"/>
                  </a:lnTo>
                  <a:lnTo>
                    <a:pt x="0" y="2272029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274209" y="3561472"/>
            <a:ext cx="101282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TEEX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-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Harwood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564504" y="3907154"/>
            <a:ext cx="2693035" cy="1877695"/>
            <a:chOff x="5564504" y="3907154"/>
            <a:chExt cx="2693035" cy="1877695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74042" y="3916679"/>
              <a:ext cx="2673845" cy="1858517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5569267" y="3911917"/>
              <a:ext cx="2683510" cy="1868170"/>
            </a:xfrm>
            <a:custGeom>
              <a:avLst/>
              <a:gdLst/>
              <a:ahLst/>
              <a:cxnLst/>
              <a:rect l="l" t="t" r="r" b="b"/>
              <a:pathLst>
                <a:path w="2683509" h="1868170">
                  <a:moveTo>
                    <a:pt x="0" y="0"/>
                  </a:moveTo>
                  <a:lnTo>
                    <a:pt x="2683382" y="0"/>
                  </a:lnTo>
                  <a:lnTo>
                    <a:pt x="2683382" y="1868043"/>
                  </a:lnTo>
                  <a:lnTo>
                    <a:pt x="0" y="1868043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7242426" y="5802073"/>
            <a:ext cx="101282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TEEX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-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Harwood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</a:t>
            </a:r>
            <a:r>
              <a:rPr dirty="0" spc="-35"/>
              <a:t> </a:t>
            </a:r>
            <a:r>
              <a:rPr dirty="0"/>
              <a:t>Hour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5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Material</a:t>
            </a:r>
            <a:r>
              <a:rPr dirty="0" spc="-1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75310">
              <a:lnSpc>
                <a:spcPct val="100000"/>
              </a:lnSpc>
              <a:spcBef>
                <a:spcPts val="100"/>
              </a:spcBef>
            </a:pPr>
            <a:r>
              <a:rPr dirty="0"/>
              <a:t>Preventing</a:t>
            </a:r>
            <a:r>
              <a:rPr dirty="0" spc="-40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045771"/>
            <a:ext cx="6777355" cy="4111625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Inspection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crane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by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qualified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person</a:t>
            </a:r>
            <a:endParaRPr sz="28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Modified,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repaired,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adjusted</a:t>
            </a:r>
            <a:endParaRPr sz="2400">
              <a:latin typeface="Tahoma"/>
              <a:cs typeface="Tahoma"/>
            </a:endParaRPr>
          </a:p>
          <a:p>
            <a:pPr lvl="1" marL="753745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3745" algn="l"/>
              </a:tabLst>
            </a:pPr>
            <a:r>
              <a:rPr dirty="0" sz="2400" spc="-40">
                <a:latin typeface="Tahoma"/>
                <a:cs typeface="Tahoma"/>
              </a:rPr>
              <a:t>Post-</a:t>
            </a:r>
            <a:r>
              <a:rPr dirty="0" sz="2400" spc="-10">
                <a:latin typeface="Tahoma"/>
                <a:cs typeface="Tahoma"/>
              </a:rPr>
              <a:t>assembly</a:t>
            </a:r>
            <a:endParaRPr sz="2400">
              <a:latin typeface="Tahoma"/>
              <a:cs typeface="Tahoma"/>
            </a:endParaRPr>
          </a:p>
          <a:p>
            <a:pPr lvl="1" marL="753745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3745" algn="l"/>
              </a:tabLst>
            </a:pPr>
            <a:r>
              <a:rPr dirty="0" sz="2400">
                <a:latin typeface="Tahoma"/>
                <a:cs typeface="Tahoma"/>
              </a:rPr>
              <a:t>At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least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every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12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months</a:t>
            </a:r>
            <a:endParaRPr sz="24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Equipment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not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regular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use</a:t>
            </a:r>
            <a:endParaRPr sz="2400">
              <a:latin typeface="Tahoma"/>
              <a:cs typeface="Tahoma"/>
            </a:endParaRPr>
          </a:p>
          <a:p>
            <a:pPr marL="355600" marR="3021965" indent="-3435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Visual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inspection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by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50">
                <a:latin typeface="Tahoma"/>
                <a:cs typeface="Tahoma"/>
              </a:rPr>
              <a:t>a </a:t>
            </a:r>
            <a:r>
              <a:rPr dirty="0" sz="2800">
                <a:latin typeface="Tahoma"/>
                <a:cs typeface="Tahoma"/>
              </a:rPr>
              <a:t>competent</a:t>
            </a:r>
            <a:r>
              <a:rPr dirty="0" sz="2800" spc="-12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person</a:t>
            </a:r>
            <a:endParaRPr sz="28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Prior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each</a:t>
            </a:r>
            <a:r>
              <a:rPr dirty="0" sz="2400" spc="-20">
                <a:latin typeface="Tahoma"/>
                <a:cs typeface="Tahoma"/>
              </a:rPr>
              <a:t> shift</a:t>
            </a:r>
            <a:endParaRPr sz="2400">
              <a:latin typeface="Tahoma"/>
              <a:cs typeface="Tahoma"/>
            </a:endParaRPr>
          </a:p>
          <a:p>
            <a:pPr lvl="1" marL="753745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3745" algn="l"/>
              </a:tabLst>
            </a:pPr>
            <a:r>
              <a:rPr dirty="0" sz="2400" spc="-10">
                <a:latin typeface="Tahoma"/>
                <a:cs typeface="Tahoma"/>
              </a:rPr>
              <a:t>Monthly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928702" y="5294604"/>
            <a:ext cx="5924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5857875" y="2772536"/>
            <a:ext cx="2729865" cy="2517140"/>
            <a:chOff x="5857875" y="2772536"/>
            <a:chExt cx="2729865" cy="2517140"/>
          </a:xfrm>
        </p:grpSpPr>
        <p:pic>
          <p:nvPicPr>
            <p:cNvPr id="6" name="object 6" descr="">
              <a:hlinkClick r:id="rId2"/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67400" y="2782061"/>
              <a:ext cx="2710433" cy="2497835"/>
            </a:xfrm>
            <a:prstGeom prst="rect">
              <a:avLst/>
            </a:prstGeom>
          </p:spPr>
        </p:pic>
        <p:sp>
          <p:nvSpPr>
            <p:cNvPr id="7" name="object 7" descr="">
              <a:hlinkClick r:id="rId2"/>
            </p:cNvPr>
            <p:cNvSpPr/>
            <p:nvPr/>
          </p:nvSpPr>
          <p:spPr>
            <a:xfrm>
              <a:off x="5862637" y="2777299"/>
              <a:ext cx="2720340" cy="2507615"/>
            </a:xfrm>
            <a:custGeom>
              <a:avLst/>
              <a:gdLst/>
              <a:ahLst/>
              <a:cxnLst/>
              <a:rect l="l" t="t" r="r" b="b"/>
              <a:pathLst>
                <a:path w="2720340" h="2507615">
                  <a:moveTo>
                    <a:pt x="0" y="0"/>
                  </a:moveTo>
                  <a:lnTo>
                    <a:pt x="2719958" y="0"/>
                  </a:lnTo>
                  <a:lnTo>
                    <a:pt x="2719958" y="2507361"/>
                  </a:lnTo>
                  <a:lnTo>
                    <a:pt x="0" y="2507361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</a:t>
            </a:r>
            <a:r>
              <a:rPr dirty="0" spc="-35"/>
              <a:t> </a:t>
            </a:r>
            <a:r>
              <a:rPr dirty="0"/>
              <a:t>Hour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5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Material</a:t>
            </a:r>
            <a:r>
              <a:rPr dirty="0" spc="-1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75310">
              <a:lnSpc>
                <a:spcPct val="100000"/>
              </a:lnSpc>
              <a:spcBef>
                <a:spcPts val="100"/>
              </a:spcBef>
            </a:pPr>
            <a:r>
              <a:rPr dirty="0"/>
              <a:t>Preventing</a:t>
            </a:r>
            <a:r>
              <a:rPr dirty="0" spc="-40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840739" y="1127317"/>
            <a:ext cx="5106670" cy="1856105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10">
                <a:latin typeface="Tahoma"/>
                <a:cs typeface="Tahoma"/>
              </a:rPr>
              <a:t>Slings</a:t>
            </a:r>
            <a:endParaRPr sz="28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Connects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crane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hook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load</a:t>
            </a:r>
            <a:endParaRPr sz="24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Proper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selection</a:t>
            </a:r>
            <a:endParaRPr sz="24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 spc="-10">
                <a:latin typeface="Tahoma"/>
                <a:cs typeface="Tahoma"/>
              </a:rPr>
              <a:t>Inspection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61404" y="1168146"/>
            <a:ext cx="1503425" cy="1956053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358900" y="3518408"/>
            <a:ext cx="2997200" cy="2254250"/>
            <a:chOff x="1358900" y="3518408"/>
            <a:chExt cx="2997200" cy="225425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71600" y="3531108"/>
              <a:ext cx="2971799" cy="2228849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365250" y="3524758"/>
              <a:ext cx="2984500" cy="2241550"/>
            </a:xfrm>
            <a:custGeom>
              <a:avLst/>
              <a:gdLst/>
              <a:ahLst/>
              <a:cxnLst/>
              <a:rect l="l" t="t" r="r" b="b"/>
              <a:pathLst>
                <a:path w="2984500" h="2241550">
                  <a:moveTo>
                    <a:pt x="0" y="0"/>
                  </a:moveTo>
                  <a:lnTo>
                    <a:pt x="2984500" y="0"/>
                  </a:lnTo>
                  <a:lnTo>
                    <a:pt x="2984500" y="2241550"/>
                  </a:lnTo>
                  <a:lnTo>
                    <a:pt x="0" y="224155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4065809" y="5894323"/>
            <a:ext cx="10115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489828" y="3521583"/>
            <a:ext cx="2825750" cy="2209800"/>
            <a:chOff x="5489828" y="3521583"/>
            <a:chExt cx="2825750" cy="220980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99353" y="3531108"/>
              <a:ext cx="2806445" cy="2190749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5494591" y="3526345"/>
              <a:ext cx="2816225" cy="2200275"/>
            </a:xfrm>
            <a:custGeom>
              <a:avLst/>
              <a:gdLst/>
              <a:ahLst/>
              <a:cxnLst/>
              <a:rect l="l" t="t" r="r" b="b"/>
              <a:pathLst>
                <a:path w="2816225" h="2200275">
                  <a:moveTo>
                    <a:pt x="0" y="0"/>
                  </a:moveTo>
                  <a:lnTo>
                    <a:pt x="2815971" y="0"/>
                  </a:lnTo>
                  <a:lnTo>
                    <a:pt x="2815971" y="2200275"/>
                  </a:lnTo>
                  <a:lnTo>
                    <a:pt x="0" y="220027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</a:t>
            </a:r>
            <a:r>
              <a:rPr dirty="0" spc="-35"/>
              <a:t> </a:t>
            </a:r>
            <a:r>
              <a:rPr dirty="0"/>
              <a:t>Hour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5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Material</a:t>
            </a:r>
            <a:r>
              <a:rPr dirty="0" spc="-1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75310">
              <a:lnSpc>
                <a:spcPct val="100000"/>
              </a:lnSpc>
              <a:spcBef>
                <a:spcPts val="100"/>
              </a:spcBef>
            </a:pPr>
            <a:r>
              <a:rPr dirty="0"/>
              <a:t>Preventing</a:t>
            </a:r>
            <a:r>
              <a:rPr dirty="0" spc="-40"/>
              <a:t> </a:t>
            </a:r>
            <a:r>
              <a:rPr dirty="0" spc="-10"/>
              <a:t>Hazards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</a:t>
            </a:r>
            <a:r>
              <a:rPr dirty="0" spc="-35"/>
              <a:t> </a:t>
            </a:r>
            <a:r>
              <a:rPr dirty="0"/>
              <a:t>Hour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5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Material</a:t>
            </a:r>
            <a:r>
              <a:rPr dirty="0" spc="-1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450339" y="1127317"/>
            <a:ext cx="6276340" cy="2660650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297180" indent="-284480">
              <a:lnSpc>
                <a:spcPct val="100000"/>
              </a:lnSpc>
              <a:spcBef>
                <a:spcPts val="775"/>
              </a:spcBef>
              <a:buFont typeface="Arial"/>
              <a:buChar char="–"/>
              <a:tabLst>
                <a:tab pos="297180" algn="l"/>
              </a:tabLst>
            </a:pPr>
            <a:r>
              <a:rPr dirty="0" sz="2800">
                <a:latin typeface="Tahoma"/>
                <a:cs typeface="Tahoma"/>
              </a:rPr>
              <a:t>Reduce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sling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hazards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by:</a:t>
            </a:r>
            <a:endParaRPr sz="2800">
              <a:latin typeface="Tahoma"/>
              <a:cs typeface="Tahoma"/>
            </a:endParaRPr>
          </a:p>
          <a:p>
            <a:pPr lvl="1" marL="696595" indent="-227329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696595" algn="l"/>
              </a:tabLst>
            </a:pPr>
            <a:r>
              <a:rPr dirty="0" sz="2400" spc="-10">
                <a:latin typeface="Tahoma"/>
                <a:cs typeface="Tahoma"/>
              </a:rPr>
              <a:t>Lubricating</a:t>
            </a:r>
            <a:endParaRPr sz="2400">
              <a:latin typeface="Tahoma"/>
              <a:cs typeface="Tahoma"/>
            </a:endParaRPr>
          </a:p>
          <a:p>
            <a:pPr lvl="1" marL="696595" marR="5080" indent="-227329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697865" algn="l"/>
              </a:tabLst>
            </a:pPr>
            <a:r>
              <a:rPr dirty="0" sz="2400">
                <a:latin typeface="Tahoma"/>
                <a:cs typeface="Tahoma"/>
              </a:rPr>
              <a:t>Not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shortening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with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knots,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bolts,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other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devices,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kink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legs</a:t>
            </a:r>
            <a:endParaRPr sz="2400">
              <a:latin typeface="Tahoma"/>
              <a:cs typeface="Tahoma"/>
            </a:endParaRPr>
          </a:p>
          <a:p>
            <a:pPr lvl="1" marL="696595" indent="-227329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696595" algn="l"/>
              </a:tabLst>
            </a:pPr>
            <a:r>
              <a:rPr dirty="0" sz="2400">
                <a:latin typeface="Tahoma"/>
                <a:cs typeface="Tahoma"/>
              </a:rPr>
              <a:t>Keeping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clear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loads</a:t>
            </a:r>
            <a:endParaRPr sz="2400">
              <a:latin typeface="Tahoma"/>
              <a:cs typeface="Tahoma"/>
            </a:endParaRPr>
          </a:p>
          <a:p>
            <a:pPr lvl="1" marL="696595" indent="-227329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696595" algn="l"/>
              </a:tabLst>
            </a:pPr>
            <a:r>
              <a:rPr dirty="0" sz="2400">
                <a:latin typeface="Tahoma"/>
                <a:cs typeface="Tahoma"/>
              </a:rPr>
              <a:t>Avoiding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sudden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movement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75310">
              <a:lnSpc>
                <a:spcPct val="100000"/>
              </a:lnSpc>
              <a:spcBef>
                <a:spcPts val="100"/>
              </a:spcBef>
            </a:pPr>
            <a:r>
              <a:rPr dirty="0"/>
              <a:t>Preventing</a:t>
            </a:r>
            <a:r>
              <a:rPr dirty="0" spc="-40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346115"/>
            <a:ext cx="3937635" cy="2366010"/>
          </a:xfrm>
          <a:prstGeom prst="rect">
            <a:avLst/>
          </a:prstGeom>
        </p:spPr>
        <p:txBody>
          <a:bodyPr wrap="square" lIns="0" tIns="1092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dirty="0" sz="3200" spc="-10">
                <a:latin typeface="Tahoma"/>
                <a:cs typeface="Tahoma"/>
              </a:rPr>
              <a:t>Forklifts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Main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causes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injuries</a:t>
            </a:r>
            <a:endParaRPr sz="28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Forklift</a:t>
            </a:r>
            <a:r>
              <a:rPr dirty="0" sz="2400" spc="-11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overturns</a:t>
            </a:r>
            <a:endParaRPr sz="2400">
              <a:latin typeface="Tahoma"/>
              <a:cs typeface="Tahoma"/>
            </a:endParaRPr>
          </a:p>
          <a:p>
            <a:pPr lvl="1" marL="753745" marR="31115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Forklift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striking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workers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on </a:t>
            </a:r>
            <a:r>
              <a:rPr dirty="0" sz="2400" spc="-20">
                <a:latin typeface="Tahoma"/>
                <a:cs typeface="Tahoma"/>
              </a:rPr>
              <a:t>foot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450187" y="3686327"/>
            <a:ext cx="4057650" cy="903605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marL="297180" indent="-28448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297180" algn="l"/>
              </a:tabLst>
            </a:pPr>
            <a:r>
              <a:rPr dirty="0" sz="2400">
                <a:latin typeface="Tahoma"/>
                <a:cs typeface="Tahoma"/>
              </a:rPr>
              <a:t>Persons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crushed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by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forklifts</a:t>
            </a:r>
            <a:endParaRPr sz="2400">
              <a:latin typeface="Tahoma"/>
              <a:cs typeface="Tahoma"/>
            </a:endParaRPr>
          </a:p>
          <a:p>
            <a:pPr marL="297180" indent="-28448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297180" algn="l"/>
              </a:tabLst>
            </a:pPr>
            <a:r>
              <a:rPr dirty="0" sz="2400">
                <a:latin typeface="Tahoma"/>
                <a:cs typeface="Tahoma"/>
              </a:rPr>
              <a:t>Persons</a:t>
            </a:r>
            <a:r>
              <a:rPr dirty="0" sz="2400" spc="-8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falling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from</a:t>
            </a:r>
            <a:r>
              <a:rPr dirty="0" sz="2400" spc="-8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forklifts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248275" y="1401699"/>
            <a:ext cx="3315970" cy="2185035"/>
            <a:chOff x="5248275" y="1401699"/>
            <a:chExt cx="3315970" cy="218503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57800" y="1411224"/>
              <a:ext cx="3296411" cy="216559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5253037" y="1406461"/>
              <a:ext cx="3306445" cy="2175510"/>
            </a:xfrm>
            <a:custGeom>
              <a:avLst/>
              <a:gdLst/>
              <a:ahLst/>
              <a:cxnLst/>
              <a:rect l="l" t="t" r="r" b="b"/>
              <a:pathLst>
                <a:path w="3306445" h="2175510">
                  <a:moveTo>
                    <a:pt x="0" y="0"/>
                  </a:moveTo>
                  <a:lnTo>
                    <a:pt x="3305936" y="0"/>
                  </a:lnTo>
                  <a:lnTo>
                    <a:pt x="3305936" y="2175129"/>
                  </a:lnTo>
                  <a:lnTo>
                    <a:pt x="0" y="217512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5732017" y="3612156"/>
            <a:ext cx="274320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Forklift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toppled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sideways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possibly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due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to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shift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in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center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10">
                <a:latin typeface="Calibri"/>
                <a:cs typeface="Calibri"/>
              </a:rPr>
              <a:t> gravity.</a:t>
            </a:r>
            <a:endParaRPr sz="8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</a:t>
            </a:r>
            <a:r>
              <a:rPr dirty="0" spc="-35"/>
              <a:t> </a:t>
            </a:r>
            <a:r>
              <a:rPr dirty="0"/>
              <a:t>Hour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5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Material</a:t>
            </a:r>
            <a:r>
              <a:rPr dirty="0" spc="-1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75310">
              <a:lnSpc>
                <a:spcPct val="100000"/>
              </a:lnSpc>
              <a:spcBef>
                <a:spcPts val="100"/>
              </a:spcBef>
            </a:pPr>
            <a:r>
              <a:rPr dirty="0"/>
              <a:t>Preventing</a:t>
            </a:r>
            <a:r>
              <a:rPr dirty="0" spc="-40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127317"/>
            <a:ext cx="4523105" cy="1416685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Illegal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forklift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operators</a:t>
            </a:r>
            <a:endParaRPr sz="2800">
              <a:latin typeface="Tahoma"/>
              <a:cs typeface="Tahoma"/>
            </a:endParaRPr>
          </a:p>
          <a:p>
            <a:pPr lvl="1" marL="754380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Anyone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under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18</a:t>
            </a:r>
            <a:endParaRPr sz="2400">
              <a:latin typeface="Tahoma"/>
              <a:cs typeface="Tahoma"/>
            </a:endParaRPr>
          </a:p>
          <a:p>
            <a:pPr lvl="1" marL="753745" indent="-28448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3745" algn="l"/>
              </a:tabLst>
            </a:pPr>
            <a:r>
              <a:rPr dirty="0" sz="2400">
                <a:latin typeface="Tahoma"/>
                <a:cs typeface="Tahoma"/>
              </a:rPr>
              <a:t>Anyone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not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properly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trained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200" y="2921507"/>
            <a:ext cx="2619755" cy="2543555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4066190" y="5828823"/>
            <a:ext cx="10115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702300" y="2908807"/>
            <a:ext cx="2454275" cy="2454275"/>
            <a:chOff x="5702300" y="2908807"/>
            <a:chExt cx="2454275" cy="245427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15000" y="2921507"/>
              <a:ext cx="2428493" cy="2428493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5708650" y="2915157"/>
              <a:ext cx="2441575" cy="2441575"/>
            </a:xfrm>
            <a:custGeom>
              <a:avLst/>
              <a:gdLst/>
              <a:ahLst/>
              <a:cxnLst/>
              <a:rect l="l" t="t" r="r" b="b"/>
              <a:pathLst>
                <a:path w="2441575" h="2441575">
                  <a:moveTo>
                    <a:pt x="0" y="0"/>
                  </a:moveTo>
                  <a:lnTo>
                    <a:pt x="2441194" y="0"/>
                  </a:lnTo>
                  <a:lnTo>
                    <a:pt x="2441194" y="2441194"/>
                  </a:lnTo>
                  <a:lnTo>
                    <a:pt x="0" y="2441194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</a:t>
            </a:r>
            <a:r>
              <a:rPr dirty="0" spc="-35"/>
              <a:t> </a:t>
            </a:r>
            <a:r>
              <a:rPr dirty="0"/>
              <a:t>Hour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5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Material</a:t>
            </a:r>
            <a:r>
              <a:rPr dirty="0" spc="-1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75310">
              <a:lnSpc>
                <a:spcPct val="100000"/>
              </a:lnSpc>
              <a:spcBef>
                <a:spcPts val="100"/>
              </a:spcBef>
            </a:pPr>
            <a:r>
              <a:rPr dirty="0"/>
              <a:t>Preventing</a:t>
            </a:r>
            <a:r>
              <a:rPr dirty="0" spc="-40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2673869" y="1088971"/>
            <a:ext cx="3680460" cy="3611245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297180" indent="-284480">
              <a:lnSpc>
                <a:spcPct val="100000"/>
              </a:lnSpc>
              <a:spcBef>
                <a:spcPts val="775"/>
              </a:spcBef>
              <a:buFont typeface="Arial"/>
              <a:buChar char="–"/>
              <a:tabLst>
                <a:tab pos="297180" algn="l"/>
              </a:tabLst>
            </a:pPr>
            <a:r>
              <a:rPr dirty="0" sz="2800">
                <a:latin typeface="Tahoma"/>
                <a:cs typeface="Tahoma"/>
              </a:rPr>
              <a:t>Driving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forklift</a:t>
            </a:r>
            <a:endParaRPr sz="2800">
              <a:latin typeface="Tahoma"/>
              <a:cs typeface="Tahoma"/>
            </a:endParaRPr>
          </a:p>
          <a:p>
            <a:pPr lvl="1" marL="697230" indent="-227329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697230" algn="l"/>
              </a:tabLst>
            </a:pPr>
            <a:r>
              <a:rPr dirty="0" sz="2400">
                <a:latin typeface="Tahoma"/>
                <a:cs typeface="Tahoma"/>
              </a:rPr>
              <a:t>Obstructed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vision</a:t>
            </a:r>
            <a:endParaRPr sz="2400">
              <a:latin typeface="Tahoma"/>
              <a:cs typeface="Tahoma"/>
            </a:endParaRPr>
          </a:p>
          <a:p>
            <a:pPr lvl="1" marL="696595" indent="-227329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696595" algn="l"/>
              </a:tabLst>
            </a:pPr>
            <a:r>
              <a:rPr dirty="0" sz="2400" spc="-30">
                <a:latin typeface="Tahoma"/>
                <a:cs typeface="Tahoma"/>
              </a:rPr>
              <a:t>Travel</a:t>
            </a:r>
            <a:r>
              <a:rPr dirty="0" sz="2400" spc="-16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path</a:t>
            </a:r>
            <a:endParaRPr sz="2400">
              <a:latin typeface="Tahoma"/>
              <a:cs typeface="Tahoma"/>
            </a:endParaRPr>
          </a:p>
          <a:p>
            <a:pPr lvl="1" marL="696595" indent="-227329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696595" algn="l"/>
              </a:tabLst>
            </a:pPr>
            <a:r>
              <a:rPr dirty="0" sz="2400">
                <a:latin typeface="Tahoma"/>
                <a:cs typeface="Tahoma"/>
              </a:rPr>
              <a:t>Approaching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people</a:t>
            </a:r>
            <a:endParaRPr sz="2400">
              <a:latin typeface="Tahoma"/>
              <a:cs typeface="Tahoma"/>
            </a:endParaRPr>
          </a:p>
          <a:p>
            <a:pPr lvl="1" marL="696595" indent="-227329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696595" algn="l"/>
              </a:tabLst>
            </a:pPr>
            <a:r>
              <a:rPr dirty="0" sz="2400">
                <a:latin typeface="Tahoma"/>
                <a:cs typeface="Tahoma"/>
              </a:rPr>
              <a:t>Elevated</a:t>
            </a:r>
            <a:r>
              <a:rPr dirty="0" sz="2400" spc="-9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platform</a:t>
            </a:r>
            <a:endParaRPr sz="2400">
              <a:latin typeface="Tahoma"/>
              <a:cs typeface="Tahoma"/>
            </a:endParaRPr>
          </a:p>
          <a:p>
            <a:pPr lvl="1" marL="696595" indent="-227329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696595" algn="l"/>
              </a:tabLst>
            </a:pPr>
            <a:r>
              <a:rPr dirty="0" sz="2400">
                <a:latin typeface="Tahoma"/>
                <a:cs typeface="Tahoma"/>
              </a:rPr>
              <a:t>Seat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belts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ROPS</a:t>
            </a:r>
            <a:endParaRPr sz="2400">
              <a:latin typeface="Tahoma"/>
              <a:cs typeface="Tahoma"/>
            </a:endParaRPr>
          </a:p>
          <a:p>
            <a:pPr lvl="1" marL="696595" indent="-227329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696595" algn="l"/>
              </a:tabLst>
            </a:pPr>
            <a:r>
              <a:rPr dirty="0" sz="2400">
                <a:latin typeface="Tahoma"/>
                <a:cs typeface="Tahoma"/>
              </a:rPr>
              <a:t>Raising/lowering</a:t>
            </a:r>
            <a:r>
              <a:rPr dirty="0" sz="2400" spc="-13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forks</a:t>
            </a:r>
            <a:endParaRPr sz="2400">
              <a:latin typeface="Tahoma"/>
              <a:cs typeface="Tahoma"/>
            </a:endParaRPr>
          </a:p>
          <a:p>
            <a:pPr lvl="1" marL="696595" indent="-227329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696595" algn="l"/>
              </a:tabLst>
            </a:pPr>
            <a:r>
              <a:rPr dirty="0" sz="2400">
                <a:latin typeface="Tahoma"/>
                <a:cs typeface="Tahoma"/>
              </a:rPr>
              <a:t>Safe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distance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12" y="1189494"/>
            <a:ext cx="2201405" cy="165505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9298" y="3282696"/>
            <a:ext cx="1965197" cy="1909571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4066189" y="5914527"/>
            <a:ext cx="10115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53200" y="1193292"/>
            <a:ext cx="2227325" cy="164820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44283" y="3282696"/>
            <a:ext cx="1936240" cy="1935479"/>
          </a:xfrm>
          <a:prstGeom prst="rect">
            <a:avLst/>
          </a:prstGeom>
        </p:spPr>
      </p:pic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</a:t>
            </a:r>
            <a:r>
              <a:rPr dirty="0" spc="-35"/>
              <a:t> </a:t>
            </a:r>
            <a:r>
              <a:rPr dirty="0"/>
              <a:t>Hour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5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Material</a:t>
            </a:r>
            <a:r>
              <a:rPr dirty="0" spc="-1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75310">
              <a:lnSpc>
                <a:spcPct val="100000"/>
              </a:lnSpc>
              <a:spcBef>
                <a:spcPts val="100"/>
              </a:spcBef>
            </a:pPr>
            <a:r>
              <a:rPr dirty="0"/>
              <a:t>Preventing</a:t>
            </a:r>
            <a:r>
              <a:rPr dirty="0" spc="-40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907539" y="1081112"/>
            <a:ext cx="4970145" cy="2294890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297180" indent="-284480">
              <a:lnSpc>
                <a:spcPct val="100000"/>
              </a:lnSpc>
              <a:spcBef>
                <a:spcPts val="775"/>
              </a:spcBef>
              <a:buFont typeface="Arial"/>
              <a:buChar char="–"/>
              <a:tabLst>
                <a:tab pos="297180" algn="l"/>
              </a:tabLst>
            </a:pPr>
            <a:r>
              <a:rPr dirty="0" sz="2800">
                <a:latin typeface="Tahoma"/>
                <a:cs typeface="Tahoma"/>
              </a:rPr>
              <a:t>Elevating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workers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with</a:t>
            </a:r>
            <a:r>
              <a:rPr dirty="0" sz="2800" spc="-13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forklift</a:t>
            </a:r>
            <a:endParaRPr sz="2800">
              <a:latin typeface="Tahoma"/>
              <a:cs typeface="Tahoma"/>
            </a:endParaRPr>
          </a:p>
          <a:p>
            <a:pPr lvl="1" marL="697230" indent="-227329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697230" algn="l"/>
              </a:tabLst>
            </a:pPr>
            <a:r>
              <a:rPr dirty="0" sz="2400">
                <a:latin typeface="Tahoma"/>
                <a:cs typeface="Tahoma"/>
              </a:rPr>
              <a:t>Standing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on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forks</a:t>
            </a:r>
            <a:endParaRPr sz="2400">
              <a:latin typeface="Tahoma"/>
              <a:cs typeface="Tahoma"/>
            </a:endParaRPr>
          </a:p>
          <a:p>
            <a:pPr lvl="1" marL="697230" indent="-227329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697230" algn="l"/>
              </a:tabLst>
            </a:pPr>
            <a:r>
              <a:rPr dirty="0" sz="2400">
                <a:latin typeface="Tahoma"/>
                <a:cs typeface="Tahoma"/>
              </a:rPr>
              <a:t>Lifting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personnel</a:t>
            </a:r>
            <a:endParaRPr sz="2400">
              <a:latin typeface="Tahoma"/>
              <a:cs typeface="Tahoma"/>
            </a:endParaRPr>
          </a:p>
          <a:p>
            <a:pPr lvl="1" marL="697230" indent="-227329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697230" algn="l"/>
              </a:tabLst>
            </a:pPr>
            <a:r>
              <a:rPr dirty="0" sz="2400">
                <a:latin typeface="Tahoma"/>
                <a:cs typeface="Tahoma"/>
              </a:rPr>
              <a:t>Approved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lift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platform</a:t>
            </a:r>
            <a:endParaRPr sz="2400">
              <a:latin typeface="Tahoma"/>
              <a:cs typeface="Tahoma"/>
            </a:endParaRPr>
          </a:p>
          <a:p>
            <a:pPr lvl="1" marL="697230" indent="-227329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697230" algn="l"/>
              </a:tabLst>
            </a:pPr>
            <a:r>
              <a:rPr dirty="0" sz="2400">
                <a:latin typeface="Tahoma"/>
                <a:cs typeface="Tahoma"/>
              </a:rPr>
              <a:t>Restraining</a:t>
            </a:r>
            <a:r>
              <a:rPr dirty="0" sz="2400" spc="-14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means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5535810" y="5916432"/>
            <a:ext cx="5924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962275" y="3723513"/>
            <a:ext cx="3219450" cy="2157730"/>
            <a:chOff x="2962275" y="3723513"/>
            <a:chExt cx="3219450" cy="215773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71800" y="3733038"/>
              <a:ext cx="3200387" cy="2138158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2967037" y="3728275"/>
              <a:ext cx="3209925" cy="2148205"/>
            </a:xfrm>
            <a:custGeom>
              <a:avLst/>
              <a:gdLst/>
              <a:ahLst/>
              <a:cxnLst/>
              <a:rect l="l" t="t" r="r" b="b"/>
              <a:pathLst>
                <a:path w="3209925" h="2148204">
                  <a:moveTo>
                    <a:pt x="0" y="0"/>
                  </a:moveTo>
                  <a:lnTo>
                    <a:pt x="3209925" y="0"/>
                  </a:lnTo>
                  <a:lnTo>
                    <a:pt x="3209925" y="2147697"/>
                  </a:lnTo>
                  <a:lnTo>
                    <a:pt x="0" y="2147697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</a:t>
            </a:r>
            <a:r>
              <a:rPr dirty="0" spc="-35"/>
              <a:t> </a:t>
            </a:r>
            <a:r>
              <a:rPr dirty="0"/>
              <a:t>Hour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5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Material</a:t>
            </a:r>
            <a:r>
              <a:rPr dirty="0" spc="-1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75310">
              <a:lnSpc>
                <a:spcPct val="100000"/>
              </a:lnSpc>
              <a:spcBef>
                <a:spcPts val="100"/>
              </a:spcBef>
            </a:pPr>
            <a:r>
              <a:rPr dirty="0"/>
              <a:t>Preventing</a:t>
            </a:r>
            <a:r>
              <a:rPr dirty="0" spc="-40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450339" y="1127317"/>
            <a:ext cx="5293360" cy="2294890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297180" indent="-284480">
              <a:lnSpc>
                <a:spcPct val="100000"/>
              </a:lnSpc>
              <a:spcBef>
                <a:spcPts val="775"/>
              </a:spcBef>
              <a:buFont typeface="Arial"/>
              <a:buChar char="–"/>
              <a:tabLst>
                <a:tab pos="297180" algn="l"/>
              </a:tabLst>
            </a:pPr>
            <a:r>
              <a:rPr dirty="0" sz="2800">
                <a:latin typeface="Tahoma"/>
                <a:cs typeface="Tahoma"/>
              </a:rPr>
              <a:t>Driving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forklift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on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grades/ramps</a:t>
            </a:r>
            <a:endParaRPr sz="2800">
              <a:latin typeface="Tahoma"/>
              <a:cs typeface="Tahoma"/>
            </a:endParaRPr>
          </a:p>
          <a:p>
            <a:pPr lvl="1" marL="696595" indent="-227329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696595" algn="l"/>
              </a:tabLst>
            </a:pPr>
            <a:r>
              <a:rPr dirty="0" sz="2400">
                <a:latin typeface="Tahoma"/>
                <a:cs typeface="Tahoma"/>
              </a:rPr>
              <a:t>Use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extreme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caution</a:t>
            </a:r>
            <a:endParaRPr sz="2400">
              <a:latin typeface="Tahoma"/>
              <a:cs typeface="Tahoma"/>
            </a:endParaRPr>
          </a:p>
          <a:p>
            <a:pPr lvl="1" marL="697230" indent="-227329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697230" algn="l"/>
              </a:tabLst>
            </a:pPr>
            <a:r>
              <a:rPr dirty="0" sz="2400">
                <a:latin typeface="Tahoma"/>
                <a:cs typeface="Tahoma"/>
              </a:rPr>
              <a:t>No</a:t>
            </a:r>
            <a:r>
              <a:rPr dirty="0" sz="2400" spc="-10">
                <a:latin typeface="Tahoma"/>
                <a:cs typeface="Tahoma"/>
              </a:rPr>
              <a:t> turns</a:t>
            </a:r>
            <a:endParaRPr sz="2400">
              <a:latin typeface="Tahoma"/>
              <a:cs typeface="Tahoma"/>
            </a:endParaRPr>
          </a:p>
          <a:p>
            <a:pPr lvl="1" marL="697230" indent="-227329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697230" algn="l"/>
              </a:tabLst>
            </a:pPr>
            <a:r>
              <a:rPr dirty="0" sz="2400">
                <a:latin typeface="Tahoma"/>
                <a:cs typeface="Tahoma"/>
              </a:rPr>
              <a:t>Tilting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raising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load</a:t>
            </a:r>
            <a:endParaRPr sz="2400">
              <a:latin typeface="Tahoma"/>
              <a:cs typeface="Tahoma"/>
            </a:endParaRPr>
          </a:p>
          <a:p>
            <a:pPr lvl="1" marL="697230" indent="-227329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697230" algn="l"/>
              </a:tabLst>
            </a:pPr>
            <a:r>
              <a:rPr dirty="0" sz="2400">
                <a:latin typeface="Tahoma"/>
                <a:cs typeface="Tahoma"/>
              </a:rPr>
              <a:t>Point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load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up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incline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00" y="4103370"/>
            <a:ext cx="2227325" cy="1487423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3461384" y="4093845"/>
            <a:ext cx="2221230" cy="1506855"/>
            <a:chOff x="3461384" y="4093845"/>
            <a:chExt cx="2221230" cy="150685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70909" y="4103370"/>
              <a:ext cx="2202179" cy="1487423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3466147" y="4098607"/>
              <a:ext cx="2211705" cy="1497330"/>
            </a:xfrm>
            <a:custGeom>
              <a:avLst/>
              <a:gdLst/>
              <a:ahLst/>
              <a:cxnLst/>
              <a:rect l="l" t="t" r="r" b="b"/>
              <a:pathLst>
                <a:path w="2211704" h="1497329">
                  <a:moveTo>
                    <a:pt x="0" y="0"/>
                  </a:moveTo>
                  <a:lnTo>
                    <a:pt x="2211705" y="0"/>
                  </a:lnTo>
                  <a:lnTo>
                    <a:pt x="2211705" y="1496948"/>
                  </a:lnTo>
                  <a:lnTo>
                    <a:pt x="0" y="1496948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4066190" y="5617781"/>
            <a:ext cx="10115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141339" y="4093845"/>
            <a:ext cx="2346960" cy="1506855"/>
            <a:chOff x="6141339" y="4093845"/>
            <a:chExt cx="2346960" cy="1506855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50864" y="4103370"/>
              <a:ext cx="2327910" cy="1487423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6146101" y="4098607"/>
              <a:ext cx="2337435" cy="1497330"/>
            </a:xfrm>
            <a:custGeom>
              <a:avLst/>
              <a:gdLst/>
              <a:ahLst/>
              <a:cxnLst/>
              <a:rect l="l" t="t" r="r" b="b"/>
              <a:pathLst>
                <a:path w="2337434" h="1497329">
                  <a:moveTo>
                    <a:pt x="0" y="0"/>
                  </a:moveTo>
                  <a:lnTo>
                    <a:pt x="2337435" y="0"/>
                  </a:lnTo>
                  <a:lnTo>
                    <a:pt x="2337435" y="1496948"/>
                  </a:lnTo>
                  <a:lnTo>
                    <a:pt x="0" y="1496948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</a:t>
            </a:r>
            <a:r>
              <a:rPr dirty="0" spc="-35"/>
              <a:t> </a:t>
            </a:r>
            <a:r>
              <a:rPr dirty="0"/>
              <a:t>Hour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5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Material</a:t>
            </a:r>
            <a:r>
              <a:rPr dirty="0" spc="-1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75310">
              <a:lnSpc>
                <a:spcPct val="100000"/>
              </a:lnSpc>
              <a:spcBef>
                <a:spcPts val="100"/>
              </a:spcBef>
            </a:pPr>
            <a:r>
              <a:rPr dirty="0"/>
              <a:t>Preventing</a:t>
            </a:r>
            <a:r>
              <a:rPr dirty="0" spc="-40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450339" y="1258576"/>
            <a:ext cx="4015740" cy="3172460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297180" indent="-284480">
              <a:lnSpc>
                <a:spcPct val="100000"/>
              </a:lnSpc>
              <a:spcBef>
                <a:spcPts val="775"/>
              </a:spcBef>
              <a:buFont typeface="Arial"/>
              <a:buChar char="–"/>
              <a:tabLst>
                <a:tab pos="297180" algn="l"/>
              </a:tabLst>
            </a:pPr>
            <a:r>
              <a:rPr dirty="0" sz="2800">
                <a:latin typeface="Tahoma"/>
                <a:cs typeface="Tahoma"/>
              </a:rPr>
              <a:t>Forklift</a:t>
            </a:r>
            <a:r>
              <a:rPr dirty="0" sz="2800" spc="-1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operating</a:t>
            </a:r>
            <a:r>
              <a:rPr dirty="0" sz="2800" spc="-1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speed</a:t>
            </a:r>
            <a:endParaRPr sz="2800">
              <a:latin typeface="Tahoma"/>
              <a:cs typeface="Tahoma"/>
            </a:endParaRPr>
          </a:p>
          <a:p>
            <a:pPr lvl="1" marL="696595" indent="-227329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696595" algn="l"/>
              </a:tabLst>
            </a:pPr>
            <a:r>
              <a:rPr dirty="0" sz="2400" spc="-10">
                <a:latin typeface="Tahoma"/>
                <a:cs typeface="Tahoma"/>
              </a:rPr>
              <a:t>Tip-</a:t>
            </a:r>
            <a:r>
              <a:rPr dirty="0" sz="2400" spc="-20">
                <a:latin typeface="Tahoma"/>
                <a:cs typeface="Tahoma"/>
              </a:rPr>
              <a:t>overs</a:t>
            </a:r>
            <a:endParaRPr sz="2400">
              <a:latin typeface="Tahoma"/>
              <a:cs typeface="Tahoma"/>
            </a:endParaRPr>
          </a:p>
          <a:p>
            <a:pPr lvl="1" marL="696595" indent="-227329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696595" algn="l"/>
              </a:tabLst>
            </a:pPr>
            <a:r>
              <a:rPr dirty="0" sz="2400" spc="-10">
                <a:latin typeface="Tahoma"/>
                <a:cs typeface="Tahoma"/>
              </a:rPr>
              <a:t>Turning</a:t>
            </a:r>
            <a:endParaRPr sz="2400">
              <a:latin typeface="Tahoma"/>
              <a:cs typeface="Tahoma"/>
            </a:endParaRPr>
          </a:p>
          <a:p>
            <a:pPr lvl="1" marL="696595" indent="-227329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696595" algn="l"/>
              </a:tabLst>
            </a:pPr>
            <a:r>
              <a:rPr dirty="0" sz="2400">
                <a:latin typeface="Tahoma"/>
                <a:cs typeface="Tahoma"/>
              </a:rPr>
              <a:t>Avoiding</a:t>
            </a:r>
            <a:r>
              <a:rPr dirty="0" sz="2400" spc="-9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collisions</a:t>
            </a:r>
            <a:endParaRPr sz="2400">
              <a:latin typeface="Tahoma"/>
              <a:cs typeface="Tahoma"/>
            </a:endParaRPr>
          </a:p>
          <a:p>
            <a:pPr lvl="1" marL="696595" indent="-227329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696595" algn="l"/>
              </a:tabLst>
            </a:pPr>
            <a:r>
              <a:rPr dirty="0" sz="2400">
                <a:latin typeface="Tahoma"/>
                <a:cs typeface="Tahoma"/>
              </a:rPr>
              <a:t>Wet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slippery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floors</a:t>
            </a:r>
            <a:endParaRPr sz="2400">
              <a:latin typeface="Tahoma"/>
              <a:cs typeface="Tahoma"/>
            </a:endParaRPr>
          </a:p>
          <a:p>
            <a:pPr lvl="1" marL="696595" indent="-227329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696595" algn="l"/>
              </a:tabLst>
            </a:pPr>
            <a:r>
              <a:rPr dirty="0" sz="2400" spc="-10">
                <a:latin typeface="Tahoma"/>
                <a:cs typeface="Tahoma"/>
              </a:rPr>
              <a:t>Ascending/descending</a:t>
            </a:r>
            <a:endParaRPr sz="2400">
              <a:latin typeface="Tahoma"/>
              <a:cs typeface="Tahoma"/>
            </a:endParaRPr>
          </a:p>
          <a:p>
            <a:pPr lvl="1" marL="696595" indent="-227329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696595" algn="l"/>
              </a:tabLst>
            </a:pPr>
            <a:r>
              <a:rPr dirty="0" sz="2400">
                <a:latin typeface="Tahoma"/>
                <a:cs typeface="Tahoma"/>
              </a:rPr>
              <a:t>Obstructed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vision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00800" y="1420367"/>
            <a:ext cx="1683257" cy="1373873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7037683" y="5970435"/>
            <a:ext cx="10115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11596" y="2912364"/>
            <a:ext cx="2172461" cy="145084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39028" y="4482084"/>
            <a:ext cx="2145029" cy="1509521"/>
          </a:xfrm>
          <a:prstGeom prst="rect">
            <a:avLst/>
          </a:prstGeom>
        </p:spPr>
      </p:pic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</a:t>
            </a:r>
            <a:r>
              <a:rPr dirty="0" spc="-35"/>
              <a:t> </a:t>
            </a:r>
            <a:r>
              <a:rPr dirty="0"/>
              <a:t>Hour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5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Material</a:t>
            </a:r>
            <a:r>
              <a:rPr dirty="0" spc="-1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75310">
              <a:lnSpc>
                <a:spcPct val="100000"/>
              </a:lnSpc>
              <a:spcBef>
                <a:spcPts val="100"/>
              </a:spcBef>
            </a:pPr>
            <a:r>
              <a:rPr dirty="0"/>
              <a:t>Preventing</a:t>
            </a:r>
            <a:r>
              <a:rPr dirty="0" spc="-40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16939" y="1318554"/>
            <a:ext cx="4344035" cy="2513965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297180" indent="-284480">
              <a:lnSpc>
                <a:spcPct val="100000"/>
              </a:lnSpc>
              <a:spcBef>
                <a:spcPts val="775"/>
              </a:spcBef>
              <a:buFont typeface="Arial"/>
              <a:buChar char="–"/>
              <a:tabLst>
                <a:tab pos="297180" algn="l"/>
              </a:tabLst>
            </a:pPr>
            <a:r>
              <a:rPr dirty="0" sz="2800">
                <a:latin typeface="Tahoma"/>
                <a:cs typeface="Tahoma"/>
              </a:rPr>
              <a:t>Avoiding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excess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weight</a:t>
            </a:r>
            <a:endParaRPr sz="2800">
              <a:latin typeface="Tahoma"/>
              <a:cs typeface="Tahoma"/>
            </a:endParaRPr>
          </a:p>
          <a:p>
            <a:pPr lvl="1" marL="697230" marR="708660" indent="-227329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698500" algn="l"/>
              </a:tabLst>
            </a:pPr>
            <a:r>
              <a:rPr dirty="0" sz="2400">
                <a:latin typeface="Tahoma"/>
                <a:cs typeface="Tahoma"/>
              </a:rPr>
              <a:t>Do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not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exceed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weight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capacity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forklift.</a:t>
            </a:r>
            <a:endParaRPr sz="2400">
              <a:latin typeface="Tahoma"/>
              <a:cs typeface="Tahoma"/>
            </a:endParaRPr>
          </a:p>
          <a:p>
            <a:pPr lvl="1" marL="696595" marR="5080" indent="-227329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697865" algn="l"/>
              </a:tabLst>
            </a:pPr>
            <a:r>
              <a:rPr dirty="0" sz="2400">
                <a:latin typeface="Tahoma"/>
                <a:cs typeface="Tahoma"/>
              </a:rPr>
              <a:t>Center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loads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secure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to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keep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from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shifting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to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maintain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balance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weight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575172" y="1419225"/>
            <a:ext cx="3088005" cy="3271520"/>
            <a:chOff x="5575172" y="1419225"/>
            <a:chExt cx="3088005" cy="327152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84697" y="1428750"/>
              <a:ext cx="3068572" cy="3252215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579935" y="1423987"/>
              <a:ext cx="3078480" cy="3261995"/>
            </a:xfrm>
            <a:custGeom>
              <a:avLst/>
              <a:gdLst/>
              <a:ahLst/>
              <a:cxnLst/>
              <a:rect l="l" t="t" r="r" b="b"/>
              <a:pathLst>
                <a:path w="3078479" h="3261995">
                  <a:moveTo>
                    <a:pt x="0" y="0"/>
                  </a:moveTo>
                  <a:lnTo>
                    <a:pt x="3078099" y="0"/>
                  </a:lnTo>
                  <a:lnTo>
                    <a:pt x="3078099" y="3261741"/>
                  </a:lnTo>
                  <a:lnTo>
                    <a:pt x="0" y="3261741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385557" y="5818504"/>
            <a:ext cx="106870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 </a:t>
            </a:r>
            <a:r>
              <a:rPr dirty="0" sz="800" spc="-10">
                <a:latin typeface="Calibri"/>
                <a:cs typeface="Calibri"/>
              </a:rPr>
              <a:t>graphics: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73351" y="3917441"/>
            <a:ext cx="2590799" cy="1981961"/>
          </a:xfrm>
          <a:prstGeom prst="rect">
            <a:avLst/>
          </a:prstGeom>
        </p:spPr>
      </p:pic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</a:t>
            </a:r>
            <a:r>
              <a:rPr dirty="0" spc="-35"/>
              <a:t> </a:t>
            </a:r>
            <a:r>
              <a:rPr dirty="0"/>
              <a:t>Hour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5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Material</a:t>
            </a:r>
            <a:r>
              <a:rPr dirty="0" spc="-1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75310">
              <a:lnSpc>
                <a:spcPct val="100000"/>
              </a:lnSpc>
              <a:spcBef>
                <a:spcPts val="100"/>
              </a:spcBef>
            </a:pPr>
            <a:r>
              <a:rPr dirty="0"/>
              <a:t>Preventing</a:t>
            </a:r>
            <a:r>
              <a:rPr dirty="0" spc="-40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707133"/>
            <a:ext cx="4793615" cy="21964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7180" marR="932180" indent="-284480">
              <a:lnSpc>
                <a:spcPct val="100000"/>
              </a:lnSpc>
              <a:spcBef>
                <a:spcPts val="100"/>
              </a:spcBef>
              <a:buFont typeface="Arial"/>
              <a:buChar char="–"/>
              <a:tabLst>
                <a:tab pos="298450" algn="l"/>
              </a:tabLst>
            </a:pPr>
            <a:r>
              <a:rPr dirty="0" sz="2800">
                <a:latin typeface="Tahoma"/>
                <a:cs typeface="Tahoma"/>
              </a:rPr>
              <a:t>Use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dock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boards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for </a:t>
            </a:r>
            <a:r>
              <a:rPr dirty="0" sz="2800" spc="-25">
                <a:latin typeface="Tahoma"/>
                <a:cs typeface="Tahoma"/>
              </a:rPr>
              <a:t>	</a:t>
            </a:r>
            <a:r>
              <a:rPr dirty="0" sz="2800" spc="-10">
                <a:latin typeface="Tahoma"/>
                <a:cs typeface="Tahoma"/>
              </a:rPr>
              <a:t>loading/uploading</a:t>
            </a:r>
            <a:endParaRPr sz="2800">
              <a:latin typeface="Tahoma"/>
              <a:cs typeface="Tahoma"/>
            </a:endParaRPr>
          </a:p>
          <a:p>
            <a:pPr lvl="1" marL="697230" indent="-227329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697230" algn="l"/>
              </a:tabLst>
            </a:pPr>
            <a:r>
              <a:rPr dirty="0" sz="2400">
                <a:latin typeface="Tahoma"/>
                <a:cs typeface="Tahoma"/>
              </a:rPr>
              <a:t>Bridging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space</a:t>
            </a:r>
            <a:endParaRPr sz="2400">
              <a:latin typeface="Tahoma"/>
              <a:cs typeface="Tahoma"/>
            </a:endParaRPr>
          </a:p>
          <a:p>
            <a:pPr lvl="1" marL="696595" indent="-227329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696595" algn="l"/>
              </a:tabLst>
            </a:pPr>
            <a:r>
              <a:rPr dirty="0" sz="2400">
                <a:latin typeface="Tahoma"/>
                <a:cs typeface="Tahoma"/>
              </a:rPr>
              <a:t>Securing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portable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dock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boards</a:t>
            </a:r>
            <a:endParaRPr sz="2400">
              <a:latin typeface="Tahoma"/>
              <a:cs typeface="Tahoma"/>
            </a:endParaRPr>
          </a:p>
          <a:p>
            <a:pPr lvl="1" marL="696595" indent="-227329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696595" algn="l"/>
              </a:tabLst>
            </a:pPr>
            <a:r>
              <a:rPr dirty="0" sz="2400">
                <a:latin typeface="Tahoma"/>
                <a:cs typeface="Tahoma"/>
              </a:rPr>
              <a:t>Handholds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for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dock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boards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4686" y="1725929"/>
            <a:ext cx="2303512" cy="3455669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7747815" y="5245768"/>
            <a:ext cx="5924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</a:t>
            </a:r>
            <a:r>
              <a:rPr dirty="0" spc="-35"/>
              <a:t> </a:t>
            </a:r>
            <a:r>
              <a:rPr dirty="0"/>
              <a:t>Hour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5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Material</a:t>
            </a:r>
            <a:r>
              <a:rPr dirty="0" spc="-1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75310">
              <a:lnSpc>
                <a:spcPct val="100000"/>
              </a:lnSpc>
              <a:spcBef>
                <a:spcPts val="100"/>
              </a:spcBef>
            </a:pPr>
            <a:r>
              <a:rPr dirty="0"/>
              <a:t>Preventing</a:t>
            </a:r>
            <a:r>
              <a:rPr dirty="0" spc="-40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878839" y="1288014"/>
            <a:ext cx="4516120" cy="3233420"/>
          </a:xfrm>
          <a:prstGeom prst="rect">
            <a:avLst/>
          </a:prstGeom>
        </p:spPr>
        <p:txBody>
          <a:bodyPr wrap="square" lIns="0" tIns="55880" rIns="0" bIns="0" rtlCol="0" vert="horz">
            <a:spAutoFit/>
          </a:bodyPr>
          <a:lstStyle/>
          <a:p>
            <a:pPr marL="297180" indent="-284480">
              <a:lnSpc>
                <a:spcPct val="100000"/>
              </a:lnSpc>
              <a:spcBef>
                <a:spcPts val="440"/>
              </a:spcBef>
              <a:buFont typeface="Arial"/>
              <a:buChar char="–"/>
              <a:tabLst>
                <a:tab pos="297180" algn="l"/>
              </a:tabLst>
            </a:pPr>
            <a:r>
              <a:rPr dirty="0" sz="2800">
                <a:latin typeface="Tahoma"/>
                <a:cs typeface="Tahoma"/>
              </a:rPr>
              <a:t>Exiting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forklift</a:t>
            </a:r>
            <a:endParaRPr sz="2800">
              <a:latin typeface="Tahoma"/>
              <a:cs typeface="Tahoma"/>
            </a:endParaRPr>
          </a:p>
          <a:p>
            <a:pPr lvl="1" marL="697230" marR="5080" indent="-227329">
              <a:lnSpc>
                <a:spcPts val="2590"/>
              </a:lnSpc>
              <a:spcBef>
                <a:spcPts val="620"/>
              </a:spcBef>
              <a:buFont typeface="Arial"/>
              <a:buChar char="•"/>
              <a:tabLst>
                <a:tab pos="698500" algn="l"/>
              </a:tabLst>
            </a:pPr>
            <a:r>
              <a:rPr dirty="0" sz="2400">
                <a:latin typeface="Tahoma"/>
                <a:cs typeface="Tahoma"/>
              </a:rPr>
              <a:t>Set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brake,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lower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forks/lifting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carriage,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neutralize</a:t>
            </a:r>
            <a:r>
              <a:rPr dirty="0" sz="2400" spc="-8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controls</a:t>
            </a:r>
            <a:endParaRPr sz="2400">
              <a:latin typeface="Tahoma"/>
              <a:cs typeface="Tahoma"/>
            </a:endParaRPr>
          </a:p>
          <a:p>
            <a:pPr lvl="1" marL="696595" indent="-227329">
              <a:lnSpc>
                <a:spcPct val="100000"/>
              </a:lnSpc>
              <a:spcBef>
                <a:spcPts val="254"/>
              </a:spcBef>
              <a:buFont typeface="Arial"/>
              <a:buChar char="•"/>
              <a:tabLst>
                <a:tab pos="696595" algn="l"/>
              </a:tabLst>
            </a:pPr>
            <a:r>
              <a:rPr dirty="0" sz="2400" spc="-20">
                <a:latin typeface="Tahoma"/>
                <a:cs typeface="Tahoma"/>
              </a:rPr>
              <a:t>Stand-</a:t>
            </a:r>
            <a:r>
              <a:rPr dirty="0" sz="2400">
                <a:latin typeface="Tahoma"/>
                <a:cs typeface="Tahoma"/>
              </a:rPr>
              <a:t>up type</a:t>
            </a:r>
            <a:r>
              <a:rPr dirty="0" sz="2400" spc="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forklift</a:t>
            </a:r>
            <a:endParaRPr sz="2400">
              <a:latin typeface="Tahoma"/>
              <a:cs typeface="Tahoma"/>
            </a:endParaRPr>
          </a:p>
          <a:p>
            <a:pPr lvl="1">
              <a:lnSpc>
                <a:spcPct val="100000"/>
              </a:lnSpc>
              <a:spcBef>
                <a:spcPts val="25"/>
              </a:spcBef>
              <a:buFont typeface="Arial"/>
              <a:buChar char="•"/>
            </a:pPr>
            <a:endParaRPr sz="2400">
              <a:latin typeface="Tahoma"/>
              <a:cs typeface="Tahoma"/>
            </a:endParaRPr>
          </a:p>
          <a:p>
            <a:pPr marL="297180" indent="-284480">
              <a:lnSpc>
                <a:spcPct val="100000"/>
              </a:lnSpc>
              <a:buFont typeface="Arial"/>
              <a:buChar char="–"/>
              <a:tabLst>
                <a:tab pos="297180" algn="l"/>
              </a:tabLst>
            </a:pPr>
            <a:r>
              <a:rPr dirty="0" sz="2800">
                <a:latin typeface="Tahoma"/>
                <a:cs typeface="Tahoma"/>
              </a:rPr>
              <a:t>Riding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forklift</a:t>
            </a:r>
            <a:endParaRPr sz="2800">
              <a:latin typeface="Tahoma"/>
              <a:cs typeface="Tahoma"/>
            </a:endParaRPr>
          </a:p>
          <a:p>
            <a:pPr lvl="1" marL="697230" indent="-227329">
              <a:lnSpc>
                <a:spcPct val="100000"/>
              </a:lnSpc>
              <a:spcBef>
                <a:spcPts val="290"/>
              </a:spcBef>
              <a:buFont typeface="Arial"/>
              <a:buChar char="•"/>
              <a:tabLst>
                <a:tab pos="697230" algn="l"/>
              </a:tabLst>
            </a:pPr>
            <a:r>
              <a:rPr dirty="0" sz="2400">
                <a:latin typeface="Tahoma"/>
                <a:cs typeface="Tahoma"/>
              </a:rPr>
              <a:t>No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passengers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allowed</a:t>
            </a:r>
            <a:endParaRPr sz="2400">
              <a:latin typeface="Tahoma"/>
              <a:cs typeface="Tahoma"/>
            </a:endParaRPr>
          </a:p>
          <a:p>
            <a:pPr lvl="1" marL="697230" indent="-227329">
              <a:lnSpc>
                <a:spcPct val="100000"/>
              </a:lnSpc>
              <a:spcBef>
                <a:spcPts val="290"/>
              </a:spcBef>
              <a:buFont typeface="Arial"/>
              <a:buChar char="•"/>
              <a:tabLst>
                <a:tab pos="697230" algn="l"/>
              </a:tabLst>
            </a:pPr>
            <a:r>
              <a:rPr dirty="0" sz="2400">
                <a:latin typeface="Tahoma"/>
                <a:cs typeface="Tahoma"/>
              </a:rPr>
              <a:t>Exception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–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seat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is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provided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44718" y="1229105"/>
            <a:ext cx="2836150" cy="211073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34200" y="3473208"/>
            <a:ext cx="1646668" cy="2470390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7553544" y="5942276"/>
            <a:ext cx="10115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</a:t>
            </a:r>
            <a:r>
              <a:rPr dirty="0" spc="-35"/>
              <a:t> </a:t>
            </a:r>
            <a:r>
              <a:rPr dirty="0"/>
              <a:t>Hour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5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Material</a:t>
            </a:r>
            <a:r>
              <a:rPr dirty="0" spc="-1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75310">
              <a:lnSpc>
                <a:spcPct val="100000"/>
              </a:lnSpc>
              <a:spcBef>
                <a:spcPts val="100"/>
              </a:spcBef>
            </a:pPr>
            <a:r>
              <a:rPr dirty="0"/>
              <a:t>Preventing</a:t>
            </a:r>
            <a:r>
              <a:rPr dirty="0" spc="-40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336039" y="1087795"/>
            <a:ext cx="6821170" cy="2148205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297180" indent="-284480">
              <a:lnSpc>
                <a:spcPct val="100000"/>
              </a:lnSpc>
              <a:spcBef>
                <a:spcPts val="775"/>
              </a:spcBef>
              <a:buFont typeface="Arial"/>
              <a:buChar char="–"/>
              <a:tabLst>
                <a:tab pos="297180" algn="l"/>
              </a:tabLst>
            </a:pPr>
            <a:r>
              <a:rPr dirty="0" sz="2800">
                <a:latin typeface="Tahoma"/>
                <a:cs typeface="Tahoma"/>
              </a:rPr>
              <a:t>Avoiding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30">
                <a:latin typeface="Tahoma"/>
                <a:cs typeface="Tahoma"/>
              </a:rPr>
              <a:t>struck-</a:t>
            </a:r>
            <a:r>
              <a:rPr dirty="0" sz="2800" spc="-10">
                <a:latin typeface="Tahoma"/>
                <a:cs typeface="Tahoma"/>
              </a:rPr>
              <a:t>by/crushed-</a:t>
            </a:r>
            <a:r>
              <a:rPr dirty="0" sz="2800" spc="-25">
                <a:latin typeface="Tahoma"/>
                <a:cs typeface="Tahoma"/>
              </a:rPr>
              <a:t>by</a:t>
            </a:r>
            <a:endParaRPr sz="2800">
              <a:latin typeface="Tahoma"/>
              <a:cs typeface="Tahoma"/>
            </a:endParaRPr>
          </a:p>
          <a:p>
            <a:pPr lvl="1" marL="696595" marR="514350" indent="-227329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697865" algn="l"/>
              </a:tabLst>
            </a:pPr>
            <a:r>
              <a:rPr dirty="0" sz="2400">
                <a:latin typeface="Tahoma"/>
                <a:cs typeface="Tahoma"/>
              </a:rPr>
              <a:t>Don’t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jump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from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overturning,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sit-down </a:t>
            </a:r>
            <a:r>
              <a:rPr dirty="0" sz="2400" spc="-2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type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forklift.</a:t>
            </a:r>
            <a:endParaRPr sz="2400">
              <a:latin typeface="Tahoma"/>
              <a:cs typeface="Tahoma"/>
            </a:endParaRPr>
          </a:p>
          <a:p>
            <a:pPr lvl="1" marL="697230" indent="-227329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697230" algn="l"/>
              </a:tabLst>
            </a:pPr>
            <a:r>
              <a:rPr dirty="0" sz="2400">
                <a:latin typeface="Tahoma"/>
                <a:cs typeface="Tahoma"/>
              </a:rPr>
              <a:t>Stay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with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truck,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hold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on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firmly,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and</a:t>
            </a:r>
            <a:endParaRPr sz="2400">
              <a:latin typeface="Tahoma"/>
              <a:cs typeface="Tahoma"/>
            </a:endParaRPr>
          </a:p>
          <a:p>
            <a:pPr marL="697865">
              <a:lnSpc>
                <a:spcPct val="100000"/>
              </a:lnSpc>
            </a:pPr>
            <a:r>
              <a:rPr dirty="0" sz="2400">
                <a:latin typeface="Tahoma"/>
                <a:cs typeface="Tahoma"/>
              </a:rPr>
              <a:t>lean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opposite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direction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overturn.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76500" y="3397770"/>
            <a:ext cx="4190987" cy="2581643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5995521" y="5965816"/>
            <a:ext cx="5924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</a:t>
            </a:r>
            <a:r>
              <a:rPr dirty="0" spc="-35"/>
              <a:t> </a:t>
            </a:r>
            <a:r>
              <a:rPr dirty="0"/>
              <a:t>Hour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5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Material</a:t>
            </a:r>
            <a:r>
              <a:rPr dirty="0" spc="-1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75310">
              <a:lnSpc>
                <a:spcPct val="100000"/>
              </a:lnSpc>
              <a:spcBef>
                <a:spcPts val="100"/>
              </a:spcBef>
            </a:pPr>
            <a:r>
              <a:rPr dirty="0"/>
              <a:t>Preventing</a:t>
            </a:r>
            <a:r>
              <a:rPr dirty="0" spc="-40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297939" y="1213256"/>
            <a:ext cx="6882765" cy="23971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6545" marR="58419" indent="-284480">
              <a:lnSpc>
                <a:spcPct val="100000"/>
              </a:lnSpc>
              <a:spcBef>
                <a:spcPts val="100"/>
              </a:spcBef>
              <a:buFont typeface="Arial"/>
              <a:buChar char="–"/>
              <a:tabLst>
                <a:tab pos="298450" algn="l"/>
              </a:tabLst>
            </a:pPr>
            <a:r>
              <a:rPr dirty="0" sz="2800">
                <a:latin typeface="Tahoma"/>
                <a:cs typeface="Tahoma"/>
              </a:rPr>
              <a:t>Forklift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training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–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do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not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operate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forklift </a:t>
            </a:r>
            <a:r>
              <a:rPr dirty="0" sz="2800" spc="-1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without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proper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training</a:t>
            </a:r>
            <a:endParaRPr sz="2800">
              <a:latin typeface="Tahoma"/>
              <a:cs typeface="Tahoma"/>
            </a:endParaRPr>
          </a:p>
          <a:p>
            <a:pPr marL="296545" marR="5080" indent="-284480">
              <a:lnSpc>
                <a:spcPct val="100000"/>
              </a:lnSpc>
              <a:spcBef>
                <a:spcPts val="1870"/>
              </a:spcBef>
              <a:buFont typeface="Arial"/>
              <a:buChar char="–"/>
              <a:tabLst>
                <a:tab pos="298450" algn="l"/>
              </a:tabLst>
            </a:pPr>
            <a:r>
              <a:rPr dirty="0" sz="2800">
                <a:latin typeface="Tahoma"/>
                <a:cs typeface="Tahoma"/>
              </a:rPr>
              <a:t>Reporting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damage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–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any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damage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or </a:t>
            </a:r>
            <a:r>
              <a:rPr dirty="0" sz="2800" spc="-25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problems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that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occur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forklift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during</a:t>
            </a:r>
            <a:r>
              <a:rPr dirty="0" sz="2800" spc="-50">
                <a:latin typeface="Tahoma"/>
                <a:cs typeface="Tahoma"/>
              </a:rPr>
              <a:t> a </a:t>
            </a:r>
            <a:r>
              <a:rPr dirty="0" sz="2800" spc="-5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shift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should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reported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supervisor.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457575" y="3724275"/>
            <a:ext cx="2228850" cy="2228850"/>
            <a:chOff x="3457575" y="3724275"/>
            <a:chExt cx="2228850" cy="22288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67100" y="3733800"/>
              <a:ext cx="2209799" cy="220979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3462337" y="3729037"/>
              <a:ext cx="2219325" cy="2219325"/>
            </a:xfrm>
            <a:custGeom>
              <a:avLst/>
              <a:gdLst/>
              <a:ahLst/>
              <a:cxnLst/>
              <a:rect l="l" t="t" r="r" b="b"/>
              <a:pathLst>
                <a:path w="2219325" h="2219325">
                  <a:moveTo>
                    <a:pt x="0" y="0"/>
                  </a:moveTo>
                  <a:lnTo>
                    <a:pt x="2219325" y="0"/>
                  </a:lnTo>
                  <a:lnTo>
                    <a:pt x="2219325" y="2219325"/>
                  </a:lnTo>
                  <a:lnTo>
                    <a:pt x="0" y="22193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5017621" y="5970523"/>
            <a:ext cx="5924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</a:t>
            </a:r>
            <a:r>
              <a:rPr dirty="0" spc="-35"/>
              <a:t> </a:t>
            </a:r>
            <a:r>
              <a:rPr dirty="0"/>
              <a:t>Hour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5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Material</a:t>
            </a:r>
            <a:r>
              <a:rPr dirty="0" spc="-1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4604">
              <a:lnSpc>
                <a:spcPct val="100000"/>
              </a:lnSpc>
              <a:spcBef>
                <a:spcPts val="100"/>
              </a:spcBef>
            </a:pPr>
            <a:r>
              <a:rPr dirty="0"/>
              <a:t>Employer</a:t>
            </a:r>
            <a:r>
              <a:rPr dirty="0" spc="-50"/>
              <a:t> </a:t>
            </a:r>
            <a:r>
              <a:rPr dirty="0" spc="-10"/>
              <a:t>Requirements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300257"/>
            <a:ext cx="7124065" cy="202501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3200">
                <a:latin typeface="Tahoma"/>
                <a:cs typeface="Tahoma"/>
              </a:rPr>
              <a:t>Comply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with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OSHA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standards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related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to </a:t>
            </a:r>
            <a:r>
              <a:rPr dirty="0" sz="3200">
                <a:latin typeface="Tahoma"/>
                <a:cs typeface="Tahoma"/>
              </a:rPr>
              <a:t>materials</a:t>
            </a:r>
            <a:r>
              <a:rPr dirty="0" sz="3200" spc="-1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handling,</a:t>
            </a:r>
            <a:r>
              <a:rPr dirty="0" sz="3200" spc="-11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including: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30">
                <a:latin typeface="Tahoma"/>
                <a:cs typeface="Tahoma"/>
              </a:rPr>
              <a:t>Training</a:t>
            </a:r>
            <a:r>
              <a:rPr dirty="0" sz="2800" spc="-1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requirements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Inspection</a:t>
            </a:r>
            <a:r>
              <a:rPr dirty="0" sz="2800" spc="-1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requirements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0827" y="4021835"/>
            <a:ext cx="2054351" cy="2013203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3638967" y="5846583"/>
            <a:ext cx="10115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33188" y="4078998"/>
            <a:ext cx="3174491" cy="1956041"/>
          </a:xfrm>
          <a:prstGeom prst="rect">
            <a:avLst/>
          </a:prstGeom>
        </p:spPr>
      </p:pic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</a:t>
            </a:r>
            <a:r>
              <a:rPr dirty="0" spc="-35"/>
              <a:t> </a:t>
            </a:r>
            <a:r>
              <a:rPr dirty="0"/>
              <a:t>Hour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5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Material</a:t>
            </a:r>
            <a:r>
              <a:rPr dirty="0" spc="-1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4604">
              <a:lnSpc>
                <a:spcPct val="100000"/>
              </a:lnSpc>
              <a:spcBef>
                <a:spcPts val="100"/>
              </a:spcBef>
            </a:pPr>
            <a:r>
              <a:rPr dirty="0"/>
              <a:t>Employer</a:t>
            </a:r>
            <a:r>
              <a:rPr dirty="0" spc="-50"/>
              <a:t> </a:t>
            </a:r>
            <a:r>
              <a:rPr dirty="0" spc="-10"/>
              <a:t>Requirements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374139" y="1213256"/>
            <a:ext cx="6571615" cy="1306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>
                <a:latin typeface="Tahoma"/>
                <a:cs typeface="Tahoma"/>
              </a:rPr>
              <a:t>Comply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with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manufacturers’ </a:t>
            </a:r>
            <a:r>
              <a:rPr dirty="0" sz="2800">
                <a:latin typeface="Tahoma"/>
                <a:cs typeface="Tahoma"/>
              </a:rPr>
              <a:t>requirements</a:t>
            </a:r>
            <a:r>
              <a:rPr dirty="0" sz="2800" spc="-1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1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recommendations</a:t>
            </a:r>
            <a:r>
              <a:rPr dirty="0" sz="2800" spc="-13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for </a:t>
            </a:r>
            <a:r>
              <a:rPr dirty="0" sz="2800">
                <a:latin typeface="Tahoma"/>
                <a:cs typeface="Tahoma"/>
              </a:rPr>
              <a:t>materials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handling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equipment.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692400" y="2997961"/>
            <a:ext cx="3759200" cy="2519680"/>
            <a:chOff x="2692400" y="2997961"/>
            <a:chExt cx="3759200" cy="251968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05100" y="3010661"/>
              <a:ext cx="3733799" cy="2494025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698750" y="3004311"/>
              <a:ext cx="3746500" cy="2506980"/>
            </a:xfrm>
            <a:custGeom>
              <a:avLst/>
              <a:gdLst/>
              <a:ahLst/>
              <a:cxnLst/>
              <a:rect l="l" t="t" r="r" b="b"/>
              <a:pathLst>
                <a:path w="3746500" h="2506979">
                  <a:moveTo>
                    <a:pt x="0" y="0"/>
                  </a:moveTo>
                  <a:lnTo>
                    <a:pt x="3746500" y="0"/>
                  </a:lnTo>
                  <a:lnTo>
                    <a:pt x="3746500" y="2506726"/>
                  </a:lnTo>
                  <a:lnTo>
                    <a:pt x="0" y="2506726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5743828" y="5521917"/>
            <a:ext cx="61531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</a:t>
            </a:r>
            <a:r>
              <a:rPr dirty="0" spc="-35"/>
              <a:t> </a:t>
            </a:r>
            <a:r>
              <a:rPr dirty="0"/>
              <a:t>Hour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5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Material</a:t>
            </a:r>
            <a:r>
              <a:rPr dirty="0" spc="-1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Recognizing</a:t>
            </a:r>
            <a:r>
              <a:rPr dirty="0" spc="-135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64540" y="1223207"/>
            <a:ext cx="770445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>
                <a:latin typeface="Tahoma"/>
                <a:cs typeface="Tahoma"/>
              </a:rPr>
              <a:t>Identify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potential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hazards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possible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solutions: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147570" y="5307584"/>
            <a:ext cx="5924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085975" y="1935098"/>
            <a:ext cx="4972050" cy="3332479"/>
            <a:chOff x="2085975" y="1935098"/>
            <a:chExt cx="4972050" cy="3332479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95500" y="1944623"/>
              <a:ext cx="4952987" cy="3313175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2090737" y="1939861"/>
              <a:ext cx="4962525" cy="3322954"/>
            </a:xfrm>
            <a:custGeom>
              <a:avLst/>
              <a:gdLst/>
              <a:ahLst/>
              <a:cxnLst/>
              <a:rect l="l" t="t" r="r" b="b"/>
              <a:pathLst>
                <a:path w="4962525" h="3322954">
                  <a:moveTo>
                    <a:pt x="0" y="0"/>
                  </a:moveTo>
                  <a:lnTo>
                    <a:pt x="4962525" y="0"/>
                  </a:lnTo>
                  <a:lnTo>
                    <a:pt x="4962525" y="3322701"/>
                  </a:lnTo>
                  <a:lnTo>
                    <a:pt x="0" y="3322701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</a:t>
            </a:r>
            <a:r>
              <a:rPr dirty="0" spc="-35"/>
              <a:t> </a:t>
            </a:r>
            <a:r>
              <a:rPr dirty="0"/>
              <a:t>Hour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5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Material</a:t>
            </a:r>
            <a:r>
              <a:rPr dirty="0" spc="-1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Recognizing</a:t>
            </a:r>
            <a:r>
              <a:rPr dirty="0" spc="-135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837564" y="1223207"/>
            <a:ext cx="770445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>
                <a:latin typeface="Tahoma"/>
                <a:cs typeface="Tahoma"/>
              </a:rPr>
              <a:t>Identify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potential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hazards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possible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solutions: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837564" y="5451543"/>
            <a:ext cx="59245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828675" y="2280285"/>
            <a:ext cx="2762250" cy="3154045"/>
            <a:chOff x="828675" y="2280285"/>
            <a:chExt cx="2762250" cy="315404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200" y="2289810"/>
              <a:ext cx="2743199" cy="3134867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833437" y="2285047"/>
              <a:ext cx="2752725" cy="3144520"/>
            </a:xfrm>
            <a:custGeom>
              <a:avLst/>
              <a:gdLst/>
              <a:ahLst/>
              <a:cxnLst/>
              <a:rect l="l" t="t" r="r" b="b"/>
              <a:pathLst>
                <a:path w="2752725" h="3144520">
                  <a:moveTo>
                    <a:pt x="0" y="0"/>
                  </a:moveTo>
                  <a:lnTo>
                    <a:pt x="2752725" y="0"/>
                  </a:lnTo>
                  <a:lnTo>
                    <a:pt x="2752725" y="3144393"/>
                  </a:lnTo>
                  <a:lnTo>
                    <a:pt x="0" y="3144393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4410075" y="2305430"/>
            <a:ext cx="4165600" cy="3129280"/>
            <a:chOff x="4410075" y="2305430"/>
            <a:chExt cx="4165600" cy="312928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19600" y="2314956"/>
              <a:ext cx="4146029" cy="3109721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4414837" y="2310193"/>
              <a:ext cx="4156075" cy="3119755"/>
            </a:xfrm>
            <a:custGeom>
              <a:avLst/>
              <a:gdLst/>
              <a:ahLst/>
              <a:cxnLst/>
              <a:rect l="l" t="t" r="r" b="b"/>
              <a:pathLst>
                <a:path w="4156075" h="3119754">
                  <a:moveTo>
                    <a:pt x="0" y="0"/>
                  </a:moveTo>
                  <a:lnTo>
                    <a:pt x="4155567" y="0"/>
                  </a:lnTo>
                  <a:lnTo>
                    <a:pt x="4155567" y="3119247"/>
                  </a:lnTo>
                  <a:lnTo>
                    <a:pt x="0" y="3119247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7546340" y="5451543"/>
            <a:ext cx="101282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TEEX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-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Harwood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</a:t>
            </a:r>
            <a:r>
              <a:rPr dirty="0" spc="-35"/>
              <a:t> </a:t>
            </a:r>
            <a:r>
              <a:rPr dirty="0"/>
              <a:t>Hour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5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Material</a:t>
            </a:r>
            <a:r>
              <a:rPr dirty="0" spc="-1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Recognizing</a:t>
            </a:r>
            <a:r>
              <a:rPr dirty="0" spc="-135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88340" y="1223207"/>
            <a:ext cx="770445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>
                <a:latin typeface="Tahoma"/>
                <a:cs typeface="Tahoma"/>
              </a:rPr>
              <a:t>Identify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potential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hazards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possible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solutions: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59288" y="4979923"/>
            <a:ext cx="140017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: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TEEX</a:t>
            </a:r>
            <a:r>
              <a:rPr dirty="0" sz="800" spc="-4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Harwood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00075" y="2082164"/>
            <a:ext cx="3709670" cy="2787015"/>
            <a:chOff x="600075" y="2082164"/>
            <a:chExt cx="3709670" cy="278701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" y="2091690"/>
              <a:ext cx="3690365" cy="2767583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604837" y="2086927"/>
              <a:ext cx="3700145" cy="2777490"/>
            </a:xfrm>
            <a:custGeom>
              <a:avLst/>
              <a:gdLst/>
              <a:ahLst/>
              <a:cxnLst/>
              <a:rect l="l" t="t" r="r" b="b"/>
              <a:pathLst>
                <a:path w="3700145" h="2777490">
                  <a:moveTo>
                    <a:pt x="0" y="0"/>
                  </a:moveTo>
                  <a:lnTo>
                    <a:pt x="3699891" y="0"/>
                  </a:lnTo>
                  <a:lnTo>
                    <a:pt x="3699891" y="2777109"/>
                  </a:lnTo>
                  <a:lnTo>
                    <a:pt x="0" y="277710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4638675" y="2113407"/>
            <a:ext cx="3625850" cy="2724150"/>
            <a:chOff x="4638675" y="2113407"/>
            <a:chExt cx="3625850" cy="272415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48200" y="2122932"/>
              <a:ext cx="3606545" cy="2705099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4643437" y="2118169"/>
              <a:ext cx="3616325" cy="2714625"/>
            </a:xfrm>
            <a:custGeom>
              <a:avLst/>
              <a:gdLst/>
              <a:ahLst/>
              <a:cxnLst/>
              <a:rect l="l" t="t" r="r" b="b"/>
              <a:pathLst>
                <a:path w="3616325" h="2714625">
                  <a:moveTo>
                    <a:pt x="0" y="0"/>
                  </a:moveTo>
                  <a:lnTo>
                    <a:pt x="3616071" y="0"/>
                  </a:lnTo>
                  <a:lnTo>
                    <a:pt x="3616071" y="2714625"/>
                  </a:lnTo>
                  <a:lnTo>
                    <a:pt x="0" y="27146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6821067" y="4901455"/>
            <a:ext cx="1342390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: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OSHA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-</a:t>
            </a:r>
            <a:r>
              <a:rPr dirty="0" sz="800" spc="-20">
                <a:latin typeface="Calibri"/>
                <a:cs typeface="Calibri"/>
              </a:rPr>
              <a:t>UFCW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</a:t>
            </a:r>
            <a:r>
              <a:rPr dirty="0" spc="-35"/>
              <a:t> </a:t>
            </a:r>
            <a:r>
              <a:rPr dirty="0"/>
              <a:t>Hour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5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Material</a:t>
            </a:r>
            <a:r>
              <a:rPr dirty="0" spc="-1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810260">
              <a:lnSpc>
                <a:spcPct val="100000"/>
              </a:lnSpc>
              <a:spcBef>
                <a:spcPts val="100"/>
              </a:spcBef>
            </a:pPr>
            <a:r>
              <a:rPr dirty="0"/>
              <a:t>Knowledge</a:t>
            </a:r>
            <a:r>
              <a:rPr dirty="0" spc="-150"/>
              <a:t> </a:t>
            </a:r>
            <a:r>
              <a:rPr dirty="0" spc="-10"/>
              <a:t>Check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</a:t>
            </a:r>
            <a:r>
              <a:rPr dirty="0" spc="-35"/>
              <a:t> </a:t>
            </a:r>
            <a:r>
              <a:rPr dirty="0"/>
              <a:t>Hour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5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Material</a:t>
            </a:r>
            <a:r>
              <a:rPr dirty="0" spc="-1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64135" rIns="0" bIns="0" rtlCol="0" vert="horz">
            <a:spAutoFit/>
          </a:bodyPr>
          <a:lstStyle/>
          <a:p>
            <a:pPr marL="551180" marR="5080" indent="-514350">
              <a:lnSpc>
                <a:spcPts val="3240"/>
              </a:lnSpc>
              <a:spcBef>
                <a:spcPts val="505"/>
              </a:spcBef>
              <a:buAutoNum type="arabicPeriod"/>
              <a:tabLst>
                <a:tab pos="551815" algn="l"/>
              </a:tabLst>
            </a:pPr>
            <a:r>
              <a:rPr dirty="0"/>
              <a:t>What</a:t>
            </a:r>
            <a:r>
              <a:rPr dirty="0" spc="-50"/>
              <a:t> </a:t>
            </a:r>
            <a:r>
              <a:rPr dirty="0"/>
              <a:t>is</a:t>
            </a:r>
            <a:r>
              <a:rPr dirty="0" spc="-45"/>
              <a:t> </a:t>
            </a:r>
            <a:r>
              <a:rPr dirty="0"/>
              <a:t>the</a:t>
            </a:r>
            <a:r>
              <a:rPr dirty="0" spc="-45"/>
              <a:t> </a:t>
            </a:r>
            <a:r>
              <a:rPr dirty="0"/>
              <a:t>minimum</a:t>
            </a:r>
            <a:r>
              <a:rPr dirty="0" spc="-20"/>
              <a:t> </a:t>
            </a:r>
            <a:r>
              <a:rPr dirty="0"/>
              <a:t>age</a:t>
            </a:r>
            <a:r>
              <a:rPr dirty="0" spc="-35"/>
              <a:t> </a:t>
            </a:r>
            <a:r>
              <a:rPr dirty="0" spc="-10"/>
              <a:t>requirement </a:t>
            </a:r>
            <a:r>
              <a:rPr dirty="0"/>
              <a:t>for</a:t>
            </a:r>
            <a:r>
              <a:rPr dirty="0" spc="-55"/>
              <a:t> </a:t>
            </a:r>
            <a:r>
              <a:rPr dirty="0"/>
              <a:t>the</a:t>
            </a:r>
            <a:r>
              <a:rPr dirty="0" spc="-50"/>
              <a:t> </a:t>
            </a:r>
            <a:r>
              <a:rPr dirty="0"/>
              <a:t>operation</a:t>
            </a:r>
            <a:r>
              <a:rPr dirty="0" spc="-40"/>
              <a:t> </a:t>
            </a:r>
            <a:r>
              <a:rPr dirty="0"/>
              <a:t>of</a:t>
            </a:r>
            <a:r>
              <a:rPr dirty="0" spc="-45"/>
              <a:t> </a:t>
            </a:r>
            <a:r>
              <a:rPr dirty="0"/>
              <a:t>a</a:t>
            </a:r>
            <a:r>
              <a:rPr dirty="0" spc="-45"/>
              <a:t> </a:t>
            </a:r>
            <a:r>
              <a:rPr dirty="0" spc="-10"/>
              <a:t>forklift, </a:t>
            </a:r>
            <a:r>
              <a:rPr dirty="0"/>
              <a:t>regardless</a:t>
            </a:r>
            <a:r>
              <a:rPr dirty="0" spc="-75"/>
              <a:t> </a:t>
            </a:r>
            <a:r>
              <a:rPr dirty="0"/>
              <a:t>of</a:t>
            </a:r>
            <a:r>
              <a:rPr dirty="0" spc="-80"/>
              <a:t> </a:t>
            </a:r>
            <a:r>
              <a:rPr dirty="0" spc="-10"/>
              <a:t>training?</a:t>
            </a:r>
          </a:p>
          <a:p>
            <a:pPr lvl="1" marL="950594" indent="-513715">
              <a:lnSpc>
                <a:spcPct val="100000"/>
              </a:lnSpc>
              <a:spcBef>
                <a:spcPts val="290"/>
              </a:spcBef>
              <a:buAutoNum type="alphaLcPeriod"/>
              <a:tabLst>
                <a:tab pos="951230" algn="l"/>
              </a:tabLst>
            </a:pPr>
            <a:r>
              <a:rPr dirty="0" sz="2800" spc="-25">
                <a:latin typeface="Tahoma"/>
                <a:cs typeface="Tahoma"/>
              </a:rPr>
              <a:t>16</a:t>
            </a:r>
            <a:endParaRPr sz="2800">
              <a:latin typeface="Tahoma"/>
              <a:cs typeface="Tahoma"/>
            </a:endParaRPr>
          </a:p>
          <a:p>
            <a:pPr lvl="1" marL="950594" indent="-514350">
              <a:lnSpc>
                <a:spcPct val="100000"/>
              </a:lnSpc>
              <a:spcBef>
                <a:spcPts val="335"/>
              </a:spcBef>
              <a:buAutoNum type="alphaLcPeriod"/>
              <a:tabLst>
                <a:tab pos="951230" algn="l"/>
              </a:tabLst>
            </a:pPr>
            <a:r>
              <a:rPr dirty="0" sz="2800" spc="-25">
                <a:latin typeface="Tahoma"/>
                <a:cs typeface="Tahoma"/>
              </a:rPr>
              <a:t>18</a:t>
            </a:r>
            <a:endParaRPr sz="2800">
              <a:latin typeface="Tahoma"/>
              <a:cs typeface="Tahoma"/>
            </a:endParaRPr>
          </a:p>
          <a:p>
            <a:pPr lvl="1" marL="950594" indent="-514350">
              <a:lnSpc>
                <a:spcPct val="100000"/>
              </a:lnSpc>
              <a:spcBef>
                <a:spcPts val="340"/>
              </a:spcBef>
              <a:buAutoNum type="alphaLcPeriod"/>
              <a:tabLst>
                <a:tab pos="951230" algn="l"/>
              </a:tabLst>
            </a:pPr>
            <a:r>
              <a:rPr dirty="0" sz="2800" spc="-25">
                <a:latin typeface="Tahoma"/>
                <a:cs typeface="Tahoma"/>
              </a:rPr>
              <a:t>21</a:t>
            </a:r>
            <a:endParaRPr sz="2800">
              <a:latin typeface="Tahoma"/>
              <a:cs typeface="Tahoma"/>
            </a:endParaRPr>
          </a:p>
          <a:p>
            <a:pPr lvl="1" marL="950594" indent="-514350">
              <a:lnSpc>
                <a:spcPct val="100000"/>
              </a:lnSpc>
              <a:spcBef>
                <a:spcPts val="335"/>
              </a:spcBef>
              <a:buAutoNum type="alphaLcPeriod"/>
              <a:tabLst>
                <a:tab pos="951230" algn="l"/>
              </a:tabLst>
            </a:pPr>
            <a:r>
              <a:rPr dirty="0" sz="2800" spc="-25">
                <a:latin typeface="Tahoma"/>
                <a:cs typeface="Tahoma"/>
              </a:rPr>
              <a:t>25</a:t>
            </a:r>
            <a:endParaRPr sz="2800">
              <a:latin typeface="Tahoma"/>
              <a:cs typeface="Tahoma"/>
            </a:endParaRPr>
          </a:p>
          <a:p>
            <a:pPr marL="340995" marR="393700">
              <a:lnSpc>
                <a:spcPct val="100000"/>
              </a:lnSpc>
              <a:spcBef>
                <a:spcPts val="2245"/>
              </a:spcBef>
            </a:pPr>
            <a:r>
              <a:rPr dirty="0" b="1">
                <a:latin typeface="Tahoma"/>
                <a:cs typeface="Tahoma"/>
              </a:rPr>
              <a:t>Answer:</a:t>
            </a:r>
            <a:r>
              <a:rPr dirty="0" spc="-45" b="1">
                <a:latin typeface="Tahoma"/>
                <a:cs typeface="Tahoma"/>
              </a:rPr>
              <a:t> </a:t>
            </a:r>
            <a:r>
              <a:rPr dirty="0" b="1">
                <a:solidFill>
                  <a:srgbClr val="FF0000"/>
                </a:solidFill>
                <a:latin typeface="Tahoma"/>
                <a:cs typeface="Tahoma"/>
              </a:rPr>
              <a:t>b.</a:t>
            </a:r>
            <a:r>
              <a:rPr dirty="0" spc="-5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b="1">
                <a:solidFill>
                  <a:srgbClr val="FF0000"/>
                </a:solidFill>
                <a:latin typeface="Tahoma"/>
                <a:cs typeface="Tahoma"/>
              </a:rPr>
              <a:t>You</a:t>
            </a:r>
            <a:r>
              <a:rPr dirty="0" spc="-5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b="1">
                <a:solidFill>
                  <a:srgbClr val="FF0000"/>
                </a:solidFill>
                <a:latin typeface="Tahoma"/>
                <a:cs typeface="Tahoma"/>
              </a:rPr>
              <a:t>must</a:t>
            </a:r>
            <a:r>
              <a:rPr dirty="0" spc="-4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b="1">
                <a:solidFill>
                  <a:srgbClr val="FF0000"/>
                </a:solidFill>
                <a:latin typeface="Tahoma"/>
                <a:cs typeface="Tahoma"/>
              </a:rPr>
              <a:t>be</a:t>
            </a:r>
            <a:r>
              <a:rPr dirty="0" spc="-5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b="1">
                <a:solidFill>
                  <a:srgbClr val="FF0000"/>
                </a:solidFill>
                <a:latin typeface="Tahoma"/>
                <a:cs typeface="Tahoma"/>
              </a:rPr>
              <a:t>at</a:t>
            </a:r>
            <a:r>
              <a:rPr dirty="0" spc="-4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pc="-10" b="1">
                <a:solidFill>
                  <a:srgbClr val="FF0000"/>
                </a:solidFill>
                <a:latin typeface="Tahoma"/>
                <a:cs typeface="Tahoma"/>
              </a:rPr>
              <a:t>least </a:t>
            </a:r>
            <a:r>
              <a:rPr dirty="0" b="1">
                <a:solidFill>
                  <a:srgbClr val="FF0000"/>
                </a:solidFill>
                <a:latin typeface="Tahoma"/>
                <a:cs typeface="Tahoma"/>
              </a:rPr>
              <a:t>18</a:t>
            </a:r>
            <a:r>
              <a:rPr dirty="0" spc="-5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b="1">
                <a:solidFill>
                  <a:srgbClr val="FF0000"/>
                </a:solidFill>
                <a:latin typeface="Tahoma"/>
                <a:cs typeface="Tahoma"/>
              </a:rPr>
              <a:t>years</a:t>
            </a:r>
            <a:r>
              <a:rPr dirty="0" spc="-3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b="1">
                <a:solidFill>
                  <a:srgbClr val="FF0000"/>
                </a:solidFill>
                <a:latin typeface="Tahoma"/>
                <a:cs typeface="Tahoma"/>
              </a:rPr>
              <a:t>old</a:t>
            </a:r>
            <a:r>
              <a:rPr dirty="0" spc="-6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b="1">
                <a:solidFill>
                  <a:srgbClr val="FF0000"/>
                </a:solidFill>
                <a:latin typeface="Tahoma"/>
                <a:cs typeface="Tahoma"/>
              </a:rPr>
              <a:t>to</a:t>
            </a:r>
            <a:r>
              <a:rPr dirty="0" spc="-5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b="1">
                <a:solidFill>
                  <a:srgbClr val="FF0000"/>
                </a:solidFill>
                <a:latin typeface="Tahoma"/>
                <a:cs typeface="Tahoma"/>
              </a:rPr>
              <a:t>operate</a:t>
            </a:r>
            <a:r>
              <a:rPr dirty="0" spc="-4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b="1">
                <a:solidFill>
                  <a:srgbClr val="FF0000"/>
                </a:solidFill>
                <a:latin typeface="Tahoma"/>
                <a:cs typeface="Tahoma"/>
              </a:rPr>
              <a:t>a</a:t>
            </a:r>
            <a:r>
              <a:rPr dirty="0" spc="-4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pc="-10" b="1">
                <a:solidFill>
                  <a:srgbClr val="FF0000"/>
                </a:solidFill>
                <a:latin typeface="Tahoma"/>
                <a:cs typeface="Tahoma"/>
              </a:rPr>
              <a:t>forklift.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810260">
              <a:lnSpc>
                <a:spcPct val="100000"/>
              </a:lnSpc>
              <a:spcBef>
                <a:spcPts val="100"/>
              </a:spcBef>
            </a:pPr>
            <a:r>
              <a:rPr dirty="0"/>
              <a:t>Knowledge</a:t>
            </a:r>
            <a:r>
              <a:rPr dirty="0" spc="-150"/>
              <a:t> </a:t>
            </a:r>
            <a:r>
              <a:rPr dirty="0" spc="-10"/>
              <a:t>Check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</a:t>
            </a:r>
            <a:r>
              <a:rPr dirty="0" spc="-35"/>
              <a:t> </a:t>
            </a:r>
            <a:r>
              <a:rPr dirty="0"/>
              <a:t>Hour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5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Material</a:t>
            </a:r>
            <a:r>
              <a:rPr dirty="0" spc="-1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273606"/>
            <a:ext cx="7433945" cy="4324985"/>
          </a:xfrm>
          <a:prstGeom prst="rect">
            <a:avLst/>
          </a:prstGeom>
        </p:spPr>
        <p:txBody>
          <a:bodyPr wrap="square" lIns="0" tIns="64135" rIns="0" bIns="0" rtlCol="0" vert="horz">
            <a:spAutoFit/>
          </a:bodyPr>
          <a:lstStyle/>
          <a:p>
            <a:pPr marL="527050" marR="838835" indent="-514350">
              <a:lnSpc>
                <a:spcPts val="3240"/>
              </a:lnSpc>
              <a:spcBef>
                <a:spcPts val="505"/>
              </a:spcBef>
              <a:buAutoNum type="arabicPeriod" startAt="2"/>
              <a:tabLst>
                <a:tab pos="527050" algn="l"/>
                <a:tab pos="3397250" algn="l"/>
              </a:tabLst>
            </a:pPr>
            <a:r>
              <a:rPr dirty="0" sz="3000">
                <a:latin typeface="Tahoma"/>
                <a:cs typeface="Tahoma"/>
              </a:rPr>
              <a:t>A</a:t>
            </a:r>
            <a:r>
              <a:rPr dirty="0" sz="3000" spc="-6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way</a:t>
            </a:r>
            <a:r>
              <a:rPr dirty="0" sz="3000" spc="-6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to</a:t>
            </a:r>
            <a:r>
              <a:rPr dirty="0" sz="3000" spc="-6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prevent</a:t>
            </a:r>
            <a:r>
              <a:rPr dirty="0" sz="3000" spc="-6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materials</a:t>
            </a:r>
            <a:r>
              <a:rPr dirty="0" sz="3000" spc="-55">
                <a:latin typeface="Tahoma"/>
                <a:cs typeface="Tahoma"/>
              </a:rPr>
              <a:t> </a:t>
            </a:r>
            <a:r>
              <a:rPr dirty="0" sz="3000" spc="-10">
                <a:latin typeface="Tahoma"/>
                <a:cs typeface="Tahoma"/>
              </a:rPr>
              <a:t>handling </a:t>
            </a:r>
            <a:r>
              <a:rPr dirty="0" sz="3000">
                <a:latin typeface="Tahoma"/>
                <a:cs typeface="Tahoma"/>
              </a:rPr>
              <a:t>hazards is to </a:t>
            </a:r>
            <a:r>
              <a:rPr dirty="0" u="sng" sz="300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	</a:t>
            </a:r>
            <a:r>
              <a:rPr dirty="0" u="none" sz="3000" spc="-50">
                <a:latin typeface="Tahoma"/>
                <a:cs typeface="Tahoma"/>
              </a:rPr>
              <a:t>.</a:t>
            </a:r>
            <a:endParaRPr sz="3000">
              <a:latin typeface="Tahoma"/>
              <a:cs typeface="Tahoma"/>
            </a:endParaRPr>
          </a:p>
          <a:p>
            <a:pPr lvl="1" marL="927100" marR="137795" indent="-514984">
              <a:lnSpc>
                <a:spcPts val="2810"/>
              </a:lnSpc>
              <a:spcBef>
                <a:spcPts val="620"/>
              </a:spcBef>
              <a:buAutoNum type="alphaLcPeriod"/>
              <a:tabLst>
                <a:tab pos="927100" algn="l"/>
              </a:tabLst>
            </a:pPr>
            <a:r>
              <a:rPr dirty="0" sz="2600">
                <a:latin typeface="Tahoma"/>
                <a:cs typeface="Tahoma"/>
              </a:rPr>
              <a:t>refuse</a:t>
            </a:r>
            <a:r>
              <a:rPr dirty="0" sz="2600" spc="-6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to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allow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personnel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to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ride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equipment </a:t>
            </a:r>
            <a:r>
              <a:rPr dirty="0" sz="2600">
                <a:latin typeface="Tahoma"/>
                <a:cs typeface="Tahoma"/>
              </a:rPr>
              <a:t>without</a:t>
            </a:r>
            <a:r>
              <a:rPr dirty="0" sz="2600" spc="-3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seat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and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seatbelt</a:t>
            </a:r>
            <a:endParaRPr sz="2600">
              <a:latin typeface="Tahoma"/>
              <a:cs typeface="Tahoma"/>
            </a:endParaRPr>
          </a:p>
          <a:p>
            <a:pPr lvl="1" marL="926465" indent="-514350">
              <a:lnSpc>
                <a:spcPct val="100000"/>
              </a:lnSpc>
              <a:spcBef>
                <a:spcPts val="270"/>
              </a:spcBef>
              <a:buAutoNum type="alphaLcPeriod"/>
              <a:tabLst>
                <a:tab pos="926465" algn="l"/>
              </a:tabLst>
            </a:pPr>
            <a:r>
              <a:rPr dirty="0" sz="2600">
                <a:latin typeface="Tahoma"/>
                <a:cs typeface="Tahoma"/>
              </a:rPr>
              <a:t>report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all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damaged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equipment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immediately</a:t>
            </a:r>
            <a:endParaRPr sz="2600">
              <a:latin typeface="Tahoma"/>
              <a:cs typeface="Tahoma"/>
            </a:endParaRPr>
          </a:p>
          <a:p>
            <a:pPr lvl="1" marL="926465" indent="-514350">
              <a:lnSpc>
                <a:spcPct val="100000"/>
              </a:lnSpc>
              <a:spcBef>
                <a:spcPts val="310"/>
              </a:spcBef>
              <a:buAutoNum type="alphaLcPeriod"/>
              <a:tabLst>
                <a:tab pos="926465" algn="l"/>
              </a:tabLst>
            </a:pPr>
            <a:r>
              <a:rPr dirty="0" sz="2600">
                <a:latin typeface="Tahoma"/>
                <a:cs typeface="Tahoma"/>
              </a:rPr>
              <a:t>operate</a:t>
            </a:r>
            <a:r>
              <a:rPr dirty="0" sz="2600" spc="-10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within</a:t>
            </a:r>
            <a:r>
              <a:rPr dirty="0" sz="2600" spc="-6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manufacturer’s</a:t>
            </a:r>
            <a:r>
              <a:rPr dirty="0" sz="2600" spc="-7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specifications</a:t>
            </a:r>
            <a:endParaRPr sz="2600">
              <a:latin typeface="Tahoma"/>
              <a:cs typeface="Tahoma"/>
            </a:endParaRPr>
          </a:p>
          <a:p>
            <a:pPr lvl="1" marL="926465" indent="-514350">
              <a:lnSpc>
                <a:spcPct val="100000"/>
              </a:lnSpc>
              <a:spcBef>
                <a:spcPts val="315"/>
              </a:spcBef>
              <a:buAutoNum type="alphaLcPeriod"/>
              <a:tabLst>
                <a:tab pos="926465" algn="l"/>
              </a:tabLst>
            </a:pPr>
            <a:r>
              <a:rPr dirty="0" sz="2600">
                <a:latin typeface="Tahoma"/>
                <a:cs typeface="Tahoma"/>
              </a:rPr>
              <a:t>All</a:t>
            </a:r>
            <a:r>
              <a:rPr dirty="0" sz="2600" spc="-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of</a:t>
            </a:r>
            <a:r>
              <a:rPr dirty="0" sz="2600" spc="-2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these</a:t>
            </a:r>
            <a:endParaRPr sz="2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30"/>
              </a:spcBef>
            </a:pPr>
            <a:endParaRPr sz="26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</a:pPr>
            <a:r>
              <a:rPr dirty="0" sz="3000" b="1">
                <a:latin typeface="Tahoma"/>
                <a:cs typeface="Tahoma"/>
              </a:rPr>
              <a:t>Answer:</a:t>
            </a:r>
            <a:r>
              <a:rPr dirty="0" sz="3000" spc="-30" b="1">
                <a:latin typeface="Tahoma"/>
                <a:cs typeface="Tahoma"/>
              </a:rPr>
              <a:t> </a:t>
            </a:r>
            <a:r>
              <a:rPr dirty="0" sz="3000" b="1">
                <a:solidFill>
                  <a:srgbClr val="FF0000"/>
                </a:solidFill>
                <a:latin typeface="Tahoma"/>
                <a:cs typeface="Tahoma"/>
              </a:rPr>
              <a:t>d.</a:t>
            </a:r>
            <a:r>
              <a:rPr dirty="0" sz="3000" spc="-4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000" b="1">
                <a:solidFill>
                  <a:srgbClr val="FF0000"/>
                </a:solidFill>
                <a:latin typeface="Tahoma"/>
                <a:cs typeface="Tahoma"/>
              </a:rPr>
              <a:t>All</a:t>
            </a:r>
            <a:r>
              <a:rPr dirty="0" sz="3000" spc="-5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000" b="1">
                <a:solidFill>
                  <a:srgbClr val="FF0000"/>
                </a:solidFill>
                <a:latin typeface="Tahoma"/>
                <a:cs typeface="Tahoma"/>
              </a:rPr>
              <a:t>of</a:t>
            </a:r>
            <a:r>
              <a:rPr dirty="0" sz="3000" spc="-5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000" b="1">
                <a:solidFill>
                  <a:srgbClr val="FF0000"/>
                </a:solidFill>
                <a:latin typeface="Tahoma"/>
                <a:cs typeface="Tahoma"/>
              </a:rPr>
              <a:t>these</a:t>
            </a:r>
            <a:r>
              <a:rPr dirty="0" sz="3000" spc="-2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000" b="1">
                <a:solidFill>
                  <a:srgbClr val="FF0000"/>
                </a:solidFill>
                <a:latin typeface="Tahoma"/>
                <a:cs typeface="Tahoma"/>
              </a:rPr>
              <a:t>are</a:t>
            </a:r>
            <a:r>
              <a:rPr dirty="0" sz="3000" spc="-4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000" b="1">
                <a:solidFill>
                  <a:srgbClr val="FF0000"/>
                </a:solidFill>
                <a:latin typeface="Tahoma"/>
                <a:cs typeface="Tahoma"/>
              </a:rPr>
              <a:t>good</a:t>
            </a:r>
            <a:r>
              <a:rPr dirty="0" sz="3000" spc="-5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000" spc="-20" b="1">
                <a:solidFill>
                  <a:srgbClr val="FF0000"/>
                </a:solidFill>
                <a:latin typeface="Tahoma"/>
                <a:cs typeface="Tahoma"/>
              </a:rPr>
              <a:t>ways </a:t>
            </a:r>
            <a:r>
              <a:rPr dirty="0" sz="3000" b="1">
                <a:solidFill>
                  <a:srgbClr val="FF0000"/>
                </a:solidFill>
                <a:latin typeface="Tahoma"/>
                <a:cs typeface="Tahoma"/>
              </a:rPr>
              <a:t>to</a:t>
            </a:r>
            <a:r>
              <a:rPr dirty="0" sz="3000" spc="-10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000" b="1">
                <a:solidFill>
                  <a:srgbClr val="FF0000"/>
                </a:solidFill>
                <a:latin typeface="Tahoma"/>
                <a:cs typeface="Tahoma"/>
              </a:rPr>
              <a:t>prevent</a:t>
            </a:r>
            <a:r>
              <a:rPr dirty="0" sz="3000" spc="-9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000" b="1">
                <a:solidFill>
                  <a:srgbClr val="FF0000"/>
                </a:solidFill>
                <a:latin typeface="Tahoma"/>
                <a:cs typeface="Tahoma"/>
              </a:rPr>
              <a:t>materials</a:t>
            </a:r>
            <a:r>
              <a:rPr dirty="0" sz="3000" spc="-9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000" b="1">
                <a:solidFill>
                  <a:srgbClr val="FF0000"/>
                </a:solidFill>
                <a:latin typeface="Tahoma"/>
                <a:cs typeface="Tahoma"/>
              </a:rPr>
              <a:t>handling</a:t>
            </a:r>
            <a:r>
              <a:rPr dirty="0" sz="3000" spc="-10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000" spc="-10" b="1">
                <a:solidFill>
                  <a:srgbClr val="FF0000"/>
                </a:solidFill>
                <a:latin typeface="Tahoma"/>
                <a:cs typeface="Tahoma"/>
              </a:rPr>
              <a:t>hazards.</a:t>
            </a:r>
            <a:endParaRPr sz="3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810260">
              <a:lnSpc>
                <a:spcPct val="100000"/>
              </a:lnSpc>
              <a:spcBef>
                <a:spcPts val="100"/>
              </a:spcBef>
            </a:pPr>
            <a:r>
              <a:rPr dirty="0"/>
              <a:t>Knowledge</a:t>
            </a:r>
            <a:r>
              <a:rPr dirty="0" spc="-150"/>
              <a:t> </a:t>
            </a:r>
            <a:r>
              <a:rPr dirty="0" spc="-10"/>
              <a:t>Check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</a:t>
            </a:r>
            <a:r>
              <a:rPr dirty="0" spc="-35"/>
              <a:t> </a:t>
            </a:r>
            <a:r>
              <a:rPr dirty="0"/>
              <a:t>Hour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5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Material</a:t>
            </a:r>
            <a:r>
              <a:rPr dirty="0" spc="-1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131061"/>
            <a:ext cx="7966075" cy="4702810"/>
          </a:xfrm>
          <a:prstGeom prst="rect">
            <a:avLst/>
          </a:prstGeom>
        </p:spPr>
        <p:txBody>
          <a:bodyPr wrap="square" lIns="0" tIns="61594" rIns="0" bIns="0" rtlCol="0" vert="horz">
            <a:spAutoFit/>
          </a:bodyPr>
          <a:lstStyle/>
          <a:p>
            <a:pPr marL="526415" marR="1266190" indent="-514350">
              <a:lnSpc>
                <a:spcPts val="3020"/>
              </a:lnSpc>
              <a:spcBef>
                <a:spcPts val="484"/>
              </a:spcBef>
              <a:buAutoNum type="arabicPeriod" startAt="3"/>
              <a:tabLst>
                <a:tab pos="526415" algn="l"/>
              </a:tabLst>
            </a:pPr>
            <a:r>
              <a:rPr dirty="0" sz="2800">
                <a:latin typeface="Tahoma"/>
                <a:cs typeface="Tahoma"/>
              </a:rPr>
              <a:t>Which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following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is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method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for </a:t>
            </a:r>
            <a:r>
              <a:rPr dirty="0" sz="2800">
                <a:latin typeface="Tahoma"/>
                <a:cs typeface="Tahoma"/>
              </a:rPr>
              <a:t>eliminating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reducing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crane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operation hazards?</a:t>
            </a:r>
            <a:endParaRPr sz="2800">
              <a:latin typeface="Tahoma"/>
              <a:cs typeface="Tahoma"/>
            </a:endParaRPr>
          </a:p>
          <a:p>
            <a:pPr lvl="1" marL="927100" marR="169545" indent="-514984">
              <a:lnSpc>
                <a:spcPts val="2810"/>
              </a:lnSpc>
              <a:spcBef>
                <a:spcPts val="630"/>
              </a:spcBef>
              <a:buAutoNum type="alphaLcPeriod"/>
              <a:tabLst>
                <a:tab pos="927100" algn="l"/>
              </a:tabLst>
            </a:pPr>
            <a:r>
              <a:rPr dirty="0" sz="2600">
                <a:latin typeface="Tahoma"/>
                <a:cs typeface="Tahoma"/>
              </a:rPr>
              <a:t>A</a:t>
            </a:r>
            <a:r>
              <a:rPr dirty="0" sz="2600" spc="-7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competent</a:t>
            </a:r>
            <a:r>
              <a:rPr dirty="0" sz="2600" spc="-6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person</a:t>
            </a:r>
            <a:r>
              <a:rPr dirty="0" sz="2600" spc="-6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should</a:t>
            </a:r>
            <a:r>
              <a:rPr dirty="0" sz="2600" spc="-6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visually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inspect</a:t>
            </a:r>
            <a:r>
              <a:rPr dirty="0" sz="2600" spc="-60">
                <a:latin typeface="Tahoma"/>
                <a:cs typeface="Tahoma"/>
              </a:rPr>
              <a:t> </a:t>
            </a:r>
            <a:r>
              <a:rPr dirty="0" sz="2600" spc="-25">
                <a:latin typeface="Tahoma"/>
                <a:cs typeface="Tahoma"/>
              </a:rPr>
              <a:t>the </a:t>
            </a:r>
            <a:r>
              <a:rPr dirty="0" sz="2600">
                <a:latin typeface="Tahoma"/>
                <a:cs typeface="Tahoma"/>
              </a:rPr>
              <a:t>crane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once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 spc="-20">
                <a:latin typeface="Tahoma"/>
                <a:cs typeface="Tahoma"/>
              </a:rPr>
              <a:t>year</a:t>
            </a:r>
            <a:endParaRPr sz="2600">
              <a:latin typeface="Tahoma"/>
              <a:cs typeface="Tahoma"/>
            </a:endParaRPr>
          </a:p>
          <a:p>
            <a:pPr lvl="1" marL="926465" indent="-514350">
              <a:lnSpc>
                <a:spcPct val="100000"/>
              </a:lnSpc>
              <a:spcBef>
                <a:spcPts val="270"/>
              </a:spcBef>
              <a:buAutoNum type="alphaLcPeriod"/>
              <a:tabLst>
                <a:tab pos="926465" algn="l"/>
              </a:tabLst>
            </a:pPr>
            <a:r>
              <a:rPr dirty="0" sz="2600">
                <a:latin typeface="Tahoma"/>
                <a:cs typeface="Tahoma"/>
              </a:rPr>
              <a:t>Never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exceed</a:t>
            </a:r>
            <a:r>
              <a:rPr dirty="0" sz="2600" spc="-6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the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load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limit</a:t>
            </a:r>
            <a:r>
              <a:rPr dirty="0" sz="2600" spc="-3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by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more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than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 spc="-25">
                <a:latin typeface="Tahoma"/>
                <a:cs typeface="Tahoma"/>
              </a:rPr>
              <a:t>10%</a:t>
            </a:r>
            <a:endParaRPr sz="2600">
              <a:latin typeface="Tahoma"/>
              <a:cs typeface="Tahoma"/>
            </a:endParaRPr>
          </a:p>
          <a:p>
            <a:pPr lvl="1" marL="926465" indent="-514350">
              <a:lnSpc>
                <a:spcPct val="100000"/>
              </a:lnSpc>
              <a:spcBef>
                <a:spcPts val="310"/>
              </a:spcBef>
              <a:buAutoNum type="alphaLcPeriod"/>
              <a:tabLst>
                <a:tab pos="926465" algn="l"/>
              </a:tabLst>
            </a:pPr>
            <a:r>
              <a:rPr dirty="0" sz="2600">
                <a:latin typeface="Tahoma"/>
                <a:cs typeface="Tahoma"/>
              </a:rPr>
              <a:t>Never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move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load</a:t>
            </a:r>
            <a:r>
              <a:rPr dirty="0" sz="2600" spc="-3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over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 spc="-30">
                <a:latin typeface="Tahoma"/>
                <a:cs typeface="Tahoma"/>
              </a:rPr>
              <a:t>co-</a:t>
            </a:r>
            <a:r>
              <a:rPr dirty="0" sz="2600" spc="-10">
                <a:latin typeface="Tahoma"/>
                <a:cs typeface="Tahoma"/>
              </a:rPr>
              <a:t>workers</a:t>
            </a:r>
            <a:endParaRPr sz="2600">
              <a:latin typeface="Tahoma"/>
              <a:cs typeface="Tahoma"/>
            </a:endParaRPr>
          </a:p>
          <a:p>
            <a:pPr lvl="1" marL="926465" indent="-514350">
              <a:lnSpc>
                <a:spcPct val="100000"/>
              </a:lnSpc>
              <a:spcBef>
                <a:spcPts val="310"/>
              </a:spcBef>
              <a:buAutoNum type="alphaLcPeriod"/>
              <a:tabLst>
                <a:tab pos="926465" algn="l"/>
              </a:tabLst>
            </a:pPr>
            <a:r>
              <a:rPr dirty="0" sz="2600">
                <a:latin typeface="Tahoma"/>
                <a:cs typeface="Tahoma"/>
              </a:rPr>
              <a:t>All</a:t>
            </a:r>
            <a:r>
              <a:rPr dirty="0" sz="2600" spc="-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of</a:t>
            </a:r>
            <a:r>
              <a:rPr dirty="0" sz="2600" spc="-2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these</a:t>
            </a:r>
            <a:endParaRPr sz="2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0"/>
              </a:spcBef>
            </a:pPr>
            <a:endParaRPr sz="2600">
              <a:latin typeface="Tahoma"/>
              <a:cs typeface="Tahoma"/>
            </a:endParaRPr>
          </a:p>
          <a:p>
            <a:pPr marL="240665" marR="5080">
              <a:lnSpc>
                <a:spcPct val="120000"/>
              </a:lnSpc>
              <a:spcBef>
                <a:spcPts val="5"/>
              </a:spcBef>
            </a:pPr>
            <a:r>
              <a:rPr dirty="0" sz="2600" b="1">
                <a:latin typeface="Tahoma"/>
                <a:cs typeface="Tahoma"/>
              </a:rPr>
              <a:t>Answer:</a:t>
            </a:r>
            <a:r>
              <a:rPr dirty="0" sz="2600" spc="-35" b="1"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c.</a:t>
            </a:r>
            <a:r>
              <a:rPr dirty="0" sz="2600" spc="-4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Never</a:t>
            </a:r>
            <a:r>
              <a:rPr dirty="0" sz="2600" spc="-4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move</a:t>
            </a:r>
            <a:r>
              <a:rPr dirty="0" sz="2600" spc="-5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a</a:t>
            </a:r>
            <a:r>
              <a:rPr dirty="0" sz="2600" spc="-3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load</a:t>
            </a:r>
            <a:r>
              <a:rPr dirty="0" sz="2600" spc="-4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over</a:t>
            </a:r>
            <a:r>
              <a:rPr dirty="0" sz="2600" spc="-4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spc="-20" b="1">
                <a:solidFill>
                  <a:srgbClr val="FF0000"/>
                </a:solidFill>
                <a:latin typeface="Tahoma"/>
                <a:cs typeface="Tahoma"/>
              </a:rPr>
              <a:t>co-</a:t>
            </a:r>
            <a:r>
              <a:rPr dirty="0" sz="2600" spc="-10" b="1">
                <a:solidFill>
                  <a:srgbClr val="FF0000"/>
                </a:solidFill>
                <a:latin typeface="Tahoma"/>
                <a:cs typeface="Tahoma"/>
              </a:rPr>
              <a:t>workers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or</a:t>
            </a:r>
            <a:r>
              <a:rPr dirty="0" sz="2600" spc="-3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allow</a:t>
            </a:r>
            <a:r>
              <a:rPr dirty="0" sz="2600" spc="-2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spc="-25" b="1">
                <a:solidFill>
                  <a:srgbClr val="FF0000"/>
                </a:solidFill>
                <a:latin typeface="Tahoma"/>
                <a:cs typeface="Tahoma"/>
              </a:rPr>
              <a:t>co-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workers</a:t>
            </a:r>
            <a:r>
              <a:rPr dirty="0" sz="2600" spc="-2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to</a:t>
            </a:r>
            <a:r>
              <a:rPr dirty="0" sz="2600" spc="-4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walk</a:t>
            </a:r>
            <a:r>
              <a:rPr dirty="0" sz="2600" spc="-2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spc="-10" b="1">
                <a:solidFill>
                  <a:srgbClr val="FF0000"/>
                </a:solidFill>
                <a:latin typeface="Tahoma"/>
                <a:cs typeface="Tahoma"/>
              </a:rPr>
              <a:t>underneath.</a:t>
            </a:r>
            <a:endParaRPr sz="2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810260">
              <a:lnSpc>
                <a:spcPct val="100000"/>
              </a:lnSpc>
              <a:spcBef>
                <a:spcPts val="100"/>
              </a:spcBef>
            </a:pPr>
            <a:r>
              <a:rPr dirty="0"/>
              <a:t>Knowledge</a:t>
            </a:r>
            <a:r>
              <a:rPr dirty="0" spc="-150"/>
              <a:t> </a:t>
            </a:r>
            <a:r>
              <a:rPr dirty="0" spc="-10"/>
              <a:t>Check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180">
              <a:lnSpc>
                <a:spcPct val="100000"/>
              </a:lnSpc>
            </a:pPr>
            <a:r>
              <a:rPr dirty="0"/>
              <a:t>Created</a:t>
            </a:r>
            <a:r>
              <a:rPr dirty="0" spc="-40"/>
              <a:t> </a:t>
            </a:r>
            <a:r>
              <a:rPr dirty="0"/>
              <a:t>by</a:t>
            </a:r>
            <a:r>
              <a:rPr dirty="0" spc="-40"/>
              <a:t> </a:t>
            </a:r>
            <a:r>
              <a:rPr dirty="0"/>
              <a:t>OTIEC</a:t>
            </a:r>
            <a:r>
              <a:rPr dirty="0" spc="-4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10"/>
              <a:t> 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</a:t>
            </a:r>
            <a:r>
              <a:rPr dirty="0" spc="-35"/>
              <a:t> </a:t>
            </a:r>
            <a:r>
              <a:rPr dirty="0"/>
              <a:t>Hour</a:t>
            </a:r>
            <a:r>
              <a:rPr dirty="0" spc="-30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5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Material</a:t>
            </a:r>
            <a:r>
              <a:rPr dirty="0" spc="-1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6198" y="1128014"/>
            <a:ext cx="7720965" cy="4348480"/>
          </a:xfrm>
          <a:prstGeom prst="rect">
            <a:avLst/>
          </a:prstGeom>
        </p:spPr>
        <p:txBody>
          <a:bodyPr wrap="square" lIns="0" tIns="64135" rIns="0" bIns="0" rtlCol="0" vert="horz">
            <a:spAutoFit/>
          </a:bodyPr>
          <a:lstStyle/>
          <a:p>
            <a:pPr marL="755015" marR="272415" indent="-514350">
              <a:lnSpc>
                <a:spcPts val="3240"/>
              </a:lnSpc>
              <a:spcBef>
                <a:spcPts val="505"/>
              </a:spcBef>
              <a:buAutoNum type="arabicPeriod" startAt="4"/>
              <a:tabLst>
                <a:tab pos="755015" algn="l"/>
                <a:tab pos="5542915" algn="l"/>
              </a:tabLst>
            </a:pPr>
            <a:r>
              <a:rPr dirty="0" sz="3000">
                <a:latin typeface="Tahoma"/>
                <a:cs typeface="Tahoma"/>
              </a:rPr>
              <a:t>Employers</a:t>
            </a:r>
            <a:r>
              <a:rPr dirty="0" sz="3000" spc="-7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must</a:t>
            </a:r>
            <a:r>
              <a:rPr dirty="0" sz="3000" spc="-9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comply</a:t>
            </a:r>
            <a:r>
              <a:rPr dirty="0" sz="3000" spc="-6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with</a:t>
            </a:r>
            <a:r>
              <a:rPr dirty="0" sz="3000" spc="-85">
                <a:latin typeface="Tahoma"/>
                <a:cs typeface="Tahoma"/>
              </a:rPr>
              <a:t> </a:t>
            </a:r>
            <a:r>
              <a:rPr dirty="0" sz="3000" spc="-20">
                <a:latin typeface="Tahoma"/>
                <a:cs typeface="Tahoma"/>
              </a:rPr>
              <a:t>OSHA </a:t>
            </a:r>
            <a:r>
              <a:rPr dirty="0" sz="3000">
                <a:latin typeface="Tahoma"/>
                <a:cs typeface="Tahoma"/>
              </a:rPr>
              <a:t>standards</a:t>
            </a:r>
            <a:r>
              <a:rPr dirty="0" sz="3000" spc="-5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related</a:t>
            </a:r>
            <a:r>
              <a:rPr dirty="0" sz="3000" spc="-6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to</a:t>
            </a:r>
            <a:r>
              <a:rPr dirty="0" sz="3000" spc="-7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materials</a:t>
            </a:r>
            <a:r>
              <a:rPr dirty="0" sz="3000" spc="-55">
                <a:latin typeface="Tahoma"/>
                <a:cs typeface="Tahoma"/>
              </a:rPr>
              <a:t> </a:t>
            </a:r>
            <a:r>
              <a:rPr dirty="0" sz="3000" spc="-10">
                <a:latin typeface="Tahoma"/>
                <a:cs typeface="Tahoma"/>
              </a:rPr>
              <a:t>handling, </a:t>
            </a:r>
            <a:r>
              <a:rPr dirty="0" sz="3000">
                <a:latin typeface="Tahoma"/>
                <a:cs typeface="Tahoma"/>
              </a:rPr>
              <a:t>including training and </a:t>
            </a:r>
            <a:r>
              <a:rPr dirty="0" u="sng" sz="300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	</a:t>
            </a:r>
            <a:r>
              <a:rPr dirty="0" u="none" sz="3000" spc="-50">
                <a:latin typeface="Tahoma"/>
                <a:cs typeface="Tahoma"/>
              </a:rPr>
              <a:t>.</a:t>
            </a:r>
            <a:endParaRPr sz="3000">
              <a:latin typeface="Tahoma"/>
              <a:cs typeface="Tahoma"/>
            </a:endParaRPr>
          </a:p>
          <a:p>
            <a:pPr lvl="1" marL="1555115" indent="-514350">
              <a:lnSpc>
                <a:spcPct val="100000"/>
              </a:lnSpc>
              <a:spcBef>
                <a:spcPts val="270"/>
              </a:spcBef>
              <a:buAutoNum type="alphaLcPeriod"/>
              <a:tabLst>
                <a:tab pos="1555115" algn="l"/>
              </a:tabLst>
            </a:pPr>
            <a:r>
              <a:rPr dirty="0" sz="2600" spc="-10">
                <a:latin typeface="Tahoma"/>
                <a:cs typeface="Tahoma"/>
              </a:rPr>
              <a:t>equipment</a:t>
            </a:r>
            <a:endParaRPr sz="2600">
              <a:latin typeface="Tahoma"/>
              <a:cs typeface="Tahoma"/>
            </a:endParaRPr>
          </a:p>
          <a:p>
            <a:pPr lvl="1" marL="1555115" indent="-514350">
              <a:lnSpc>
                <a:spcPct val="100000"/>
              </a:lnSpc>
              <a:spcBef>
                <a:spcPts val="310"/>
              </a:spcBef>
              <a:buAutoNum type="alphaLcPeriod"/>
              <a:tabLst>
                <a:tab pos="1555115" algn="l"/>
              </a:tabLst>
            </a:pPr>
            <a:r>
              <a:rPr dirty="0" sz="2600" spc="-10">
                <a:latin typeface="Tahoma"/>
                <a:cs typeface="Tahoma"/>
              </a:rPr>
              <a:t>operations</a:t>
            </a:r>
            <a:endParaRPr sz="2600">
              <a:latin typeface="Tahoma"/>
              <a:cs typeface="Tahoma"/>
            </a:endParaRPr>
          </a:p>
          <a:p>
            <a:pPr lvl="1" marL="1555115" indent="-514350">
              <a:lnSpc>
                <a:spcPct val="100000"/>
              </a:lnSpc>
              <a:spcBef>
                <a:spcPts val="315"/>
              </a:spcBef>
              <a:buAutoNum type="alphaLcPeriod"/>
              <a:tabLst>
                <a:tab pos="1555115" algn="l"/>
              </a:tabLst>
            </a:pPr>
            <a:r>
              <a:rPr dirty="0" sz="2600" spc="-10">
                <a:latin typeface="Tahoma"/>
                <a:cs typeface="Tahoma"/>
              </a:rPr>
              <a:t>inspection</a:t>
            </a:r>
            <a:endParaRPr sz="2600">
              <a:latin typeface="Tahoma"/>
              <a:cs typeface="Tahoma"/>
            </a:endParaRPr>
          </a:p>
          <a:p>
            <a:pPr lvl="1" marL="1555115" indent="-514350">
              <a:lnSpc>
                <a:spcPct val="100000"/>
              </a:lnSpc>
              <a:spcBef>
                <a:spcPts val="310"/>
              </a:spcBef>
              <a:buAutoNum type="alphaLcPeriod"/>
              <a:tabLst>
                <a:tab pos="1555115" algn="l"/>
              </a:tabLst>
            </a:pPr>
            <a:r>
              <a:rPr dirty="0" sz="2600">
                <a:latin typeface="Tahoma"/>
                <a:cs typeface="Tahoma"/>
              </a:rPr>
              <a:t>all</a:t>
            </a:r>
            <a:r>
              <a:rPr dirty="0" sz="2600" spc="-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of</a:t>
            </a:r>
            <a:r>
              <a:rPr dirty="0" sz="2600" spc="-25">
                <a:latin typeface="Tahoma"/>
                <a:cs typeface="Tahoma"/>
              </a:rPr>
              <a:t> </a:t>
            </a:r>
            <a:r>
              <a:rPr dirty="0" sz="2600" spc="-20">
                <a:latin typeface="Tahoma"/>
                <a:cs typeface="Tahoma"/>
              </a:rPr>
              <a:t>these</a:t>
            </a:r>
            <a:endParaRPr sz="2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850"/>
              </a:spcBef>
            </a:pPr>
            <a:endParaRPr sz="2600">
              <a:latin typeface="Tahoma"/>
              <a:cs typeface="Tahoma"/>
            </a:endParaRPr>
          </a:p>
          <a:p>
            <a:pPr marL="1464945" marR="5080" indent="-1452880">
              <a:lnSpc>
                <a:spcPct val="100000"/>
              </a:lnSpc>
            </a:pPr>
            <a:r>
              <a:rPr dirty="0" sz="2600" b="1">
                <a:latin typeface="Tahoma"/>
                <a:cs typeface="Tahoma"/>
              </a:rPr>
              <a:t>Answer:</a:t>
            </a:r>
            <a:r>
              <a:rPr dirty="0" sz="2600" spc="-40" b="1"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c.</a:t>
            </a:r>
            <a:r>
              <a:rPr dirty="0" sz="2600" spc="-5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Employers</a:t>
            </a:r>
            <a:r>
              <a:rPr dirty="0" sz="2600" spc="-4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must</a:t>
            </a:r>
            <a:r>
              <a:rPr dirty="0" sz="2600" spc="-6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comply</a:t>
            </a:r>
            <a:r>
              <a:rPr dirty="0" sz="2600" spc="-4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with</a:t>
            </a:r>
            <a:r>
              <a:rPr dirty="0" sz="2600" spc="-6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spc="-20" b="1">
                <a:solidFill>
                  <a:srgbClr val="FF0000"/>
                </a:solidFill>
                <a:latin typeface="Tahoma"/>
                <a:cs typeface="Tahoma"/>
              </a:rPr>
              <a:t>OSHA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standards</a:t>
            </a:r>
            <a:r>
              <a:rPr dirty="0" sz="2600" spc="-7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for</a:t>
            </a:r>
            <a:r>
              <a:rPr dirty="0" sz="2600" spc="-8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training</a:t>
            </a:r>
            <a:r>
              <a:rPr dirty="0" sz="2600" spc="-8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and</a:t>
            </a:r>
            <a:r>
              <a:rPr dirty="0" sz="2600" spc="-7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spc="-10" b="1">
                <a:solidFill>
                  <a:srgbClr val="FF0000"/>
                </a:solidFill>
                <a:latin typeface="Tahoma"/>
                <a:cs typeface="Tahoma"/>
              </a:rPr>
              <a:t>inspection.</a:t>
            </a:r>
            <a:endParaRPr sz="2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Materials_Handling_PPT_v-03-01-17</dc:title>
  <dcterms:created xsi:type="dcterms:W3CDTF">2025-06-10T17:51:42Z</dcterms:created>
  <dcterms:modified xsi:type="dcterms:W3CDTF">2025-06-10T17:51:42Z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2023-05-10T00:00:00Z</vt:filetime>
  </property>
  <property fmtid="{D5CDD505-2E9C-101B-9397-08002B2CF9AE}" pid="3" name="Creator">
    <vt:lpwstr>Acrobat PDFMaker 23 for PowerPoint</vt:lpwstr>
  </property>
  <property fmtid="{D5CDD505-2E9C-101B-9397-08002B2CF9AE}" pid="4" name="LastSaved">
    <vt:filetime>2025-06-10T00:00:00Z</vt:filetime>
  </property>
  <property fmtid="{D5CDD505-2E9C-101B-9397-08002B2CF9AE}" pid="5" name="Producer">
    <vt:lpwstr>Adobe PDF Library 23.1.175</vt:lpwstr>
  </property>
</Properties>
</file>