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Default Extension="jpg" ContentType="image/jpg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979929" y="182321"/>
            <a:ext cx="5184140" cy="6558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495424" y="182321"/>
            <a:ext cx="6153150" cy="713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499864" y="1099261"/>
            <a:ext cx="4202430" cy="41592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8739" y="6678220"/>
            <a:ext cx="2574290" cy="1473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37731" y="6530087"/>
            <a:ext cx="2322829" cy="26987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jpg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g"/><Relationship Id="rId3" Type="http://schemas.openxmlformats.org/officeDocument/2006/relationships/image" Target="../media/image4.png"/><Relationship Id="rId4" Type="http://schemas.openxmlformats.org/officeDocument/2006/relationships/image" Target="../media/image5.jpg"/><Relationship Id="rId5" Type="http://schemas.openxmlformats.org/officeDocument/2006/relationships/image" Target="../media/image6.jpg"/><Relationship Id="rId6" Type="http://schemas.openxmlformats.org/officeDocument/2006/relationships/image" Target="../media/image7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jpg"/><Relationship Id="rId3" Type="http://schemas.openxmlformats.org/officeDocument/2006/relationships/image" Target="../media/image7.png"/><Relationship Id="rId4" Type="http://schemas.openxmlformats.org/officeDocument/2006/relationships/image" Target="../media/image9.jpg"/><Relationship Id="rId5" Type="http://schemas.openxmlformats.org/officeDocument/2006/relationships/image" Target="../media/image10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1.jpg"/><Relationship Id="rId3" Type="http://schemas.openxmlformats.org/officeDocument/2006/relationships/image" Target="../media/image12.jpg"/><Relationship Id="rId4" Type="http://schemas.openxmlformats.org/officeDocument/2006/relationships/image" Target="../media/image4.png"/><Relationship Id="rId5" Type="http://schemas.openxmlformats.org/officeDocument/2006/relationships/image" Target="../media/image13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pn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7.png"/><Relationship Id="rId3" Type="http://schemas.openxmlformats.org/officeDocument/2006/relationships/image" Target="../media/image7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8.png"/><Relationship Id="rId3" Type="http://schemas.openxmlformats.org/officeDocument/2006/relationships/image" Target="../media/image7.png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9.jpg"/><Relationship Id="rId3" Type="http://schemas.openxmlformats.org/officeDocument/2006/relationships/image" Target="../media/image7.png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0.jpg"/><Relationship Id="rId3" Type="http://schemas.openxmlformats.org/officeDocument/2006/relationships/image" Target="../media/image7.pn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2524760" y="2164537"/>
            <a:ext cx="4097020" cy="69532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4400" b="1">
                <a:latin typeface="Tahoma"/>
                <a:cs typeface="Tahoma"/>
              </a:rPr>
              <a:t>Fall</a:t>
            </a:r>
            <a:r>
              <a:rPr dirty="0" sz="4400" spc="-75" b="1">
                <a:latin typeface="Tahoma"/>
                <a:cs typeface="Tahoma"/>
              </a:rPr>
              <a:t> </a:t>
            </a:r>
            <a:r>
              <a:rPr dirty="0" sz="4400" spc="-10" b="1">
                <a:latin typeface="Tahoma"/>
                <a:cs typeface="Tahoma"/>
              </a:rPr>
              <a:t>Protection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355498" y="3345574"/>
            <a:ext cx="8441690" cy="14903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2045970" marR="5080" indent="-2033905">
              <a:lnSpc>
                <a:spcPct val="120100"/>
              </a:lnSpc>
              <a:spcBef>
                <a:spcPts val="100"/>
              </a:spcBef>
            </a:pP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OSHA</a:t>
            </a:r>
            <a:r>
              <a:rPr dirty="0" sz="4000" spc="-5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1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Outreach</a:t>
            </a:r>
            <a:r>
              <a:rPr dirty="0" sz="4000" spc="-2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Training 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General</a:t>
            </a:r>
            <a:r>
              <a:rPr dirty="0" sz="4000" spc="-55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Industry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59230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100734" y="1353590"/>
            <a:ext cx="6951345" cy="2323465"/>
          </a:xfrm>
          <a:prstGeom prst="rect">
            <a:avLst/>
          </a:prstGeom>
        </p:spPr>
        <p:txBody>
          <a:bodyPr wrap="square" lIns="0" tIns="138430" rIns="0" bIns="0" rtlCol="0" vert="horz">
            <a:spAutoFit/>
          </a:bodyPr>
          <a:lstStyle/>
          <a:p>
            <a:pPr algn="ctr">
              <a:lnSpc>
                <a:spcPct val="100000"/>
              </a:lnSpc>
              <a:spcBef>
                <a:spcPts val="1090"/>
              </a:spcBef>
            </a:pPr>
            <a:r>
              <a:rPr dirty="0" sz="4000" b="1">
                <a:latin typeface="Tahoma"/>
                <a:cs typeface="Tahoma"/>
              </a:rPr>
              <a:t>Fatal</a:t>
            </a:r>
            <a:r>
              <a:rPr dirty="0" sz="4000" spc="-45" b="1">
                <a:latin typeface="Tahoma"/>
                <a:cs typeface="Tahoma"/>
              </a:rPr>
              <a:t> </a:t>
            </a:r>
            <a:r>
              <a:rPr dirty="0" sz="4000" spc="-20" b="1">
                <a:latin typeface="Tahoma"/>
                <a:cs typeface="Tahoma"/>
              </a:rPr>
              <a:t>Fall</a:t>
            </a:r>
            <a:endParaRPr sz="4000">
              <a:latin typeface="Tahoma"/>
              <a:cs typeface="Tahoma"/>
            </a:endParaRPr>
          </a:p>
          <a:p>
            <a:pPr algn="ctr" marL="12700" marR="5080" indent="-8255">
              <a:lnSpc>
                <a:spcPct val="100000"/>
              </a:lnSpc>
              <a:spcBef>
                <a:spcPts val="780"/>
              </a:spcBef>
            </a:pPr>
            <a:r>
              <a:rPr dirty="0" sz="3200" spc="-50">
                <a:latin typeface="Tahoma"/>
                <a:cs typeface="Tahoma"/>
              </a:rPr>
              <a:t>Eighteen-</a:t>
            </a:r>
            <a:r>
              <a:rPr dirty="0" sz="3200" spc="-65">
                <a:latin typeface="Tahoma"/>
                <a:cs typeface="Tahoma"/>
              </a:rPr>
              <a:t>Year-</a:t>
            </a:r>
            <a:r>
              <a:rPr dirty="0" sz="3200">
                <a:latin typeface="Tahoma"/>
                <a:cs typeface="Tahoma"/>
              </a:rPr>
              <a:t>Old</a:t>
            </a:r>
            <a:r>
              <a:rPr dirty="0" sz="3200" spc="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Sporting</a:t>
            </a:r>
            <a:r>
              <a:rPr dirty="0" sz="3200" spc="-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Goods </a:t>
            </a:r>
            <a:r>
              <a:rPr dirty="0" sz="3200">
                <a:latin typeface="Tahoma"/>
                <a:cs typeface="Tahoma"/>
              </a:rPr>
              <a:t>Retail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Store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Worker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Dies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From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Shelving</a:t>
            </a:r>
            <a:r>
              <a:rPr dirty="0" sz="3200" spc="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Unit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-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Pennsylvania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2777489" y="5506923"/>
            <a:ext cx="350520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solidFill>
                  <a:srgbClr val="503607"/>
                </a:solidFill>
                <a:latin typeface="Calibri"/>
                <a:cs typeface="Calibri"/>
              </a:rPr>
              <a:t>NIOSH</a:t>
            </a:r>
            <a:r>
              <a:rPr dirty="0" sz="1800" spc="-55">
                <a:solidFill>
                  <a:srgbClr val="503607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503607"/>
                </a:solidFill>
                <a:latin typeface="Calibri"/>
                <a:cs typeface="Calibri"/>
              </a:rPr>
              <a:t>In-</a:t>
            </a:r>
            <a:r>
              <a:rPr dirty="0" sz="1800">
                <a:solidFill>
                  <a:srgbClr val="503607"/>
                </a:solidFill>
                <a:latin typeface="Calibri"/>
                <a:cs typeface="Calibri"/>
              </a:rPr>
              <a:t>house</a:t>
            </a:r>
            <a:r>
              <a:rPr dirty="0" sz="1800" spc="-30">
                <a:solidFill>
                  <a:srgbClr val="503607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503607"/>
                </a:solidFill>
                <a:latin typeface="Calibri"/>
                <a:cs typeface="Calibri"/>
              </a:rPr>
              <a:t>FACE</a:t>
            </a:r>
            <a:r>
              <a:rPr dirty="0" sz="1800" spc="-35">
                <a:solidFill>
                  <a:srgbClr val="503607"/>
                </a:solidFill>
                <a:latin typeface="Calibri"/>
                <a:cs typeface="Calibri"/>
              </a:rPr>
              <a:t> </a:t>
            </a:r>
            <a:r>
              <a:rPr dirty="0" sz="1800">
                <a:solidFill>
                  <a:srgbClr val="503607"/>
                </a:solidFill>
                <a:latin typeface="Calibri"/>
                <a:cs typeface="Calibri"/>
              </a:rPr>
              <a:t>Report</a:t>
            </a:r>
            <a:r>
              <a:rPr dirty="0" sz="1800" spc="-65">
                <a:solidFill>
                  <a:srgbClr val="503607"/>
                </a:solidFill>
                <a:latin typeface="Calibri"/>
                <a:cs typeface="Calibri"/>
              </a:rPr>
              <a:t> </a:t>
            </a:r>
            <a:r>
              <a:rPr dirty="0" sz="1800" spc="-10">
                <a:solidFill>
                  <a:srgbClr val="503607"/>
                </a:solidFill>
                <a:latin typeface="Calibri"/>
                <a:cs typeface="Calibri"/>
              </a:rPr>
              <a:t>2001-</a:t>
            </a:r>
            <a:r>
              <a:rPr dirty="0" sz="1800" spc="-25">
                <a:solidFill>
                  <a:srgbClr val="503607"/>
                </a:solidFill>
                <a:latin typeface="Calibri"/>
                <a:cs typeface="Calibri"/>
              </a:rPr>
              <a:t>06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59230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020902"/>
            <a:ext cx="6995795" cy="1393190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Slips,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trips,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make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up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majority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general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industry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accidents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Are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second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only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motor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vehicle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crashes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163762" y="2428875"/>
            <a:ext cx="4819650" cy="3618865"/>
            <a:chOff x="2163762" y="2428875"/>
            <a:chExt cx="4819650" cy="361886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173224" y="2438400"/>
              <a:ext cx="4800600" cy="359968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2168525" y="2433637"/>
              <a:ext cx="4810125" cy="3609340"/>
            </a:xfrm>
            <a:custGeom>
              <a:avLst/>
              <a:gdLst/>
              <a:ahLst/>
              <a:cxnLst/>
              <a:rect l="l" t="t" r="r" b="b"/>
              <a:pathLst>
                <a:path w="4810125" h="3609340">
                  <a:moveTo>
                    <a:pt x="0" y="3609213"/>
                  </a:moveTo>
                  <a:lnTo>
                    <a:pt x="4810125" y="3609213"/>
                  </a:lnTo>
                  <a:lnTo>
                    <a:pt x="4810125" y="0"/>
                  </a:lnTo>
                  <a:lnTo>
                    <a:pt x="0" y="0"/>
                  </a:lnTo>
                  <a:lnTo>
                    <a:pt x="0" y="360921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2514600" y="3200399"/>
              <a:ext cx="2514600" cy="457200"/>
            </a:xfrm>
            <a:custGeom>
              <a:avLst/>
              <a:gdLst/>
              <a:ahLst/>
              <a:cxnLst/>
              <a:rect l="l" t="t" r="r" b="b"/>
              <a:pathLst>
                <a:path w="2514600" h="457200">
                  <a:moveTo>
                    <a:pt x="2514600" y="0"/>
                  </a:moveTo>
                  <a:lnTo>
                    <a:pt x="0" y="0"/>
                  </a:lnTo>
                  <a:lnTo>
                    <a:pt x="0" y="46990"/>
                  </a:lnTo>
                  <a:lnTo>
                    <a:pt x="0" y="411480"/>
                  </a:lnTo>
                  <a:lnTo>
                    <a:pt x="0" y="457200"/>
                  </a:lnTo>
                  <a:lnTo>
                    <a:pt x="2514600" y="457200"/>
                  </a:lnTo>
                  <a:lnTo>
                    <a:pt x="2514600" y="411480"/>
                  </a:lnTo>
                  <a:lnTo>
                    <a:pt x="46355" y="411480"/>
                  </a:lnTo>
                  <a:lnTo>
                    <a:pt x="46355" y="46990"/>
                  </a:lnTo>
                  <a:lnTo>
                    <a:pt x="2468245" y="46990"/>
                  </a:lnTo>
                  <a:lnTo>
                    <a:pt x="2468245" y="410845"/>
                  </a:lnTo>
                  <a:lnTo>
                    <a:pt x="2514600" y="410845"/>
                  </a:lnTo>
                  <a:lnTo>
                    <a:pt x="2514600" y="46990"/>
                  </a:lnTo>
                  <a:lnTo>
                    <a:pt x="2514600" y="46355"/>
                  </a:lnTo>
                  <a:lnTo>
                    <a:pt x="2514600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2514600" y="3200400"/>
              <a:ext cx="2514600" cy="457200"/>
            </a:xfrm>
            <a:custGeom>
              <a:avLst/>
              <a:gdLst/>
              <a:ahLst/>
              <a:cxnLst/>
              <a:rect l="l" t="t" r="r" b="b"/>
              <a:pathLst>
                <a:path w="2514600" h="457200">
                  <a:moveTo>
                    <a:pt x="0" y="0"/>
                  </a:moveTo>
                  <a:lnTo>
                    <a:pt x="2514600" y="0"/>
                  </a:lnTo>
                  <a:lnTo>
                    <a:pt x="2514600" y="457200"/>
                  </a:lnTo>
                  <a:lnTo>
                    <a:pt x="0" y="457200"/>
                  </a:lnTo>
                  <a:lnTo>
                    <a:pt x="0" y="0"/>
                  </a:lnTo>
                  <a:close/>
                </a:path>
                <a:path w="2514600" h="457200">
                  <a:moveTo>
                    <a:pt x="46355" y="46355"/>
                  </a:moveTo>
                  <a:lnTo>
                    <a:pt x="46355" y="410845"/>
                  </a:lnTo>
                  <a:lnTo>
                    <a:pt x="2468245" y="410845"/>
                  </a:lnTo>
                  <a:lnTo>
                    <a:pt x="2468245" y="46355"/>
                  </a:lnTo>
                  <a:lnTo>
                    <a:pt x="46355" y="46355"/>
                  </a:lnTo>
                  <a:close/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9" name="object 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0" name="object 1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2" name="object 1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3" name="object 1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59230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173302"/>
            <a:ext cx="3898265" cy="258889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356870" marR="5080" indent="-344805">
              <a:lnSpc>
                <a:spcPct val="100000"/>
              </a:lnSpc>
              <a:spcBef>
                <a:spcPts val="11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Unless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working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 spc="-35">
                <a:latin typeface="Tahoma"/>
                <a:cs typeface="Tahoma"/>
              </a:rPr>
              <a:t>ladder,</a:t>
            </a:r>
            <a:r>
              <a:rPr dirty="0" sz="2800" spc="-1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scaffold</a:t>
            </a:r>
            <a:r>
              <a:rPr dirty="0" sz="2800" spc="-14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or </a:t>
            </a:r>
            <a:r>
              <a:rPr dirty="0" sz="2800">
                <a:latin typeface="Tahoma"/>
                <a:cs typeface="Tahoma"/>
              </a:rPr>
              <a:t>scissor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lift,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OSHA </a:t>
            </a:r>
            <a:r>
              <a:rPr dirty="0" sz="2800">
                <a:latin typeface="Tahoma"/>
                <a:cs typeface="Tahoma"/>
              </a:rPr>
              <a:t>requires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protection </a:t>
            </a:r>
            <a:r>
              <a:rPr dirty="0" sz="2800">
                <a:latin typeface="Tahoma"/>
                <a:cs typeface="Tahoma"/>
              </a:rPr>
              <a:t>when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exposed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</a:t>
            </a:r>
            <a:endParaRPr sz="2800">
              <a:latin typeface="Tahoma"/>
              <a:cs typeface="Tahoma"/>
            </a:endParaRPr>
          </a:p>
          <a:p>
            <a:pPr marL="356870">
              <a:lnSpc>
                <a:spcPct val="100000"/>
              </a:lnSpc>
              <a:spcBef>
                <a:spcPts val="10"/>
              </a:spcBef>
            </a:pPr>
            <a:r>
              <a:rPr dirty="0" sz="2800">
                <a:latin typeface="Tahoma"/>
                <a:cs typeface="Tahoma"/>
              </a:rPr>
              <a:t>4-foot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greater.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629211" y="1310195"/>
            <a:ext cx="2509520" cy="3829050"/>
            <a:chOff x="5629211" y="1310195"/>
            <a:chExt cx="2509520" cy="3829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38799" y="1319784"/>
              <a:ext cx="2490216" cy="3810000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633973" y="1314958"/>
              <a:ext cx="2499995" cy="3819525"/>
            </a:xfrm>
            <a:custGeom>
              <a:avLst/>
              <a:gdLst/>
              <a:ahLst/>
              <a:cxnLst/>
              <a:rect l="l" t="t" r="r" b="b"/>
              <a:pathLst>
                <a:path w="2499995" h="3819525">
                  <a:moveTo>
                    <a:pt x="0" y="3819525"/>
                  </a:moveTo>
                  <a:lnTo>
                    <a:pt x="2499741" y="3819525"/>
                  </a:lnTo>
                  <a:lnTo>
                    <a:pt x="2499741" y="0"/>
                  </a:lnTo>
                  <a:lnTo>
                    <a:pt x="0" y="0"/>
                  </a:lnTo>
                  <a:lnTo>
                    <a:pt x="0" y="38195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397242" y="5188077"/>
            <a:ext cx="6527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59230">
              <a:lnSpc>
                <a:spcPct val="100000"/>
              </a:lnSpc>
              <a:spcBef>
                <a:spcPts val="110"/>
              </a:spcBef>
            </a:pPr>
            <a:r>
              <a:rPr dirty="0" spc="-10"/>
              <a:t>Introduction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86032"/>
            <a:ext cx="6811009" cy="248539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Objectives</a:t>
            </a:r>
            <a:endParaRPr sz="3200">
              <a:latin typeface="Tahoma"/>
              <a:cs typeface="Tahoma"/>
            </a:endParaRPr>
          </a:p>
          <a:p>
            <a:pPr marL="527685" marR="69850" indent="-515620">
              <a:lnSpc>
                <a:spcPct val="100000"/>
              </a:lnSpc>
              <a:spcBef>
                <a:spcPts val="665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associated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workplace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environments.</a:t>
            </a:r>
            <a:endParaRPr sz="2800">
              <a:latin typeface="Tahoma"/>
              <a:cs typeface="Tahoma"/>
            </a:endParaRPr>
          </a:p>
          <a:p>
            <a:pPr marL="527685" marR="5080" indent="-515620">
              <a:lnSpc>
                <a:spcPct val="100000"/>
              </a:lnSpc>
              <a:spcBef>
                <a:spcPts val="675"/>
              </a:spcBef>
              <a:buAutoNum type="arabicPeriod"/>
              <a:tabLst>
                <a:tab pos="527685" algn="l"/>
              </a:tabLst>
            </a:pP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methods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eliminate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 </a:t>
            </a:r>
            <a:r>
              <a:rPr dirty="0" sz="2800">
                <a:latin typeface="Tahoma"/>
                <a:cs typeface="Tahoma"/>
              </a:rPr>
              <a:t>against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06705">
              <a:lnSpc>
                <a:spcPct val="100000"/>
              </a:lnSpc>
              <a:spcBef>
                <a:spcPts val="110"/>
              </a:spcBef>
            </a:pPr>
            <a:r>
              <a:rPr dirty="0"/>
              <a:t>Common</a:t>
            </a:r>
            <a:r>
              <a:rPr dirty="0" spc="-30"/>
              <a:t> </a:t>
            </a:r>
            <a:r>
              <a:rPr dirty="0"/>
              <a:t>Fall</a:t>
            </a:r>
            <a:r>
              <a:rPr dirty="0" spc="-1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077706"/>
            <a:ext cx="4494530" cy="178244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>
                <a:latin typeface="Tahoma"/>
                <a:cs typeface="Tahoma"/>
              </a:rPr>
              <a:t>Overhead</a:t>
            </a:r>
            <a:r>
              <a:rPr dirty="0" sz="3200" spc="-1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Platforms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>
                <a:latin typeface="Tahoma"/>
                <a:cs typeface="Tahoma"/>
              </a:rPr>
              <a:t>Overhead</a:t>
            </a:r>
            <a:r>
              <a:rPr dirty="0" sz="3200" spc="-1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Runways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>
                <a:latin typeface="Tahoma"/>
                <a:cs typeface="Tahoma"/>
              </a:rPr>
              <a:t>Elevated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</a:t>
            </a:r>
            <a:r>
              <a:rPr dirty="0" sz="3200" spc="-1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Stations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947547" y="3276155"/>
            <a:ext cx="2249805" cy="2061210"/>
            <a:chOff x="947547" y="3276155"/>
            <a:chExt cx="2249805" cy="20612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7072" y="3285743"/>
              <a:ext cx="2057399" cy="20421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952309" y="3280917"/>
              <a:ext cx="2066925" cy="2051685"/>
            </a:xfrm>
            <a:custGeom>
              <a:avLst/>
              <a:gdLst/>
              <a:ahLst/>
              <a:cxnLst/>
              <a:rect l="l" t="t" r="r" b="b"/>
              <a:pathLst>
                <a:path w="2066925" h="2051685">
                  <a:moveTo>
                    <a:pt x="0" y="2051685"/>
                  </a:moveTo>
                  <a:lnTo>
                    <a:pt x="2066925" y="2051685"/>
                  </a:lnTo>
                  <a:lnTo>
                    <a:pt x="2066925" y="0"/>
                  </a:lnTo>
                  <a:lnTo>
                    <a:pt x="0" y="0"/>
                  </a:lnTo>
                  <a:lnTo>
                    <a:pt x="0" y="205168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3951" y="4773167"/>
              <a:ext cx="533400" cy="533400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3556571" y="3276155"/>
            <a:ext cx="2030730" cy="2076450"/>
            <a:chOff x="3556571" y="3276155"/>
            <a:chExt cx="2030730" cy="207645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66160" y="3285743"/>
              <a:ext cx="2011679" cy="2057399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561334" y="3280917"/>
              <a:ext cx="2021205" cy="2066925"/>
            </a:xfrm>
            <a:custGeom>
              <a:avLst/>
              <a:gdLst/>
              <a:ahLst/>
              <a:cxnLst/>
              <a:rect l="l" t="t" r="r" b="b"/>
              <a:pathLst>
                <a:path w="2021204" h="2066925">
                  <a:moveTo>
                    <a:pt x="0" y="2066924"/>
                  </a:moveTo>
                  <a:lnTo>
                    <a:pt x="2021205" y="2066924"/>
                  </a:lnTo>
                  <a:lnTo>
                    <a:pt x="2021205" y="0"/>
                  </a:lnTo>
                  <a:lnTo>
                    <a:pt x="0" y="0"/>
                  </a:lnTo>
                  <a:lnTo>
                    <a:pt x="0" y="206692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88992" y="4773167"/>
              <a:ext cx="533400" cy="533400"/>
            </a:xfrm>
            <a:prstGeom prst="rect">
              <a:avLst/>
            </a:prstGeom>
          </p:spPr>
        </p:pic>
      </p:grpSp>
      <p:grpSp>
        <p:nvGrpSpPr>
          <p:cNvPr id="12" name="object 12" descr=""/>
          <p:cNvGrpSpPr/>
          <p:nvPr/>
        </p:nvGrpSpPr>
        <p:grpSpPr>
          <a:xfrm>
            <a:off x="6214427" y="3270059"/>
            <a:ext cx="2015489" cy="2082800"/>
            <a:chOff x="6214427" y="3270059"/>
            <a:chExt cx="2015489" cy="208280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24016" y="3279647"/>
              <a:ext cx="1972055" cy="206349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219190" y="3274821"/>
              <a:ext cx="1981835" cy="2073275"/>
            </a:xfrm>
            <a:custGeom>
              <a:avLst/>
              <a:gdLst/>
              <a:ahLst/>
              <a:cxnLst/>
              <a:rect l="l" t="t" r="r" b="b"/>
              <a:pathLst>
                <a:path w="1981834" h="2073275">
                  <a:moveTo>
                    <a:pt x="0" y="2073020"/>
                  </a:moveTo>
                  <a:lnTo>
                    <a:pt x="1981581" y="2073020"/>
                  </a:lnTo>
                  <a:lnTo>
                    <a:pt x="1981581" y="0"/>
                  </a:lnTo>
                  <a:lnTo>
                    <a:pt x="0" y="0"/>
                  </a:lnTo>
                  <a:lnTo>
                    <a:pt x="0" y="207302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693152" y="4504943"/>
              <a:ext cx="536448" cy="536448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3967988" y="5383783"/>
            <a:ext cx="110617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</a:t>
            </a:r>
            <a:r>
              <a:rPr dirty="0" sz="800" spc="-1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of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8" name="object 1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06705">
              <a:lnSpc>
                <a:spcPct val="100000"/>
              </a:lnSpc>
              <a:spcBef>
                <a:spcPts val="110"/>
              </a:spcBef>
            </a:pPr>
            <a:r>
              <a:rPr dirty="0"/>
              <a:t>Common</a:t>
            </a:r>
            <a:r>
              <a:rPr dirty="0" spc="-30"/>
              <a:t> </a:t>
            </a:r>
            <a:r>
              <a:rPr dirty="0"/>
              <a:t>Fall</a:t>
            </a:r>
            <a:r>
              <a:rPr dirty="0" spc="-1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066978"/>
            <a:ext cx="3849370" cy="1781810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>
                <a:latin typeface="Tahoma"/>
                <a:cs typeface="Tahoma"/>
              </a:rPr>
              <a:t>Floor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Openings/Pits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>
                <a:latin typeface="Tahoma"/>
                <a:cs typeface="Tahoma"/>
              </a:rPr>
              <a:t>Wall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Openings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>
                <a:latin typeface="Tahoma"/>
                <a:cs typeface="Tahoma"/>
              </a:rPr>
              <a:t>Shelving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Units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1026794" y="3459035"/>
            <a:ext cx="2000250" cy="2037080"/>
            <a:chOff x="1026794" y="3459035"/>
            <a:chExt cx="2000250" cy="203708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36320" y="3506723"/>
              <a:ext cx="1981199" cy="1979676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031557" y="3463797"/>
              <a:ext cx="1990725" cy="2027555"/>
            </a:xfrm>
            <a:custGeom>
              <a:avLst/>
              <a:gdLst/>
              <a:ahLst/>
              <a:cxnLst/>
              <a:rect l="l" t="t" r="r" b="b"/>
              <a:pathLst>
                <a:path w="1990725" h="2027554">
                  <a:moveTo>
                    <a:pt x="0" y="2027301"/>
                  </a:moveTo>
                  <a:lnTo>
                    <a:pt x="1990725" y="2027301"/>
                  </a:lnTo>
                  <a:lnTo>
                    <a:pt x="1990725" y="0"/>
                  </a:lnTo>
                  <a:lnTo>
                    <a:pt x="0" y="0"/>
                  </a:lnTo>
                  <a:lnTo>
                    <a:pt x="0" y="20273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426208" y="4824983"/>
              <a:ext cx="536448" cy="536448"/>
            </a:xfrm>
            <a:prstGeom prst="rect">
              <a:avLst/>
            </a:prstGeom>
          </p:spPr>
        </p:pic>
      </p:grpSp>
      <p:grpSp>
        <p:nvGrpSpPr>
          <p:cNvPr id="8" name="object 8" descr=""/>
          <p:cNvGrpSpPr/>
          <p:nvPr/>
        </p:nvGrpSpPr>
        <p:grpSpPr>
          <a:xfrm>
            <a:off x="3587051" y="3459035"/>
            <a:ext cx="1939289" cy="2037080"/>
            <a:chOff x="3587051" y="3459035"/>
            <a:chExt cx="1939289" cy="203708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596640" y="3468623"/>
              <a:ext cx="1920239" cy="2017776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591814" y="3463797"/>
              <a:ext cx="1929764" cy="2027555"/>
            </a:xfrm>
            <a:custGeom>
              <a:avLst/>
              <a:gdLst/>
              <a:ahLst/>
              <a:cxnLst/>
              <a:rect l="l" t="t" r="r" b="b"/>
              <a:pathLst>
                <a:path w="1929764" h="2027554">
                  <a:moveTo>
                    <a:pt x="0" y="2027301"/>
                  </a:moveTo>
                  <a:lnTo>
                    <a:pt x="1929764" y="2027301"/>
                  </a:lnTo>
                  <a:lnTo>
                    <a:pt x="1929764" y="0"/>
                  </a:lnTo>
                  <a:lnTo>
                    <a:pt x="0" y="0"/>
                  </a:lnTo>
                  <a:lnTo>
                    <a:pt x="0" y="20273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70704" y="4824983"/>
              <a:ext cx="536448" cy="536448"/>
            </a:xfrm>
            <a:prstGeom prst="rect">
              <a:avLst/>
            </a:prstGeom>
          </p:spPr>
        </p:pic>
      </p:grpSp>
      <p:grpSp>
        <p:nvGrpSpPr>
          <p:cNvPr id="12" name="object 12" descr=""/>
          <p:cNvGrpSpPr/>
          <p:nvPr/>
        </p:nvGrpSpPr>
        <p:grpSpPr>
          <a:xfrm>
            <a:off x="6086411" y="3446843"/>
            <a:ext cx="1924050" cy="2049145"/>
            <a:chOff x="6086411" y="3446843"/>
            <a:chExt cx="1924050" cy="2049145"/>
          </a:xfrm>
        </p:grpSpPr>
        <p:sp>
          <p:nvSpPr>
            <p:cNvPr id="13" name="object 13" descr=""/>
            <p:cNvSpPr/>
            <p:nvPr/>
          </p:nvSpPr>
          <p:spPr>
            <a:xfrm>
              <a:off x="6091173" y="3451605"/>
              <a:ext cx="1914525" cy="2039620"/>
            </a:xfrm>
            <a:custGeom>
              <a:avLst/>
              <a:gdLst/>
              <a:ahLst/>
              <a:cxnLst/>
              <a:rect l="l" t="t" r="r" b="b"/>
              <a:pathLst>
                <a:path w="1914525" h="2039620">
                  <a:moveTo>
                    <a:pt x="0" y="2039493"/>
                  </a:moveTo>
                  <a:lnTo>
                    <a:pt x="1914525" y="2039493"/>
                  </a:lnTo>
                  <a:lnTo>
                    <a:pt x="1914525" y="0"/>
                  </a:lnTo>
                  <a:lnTo>
                    <a:pt x="0" y="0"/>
                  </a:lnTo>
                  <a:lnTo>
                    <a:pt x="0" y="203949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4" name="object 14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4343" y="4824983"/>
              <a:ext cx="536448" cy="53644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95999" y="3456432"/>
              <a:ext cx="1905000" cy="2029967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324343" y="4824983"/>
              <a:ext cx="536447" cy="536448"/>
            </a:xfrm>
            <a:prstGeom prst="rect">
              <a:avLst/>
            </a:prstGeom>
          </p:spPr>
        </p:pic>
        <p:sp>
          <p:nvSpPr>
            <p:cNvPr id="17" name="object 17" descr=""/>
            <p:cNvSpPr/>
            <p:nvPr/>
          </p:nvSpPr>
          <p:spPr>
            <a:xfrm>
              <a:off x="6091173" y="3451605"/>
              <a:ext cx="1914525" cy="2039620"/>
            </a:xfrm>
            <a:custGeom>
              <a:avLst/>
              <a:gdLst/>
              <a:ahLst/>
              <a:cxnLst/>
              <a:rect l="l" t="t" r="r" b="b"/>
              <a:pathLst>
                <a:path w="1914525" h="2039620">
                  <a:moveTo>
                    <a:pt x="0" y="2039493"/>
                  </a:moveTo>
                  <a:lnTo>
                    <a:pt x="1914525" y="2039493"/>
                  </a:lnTo>
                  <a:lnTo>
                    <a:pt x="1914525" y="0"/>
                  </a:lnTo>
                  <a:lnTo>
                    <a:pt x="0" y="0"/>
                  </a:lnTo>
                  <a:lnTo>
                    <a:pt x="0" y="203949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/>
          <p:nvPr/>
        </p:nvSpPr>
        <p:spPr>
          <a:xfrm>
            <a:off x="4011295" y="5520638"/>
            <a:ext cx="110617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</a:t>
            </a:r>
            <a:r>
              <a:rPr dirty="0" sz="800" spc="-1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of</a:t>
            </a:r>
            <a:r>
              <a:rPr dirty="0" sz="800" spc="-25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photos: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9" name="object 19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20" name="object 20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21" name="object 21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2" name="object 22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3" name="object 23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306705">
              <a:lnSpc>
                <a:spcPct val="100000"/>
              </a:lnSpc>
              <a:spcBef>
                <a:spcPts val="110"/>
              </a:spcBef>
            </a:pPr>
            <a:r>
              <a:rPr dirty="0"/>
              <a:t>Common</a:t>
            </a:r>
            <a:r>
              <a:rPr dirty="0" spc="-30"/>
              <a:t> </a:t>
            </a:r>
            <a:r>
              <a:rPr dirty="0"/>
              <a:t>Fall</a:t>
            </a:r>
            <a:r>
              <a:rPr dirty="0" spc="-1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077706"/>
            <a:ext cx="5119370" cy="1782445"/>
          </a:xfrm>
          <a:prstGeom prst="rect">
            <a:avLst/>
          </a:prstGeom>
        </p:spPr>
        <p:txBody>
          <a:bodyPr wrap="square" lIns="0" tIns="110489" rIns="0" bIns="0" rtlCol="0" vert="horz">
            <a:spAutoFit/>
          </a:bodyPr>
          <a:lstStyle/>
          <a:p>
            <a:pPr marL="356870" indent="-344170">
              <a:lnSpc>
                <a:spcPct val="100000"/>
              </a:lnSpc>
              <a:spcBef>
                <a:spcPts val="869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>
                <a:latin typeface="Tahoma"/>
                <a:cs typeface="Tahoma"/>
              </a:rPr>
              <a:t>Stationary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Storage</a:t>
            </a:r>
            <a:r>
              <a:rPr dirty="0" sz="3200" spc="-1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Tanks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 spc="-45">
                <a:latin typeface="Tahoma"/>
                <a:cs typeface="Tahoma"/>
              </a:rPr>
              <a:t>Tanker</a:t>
            </a:r>
            <a:r>
              <a:rPr dirty="0" sz="3200" spc="-1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Trucks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3200">
                <a:latin typeface="Tahoma"/>
                <a:cs typeface="Tahoma"/>
              </a:rPr>
              <a:t>Industrial</a:t>
            </a:r>
            <a:r>
              <a:rPr dirty="0" sz="3200" spc="-1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Production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Units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23544" y="3432047"/>
            <a:ext cx="2026919" cy="201777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964793" y="5480710"/>
            <a:ext cx="6184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5">
                <a:latin typeface="Tahoma"/>
                <a:cs typeface="Tahoma"/>
              </a:rPr>
              <a:t>WVU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3526091" y="3422459"/>
            <a:ext cx="1982470" cy="2028189"/>
            <a:chOff x="3526091" y="3422459"/>
            <a:chExt cx="1982470" cy="2028189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535679" y="3432047"/>
              <a:ext cx="1962911" cy="2008631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3530853" y="3427221"/>
              <a:ext cx="1972945" cy="2018664"/>
            </a:xfrm>
            <a:custGeom>
              <a:avLst/>
              <a:gdLst/>
              <a:ahLst/>
              <a:cxnLst/>
              <a:rect l="l" t="t" r="r" b="b"/>
              <a:pathLst>
                <a:path w="1972945" h="2018664">
                  <a:moveTo>
                    <a:pt x="0" y="2018156"/>
                  </a:moveTo>
                  <a:lnTo>
                    <a:pt x="1972437" y="2018156"/>
                  </a:lnTo>
                  <a:lnTo>
                    <a:pt x="1972437" y="0"/>
                  </a:lnTo>
                  <a:lnTo>
                    <a:pt x="0" y="0"/>
                  </a:lnTo>
                  <a:lnTo>
                    <a:pt x="0" y="2018156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4252340" y="5477052"/>
            <a:ext cx="6527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10" name="object 10" descr=""/>
          <p:cNvSpPr/>
          <p:nvPr/>
        </p:nvSpPr>
        <p:spPr>
          <a:xfrm>
            <a:off x="918781" y="3427221"/>
            <a:ext cx="2036445" cy="2027555"/>
          </a:xfrm>
          <a:custGeom>
            <a:avLst/>
            <a:gdLst/>
            <a:ahLst/>
            <a:cxnLst/>
            <a:rect l="l" t="t" r="r" b="b"/>
            <a:pathLst>
              <a:path w="2036445" h="2027554">
                <a:moveTo>
                  <a:pt x="0" y="2027301"/>
                </a:moveTo>
                <a:lnTo>
                  <a:pt x="2036445" y="2027301"/>
                </a:lnTo>
                <a:lnTo>
                  <a:pt x="2036445" y="0"/>
                </a:lnTo>
                <a:lnTo>
                  <a:pt x="0" y="0"/>
                </a:lnTo>
                <a:lnTo>
                  <a:pt x="0" y="2027301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pic>
        <p:nvPicPr>
          <p:cNvPr id="11" name="object 11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858511" y="4809744"/>
            <a:ext cx="533400" cy="533400"/>
          </a:xfrm>
          <a:prstGeom prst="rect">
            <a:avLst/>
          </a:prstGeom>
        </p:spPr>
      </p:pic>
      <p:grpSp>
        <p:nvGrpSpPr>
          <p:cNvPr id="12" name="object 12" descr=""/>
          <p:cNvGrpSpPr/>
          <p:nvPr/>
        </p:nvGrpSpPr>
        <p:grpSpPr>
          <a:xfrm>
            <a:off x="6119939" y="3422459"/>
            <a:ext cx="1948814" cy="2037080"/>
            <a:chOff x="6119939" y="3422459"/>
            <a:chExt cx="1948814" cy="2037080"/>
          </a:xfrm>
        </p:grpSpPr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129528" y="3432047"/>
              <a:ext cx="1929383" cy="2017775"/>
            </a:xfrm>
            <a:prstGeom prst="rect">
              <a:avLst/>
            </a:prstGeom>
          </p:spPr>
        </p:pic>
        <p:sp>
          <p:nvSpPr>
            <p:cNvPr id="14" name="object 14" descr=""/>
            <p:cNvSpPr/>
            <p:nvPr/>
          </p:nvSpPr>
          <p:spPr>
            <a:xfrm>
              <a:off x="6124702" y="3427221"/>
              <a:ext cx="1939289" cy="2027555"/>
            </a:xfrm>
            <a:custGeom>
              <a:avLst/>
              <a:gdLst/>
              <a:ahLst/>
              <a:cxnLst/>
              <a:rect l="l" t="t" r="r" b="b"/>
              <a:pathLst>
                <a:path w="1939290" h="2027554">
                  <a:moveTo>
                    <a:pt x="0" y="2027301"/>
                  </a:moveTo>
                  <a:lnTo>
                    <a:pt x="1938908" y="2027301"/>
                  </a:lnTo>
                  <a:lnTo>
                    <a:pt x="1938908" y="0"/>
                  </a:lnTo>
                  <a:lnTo>
                    <a:pt x="0" y="0"/>
                  </a:lnTo>
                  <a:lnTo>
                    <a:pt x="0" y="2027301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5" name="object 15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342632" y="4809743"/>
              <a:ext cx="533400" cy="533400"/>
            </a:xfrm>
            <a:prstGeom prst="rect">
              <a:avLst/>
            </a:prstGeom>
          </p:spPr>
        </p:pic>
      </p:grpSp>
      <p:sp>
        <p:nvSpPr>
          <p:cNvPr id="16" name="object 16" descr=""/>
          <p:cNvSpPr txBox="1"/>
          <p:nvPr/>
        </p:nvSpPr>
        <p:spPr>
          <a:xfrm>
            <a:off x="7352792" y="5477052"/>
            <a:ext cx="65341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grpSp>
        <p:nvGrpSpPr>
          <p:cNvPr id="17" name="object 1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18" name="object 1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9" name="object 1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20" name="object 2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21" name="object 2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02284">
              <a:lnSpc>
                <a:spcPct val="100000"/>
              </a:lnSpc>
              <a:spcBef>
                <a:spcPts val="110"/>
              </a:spcBef>
            </a:pPr>
            <a:r>
              <a:rPr dirty="0"/>
              <a:t>Fall Hazard</a:t>
            </a:r>
            <a:r>
              <a:rPr dirty="0" spc="-35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119651"/>
            <a:ext cx="5842635" cy="3680460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>
                <a:latin typeface="Tahoma"/>
                <a:cs typeface="Tahoma"/>
              </a:rPr>
              <a:t>Hierarchy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Control: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First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line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defense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b="1">
                <a:latin typeface="Tahoma"/>
                <a:cs typeface="Tahoma"/>
              </a:rPr>
              <a:t>Eliminate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Second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line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defense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b="1">
                <a:latin typeface="Tahoma"/>
                <a:cs typeface="Tahoma"/>
              </a:rPr>
              <a:t>Prevent</a:t>
            </a:r>
            <a:r>
              <a:rPr dirty="0" sz="2800" spc="15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fall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Third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last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resort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b="1">
                <a:latin typeface="Tahoma"/>
                <a:cs typeface="Tahoma"/>
              </a:rPr>
              <a:t>Control</a:t>
            </a:r>
            <a:r>
              <a:rPr dirty="0" sz="2800" spc="-5" b="1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20">
                <a:latin typeface="Tahoma"/>
                <a:cs typeface="Tahoma"/>
              </a:rPr>
              <a:t> fall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14984">
              <a:lnSpc>
                <a:spcPct val="100000"/>
              </a:lnSpc>
              <a:spcBef>
                <a:spcPts val="110"/>
              </a:spcBef>
            </a:pPr>
            <a:r>
              <a:rPr dirty="0"/>
              <a:t>Fall Hazard</a:t>
            </a:r>
            <a:r>
              <a:rPr dirty="0" spc="-35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71475" y="1438211"/>
            <a:ext cx="3676650" cy="3591560"/>
            <a:chOff x="371475" y="1438211"/>
            <a:chExt cx="3676650" cy="35915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81000" y="1447800"/>
              <a:ext cx="3657600" cy="3572255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376237" y="1442974"/>
              <a:ext cx="3667125" cy="3582035"/>
            </a:xfrm>
            <a:custGeom>
              <a:avLst/>
              <a:gdLst/>
              <a:ahLst/>
              <a:cxnLst/>
              <a:rect l="l" t="t" r="r" b="b"/>
              <a:pathLst>
                <a:path w="3667125" h="3582035">
                  <a:moveTo>
                    <a:pt x="0" y="3581780"/>
                  </a:moveTo>
                  <a:lnTo>
                    <a:pt x="3667125" y="3581780"/>
                  </a:lnTo>
                  <a:lnTo>
                    <a:pt x="3667125" y="0"/>
                  </a:lnTo>
                  <a:lnTo>
                    <a:pt x="0" y="0"/>
                  </a:lnTo>
                  <a:lnTo>
                    <a:pt x="0" y="358178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466140" y="5076825"/>
            <a:ext cx="6184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5">
                <a:latin typeface="Tahoma"/>
                <a:cs typeface="Tahoma"/>
              </a:rPr>
              <a:t>WVU</a:t>
            </a:r>
            <a:endParaRPr sz="8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499864" y="1329308"/>
            <a:ext cx="4304030" cy="330454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Eliminate</a:t>
            </a:r>
            <a:r>
              <a:rPr dirty="0" sz="3200" spc="-3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ground</a:t>
            </a:r>
            <a:endParaRPr sz="3200">
              <a:latin typeface="Tahoma"/>
              <a:cs typeface="Tahoma"/>
            </a:endParaRPr>
          </a:p>
          <a:p>
            <a:pPr marL="356870" marR="417195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Gauge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top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tank </a:t>
            </a:r>
            <a:r>
              <a:rPr dirty="0" sz="2800">
                <a:latin typeface="Tahoma"/>
                <a:cs typeface="Tahoma"/>
              </a:rPr>
              <a:t>moved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ground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level</a:t>
            </a:r>
            <a:endParaRPr sz="2800">
              <a:latin typeface="Tahoma"/>
              <a:cs typeface="Tahoma"/>
            </a:endParaRPr>
          </a:p>
          <a:p>
            <a:pPr marL="356870" marR="53340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drone,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equipped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camera,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for </a:t>
            </a:r>
            <a:r>
              <a:rPr dirty="0" sz="2800">
                <a:latin typeface="Tahoma"/>
                <a:cs typeface="Tahoma"/>
              </a:rPr>
              <a:t>inspections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at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heights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02284">
              <a:lnSpc>
                <a:spcPct val="100000"/>
              </a:lnSpc>
              <a:spcBef>
                <a:spcPts val="110"/>
              </a:spcBef>
            </a:pPr>
            <a:r>
              <a:rPr dirty="0"/>
              <a:t>Fall Hazard</a:t>
            </a:r>
            <a:r>
              <a:rPr dirty="0" spc="-35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90930" y="2194115"/>
            <a:ext cx="3448050" cy="3295650"/>
            <a:chOff x="590930" y="2194115"/>
            <a:chExt cx="3448050" cy="329565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0455" y="2203703"/>
              <a:ext cx="3429000" cy="327660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95693" y="2198877"/>
              <a:ext cx="3438525" cy="3286125"/>
            </a:xfrm>
            <a:custGeom>
              <a:avLst/>
              <a:gdLst/>
              <a:ahLst/>
              <a:cxnLst/>
              <a:rect l="l" t="t" r="r" b="b"/>
              <a:pathLst>
                <a:path w="3438525" h="3286125">
                  <a:moveTo>
                    <a:pt x="0" y="3286125"/>
                  </a:moveTo>
                  <a:lnTo>
                    <a:pt x="3438525" y="3286125"/>
                  </a:lnTo>
                  <a:lnTo>
                    <a:pt x="3438525" y="0"/>
                  </a:lnTo>
                  <a:lnTo>
                    <a:pt x="0" y="0"/>
                  </a:lnTo>
                  <a:lnTo>
                    <a:pt x="0" y="328612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85901" y="5522163"/>
            <a:ext cx="61912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5">
                <a:latin typeface="Tahoma"/>
                <a:cs typeface="Tahoma"/>
              </a:rPr>
              <a:t>WVU</a:t>
            </a:r>
            <a:endParaRPr sz="8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36244" y="1100150"/>
            <a:ext cx="8000365" cy="374713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Eliminate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hole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covers/grates</a:t>
            </a:r>
            <a:endParaRPr sz="3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90"/>
              </a:spcBef>
            </a:pPr>
            <a:endParaRPr sz="3200">
              <a:latin typeface="Tahoma"/>
              <a:cs typeface="Tahoma"/>
            </a:endParaRPr>
          </a:p>
          <a:p>
            <a:pPr marL="4355465" marR="76835" indent="-344805">
              <a:lnSpc>
                <a:spcPct val="100000"/>
              </a:lnSpc>
              <a:buFont typeface="Arial"/>
              <a:buChar char="•"/>
              <a:tabLst>
                <a:tab pos="4355465" algn="l"/>
              </a:tabLst>
            </a:pPr>
            <a:r>
              <a:rPr dirty="0" sz="2800">
                <a:latin typeface="Tahoma"/>
                <a:cs typeface="Tahoma"/>
              </a:rPr>
              <a:t>Very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effective</a:t>
            </a:r>
            <a:r>
              <a:rPr dirty="0" sz="2800" spc="-1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way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35">
                <a:latin typeface="Tahoma"/>
                <a:cs typeface="Tahoma"/>
              </a:rPr>
              <a:t>to </a:t>
            </a:r>
            <a:r>
              <a:rPr dirty="0" sz="2800">
                <a:latin typeface="Tahoma"/>
                <a:cs typeface="Tahoma"/>
              </a:rPr>
              <a:t>eliminate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hazard.</a:t>
            </a:r>
            <a:endParaRPr sz="2800">
              <a:latin typeface="Tahoma"/>
              <a:cs typeface="Tahoma"/>
            </a:endParaRPr>
          </a:p>
          <a:p>
            <a:pPr marL="4355465" marR="12827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4355465" algn="l"/>
              </a:tabLst>
            </a:pPr>
            <a:r>
              <a:rPr dirty="0" sz="2800">
                <a:latin typeface="Tahoma"/>
                <a:cs typeface="Tahoma"/>
              </a:rPr>
              <a:t>Designed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1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withstand </a:t>
            </a:r>
            <a:r>
              <a:rPr dirty="0" sz="2800">
                <a:latin typeface="Tahoma"/>
                <a:cs typeface="Tahoma"/>
              </a:rPr>
              <a:t>intended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load.</a:t>
            </a:r>
            <a:endParaRPr sz="2800">
              <a:latin typeface="Tahoma"/>
              <a:cs typeface="Tahoma"/>
            </a:endParaRPr>
          </a:p>
          <a:p>
            <a:pPr marL="4355465" marR="5080" indent="-344805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4355465" algn="l"/>
              </a:tabLst>
            </a:pPr>
            <a:r>
              <a:rPr dirty="0" sz="2800" spc="-10">
                <a:latin typeface="Tahoma"/>
                <a:cs typeface="Tahoma"/>
              </a:rPr>
              <a:t>Secured-bolted, </a:t>
            </a:r>
            <a:r>
              <a:rPr dirty="0" sz="2800">
                <a:latin typeface="Tahoma"/>
                <a:cs typeface="Tahoma"/>
              </a:rPr>
              <a:t>hinged,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latched,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locked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0170" rIns="0" bIns="0" rtlCol="0" vert="horz">
            <a:spAutoFit/>
          </a:bodyPr>
          <a:lstStyle/>
          <a:p>
            <a:pPr marL="598170">
              <a:lnSpc>
                <a:spcPct val="100000"/>
              </a:lnSpc>
              <a:spcBef>
                <a:spcPts val="110"/>
              </a:spcBef>
            </a:pPr>
            <a:r>
              <a:rPr dirty="0"/>
              <a:t>Fall</a:t>
            </a:r>
            <a:r>
              <a:rPr dirty="0" spc="-10"/>
              <a:t> </a:t>
            </a:r>
            <a:r>
              <a:rPr dirty="0"/>
              <a:t>Hazard</a:t>
            </a:r>
            <a:r>
              <a:rPr dirty="0" spc="-45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447675" y="1285811"/>
            <a:ext cx="2988310" cy="3661410"/>
            <a:chOff x="447675" y="1285811"/>
            <a:chExt cx="2988310" cy="366141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57200" y="1295400"/>
              <a:ext cx="2951691" cy="364236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452437" y="1290574"/>
              <a:ext cx="2978785" cy="3651885"/>
            </a:xfrm>
            <a:custGeom>
              <a:avLst/>
              <a:gdLst/>
              <a:ahLst/>
              <a:cxnLst/>
              <a:rect l="l" t="t" r="r" b="b"/>
              <a:pathLst>
                <a:path w="2978785" h="3651885">
                  <a:moveTo>
                    <a:pt x="0" y="3651884"/>
                  </a:moveTo>
                  <a:lnTo>
                    <a:pt x="2978277" y="3651884"/>
                  </a:lnTo>
                  <a:lnTo>
                    <a:pt x="2978277" y="0"/>
                  </a:lnTo>
                  <a:lnTo>
                    <a:pt x="0" y="0"/>
                  </a:lnTo>
                  <a:lnTo>
                    <a:pt x="0" y="3651884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401523" y="4971669"/>
            <a:ext cx="6527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661409" y="1081551"/>
            <a:ext cx="5200015" cy="4557395"/>
          </a:xfrm>
          <a:prstGeom prst="rect">
            <a:avLst/>
          </a:prstGeom>
        </p:spPr>
        <p:txBody>
          <a:bodyPr wrap="square" lIns="0" tIns="10668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0"/>
              </a:spcBef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Prevent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guardrails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Standard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railing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40">
                <a:latin typeface="Tahoma"/>
                <a:cs typeface="Tahoma"/>
              </a:rPr>
              <a:t>Top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rail,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mid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rail,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posts</a:t>
            </a:r>
            <a:endParaRPr sz="2400">
              <a:latin typeface="Tahoma"/>
              <a:cs typeface="Tahoma"/>
            </a:endParaRPr>
          </a:p>
          <a:p>
            <a:pPr lvl="1" marL="754380" marR="1397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Height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from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upper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surface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of</a:t>
            </a:r>
            <a:r>
              <a:rPr dirty="0" sz="2400" spc="-3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top </a:t>
            </a:r>
            <a:r>
              <a:rPr dirty="0" sz="2400" spc="-25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rail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to</a:t>
            </a:r>
            <a:r>
              <a:rPr dirty="0" sz="2400" spc="-2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floor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level</a:t>
            </a:r>
            <a:r>
              <a:rPr dirty="0" sz="2400" spc="-6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42”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(+/−</a:t>
            </a:r>
            <a:r>
              <a:rPr dirty="0" sz="2400" spc="-15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3”)</a:t>
            </a:r>
            <a:endParaRPr sz="24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 spc="-25">
                <a:latin typeface="Tahoma"/>
                <a:cs typeface="Tahoma"/>
              </a:rPr>
              <a:t>Mid-</a:t>
            </a:r>
            <a:r>
              <a:rPr dirty="0" sz="2400">
                <a:latin typeface="Tahoma"/>
                <a:cs typeface="Tahoma"/>
              </a:rPr>
              <a:t>rail</a:t>
            </a:r>
            <a:r>
              <a:rPr dirty="0" sz="2400" spc="1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height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is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 spc="-25">
                <a:latin typeface="Tahoma"/>
                <a:cs typeface="Tahoma"/>
              </a:rPr>
              <a:t>21”</a:t>
            </a:r>
            <a:endParaRPr sz="24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8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Standard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toeboard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3.5”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20">
                <a:latin typeface="Tahoma"/>
                <a:cs typeface="Tahoma"/>
              </a:rPr>
              <a:t>high</a:t>
            </a:r>
            <a:endParaRPr sz="2400">
              <a:latin typeface="Tahoma"/>
              <a:cs typeface="Tahoma"/>
            </a:endParaRPr>
          </a:p>
          <a:p>
            <a:pPr lvl="1" marL="754380" marR="601980" indent="-285115">
              <a:lnSpc>
                <a:spcPct val="100000"/>
              </a:lnSpc>
              <a:spcBef>
                <a:spcPts val="5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Not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more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than</a:t>
            </a:r>
            <a:r>
              <a:rPr dirty="0" sz="2400" spc="-2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¼” </a:t>
            </a:r>
            <a:r>
              <a:rPr dirty="0" sz="2400" spc="-10">
                <a:latin typeface="Tahoma"/>
                <a:cs typeface="Tahoma"/>
              </a:rPr>
              <a:t>clearance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above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the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floor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01650">
              <a:lnSpc>
                <a:spcPct val="100000"/>
              </a:lnSpc>
              <a:spcBef>
                <a:spcPts val="110"/>
              </a:spcBef>
            </a:pPr>
            <a:r>
              <a:rPr dirty="0"/>
              <a:t>Fall</a:t>
            </a:r>
            <a:r>
              <a:rPr dirty="0" spc="-20"/>
              <a:t> </a:t>
            </a:r>
            <a:r>
              <a:rPr dirty="0"/>
              <a:t>Hazard</a:t>
            </a:r>
            <a:r>
              <a:rPr dirty="0" spc="-60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57402" y="1285811"/>
            <a:ext cx="3186430" cy="3186430"/>
            <a:chOff x="557402" y="1285811"/>
            <a:chExt cx="3186430" cy="318643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6927" y="1295400"/>
              <a:ext cx="3166872" cy="316687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62165" y="1290574"/>
              <a:ext cx="3176905" cy="3176905"/>
            </a:xfrm>
            <a:custGeom>
              <a:avLst/>
              <a:gdLst/>
              <a:ahLst/>
              <a:cxnLst/>
              <a:rect l="l" t="t" r="r" b="b"/>
              <a:pathLst>
                <a:path w="3176904" h="3176904">
                  <a:moveTo>
                    <a:pt x="0" y="3176397"/>
                  </a:moveTo>
                  <a:lnTo>
                    <a:pt x="3176397" y="3176397"/>
                  </a:lnTo>
                  <a:lnTo>
                    <a:pt x="3176397" y="0"/>
                  </a:lnTo>
                  <a:lnTo>
                    <a:pt x="0" y="0"/>
                  </a:lnTo>
                  <a:lnTo>
                    <a:pt x="0" y="31763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542340" y="4498594"/>
            <a:ext cx="61849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5">
                <a:latin typeface="Tahoma"/>
                <a:cs typeface="Tahoma"/>
              </a:rPr>
              <a:t>WVU</a:t>
            </a:r>
            <a:endParaRPr sz="8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3922267" y="1132077"/>
            <a:ext cx="4682490" cy="424370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 marR="92075">
              <a:lnSpc>
                <a:spcPct val="100000"/>
              </a:lnSpc>
              <a:spcBef>
                <a:spcPts val="90"/>
              </a:spcBef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Prevent</a:t>
            </a:r>
            <a:r>
              <a:rPr dirty="0" sz="3200" spc="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fences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barricades</a:t>
            </a:r>
            <a:endParaRPr sz="3200">
              <a:latin typeface="Tahoma"/>
              <a:cs typeface="Tahoma"/>
            </a:endParaRPr>
          </a:p>
          <a:p>
            <a:pPr marL="356870" marR="285115" indent="-344805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Prevents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unauthorized </a:t>
            </a:r>
            <a:r>
              <a:rPr dirty="0" sz="2800">
                <a:latin typeface="Tahoma"/>
                <a:cs typeface="Tahoma"/>
              </a:rPr>
              <a:t>employee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exposure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fall </a:t>
            </a:r>
            <a:r>
              <a:rPr dirty="0" sz="2800" spc="-10">
                <a:latin typeface="Tahoma"/>
                <a:cs typeface="Tahoma"/>
              </a:rPr>
              <a:t>hazard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authorizes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access</a:t>
            </a:r>
            <a:endParaRPr sz="2800">
              <a:latin typeface="Tahoma"/>
              <a:cs typeface="Tahoma"/>
            </a:endParaRPr>
          </a:p>
          <a:p>
            <a:pPr algn="just" marL="354965" marR="62230" indent="-34290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Authorized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personnel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must </a:t>
            </a:r>
            <a:r>
              <a:rPr dirty="0" sz="2800" spc="-2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then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protected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 spc="-25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within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02284">
              <a:lnSpc>
                <a:spcPct val="100000"/>
              </a:lnSpc>
              <a:spcBef>
                <a:spcPts val="110"/>
              </a:spcBef>
            </a:pPr>
            <a:r>
              <a:rPr dirty="0"/>
              <a:t>Fall Hazard</a:t>
            </a:r>
            <a:r>
              <a:rPr dirty="0" spc="-35"/>
              <a:t> </a:t>
            </a:r>
            <a:r>
              <a:rPr dirty="0" spc="-10"/>
              <a:t>Controls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1104" y="1295400"/>
            <a:ext cx="3834384" cy="2877312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55168" y="4207890"/>
            <a:ext cx="6527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465446" y="1176350"/>
            <a:ext cx="4036060" cy="480631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Prevent</a:t>
            </a:r>
            <a:r>
              <a:rPr dirty="0" sz="3200" spc="-2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50">
                <a:latin typeface="Tahoma"/>
                <a:cs typeface="Tahoma"/>
              </a:rPr>
              <a:t>–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3200">
                <a:latin typeface="Tahoma"/>
                <a:cs typeface="Tahoma"/>
              </a:rPr>
              <a:t>personal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all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restraint</a:t>
            </a:r>
            <a:endParaRPr sz="3200">
              <a:latin typeface="Tahoma"/>
              <a:cs typeface="Tahoma"/>
            </a:endParaRPr>
          </a:p>
          <a:p>
            <a:pPr marL="356870" marR="19050" indent="-344805">
              <a:lnSpc>
                <a:spcPct val="100000"/>
              </a:lnSpc>
              <a:spcBef>
                <a:spcPts val="62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Prevent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falls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by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keeping </a:t>
            </a:r>
            <a:r>
              <a:rPr dirty="0" sz="2600">
                <a:latin typeface="Tahoma"/>
                <a:cs typeface="Tahoma"/>
              </a:rPr>
              <a:t>worker</a:t>
            </a:r>
            <a:r>
              <a:rPr dirty="0" sz="2600" spc="-10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from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reaching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fall </a:t>
            </a:r>
            <a:r>
              <a:rPr dirty="0" sz="2600" spc="-10">
                <a:latin typeface="Tahoma"/>
                <a:cs typeface="Tahoma"/>
              </a:rPr>
              <a:t>hazard</a:t>
            </a:r>
            <a:endParaRPr sz="2600">
              <a:latin typeface="Tahoma"/>
              <a:cs typeface="Tahoma"/>
            </a:endParaRPr>
          </a:p>
          <a:p>
            <a:pPr marL="356870" marR="17145" indent="-344805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Comprised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body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belt </a:t>
            </a:r>
            <a:r>
              <a:rPr dirty="0" sz="2600">
                <a:latin typeface="Tahoma"/>
                <a:cs typeface="Tahoma"/>
              </a:rPr>
              <a:t>or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body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harness,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an </a:t>
            </a:r>
            <a:r>
              <a:rPr dirty="0" sz="2600">
                <a:latin typeface="Tahoma"/>
                <a:cs typeface="Tahoma"/>
              </a:rPr>
              <a:t>anchorage,</a:t>
            </a:r>
            <a:r>
              <a:rPr dirty="0" sz="2600" spc="-17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connectors</a:t>
            </a:r>
            <a:endParaRPr sz="2600">
              <a:latin typeface="Tahoma"/>
              <a:cs typeface="Tahoma"/>
            </a:endParaRPr>
          </a:p>
          <a:p>
            <a:pPr algn="just" marL="356870" marR="5080" indent="-344805">
              <a:lnSpc>
                <a:spcPct val="100000"/>
              </a:lnSpc>
              <a:spcBef>
                <a:spcPts val="63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600">
                <a:latin typeface="Tahoma"/>
                <a:cs typeface="Tahoma"/>
              </a:rPr>
              <a:t>Often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used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when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section </a:t>
            </a:r>
            <a:r>
              <a:rPr dirty="0" sz="2600">
                <a:latin typeface="Tahoma"/>
                <a:cs typeface="Tahoma"/>
              </a:rPr>
              <a:t>of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guardrail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or</a:t>
            </a:r>
            <a:r>
              <a:rPr dirty="0" sz="2600" spc="-9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hole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cover </a:t>
            </a:r>
            <a:r>
              <a:rPr dirty="0" sz="2600">
                <a:latin typeface="Tahoma"/>
                <a:cs typeface="Tahoma"/>
              </a:rPr>
              <a:t>is</a:t>
            </a:r>
            <a:r>
              <a:rPr dirty="0" sz="2600" spc="-9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temporarily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removed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02284">
              <a:lnSpc>
                <a:spcPct val="100000"/>
              </a:lnSpc>
              <a:spcBef>
                <a:spcPts val="110"/>
              </a:spcBef>
            </a:pPr>
            <a:r>
              <a:rPr dirty="0"/>
              <a:t>Fall Hazard</a:t>
            </a:r>
            <a:r>
              <a:rPr dirty="0" spc="-35"/>
              <a:t> </a:t>
            </a:r>
            <a:r>
              <a:rPr dirty="0" spc="-10"/>
              <a:t>Controls</a:t>
            </a: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1312" y="1112519"/>
            <a:ext cx="3608832" cy="4002024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536244" y="5164073"/>
            <a:ext cx="218440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20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Honeywell/Miller;</a:t>
            </a:r>
            <a:r>
              <a:rPr dirty="0" sz="800" spc="5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used</a:t>
            </a:r>
            <a:r>
              <a:rPr dirty="0" sz="800" spc="-10">
                <a:latin typeface="Tahoma"/>
                <a:cs typeface="Tahoma"/>
              </a:rPr>
              <a:t> </a:t>
            </a:r>
            <a:r>
              <a:rPr dirty="0" sz="800">
                <a:latin typeface="Tahoma"/>
                <a:cs typeface="Tahoma"/>
              </a:rPr>
              <a:t>with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10">
                <a:latin typeface="Tahoma"/>
                <a:cs typeface="Tahoma"/>
              </a:rPr>
              <a:t>permission.</a:t>
            </a:r>
            <a:endParaRPr sz="8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728464" y="1264107"/>
            <a:ext cx="3733165" cy="3850004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Know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A,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B,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of </a:t>
            </a:r>
            <a:r>
              <a:rPr dirty="0" sz="3200">
                <a:latin typeface="Tahoma"/>
                <a:cs typeface="Tahoma"/>
              </a:rPr>
              <a:t>Personal</a:t>
            </a:r>
            <a:r>
              <a:rPr dirty="0" sz="3200" spc="-1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1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Arrest Systems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Anchorages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Body</a:t>
            </a:r>
            <a:r>
              <a:rPr dirty="0" sz="2800" spc="-2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harness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 spc="-10">
                <a:latin typeface="Tahoma"/>
                <a:cs typeface="Tahoma"/>
              </a:rPr>
              <a:t>Components</a:t>
            </a:r>
            <a:endParaRPr sz="2800">
              <a:latin typeface="Tahoma"/>
              <a:cs typeface="Tahoma"/>
            </a:endParaRPr>
          </a:p>
          <a:p>
            <a:pPr algn="just" marL="356870" marR="288290">
              <a:lnSpc>
                <a:spcPct val="100000"/>
              </a:lnSpc>
              <a:spcBef>
                <a:spcPts val="15"/>
              </a:spcBef>
            </a:pPr>
            <a:r>
              <a:rPr dirty="0" sz="1800">
                <a:latin typeface="Tahoma"/>
                <a:cs typeface="Tahoma"/>
              </a:rPr>
              <a:t>(connectors</a:t>
            </a:r>
            <a:r>
              <a:rPr dirty="0" sz="1800" spc="-114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like</a:t>
            </a:r>
            <a:r>
              <a:rPr dirty="0" sz="1800" spc="1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snaphooks</a:t>
            </a:r>
            <a:r>
              <a:rPr dirty="0" sz="1800" spc="-50">
                <a:latin typeface="Tahoma"/>
                <a:cs typeface="Tahoma"/>
              </a:rPr>
              <a:t> </a:t>
            </a:r>
            <a:r>
              <a:rPr dirty="0" sz="1800" spc="-25">
                <a:latin typeface="Tahoma"/>
                <a:cs typeface="Tahoma"/>
              </a:rPr>
              <a:t>or Dee-</a:t>
            </a:r>
            <a:r>
              <a:rPr dirty="0" sz="1800">
                <a:latin typeface="Tahoma"/>
                <a:cs typeface="Tahoma"/>
              </a:rPr>
              <a:t>rings,</a:t>
            </a:r>
            <a:r>
              <a:rPr dirty="0" sz="1800" spc="40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connection</a:t>
            </a:r>
            <a:r>
              <a:rPr dirty="0" sz="1800" spc="-75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points, </a:t>
            </a:r>
            <a:r>
              <a:rPr dirty="0" sz="1800">
                <a:latin typeface="Tahoma"/>
                <a:cs typeface="Tahoma"/>
              </a:rPr>
              <a:t>lanyards,</a:t>
            </a:r>
            <a:r>
              <a:rPr dirty="0" sz="1800" spc="-135">
                <a:latin typeface="Tahoma"/>
                <a:cs typeface="Tahoma"/>
              </a:rPr>
              <a:t> </a:t>
            </a:r>
            <a:r>
              <a:rPr dirty="0" sz="1800">
                <a:latin typeface="Tahoma"/>
                <a:cs typeface="Tahoma"/>
              </a:rPr>
              <a:t>deceleration</a:t>
            </a:r>
            <a:r>
              <a:rPr dirty="0" sz="1800" spc="-114">
                <a:latin typeface="Tahoma"/>
                <a:cs typeface="Tahoma"/>
              </a:rPr>
              <a:t> </a:t>
            </a:r>
            <a:r>
              <a:rPr dirty="0" sz="1800" spc="-10">
                <a:latin typeface="Tahoma"/>
                <a:cs typeface="Tahoma"/>
              </a:rPr>
              <a:t>devices,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5073141" y="5088382"/>
            <a:ext cx="1365250" cy="2997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800">
                <a:latin typeface="Tahoma"/>
                <a:cs typeface="Tahoma"/>
              </a:rPr>
              <a:t>lifelines,</a:t>
            </a:r>
            <a:r>
              <a:rPr dirty="0" sz="1800" spc="-65">
                <a:latin typeface="Tahoma"/>
                <a:cs typeface="Tahoma"/>
              </a:rPr>
              <a:t> </a:t>
            </a:r>
            <a:r>
              <a:rPr dirty="0" sz="1800" spc="-20">
                <a:latin typeface="Tahoma"/>
                <a:cs typeface="Tahoma"/>
              </a:rPr>
              <a:t>etc.)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517956" y="5657799"/>
            <a:ext cx="8016875" cy="3295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Installed,</a:t>
            </a:r>
            <a:r>
              <a:rPr dirty="0" sz="20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used,</a:t>
            </a:r>
            <a:r>
              <a:rPr dirty="0" sz="20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and</a:t>
            </a:r>
            <a:r>
              <a:rPr dirty="0" sz="20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maintained</a:t>
            </a:r>
            <a:r>
              <a:rPr dirty="0" sz="20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according</a:t>
            </a:r>
            <a:r>
              <a:rPr dirty="0" sz="2000" spc="-4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to</a:t>
            </a:r>
            <a:r>
              <a:rPr dirty="0" sz="2000" spc="-4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20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2000" spc="-10" b="1">
                <a:solidFill>
                  <a:srgbClr val="FF0000"/>
                </a:solidFill>
                <a:latin typeface="Tahoma"/>
                <a:cs typeface="Tahoma"/>
              </a:rPr>
              <a:t>manufacturer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10"/>
              </a:spcBef>
            </a:pPr>
            <a:r>
              <a:rPr dirty="0"/>
              <a:t>Fall Hazard</a:t>
            </a:r>
            <a:r>
              <a:rPr dirty="0" spc="-35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390903" y="1405508"/>
            <a:ext cx="5219700" cy="51244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00">
                <a:latin typeface="Tahoma"/>
                <a:cs typeface="Tahoma"/>
              </a:rPr>
              <a:t>PFAS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1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temporary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anchorage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10639" y="2188464"/>
            <a:ext cx="6522719" cy="33528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10"/>
              </a:spcBef>
            </a:pPr>
            <a:r>
              <a:rPr dirty="0"/>
              <a:t>Fall Hazard</a:t>
            </a:r>
            <a:r>
              <a:rPr dirty="0" spc="-35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88923" y="1481404"/>
            <a:ext cx="5326380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PFAS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permanent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anchorage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0183" y="2209800"/>
            <a:ext cx="7723632" cy="3041904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10"/>
              </a:spcBef>
            </a:pPr>
            <a:r>
              <a:rPr dirty="0"/>
              <a:t>Fall Hazard</a:t>
            </a:r>
            <a:r>
              <a:rPr dirty="0" spc="-35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423542" y="1176350"/>
            <a:ext cx="4470400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PFAS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35">
                <a:latin typeface="Tahoma"/>
                <a:cs typeface="Tahoma"/>
              </a:rPr>
              <a:t>full-</a:t>
            </a:r>
            <a:r>
              <a:rPr dirty="0" sz="3200">
                <a:latin typeface="Tahoma"/>
                <a:cs typeface="Tahoma"/>
              </a:rPr>
              <a:t>body</a:t>
            </a:r>
            <a:r>
              <a:rPr dirty="0" sz="3200" spc="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harness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344167" y="1905000"/>
            <a:ext cx="6455663" cy="3352800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7780">
              <a:lnSpc>
                <a:spcPct val="100000"/>
              </a:lnSpc>
              <a:spcBef>
                <a:spcPts val="105"/>
              </a:spcBef>
            </a:pPr>
            <a:r>
              <a:rPr dirty="0"/>
              <a:t>Fall</a:t>
            </a:r>
            <a:r>
              <a:rPr dirty="0" spc="-30"/>
              <a:t> </a:t>
            </a:r>
            <a:r>
              <a:rPr dirty="0"/>
              <a:t>Hazard</a:t>
            </a:r>
            <a:r>
              <a:rPr dirty="0" spc="-65"/>
              <a:t> </a:t>
            </a:r>
            <a:r>
              <a:rPr dirty="0" spc="-10"/>
              <a:t>Controls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02055" y="1481404"/>
            <a:ext cx="5634990" cy="51244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3200">
                <a:latin typeface="Tahoma"/>
                <a:cs typeface="Tahoma"/>
              </a:rPr>
              <a:t>PFAS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1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connecting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components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1791" y="2206751"/>
            <a:ext cx="8001000" cy="3145536"/>
          </a:xfrm>
          <a:prstGeom prst="rect">
            <a:avLst/>
          </a:prstGeom>
        </p:spPr>
      </p:pic>
      <p:grpSp>
        <p:nvGrpSpPr>
          <p:cNvPr id="5" name="object 5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90170" rIns="0" bIns="0" rtlCol="0" vert="horz">
            <a:spAutoFit/>
          </a:bodyPr>
          <a:lstStyle/>
          <a:p>
            <a:pPr marL="502284">
              <a:lnSpc>
                <a:spcPct val="100000"/>
              </a:lnSpc>
              <a:spcBef>
                <a:spcPts val="110"/>
              </a:spcBef>
            </a:pPr>
            <a:r>
              <a:rPr dirty="0"/>
              <a:t>Fall Hazard</a:t>
            </a:r>
            <a:r>
              <a:rPr dirty="0" spc="-35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600075" y="1285811"/>
            <a:ext cx="3600450" cy="3427095"/>
            <a:chOff x="600075" y="1285811"/>
            <a:chExt cx="3600450" cy="342709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9600" y="1295400"/>
              <a:ext cx="3581400" cy="340766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604837" y="1290574"/>
              <a:ext cx="3590925" cy="3417570"/>
            </a:xfrm>
            <a:custGeom>
              <a:avLst/>
              <a:gdLst/>
              <a:ahLst/>
              <a:cxnLst/>
              <a:rect l="l" t="t" r="r" b="b"/>
              <a:pathLst>
                <a:path w="3590925" h="3417570">
                  <a:moveTo>
                    <a:pt x="0" y="3417189"/>
                  </a:moveTo>
                  <a:lnTo>
                    <a:pt x="3590925" y="3417189"/>
                  </a:lnTo>
                  <a:lnTo>
                    <a:pt x="3590925" y="0"/>
                  </a:lnTo>
                  <a:lnTo>
                    <a:pt x="0" y="0"/>
                  </a:lnTo>
                  <a:lnTo>
                    <a:pt x="0" y="341718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81024" y="4761357"/>
            <a:ext cx="6527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499864" y="1167511"/>
            <a:ext cx="3943985" cy="373126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Control</a:t>
            </a:r>
            <a:r>
              <a:rPr dirty="0" sz="3200" spc="-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50">
                <a:latin typeface="Tahoma"/>
                <a:cs typeface="Tahoma"/>
              </a:rPr>
              <a:t>–</a:t>
            </a:r>
            <a:endParaRPr sz="32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dirty="0" sz="3200">
                <a:latin typeface="Tahoma"/>
                <a:cs typeface="Tahoma"/>
              </a:rPr>
              <a:t>positioning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devices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Consists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1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body</a:t>
            </a:r>
            <a:r>
              <a:rPr dirty="0" sz="2800" spc="-20">
                <a:latin typeface="Tahoma"/>
                <a:cs typeface="Tahoma"/>
              </a:rPr>
              <a:t> belt </a:t>
            </a:r>
            <a:r>
              <a:rPr dirty="0" sz="2800">
                <a:latin typeface="Tahoma"/>
                <a:cs typeface="Tahoma"/>
              </a:rPr>
              <a:t>and connecting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device</a:t>
            </a:r>
            <a:endParaRPr sz="2800">
              <a:latin typeface="Tahoma"/>
              <a:cs typeface="Tahoma"/>
            </a:endParaRPr>
          </a:p>
          <a:p>
            <a:pPr marL="356870" marR="174625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Keeps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workers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from </a:t>
            </a:r>
            <a:r>
              <a:rPr dirty="0" sz="2800">
                <a:latin typeface="Tahoma"/>
                <a:cs typeface="Tahoma"/>
              </a:rPr>
              <a:t>falling,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while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allowing </a:t>
            </a:r>
            <a:r>
              <a:rPr dirty="0" sz="2800">
                <a:latin typeface="Tahoma"/>
                <a:cs typeface="Tahoma"/>
              </a:rPr>
              <a:t>their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hands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1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free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perform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work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485140">
              <a:lnSpc>
                <a:spcPct val="100000"/>
              </a:lnSpc>
              <a:spcBef>
                <a:spcPts val="110"/>
              </a:spcBef>
            </a:pPr>
            <a:r>
              <a:rPr dirty="0"/>
              <a:t>Fall</a:t>
            </a:r>
            <a:r>
              <a:rPr dirty="0" spc="-20"/>
              <a:t> </a:t>
            </a:r>
            <a:r>
              <a:rPr dirty="0"/>
              <a:t>Hazard</a:t>
            </a:r>
            <a:r>
              <a:rPr dirty="0" spc="-65"/>
              <a:t> </a:t>
            </a:r>
            <a:r>
              <a:rPr dirty="0" spc="-10"/>
              <a:t>Controls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590930" y="1273619"/>
            <a:ext cx="3518535" cy="3417570"/>
            <a:chOff x="590930" y="1273619"/>
            <a:chExt cx="3518535" cy="34175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0455" y="1283208"/>
              <a:ext cx="3499104" cy="3398520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595693" y="1278382"/>
              <a:ext cx="3509010" cy="3408045"/>
            </a:xfrm>
            <a:custGeom>
              <a:avLst/>
              <a:gdLst/>
              <a:ahLst/>
              <a:cxnLst/>
              <a:rect l="l" t="t" r="r" b="b"/>
              <a:pathLst>
                <a:path w="3509010" h="3408045">
                  <a:moveTo>
                    <a:pt x="0" y="3408045"/>
                  </a:moveTo>
                  <a:lnTo>
                    <a:pt x="3508629" y="3408045"/>
                  </a:lnTo>
                  <a:lnTo>
                    <a:pt x="3508629" y="0"/>
                  </a:lnTo>
                  <a:lnTo>
                    <a:pt x="0" y="0"/>
                  </a:lnTo>
                  <a:lnTo>
                    <a:pt x="0" y="3408045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686816" y="4729098"/>
            <a:ext cx="6527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Tahoma"/>
                <a:cs typeface="Tahoma"/>
              </a:rPr>
              <a:t>Source:</a:t>
            </a:r>
            <a:r>
              <a:rPr dirty="0" sz="800" spc="-30">
                <a:latin typeface="Tahoma"/>
                <a:cs typeface="Tahoma"/>
              </a:rPr>
              <a:t> </a:t>
            </a:r>
            <a:r>
              <a:rPr dirty="0" sz="800" spc="-20">
                <a:latin typeface="Tahoma"/>
                <a:cs typeface="Tahoma"/>
              </a:rPr>
              <a:t>OSHA</a:t>
            </a:r>
            <a:endParaRPr sz="800">
              <a:latin typeface="Tahoma"/>
              <a:cs typeface="Tahoma"/>
            </a:endParaRPr>
          </a:p>
        </p:txBody>
      </p:sp>
      <p:sp>
        <p:nvSpPr>
          <p:cNvPr id="7" name="object 7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b="1">
                <a:solidFill>
                  <a:srgbClr val="FF0000"/>
                </a:solidFill>
                <a:latin typeface="Tahoma"/>
                <a:cs typeface="Tahoma"/>
              </a:rPr>
              <a:t>Control</a:t>
            </a:r>
            <a:r>
              <a:rPr dirty="0" spc="-1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/>
              <a:t>the</a:t>
            </a:r>
            <a:r>
              <a:rPr dirty="0" spc="-75"/>
              <a:t> </a:t>
            </a:r>
            <a:r>
              <a:rPr dirty="0"/>
              <a:t>fall</a:t>
            </a:r>
            <a:r>
              <a:rPr dirty="0" spc="-40"/>
              <a:t> </a:t>
            </a:r>
            <a:r>
              <a:rPr dirty="0" spc="-50"/>
              <a:t>–</a:t>
            </a:r>
          </a:p>
          <a:p>
            <a:pPr marL="12700">
              <a:lnSpc>
                <a:spcPct val="100000"/>
              </a:lnSpc>
            </a:pPr>
            <a:r>
              <a:rPr dirty="0"/>
              <a:t>safety</a:t>
            </a:r>
            <a:r>
              <a:rPr dirty="0" spc="-80"/>
              <a:t> </a:t>
            </a:r>
            <a:r>
              <a:rPr dirty="0"/>
              <a:t>net</a:t>
            </a:r>
            <a:r>
              <a:rPr dirty="0" spc="-114"/>
              <a:t> </a:t>
            </a:r>
            <a:r>
              <a:rPr dirty="0" spc="-10"/>
              <a:t>systems</a:t>
            </a:r>
          </a:p>
          <a:p>
            <a:pPr marL="356870" marR="20701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/>
              <a:t>Consists</a:t>
            </a:r>
            <a:r>
              <a:rPr dirty="0" sz="2800" spc="-50"/>
              <a:t> </a:t>
            </a:r>
            <a:r>
              <a:rPr dirty="0" sz="2800"/>
              <a:t>of</a:t>
            </a:r>
            <a:r>
              <a:rPr dirty="0" sz="2800" spc="-45"/>
              <a:t> </a:t>
            </a:r>
            <a:r>
              <a:rPr dirty="0" sz="2800" spc="-10"/>
              <a:t>specially </a:t>
            </a:r>
            <a:r>
              <a:rPr dirty="0" sz="2800"/>
              <a:t>designed</a:t>
            </a:r>
            <a:r>
              <a:rPr dirty="0" sz="2800" spc="-60"/>
              <a:t> </a:t>
            </a:r>
            <a:r>
              <a:rPr dirty="0" sz="2800"/>
              <a:t>mesh</a:t>
            </a:r>
            <a:r>
              <a:rPr dirty="0" sz="2800" spc="-30"/>
              <a:t> </a:t>
            </a:r>
            <a:r>
              <a:rPr dirty="0" sz="2800" spc="-20"/>
              <a:t>nets, </a:t>
            </a:r>
            <a:r>
              <a:rPr dirty="0" sz="2800"/>
              <a:t>panels,</a:t>
            </a:r>
            <a:r>
              <a:rPr dirty="0" sz="2800" spc="-40"/>
              <a:t> </a:t>
            </a:r>
            <a:r>
              <a:rPr dirty="0" sz="2800"/>
              <a:t>and</a:t>
            </a:r>
            <a:r>
              <a:rPr dirty="0" sz="2800" spc="-10"/>
              <a:t> connecting components</a:t>
            </a:r>
            <a:endParaRPr sz="2800"/>
          </a:p>
          <a:p>
            <a:pPr marL="356870" marR="5080" indent="-344805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/>
              <a:t>Must</a:t>
            </a:r>
            <a:r>
              <a:rPr dirty="0" sz="2800" spc="-15"/>
              <a:t> </a:t>
            </a:r>
            <a:r>
              <a:rPr dirty="0" sz="2800"/>
              <a:t>be</a:t>
            </a:r>
            <a:r>
              <a:rPr dirty="0" sz="2800" spc="-35"/>
              <a:t> </a:t>
            </a:r>
            <a:r>
              <a:rPr dirty="0" sz="2800" spc="-10"/>
              <a:t>designed, </a:t>
            </a:r>
            <a:r>
              <a:rPr dirty="0" sz="2800"/>
              <a:t>installed</a:t>
            </a:r>
            <a:r>
              <a:rPr dirty="0" sz="2800" spc="-55"/>
              <a:t> </a:t>
            </a:r>
            <a:r>
              <a:rPr dirty="0" sz="2800"/>
              <a:t>and</a:t>
            </a:r>
            <a:r>
              <a:rPr dirty="0" sz="2800" spc="-15"/>
              <a:t> </a:t>
            </a:r>
            <a:r>
              <a:rPr dirty="0" sz="2800" spc="-10"/>
              <a:t>maintained properly</a:t>
            </a:r>
            <a:endParaRPr sz="2800"/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10"/>
              </a:spcBef>
            </a:pPr>
            <a:r>
              <a:rPr dirty="0"/>
              <a:t>Employer</a:t>
            </a:r>
            <a:r>
              <a:rPr dirty="0" spc="-55"/>
              <a:t> </a:t>
            </a:r>
            <a:r>
              <a:rPr dirty="0" spc="-10"/>
              <a:t>Requirements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176350"/>
            <a:ext cx="7087234" cy="433006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381000">
              <a:lnSpc>
                <a:spcPct val="100000"/>
              </a:lnSpc>
              <a:spcBef>
                <a:spcPts val="95"/>
              </a:spcBef>
            </a:pP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Training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–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your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employer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must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train </a:t>
            </a:r>
            <a:r>
              <a:rPr dirty="0" sz="3200">
                <a:latin typeface="Tahoma"/>
                <a:cs typeface="Tahoma"/>
              </a:rPr>
              <a:t>you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on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following:</a:t>
            </a:r>
            <a:endParaRPr sz="3200">
              <a:latin typeface="Tahoma"/>
              <a:cs typeface="Tahoma"/>
            </a:endParaRPr>
          </a:p>
          <a:p>
            <a:pPr marL="356870" marR="33147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  <a:tab pos="5748020" algn="l"/>
              </a:tabLst>
            </a:pP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hazards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associated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your</a:t>
            </a:r>
            <a:r>
              <a:rPr dirty="0" sz="2800">
                <a:latin typeface="Tahoma"/>
                <a:cs typeface="Tahoma"/>
              </a:rPr>
              <a:t>	</a:t>
            </a:r>
            <a:r>
              <a:rPr dirty="0" sz="2800" spc="-10">
                <a:latin typeface="Tahoma"/>
                <a:cs typeface="Tahoma"/>
              </a:rPr>
              <a:t>facility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work</a:t>
            </a:r>
            <a:endParaRPr sz="2800">
              <a:latin typeface="Tahoma"/>
              <a:cs typeface="Tahoma"/>
            </a:endParaRPr>
          </a:p>
          <a:p>
            <a:pPr marL="356870" marR="41275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Methods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used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from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those hazards</a:t>
            </a:r>
            <a:endParaRPr sz="28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safe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any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personal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fall </a:t>
            </a:r>
            <a:r>
              <a:rPr dirty="0" sz="2800">
                <a:latin typeface="Tahoma"/>
                <a:cs typeface="Tahoma"/>
              </a:rPr>
              <a:t>arrest,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positioning,</a:t>
            </a:r>
            <a:r>
              <a:rPr dirty="0" sz="2800" spc="-10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restraint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systems</a:t>
            </a:r>
            <a:endParaRPr sz="28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7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Applicable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OSHA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standards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10"/>
              </a:spcBef>
            </a:pPr>
            <a:r>
              <a:rPr dirty="0"/>
              <a:t>Employer</a:t>
            </a:r>
            <a:r>
              <a:rPr dirty="0" spc="-55"/>
              <a:t> </a:t>
            </a:r>
            <a:r>
              <a:rPr dirty="0" spc="-10"/>
              <a:t>Requirements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234800"/>
            <a:ext cx="7339330" cy="330200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35"/>
              </a:spcBef>
            </a:pP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Inspection</a:t>
            </a:r>
            <a:endParaRPr sz="3200">
              <a:latin typeface="Tahoma"/>
              <a:cs typeface="Tahoma"/>
            </a:endParaRPr>
          </a:p>
          <a:p>
            <a:pPr marL="356870" indent="-344170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Your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inspect</a:t>
            </a:r>
            <a:r>
              <a:rPr dirty="0" sz="2800" spc="-11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the:</a:t>
            </a:r>
            <a:endParaRPr sz="2800">
              <a:latin typeface="Tahoma"/>
              <a:cs typeface="Tahoma"/>
            </a:endParaRPr>
          </a:p>
          <a:p>
            <a:pPr lvl="1" marL="755015" indent="-285115">
              <a:lnSpc>
                <a:spcPct val="100000"/>
              </a:lnSpc>
              <a:spcBef>
                <a:spcPts val="5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400">
                <a:latin typeface="Tahoma"/>
                <a:cs typeface="Tahoma"/>
              </a:rPr>
              <a:t>workplace</a:t>
            </a:r>
            <a:r>
              <a:rPr dirty="0" sz="2400" spc="-1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for</a:t>
            </a:r>
            <a:r>
              <a:rPr dirty="0" sz="2400" spc="-5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existing</a:t>
            </a:r>
            <a:r>
              <a:rPr dirty="0" sz="2400" spc="-8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potential</a:t>
            </a:r>
            <a:r>
              <a:rPr dirty="0" sz="2400" spc="-3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fall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hazards</a:t>
            </a:r>
            <a:endParaRPr sz="2400">
              <a:latin typeface="Tahoma"/>
              <a:cs typeface="Tahoma"/>
            </a:endParaRPr>
          </a:p>
          <a:p>
            <a:pPr lvl="1" marL="754380" marR="589280" indent="-285115">
              <a:lnSpc>
                <a:spcPct val="100000"/>
              </a:lnSpc>
              <a:spcBef>
                <a:spcPts val="58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400">
                <a:latin typeface="Tahoma"/>
                <a:cs typeface="Tahoma"/>
              </a:rPr>
              <a:t>fall</a:t>
            </a:r>
            <a:r>
              <a:rPr dirty="0" sz="2400" spc="-4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hazard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controls</a:t>
            </a:r>
            <a:r>
              <a:rPr dirty="0" sz="2400" spc="-4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used;</a:t>
            </a:r>
            <a:r>
              <a:rPr dirty="0" sz="2400" spc="-6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such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as</a:t>
            </a:r>
            <a:r>
              <a:rPr dirty="0" sz="2400" spc="-5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guardrails, </a:t>
            </a:r>
            <a:r>
              <a:rPr dirty="0" sz="2400" spc="-10">
                <a:latin typeface="Tahoma"/>
                <a:cs typeface="Tahoma"/>
              </a:rPr>
              <a:t>	</a:t>
            </a:r>
            <a:r>
              <a:rPr dirty="0" sz="2400">
                <a:latin typeface="Tahoma"/>
                <a:cs typeface="Tahoma"/>
              </a:rPr>
              <a:t>covers,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grates,</a:t>
            </a:r>
            <a:r>
              <a:rPr dirty="0" sz="2400" spc="-8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and</a:t>
            </a:r>
            <a:r>
              <a:rPr dirty="0" sz="2400" spc="-75">
                <a:latin typeface="Tahoma"/>
                <a:cs typeface="Tahoma"/>
              </a:rPr>
              <a:t> </a:t>
            </a:r>
            <a:r>
              <a:rPr dirty="0" sz="2400">
                <a:latin typeface="Tahoma"/>
                <a:cs typeface="Tahoma"/>
              </a:rPr>
              <a:t>anchorage</a:t>
            </a:r>
            <a:r>
              <a:rPr dirty="0" sz="2400" spc="-70">
                <a:latin typeface="Tahoma"/>
                <a:cs typeface="Tahoma"/>
              </a:rPr>
              <a:t> </a:t>
            </a:r>
            <a:r>
              <a:rPr dirty="0" sz="2400" spc="-10">
                <a:latin typeface="Tahoma"/>
                <a:cs typeface="Tahoma"/>
              </a:rPr>
              <a:t>points</a:t>
            </a:r>
            <a:endParaRPr sz="24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80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You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must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inspect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your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PFAS,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Positioning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Restraint</a:t>
            </a:r>
            <a:r>
              <a:rPr dirty="0" sz="2800" spc="-1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hardware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before</a:t>
            </a:r>
            <a:r>
              <a:rPr dirty="0" sz="2800" spc="-1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each</a:t>
            </a:r>
            <a:r>
              <a:rPr dirty="0" sz="2800" spc="-12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use.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14604">
              <a:lnSpc>
                <a:spcPct val="100000"/>
              </a:lnSpc>
              <a:spcBef>
                <a:spcPts val="110"/>
              </a:spcBef>
            </a:pPr>
            <a:r>
              <a:rPr dirty="0"/>
              <a:t>Employer</a:t>
            </a:r>
            <a:r>
              <a:rPr dirty="0" spc="-55"/>
              <a:t> </a:t>
            </a:r>
            <a:r>
              <a:rPr dirty="0" spc="-10"/>
              <a:t>Requirements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981075" y="1593659"/>
            <a:ext cx="3676650" cy="3670935"/>
            <a:chOff x="981075" y="1593659"/>
            <a:chExt cx="3676650" cy="367093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90600" y="1603248"/>
              <a:ext cx="3657600" cy="3651504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985837" y="1598422"/>
              <a:ext cx="3667125" cy="3661410"/>
            </a:xfrm>
            <a:custGeom>
              <a:avLst/>
              <a:gdLst/>
              <a:ahLst/>
              <a:cxnLst/>
              <a:rect l="l" t="t" r="r" b="b"/>
              <a:pathLst>
                <a:path w="3667125" h="3661410">
                  <a:moveTo>
                    <a:pt x="0" y="3661029"/>
                  </a:moveTo>
                  <a:lnTo>
                    <a:pt x="3667125" y="3661029"/>
                  </a:lnTo>
                  <a:lnTo>
                    <a:pt x="3667125" y="0"/>
                  </a:lnTo>
                  <a:lnTo>
                    <a:pt x="0" y="0"/>
                  </a:lnTo>
                  <a:lnTo>
                    <a:pt x="0" y="3661029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 descr=""/>
          <p:cNvSpPr txBox="1"/>
          <p:nvPr/>
        </p:nvSpPr>
        <p:spPr>
          <a:xfrm>
            <a:off x="1041603" y="5282946"/>
            <a:ext cx="614045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1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957317" y="1386032"/>
            <a:ext cx="3366135" cy="4193540"/>
          </a:xfrm>
          <a:prstGeom prst="rect">
            <a:avLst/>
          </a:prstGeom>
        </p:spPr>
        <p:txBody>
          <a:bodyPr wrap="square" lIns="0" tIns="10731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844"/>
              </a:spcBef>
            </a:pP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Rescue</a:t>
            </a:r>
            <a:endParaRPr sz="3200">
              <a:latin typeface="Tahoma"/>
              <a:cs typeface="Tahoma"/>
            </a:endParaRPr>
          </a:p>
          <a:p>
            <a:pPr marL="356870" marR="5080" indent="-344805">
              <a:lnSpc>
                <a:spcPct val="100000"/>
              </a:lnSpc>
              <a:spcBef>
                <a:spcPts val="66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Personal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Arrest </a:t>
            </a:r>
            <a:r>
              <a:rPr dirty="0" sz="2800">
                <a:latin typeface="Tahoma"/>
                <a:cs typeface="Tahoma"/>
              </a:rPr>
              <a:t>Systems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require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50">
                <a:latin typeface="Tahoma"/>
                <a:cs typeface="Tahoma"/>
              </a:rPr>
              <a:t>a </a:t>
            </a:r>
            <a:r>
              <a:rPr dirty="0" sz="2800">
                <a:latin typeface="Tahoma"/>
                <a:cs typeface="Tahoma"/>
              </a:rPr>
              <a:t>rescue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plan</a:t>
            </a:r>
            <a:endParaRPr sz="2800">
              <a:latin typeface="Tahoma"/>
              <a:cs typeface="Tahoma"/>
            </a:endParaRPr>
          </a:p>
          <a:p>
            <a:pPr marL="356870" marR="295910" indent="-344805">
              <a:lnSpc>
                <a:spcPct val="100000"/>
              </a:lnSpc>
              <a:spcBef>
                <a:spcPts val="675"/>
              </a:spcBef>
              <a:buFont typeface="Arial"/>
              <a:buChar char="•"/>
              <a:tabLst>
                <a:tab pos="356870" algn="l"/>
              </a:tabLst>
            </a:pP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must </a:t>
            </a:r>
            <a:r>
              <a:rPr dirty="0" sz="2800">
                <a:latin typeface="Tahoma"/>
                <a:cs typeface="Tahoma"/>
              </a:rPr>
              <a:t>develop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and </a:t>
            </a:r>
            <a:r>
              <a:rPr dirty="0" sz="2800">
                <a:latin typeface="Tahoma"/>
                <a:cs typeface="Tahoma"/>
              </a:rPr>
              <a:t>communicate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>
                <a:latin typeface="Tahoma"/>
                <a:cs typeface="Tahoma"/>
              </a:rPr>
              <a:t>rescue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plan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25">
                <a:latin typeface="Tahoma"/>
                <a:cs typeface="Tahoma"/>
              </a:rPr>
              <a:t> all </a:t>
            </a:r>
            <a:r>
              <a:rPr dirty="0" sz="2800" spc="-10">
                <a:latin typeface="Tahoma"/>
                <a:cs typeface="Tahoma"/>
              </a:rPr>
              <a:t>involved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7213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45"/>
              <a:t> </a:t>
            </a:r>
            <a:r>
              <a:rPr dirty="0" spc="-10"/>
              <a:t>Recognition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572450" y="1133411"/>
            <a:ext cx="5999480" cy="4420870"/>
            <a:chOff x="1572450" y="1133411"/>
            <a:chExt cx="5999480" cy="442087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81912" y="1143000"/>
              <a:ext cx="5980176" cy="4401311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577213" y="1138174"/>
              <a:ext cx="5989955" cy="4411345"/>
            </a:xfrm>
            <a:custGeom>
              <a:avLst/>
              <a:gdLst/>
              <a:ahLst/>
              <a:cxnLst/>
              <a:rect l="l" t="t" r="r" b="b"/>
              <a:pathLst>
                <a:path w="5989955" h="4411345">
                  <a:moveTo>
                    <a:pt x="0" y="4410837"/>
                  </a:moveTo>
                  <a:lnTo>
                    <a:pt x="5989700" y="4410837"/>
                  </a:lnTo>
                  <a:lnTo>
                    <a:pt x="5989700" y="0"/>
                  </a:lnTo>
                  <a:lnTo>
                    <a:pt x="0" y="0"/>
                  </a:lnTo>
                  <a:lnTo>
                    <a:pt x="0" y="441083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00" y="4724400"/>
              <a:ext cx="536448" cy="536447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1640839" y="5554471"/>
            <a:ext cx="9702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photo: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7213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45"/>
              <a:t> </a:t>
            </a:r>
            <a:r>
              <a:rPr dirty="0" spc="-10"/>
              <a:t>Recognition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600200" y="1295400"/>
            <a:ext cx="6248400" cy="4358640"/>
            <a:chOff x="1600200" y="1295400"/>
            <a:chExt cx="6248400" cy="435864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600200" y="1295400"/>
              <a:ext cx="6248400" cy="4358639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10400" y="4724400"/>
              <a:ext cx="536448" cy="536447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1679575" y="5682183"/>
            <a:ext cx="970915" cy="146685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20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photo: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7213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45"/>
              <a:t> </a:t>
            </a:r>
            <a:r>
              <a:rPr dirty="0" spc="-10"/>
              <a:t>Recognition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447800" y="1328927"/>
            <a:ext cx="5983605" cy="4251960"/>
            <a:chOff x="1447800" y="1328927"/>
            <a:chExt cx="5983605" cy="425196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7800" y="1328927"/>
              <a:ext cx="5983223" cy="4251960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9400" y="4800599"/>
              <a:ext cx="536448" cy="536447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1527175" y="5623356"/>
            <a:ext cx="9702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photo: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7" name="object 7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572135">
              <a:lnSpc>
                <a:spcPct val="100000"/>
              </a:lnSpc>
              <a:spcBef>
                <a:spcPts val="110"/>
              </a:spcBef>
            </a:pPr>
            <a:r>
              <a:rPr dirty="0"/>
              <a:t>Hazard</a:t>
            </a:r>
            <a:r>
              <a:rPr dirty="0" spc="-45"/>
              <a:t> </a:t>
            </a:r>
            <a:r>
              <a:rPr dirty="0" spc="-10"/>
              <a:t>Recognition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1743138" y="1514475"/>
            <a:ext cx="5657850" cy="4237990"/>
            <a:chOff x="1743138" y="1514475"/>
            <a:chExt cx="5657850" cy="4237990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52600" y="1524000"/>
              <a:ext cx="5638800" cy="4218432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747901" y="1519237"/>
              <a:ext cx="5648325" cy="4228465"/>
            </a:xfrm>
            <a:custGeom>
              <a:avLst/>
              <a:gdLst/>
              <a:ahLst/>
              <a:cxnLst/>
              <a:rect l="l" t="t" r="r" b="b"/>
              <a:pathLst>
                <a:path w="5648325" h="4228465">
                  <a:moveTo>
                    <a:pt x="0" y="4227957"/>
                  </a:moveTo>
                  <a:lnTo>
                    <a:pt x="5648325" y="4227957"/>
                  </a:lnTo>
                  <a:lnTo>
                    <a:pt x="5648325" y="0"/>
                  </a:lnTo>
                  <a:lnTo>
                    <a:pt x="0" y="0"/>
                  </a:lnTo>
                  <a:lnTo>
                    <a:pt x="0" y="422795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629400" y="4800600"/>
              <a:ext cx="536448" cy="536447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1809369" y="5772099"/>
            <a:ext cx="970280" cy="14668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dirty="0" sz="800">
                <a:latin typeface="Calibri"/>
                <a:cs typeface="Calibri"/>
              </a:rPr>
              <a:t>Source</a:t>
            </a:r>
            <a:r>
              <a:rPr dirty="0" sz="800" spc="-15">
                <a:latin typeface="Calibri"/>
                <a:cs typeface="Calibri"/>
              </a:rPr>
              <a:t> </a:t>
            </a:r>
            <a:r>
              <a:rPr dirty="0" sz="800">
                <a:latin typeface="Calibri"/>
                <a:cs typeface="Calibri"/>
              </a:rPr>
              <a:t>of</a:t>
            </a:r>
            <a:r>
              <a:rPr dirty="0" sz="800" spc="-2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photo:</a:t>
            </a:r>
            <a:r>
              <a:rPr dirty="0" sz="800" spc="1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644" y="1329308"/>
            <a:ext cx="7726045" cy="4704080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marL="526415" marR="103505" indent="-514350">
              <a:lnSpc>
                <a:spcPct val="100000"/>
              </a:lnSpc>
              <a:spcBef>
                <a:spcPts val="90"/>
              </a:spcBef>
              <a:buAutoNum type="arabicPeriod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What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first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line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defense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when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it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comes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falls</a:t>
            </a:r>
            <a:r>
              <a:rPr dirty="0" sz="3200" spc="-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in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workplace?</a:t>
            </a:r>
            <a:endParaRPr sz="3200">
              <a:latin typeface="Tahoma"/>
              <a:cs typeface="Tahoma"/>
            </a:endParaRPr>
          </a:p>
          <a:p>
            <a:pPr lvl="1" marL="1326515" indent="-512445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1326515" algn="l"/>
              </a:tabLst>
            </a:pPr>
            <a:r>
              <a:rPr dirty="0" sz="2800">
                <a:latin typeface="Tahoma"/>
                <a:cs typeface="Tahoma"/>
              </a:rPr>
              <a:t>Control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itself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once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it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occurs</a:t>
            </a:r>
            <a:endParaRPr sz="2800">
              <a:latin typeface="Tahoma"/>
              <a:cs typeface="Tahoma"/>
            </a:endParaRPr>
          </a:p>
          <a:p>
            <a:pPr lvl="1" marL="1326515" indent="-512445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1326515" algn="l"/>
              </a:tabLst>
            </a:pPr>
            <a:r>
              <a:rPr dirty="0" sz="2800">
                <a:latin typeface="Tahoma"/>
                <a:cs typeface="Tahoma"/>
              </a:rPr>
              <a:t>Eliminate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completely</a:t>
            </a:r>
            <a:endParaRPr sz="2800">
              <a:latin typeface="Tahoma"/>
              <a:cs typeface="Tahoma"/>
            </a:endParaRPr>
          </a:p>
          <a:p>
            <a:pPr lvl="1" marL="1326515" marR="5080" indent="-512445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1326515" algn="l"/>
              </a:tabLst>
            </a:pPr>
            <a:r>
              <a:rPr dirty="0" sz="2800">
                <a:latin typeface="Tahoma"/>
                <a:cs typeface="Tahoma"/>
              </a:rPr>
              <a:t>With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fall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hazard</a:t>
            </a:r>
            <a:r>
              <a:rPr dirty="0" sz="2800" spc="-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present,</a:t>
            </a:r>
            <a:r>
              <a:rPr dirty="0" sz="2800" spc="-4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prevent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the </a:t>
            </a:r>
            <a:r>
              <a:rPr dirty="0" sz="2800" spc="-10">
                <a:latin typeface="Tahoma"/>
                <a:cs typeface="Tahoma"/>
              </a:rPr>
              <a:t>fall.</a:t>
            </a:r>
            <a:endParaRPr sz="2800">
              <a:latin typeface="Tahoma"/>
              <a:cs typeface="Tahoma"/>
            </a:endParaRPr>
          </a:p>
          <a:p>
            <a:pPr lvl="1" marL="1326515" indent="-512445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1326515" algn="l"/>
              </a:tabLst>
            </a:pP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personal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protective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equipment</a:t>
            </a:r>
            <a:endParaRPr sz="2800">
              <a:latin typeface="Tahoma"/>
              <a:cs typeface="Tahoma"/>
            </a:endParaRPr>
          </a:p>
          <a:p>
            <a:pPr marL="2183765" marR="777875" indent="-1012190">
              <a:lnSpc>
                <a:spcPct val="100000"/>
              </a:lnSpc>
              <a:spcBef>
                <a:spcPts val="2000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5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b.</a:t>
            </a:r>
            <a:r>
              <a:rPr dirty="0" sz="3200" spc="-9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Eliminate</a:t>
            </a:r>
            <a:r>
              <a:rPr dirty="0" sz="32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the</a:t>
            </a:r>
            <a:r>
              <a:rPr dirty="0" sz="32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20" b="1">
                <a:solidFill>
                  <a:srgbClr val="FF0000"/>
                </a:solidFill>
                <a:latin typeface="Tahoma"/>
                <a:cs typeface="Tahoma"/>
              </a:rPr>
              <a:t>fall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hazard</a:t>
            </a:r>
            <a:r>
              <a:rPr dirty="0" sz="32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completely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829462" y="1051382"/>
            <a:ext cx="7602855" cy="4754245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algn="just" marL="537845" marR="228600" indent="-514350">
              <a:lnSpc>
                <a:spcPct val="90000"/>
              </a:lnSpc>
              <a:spcBef>
                <a:spcPts val="459"/>
              </a:spcBef>
              <a:buAutoNum type="arabicPeriod" startAt="2"/>
              <a:tabLst>
                <a:tab pos="539115" algn="l"/>
              </a:tabLst>
            </a:pPr>
            <a:r>
              <a:rPr dirty="0" sz="3000">
                <a:latin typeface="Tahoma"/>
                <a:cs typeface="Tahoma"/>
              </a:rPr>
              <a:t>A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worker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is</a:t>
            </a:r>
            <a:r>
              <a:rPr dirty="0" sz="3000" spc="-2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required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to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remove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section </a:t>
            </a:r>
            <a:r>
              <a:rPr dirty="0" sz="3000" spc="-10">
                <a:latin typeface="Tahoma"/>
                <a:cs typeface="Tahoma"/>
              </a:rPr>
              <a:t>	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guardrail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in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order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to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receive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materials </a:t>
            </a:r>
            <a:r>
              <a:rPr dirty="0" sz="3000" spc="-10">
                <a:latin typeface="Tahoma"/>
                <a:cs typeface="Tahoma"/>
              </a:rPr>
              <a:t>	</a:t>
            </a:r>
            <a:r>
              <a:rPr dirty="0" sz="3000">
                <a:latin typeface="Tahoma"/>
                <a:cs typeface="Tahoma"/>
              </a:rPr>
              <a:t>from</a:t>
            </a:r>
            <a:r>
              <a:rPr dirty="0" sz="3000" spc="-2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</a:t>
            </a:r>
            <a:r>
              <a:rPr dirty="0" sz="3000" spc="-2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fork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truck;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which</a:t>
            </a:r>
            <a:r>
              <a:rPr dirty="0" sz="3000" spc="-3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of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following </a:t>
            </a:r>
            <a:r>
              <a:rPr dirty="0" sz="3000" spc="-10">
                <a:latin typeface="Tahoma"/>
                <a:cs typeface="Tahoma"/>
              </a:rPr>
              <a:t>	</a:t>
            </a:r>
            <a:r>
              <a:rPr dirty="0" sz="3000">
                <a:latin typeface="Tahoma"/>
                <a:cs typeface="Tahoma"/>
              </a:rPr>
              <a:t>provides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the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best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protections</a:t>
            </a:r>
            <a:r>
              <a:rPr dirty="0" sz="3000" spc="-8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to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prevent </a:t>
            </a:r>
            <a:r>
              <a:rPr dirty="0" sz="3000" spc="-10">
                <a:latin typeface="Tahoma"/>
                <a:cs typeface="Tahoma"/>
              </a:rPr>
              <a:t>	</a:t>
            </a:r>
            <a:r>
              <a:rPr dirty="0" sz="3000">
                <a:latin typeface="Tahoma"/>
                <a:cs typeface="Tahoma"/>
              </a:rPr>
              <a:t>a</a:t>
            </a:r>
            <a:r>
              <a:rPr dirty="0" sz="3000" spc="-1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fall?</a:t>
            </a:r>
            <a:endParaRPr sz="3000">
              <a:latin typeface="Tahoma"/>
              <a:cs typeface="Tahoma"/>
            </a:endParaRPr>
          </a:p>
          <a:p>
            <a:pPr lvl="1" marL="1337945" indent="-511809">
              <a:lnSpc>
                <a:spcPct val="100000"/>
              </a:lnSpc>
              <a:spcBef>
                <a:spcPts val="330"/>
              </a:spcBef>
              <a:buAutoNum type="alphaLcPeriod"/>
              <a:tabLst>
                <a:tab pos="1337945" algn="l"/>
              </a:tabLst>
            </a:pPr>
            <a:r>
              <a:rPr dirty="0" sz="2600">
                <a:latin typeface="Tahoma"/>
                <a:cs typeface="Tahoma"/>
              </a:rPr>
              <a:t>Avoid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edge</a:t>
            </a:r>
            <a:endParaRPr sz="2600">
              <a:latin typeface="Tahoma"/>
              <a:cs typeface="Tahoma"/>
            </a:endParaRPr>
          </a:p>
          <a:p>
            <a:pPr lvl="1" marL="1337945" indent="-511809">
              <a:lnSpc>
                <a:spcPct val="100000"/>
              </a:lnSpc>
              <a:spcBef>
                <a:spcPts val="315"/>
              </a:spcBef>
              <a:buAutoNum type="alphaLcPeriod"/>
              <a:tabLst>
                <a:tab pos="1337945" algn="l"/>
              </a:tabLst>
            </a:pPr>
            <a:r>
              <a:rPr dirty="0" sz="2600">
                <a:latin typeface="Tahoma"/>
                <a:cs typeface="Tahoma"/>
              </a:rPr>
              <a:t>Use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personal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fall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arrest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system</a:t>
            </a:r>
            <a:endParaRPr sz="2600">
              <a:latin typeface="Tahoma"/>
              <a:cs typeface="Tahoma"/>
            </a:endParaRPr>
          </a:p>
          <a:p>
            <a:pPr lvl="1" marL="1337945" indent="-511809">
              <a:lnSpc>
                <a:spcPct val="100000"/>
              </a:lnSpc>
              <a:spcBef>
                <a:spcPts val="315"/>
              </a:spcBef>
              <a:buAutoNum type="alphaLcPeriod"/>
              <a:tabLst>
                <a:tab pos="1337945" algn="l"/>
              </a:tabLst>
            </a:pPr>
            <a:r>
              <a:rPr dirty="0" sz="2600">
                <a:latin typeface="Tahoma"/>
                <a:cs typeface="Tahoma"/>
              </a:rPr>
              <a:t>Use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fall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restraint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system</a:t>
            </a:r>
            <a:endParaRPr sz="2600">
              <a:latin typeface="Tahoma"/>
              <a:cs typeface="Tahoma"/>
            </a:endParaRPr>
          </a:p>
          <a:p>
            <a:pPr lvl="1" marL="1337945" indent="-511809">
              <a:lnSpc>
                <a:spcPct val="100000"/>
              </a:lnSpc>
              <a:spcBef>
                <a:spcPts val="310"/>
              </a:spcBef>
              <a:buAutoNum type="alphaLcPeriod"/>
              <a:tabLst>
                <a:tab pos="1337945" algn="l"/>
              </a:tabLst>
            </a:pPr>
            <a:r>
              <a:rPr dirty="0" sz="2600">
                <a:latin typeface="Tahoma"/>
                <a:cs typeface="Tahoma"/>
              </a:rPr>
              <a:t>Use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grab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handles</a:t>
            </a:r>
            <a:endParaRPr sz="2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75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20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c.</a:t>
            </a:r>
            <a:r>
              <a:rPr dirty="0" sz="32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Use</a:t>
            </a:r>
            <a:r>
              <a:rPr dirty="0" sz="3200" spc="-5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a</a:t>
            </a:r>
            <a:r>
              <a:rPr dirty="0" sz="3200" spc="-8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fall</a:t>
            </a:r>
            <a:r>
              <a:rPr dirty="0" sz="3200" spc="-90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restraint</a:t>
            </a:r>
            <a:r>
              <a:rPr dirty="0" sz="3200" spc="-7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system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3970" rIns="0" bIns="0" rtlCol="0" vert="horz">
            <a:spAutoFit/>
          </a:bodyPr>
          <a:lstStyle/>
          <a:p>
            <a:pPr marL="810260">
              <a:lnSpc>
                <a:spcPct val="100000"/>
              </a:lnSpc>
              <a:spcBef>
                <a:spcPts val="110"/>
              </a:spcBef>
            </a:pPr>
            <a:r>
              <a:rPr dirty="0"/>
              <a:t>Knowledge</a:t>
            </a:r>
            <a:r>
              <a:rPr dirty="0" spc="-5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444" y="1329308"/>
            <a:ext cx="6988809" cy="4399915"/>
          </a:xfrm>
          <a:prstGeom prst="rect">
            <a:avLst/>
          </a:prstGeom>
        </p:spPr>
        <p:txBody>
          <a:bodyPr wrap="square" lIns="0" tIns="11430" rIns="0" bIns="0" rtlCol="0" vert="horz">
            <a:spAutoFit/>
          </a:bodyPr>
          <a:lstStyle/>
          <a:p>
            <a:pPr algn="just" marL="526415" marR="5080" indent="-514350">
              <a:lnSpc>
                <a:spcPct val="100000"/>
              </a:lnSpc>
              <a:spcBef>
                <a:spcPts val="90"/>
              </a:spcBef>
              <a:buAutoNum type="arabicPeriod" startAt="3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personal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arrest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system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(PFAS)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anchorage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point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must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capable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of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handling</a:t>
            </a:r>
            <a:r>
              <a:rPr dirty="0" sz="3200" spc="30">
                <a:latin typeface="Tahoma"/>
                <a:cs typeface="Tahoma"/>
              </a:rPr>
              <a:t> </a:t>
            </a:r>
            <a:r>
              <a:rPr dirty="0" u="sng" sz="3200" spc="710">
                <a:uFill>
                  <a:solidFill>
                    <a:srgbClr val="000000"/>
                  </a:solidFill>
                </a:uFill>
                <a:latin typeface="Tahoma"/>
                <a:cs typeface="Tahoma"/>
              </a:rPr>
              <a:t>   </a:t>
            </a:r>
            <a:r>
              <a:rPr dirty="0" u="none" sz="3200" spc="-10">
                <a:latin typeface="Tahoma"/>
                <a:cs typeface="Tahoma"/>
              </a:rPr>
              <a:t> pounds.</a:t>
            </a:r>
            <a:endParaRPr sz="3200">
              <a:latin typeface="Tahoma"/>
              <a:cs typeface="Tahoma"/>
            </a:endParaRPr>
          </a:p>
          <a:p>
            <a:pPr lvl="1" marL="1326515" indent="-512445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1326515" algn="l"/>
              </a:tabLst>
            </a:pPr>
            <a:r>
              <a:rPr dirty="0" sz="2800" spc="-10">
                <a:latin typeface="Tahoma"/>
                <a:cs typeface="Tahoma"/>
              </a:rPr>
              <a:t>2,000</a:t>
            </a:r>
            <a:endParaRPr sz="2800">
              <a:latin typeface="Tahoma"/>
              <a:cs typeface="Tahoma"/>
            </a:endParaRPr>
          </a:p>
          <a:p>
            <a:pPr lvl="1" marL="1326515" indent="-512445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1326515" algn="l"/>
              </a:tabLst>
            </a:pPr>
            <a:r>
              <a:rPr dirty="0" sz="2800" spc="-10">
                <a:latin typeface="Tahoma"/>
                <a:cs typeface="Tahoma"/>
              </a:rPr>
              <a:t>3,000</a:t>
            </a:r>
            <a:endParaRPr sz="2800">
              <a:latin typeface="Tahoma"/>
              <a:cs typeface="Tahoma"/>
            </a:endParaRPr>
          </a:p>
          <a:p>
            <a:pPr lvl="1" marL="1326515" indent="-512445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1326515" algn="l"/>
              </a:tabLst>
            </a:pPr>
            <a:r>
              <a:rPr dirty="0" sz="2800" spc="-10">
                <a:latin typeface="Tahoma"/>
                <a:cs typeface="Tahoma"/>
              </a:rPr>
              <a:t>4,000</a:t>
            </a:r>
            <a:endParaRPr sz="2800">
              <a:latin typeface="Tahoma"/>
              <a:cs typeface="Tahoma"/>
            </a:endParaRPr>
          </a:p>
          <a:p>
            <a:pPr lvl="1" marL="1326515" indent="-512445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1326515" algn="l"/>
              </a:tabLst>
            </a:pPr>
            <a:r>
              <a:rPr dirty="0" sz="2800" spc="-10">
                <a:latin typeface="Tahoma"/>
                <a:cs typeface="Tahoma"/>
              </a:rPr>
              <a:t>5,000</a:t>
            </a:r>
            <a:endParaRPr sz="2800">
              <a:latin typeface="Tahoma"/>
              <a:cs typeface="Tahoma"/>
            </a:endParaRPr>
          </a:p>
          <a:p>
            <a:pPr algn="ctr" marL="283845">
              <a:lnSpc>
                <a:spcPct val="100000"/>
              </a:lnSpc>
              <a:spcBef>
                <a:spcPts val="2965"/>
              </a:spcBef>
            </a:pPr>
            <a:r>
              <a:rPr dirty="0" sz="3200" b="1">
                <a:latin typeface="Tahoma"/>
                <a:cs typeface="Tahoma"/>
              </a:rPr>
              <a:t>Answer:</a:t>
            </a:r>
            <a:r>
              <a:rPr dirty="0" sz="3200" spc="-35" b="1">
                <a:latin typeface="Tahoma"/>
                <a:cs typeface="Tahoma"/>
              </a:rPr>
              <a:t> </a:t>
            </a:r>
            <a:r>
              <a:rPr dirty="0" sz="3200" b="1">
                <a:solidFill>
                  <a:srgbClr val="FF0000"/>
                </a:solidFill>
                <a:latin typeface="Tahoma"/>
                <a:cs typeface="Tahoma"/>
              </a:rPr>
              <a:t>d.</a:t>
            </a:r>
            <a:r>
              <a:rPr dirty="0" sz="3200" spc="-105" b="1">
                <a:solidFill>
                  <a:srgbClr val="FF0000"/>
                </a:solidFill>
                <a:latin typeface="Tahoma"/>
                <a:cs typeface="Tahoma"/>
              </a:rPr>
              <a:t> </a:t>
            </a:r>
            <a:r>
              <a:rPr dirty="0" sz="3200" spc="-10" b="1">
                <a:solidFill>
                  <a:srgbClr val="FF0000"/>
                </a:solidFill>
                <a:latin typeface="Tahoma"/>
                <a:cs typeface="Tahoma"/>
              </a:rPr>
              <a:t>5,000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2700" y="6156452"/>
            <a:ext cx="9169400" cy="701675"/>
            <a:chOff x="-12700" y="6156452"/>
            <a:chExt cx="9169400" cy="701675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0" y="6169152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9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5085">
              <a:lnSpc>
                <a:spcPct val="100000"/>
              </a:lnSpc>
            </a:pPr>
            <a:r>
              <a:rPr dirty="0"/>
              <a:t>Created</a:t>
            </a:r>
            <a:r>
              <a:rPr dirty="0" spc="-10"/>
              <a:t> </a:t>
            </a:r>
            <a:r>
              <a:rPr dirty="0"/>
              <a:t>by</a:t>
            </a:r>
            <a:r>
              <a:rPr dirty="0" spc="-10"/>
              <a:t> </a:t>
            </a:r>
            <a:r>
              <a:rPr dirty="0"/>
              <a:t>OTIEC</a:t>
            </a:r>
            <a:r>
              <a:rPr dirty="0" spc="-20"/>
              <a:t> </a:t>
            </a:r>
            <a:r>
              <a:rPr dirty="0" spc="-10"/>
              <a:t>Outreach</a:t>
            </a:r>
            <a:r>
              <a:rPr dirty="0" spc="30"/>
              <a:t> </a:t>
            </a:r>
            <a:r>
              <a:rPr dirty="0" spc="-10"/>
              <a:t>Resources</a:t>
            </a:r>
            <a:r>
              <a:rPr dirty="0" spc="65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PPT</a:t>
            </a:r>
            <a:r>
              <a:rPr dirty="0" spc="-30"/>
              <a:t> </a:t>
            </a:r>
            <a:r>
              <a:rPr dirty="0" spc="-10"/>
              <a:t>10-</a:t>
            </a:r>
            <a:r>
              <a:rPr dirty="0"/>
              <a:t>hr.</a:t>
            </a:r>
            <a:r>
              <a:rPr dirty="0" spc="-5"/>
              <a:t> </a:t>
            </a:r>
            <a:r>
              <a:rPr dirty="0" spc="-10"/>
              <a:t>General</a:t>
            </a:r>
            <a:r>
              <a:rPr dirty="0" spc="25"/>
              <a:t> </a:t>
            </a:r>
            <a:r>
              <a:rPr dirty="0"/>
              <a:t>Industry</a:t>
            </a:r>
            <a:r>
              <a:rPr dirty="0" spc="10"/>
              <a:t> </a:t>
            </a:r>
            <a:r>
              <a:rPr dirty="0"/>
              <a:t>–</a:t>
            </a:r>
            <a:r>
              <a:rPr dirty="0" spc="204"/>
              <a:t> </a:t>
            </a:r>
            <a:r>
              <a:rPr dirty="0"/>
              <a:t>Fall</a:t>
            </a:r>
            <a:r>
              <a:rPr dirty="0" spc="-35"/>
              <a:t> </a:t>
            </a:r>
            <a:r>
              <a:rPr dirty="0"/>
              <a:t>Protection</a:t>
            </a:r>
            <a:r>
              <a:rPr dirty="0" spc="10"/>
              <a:t> </a:t>
            </a:r>
            <a:r>
              <a:rPr dirty="0" spc="-10"/>
              <a:t>v.03.01.17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Fall_Protection_PPT_v-03-01-17</dc:title>
  <dcterms:created xsi:type="dcterms:W3CDTF">2025-06-10T18:04:05Z</dcterms:created>
  <dcterms:modified xsi:type="dcterms:W3CDTF">2025-06-10T18:04:05Z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2023-05-05T00:00:00Z</vt:filetime>
  </property>
  <property fmtid="{D5CDD505-2E9C-101B-9397-08002B2CF9AE}" pid="3" name="Creator">
    <vt:lpwstr>Microsoft® PowerPoint® for Microsoft 365</vt:lpwstr>
  </property>
  <property fmtid="{D5CDD505-2E9C-101B-9397-08002B2CF9AE}" pid="4" name="LastSaved">
    <vt:filetime>2025-06-10T00:00:00Z</vt:filetime>
  </property>
  <property fmtid="{D5CDD505-2E9C-101B-9397-08002B2CF9AE}" pid="5" name="Producer">
    <vt:lpwstr>Microsoft® PowerPoint® for Microsoft 365</vt:lpwstr>
  </property>
</Properties>
</file>