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7.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1.xml" ContentType="application/vnd.openxmlformats-officedocument.presentationml.comments+xml"/>
  <Override PartName="/ppt/notesSlides/notesSlide19.xml" ContentType="application/vnd.openxmlformats-officedocument.presentationml.notesSlide+xml"/>
  <Override PartName="/ppt/comments/comment2.xml" ContentType="application/vnd.openxmlformats-officedocument.presentationml.comments+xml"/>
  <Override PartName="/ppt/notesSlides/notesSlide20.xml" ContentType="application/vnd.openxmlformats-officedocument.presentationml.notesSlide+xml"/>
  <Override PartName="/ppt/comments/comment3.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4.xml" ContentType="application/vnd.openxmlformats-officedocument.presentationml.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comment5.xml" ContentType="application/vnd.openxmlformats-officedocument.presentationml.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omments/comment6.xml" ContentType="application/vnd.openxmlformats-officedocument.presentationml.comments+xml"/>
  <Override PartName="/ppt/notesSlides/notesSlide38.xml" ContentType="application/vnd.openxmlformats-officedocument.presentationml.notesSlide+xml"/>
  <Override PartName="/ppt/comments/comment7.xml" ContentType="application/vnd.openxmlformats-officedocument.presentationml.comment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0" r:id="rId1"/>
    <p:sldMasterId id="2147483667" r:id="rId2"/>
    <p:sldMasterId id="2147483690" r:id="rId3"/>
    <p:sldMasterId id="2147483700" r:id="rId4"/>
    <p:sldMasterId id="2147483710" r:id="rId5"/>
    <p:sldMasterId id="2147483721" r:id="rId6"/>
    <p:sldMasterId id="2147483726" r:id="rId7"/>
    <p:sldMasterId id="2147483732" r:id="rId8"/>
  </p:sldMasterIdLst>
  <p:notesMasterIdLst>
    <p:notesMasterId r:id="rId148"/>
  </p:notesMasterIdLst>
  <p:handoutMasterIdLst>
    <p:handoutMasterId r:id="rId149"/>
  </p:handoutMasterIdLst>
  <p:sldIdLst>
    <p:sldId id="623" r:id="rId9"/>
    <p:sldId id="624" r:id="rId10"/>
    <p:sldId id="293" r:id="rId11"/>
    <p:sldId id="305" r:id="rId12"/>
    <p:sldId id="617" r:id="rId13"/>
    <p:sldId id="625" r:id="rId14"/>
    <p:sldId id="574" r:id="rId15"/>
    <p:sldId id="575" r:id="rId16"/>
    <p:sldId id="576" r:id="rId17"/>
    <p:sldId id="331" r:id="rId18"/>
    <p:sldId id="619" r:id="rId19"/>
    <p:sldId id="332" r:id="rId20"/>
    <p:sldId id="327" r:id="rId21"/>
    <p:sldId id="620" r:id="rId22"/>
    <p:sldId id="595" r:id="rId23"/>
    <p:sldId id="334" r:id="rId24"/>
    <p:sldId id="400" r:id="rId25"/>
    <p:sldId id="380" r:id="rId26"/>
    <p:sldId id="582" r:id="rId27"/>
    <p:sldId id="403" r:id="rId28"/>
    <p:sldId id="626" r:id="rId29"/>
    <p:sldId id="583" r:id="rId30"/>
    <p:sldId id="577" r:id="rId31"/>
    <p:sldId id="584" r:id="rId32"/>
    <p:sldId id="585" r:id="rId33"/>
    <p:sldId id="586" r:id="rId34"/>
    <p:sldId id="578" r:id="rId35"/>
    <p:sldId id="587" r:id="rId36"/>
    <p:sldId id="588" r:id="rId37"/>
    <p:sldId id="589" r:id="rId38"/>
    <p:sldId id="590" r:id="rId39"/>
    <p:sldId id="591" r:id="rId40"/>
    <p:sldId id="592" r:id="rId41"/>
    <p:sldId id="593" r:id="rId42"/>
    <p:sldId id="594" r:id="rId43"/>
    <p:sldId id="627" r:id="rId44"/>
    <p:sldId id="399" r:id="rId45"/>
    <p:sldId id="298" r:id="rId46"/>
    <p:sldId id="329" r:id="rId47"/>
    <p:sldId id="596" r:id="rId48"/>
    <p:sldId id="597" r:id="rId49"/>
    <p:sldId id="405" r:id="rId50"/>
    <p:sldId id="404" r:id="rId51"/>
    <p:sldId id="368" r:id="rId52"/>
    <p:sldId id="440" r:id="rId53"/>
    <p:sldId id="263" r:id="rId54"/>
    <p:sldId id="337" r:id="rId55"/>
    <p:sldId id="598" r:id="rId56"/>
    <p:sldId id="335" r:id="rId57"/>
    <p:sldId id="336" r:id="rId58"/>
    <p:sldId id="369" r:id="rId59"/>
    <p:sldId id="300" r:id="rId60"/>
    <p:sldId id="599" r:id="rId61"/>
    <p:sldId id="262" r:id="rId62"/>
    <p:sldId id="628" r:id="rId63"/>
    <p:sldId id="601" r:id="rId64"/>
    <p:sldId id="374" r:id="rId65"/>
    <p:sldId id="602" r:id="rId66"/>
    <p:sldId id="266" r:id="rId67"/>
    <p:sldId id="631" r:id="rId68"/>
    <p:sldId id="604" r:id="rId69"/>
    <p:sldId id="615" r:id="rId70"/>
    <p:sldId id="614" r:id="rId71"/>
    <p:sldId id="318" r:id="rId72"/>
    <p:sldId id="260" r:id="rId73"/>
    <p:sldId id="579" r:id="rId74"/>
    <p:sldId id="319" r:id="rId75"/>
    <p:sldId id="344" r:id="rId76"/>
    <p:sldId id="320" r:id="rId77"/>
    <p:sldId id="321" r:id="rId78"/>
    <p:sldId id="359" r:id="rId79"/>
    <p:sldId id="362" r:id="rId80"/>
    <p:sldId id="355" r:id="rId81"/>
    <p:sldId id="354" r:id="rId82"/>
    <p:sldId id="356" r:id="rId83"/>
    <p:sldId id="357" r:id="rId84"/>
    <p:sldId id="653" r:id="rId85"/>
    <p:sldId id="605" r:id="rId86"/>
    <p:sldId id="296" r:id="rId87"/>
    <p:sldId id="580" r:id="rId88"/>
    <p:sldId id="288" r:id="rId89"/>
    <p:sldId id="279" r:id="rId90"/>
    <p:sldId id="281" r:id="rId91"/>
    <p:sldId id="273" r:id="rId92"/>
    <p:sldId id="606" r:id="rId93"/>
    <p:sldId id="406" r:id="rId94"/>
    <p:sldId id="407" r:id="rId95"/>
    <p:sldId id="408" r:id="rId96"/>
    <p:sldId id="409" r:id="rId97"/>
    <p:sldId id="410" r:id="rId98"/>
    <p:sldId id="632" r:id="rId99"/>
    <p:sldId id="633" r:id="rId100"/>
    <p:sldId id="415" r:id="rId101"/>
    <p:sldId id="306" r:id="rId102"/>
    <p:sldId id="411" r:id="rId103"/>
    <p:sldId id="634" r:id="rId104"/>
    <p:sldId id="635" r:id="rId105"/>
    <p:sldId id="636" r:id="rId106"/>
    <p:sldId id="637" r:id="rId107"/>
    <p:sldId id="638" r:id="rId108"/>
    <p:sldId id="639" r:id="rId109"/>
    <p:sldId id="640" r:id="rId110"/>
    <p:sldId id="641" r:id="rId111"/>
    <p:sldId id="642" r:id="rId112"/>
    <p:sldId id="643" r:id="rId113"/>
    <p:sldId id="645" r:id="rId114"/>
    <p:sldId id="644" r:id="rId115"/>
    <p:sldId id="646" r:id="rId116"/>
    <p:sldId id="647" r:id="rId117"/>
    <p:sldId id="648" r:id="rId118"/>
    <p:sldId id="616" r:id="rId119"/>
    <p:sldId id="649" r:id="rId120"/>
    <p:sldId id="650" r:id="rId121"/>
    <p:sldId id="655" r:id="rId122"/>
    <p:sldId id="607" r:id="rId123"/>
    <p:sldId id="258" r:id="rId124"/>
    <p:sldId id="259" r:id="rId125"/>
    <p:sldId id="430" r:id="rId126"/>
    <p:sldId id="608" r:id="rId127"/>
    <p:sldId id="652" r:id="rId128"/>
    <p:sldId id="431" r:id="rId129"/>
    <p:sldId id="432" r:id="rId130"/>
    <p:sldId id="610" r:id="rId131"/>
    <p:sldId id="271" r:id="rId132"/>
    <p:sldId id="611" r:id="rId133"/>
    <p:sldId id="613" r:id="rId134"/>
    <p:sldId id="272" r:id="rId135"/>
    <p:sldId id="274" r:id="rId136"/>
    <p:sldId id="342" r:id="rId137"/>
    <p:sldId id="343" r:id="rId138"/>
    <p:sldId id="612" r:id="rId139"/>
    <p:sldId id="434" r:id="rId140"/>
    <p:sldId id="435" r:id="rId141"/>
    <p:sldId id="651" r:id="rId142"/>
    <p:sldId id="328" r:id="rId143"/>
    <p:sldId id="436" r:id="rId144"/>
    <p:sldId id="294" r:id="rId145"/>
    <p:sldId id="621" r:id="rId146"/>
    <p:sldId id="622" r:id="rId147"/>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3" userDrawn="1">
          <p15:clr>
            <a:srgbClr val="A4A3A4"/>
          </p15:clr>
        </p15:guide>
        <p15:guide id="2" pos="18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s, Kenneth J" initials="DKJ" lastIdx="9" clrIdx="0">
    <p:extLst>
      <p:ext uri="{19B8F6BF-5375-455C-9EA6-DF929625EA0E}">
        <p15:presenceInfo xmlns:p15="http://schemas.microsoft.com/office/powerpoint/2012/main" userId="S-1-5-21-1177238915-2111687655-1060284298-14636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B211"/>
    <a:srgbClr val="0000FF"/>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76" autoAdjust="0"/>
    <p:restoredTop sz="57117" autoAdjust="0"/>
  </p:normalViewPr>
  <p:slideViewPr>
    <p:cSldViewPr snapToGrid="0" snapToObjects="1">
      <p:cViewPr varScale="1">
        <p:scale>
          <a:sx n="39" d="100"/>
          <a:sy n="39" d="100"/>
        </p:scale>
        <p:origin x="1842" y="54"/>
      </p:cViewPr>
      <p:guideLst>
        <p:guide orient="horz" pos="773"/>
        <p:guide pos="183"/>
      </p:guideLst>
    </p:cSldViewPr>
  </p:slideViewPr>
  <p:outlineViewPr>
    <p:cViewPr>
      <p:scale>
        <a:sx n="33" d="100"/>
        <a:sy n="33" d="100"/>
      </p:scale>
      <p:origin x="0" y="-70494"/>
    </p:cViewPr>
  </p:outlineViewPr>
  <p:notesTextViewPr>
    <p:cViewPr>
      <p:scale>
        <a:sx n="100" d="100"/>
        <a:sy n="100" d="100"/>
      </p:scale>
      <p:origin x="0" y="0"/>
    </p:cViewPr>
  </p:notesTextViewPr>
  <p:sorterViewPr>
    <p:cViewPr>
      <p:scale>
        <a:sx n="129" d="100"/>
        <a:sy n="129" d="100"/>
      </p:scale>
      <p:origin x="0" y="-520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handoutMaster" Target="handoutMasters/handoutMaster1.xml"/><Relationship Id="rId5" Type="http://schemas.openxmlformats.org/officeDocument/2006/relationships/slideMaster" Target="slideMasters/slideMaster5.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113" Type="http://schemas.openxmlformats.org/officeDocument/2006/relationships/slide" Target="slides/slide105.xml"/><Relationship Id="rId118" Type="http://schemas.openxmlformats.org/officeDocument/2006/relationships/slide" Target="slides/slide110.xml"/><Relationship Id="rId134" Type="http://schemas.openxmlformats.org/officeDocument/2006/relationships/slide" Target="slides/slide126.xml"/><Relationship Id="rId139" Type="http://schemas.openxmlformats.org/officeDocument/2006/relationships/slide" Target="slides/slide131.xml"/><Relationship Id="rId80" Type="http://schemas.openxmlformats.org/officeDocument/2006/relationships/slide" Target="slides/slide72.xml"/><Relationship Id="rId85" Type="http://schemas.openxmlformats.org/officeDocument/2006/relationships/slide" Target="slides/slide77.xml"/><Relationship Id="rId150" Type="http://schemas.openxmlformats.org/officeDocument/2006/relationships/commentAuthors" Target="commentAuthors.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124" Type="http://schemas.openxmlformats.org/officeDocument/2006/relationships/slide" Target="slides/slide116.xml"/><Relationship Id="rId129" Type="http://schemas.openxmlformats.org/officeDocument/2006/relationships/slide" Target="slides/slide121.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40" Type="http://schemas.openxmlformats.org/officeDocument/2006/relationships/slide" Target="slides/slide132.xml"/><Relationship Id="rId145" Type="http://schemas.openxmlformats.org/officeDocument/2006/relationships/slide" Target="slides/slide137.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slide" Target="slides/slide122.xml"/><Relationship Id="rId135" Type="http://schemas.openxmlformats.org/officeDocument/2006/relationships/slide" Target="slides/slide127.xml"/><Relationship Id="rId151" Type="http://schemas.openxmlformats.org/officeDocument/2006/relationships/presProps" Target="presProps.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slide" Target="slides/slide133.xml"/><Relationship Id="rId146" Type="http://schemas.openxmlformats.org/officeDocument/2006/relationships/slide" Target="slides/slide138.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viewProps" Target="viewProps.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slide" Target="slides/slide13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slide" Target="slides/slide134.xml"/><Relationship Id="rId3" Type="http://schemas.openxmlformats.org/officeDocument/2006/relationships/slideMaster" Target="slideMasters/slideMaster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theme" Target="theme/theme1.xml"/><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slide" Target="slides/slide135.xml"/><Relationship Id="rId148"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tableStyles" Target="tableStyles.xml"/><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slide" Target="slides/slide136.xml"/><Relationship Id="rId90" Type="http://schemas.openxmlformats.org/officeDocument/2006/relationships/slide" Target="slides/slide8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2-10T07:52:19.533" idx="2">
    <p:pos x="10" y="10"/>
    <p:text>Are you allowed to haw two slides with the same title? Slide 18 and 19 have the same title.</p:text>
    <p:extLst>
      <p:ext uri="{C676402C-5697-4E1C-873F-D02D1690AC5C}">
        <p15:threadingInfo xmlns:p15="http://schemas.microsoft.com/office/powerpoint/2012/main" timeZoneBias="300"/>
      </p:ext>
    </p:extLst>
  </p:cm>
  <p:cm authorId="1" dt="2020-12-10T07:58:05.567" idx="5">
    <p:pos x="106" y="106"/>
    <p:text>cite source</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12-10T07:57:56.564" idx="4">
    <p:pos x="10" y="10"/>
    <p:text>cite source</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12-10T07:57:43.475" idx="3">
    <p:pos x="10" y="10"/>
    <p:text>Cite source</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12-10T08:02:39.841" idx="6">
    <p:pos x="10" y="10"/>
    <p:text>Cite source</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0-12-10T08:11:17.083" idx="7">
    <p:pos x="10" y="10"/>
    <p:text>Slide 28 and 30 have the same title</p:text>
    <p:extLst>
      <p:ext uri="{C676402C-5697-4E1C-873F-D02D1690AC5C}">
        <p15:threadingInfo xmlns:p15="http://schemas.microsoft.com/office/powerpoint/2012/main" timeZoneBias="30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0-12-10T08:24:15.457" idx="8">
    <p:pos x="10" y="10"/>
    <p:text>Cite sources</p:text>
    <p:extLst>
      <p:ext uri="{C676402C-5697-4E1C-873F-D02D1690AC5C}">
        <p15:threadingInfo xmlns:p15="http://schemas.microsoft.com/office/powerpoint/2012/main" timeZoneBias="30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0-12-10T08:24:26.898" idx="9">
    <p:pos x="10" y="10"/>
    <p:text>Cite sources</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9AF9DA-1570-44A6-A743-E09776D71433}" type="doc">
      <dgm:prSet loTypeId="urn:microsoft.com/office/officeart/2005/8/layout/radial1" loCatId="relationship" qsTypeId="urn:microsoft.com/office/officeart/2005/8/quickstyle/simple1" qsCatId="simple" csTypeId="urn:microsoft.com/office/officeart/2005/8/colors/accent1_2" csCatId="accent1" phldr="1"/>
      <dgm:spPr/>
    </dgm:pt>
    <dgm:pt modelId="{F47FC156-2046-4A7C-B5CA-6A3A842F8BD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Electrical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 Energy</a:t>
          </a:r>
        </a:p>
      </dgm:t>
    </dgm:pt>
    <dgm:pt modelId="{A9DAD925-5AC0-480E-9898-DC225A5939BB}" type="parTrans" cxnId="{938D4B18-A967-498F-96B2-41D09669648A}">
      <dgm:prSet/>
      <dgm:spPr/>
      <dgm:t>
        <a:bodyPr/>
        <a:lstStyle/>
        <a:p>
          <a:endParaRPr lang="en-US"/>
        </a:p>
      </dgm:t>
    </dgm:pt>
    <dgm:pt modelId="{E8EF3B59-D780-456C-8B93-3D462ABE42D7}" type="sibTrans" cxnId="{938D4B18-A967-498F-96B2-41D09669648A}">
      <dgm:prSet/>
      <dgm:spPr/>
      <dgm:t>
        <a:bodyPr/>
        <a:lstStyle/>
        <a:p>
          <a:endParaRPr lang="en-US"/>
        </a:p>
      </dgm:t>
    </dgm:pt>
    <dgm:pt modelId="{E76F6FDD-ED06-40B4-B5F2-6EF2F3E9FDB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Fuses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Breakers</a:t>
          </a:r>
        </a:p>
      </dgm:t>
    </dgm:pt>
    <dgm:pt modelId="{E809E808-27C1-4487-AE8A-90F2800B3015}" type="parTrans" cxnId="{29EDE48B-B6D6-492D-8558-7AAB0F058A03}">
      <dgm:prSet/>
      <dgm:spPr/>
      <dgm:t>
        <a:bodyPr/>
        <a:lstStyle/>
        <a:p>
          <a:endParaRPr lang="en-US" dirty="0"/>
        </a:p>
      </dgm:t>
    </dgm:pt>
    <dgm:pt modelId="{1F5955D7-BD2F-410C-B6C5-6FA02A446AA2}" type="sibTrans" cxnId="{29EDE48B-B6D6-492D-8558-7AAB0F058A03}">
      <dgm:prSet/>
      <dgm:spPr/>
      <dgm:t>
        <a:bodyPr/>
        <a:lstStyle/>
        <a:p>
          <a:endParaRPr lang="en-US"/>
        </a:p>
      </dgm:t>
    </dgm:pt>
    <dgm:pt modelId="{30723665-FE13-41C7-8435-CFC2D7941E9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Predetermined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lockout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points</a:t>
          </a:r>
        </a:p>
      </dgm:t>
    </dgm:pt>
    <dgm:pt modelId="{E63BFD4C-957B-4BF5-BD2E-047E3ADFD263}" type="parTrans" cxnId="{4FB8EF00-B28E-44E7-A246-51AE054CE953}">
      <dgm:prSet/>
      <dgm:spPr/>
      <dgm:t>
        <a:bodyPr/>
        <a:lstStyle/>
        <a:p>
          <a:endParaRPr lang="en-US" dirty="0"/>
        </a:p>
      </dgm:t>
    </dgm:pt>
    <dgm:pt modelId="{6C00B6E0-9A14-4895-8CCB-6CD402981279}" type="sibTrans" cxnId="{4FB8EF00-B28E-44E7-A246-51AE054CE953}">
      <dgm:prSet/>
      <dgm:spPr/>
      <dgm:t>
        <a:bodyPr/>
        <a:lstStyle/>
        <a:p>
          <a:endParaRPr lang="en-US"/>
        </a:p>
      </dgm:t>
    </dgm:pt>
    <dgm:pt modelId="{7C2BCF48-0EB8-4297-8B36-18A4F3B1D5A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Disconnects</a:t>
          </a:r>
        </a:p>
      </dgm:t>
    </dgm:pt>
    <dgm:pt modelId="{2194E889-B9E8-4437-B490-D53FEB716B75}" type="parTrans" cxnId="{932A3528-5A92-41E5-9BF6-FD42F1183F02}">
      <dgm:prSet/>
      <dgm:spPr/>
      <dgm:t>
        <a:bodyPr/>
        <a:lstStyle/>
        <a:p>
          <a:endParaRPr lang="en-US" dirty="0"/>
        </a:p>
      </dgm:t>
    </dgm:pt>
    <dgm:pt modelId="{9E96461E-9756-4E26-A4B6-5D39990BC281}" type="sibTrans" cxnId="{932A3528-5A92-41E5-9BF6-FD42F1183F02}">
      <dgm:prSet/>
      <dgm:spPr/>
      <dgm:t>
        <a:bodyPr/>
        <a:lstStyle/>
        <a:p>
          <a:endParaRPr lang="en-US"/>
        </a:p>
      </dgm:t>
    </dgm:pt>
    <dgm:pt modelId="{84D86D82-663B-4EDA-B1E4-B68DD7BC8C10}">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cs typeface="Arial" charset="0"/>
            </a:rPr>
            <a:t>Plug</a:t>
          </a:r>
        </a:p>
      </dgm:t>
    </dgm:pt>
    <dgm:pt modelId="{33EB026B-7CBF-4317-BDEE-63A33228340E}" type="parTrans" cxnId="{26CE7011-9F4D-450E-842B-5C0730C2912F}">
      <dgm:prSet/>
      <dgm:spPr/>
      <dgm:t>
        <a:bodyPr/>
        <a:lstStyle/>
        <a:p>
          <a:endParaRPr lang="en-US" dirty="0"/>
        </a:p>
      </dgm:t>
    </dgm:pt>
    <dgm:pt modelId="{CFC2FB3D-0505-46BE-802C-F88645AF7419}" type="sibTrans" cxnId="{26CE7011-9F4D-450E-842B-5C0730C2912F}">
      <dgm:prSet/>
      <dgm:spPr/>
      <dgm:t>
        <a:bodyPr/>
        <a:lstStyle/>
        <a:p>
          <a:endParaRPr lang="en-US"/>
        </a:p>
      </dgm:t>
    </dgm:pt>
    <dgm:pt modelId="{BEEAC78E-11DD-4CBA-95C5-A4A24A22BCAA}" type="pres">
      <dgm:prSet presAssocID="{569AF9DA-1570-44A6-A743-E09776D71433}" presName="cycle" presStyleCnt="0">
        <dgm:presLayoutVars>
          <dgm:chMax val="1"/>
          <dgm:dir/>
          <dgm:animLvl val="ctr"/>
          <dgm:resizeHandles val="exact"/>
        </dgm:presLayoutVars>
      </dgm:prSet>
      <dgm:spPr/>
    </dgm:pt>
    <dgm:pt modelId="{9FE677C0-DA98-4975-BA1B-B29A927F0171}" type="pres">
      <dgm:prSet presAssocID="{F47FC156-2046-4A7C-B5CA-6A3A842F8BDE}" presName="centerShape" presStyleLbl="node0" presStyleIdx="0" presStyleCnt="1"/>
      <dgm:spPr/>
    </dgm:pt>
    <dgm:pt modelId="{78A9154A-0BEA-487F-8A61-53140F32F2B7}" type="pres">
      <dgm:prSet presAssocID="{E809E808-27C1-4487-AE8A-90F2800B3015}" presName="Name9" presStyleLbl="parChTrans1D2" presStyleIdx="0" presStyleCnt="4"/>
      <dgm:spPr/>
    </dgm:pt>
    <dgm:pt modelId="{369B289F-9ED8-4C0C-87B8-87EA79FEAD3F}" type="pres">
      <dgm:prSet presAssocID="{E809E808-27C1-4487-AE8A-90F2800B3015}" presName="connTx" presStyleLbl="parChTrans1D2" presStyleIdx="0" presStyleCnt="4"/>
      <dgm:spPr/>
    </dgm:pt>
    <dgm:pt modelId="{E20FBA79-2FAE-410D-90DB-7561BF3E0E71}" type="pres">
      <dgm:prSet presAssocID="{E76F6FDD-ED06-40B4-B5F2-6EF2F3E9FDB4}" presName="node" presStyleLbl="node1" presStyleIdx="0" presStyleCnt="4">
        <dgm:presLayoutVars>
          <dgm:bulletEnabled val="1"/>
        </dgm:presLayoutVars>
      </dgm:prSet>
      <dgm:spPr/>
    </dgm:pt>
    <dgm:pt modelId="{5F90C4F7-ACDA-4F7D-972F-5A63173493FF}" type="pres">
      <dgm:prSet presAssocID="{E63BFD4C-957B-4BF5-BD2E-047E3ADFD263}" presName="Name9" presStyleLbl="parChTrans1D2" presStyleIdx="1" presStyleCnt="4"/>
      <dgm:spPr/>
    </dgm:pt>
    <dgm:pt modelId="{E4878B72-1FFF-44C2-9E5D-B45C3EDE0DE5}" type="pres">
      <dgm:prSet presAssocID="{E63BFD4C-957B-4BF5-BD2E-047E3ADFD263}" presName="connTx" presStyleLbl="parChTrans1D2" presStyleIdx="1" presStyleCnt="4"/>
      <dgm:spPr/>
    </dgm:pt>
    <dgm:pt modelId="{E3AE6592-705B-4192-9674-A767C2D93AB5}" type="pres">
      <dgm:prSet presAssocID="{30723665-FE13-41C7-8435-CFC2D7941E91}" presName="node" presStyleLbl="node1" presStyleIdx="1" presStyleCnt="4" custScaleX="123055" custScaleY="103433">
        <dgm:presLayoutVars>
          <dgm:bulletEnabled val="1"/>
        </dgm:presLayoutVars>
      </dgm:prSet>
      <dgm:spPr/>
    </dgm:pt>
    <dgm:pt modelId="{6595CB39-4434-4199-B008-661FEBAFCCEF}" type="pres">
      <dgm:prSet presAssocID="{2194E889-B9E8-4437-B490-D53FEB716B75}" presName="Name9" presStyleLbl="parChTrans1D2" presStyleIdx="2" presStyleCnt="4"/>
      <dgm:spPr/>
    </dgm:pt>
    <dgm:pt modelId="{BF04B068-9900-4B31-9397-D45EECE6977E}" type="pres">
      <dgm:prSet presAssocID="{2194E889-B9E8-4437-B490-D53FEB716B75}" presName="connTx" presStyleLbl="parChTrans1D2" presStyleIdx="2" presStyleCnt="4"/>
      <dgm:spPr/>
    </dgm:pt>
    <dgm:pt modelId="{114D7A98-20CA-44D0-A306-D517A8A56C77}" type="pres">
      <dgm:prSet presAssocID="{7C2BCF48-0EB8-4297-8B36-18A4F3B1D5AB}" presName="node" presStyleLbl="node1" presStyleIdx="2" presStyleCnt="4">
        <dgm:presLayoutVars>
          <dgm:bulletEnabled val="1"/>
        </dgm:presLayoutVars>
      </dgm:prSet>
      <dgm:spPr/>
    </dgm:pt>
    <dgm:pt modelId="{53A91785-BFFD-4A61-A9CE-89D2F5B9CBF0}" type="pres">
      <dgm:prSet presAssocID="{33EB026B-7CBF-4317-BDEE-63A33228340E}" presName="Name9" presStyleLbl="parChTrans1D2" presStyleIdx="3" presStyleCnt="4"/>
      <dgm:spPr/>
    </dgm:pt>
    <dgm:pt modelId="{E7E59721-268D-4826-813E-9D796539810D}" type="pres">
      <dgm:prSet presAssocID="{33EB026B-7CBF-4317-BDEE-63A33228340E}" presName="connTx" presStyleLbl="parChTrans1D2" presStyleIdx="3" presStyleCnt="4"/>
      <dgm:spPr/>
    </dgm:pt>
    <dgm:pt modelId="{521F4BFC-58F4-4944-A919-C069EA6C6EF0}" type="pres">
      <dgm:prSet presAssocID="{84D86D82-663B-4EDA-B1E4-B68DD7BC8C10}" presName="node" presStyleLbl="node1" presStyleIdx="3" presStyleCnt="4">
        <dgm:presLayoutVars>
          <dgm:bulletEnabled val="1"/>
        </dgm:presLayoutVars>
      </dgm:prSet>
      <dgm:spPr/>
    </dgm:pt>
  </dgm:ptLst>
  <dgm:cxnLst>
    <dgm:cxn modelId="{4FB8EF00-B28E-44E7-A246-51AE054CE953}" srcId="{F47FC156-2046-4A7C-B5CA-6A3A842F8BDE}" destId="{30723665-FE13-41C7-8435-CFC2D7941E91}" srcOrd="1" destOrd="0" parTransId="{E63BFD4C-957B-4BF5-BD2E-047E3ADFD263}" sibTransId="{6C00B6E0-9A14-4895-8CCB-6CD402981279}"/>
    <dgm:cxn modelId="{26CE7011-9F4D-450E-842B-5C0730C2912F}" srcId="{F47FC156-2046-4A7C-B5CA-6A3A842F8BDE}" destId="{84D86D82-663B-4EDA-B1E4-B68DD7BC8C10}" srcOrd="3" destOrd="0" parTransId="{33EB026B-7CBF-4317-BDEE-63A33228340E}" sibTransId="{CFC2FB3D-0505-46BE-802C-F88645AF7419}"/>
    <dgm:cxn modelId="{01BE3616-6490-4781-BA0D-22EE0FB7310B}" type="presOf" srcId="{F47FC156-2046-4A7C-B5CA-6A3A842F8BDE}" destId="{9FE677C0-DA98-4975-BA1B-B29A927F0171}" srcOrd="0" destOrd="0" presId="urn:microsoft.com/office/officeart/2005/8/layout/radial1"/>
    <dgm:cxn modelId="{938D4B18-A967-498F-96B2-41D09669648A}" srcId="{569AF9DA-1570-44A6-A743-E09776D71433}" destId="{F47FC156-2046-4A7C-B5CA-6A3A842F8BDE}" srcOrd="0" destOrd="0" parTransId="{A9DAD925-5AC0-480E-9898-DC225A5939BB}" sibTransId="{E8EF3B59-D780-456C-8B93-3D462ABE42D7}"/>
    <dgm:cxn modelId="{932A3528-5A92-41E5-9BF6-FD42F1183F02}" srcId="{F47FC156-2046-4A7C-B5CA-6A3A842F8BDE}" destId="{7C2BCF48-0EB8-4297-8B36-18A4F3B1D5AB}" srcOrd="2" destOrd="0" parTransId="{2194E889-B9E8-4437-B490-D53FEB716B75}" sibTransId="{9E96461E-9756-4E26-A4B6-5D39990BC281}"/>
    <dgm:cxn modelId="{4B184E38-63E2-4C64-A5DA-A1A96EAC0A4D}" type="presOf" srcId="{30723665-FE13-41C7-8435-CFC2D7941E91}" destId="{E3AE6592-705B-4192-9674-A767C2D93AB5}" srcOrd="0" destOrd="0" presId="urn:microsoft.com/office/officeart/2005/8/layout/radial1"/>
    <dgm:cxn modelId="{86B8533B-FCCA-48E0-A85A-B85522DB5567}" type="presOf" srcId="{E63BFD4C-957B-4BF5-BD2E-047E3ADFD263}" destId="{5F90C4F7-ACDA-4F7D-972F-5A63173493FF}" srcOrd="0" destOrd="0" presId="urn:microsoft.com/office/officeart/2005/8/layout/radial1"/>
    <dgm:cxn modelId="{82920C62-E9B7-4CC9-BEBC-77DE029E3BFB}" type="presOf" srcId="{33EB026B-7CBF-4317-BDEE-63A33228340E}" destId="{53A91785-BFFD-4A61-A9CE-89D2F5B9CBF0}" srcOrd="0" destOrd="0" presId="urn:microsoft.com/office/officeart/2005/8/layout/radial1"/>
    <dgm:cxn modelId="{F6D84750-4D36-413D-935F-BE8CA70C1EC6}" type="presOf" srcId="{2194E889-B9E8-4437-B490-D53FEB716B75}" destId="{6595CB39-4434-4199-B008-661FEBAFCCEF}" srcOrd="0" destOrd="0" presId="urn:microsoft.com/office/officeart/2005/8/layout/radial1"/>
    <dgm:cxn modelId="{35340055-90F2-4D64-8D86-CF0339182FDE}" type="presOf" srcId="{E809E808-27C1-4487-AE8A-90F2800B3015}" destId="{78A9154A-0BEA-487F-8A61-53140F32F2B7}" srcOrd="0" destOrd="0" presId="urn:microsoft.com/office/officeart/2005/8/layout/radial1"/>
    <dgm:cxn modelId="{AB8BC975-90F6-4CA9-A431-A4F9BFBB37D9}" type="presOf" srcId="{E76F6FDD-ED06-40B4-B5F2-6EF2F3E9FDB4}" destId="{E20FBA79-2FAE-410D-90DB-7561BF3E0E71}" srcOrd="0" destOrd="0" presId="urn:microsoft.com/office/officeart/2005/8/layout/radial1"/>
    <dgm:cxn modelId="{29EDE48B-B6D6-492D-8558-7AAB0F058A03}" srcId="{F47FC156-2046-4A7C-B5CA-6A3A842F8BDE}" destId="{E76F6FDD-ED06-40B4-B5F2-6EF2F3E9FDB4}" srcOrd="0" destOrd="0" parTransId="{E809E808-27C1-4487-AE8A-90F2800B3015}" sibTransId="{1F5955D7-BD2F-410C-B6C5-6FA02A446AA2}"/>
    <dgm:cxn modelId="{825DF7B5-02C2-4822-A621-902FC74889AE}" type="presOf" srcId="{84D86D82-663B-4EDA-B1E4-B68DD7BC8C10}" destId="{521F4BFC-58F4-4944-A919-C069EA6C6EF0}" srcOrd="0" destOrd="0" presId="urn:microsoft.com/office/officeart/2005/8/layout/radial1"/>
    <dgm:cxn modelId="{BCBDCABB-C63B-469F-B91B-7A0AA7937C9B}" type="presOf" srcId="{E63BFD4C-957B-4BF5-BD2E-047E3ADFD263}" destId="{E4878B72-1FFF-44C2-9E5D-B45C3EDE0DE5}" srcOrd="1" destOrd="0" presId="urn:microsoft.com/office/officeart/2005/8/layout/radial1"/>
    <dgm:cxn modelId="{9EE2D8D5-6D2B-4C1D-BE39-17778A9D6001}" type="presOf" srcId="{2194E889-B9E8-4437-B490-D53FEB716B75}" destId="{BF04B068-9900-4B31-9397-D45EECE6977E}" srcOrd="1" destOrd="0" presId="urn:microsoft.com/office/officeart/2005/8/layout/radial1"/>
    <dgm:cxn modelId="{B288C1DD-E350-4733-87E3-109FC3EFBEF9}" type="presOf" srcId="{33EB026B-7CBF-4317-BDEE-63A33228340E}" destId="{E7E59721-268D-4826-813E-9D796539810D}" srcOrd="1" destOrd="0" presId="urn:microsoft.com/office/officeart/2005/8/layout/radial1"/>
    <dgm:cxn modelId="{0B7D16E5-CA2E-47CB-A6CE-D6F27D698652}" type="presOf" srcId="{569AF9DA-1570-44A6-A743-E09776D71433}" destId="{BEEAC78E-11DD-4CBA-95C5-A4A24A22BCAA}" srcOrd="0" destOrd="0" presId="urn:microsoft.com/office/officeart/2005/8/layout/radial1"/>
    <dgm:cxn modelId="{FF53A2E5-5D5B-451E-97B8-4F1CEFFD3EE6}" type="presOf" srcId="{E809E808-27C1-4487-AE8A-90F2800B3015}" destId="{369B289F-9ED8-4C0C-87B8-87EA79FEAD3F}" srcOrd="1" destOrd="0" presId="urn:microsoft.com/office/officeart/2005/8/layout/radial1"/>
    <dgm:cxn modelId="{5A1B47F7-A631-4EC5-B74E-1704213F124C}" type="presOf" srcId="{7C2BCF48-0EB8-4297-8B36-18A4F3B1D5AB}" destId="{114D7A98-20CA-44D0-A306-D517A8A56C77}" srcOrd="0" destOrd="0" presId="urn:microsoft.com/office/officeart/2005/8/layout/radial1"/>
    <dgm:cxn modelId="{F417693B-F057-4E38-8E28-8F5DD1A239C0}" type="presParOf" srcId="{BEEAC78E-11DD-4CBA-95C5-A4A24A22BCAA}" destId="{9FE677C0-DA98-4975-BA1B-B29A927F0171}" srcOrd="0" destOrd="0" presId="urn:microsoft.com/office/officeart/2005/8/layout/radial1"/>
    <dgm:cxn modelId="{1A571B07-C155-4763-99AE-DDA0B4121C45}" type="presParOf" srcId="{BEEAC78E-11DD-4CBA-95C5-A4A24A22BCAA}" destId="{78A9154A-0BEA-487F-8A61-53140F32F2B7}" srcOrd="1" destOrd="0" presId="urn:microsoft.com/office/officeart/2005/8/layout/radial1"/>
    <dgm:cxn modelId="{05463550-2C7F-4811-8C93-9B5A671EE52E}" type="presParOf" srcId="{78A9154A-0BEA-487F-8A61-53140F32F2B7}" destId="{369B289F-9ED8-4C0C-87B8-87EA79FEAD3F}" srcOrd="0" destOrd="0" presId="urn:microsoft.com/office/officeart/2005/8/layout/radial1"/>
    <dgm:cxn modelId="{979883E3-B1A9-4CDB-8CF4-CEFD85558601}" type="presParOf" srcId="{BEEAC78E-11DD-4CBA-95C5-A4A24A22BCAA}" destId="{E20FBA79-2FAE-410D-90DB-7561BF3E0E71}" srcOrd="2" destOrd="0" presId="urn:microsoft.com/office/officeart/2005/8/layout/radial1"/>
    <dgm:cxn modelId="{EDF16CAD-F10B-41AD-9444-B238F6AC9B8F}" type="presParOf" srcId="{BEEAC78E-11DD-4CBA-95C5-A4A24A22BCAA}" destId="{5F90C4F7-ACDA-4F7D-972F-5A63173493FF}" srcOrd="3" destOrd="0" presId="urn:microsoft.com/office/officeart/2005/8/layout/radial1"/>
    <dgm:cxn modelId="{1F2EAF7B-AE63-427B-BF28-E24372894610}" type="presParOf" srcId="{5F90C4F7-ACDA-4F7D-972F-5A63173493FF}" destId="{E4878B72-1FFF-44C2-9E5D-B45C3EDE0DE5}" srcOrd="0" destOrd="0" presId="urn:microsoft.com/office/officeart/2005/8/layout/radial1"/>
    <dgm:cxn modelId="{A6761D4A-1528-4187-9DED-1653C616FA9C}" type="presParOf" srcId="{BEEAC78E-11DD-4CBA-95C5-A4A24A22BCAA}" destId="{E3AE6592-705B-4192-9674-A767C2D93AB5}" srcOrd="4" destOrd="0" presId="urn:microsoft.com/office/officeart/2005/8/layout/radial1"/>
    <dgm:cxn modelId="{6C4BDA70-B8DF-4D4A-904B-C704707BEF9E}" type="presParOf" srcId="{BEEAC78E-11DD-4CBA-95C5-A4A24A22BCAA}" destId="{6595CB39-4434-4199-B008-661FEBAFCCEF}" srcOrd="5" destOrd="0" presId="urn:microsoft.com/office/officeart/2005/8/layout/radial1"/>
    <dgm:cxn modelId="{5979761B-52A0-442D-B201-36449BB3F9C8}" type="presParOf" srcId="{6595CB39-4434-4199-B008-661FEBAFCCEF}" destId="{BF04B068-9900-4B31-9397-D45EECE6977E}" srcOrd="0" destOrd="0" presId="urn:microsoft.com/office/officeart/2005/8/layout/radial1"/>
    <dgm:cxn modelId="{FA7B9D1F-BE47-4F4A-95FC-0C348669D152}" type="presParOf" srcId="{BEEAC78E-11DD-4CBA-95C5-A4A24A22BCAA}" destId="{114D7A98-20CA-44D0-A306-D517A8A56C77}" srcOrd="6" destOrd="0" presId="urn:microsoft.com/office/officeart/2005/8/layout/radial1"/>
    <dgm:cxn modelId="{EA6BAAA0-15AA-43F4-A3AD-9DA4B6221538}" type="presParOf" srcId="{BEEAC78E-11DD-4CBA-95C5-A4A24A22BCAA}" destId="{53A91785-BFFD-4A61-A9CE-89D2F5B9CBF0}" srcOrd="7" destOrd="0" presId="urn:microsoft.com/office/officeart/2005/8/layout/radial1"/>
    <dgm:cxn modelId="{93F3A90B-0C22-4275-AECD-2538D2461D14}" type="presParOf" srcId="{53A91785-BFFD-4A61-A9CE-89D2F5B9CBF0}" destId="{E7E59721-268D-4826-813E-9D796539810D}" srcOrd="0" destOrd="0" presId="urn:microsoft.com/office/officeart/2005/8/layout/radial1"/>
    <dgm:cxn modelId="{374889B6-6EE9-46A9-A134-C83373FEAB44}" type="presParOf" srcId="{BEEAC78E-11DD-4CBA-95C5-A4A24A22BCAA}" destId="{521F4BFC-58F4-4944-A919-C069EA6C6EF0}" srcOrd="8" destOrd="0" presId="urn:microsoft.com/office/officeart/2005/8/layout/radial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E1B7A6-8CE4-4676-866A-1D1029949AB4}" type="doc">
      <dgm:prSet loTypeId="urn:microsoft.com/office/officeart/2005/8/layout/radial1" loCatId="relationship" qsTypeId="urn:microsoft.com/office/officeart/2005/8/quickstyle/simple1" qsCatId="simple" csTypeId="urn:microsoft.com/office/officeart/2005/8/colors/accent1_2" csCatId="accent1"/>
      <dgm:spPr/>
    </dgm:pt>
    <dgm:pt modelId="{3AD08A7B-38E0-40A9-A3A3-97FB370821E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Arial" charset="0"/>
              <a:cs typeface="Arial" charset="0"/>
            </a:rPr>
            <a:t>Ball Valves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Arial" charset="0"/>
              <a:cs typeface="Arial" charset="0"/>
            </a:rPr>
            <a:t> and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Arial" charset="0"/>
              <a:cs typeface="Arial" charset="0"/>
            </a:rPr>
            <a:t>Gate Valves</a:t>
          </a:r>
        </a:p>
      </dgm:t>
    </dgm:pt>
    <dgm:pt modelId="{D029C809-4457-4B31-8E10-327B95E27950}" type="parTrans" cxnId="{8F09D926-0F14-44AD-9F05-3E8EB3BD5546}">
      <dgm:prSet/>
      <dgm:spPr/>
      <dgm:t>
        <a:bodyPr/>
        <a:lstStyle/>
        <a:p>
          <a:endParaRPr lang="en-US"/>
        </a:p>
      </dgm:t>
    </dgm:pt>
    <dgm:pt modelId="{046C2B15-158F-4F5E-9B8D-C6BEC02BC12F}" type="sibTrans" cxnId="{8F09D926-0F14-44AD-9F05-3E8EB3BD5546}">
      <dgm:prSet/>
      <dgm:spPr/>
      <dgm:t>
        <a:bodyPr/>
        <a:lstStyle/>
        <a:p>
          <a:endParaRPr lang="en-US"/>
        </a:p>
      </dgm:t>
    </dgm:pt>
    <dgm:pt modelId="{5EE1B01B-2634-4DA1-BDF1-0F6E28B6B5E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Pneumatic</a:t>
          </a:r>
        </a:p>
      </dgm:t>
    </dgm:pt>
    <dgm:pt modelId="{2C7ACC82-58E3-4A42-8D53-D59A658B0A38}" type="parTrans" cxnId="{DA16D16E-4019-4EA5-9476-EE989049D52F}">
      <dgm:prSet/>
      <dgm:spPr/>
      <dgm:t>
        <a:bodyPr/>
        <a:lstStyle/>
        <a:p>
          <a:endParaRPr lang="en-US" dirty="0"/>
        </a:p>
      </dgm:t>
    </dgm:pt>
    <dgm:pt modelId="{1E68C637-A2A5-4FE7-AFA2-D73A8E15A302}" type="sibTrans" cxnId="{DA16D16E-4019-4EA5-9476-EE989049D52F}">
      <dgm:prSet/>
      <dgm:spPr/>
      <dgm:t>
        <a:bodyPr/>
        <a:lstStyle/>
        <a:p>
          <a:endParaRPr lang="en-US"/>
        </a:p>
      </dgm:t>
    </dgm:pt>
    <dgm:pt modelId="{E9A4CD07-D11B-4392-83CC-6A92360AA89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Hydraulic</a:t>
          </a:r>
        </a:p>
      </dgm:t>
    </dgm:pt>
    <dgm:pt modelId="{2D85DC30-BC10-4E1B-9614-E634D328CD15}" type="parTrans" cxnId="{3AEF299D-D6B0-4E73-B4A2-B9D1D02FB10E}">
      <dgm:prSet/>
      <dgm:spPr/>
      <dgm:t>
        <a:bodyPr/>
        <a:lstStyle/>
        <a:p>
          <a:endParaRPr lang="en-US" dirty="0"/>
        </a:p>
      </dgm:t>
    </dgm:pt>
    <dgm:pt modelId="{8B2DEC39-6620-498F-93B5-F48F8FBA53BC}" type="sibTrans" cxnId="{3AEF299D-D6B0-4E73-B4A2-B9D1D02FB10E}">
      <dgm:prSet/>
      <dgm:spPr/>
      <dgm:t>
        <a:bodyPr/>
        <a:lstStyle/>
        <a:p>
          <a:endParaRPr lang="en-US"/>
        </a:p>
      </dgm:t>
    </dgm:pt>
    <dgm:pt modelId="{007342DD-4CD1-42A0-B569-CF28F4BD525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Natural gas</a:t>
          </a:r>
        </a:p>
      </dgm:t>
    </dgm:pt>
    <dgm:pt modelId="{E95F2FB6-22CF-41CB-95D2-D52480635A57}" type="parTrans" cxnId="{8B4E90EB-D543-4506-A5AD-4A3DA6F7A8FC}">
      <dgm:prSet/>
      <dgm:spPr/>
      <dgm:t>
        <a:bodyPr/>
        <a:lstStyle/>
        <a:p>
          <a:endParaRPr lang="en-US" dirty="0"/>
        </a:p>
      </dgm:t>
    </dgm:pt>
    <dgm:pt modelId="{25F7B110-1CDE-49E7-8F32-ACE624FF95F8}" type="sibTrans" cxnId="{8B4E90EB-D543-4506-A5AD-4A3DA6F7A8FC}">
      <dgm:prSet/>
      <dgm:spPr/>
      <dgm:t>
        <a:bodyPr/>
        <a:lstStyle/>
        <a:p>
          <a:endParaRPr lang="en-US"/>
        </a:p>
      </dgm:t>
    </dgm:pt>
    <dgm:pt modelId="{172989E9-49F9-4ECE-8C5E-D2929E31808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Chemical</a:t>
          </a:r>
        </a:p>
      </dgm:t>
    </dgm:pt>
    <dgm:pt modelId="{1D90286E-2CDC-4588-9612-0100EB9211F9}" type="parTrans" cxnId="{3ED11DA3-065A-4BC0-9519-775F175E1A5A}">
      <dgm:prSet/>
      <dgm:spPr/>
      <dgm:t>
        <a:bodyPr/>
        <a:lstStyle/>
        <a:p>
          <a:endParaRPr lang="en-US" dirty="0"/>
        </a:p>
      </dgm:t>
    </dgm:pt>
    <dgm:pt modelId="{9CFDE789-A7DC-4387-9820-134ED9CA504F}" type="sibTrans" cxnId="{3ED11DA3-065A-4BC0-9519-775F175E1A5A}">
      <dgm:prSet/>
      <dgm:spPr/>
      <dgm:t>
        <a:bodyPr/>
        <a:lstStyle/>
        <a:p>
          <a:endParaRPr lang="en-US"/>
        </a:p>
      </dgm:t>
    </dgm:pt>
    <dgm:pt modelId="{1CF7EA0E-980E-47BE-A57E-6ED8C476C65E}" type="pres">
      <dgm:prSet presAssocID="{F7E1B7A6-8CE4-4676-866A-1D1029949AB4}" presName="cycle" presStyleCnt="0">
        <dgm:presLayoutVars>
          <dgm:chMax val="1"/>
          <dgm:dir/>
          <dgm:animLvl val="ctr"/>
          <dgm:resizeHandles val="exact"/>
        </dgm:presLayoutVars>
      </dgm:prSet>
      <dgm:spPr/>
    </dgm:pt>
    <dgm:pt modelId="{AC8DA335-1FF3-43FE-AA24-9EA439ADB11D}" type="pres">
      <dgm:prSet presAssocID="{3AD08A7B-38E0-40A9-A3A3-97FB370821EF}" presName="centerShape" presStyleLbl="node0" presStyleIdx="0" presStyleCnt="1"/>
      <dgm:spPr/>
    </dgm:pt>
    <dgm:pt modelId="{40905E15-5C48-4C09-BF79-3F99B319AFD2}" type="pres">
      <dgm:prSet presAssocID="{2C7ACC82-58E3-4A42-8D53-D59A658B0A38}" presName="Name9" presStyleLbl="parChTrans1D2" presStyleIdx="0" presStyleCnt="4"/>
      <dgm:spPr/>
    </dgm:pt>
    <dgm:pt modelId="{F5FAE532-B578-4AF9-9E6A-C5F44EB1E99C}" type="pres">
      <dgm:prSet presAssocID="{2C7ACC82-58E3-4A42-8D53-D59A658B0A38}" presName="connTx" presStyleLbl="parChTrans1D2" presStyleIdx="0" presStyleCnt="4"/>
      <dgm:spPr/>
    </dgm:pt>
    <dgm:pt modelId="{80E884C9-6E2B-4366-B9E7-C41B5FA1DC9A}" type="pres">
      <dgm:prSet presAssocID="{5EE1B01B-2634-4DA1-BDF1-0F6E28B6B5EF}" presName="node" presStyleLbl="node1" presStyleIdx="0" presStyleCnt="4">
        <dgm:presLayoutVars>
          <dgm:bulletEnabled val="1"/>
        </dgm:presLayoutVars>
      </dgm:prSet>
      <dgm:spPr/>
    </dgm:pt>
    <dgm:pt modelId="{32140CD0-203A-4C87-A71E-87BD2028A241}" type="pres">
      <dgm:prSet presAssocID="{2D85DC30-BC10-4E1B-9614-E634D328CD15}" presName="Name9" presStyleLbl="parChTrans1D2" presStyleIdx="1" presStyleCnt="4"/>
      <dgm:spPr/>
    </dgm:pt>
    <dgm:pt modelId="{F0B36D77-0EB7-43DA-8984-3B13F0C91351}" type="pres">
      <dgm:prSet presAssocID="{2D85DC30-BC10-4E1B-9614-E634D328CD15}" presName="connTx" presStyleLbl="parChTrans1D2" presStyleIdx="1" presStyleCnt="4"/>
      <dgm:spPr/>
    </dgm:pt>
    <dgm:pt modelId="{6235260E-8D23-4C7C-8F8E-A2ECB851F661}" type="pres">
      <dgm:prSet presAssocID="{E9A4CD07-D11B-4392-83CC-6A92360AA899}" presName="node" presStyleLbl="node1" presStyleIdx="1" presStyleCnt="4">
        <dgm:presLayoutVars>
          <dgm:bulletEnabled val="1"/>
        </dgm:presLayoutVars>
      </dgm:prSet>
      <dgm:spPr/>
    </dgm:pt>
    <dgm:pt modelId="{826A21A6-307B-46A6-8637-39A98CCF6034}" type="pres">
      <dgm:prSet presAssocID="{E95F2FB6-22CF-41CB-95D2-D52480635A57}" presName="Name9" presStyleLbl="parChTrans1D2" presStyleIdx="2" presStyleCnt="4"/>
      <dgm:spPr/>
    </dgm:pt>
    <dgm:pt modelId="{F4556250-8E9F-4663-936D-6937940F77E8}" type="pres">
      <dgm:prSet presAssocID="{E95F2FB6-22CF-41CB-95D2-D52480635A57}" presName="connTx" presStyleLbl="parChTrans1D2" presStyleIdx="2" presStyleCnt="4"/>
      <dgm:spPr/>
    </dgm:pt>
    <dgm:pt modelId="{8237B525-3501-42BA-BF6E-DE3C19F5B286}" type="pres">
      <dgm:prSet presAssocID="{007342DD-4CD1-42A0-B569-CF28F4BD525D}" presName="node" presStyleLbl="node1" presStyleIdx="2" presStyleCnt="4">
        <dgm:presLayoutVars>
          <dgm:bulletEnabled val="1"/>
        </dgm:presLayoutVars>
      </dgm:prSet>
      <dgm:spPr/>
    </dgm:pt>
    <dgm:pt modelId="{78910B06-E5F1-4CDF-8598-3C4D08012508}" type="pres">
      <dgm:prSet presAssocID="{1D90286E-2CDC-4588-9612-0100EB9211F9}" presName="Name9" presStyleLbl="parChTrans1D2" presStyleIdx="3" presStyleCnt="4"/>
      <dgm:spPr/>
    </dgm:pt>
    <dgm:pt modelId="{ACFB18D1-26D2-4904-8063-03B4C412E405}" type="pres">
      <dgm:prSet presAssocID="{1D90286E-2CDC-4588-9612-0100EB9211F9}" presName="connTx" presStyleLbl="parChTrans1D2" presStyleIdx="3" presStyleCnt="4"/>
      <dgm:spPr/>
    </dgm:pt>
    <dgm:pt modelId="{98B1DDE2-0044-49DC-A98F-BFBCAB7AA4D8}" type="pres">
      <dgm:prSet presAssocID="{172989E9-49F9-4ECE-8C5E-D2929E31808D}" presName="node" presStyleLbl="node1" presStyleIdx="3" presStyleCnt="4">
        <dgm:presLayoutVars>
          <dgm:bulletEnabled val="1"/>
        </dgm:presLayoutVars>
      </dgm:prSet>
      <dgm:spPr/>
    </dgm:pt>
  </dgm:ptLst>
  <dgm:cxnLst>
    <dgm:cxn modelId="{F6B9A602-B43B-486A-B91A-A35141D300DB}" type="presOf" srcId="{5EE1B01B-2634-4DA1-BDF1-0F6E28B6B5EF}" destId="{80E884C9-6E2B-4366-B9E7-C41B5FA1DC9A}" srcOrd="0" destOrd="0" presId="urn:microsoft.com/office/officeart/2005/8/layout/radial1"/>
    <dgm:cxn modelId="{21326907-567B-44AD-A505-8C2C16792230}" type="presOf" srcId="{2C7ACC82-58E3-4A42-8D53-D59A658B0A38}" destId="{40905E15-5C48-4C09-BF79-3F99B319AFD2}" srcOrd="0" destOrd="0" presId="urn:microsoft.com/office/officeart/2005/8/layout/radial1"/>
    <dgm:cxn modelId="{8F09D926-0F14-44AD-9F05-3E8EB3BD5546}" srcId="{F7E1B7A6-8CE4-4676-866A-1D1029949AB4}" destId="{3AD08A7B-38E0-40A9-A3A3-97FB370821EF}" srcOrd="0" destOrd="0" parTransId="{D029C809-4457-4B31-8E10-327B95E27950}" sibTransId="{046C2B15-158F-4F5E-9B8D-C6BEC02BC12F}"/>
    <dgm:cxn modelId="{97673D5C-813D-490C-B824-653061C222F0}" type="presOf" srcId="{2C7ACC82-58E3-4A42-8D53-D59A658B0A38}" destId="{F5FAE532-B578-4AF9-9E6A-C5F44EB1E99C}" srcOrd="1" destOrd="0" presId="urn:microsoft.com/office/officeart/2005/8/layout/radial1"/>
    <dgm:cxn modelId="{753A8242-5BE2-48C1-ACCB-8B33B939B561}" type="presOf" srcId="{2D85DC30-BC10-4E1B-9614-E634D328CD15}" destId="{F0B36D77-0EB7-43DA-8984-3B13F0C91351}" srcOrd="1" destOrd="0" presId="urn:microsoft.com/office/officeart/2005/8/layout/radial1"/>
    <dgm:cxn modelId="{DA16D16E-4019-4EA5-9476-EE989049D52F}" srcId="{3AD08A7B-38E0-40A9-A3A3-97FB370821EF}" destId="{5EE1B01B-2634-4DA1-BDF1-0F6E28B6B5EF}" srcOrd="0" destOrd="0" parTransId="{2C7ACC82-58E3-4A42-8D53-D59A658B0A38}" sibTransId="{1E68C637-A2A5-4FE7-AFA2-D73A8E15A302}"/>
    <dgm:cxn modelId="{728ABC50-BD9B-456B-A466-5BACC036292A}" type="presOf" srcId="{1D90286E-2CDC-4588-9612-0100EB9211F9}" destId="{78910B06-E5F1-4CDF-8598-3C4D08012508}" srcOrd="0" destOrd="0" presId="urn:microsoft.com/office/officeart/2005/8/layout/radial1"/>
    <dgm:cxn modelId="{04A18352-CE03-422F-808F-46C0094D8849}" type="presOf" srcId="{E95F2FB6-22CF-41CB-95D2-D52480635A57}" destId="{F4556250-8E9F-4663-936D-6937940F77E8}" srcOrd="1" destOrd="0" presId="urn:microsoft.com/office/officeart/2005/8/layout/radial1"/>
    <dgm:cxn modelId="{9E11AF73-D47D-43D9-AE2E-88312822E6A8}" type="presOf" srcId="{E95F2FB6-22CF-41CB-95D2-D52480635A57}" destId="{826A21A6-307B-46A6-8637-39A98CCF6034}" srcOrd="0" destOrd="0" presId="urn:microsoft.com/office/officeart/2005/8/layout/radial1"/>
    <dgm:cxn modelId="{C0ABAF53-3AD5-41AB-A0A1-4C764C05C3C0}" type="presOf" srcId="{3AD08A7B-38E0-40A9-A3A3-97FB370821EF}" destId="{AC8DA335-1FF3-43FE-AA24-9EA439ADB11D}" srcOrd="0" destOrd="0" presId="urn:microsoft.com/office/officeart/2005/8/layout/radial1"/>
    <dgm:cxn modelId="{A5B4F97D-F619-4FB2-A6C6-571A0BDB1E24}" type="presOf" srcId="{F7E1B7A6-8CE4-4676-866A-1D1029949AB4}" destId="{1CF7EA0E-980E-47BE-A57E-6ED8C476C65E}" srcOrd="0" destOrd="0" presId="urn:microsoft.com/office/officeart/2005/8/layout/radial1"/>
    <dgm:cxn modelId="{BB96ED8C-EB0F-482A-BE27-FEEDC980F463}" type="presOf" srcId="{2D85DC30-BC10-4E1B-9614-E634D328CD15}" destId="{32140CD0-203A-4C87-A71E-87BD2028A241}" srcOrd="0" destOrd="0" presId="urn:microsoft.com/office/officeart/2005/8/layout/radial1"/>
    <dgm:cxn modelId="{3AEF299D-D6B0-4E73-B4A2-B9D1D02FB10E}" srcId="{3AD08A7B-38E0-40A9-A3A3-97FB370821EF}" destId="{E9A4CD07-D11B-4392-83CC-6A92360AA899}" srcOrd="1" destOrd="0" parTransId="{2D85DC30-BC10-4E1B-9614-E634D328CD15}" sibTransId="{8B2DEC39-6620-498F-93B5-F48F8FBA53BC}"/>
    <dgm:cxn modelId="{3ED11DA3-065A-4BC0-9519-775F175E1A5A}" srcId="{3AD08A7B-38E0-40A9-A3A3-97FB370821EF}" destId="{172989E9-49F9-4ECE-8C5E-D2929E31808D}" srcOrd="3" destOrd="0" parTransId="{1D90286E-2CDC-4588-9612-0100EB9211F9}" sibTransId="{9CFDE789-A7DC-4387-9820-134ED9CA504F}"/>
    <dgm:cxn modelId="{FF7182A5-685F-4B2C-8A82-0176C44549F3}" type="presOf" srcId="{172989E9-49F9-4ECE-8C5E-D2929E31808D}" destId="{98B1DDE2-0044-49DC-A98F-BFBCAB7AA4D8}" srcOrd="0" destOrd="0" presId="urn:microsoft.com/office/officeart/2005/8/layout/radial1"/>
    <dgm:cxn modelId="{7F4E70A8-6B70-411F-9838-B10AA8EF153E}" type="presOf" srcId="{E9A4CD07-D11B-4392-83CC-6A92360AA899}" destId="{6235260E-8D23-4C7C-8F8E-A2ECB851F661}" srcOrd="0" destOrd="0" presId="urn:microsoft.com/office/officeart/2005/8/layout/radial1"/>
    <dgm:cxn modelId="{BB5DB6BC-806D-4D8F-B256-B3D6E167EB75}" type="presOf" srcId="{1D90286E-2CDC-4588-9612-0100EB9211F9}" destId="{ACFB18D1-26D2-4904-8063-03B4C412E405}" srcOrd="1" destOrd="0" presId="urn:microsoft.com/office/officeart/2005/8/layout/radial1"/>
    <dgm:cxn modelId="{8B4E90EB-D543-4506-A5AD-4A3DA6F7A8FC}" srcId="{3AD08A7B-38E0-40A9-A3A3-97FB370821EF}" destId="{007342DD-4CD1-42A0-B569-CF28F4BD525D}" srcOrd="2" destOrd="0" parTransId="{E95F2FB6-22CF-41CB-95D2-D52480635A57}" sibTransId="{25F7B110-1CDE-49E7-8F32-ACE624FF95F8}"/>
    <dgm:cxn modelId="{8DA52BFF-184F-4BB8-AF55-3E77AD3AC3ED}" type="presOf" srcId="{007342DD-4CD1-42A0-B569-CF28F4BD525D}" destId="{8237B525-3501-42BA-BF6E-DE3C19F5B286}" srcOrd="0" destOrd="0" presId="urn:microsoft.com/office/officeart/2005/8/layout/radial1"/>
    <dgm:cxn modelId="{69325546-B14D-4A1E-8107-D10FC101191B}" type="presParOf" srcId="{1CF7EA0E-980E-47BE-A57E-6ED8C476C65E}" destId="{AC8DA335-1FF3-43FE-AA24-9EA439ADB11D}" srcOrd="0" destOrd="0" presId="urn:microsoft.com/office/officeart/2005/8/layout/radial1"/>
    <dgm:cxn modelId="{055E15A2-3EA6-485A-B23D-B413DEF3DDC7}" type="presParOf" srcId="{1CF7EA0E-980E-47BE-A57E-6ED8C476C65E}" destId="{40905E15-5C48-4C09-BF79-3F99B319AFD2}" srcOrd="1" destOrd="0" presId="urn:microsoft.com/office/officeart/2005/8/layout/radial1"/>
    <dgm:cxn modelId="{315B5C1A-3AA1-47C0-9EAE-C239375473B1}" type="presParOf" srcId="{40905E15-5C48-4C09-BF79-3F99B319AFD2}" destId="{F5FAE532-B578-4AF9-9E6A-C5F44EB1E99C}" srcOrd="0" destOrd="0" presId="urn:microsoft.com/office/officeart/2005/8/layout/radial1"/>
    <dgm:cxn modelId="{D6834D7E-52EA-4DD8-AAD5-6EF502FA6B67}" type="presParOf" srcId="{1CF7EA0E-980E-47BE-A57E-6ED8C476C65E}" destId="{80E884C9-6E2B-4366-B9E7-C41B5FA1DC9A}" srcOrd="2" destOrd="0" presId="urn:microsoft.com/office/officeart/2005/8/layout/radial1"/>
    <dgm:cxn modelId="{34B5198B-E70E-4F19-A903-91AE61F0E307}" type="presParOf" srcId="{1CF7EA0E-980E-47BE-A57E-6ED8C476C65E}" destId="{32140CD0-203A-4C87-A71E-87BD2028A241}" srcOrd="3" destOrd="0" presId="urn:microsoft.com/office/officeart/2005/8/layout/radial1"/>
    <dgm:cxn modelId="{26FAE912-F248-49BF-B011-8743D495E558}" type="presParOf" srcId="{32140CD0-203A-4C87-A71E-87BD2028A241}" destId="{F0B36D77-0EB7-43DA-8984-3B13F0C91351}" srcOrd="0" destOrd="0" presId="urn:microsoft.com/office/officeart/2005/8/layout/radial1"/>
    <dgm:cxn modelId="{642FE60B-92BA-440C-BE48-5734A3F8B126}" type="presParOf" srcId="{1CF7EA0E-980E-47BE-A57E-6ED8C476C65E}" destId="{6235260E-8D23-4C7C-8F8E-A2ECB851F661}" srcOrd="4" destOrd="0" presId="urn:microsoft.com/office/officeart/2005/8/layout/radial1"/>
    <dgm:cxn modelId="{9EEADF49-642F-40AB-B1E1-C69ED080032D}" type="presParOf" srcId="{1CF7EA0E-980E-47BE-A57E-6ED8C476C65E}" destId="{826A21A6-307B-46A6-8637-39A98CCF6034}" srcOrd="5" destOrd="0" presId="urn:microsoft.com/office/officeart/2005/8/layout/radial1"/>
    <dgm:cxn modelId="{CB1FA71F-2DE5-4E36-A349-1F030CC38E69}" type="presParOf" srcId="{826A21A6-307B-46A6-8637-39A98CCF6034}" destId="{F4556250-8E9F-4663-936D-6937940F77E8}" srcOrd="0" destOrd="0" presId="urn:microsoft.com/office/officeart/2005/8/layout/radial1"/>
    <dgm:cxn modelId="{941C6033-F985-443F-897E-4C7C04039E79}" type="presParOf" srcId="{1CF7EA0E-980E-47BE-A57E-6ED8C476C65E}" destId="{8237B525-3501-42BA-BF6E-DE3C19F5B286}" srcOrd="6" destOrd="0" presId="urn:microsoft.com/office/officeart/2005/8/layout/radial1"/>
    <dgm:cxn modelId="{57C89C0D-4F08-4351-A118-16BF340A00F3}" type="presParOf" srcId="{1CF7EA0E-980E-47BE-A57E-6ED8C476C65E}" destId="{78910B06-E5F1-4CDF-8598-3C4D08012508}" srcOrd="7" destOrd="0" presId="urn:microsoft.com/office/officeart/2005/8/layout/radial1"/>
    <dgm:cxn modelId="{28DEFA22-D950-4AF6-BDCE-9B0F09200D1F}" type="presParOf" srcId="{78910B06-E5F1-4CDF-8598-3C4D08012508}" destId="{ACFB18D1-26D2-4904-8063-03B4C412E405}" srcOrd="0" destOrd="0" presId="urn:microsoft.com/office/officeart/2005/8/layout/radial1"/>
    <dgm:cxn modelId="{2AD59A33-F7F2-4B1A-8F06-F9F651A7AA3F}" type="presParOf" srcId="{1CF7EA0E-980E-47BE-A57E-6ED8C476C65E}" destId="{98B1DDE2-0044-49DC-A98F-BFBCAB7AA4D8}" srcOrd="8"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E677C0-DA98-4975-BA1B-B29A927F0171}">
      <dsp:nvSpPr>
        <dsp:cNvPr id="0" name=""/>
        <dsp:cNvSpPr/>
      </dsp:nvSpPr>
      <dsp:spPr>
        <a:xfrm>
          <a:off x="2216352" y="1442664"/>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Arial" charset="0"/>
              <a:cs typeface="Arial" charset="0"/>
            </a:rPr>
            <a:t>Electrical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Arial" charset="0"/>
              <a:cs typeface="Arial" charset="0"/>
            </a:rPr>
            <a:t> Energy</a:t>
          </a:r>
        </a:p>
      </dsp:txBody>
      <dsp:txXfrm>
        <a:off x="2378449" y="1604761"/>
        <a:ext cx="782674" cy="782674"/>
      </dsp:txXfrm>
    </dsp:sp>
    <dsp:sp modelId="{78A9154A-0BEA-487F-8A61-53140F32F2B7}">
      <dsp:nvSpPr>
        <dsp:cNvPr id="0" name=""/>
        <dsp:cNvSpPr/>
      </dsp:nvSpPr>
      <dsp:spPr>
        <a:xfrm rot="16200000">
          <a:off x="2603643" y="1258943"/>
          <a:ext cx="332286" cy="35156"/>
        </a:xfrm>
        <a:custGeom>
          <a:avLst/>
          <a:gdLst/>
          <a:ahLst/>
          <a:cxnLst/>
          <a:rect l="0" t="0" r="0" b="0"/>
          <a:pathLst>
            <a:path>
              <a:moveTo>
                <a:pt x="0" y="17578"/>
              </a:moveTo>
              <a:lnTo>
                <a:pt x="332286"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61479" y="1268214"/>
        <a:ext cx="16614" cy="16614"/>
      </dsp:txXfrm>
    </dsp:sp>
    <dsp:sp modelId="{E20FBA79-2FAE-410D-90DB-7561BF3E0E71}">
      <dsp:nvSpPr>
        <dsp:cNvPr id="0" name=""/>
        <dsp:cNvSpPr/>
      </dsp:nvSpPr>
      <dsp:spPr>
        <a:xfrm>
          <a:off x="2216352" y="3509"/>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kern="1200" cap="none" normalizeH="0" baseline="0" dirty="0">
              <a:ln>
                <a:noFill/>
              </a:ln>
              <a:solidFill>
                <a:schemeClr val="tx1"/>
              </a:solidFill>
              <a:effectLst/>
              <a:latin typeface="Arial" charset="0"/>
              <a:cs typeface="Arial" charset="0"/>
            </a:rPr>
            <a:t>Fuses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kern="1200" cap="none" normalizeH="0" baseline="0" dirty="0">
              <a:ln>
                <a:noFill/>
              </a:ln>
              <a:solidFill>
                <a:schemeClr val="tx1"/>
              </a:solidFill>
              <a:effectLst/>
              <a:latin typeface="Arial" charset="0"/>
              <a:cs typeface="Arial" charset="0"/>
            </a:rPr>
            <a:t>Breakers</a:t>
          </a:r>
        </a:p>
      </dsp:txBody>
      <dsp:txXfrm>
        <a:off x="2378449" y="165606"/>
        <a:ext cx="782674" cy="782674"/>
      </dsp:txXfrm>
    </dsp:sp>
    <dsp:sp modelId="{5F90C4F7-ACDA-4F7D-972F-5A63173493FF}">
      <dsp:nvSpPr>
        <dsp:cNvPr id="0" name=""/>
        <dsp:cNvSpPr/>
      </dsp:nvSpPr>
      <dsp:spPr>
        <a:xfrm>
          <a:off x="3323220" y="1978520"/>
          <a:ext cx="204692" cy="35156"/>
        </a:xfrm>
        <a:custGeom>
          <a:avLst/>
          <a:gdLst/>
          <a:ahLst/>
          <a:cxnLst/>
          <a:rect l="0" t="0" r="0" b="0"/>
          <a:pathLst>
            <a:path>
              <a:moveTo>
                <a:pt x="0" y="17578"/>
              </a:moveTo>
              <a:lnTo>
                <a:pt x="204692"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420449" y="1990981"/>
        <a:ext cx="10234" cy="10234"/>
      </dsp:txXfrm>
    </dsp:sp>
    <dsp:sp modelId="{E3AE6592-705B-4192-9674-A767C2D93AB5}">
      <dsp:nvSpPr>
        <dsp:cNvPr id="0" name=""/>
        <dsp:cNvSpPr/>
      </dsp:nvSpPr>
      <dsp:spPr>
        <a:xfrm>
          <a:off x="3527912" y="1423665"/>
          <a:ext cx="1362057" cy="114486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Predetermined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lockout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points</a:t>
          </a:r>
        </a:p>
      </dsp:txBody>
      <dsp:txXfrm>
        <a:off x="3727381" y="1591327"/>
        <a:ext cx="963119" cy="809543"/>
      </dsp:txXfrm>
    </dsp:sp>
    <dsp:sp modelId="{6595CB39-4434-4199-B008-661FEBAFCCEF}">
      <dsp:nvSpPr>
        <dsp:cNvPr id="0" name=""/>
        <dsp:cNvSpPr/>
      </dsp:nvSpPr>
      <dsp:spPr>
        <a:xfrm rot="5400000">
          <a:off x="2603643" y="2698098"/>
          <a:ext cx="332286" cy="35156"/>
        </a:xfrm>
        <a:custGeom>
          <a:avLst/>
          <a:gdLst/>
          <a:ahLst/>
          <a:cxnLst/>
          <a:rect l="0" t="0" r="0" b="0"/>
          <a:pathLst>
            <a:path>
              <a:moveTo>
                <a:pt x="0" y="17578"/>
              </a:moveTo>
              <a:lnTo>
                <a:pt x="332286"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61479" y="2707369"/>
        <a:ext cx="16614" cy="16614"/>
      </dsp:txXfrm>
    </dsp:sp>
    <dsp:sp modelId="{114D7A98-20CA-44D0-A306-D517A8A56C77}">
      <dsp:nvSpPr>
        <dsp:cNvPr id="0" name=""/>
        <dsp:cNvSpPr/>
      </dsp:nvSpPr>
      <dsp:spPr>
        <a:xfrm>
          <a:off x="2216352" y="2881819"/>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Disconnects</a:t>
          </a:r>
        </a:p>
      </dsp:txBody>
      <dsp:txXfrm>
        <a:off x="2378449" y="3043916"/>
        <a:ext cx="782674" cy="782674"/>
      </dsp:txXfrm>
    </dsp:sp>
    <dsp:sp modelId="{53A91785-BFFD-4A61-A9CE-89D2F5B9CBF0}">
      <dsp:nvSpPr>
        <dsp:cNvPr id="0" name=""/>
        <dsp:cNvSpPr/>
      </dsp:nvSpPr>
      <dsp:spPr>
        <a:xfrm rot="10800000">
          <a:off x="1884065" y="1978520"/>
          <a:ext cx="332286" cy="35156"/>
        </a:xfrm>
        <a:custGeom>
          <a:avLst/>
          <a:gdLst/>
          <a:ahLst/>
          <a:cxnLst/>
          <a:rect l="0" t="0" r="0" b="0"/>
          <a:pathLst>
            <a:path>
              <a:moveTo>
                <a:pt x="0" y="17578"/>
              </a:moveTo>
              <a:lnTo>
                <a:pt x="332286"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2041901" y="1987791"/>
        <a:ext cx="16614" cy="16614"/>
      </dsp:txXfrm>
    </dsp:sp>
    <dsp:sp modelId="{521F4BFC-58F4-4944-A919-C069EA6C6EF0}">
      <dsp:nvSpPr>
        <dsp:cNvPr id="0" name=""/>
        <dsp:cNvSpPr/>
      </dsp:nvSpPr>
      <dsp:spPr>
        <a:xfrm>
          <a:off x="777197" y="1442664"/>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kern="1200" cap="none" normalizeH="0" baseline="0" dirty="0">
              <a:ln>
                <a:noFill/>
              </a:ln>
              <a:solidFill>
                <a:schemeClr val="tx1"/>
              </a:solidFill>
              <a:effectLst/>
              <a:latin typeface="Arial" charset="0"/>
              <a:cs typeface="Arial" charset="0"/>
            </a:rPr>
            <a:t>Plug</a:t>
          </a:r>
        </a:p>
      </dsp:txBody>
      <dsp:txXfrm>
        <a:off x="939294" y="1604761"/>
        <a:ext cx="782674" cy="782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DA335-1FF3-43FE-AA24-9EA439ADB11D}">
      <dsp:nvSpPr>
        <dsp:cNvPr id="0" name=""/>
        <dsp:cNvSpPr/>
      </dsp:nvSpPr>
      <dsp:spPr>
        <a:xfrm>
          <a:off x="2227177" y="1501197"/>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charset="0"/>
              <a:cs typeface="Arial" charset="0"/>
            </a:rPr>
            <a:t>Ball Valves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charset="0"/>
              <a:cs typeface="Arial" charset="0"/>
            </a:rPr>
            <a:t> and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charset="0"/>
              <a:cs typeface="Arial" charset="0"/>
            </a:rPr>
            <a:t>Gate Valves</a:t>
          </a:r>
        </a:p>
      </dsp:txBody>
      <dsp:txXfrm>
        <a:off x="2395972" y="1669992"/>
        <a:ext cx="815011" cy="815011"/>
      </dsp:txXfrm>
    </dsp:sp>
    <dsp:sp modelId="{40905E15-5C48-4C09-BF79-3F99B319AFD2}">
      <dsp:nvSpPr>
        <dsp:cNvPr id="0" name=""/>
        <dsp:cNvSpPr/>
      </dsp:nvSpPr>
      <dsp:spPr>
        <a:xfrm rot="16200000">
          <a:off x="2630570" y="1309788"/>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94832" y="1319644"/>
        <a:ext cx="17290" cy="17290"/>
      </dsp:txXfrm>
    </dsp:sp>
    <dsp:sp modelId="{80E884C9-6E2B-4366-B9E7-C41B5FA1DC9A}">
      <dsp:nvSpPr>
        <dsp:cNvPr id="0" name=""/>
        <dsp:cNvSpPr/>
      </dsp:nvSpPr>
      <dsp:spPr>
        <a:xfrm>
          <a:off x="2227177" y="2779"/>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Pneumatic</a:t>
          </a:r>
        </a:p>
      </dsp:txBody>
      <dsp:txXfrm>
        <a:off x="2395972" y="171574"/>
        <a:ext cx="815011" cy="815011"/>
      </dsp:txXfrm>
    </dsp:sp>
    <dsp:sp modelId="{32140CD0-203A-4C87-A71E-87BD2028A241}">
      <dsp:nvSpPr>
        <dsp:cNvPr id="0" name=""/>
        <dsp:cNvSpPr/>
      </dsp:nvSpPr>
      <dsp:spPr>
        <a:xfrm>
          <a:off x="3379778" y="2058997"/>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544041" y="2068853"/>
        <a:ext cx="17290" cy="17290"/>
      </dsp:txXfrm>
    </dsp:sp>
    <dsp:sp modelId="{6235260E-8D23-4C7C-8F8E-A2ECB851F661}">
      <dsp:nvSpPr>
        <dsp:cNvPr id="0" name=""/>
        <dsp:cNvSpPr/>
      </dsp:nvSpPr>
      <dsp:spPr>
        <a:xfrm>
          <a:off x="3725594" y="1501197"/>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Hydraulic</a:t>
          </a:r>
        </a:p>
      </dsp:txBody>
      <dsp:txXfrm>
        <a:off x="3894389" y="1669992"/>
        <a:ext cx="815011" cy="815011"/>
      </dsp:txXfrm>
    </dsp:sp>
    <dsp:sp modelId="{826A21A6-307B-46A6-8637-39A98CCF6034}">
      <dsp:nvSpPr>
        <dsp:cNvPr id="0" name=""/>
        <dsp:cNvSpPr/>
      </dsp:nvSpPr>
      <dsp:spPr>
        <a:xfrm rot="5400000">
          <a:off x="2630570" y="2808206"/>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94832" y="2818061"/>
        <a:ext cx="17290" cy="17290"/>
      </dsp:txXfrm>
    </dsp:sp>
    <dsp:sp modelId="{8237B525-3501-42BA-BF6E-DE3C19F5B286}">
      <dsp:nvSpPr>
        <dsp:cNvPr id="0" name=""/>
        <dsp:cNvSpPr/>
      </dsp:nvSpPr>
      <dsp:spPr>
        <a:xfrm>
          <a:off x="2227177" y="2999615"/>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Natural gas</a:t>
          </a:r>
        </a:p>
      </dsp:txBody>
      <dsp:txXfrm>
        <a:off x="2395972" y="3168410"/>
        <a:ext cx="815011" cy="815011"/>
      </dsp:txXfrm>
    </dsp:sp>
    <dsp:sp modelId="{78910B06-E5F1-4CDF-8598-3C4D08012508}">
      <dsp:nvSpPr>
        <dsp:cNvPr id="0" name=""/>
        <dsp:cNvSpPr/>
      </dsp:nvSpPr>
      <dsp:spPr>
        <a:xfrm rot="10800000">
          <a:off x="1881361" y="2058997"/>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2045623" y="2068853"/>
        <a:ext cx="17290" cy="17290"/>
      </dsp:txXfrm>
    </dsp:sp>
    <dsp:sp modelId="{98B1DDE2-0044-49DC-A98F-BFBCAB7AA4D8}">
      <dsp:nvSpPr>
        <dsp:cNvPr id="0" name=""/>
        <dsp:cNvSpPr/>
      </dsp:nvSpPr>
      <dsp:spPr>
        <a:xfrm>
          <a:off x="728759" y="1501197"/>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Chemical</a:t>
          </a:r>
        </a:p>
      </dsp:txBody>
      <dsp:txXfrm>
        <a:off x="897554" y="1669992"/>
        <a:ext cx="815011" cy="81501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46C64112-08AF-49A3-810F-8C35908DB7C2}" type="datetimeFigureOut">
              <a:rPr lang="en-US" smtClean="0"/>
              <a:t>2/15/2021</a:t>
            </a:fld>
            <a:endParaRPr lang="en-US" dirty="0"/>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948A1D11-E2BF-413A-96D1-EF5BB58414DC}" type="slidenum">
              <a:rPr lang="en-US" smtClean="0"/>
              <a:t>‹#›</a:t>
            </a:fld>
            <a:endParaRPr lang="en-US" dirty="0"/>
          </a:p>
        </p:txBody>
      </p:sp>
    </p:spTree>
    <p:extLst>
      <p:ext uri="{BB962C8B-B14F-4D97-AF65-F5344CB8AC3E}">
        <p14:creationId xmlns:p14="http://schemas.microsoft.com/office/powerpoint/2010/main" val="20453787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20D98961-49D3-43BD-B95E-44A57F75D434}" type="datetimeFigureOut">
              <a:rPr lang="en-US" smtClean="0"/>
              <a:t>2/15/2021</a:t>
            </a:fld>
            <a:endParaRPr lang="en-US" dirty="0"/>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93407ACD-906F-44B0-8CD6-1E9886437A98}" type="slidenum">
              <a:rPr lang="en-US" smtClean="0"/>
              <a:t>‹#›</a:t>
            </a:fld>
            <a:endParaRPr lang="en-US" dirty="0"/>
          </a:p>
        </p:txBody>
      </p:sp>
    </p:spTree>
    <p:extLst>
      <p:ext uri="{BB962C8B-B14F-4D97-AF65-F5344CB8AC3E}">
        <p14:creationId xmlns:p14="http://schemas.microsoft.com/office/powerpoint/2010/main" val="978274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The material was produced under grant number </a:t>
            </a:r>
            <a:r>
              <a:rPr lang="en-US" sz="1800" dirty="0">
                <a:effectLst/>
                <a:latin typeface="Calibri" panose="020F0502020204030204" pitchFamily="34" charset="0"/>
                <a:ea typeface="Calibri" panose="020F0502020204030204" pitchFamily="34" charset="0"/>
              </a:rPr>
              <a:t>Grant SH-99019-SH0</a:t>
            </a:r>
            <a:r>
              <a:rPr lang="is-IS" b="1" baseline="0" dirty="0">
                <a:solidFill>
                  <a:srgbClr val="FF0000"/>
                </a:solidFill>
              </a:rPr>
              <a:t> (</a:t>
            </a:r>
            <a:r>
              <a:rPr lang="en-US" baseline="0" dirty="0">
                <a:solidFill>
                  <a:srgbClr val="FF0000"/>
                </a:solidFill>
              </a:rPr>
              <a:t>from the</a:t>
            </a:r>
            <a:r>
              <a:rPr lang="en-US" baseline="0" dirty="0"/>
              <a:t> Occupational Safety and Health Administration, U.S. Department of Labor). It does not necessarily reflect the views or policies of the U.S. Department of Labor, nor does the mention of trade names, commercial products, or organizations imply endorsement by the U.S. Government.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a:t>
            </a:fld>
            <a:endParaRPr lang="en-US" dirty="0"/>
          </a:p>
        </p:txBody>
      </p:sp>
    </p:spTree>
    <p:extLst>
      <p:ext uri="{BB962C8B-B14F-4D97-AF65-F5344CB8AC3E}">
        <p14:creationId xmlns:p14="http://schemas.microsoft.com/office/powerpoint/2010/main" val="3739344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this module, we will cover general information on OSHA, the requirements in OSHA’s lockout/tagout standard, the required elements of an energy control program, and how to effectively control hazardous energy. Ask the class what their experience with LOTO looks like. Based upon their own history and experience, why do they think lockout/tagout is important? Have they ever witnessed an incident involving lack or improper execution of LOTO? Are they maintenance personnel? Are they authorized to do LOTO? Are they training other employees in how to do LOTO? </a:t>
            </a:r>
          </a:p>
        </p:txBody>
      </p:sp>
      <p:sp>
        <p:nvSpPr>
          <p:cNvPr id="4" name="Slide Number Placeholder 3"/>
          <p:cNvSpPr>
            <a:spLocks noGrp="1"/>
          </p:cNvSpPr>
          <p:nvPr>
            <p:ph type="sldNum" sz="quarter" idx="5"/>
          </p:nvPr>
        </p:nvSpPr>
        <p:spPr/>
        <p:txBody>
          <a:bodyPr/>
          <a:lstStyle/>
          <a:p>
            <a:fld id="{93407ACD-906F-44B0-8CD6-1E9886437A98}" type="slidenum">
              <a:rPr lang="en-US" smtClean="0"/>
              <a:t>2</a:t>
            </a:fld>
            <a:endParaRPr lang="en-US" dirty="0"/>
          </a:p>
        </p:txBody>
      </p:sp>
    </p:spTree>
    <p:extLst>
      <p:ext uri="{BB962C8B-B14F-4D97-AF65-F5344CB8AC3E}">
        <p14:creationId xmlns:p14="http://schemas.microsoft.com/office/powerpoint/2010/main" val="3533031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begin with an introduction on lockout/tagout, including what lockout/</a:t>
            </a:r>
            <a:r>
              <a:rPr lang="en-US" dirty="0" err="1"/>
              <a:t>tagout</a:t>
            </a:r>
            <a:r>
              <a:rPr lang="en-US" dirty="0"/>
              <a:t> is, why it is important, and what is the purpose of the standard. We will review and identify various hazardous energy sources that may be used to power equipment or machinery. We will identify hazards associated with poor execution of LOTO, and we will discuss how energy is properly controlled. We will review OSHA’s requirements for energy control programs, including equipment-specific procedures, periodic inspections, and employee training. We will also have a workshop where we will review NIOSH fatality reports related to lockout/tagout.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Header Placeholder 5"/>
          <p:cNvSpPr>
            <a:spLocks noGrp="1"/>
          </p:cNvSpPr>
          <p:nvPr>
            <p:ph type="hd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Instructor’s Notes</a:t>
            </a:r>
          </a:p>
        </p:txBody>
      </p:sp>
    </p:spTree>
    <p:extLst>
      <p:ext uri="{BB962C8B-B14F-4D97-AF65-F5344CB8AC3E}">
        <p14:creationId xmlns:p14="http://schemas.microsoft.com/office/powerpoint/2010/main" val="1527110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we will briefly discuss OSHA. How did OSHA start and who is covered by OSHA.</a:t>
            </a: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Instructor’s Notes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2769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1970, with an act of Congress, OSHA was created. Known as the OSH Act, it assured safe and healthful working conditions for men and women by setting and enforcing standards as well as providing training, outreach, education and compliance assistance.</a:t>
            </a:r>
          </a:p>
          <a:p>
            <a:endParaRPr lang="en-US" dirty="0"/>
          </a:p>
          <a:p>
            <a:r>
              <a:rPr lang="en-US" dirty="0"/>
              <a:t>When OSHA was created, an estimated 14,000 workers were killed on the job each year, or about 38 every day. Over the past 40-plus years of protecting workers, OSHA has made great strides in workplace safety and health. However, significant hazards and unsafe conditions still exist in U.S. workplaces. Each year more than 3.3 million working men and women suffer a serious job-related injury or illness. Millions more are exposed to toxic chemicals that may cause illnesses years from now.</a:t>
            </a:r>
          </a:p>
          <a:p>
            <a:endParaRPr lang="en-US" dirty="0"/>
          </a:p>
          <a:p>
            <a:r>
              <a:rPr lang="en-US" b="1" dirty="0"/>
              <a:t>Source: </a:t>
            </a:r>
            <a:r>
              <a:rPr lang="en-US" dirty="0"/>
              <a:t>All About OSHA</a:t>
            </a:r>
            <a:r>
              <a:rPr lang="en-US" baseline="0" dirty="0"/>
              <a:t> – OSHA Publication 3302-11R 2016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Header Placeholder 5"/>
          <p:cNvSpPr>
            <a:spLocks noGrp="1"/>
          </p:cNvSpPr>
          <p:nvPr>
            <p:ph type="hd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Instructor’s Notes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7258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OSHA covers private sector employers and workers in all 50 states, the District of Columbia, and other U.S. jurisdictions either directly through federal OSHA or through an OSHA-approved state plan. </a:t>
            </a:r>
          </a:p>
          <a:p>
            <a:endParaRPr lang="en-US" sz="1200" dirty="0"/>
          </a:p>
          <a:p>
            <a:r>
              <a:rPr lang="en-US" sz="1200" b="1" dirty="0"/>
              <a:t>Graphic:</a:t>
            </a:r>
            <a:r>
              <a:rPr lang="en-US" sz="1200" b="1" baseline="0" dirty="0"/>
              <a:t> </a:t>
            </a:r>
            <a:r>
              <a:rPr lang="en-US" sz="1200" baseline="0" dirty="0"/>
              <a:t>A picture of the United States with the State Plans in blue and the Federal Plans in white.</a:t>
            </a:r>
            <a:endParaRPr lang="en-US" sz="1200" dirty="0"/>
          </a:p>
          <a:p>
            <a:endParaRPr lang="en-US" sz="1200" dirty="0"/>
          </a:p>
          <a:p>
            <a:r>
              <a:rPr lang="en-US" sz="1200" dirty="0"/>
              <a:t>State plans are OSHA-approved job safety and health programs operated by individual states instead of federal OSHA. An example would be Cal-OSHA (in California) or North Carolina OSHA. OSHA approves and monitors all state plans and provides as much as 50 percent of the funding for each program. State-run safety and health programs must be at least as effective as the federal OSHA program. The following states have approved State Plans (in BLUE on graphic):</a:t>
            </a:r>
          </a:p>
          <a:p>
            <a:pPr defTabSz="914270">
              <a:defRPr/>
            </a:pPr>
            <a:r>
              <a:rPr lang="en-US" sz="1200" dirty="0"/>
              <a:t>Alaska			New Mexico</a:t>
            </a:r>
          </a:p>
          <a:p>
            <a:pPr defTabSz="914270">
              <a:defRPr/>
            </a:pPr>
            <a:r>
              <a:rPr lang="en-US" sz="1200" dirty="0"/>
              <a:t>Arizona			</a:t>
            </a:r>
            <a:r>
              <a:rPr lang="en-US" sz="1200" b="1" dirty="0"/>
              <a:t>New York</a:t>
            </a:r>
          </a:p>
          <a:p>
            <a:pPr defTabSz="914270">
              <a:defRPr/>
            </a:pPr>
            <a:r>
              <a:rPr lang="en-US" sz="1200" dirty="0"/>
              <a:t>California			North Carolina</a:t>
            </a:r>
          </a:p>
          <a:p>
            <a:pPr defTabSz="914270">
              <a:defRPr/>
            </a:pPr>
            <a:r>
              <a:rPr lang="en-US" sz="1200" b="1" dirty="0"/>
              <a:t>Connecticut			</a:t>
            </a:r>
            <a:r>
              <a:rPr lang="en-US" sz="1200" dirty="0"/>
              <a:t>Oregon</a:t>
            </a:r>
          </a:p>
          <a:p>
            <a:pPr defTabSz="914270">
              <a:defRPr/>
            </a:pPr>
            <a:r>
              <a:rPr lang="en-US" sz="1200" dirty="0"/>
              <a:t>Hawaii			Puerto Rico</a:t>
            </a:r>
          </a:p>
          <a:p>
            <a:pPr defTabSz="914270">
              <a:defRPr/>
            </a:pPr>
            <a:r>
              <a:rPr lang="en-US" sz="1200" b="1" dirty="0"/>
              <a:t>Illinois			</a:t>
            </a:r>
            <a:r>
              <a:rPr lang="en-US" sz="1200" dirty="0"/>
              <a:t>South Carolina</a:t>
            </a:r>
          </a:p>
          <a:p>
            <a:pPr defTabSz="914270">
              <a:defRPr/>
            </a:pPr>
            <a:r>
              <a:rPr lang="en-US" sz="1200" dirty="0"/>
              <a:t>Indiana			Tennessee</a:t>
            </a:r>
          </a:p>
          <a:p>
            <a:pPr defTabSz="914270">
              <a:defRPr/>
            </a:pPr>
            <a:r>
              <a:rPr lang="en-US" sz="1200" dirty="0"/>
              <a:t>Iowa			Utah</a:t>
            </a:r>
          </a:p>
          <a:p>
            <a:pPr defTabSz="914270">
              <a:defRPr/>
            </a:pPr>
            <a:r>
              <a:rPr lang="en-US" sz="1200" dirty="0"/>
              <a:t>Kentucky			Vermont</a:t>
            </a:r>
          </a:p>
          <a:p>
            <a:pPr defTabSz="914270">
              <a:defRPr/>
            </a:pPr>
            <a:r>
              <a:rPr lang="en-US" sz="1200" dirty="0"/>
              <a:t>Maryland			</a:t>
            </a:r>
            <a:r>
              <a:rPr lang="en-US" sz="1200" b="1" dirty="0"/>
              <a:t>Virgin Islands</a:t>
            </a:r>
          </a:p>
          <a:p>
            <a:pPr defTabSz="914270">
              <a:defRPr/>
            </a:pPr>
            <a:r>
              <a:rPr lang="en-US" sz="1200" dirty="0"/>
              <a:t>Michigan			Virginia</a:t>
            </a:r>
          </a:p>
          <a:p>
            <a:pPr defTabSz="914270">
              <a:defRPr/>
            </a:pPr>
            <a:r>
              <a:rPr lang="en-US" sz="1200" dirty="0"/>
              <a:t>Minnesota			Washington</a:t>
            </a:r>
          </a:p>
          <a:p>
            <a:pPr defTabSz="914270">
              <a:defRPr/>
            </a:pPr>
            <a:r>
              <a:rPr lang="en-US" sz="1200" dirty="0"/>
              <a:t>Nevada			Wyoming</a:t>
            </a:r>
          </a:p>
          <a:p>
            <a:r>
              <a:rPr lang="en-US" sz="1200" b="1" dirty="0"/>
              <a:t>New Jersey</a:t>
            </a:r>
          </a:p>
          <a:p>
            <a:endParaRPr lang="en-US" sz="1200" dirty="0"/>
          </a:p>
          <a:p>
            <a:r>
              <a:rPr lang="en-US" sz="1200" b="1" dirty="0"/>
              <a:t>NOTE: The Connecticut, Illinois, New Jersey, New York and Virgin Islands plans cover public sector (State &amp; local government) employment only</a:t>
            </a:r>
            <a:r>
              <a:rPr lang="en-US" sz="1200" b="1" baseline="0" dirty="0"/>
              <a:t> (in GREY on graphic).</a:t>
            </a:r>
            <a:endParaRPr lang="en-US" sz="1200" b="1" dirty="0"/>
          </a:p>
          <a:p>
            <a:endParaRPr lang="en-US" dirty="0"/>
          </a:p>
        </p:txBody>
      </p:sp>
      <p:sp>
        <p:nvSpPr>
          <p:cNvPr id="4" name="Slide Number Placeholder 3"/>
          <p:cNvSpPr>
            <a:spLocks noGrp="1"/>
          </p:cNvSpPr>
          <p:nvPr>
            <p:ph type="sldNum" sz="quarter" idx="10"/>
          </p:nvPr>
        </p:nvSpPr>
        <p:spPr/>
        <p:txBody>
          <a:bodyPr/>
          <a:lstStyle/>
          <a:p>
            <a:fld id="{93407ACD-906F-44B0-8CD6-1E9886437A98}" type="slidenum">
              <a:rPr lang="en-US" smtClean="0"/>
              <a:t>6</a:t>
            </a:fld>
            <a:endParaRPr lang="en-US" dirty="0"/>
          </a:p>
        </p:txBody>
      </p:sp>
    </p:spTree>
    <p:extLst>
      <p:ext uri="{BB962C8B-B14F-4D97-AF65-F5344CB8AC3E}">
        <p14:creationId xmlns:p14="http://schemas.microsoft.com/office/powerpoint/2010/main" val="2641377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must also:</a:t>
            </a:r>
          </a:p>
          <a:p>
            <a:pPr marL="171426" indent="-171426">
              <a:buFont typeface="Arial"/>
              <a:buChar char="•"/>
            </a:pPr>
            <a:r>
              <a:rPr lang="en-US" dirty="0"/>
              <a:t>Perform tests in the workplace, such as air sampling or noise monitoring, as required by some OSHA standards.</a:t>
            </a:r>
          </a:p>
          <a:p>
            <a:pPr marL="171426" indent="-171426">
              <a:buFont typeface="Arial"/>
              <a:buChar char="•"/>
            </a:pPr>
            <a:r>
              <a:rPr lang="en-US" dirty="0"/>
              <a:t>Provide hearing exams or other medical tests required by OSHA standards (if applicable).</a:t>
            </a:r>
          </a:p>
          <a:p>
            <a:pPr marL="171426" indent="-171426">
              <a:buFont typeface="Arial"/>
              <a:buChar char="•"/>
            </a:pPr>
            <a:r>
              <a:rPr lang="en-US" dirty="0"/>
              <a:t>Post injury/illness information so that employees can see them.</a:t>
            </a:r>
          </a:p>
          <a:p>
            <a:pPr marL="171426" indent="-171426">
              <a:buFont typeface="Arial"/>
              <a:buChar char="•"/>
            </a:pPr>
            <a:r>
              <a:rPr lang="en-US" dirty="0"/>
              <a:t>Prominently display the official OSHA "Job Safety and Health - It's the Law" poster that describes rights and responsibilities under the OSH Act</a:t>
            </a:r>
            <a:r>
              <a:rPr lang="en-US" baseline="0" dirty="0"/>
              <a:t>; A new poster was issued in 2015, however, either poster is still acceptable.</a:t>
            </a:r>
            <a:endParaRPr lang="en-US" dirty="0"/>
          </a:p>
          <a:p>
            <a:pPr marL="171426" indent="-171426">
              <a:buFont typeface="Arial"/>
              <a:buChar char="•"/>
            </a:pPr>
            <a:r>
              <a:rPr lang="en-US" dirty="0"/>
              <a:t>AND employers MAY NOT retaliate or discriminate against workers for using their rights under the OSH Act to report hazards that could lead to or have caused a work-related injury or illness.</a:t>
            </a:r>
          </a:p>
          <a:p>
            <a:pPr marL="171426" indent="-171426">
              <a:buFont typeface="Arial"/>
              <a:buChar char="•"/>
            </a:pPr>
            <a:endParaRPr lang="en-US" dirty="0"/>
          </a:p>
          <a:p>
            <a:pPr marL="0" indent="0">
              <a:buFont typeface="Arial"/>
              <a:buNone/>
            </a:pPr>
            <a:r>
              <a:rPr lang="en-US" b="1" dirty="0"/>
              <a:t>Graphic: </a:t>
            </a:r>
            <a:r>
              <a:rPr lang="en-US" dirty="0"/>
              <a:t>This</a:t>
            </a:r>
            <a:r>
              <a:rPr lang="en-US" baseline="0" dirty="0"/>
              <a:t> slide has a picture of the old OSHA poster and the 2015 version of the OSHA poster.</a:t>
            </a:r>
            <a:endParaRPr lang="en-US" dirty="0"/>
          </a:p>
        </p:txBody>
      </p:sp>
      <p:sp>
        <p:nvSpPr>
          <p:cNvPr id="4" name="Slide Number Placeholder 3"/>
          <p:cNvSpPr>
            <a:spLocks noGrp="1"/>
          </p:cNvSpPr>
          <p:nvPr>
            <p:ph type="sldNum" sz="quarter" idx="10"/>
          </p:nvPr>
        </p:nvSpPr>
        <p:spPr>
          <a:xfrm>
            <a:off x="3970338" y="8829675"/>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D39B709-03F4-4356-B327-EF8DFAC63533}" type="slidenum">
              <a:rPr kumimoji="0" lang="en-US" sz="18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Header Placeholder 5"/>
          <p:cNvSpPr>
            <a:spLocks noGrp="1"/>
          </p:cNvSpPr>
          <p:nvPr>
            <p:ph type="hdr" sz="quarter" idx="12"/>
          </p:nvPr>
        </p:nvSpPr>
        <p:spPr>
          <a:xfrm>
            <a:off x="2" y="0"/>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Instructor’s Notes</a:t>
            </a:r>
          </a:p>
        </p:txBody>
      </p:sp>
    </p:spTree>
    <p:extLst>
      <p:ext uri="{BB962C8B-B14F-4D97-AF65-F5344CB8AC3E}">
        <p14:creationId xmlns:p14="http://schemas.microsoft.com/office/powerpoint/2010/main" val="3313770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have the responsibility to provide a safe workplace free from serious hazards and must follow all OSHA safety and health standards.</a:t>
            </a:r>
          </a:p>
          <a:p>
            <a:endParaRPr lang="en-US" dirty="0"/>
          </a:p>
          <a:p>
            <a:r>
              <a:rPr lang="en-US" dirty="0"/>
              <a:t>Employers must find and correct safety and health problems as their due diligence under the OSH Act. OSHA requires that employers first try to eliminate or reduce hazards by making feasible changes in working conditions rather than relying on personal protective equipment - a.k.a. PPE (e.g. masks, gloves, earplugs); and if an employer provides PPE, then the employer must train the employees on WHEN and HOW to use the PPE.</a:t>
            </a:r>
          </a:p>
          <a:p>
            <a:endParaRPr lang="en-US" dirty="0"/>
          </a:p>
          <a:p>
            <a:r>
              <a:rPr lang="en-US" dirty="0"/>
              <a:t>Any training given by the employer must be in a language that the employees can understand. An example is when an employer is giving training on procedures for how to de-energize or re-energize a piece of equipment by locking out or tagging out (LOTO) the various energy sources to prevent employee entrapment or other hazards from released energy.</a:t>
            </a:r>
          </a:p>
          <a:p>
            <a:endParaRPr lang="en-US" dirty="0"/>
          </a:p>
          <a:p>
            <a:r>
              <a:rPr lang="en-US" dirty="0"/>
              <a:t>Temporary workers are also entitled to the same protection against retaliation as full-time workers. Employers may not take action against employees for participating in protected workplace activities (i.e., filing a complaint, voicing concerns about workplace hazards to supervisors, etc.). Workers also can inform OSHA of other whistleblower items that OSHA enforces, which currently (2014) is 22 different whistleblower statutes covering a variety of workplaces. For more information visit whistleblowers.gov.</a:t>
            </a:r>
          </a:p>
          <a:p>
            <a:endParaRPr lang="en-US" dirty="0"/>
          </a:p>
          <a:p>
            <a:r>
              <a:rPr lang="en-US" dirty="0"/>
              <a:t>The</a:t>
            </a:r>
            <a:r>
              <a:rPr lang="en-US" baseline="0" dirty="0"/>
              <a:t> whistleblower document is included in Resource Section. </a:t>
            </a:r>
            <a:endParaRPr lang="en-US" dirty="0"/>
          </a:p>
        </p:txBody>
      </p:sp>
      <p:sp>
        <p:nvSpPr>
          <p:cNvPr id="4" name="Slide Number Placeholder 3"/>
          <p:cNvSpPr>
            <a:spLocks noGrp="1"/>
          </p:cNvSpPr>
          <p:nvPr>
            <p:ph type="sldNum" sz="quarter" idx="10"/>
          </p:nvPr>
        </p:nvSpPr>
        <p:spPr>
          <a:xfrm>
            <a:off x="3970338" y="8829675"/>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D39B709-03F4-4356-B327-EF8DFAC63533}" type="slidenum">
              <a:rPr kumimoji="0" lang="en-US" sz="18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a:t>
            </a:fld>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Header Placeholder 5"/>
          <p:cNvSpPr>
            <a:spLocks noGrp="1"/>
          </p:cNvSpPr>
          <p:nvPr>
            <p:ph type="hdr" sz="quarter" idx="12"/>
          </p:nvPr>
        </p:nvSpPr>
        <p:spPr>
          <a:xfrm>
            <a:off x="2" y="0"/>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Instructor’s Notes</a:t>
            </a:r>
          </a:p>
        </p:txBody>
      </p:sp>
    </p:spTree>
    <p:extLst>
      <p:ext uri="{BB962C8B-B14F-4D97-AF65-F5344CB8AC3E}">
        <p14:creationId xmlns:p14="http://schemas.microsoft.com/office/powerpoint/2010/main" val="462738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6" indent="-171426">
              <a:buFont typeface="Arial"/>
              <a:buChar char="•"/>
            </a:pPr>
            <a:r>
              <a:rPr lang="en-US" dirty="0"/>
              <a:t>Workers can participate during an OSHA inspection. They may speak with an inspector in private without retaliation from an employer.  Workers can see the OSHA citations</a:t>
            </a:r>
            <a:r>
              <a:rPr lang="en-US" baseline="0" dirty="0"/>
              <a:t> and request medical records, tests that measure hazards, and the OSHA log.</a:t>
            </a:r>
            <a:br>
              <a:rPr lang="en-US" dirty="0"/>
            </a:br>
            <a:endParaRPr lang="en-US" dirty="0"/>
          </a:p>
          <a:p>
            <a:pPr marL="171426" indent="-171426">
              <a:buFont typeface="Arial"/>
              <a:buChar char="•"/>
            </a:pPr>
            <a:r>
              <a:rPr lang="en-US" dirty="0"/>
              <a:t>Section 11(c) of the OSH Act prohibits discharge or discrimination by any person against any employee for OSHA-related activity AND authorizes the Secretary to investigate and seek all appropriate relief against any such person. Retaliatory lay-offs or failure to refer a worker who engages in protected activity under OSHA would be grounds for the Secretary to seek remedial - including injunctive - relief in district court.</a:t>
            </a:r>
          </a:p>
          <a:p>
            <a:endParaRPr lang="en-US" dirty="0"/>
          </a:p>
          <a:p>
            <a:pPr marL="171426" indent="-171426">
              <a:buFont typeface="Arial"/>
              <a:buChar char="•"/>
            </a:pPr>
            <a:r>
              <a:rPr lang="en-US" dirty="0"/>
              <a:t>Employers may not take action against employees for participating in protected workplace activities (i.e. filing a complaint, voicing concerns about workplace hazards to supervisors, etc.). Workers also can inform OSHA of other whistleblower items that OSHA enforces, which currently (2019) is 23 different whistleblower statutes covering a variety of workplaces. For more information visit whistleblowers.gov.</a:t>
            </a:r>
          </a:p>
        </p:txBody>
      </p:sp>
      <p:sp>
        <p:nvSpPr>
          <p:cNvPr id="4" name="Slide Number Placeholder 3"/>
          <p:cNvSpPr>
            <a:spLocks noGrp="1"/>
          </p:cNvSpPr>
          <p:nvPr>
            <p:ph type="sldNum" sz="quarter" idx="10"/>
          </p:nvPr>
        </p:nvSpPr>
        <p:spPr>
          <a:xfrm>
            <a:off x="3970338" y="8829675"/>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D39B709-03F4-4356-B327-EF8DFAC63533}" type="slidenum">
              <a:rPr kumimoji="0" lang="en-US" sz="18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a:t>
            </a:fld>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Header Placeholder 5"/>
          <p:cNvSpPr>
            <a:spLocks noGrp="1"/>
          </p:cNvSpPr>
          <p:nvPr>
            <p:ph type="hdr" sz="quarter" idx="12"/>
          </p:nvPr>
        </p:nvSpPr>
        <p:spPr>
          <a:xfrm>
            <a:off x="2" y="0"/>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Instructor’s Notes</a:t>
            </a:r>
          </a:p>
        </p:txBody>
      </p:sp>
    </p:spTree>
    <p:extLst>
      <p:ext uri="{BB962C8B-B14F-4D97-AF65-F5344CB8AC3E}">
        <p14:creationId xmlns:p14="http://schemas.microsoft.com/office/powerpoint/2010/main" val="561370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should promptly report to each other any protected activity by workers, and appropriately investigate and respond to such activity.  Both employers are responsible for safety and health and can be held accountable for exposing workers to hazards and retaliating</a:t>
            </a:r>
            <a:r>
              <a:rPr lang="en-US" baseline="0" dirty="0"/>
              <a:t> against workers for reporting hazardous conditions.</a:t>
            </a:r>
            <a:r>
              <a:rPr lang="en-US" dirty="0"/>
              <a:t> </a:t>
            </a:r>
          </a:p>
          <a:p>
            <a:endParaRPr lang="en-US" dirty="0"/>
          </a:p>
          <a:p>
            <a:r>
              <a:rPr lang="en-US" dirty="0"/>
              <a:t>For example, if after a worker engages in protected activity, the host employer asks the staffing agency to remove the worker from the host’s worksite, and the staffing agency complies, both employers may be investigated to determine if either one, or both, retaliated against the employee, even if the staffing agency places the worker at another worksite. </a:t>
            </a:r>
          </a:p>
          <a:p>
            <a:r>
              <a:rPr lang="en-US" dirty="0"/>
              <a:t>Retaliation can include: </a:t>
            </a:r>
          </a:p>
          <a:p>
            <a:r>
              <a:rPr lang="en-US" dirty="0"/>
              <a:t>• Blacklisting </a:t>
            </a:r>
          </a:p>
          <a:p>
            <a:r>
              <a:rPr lang="en-US" dirty="0"/>
              <a:t>• Demoting </a:t>
            </a:r>
          </a:p>
          <a:p>
            <a:r>
              <a:rPr lang="en-US" dirty="0"/>
              <a:t>• Denying overtime or promotion </a:t>
            </a:r>
          </a:p>
          <a:p>
            <a:r>
              <a:rPr lang="en-US" dirty="0"/>
              <a:t>• Disciplining </a:t>
            </a:r>
          </a:p>
          <a:p>
            <a:r>
              <a:rPr lang="en-US" dirty="0"/>
              <a:t>• Denying benefits </a:t>
            </a:r>
          </a:p>
          <a:p>
            <a:r>
              <a:rPr lang="en-US" dirty="0"/>
              <a:t>• Failing to hire or rehire </a:t>
            </a:r>
          </a:p>
          <a:p>
            <a:r>
              <a:rPr lang="en-US" dirty="0"/>
              <a:t>• Firing or laying off </a:t>
            </a:r>
          </a:p>
          <a:p>
            <a:r>
              <a:rPr lang="en-US" dirty="0"/>
              <a:t>• Intimidation </a:t>
            </a:r>
          </a:p>
          <a:p>
            <a:r>
              <a:rPr lang="en-US" dirty="0"/>
              <a:t>• Making threats </a:t>
            </a:r>
          </a:p>
          <a:p>
            <a:r>
              <a:rPr lang="en-US" dirty="0"/>
              <a:t>• Reassignment to a less desirable position, including one adversely affecting prospects for promotion </a:t>
            </a:r>
          </a:p>
          <a:p>
            <a:r>
              <a:rPr lang="en-US" dirty="0"/>
              <a:t>• Reducing pay </a:t>
            </a:r>
          </a:p>
          <a:p>
            <a:endParaRPr lang="en-US" dirty="0"/>
          </a:p>
          <a:p>
            <a:r>
              <a:rPr lang="en-US" dirty="0"/>
              <a:t>Workers can</a:t>
            </a:r>
            <a:r>
              <a:rPr lang="en-US" baseline="0" dirty="0"/>
              <a:t> report injuries and raise safety and health concerns without retaliation.</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Instructor’s Notes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2537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335A64-E18E-402C-A68A-E1827264677D}" type="slidenum">
              <a:rPr kumimoji="0" lang="en-US" alt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67618" name="Rectangle 2"/>
          <p:cNvSpPr>
            <a:spLocks noGrp="1" noChangeArrowheads="1"/>
          </p:cNvSpPr>
          <p:nvPr>
            <p:ph type="body" idx="1"/>
          </p:nvPr>
        </p:nvSpPr>
        <p:spPr>
          <a:xfrm>
            <a:off x="933450" y="4402138"/>
            <a:ext cx="5130800" cy="4173537"/>
          </a:xfrm>
          <a:ln/>
        </p:spPr>
        <p:txBody>
          <a:bodyPr lIns="93281" tIns="46641" rIns="93281" bIns="46641"/>
          <a:lstStyle/>
          <a:p>
            <a:r>
              <a:rPr lang="en-US" altLang="en-US" b="1" dirty="0"/>
              <a:t>Graphic: </a:t>
            </a:r>
            <a:r>
              <a:rPr lang="en-US" altLang="en-US" dirty="0"/>
              <a:t>clip art of a file cabinet for recordkeeping. </a:t>
            </a:r>
          </a:p>
          <a:p>
            <a:endParaRPr lang="en-US" altLang="en-US" dirty="0"/>
          </a:p>
          <a:p>
            <a:r>
              <a:rPr lang="en-US" altLang="en-US" dirty="0"/>
              <a:t>Adequate records of injuries and illnesses must be maintained and kept on file for at least 5 years.  Employers</a:t>
            </a:r>
            <a:r>
              <a:rPr lang="en-US" altLang="en-US" baseline="0" dirty="0"/>
              <a:t> that have more than 10 employees must keep the OSHA logs.  Certain low-hazard employers such as retail trade, finance, insurance, and real estate are not required to keep the logs unless specifically asked to do so by OSHA, the Bureau of Labor Statistics, or other state agency under OSHA or BLS.</a:t>
            </a:r>
            <a:endParaRPr lang="en-US" altLang="en-US" dirty="0"/>
          </a:p>
        </p:txBody>
      </p:sp>
      <p:sp>
        <p:nvSpPr>
          <p:cNvPr id="367619" name="Rectangle 3"/>
          <p:cNvSpPr>
            <a:spLocks noGrp="1" noRot="1" noChangeAspect="1" noChangeArrowheads="1" noTextEdit="1"/>
          </p:cNvSpPr>
          <p:nvPr>
            <p:ph type="sldImg"/>
          </p:nvPr>
        </p:nvSpPr>
        <p:spPr>
          <a:xfrm>
            <a:off x="1182688" y="695325"/>
            <a:ext cx="4632325" cy="3473450"/>
          </a:xfrm>
          <a:ln w="12700" cap="flat">
            <a:solidFill>
              <a:schemeClr val="tx1"/>
            </a:solidFill>
          </a:ln>
          <a:extLst>
            <a:ext uri="{909E8E84-426E-40DD-AFC4-6F175D3DCCD1}">
              <a14:hiddenFill xmlns:a14="http://schemas.microsoft.com/office/drawing/2010/main">
                <a:noFill/>
              </a14:hiddenFill>
            </a:ext>
          </a:extLst>
        </p:spPr>
      </p:sp>
    </p:spTree>
    <p:extLst>
      <p:ext uri="{BB962C8B-B14F-4D97-AF65-F5344CB8AC3E}">
        <p14:creationId xmlns:p14="http://schemas.microsoft.com/office/powerpoint/2010/main" val="2290646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employers must comply</a:t>
            </a:r>
            <a:r>
              <a:rPr lang="en-US" baseline="0" dirty="0"/>
              <a:t> with OSHA standards, display the OSHA poster in a conspicuous place where workers can see it and report to OSHA accidents that involve fatalities, amputations, loss of an eye, or hospitalization of 1 or more employees.  Fatalities must be reported within 8 hours and amputations, loss of eye or hospitalizations must be reported within 24 hours.  </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Instructor’s Notes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18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E99C14-005F-4DC9-A8A8-6DD6420124C3}" type="slidenum">
              <a:rPr kumimoji="0" lang="en-US" alt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45442" name="Rectangle 2"/>
          <p:cNvSpPr>
            <a:spLocks noGrp="1" noChangeArrowheads="1"/>
          </p:cNvSpPr>
          <p:nvPr>
            <p:ph type="body" idx="1"/>
          </p:nvPr>
        </p:nvSpPr>
        <p:spPr>
          <a:xfrm>
            <a:off x="933450" y="4400550"/>
            <a:ext cx="5130800" cy="4175125"/>
          </a:xfrm>
          <a:noFill/>
          <a:ln/>
        </p:spPr>
        <p:txBody>
          <a:bodyPr lIns="93392" tIns="46696" rIns="93392" bIns="46696"/>
          <a:lstStyle/>
          <a:p>
            <a:r>
              <a:rPr lang="en-US" altLang="en-US" b="1" dirty="0"/>
              <a:t>Graphic: </a:t>
            </a:r>
            <a:r>
              <a:rPr lang="en-US" altLang="en-US" dirty="0"/>
              <a:t>Picture of the OSHA 300 log.</a:t>
            </a:r>
          </a:p>
          <a:p>
            <a:endParaRPr lang="en-US" altLang="en-US" dirty="0"/>
          </a:p>
          <a:p>
            <a:r>
              <a:rPr lang="en-US" altLang="en-US" dirty="0"/>
              <a:t>The OSHA 300 log</a:t>
            </a:r>
            <a:r>
              <a:rPr lang="en-US" altLang="en-US" baseline="0" dirty="0"/>
              <a:t> contains descriptions of recordable injuries and illnesses that occur in a calendar year.</a:t>
            </a:r>
            <a:endParaRPr lang="en-US" altLang="en-US" dirty="0"/>
          </a:p>
          <a:p>
            <a:endParaRPr lang="en-US" altLang="en-US" dirty="0"/>
          </a:p>
          <a:p>
            <a:r>
              <a:rPr lang="en-US" altLang="en-US" dirty="0"/>
              <a:t>The OSHA recordkeeping forms must be maintained for 5 years at the establishment and be available to OSHA, National Institute for Occupational Safety and Health (NIOSH), and BLS.</a:t>
            </a:r>
          </a:p>
          <a:p>
            <a:endParaRPr lang="en-US" altLang="en-US" dirty="0"/>
          </a:p>
          <a:p>
            <a:r>
              <a:rPr lang="en-US" altLang="en-US" dirty="0"/>
              <a:t>Logs must be updated to reflect any changes that occur.</a:t>
            </a:r>
          </a:p>
          <a:p>
            <a:r>
              <a:rPr lang="en-US" altLang="en-US" dirty="0"/>
              <a:t>Post the OSHA 300 A Log (summary log) in your workplace from February 1 to April 30</a:t>
            </a:r>
            <a:r>
              <a:rPr lang="en-US" altLang="en-US" baseline="30000" dirty="0"/>
              <a:t>th</a:t>
            </a:r>
            <a:r>
              <a:rPr lang="en-US" altLang="en-US" dirty="0"/>
              <a:t> of the following year.</a:t>
            </a:r>
          </a:p>
          <a:p>
            <a:r>
              <a:rPr lang="en-US" altLang="en-US" dirty="0"/>
              <a:t>The</a:t>
            </a:r>
            <a:r>
              <a:rPr lang="en-US" altLang="en-US" baseline="0" dirty="0"/>
              <a:t> highest ranking official working at the establishment has to c</a:t>
            </a:r>
            <a:r>
              <a:rPr lang="en-US" altLang="en-US" dirty="0"/>
              <a:t>ertify the OSHA 300 A</a:t>
            </a:r>
            <a:r>
              <a:rPr lang="en-US" altLang="en-US" baseline="0" dirty="0"/>
              <a:t> Log. </a:t>
            </a:r>
            <a:endParaRPr lang="en-US" altLang="en-US" dirty="0"/>
          </a:p>
          <a:p>
            <a:endParaRPr lang="en-US" altLang="en-US" dirty="0"/>
          </a:p>
          <a:p>
            <a:r>
              <a:rPr lang="en-US" altLang="en-US" dirty="0"/>
              <a:t>Do </a:t>
            </a:r>
            <a:r>
              <a:rPr lang="en-US" altLang="en-US" u="sng" dirty="0"/>
              <a:t>not</a:t>
            </a:r>
            <a:r>
              <a:rPr lang="en-US" altLang="en-US" dirty="0"/>
              <a:t> send any recordkeeping forms to OSHA or any other agency unless you are asked to do so.  When conducting its annual survey, the BLS may send you a form in the mail, which must be completed and returned to them.  </a:t>
            </a:r>
          </a:p>
          <a:p>
            <a:endParaRPr lang="en-US" altLang="en-US" dirty="0"/>
          </a:p>
          <a:p>
            <a:r>
              <a:rPr lang="en-US" altLang="en-US" u="sng" dirty="0"/>
              <a:t>OSHA Recordkeeping Forms</a:t>
            </a:r>
          </a:p>
          <a:p>
            <a:r>
              <a:rPr lang="en-US" altLang="en-US" dirty="0"/>
              <a:t>OSHA 300 Log </a:t>
            </a:r>
          </a:p>
          <a:p>
            <a:r>
              <a:rPr lang="en-US" altLang="en-US" dirty="0"/>
              <a:t>OSHA 300A Summary</a:t>
            </a:r>
          </a:p>
          <a:p>
            <a:r>
              <a:rPr lang="en-US" altLang="en-US" dirty="0"/>
              <a:t>OSHA 301 Incident Report</a:t>
            </a:r>
          </a:p>
        </p:txBody>
      </p:sp>
      <p:sp>
        <p:nvSpPr>
          <p:cNvPr id="445443" name="Rectangle 3"/>
          <p:cNvSpPr>
            <a:spLocks noGrp="1" noRot="1" noChangeAspect="1" noChangeArrowheads="1" noTextEdit="1"/>
          </p:cNvSpPr>
          <p:nvPr>
            <p:ph type="sldImg"/>
          </p:nvPr>
        </p:nvSpPr>
        <p:spPr>
          <a:xfrm>
            <a:off x="1239838" y="739775"/>
            <a:ext cx="4519612" cy="3389313"/>
          </a:xfrm>
          <a:ln w="12700" cap="flat">
            <a:solidFill>
              <a:schemeClr val="tx1"/>
            </a:solidFill>
          </a:ln>
          <a:extLst>
            <a:ext uri="{909E8E84-426E-40DD-AFC4-6F175D3DCCD1}">
              <a14:hiddenFill xmlns:a14="http://schemas.microsoft.com/office/drawing/2010/main">
                <a:noFill/>
              </a14:hiddenFill>
            </a:ext>
          </a:extLst>
        </p:spPr>
      </p:sp>
    </p:spTree>
    <p:extLst>
      <p:ext uri="{BB962C8B-B14F-4D97-AF65-F5344CB8AC3E}">
        <p14:creationId xmlns:p14="http://schemas.microsoft.com/office/powerpoint/2010/main" val="527732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OSHA’s website has a lot of information on employee rights, as well as employer rights and responsibilities. The website also has a lot of information and documents that can be helpful for employee training, including </a:t>
            </a:r>
            <a:r>
              <a:rPr lang="en-US" dirty="0" err="1"/>
              <a:t>eTools</a:t>
            </a:r>
            <a:r>
              <a:rPr lang="en-US" dirty="0"/>
              <a:t>, presentations, Fact Sheets, Quick Cards, etc.</a:t>
            </a:r>
          </a:p>
          <a:p>
            <a:endParaRPr lang="en-US" dirty="0"/>
          </a:p>
          <a:p>
            <a:r>
              <a:rPr lang="en-US" dirty="0"/>
              <a:t>We work with the Georgia Tech Safety and Health Consultation Program. We provide free on-site safety and health consultations for small and medium-sized</a:t>
            </a:r>
            <a:r>
              <a:rPr lang="en-US" baseline="0" dirty="0"/>
              <a:t> </a:t>
            </a:r>
            <a:r>
              <a:rPr lang="en-US" dirty="0"/>
              <a:t>businesses in the state of Georgia. The consultation program exists in every state. It is free and completely confidential. If you are in the state of Georgia, and you have 250 employees or less at one facility or 500 employees or less nationwide, then you can complete a consultation request form at our website: www.oshainfo.gatech.edu.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14</a:t>
            </a:fld>
            <a:endParaRPr lang="en-US" dirty="0"/>
          </a:p>
        </p:txBody>
      </p:sp>
    </p:spTree>
    <p:extLst>
      <p:ext uri="{BB962C8B-B14F-4D97-AF65-F5344CB8AC3E}">
        <p14:creationId xmlns:p14="http://schemas.microsoft.com/office/powerpoint/2010/main" val="4269950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first begin by discussing the purpose and scope of OSHA’s Hazardous Energy Control Standard, 1910.147.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15</a:t>
            </a:fld>
            <a:endParaRPr lang="en-US" dirty="0"/>
          </a:p>
        </p:txBody>
      </p:sp>
    </p:spTree>
    <p:extLst>
      <p:ext uri="{BB962C8B-B14F-4D97-AF65-F5344CB8AC3E}">
        <p14:creationId xmlns:p14="http://schemas.microsoft.com/office/powerpoint/2010/main" val="2051049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891A45EC-25C3-49C4-A839-F0ED1AB174C3}"/>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069AE41C-DC71-42A7-8C94-818A8E6559A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Questions to ponder as we start to discuss LOTO in detail. We need to understand these basic questions to know the importance of LOTO. “Lockout/tagout” refers to specific practices and procedures to safeguard employees from the unexpected energization or startup of machinery and equipment, or the release of hazardous energy during service or maintenance activities.</a:t>
            </a:r>
          </a:p>
        </p:txBody>
      </p:sp>
      <p:sp>
        <p:nvSpPr>
          <p:cNvPr id="18436" name="Slide Number Placeholder 3">
            <a:extLst>
              <a:ext uri="{FF2B5EF4-FFF2-40B4-BE49-F238E27FC236}">
                <a16:creationId xmlns:a16="http://schemas.microsoft.com/office/drawing/2014/main" id="{01AF1048-D539-49DE-B8A8-7E5DF4F961E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26A78B0-FA3D-46A0-8DD6-C9EB3B98E6F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1910.147 is OSHA’s standard for LOTO. The standard is broken up in the following way: scope, application and purpose, definitions, general requirements, application of energy control, release from LOTO, and additional requirements. We have included a screenshot here of OSHA’s LOTO </a:t>
            </a:r>
            <a:r>
              <a:rPr lang="en-US" dirty="0" err="1"/>
              <a:t>eTool</a:t>
            </a:r>
            <a:r>
              <a:rPr lang="en-US" dirty="0"/>
              <a:t>. You can easily access this </a:t>
            </a:r>
            <a:r>
              <a:rPr lang="en-US" dirty="0" err="1"/>
              <a:t>eTool</a:t>
            </a:r>
            <a:r>
              <a:rPr lang="en-US" dirty="0"/>
              <a:t> on OSHA’s website. The </a:t>
            </a:r>
            <a:r>
              <a:rPr lang="en-US" dirty="0" err="1"/>
              <a:t>eTool</a:t>
            </a:r>
            <a:r>
              <a:rPr lang="en-US" dirty="0"/>
              <a:t> does a great job at explaining the concept of hazardous energy control, and the procedures that must be taken in order to properly control any hazardous energy prior to doing any servicing or maintenance work on equipment. </a:t>
            </a:r>
          </a:p>
          <a:p>
            <a:endParaRPr lang="en-US" dirty="0"/>
          </a:p>
          <a:p>
            <a:r>
              <a:rPr lang="en-US" b="1" dirty="0"/>
              <a:t>Graphic: </a:t>
            </a:r>
            <a:r>
              <a:rPr lang="en-US" dirty="0"/>
              <a:t>Screenshot of OSHA’s LOTO </a:t>
            </a:r>
            <a:r>
              <a:rPr lang="en-US" dirty="0" err="1"/>
              <a:t>eTool</a:t>
            </a:r>
            <a:r>
              <a:rPr lang="en-US" dirty="0"/>
              <a:t> home page.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OSHA’s Lockout/Tagout </a:t>
            </a:r>
            <a:r>
              <a:rPr lang="en-US" dirty="0" err="1"/>
              <a:t>eTool</a:t>
            </a:r>
            <a:r>
              <a:rPr lang="en-US" dirty="0"/>
              <a:t>: https://www.osha.gov/dts/osta/lototraining/index.html </a:t>
            </a:r>
          </a:p>
          <a:p>
            <a:endParaRPr lang="en-US"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17</a:t>
            </a:fld>
            <a:endParaRPr lang="en-US" dirty="0"/>
          </a:p>
        </p:txBody>
      </p:sp>
    </p:spTree>
    <p:extLst>
      <p:ext uri="{BB962C8B-B14F-4D97-AF65-F5344CB8AC3E}">
        <p14:creationId xmlns:p14="http://schemas.microsoft.com/office/powerpoint/2010/main" val="4138890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LOTO? Essentially, LOTO is verified energy control with communication. Breaking the term “lockout/tagout” down: lockout is the verified energy control, and tagout is the communication portion. </a:t>
            </a:r>
          </a:p>
          <a:p>
            <a:endParaRPr lang="en-US" dirty="0"/>
          </a:p>
          <a:p>
            <a:r>
              <a:rPr lang="en-US" dirty="0"/>
              <a:t>When does LOTO apply? LOTO applies any time an employee performs maintenance or servicing on equipment or machinery, and any time an employee bypasses a guard or works in a hazardous area-or what we call a danger zone. Again-LOTO applies whenever servicing or maintenance is performed, and whenever a guard must be removed and an employee is working in a hazardous area.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OSHA’s LOTO standard covers servicing and maintenance of machinery and equipment that could become unexpectedly energized. Not referring to locking/tagging something out of service, but rather it comes into play when servicing or maintenance needs to be performed on machinery.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Photo: </a:t>
            </a:r>
            <a:r>
              <a:rPr lang="en-US" sz="1800" dirty="0">
                <a:effectLst/>
                <a:latin typeface="Calibri" panose="020F0502020204030204" pitchFamily="34" charset="0"/>
                <a:ea typeface="Calibri" panose="020F0502020204030204" pitchFamily="34" charset="0"/>
                <a:cs typeface="Times New Roman" panose="02020603050405020304" pitchFamily="18" charset="0"/>
              </a:rPr>
              <a:t>Employee performing maintenance on a mechanical power press.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18</a:t>
            </a:fld>
            <a:endParaRPr lang="en-US" dirty="0"/>
          </a:p>
        </p:txBody>
      </p:sp>
    </p:spTree>
    <p:extLst>
      <p:ext uri="{BB962C8B-B14F-4D97-AF65-F5344CB8AC3E}">
        <p14:creationId xmlns:p14="http://schemas.microsoft.com/office/powerpoint/2010/main" val="2716384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Lockout/Tagout is performed in order to disable machinery and equipment when employees perform servicing or maintenance. It prevents the possibility of a machine turning on or operating when an employee is in the danger zone and exposed to hazardous parts. Furthermore, it is performed when employees must bypass a guard during normal production operations, so that employees are not killed or injured due to the accidental start up of the machine while they are exposed to machine hazards. </a:t>
            </a:r>
          </a:p>
          <a:p>
            <a:endParaRPr lang="en-US" b="1" dirty="0"/>
          </a:p>
          <a:p>
            <a:r>
              <a:rPr lang="en-US" b="1" dirty="0"/>
              <a:t>Photo: </a:t>
            </a:r>
            <a:r>
              <a:rPr lang="en-US" dirty="0"/>
              <a:t>employee in the danger zone of a machine, performing servicing or maintenance.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19</a:t>
            </a:fld>
            <a:endParaRPr lang="en-US" dirty="0"/>
          </a:p>
        </p:txBody>
      </p:sp>
    </p:spTree>
    <p:extLst>
      <p:ext uri="{BB962C8B-B14F-4D97-AF65-F5344CB8AC3E}">
        <p14:creationId xmlns:p14="http://schemas.microsoft.com/office/powerpoint/2010/main" val="2227079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LOTO is used to prevent the unexpected energization, start-up, moving, or release of stored energy while employees are performing servicing or maintenance on equipment, or when they bypass a guard. Exposure to such unexpected movements may lead to serious injury or death. </a:t>
            </a:r>
          </a:p>
          <a:p>
            <a:endParaRPr lang="en-US" dirty="0"/>
          </a:p>
          <a:p>
            <a:r>
              <a:rPr lang="en-US" b="1" dirty="0"/>
              <a:t>Photo: </a:t>
            </a:r>
            <a:r>
              <a:rPr lang="en-US" b="0" dirty="0"/>
              <a:t>three employees doing maintenance work on a piece of machinery. </a:t>
            </a:r>
            <a:endParaRPr 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20</a:t>
            </a:fld>
            <a:endParaRPr lang="en-US" dirty="0"/>
          </a:p>
        </p:txBody>
      </p:sp>
    </p:spTree>
    <p:extLst>
      <p:ext uri="{BB962C8B-B14F-4D97-AF65-F5344CB8AC3E}">
        <p14:creationId xmlns:p14="http://schemas.microsoft.com/office/powerpoint/2010/main" val="1318028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 only is LOTO one of the top ten most violated standards in general industry, but the failure to control the release of hazardous energy is responsible for the deaths of 150-200 people per year, as well as 50,000 or more injuries per year. This slide causes us to realize that we aren’t just talking about statistics here. We are talking about real people, who are husbands, wives, daughters, sons, mothers, and fathers. If lockout/tagout was properly applied, these employees would not have lost their lives on the job. The injuries and fatalities that result from either a lack of performing LOTO or from inadequately performing LOTO are 100% preventable when the proper procedures are put into place. Oftentimes the maintenance employees themselves are not deliberately choosing to not follow LOTO. Rather, their companies do not have a formal LOTO program in place, employees have not received the adequate training they need in order to effectively perform LOTO, or they may feel rushed by their employer to get the job done quickly so that production can resume. It is the employer’s responsibility to develop an effective LOTO program and to prioritize employee safety when servicing or maintenance needs to be performed on equipment. </a:t>
            </a:r>
          </a:p>
          <a:p>
            <a:endParaRPr lang="en-US" dirty="0"/>
          </a:p>
          <a:p>
            <a:r>
              <a:rPr lang="en-US" b="1" dirty="0"/>
              <a:t>Photos: </a:t>
            </a:r>
            <a:r>
              <a:rPr lang="en-US" b="0" dirty="0"/>
              <a:t>This employee was caught between a large chain and sprocket system due to lockout/tagout failure. </a:t>
            </a:r>
          </a:p>
          <a:p>
            <a:endParaRPr lang="en-US" dirty="0"/>
          </a:p>
          <a:p>
            <a:r>
              <a:rPr lang="en-US" b="1" dirty="0"/>
              <a:t>Source: </a:t>
            </a:r>
            <a:r>
              <a:rPr lang="en-US" dirty="0"/>
              <a:t>https://www.osha.gov/OshDoc/data_General_Facts/factsheet-lockout-tagout.pdf</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3190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This section requires employers to establish a program and use procedures for affixing appropriate lockout or tagout devices to energy-isolating devices, and to otherwise disable machines or equipment to prevent unexpected energization, start up, or release of stored energy to prevent injury to workers.</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22</a:t>
            </a:fld>
            <a:endParaRPr lang="en-US" dirty="0"/>
          </a:p>
        </p:txBody>
      </p:sp>
    </p:spTree>
    <p:extLst>
      <p:ext uri="{BB962C8B-B14F-4D97-AF65-F5344CB8AC3E}">
        <p14:creationId xmlns:p14="http://schemas.microsoft.com/office/powerpoint/2010/main" val="1300150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LOTO covers the servicing and maintenance of machines and equipment in which the unexpected energization or start up of the machines or equipment or release of stored energy could cause injury to workers. This standard establishes the minimum performance requirements for the control of such hazardous energy.</a:t>
            </a:r>
          </a:p>
        </p:txBody>
      </p:sp>
      <p:sp>
        <p:nvSpPr>
          <p:cNvPr id="4" name="Slide Number Placeholder 3"/>
          <p:cNvSpPr>
            <a:spLocks noGrp="1"/>
          </p:cNvSpPr>
          <p:nvPr>
            <p:ph type="sldNum" sz="quarter" idx="5"/>
          </p:nvPr>
        </p:nvSpPr>
        <p:spPr/>
        <p:txBody>
          <a:bodyPr/>
          <a:lstStyle/>
          <a:p>
            <a:fld id="{93407ACD-906F-44B0-8CD6-1E9886437A98}" type="slidenum">
              <a:rPr lang="en-US" smtClean="0"/>
              <a:t>23</a:t>
            </a:fld>
            <a:endParaRPr lang="en-US" dirty="0"/>
          </a:p>
        </p:txBody>
      </p:sp>
    </p:spTree>
    <p:extLst>
      <p:ext uri="{BB962C8B-B14F-4D97-AF65-F5344CB8AC3E}">
        <p14:creationId xmlns:p14="http://schemas.microsoft.com/office/powerpoint/2010/main" val="3176581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LOTO also applies to servicing or maintenance during normal production operations when employees bypass a machine guard or place any part of their body in a hazardous area. Employees should never be exposed to machine hazards, whether while doing servicing or maintenance or during normal production operations.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24</a:t>
            </a:fld>
            <a:endParaRPr lang="en-US" dirty="0"/>
          </a:p>
        </p:txBody>
      </p:sp>
    </p:spTree>
    <p:extLst>
      <p:ext uri="{BB962C8B-B14F-4D97-AF65-F5344CB8AC3E}">
        <p14:creationId xmlns:p14="http://schemas.microsoft.com/office/powerpoint/2010/main" val="1972416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LOTO applies when workers are performing servicing and/or maintenance on equipment, and there is the potential for injury from unexpected start-up or release of stored energy. Here is an example: employees are working in a log shredder. This is not during normal production operations. However, the log shredder is not locked and tagged out. If the shredder was to start up, these employees may be seriously injured or killed.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cs typeface="Arial" panose="020B0604020202020204" pitchFamily="34" charset="0"/>
            </a:endParaRPr>
          </a:p>
          <a:p>
            <a:r>
              <a:rPr lang="en-US" b="1" dirty="0"/>
              <a:t>Photo: </a:t>
            </a:r>
            <a:r>
              <a:rPr lang="en-US" b="0" dirty="0"/>
              <a:t>Two employees working on a log shredder that has not been locked or tagged out. </a:t>
            </a:r>
            <a:endParaRPr 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25</a:t>
            </a:fld>
            <a:endParaRPr lang="en-US" dirty="0"/>
          </a:p>
        </p:txBody>
      </p:sp>
    </p:spTree>
    <p:extLst>
      <p:ext uri="{BB962C8B-B14F-4D97-AF65-F5344CB8AC3E}">
        <p14:creationId xmlns:p14="http://schemas.microsoft.com/office/powerpoint/2010/main" val="1471391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LOTO also applies when servicing or maintenance must take place during normal production, and an employee removes or bypasses a guard or safety device, or places any part of their body into the danger zone.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26</a:t>
            </a:fld>
            <a:endParaRPr lang="en-US" dirty="0"/>
          </a:p>
        </p:txBody>
      </p:sp>
    </p:spTree>
    <p:extLst>
      <p:ext uri="{BB962C8B-B14F-4D97-AF65-F5344CB8AC3E}">
        <p14:creationId xmlns:p14="http://schemas.microsoft.com/office/powerpoint/2010/main" val="903368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The general industry standard does not apply to maritime, but maritime most certainly has a standard. The construction standard does not mention a LOTO standard, but workers certainly have to have equipment rendered inoperable before working on the equipment.</a:t>
            </a:r>
          </a:p>
          <a:p>
            <a:pPr eaLnBrk="1" hangingPunct="1"/>
            <a:endParaRPr lang="en-US" altLang="en-US" dirty="0"/>
          </a:p>
          <a:p>
            <a:pPr eaLnBrk="1" hangingPunct="1"/>
            <a:r>
              <a:rPr lang="en-US" altLang="en-US" dirty="0"/>
              <a:t>Bullet #2 Suggests an alternative for LOTO is when the machine is protected by some other means, such as machine guarding.</a:t>
            </a:r>
          </a:p>
          <a:p>
            <a:pPr eaLnBrk="1" hangingPunct="1"/>
            <a:endParaRPr lang="en-US" altLang="en-US" dirty="0"/>
          </a:p>
          <a:p>
            <a:pPr eaLnBrk="1" hangingPunct="1"/>
            <a:r>
              <a:rPr lang="en-US" altLang="en-US" dirty="0"/>
              <a:t>Bullet #3</a:t>
            </a:r>
            <a:r>
              <a:rPr lang="en-US" altLang="en-US" baseline="0" dirty="0"/>
              <a:t> </a:t>
            </a:r>
            <a:r>
              <a:rPr lang="en-US" altLang="en-US" dirty="0"/>
              <a:t>Cord and plug connected equipment is exempt when the worker has direct control over the cord of the equipment.</a:t>
            </a:r>
          </a:p>
          <a:p>
            <a:pPr eaLnBrk="1" hangingPunct="1"/>
            <a:endParaRPr lang="en-US" altLang="en-US" dirty="0"/>
          </a:p>
          <a:p>
            <a:pPr eaLnBrk="1" hangingPunct="1"/>
            <a:r>
              <a:rPr lang="en-US" altLang="en-US" dirty="0"/>
              <a:t>Bullet #4 There are electrical safe work practices to protect workers, but sometimes you have to lockout machine electrical conductors as well. The standards 1910-330 through 360 would apply and the consensus standard (2021 NFPA 70E) discusses the best work practices.</a:t>
            </a:r>
          </a:p>
          <a:p>
            <a:pPr eaLnBrk="1" hangingPunct="1"/>
            <a:endParaRPr lang="en-US" altLang="en-US" dirty="0"/>
          </a:p>
          <a:p>
            <a:pPr eaLnBrk="1" hangingPunct="1"/>
            <a:r>
              <a:rPr lang="en-US" altLang="en-US" dirty="0"/>
              <a:t>Cord and plug connected equipment is conditionally exempt provided the worker has control over the end of the cord. It would be best practice to go ahead and install an attachment plug lockout device as a precaution.</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27</a:t>
            </a:fld>
            <a:endParaRPr lang="en-US" dirty="0"/>
          </a:p>
        </p:txBody>
      </p:sp>
    </p:spTree>
    <p:extLst>
      <p:ext uri="{BB962C8B-B14F-4D97-AF65-F5344CB8AC3E}">
        <p14:creationId xmlns:p14="http://schemas.microsoft.com/office/powerpoint/2010/main" val="2709938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The LOTO standard includes something called the minor servicing exception. This exception states that </a:t>
            </a:r>
            <a:r>
              <a:rPr lang="en-US" altLang="en-US" sz="1200" dirty="0">
                <a:latin typeface="Arial" panose="020B0604020202020204" pitchFamily="34" charset="0"/>
                <a:cs typeface="Arial" panose="020B0604020202020204" pitchFamily="34" charset="0"/>
              </a:rPr>
              <a:t>m</a:t>
            </a:r>
            <a:r>
              <a:rPr lang="en-US" altLang="en-US" sz="1200" dirty="0"/>
              <a:t>inor tool changes and adjustments, and other minor servicing activities, </a:t>
            </a:r>
            <a:r>
              <a:rPr lang="en-US" altLang="en-US" sz="1200" b="1" dirty="0"/>
              <a:t>which take place during normal production operations</a:t>
            </a:r>
            <a:r>
              <a:rPr lang="en-US" altLang="en-US" sz="1200" dirty="0"/>
              <a:t>, are not covered if they are </a:t>
            </a:r>
            <a:r>
              <a:rPr lang="en-US" altLang="en-US" sz="1200" b="1" dirty="0"/>
              <a:t>routine, repetitive, and integral</a:t>
            </a:r>
            <a:r>
              <a:rPr lang="en-US" altLang="en-US" sz="1200" dirty="0"/>
              <a:t> to the use of the equipment for production (provided that the work is performed </a:t>
            </a:r>
            <a:r>
              <a:rPr lang="en-US" altLang="en-US" sz="1200" b="1" dirty="0"/>
              <a:t>using alternative measures which provide effective protection</a:t>
            </a:r>
            <a:r>
              <a:rPr lang="en-US" altLang="en-US" sz="1200" dirty="0"/>
              <a:t>).</a:t>
            </a:r>
            <a:r>
              <a:rPr lang="en-US" altLang="en-US" dirty="0">
                <a:latin typeface="Arial" panose="020B0604020202020204" pitchFamily="34" charset="0"/>
                <a:cs typeface="Arial" panose="020B0604020202020204" pitchFamily="34" charset="0"/>
              </a:rPr>
              <a:t> Alternative measures of protection must be provided. Employees must be protected by LOTO or safeguarding.</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28</a:t>
            </a:fld>
            <a:endParaRPr lang="en-US" dirty="0"/>
          </a:p>
        </p:txBody>
      </p:sp>
    </p:spTree>
    <p:extLst>
      <p:ext uri="{BB962C8B-B14F-4D97-AF65-F5344CB8AC3E}">
        <p14:creationId xmlns:p14="http://schemas.microsoft.com/office/powerpoint/2010/main" val="3895724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order for an activity to fall under the minor servicing exception, the activity must be routine, repetitive, and integral to production. Furthermore, alternative measures of protection must be used.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29</a:t>
            </a:fld>
            <a:endParaRPr lang="en-US" dirty="0"/>
          </a:p>
        </p:txBody>
      </p:sp>
    </p:spTree>
    <p:extLst>
      <p:ext uri="{BB962C8B-B14F-4D97-AF65-F5344CB8AC3E}">
        <p14:creationId xmlns:p14="http://schemas.microsoft.com/office/powerpoint/2010/main" val="27937031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Arial" panose="020B0604020202020204" pitchFamily="34" charset="0"/>
                <a:cs typeface="Arial" panose="020B0604020202020204" pitchFamily="34" charset="0"/>
              </a:rPr>
              <a:t>Another requirement is that the activity must take place during normal production operations.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Set up activities are an on-going issue. In most setup activities power to the machine is needed and allowed by the standard. However, this only applies to the tasks where power is needed, which does not include all setup tasks.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30</a:t>
            </a:fld>
            <a:endParaRPr lang="en-US" dirty="0"/>
          </a:p>
        </p:txBody>
      </p:sp>
    </p:spTree>
    <p:extLst>
      <p:ext uri="{BB962C8B-B14F-4D97-AF65-F5344CB8AC3E}">
        <p14:creationId xmlns:p14="http://schemas.microsoft.com/office/powerpoint/2010/main" val="38401616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Examples of alternative measures of protection include interlocked gates, barriers, and other effective safeguarding devices, mechanical blocks, pins, bars, or locking devices, as well as remote lubricators or other remote devices that remove workers from the danger zone. If the minor servicing exception is used, it is important that companies defend why the exception is being used for a particular activity, and how the alternative method of protection is effective in protecting employees. Furthermore, if effective alternative measures of protection are not provided, LOTO must be performed, even if the activity takes place during normal production operations.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31</a:t>
            </a:fld>
            <a:endParaRPr lang="en-US" dirty="0"/>
          </a:p>
        </p:txBody>
      </p:sp>
    </p:spTree>
    <p:extLst>
      <p:ext uri="{BB962C8B-B14F-4D97-AF65-F5344CB8AC3E}">
        <p14:creationId xmlns:p14="http://schemas.microsoft.com/office/powerpoint/2010/main" val="24373046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scenario meets the minor servicing exception because it takes place during production, is routine, repetitive, and integral to production, and an alternative method of protection is provided (the interlocked gate).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32</a:t>
            </a:fld>
            <a:endParaRPr lang="en-US" dirty="0"/>
          </a:p>
        </p:txBody>
      </p:sp>
    </p:spTree>
    <p:extLst>
      <p:ext uri="{BB962C8B-B14F-4D97-AF65-F5344CB8AC3E}">
        <p14:creationId xmlns:p14="http://schemas.microsoft.com/office/powerpoint/2010/main" val="19893104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scenario does not meet the minor servicing exception. This situation is not routine or repetitive. Therefore, the exception would not apply, and LOTO would need to be performed prior to employees going between the mold to scrape the material off.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33</a:t>
            </a:fld>
            <a:endParaRPr lang="en-US" dirty="0"/>
          </a:p>
        </p:txBody>
      </p:sp>
    </p:spTree>
    <p:extLst>
      <p:ext uri="{BB962C8B-B14F-4D97-AF65-F5344CB8AC3E}">
        <p14:creationId xmlns:p14="http://schemas.microsoft.com/office/powerpoint/2010/main" val="73762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would not be an effective means of alternative protection. If they are out of sight, nobody may know that they are within the danger zone. Someone can still come and startup the machine.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34</a:t>
            </a:fld>
            <a:endParaRPr lang="en-US" dirty="0"/>
          </a:p>
        </p:txBody>
      </p:sp>
    </p:spTree>
    <p:extLst>
      <p:ext uri="{BB962C8B-B14F-4D97-AF65-F5344CB8AC3E}">
        <p14:creationId xmlns:p14="http://schemas.microsoft.com/office/powerpoint/2010/main" val="40149478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This is not effective protection because it does not account for gravity. The die could still drop due to a hydraulic hose failure. Die blocks will need to be used in the press. </a:t>
            </a:r>
            <a:endParaRPr lang="en-US"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35</a:t>
            </a:fld>
            <a:endParaRPr lang="en-US" dirty="0"/>
          </a:p>
        </p:txBody>
      </p:sp>
    </p:spTree>
    <p:extLst>
      <p:ext uri="{BB962C8B-B14F-4D97-AF65-F5344CB8AC3E}">
        <p14:creationId xmlns:p14="http://schemas.microsoft.com/office/powerpoint/2010/main" val="12605615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incidents could have been prevented if lockout/tagout was performed. Unfortunately, this type of incident is quite common. This is where communication is also very essential. If proper LOTO was performed, employees would be unable to flip the switch because there would be a lock on it, and they would know from the tag who is working on the equipment. </a:t>
            </a:r>
          </a:p>
          <a:p>
            <a:endParaRPr lang="en-US" dirty="0"/>
          </a:p>
          <a:p>
            <a:r>
              <a:rPr lang="en-US" dirty="0"/>
              <a:t>2</a:t>
            </a:r>
            <a:r>
              <a:rPr lang="en-US" baseline="30000" dirty="0"/>
              <a:t>nd</a:t>
            </a:r>
            <a:r>
              <a:rPr lang="en-US" dirty="0"/>
              <a:t> incident: it sounds like the machine was still on while the maintenance employee was working on it. The machine should not be powered while performing servicing or maintenance. LOTO not only ensures that equipment is powered down prior to servicing or maintenance, but it also ensures that it can’t be powered back up while employees are working on it. </a:t>
            </a:r>
          </a:p>
          <a:p>
            <a:endParaRPr lang="en-US" dirty="0"/>
          </a:p>
          <a:p>
            <a:r>
              <a:rPr lang="en-US" b="1" dirty="0"/>
              <a:t>Source</a:t>
            </a:r>
            <a:r>
              <a:rPr lang="en-US" dirty="0"/>
              <a:t>: OSHA Accident Report Detail (https://www.osha.gov/pls/imis/accidentsearch.accident_detail?id=93469.015 and https://www.osha.gov/pls/imis/accidentsearch.accident_detail?id=97001.015).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1170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37</a:t>
            </a:fld>
            <a:endParaRPr lang="en-US" dirty="0"/>
          </a:p>
        </p:txBody>
      </p:sp>
    </p:spTree>
    <p:extLst>
      <p:ext uri="{BB962C8B-B14F-4D97-AF65-F5344CB8AC3E}">
        <p14:creationId xmlns:p14="http://schemas.microsoft.com/office/powerpoint/2010/main" val="24512176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CCDCBFB1-F23B-44DC-A2F9-8563B475BE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F041649-14CC-4ED3-8CF6-7CEAB109B55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0723" name="Rectangle 2">
            <a:extLst>
              <a:ext uri="{FF2B5EF4-FFF2-40B4-BE49-F238E27FC236}">
                <a16:creationId xmlns:a16="http://schemas.microsoft.com/office/drawing/2014/main" id="{FBA7CCA7-C657-4130-A6A6-3AD1C4CCEC1A}"/>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E650CFFB-269E-498C-AA1B-B6D01ABCC6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t>Photos</a:t>
            </a:r>
            <a:r>
              <a:rPr lang="en-US" altLang="en-US" dirty="0"/>
              <a:t>: Left photo—food processing equipment that has moving parts; Right photo—close-up of food processing equipment showing the guard opened and moving parts accessible. If we open the guard to do servicing or maintenance, we would have to LOTO the machinery.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815C2E26-2773-4C51-87CD-9A3BF150807F}"/>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021305CB-E796-405A-883E-EC7AAD4035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No! The employee in the picture is preparing the plant for the sanitation crew. He is covering the sensitive parts of the machinery, but he opened the machine and inserted part of his body without locking and tagging out the equipment.</a:t>
            </a:r>
          </a:p>
          <a:p>
            <a:endParaRPr lang="en-US" altLang="en-US" dirty="0"/>
          </a:p>
          <a:p>
            <a:r>
              <a:rPr lang="en-US" altLang="en-US" b="1" dirty="0"/>
              <a:t>Photo</a:t>
            </a:r>
            <a:r>
              <a:rPr lang="en-US" altLang="en-US" dirty="0"/>
              <a:t>: food processing equipment with most of it covered in yellow plastic to protect the sensitive parts of the machines. In center is employee leaning into machine that has NOT been locked or tagged out.</a:t>
            </a:r>
          </a:p>
        </p:txBody>
      </p:sp>
      <p:sp>
        <p:nvSpPr>
          <p:cNvPr id="32772" name="Slide Number Placeholder 3">
            <a:extLst>
              <a:ext uri="{FF2B5EF4-FFF2-40B4-BE49-F238E27FC236}">
                <a16:creationId xmlns:a16="http://schemas.microsoft.com/office/drawing/2014/main" id="{6280FFF1-154D-46D1-8146-933F7CBDD80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DDEEA4-2B03-4B88-8ADD-661F5E64287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we will review what must be included in a company’s energy control program. </a:t>
            </a:r>
          </a:p>
        </p:txBody>
      </p:sp>
      <p:sp>
        <p:nvSpPr>
          <p:cNvPr id="4" name="Slide Number Placeholder 3"/>
          <p:cNvSpPr>
            <a:spLocks noGrp="1"/>
          </p:cNvSpPr>
          <p:nvPr>
            <p:ph type="sldNum" sz="quarter" idx="5"/>
          </p:nvPr>
        </p:nvSpPr>
        <p:spPr/>
        <p:txBody>
          <a:bodyPr/>
          <a:lstStyle/>
          <a:p>
            <a:fld id="{93407ACD-906F-44B0-8CD6-1E9886437A98}" type="slidenum">
              <a:rPr lang="en-US" smtClean="0"/>
              <a:t>40</a:t>
            </a:fld>
            <a:endParaRPr lang="en-US" dirty="0"/>
          </a:p>
        </p:txBody>
      </p:sp>
    </p:spTree>
    <p:extLst>
      <p:ext uri="{BB962C8B-B14F-4D97-AF65-F5344CB8AC3E}">
        <p14:creationId xmlns:p14="http://schemas.microsoft.com/office/powerpoint/2010/main" val="11995134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are the core components of an energy control program:</a:t>
            </a:r>
          </a:p>
          <a:p>
            <a:pPr marL="171450" indent="-171450">
              <a:buFont typeface="Arial" panose="020B0604020202020204" pitchFamily="34" charset="0"/>
              <a:buChar char="•"/>
            </a:pPr>
            <a:r>
              <a:rPr lang="en-US" dirty="0"/>
              <a:t>A written program</a:t>
            </a:r>
          </a:p>
          <a:p>
            <a:pPr marL="171450" indent="-171450">
              <a:buFont typeface="Arial" panose="020B0604020202020204" pitchFamily="34" charset="0"/>
              <a:buChar char="•"/>
            </a:pPr>
            <a:r>
              <a:rPr lang="en-US" dirty="0"/>
              <a:t>Written equipment-specific LOTO procedures </a:t>
            </a:r>
          </a:p>
          <a:p>
            <a:pPr marL="171450" indent="-171450">
              <a:buFont typeface="Arial" panose="020B0604020202020204" pitchFamily="34" charset="0"/>
              <a:buChar char="•"/>
            </a:pPr>
            <a:r>
              <a:rPr lang="en-US" dirty="0"/>
              <a:t>Employee training</a:t>
            </a:r>
          </a:p>
          <a:p>
            <a:pPr marL="171450" indent="-171450">
              <a:buFont typeface="Arial" panose="020B0604020202020204" pitchFamily="34" charset="0"/>
              <a:buChar char="•"/>
            </a:pPr>
            <a:r>
              <a:rPr lang="en-US" dirty="0"/>
              <a:t>Periodic inspections of the equipment-specific procedures</a:t>
            </a:r>
          </a:p>
          <a:p>
            <a:pPr marL="171450" indent="-171450">
              <a:buFont typeface="Arial" panose="020B0604020202020204" pitchFamily="34" charset="0"/>
              <a:buChar char="•"/>
            </a:pPr>
            <a:r>
              <a:rPr lang="en-US" dirty="0"/>
              <a:t>Proper application of energy controls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41</a:t>
            </a:fld>
            <a:endParaRPr lang="en-US" dirty="0"/>
          </a:p>
        </p:txBody>
      </p:sp>
    </p:spTree>
    <p:extLst>
      <p:ext uri="{BB962C8B-B14F-4D97-AF65-F5344CB8AC3E}">
        <p14:creationId xmlns:p14="http://schemas.microsoft.com/office/powerpoint/2010/main" val="17741535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en-US" sz="2400" dirty="0"/>
              <a:t>The written LOTO program must specifically outline the scope, purpose, authorization, rules, and techniques that must be utilized for the control of hazardous energy. The written program describes how the different requirements in the OSHA LOTO standard will be met, and thereby how employees will effectively control hazardous energy. For example, the written program will include sections on employee training, the periodic review of the equipment-specific procedures, group LOTO procedures, what to do if you have contractors who will be performing LOTO on-site, the specific steps that must be followed when performing LOTO, etc. The plan must include your methods to enforce compliance. It is very important that these methods are followed. Not only is it important that everything in the written program is being done, but it’s just as important that you have some sort of disciplinary system in place to ensure employees continue to follow what is covered in the written program.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altLang="en-US" sz="2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en-US" sz="2400" b="1" dirty="0"/>
              <a:t>Photo 1: </a:t>
            </a:r>
            <a:r>
              <a:rPr lang="en-US" altLang="en-US" sz="2400" b="0" dirty="0"/>
              <a:t>Snapshot of a tag used for lockout/tagout.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en-US" sz="2400" b="1" dirty="0"/>
              <a:t>Photo 2: </a:t>
            </a:r>
            <a:r>
              <a:rPr lang="en-US" altLang="en-US" sz="2400" b="0" dirty="0"/>
              <a:t>Various locks that are used for lockout/tagout. </a:t>
            </a:r>
            <a:endParaRPr lang="en-US" altLang="en-US" sz="2400"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42</a:t>
            </a:fld>
            <a:endParaRPr lang="en-US" dirty="0"/>
          </a:p>
        </p:txBody>
      </p:sp>
    </p:spTree>
    <p:extLst>
      <p:ext uri="{BB962C8B-B14F-4D97-AF65-F5344CB8AC3E}">
        <p14:creationId xmlns:p14="http://schemas.microsoft.com/office/powerpoint/2010/main" val="6411842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altLang="en-US" dirty="0">
                <a:latin typeface="Times New Roman" charset="0"/>
              </a:rPr>
              <a:t>There are three vital components of a lock out tag out program (Hazardous Energy Control Program). </a:t>
            </a:r>
          </a:p>
          <a:p>
            <a:pPr marL="228600" indent="-228600" eaLnBrk="1" hangingPunct="1">
              <a:buFont typeface="+mj-lt"/>
              <a:buAutoNum type="arabicPeriod"/>
              <a:defRPr/>
            </a:pPr>
            <a:r>
              <a:rPr lang="en-US" altLang="en-US" dirty="0">
                <a:latin typeface="Times New Roman" charset="0"/>
              </a:rPr>
              <a:t>A written program outlines the scope, activities, and accountability for controlling the energy. </a:t>
            </a:r>
          </a:p>
          <a:p>
            <a:pPr marL="228600" indent="-228600" eaLnBrk="1" hangingPunct="1">
              <a:buFont typeface="+mj-lt"/>
              <a:buAutoNum type="arabicPeriod"/>
              <a:defRPr/>
            </a:pPr>
            <a:r>
              <a:rPr lang="en-US" altLang="en-US" dirty="0">
                <a:latin typeface="Times New Roman" charset="0"/>
              </a:rPr>
              <a:t>Training includes many more people than maintenance. Others in the plant need at least awareness training.</a:t>
            </a:r>
          </a:p>
          <a:p>
            <a:pPr marL="228600" indent="-228600" eaLnBrk="1" hangingPunct="1">
              <a:buFont typeface="+mj-lt"/>
              <a:buAutoNum type="arabicPeriod"/>
              <a:defRPr/>
            </a:pPr>
            <a:r>
              <a:rPr lang="en-US" altLang="en-US" dirty="0">
                <a:latin typeface="Times New Roman" charset="0"/>
              </a:rPr>
              <a:t>Periodic reviews are necessary to determine if there is a problem with the procedure and execution of the procedure.</a:t>
            </a:r>
          </a:p>
          <a:p>
            <a:pPr eaLnBrk="1" hangingPunct="1">
              <a:defRPr/>
            </a:pPr>
            <a:endParaRPr lang="en-US" altLang="en-US" dirty="0">
              <a:latin typeface="Times New Roman" charset="0"/>
            </a:endParaRPr>
          </a:p>
          <a:p>
            <a:pPr eaLnBrk="1" hangingPunct="1">
              <a:defRPr/>
            </a:pPr>
            <a:r>
              <a:rPr lang="en-US" altLang="en-US" b="1" dirty="0">
                <a:latin typeface="Times New Roman" charset="0"/>
              </a:rPr>
              <a:t>Clip Art: </a:t>
            </a:r>
            <a:r>
              <a:rPr lang="en-US" altLang="en-US" dirty="0">
                <a:latin typeface="Times New Roman" charset="0"/>
              </a:rPr>
              <a:t>Indicates a pen in the hand to write procedures for LOTO.</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43</a:t>
            </a:fld>
            <a:endParaRPr lang="en-US" dirty="0"/>
          </a:p>
        </p:txBody>
      </p:sp>
    </p:spTree>
    <p:extLst>
      <p:ext uri="{BB962C8B-B14F-4D97-AF65-F5344CB8AC3E}">
        <p14:creationId xmlns:p14="http://schemas.microsoft.com/office/powerpoint/2010/main" val="11851181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58FE3479-AC77-4C13-A944-A8147B844064}"/>
              </a:ext>
            </a:extLst>
          </p:cNvPr>
          <p:cNvSpPr>
            <a:spLocks noGrp="1" noRot="1" noChangeAspect="1" noTextEdit="1"/>
          </p:cNvSpPr>
          <p:nvPr>
            <p:ph type="sldImg"/>
          </p:nvPr>
        </p:nvSpPr>
        <p:spPr>
          <a:ln/>
        </p:spPr>
      </p:sp>
      <p:sp>
        <p:nvSpPr>
          <p:cNvPr id="56323" name="Notes Placeholder 2">
            <a:extLst>
              <a:ext uri="{FF2B5EF4-FFF2-40B4-BE49-F238E27FC236}">
                <a16:creationId xmlns:a16="http://schemas.microsoft.com/office/drawing/2014/main" id="{9420BF21-4BA9-40B3-9661-BE8096EB1D2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dirty="0">
                <a:latin typeface="Arial" panose="020B0604020202020204" pitchFamily="34" charset="0"/>
                <a:cs typeface="Arial" panose="020B0604020202020204" pitchFamily="34" charset="0"/>
              </a:rPr>
              <a:t>Lockout/tagout is a systematic program that consist of the following elements to provide effective protection of personnel: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Lockout/tagout is a systematic program that consist of the following elements to provide effective protection of personnel:</a:t>
            </a:r>
          </a:p>
          <a:p>
            <a:pPr lvl="1" eaLnBrk="1" hangingPunct="1">
              <a:lnSpc>
                <a:spcPct val="80000"/>
              </a:lnSpc>
              <a:buNone/>
            </a:pPr>
            <a:r>
              <a:rPr lang="en-US" altLang="en-US" sz="1200" dirty="0"/>
              <a:t>a) Survey of all hazardous energy </a:t>
            </a:r>
          </a:p>
          <a:p>
            <a:pPr lvl="1" eaLnBrk="1" hangingPunct="1">
              <a:lnSpc>
                <a:spcPct val="80000"/>
              </a:lnSpc>
              <a:buNone/>
            </a:pPr>
            <a:r>
              <a:rPr lang="en-US" altLang="en-US" sz="1200" dirty="0"/>
              <a:t>b) Identifying energy-isolating devices </a:t>
            </a:r>
          </a:p>
          <a:p>
            <a:pPr lvl="1" eaLnBrk="1" hangingPunct="1">
              <a:lnSpc>
                <a:spcPct val="80000"/>
              </a:lnSpc>
              <a:buNone/>
            </a:pPr>
            <a:r>
              <a:rPr lang="en-US" altLang="en-US" sz="1200" dirty="0"/>
              <a:t>c) Selecting and procuring protective materials and hardware </a:t>
            </a:r>
          </a:p>
          <a:p>
            <a:pPr lvl="1" eaLnBrk="1" hangingPunct="1">
              <a:lnSpc>
                <a:spcPct val="80000"/>
              </a:lnSpc>
              <a:buNone/>
            </a:pPr>
            <a:r>
              <a:rPr lang="en-US" altLang="en-US" sz="1200" dirty="0"/>
              <a:t>d) Assigning duties and responsibilities </a:t>
            </a:r>
          </a:p>
          <a:p>
            <a:pPr lvl="1" eaLnBrk="1" hangingPunct="1">
              <a:lnSpc>
                <a:spcPct val="80000"/>
              </a:lnSpc>
              <a:buNone/>
            </a:pPr>
            <a:r>
              <a:rPr lang="en-US" altLang="en-US" sz="1200" dirty="0"/>
              <a:t>e) Determining shut-down, de-energization, energization and start-up sequences </a:t>
            </a:r>
          </a:p>
          <a:p>
            <a:pPr lvl="1" eaLnBrk="1" hangingPunct="1">
              <a:lnSpc>
                <a:spcPct val="80000"/>
              </a:lnSpc>
              <a:buNone/>
            </a:pPr>
            <a:r>
              <a:rPr lang="en-US" altLang="en-US" sz="1200" dirty="0"/>
              <a:t>f) Written procedures for machines, equipment, and processes </a:t>
            </a:r>
          </a:p>
          <a:p>
            <a:pPr lvl="1" eaLnBrk="1" hangingPunct="1">
              <a:lnSpc>
                <a:spcPct val="80000"/>
              </a:lnSpc>
              <a:buNone/>
            </a:pPr>
            <a:r>
              <a:rPr lang="en-US" altLang="en-US" sz="1200" dirty="0"/>
              <a:t>g) Training of personnel</a:t>
            </a:r>
          </a:p>
          <a:p>
            <a:pPr lvl="1" eaLnBrk="1" hangingPunct="1">
              <a:lnSpc>
                <a:spcPct val="80000"/>
              </a:lnSpc>
              <a:buNone/>
            </a:pPr>
            <a:r>
              <a:rPr lang="en-US" altLang="en-US" sz="1200" dirty="0"/>
              <a:t>h) Auditing program elements </a:t>
            </a:r>
          </a:p>
          <a:p>
            <a:pPr eaLnBrk="1" hangingPunct="1">
              <a:lnSpc>
                <a:spcPct val="80000"/>
              </a:lnSpc>
            </a:pPr>
            <a:endParaRPr lang="en-US" altLang="en-US" dirty="0">
              <a:latin typeface="Arial" panose="020B0604020202020204" pitchFamily="34" charset="0"/>
              <a:cs typeface="Arial" panose="020B0604020202020204" pitchFamily="34" charset="0"/>
            </a:endParaRPr>
          </a:p>
        </p:txBody>
      </p:sp>
      <p:sp>
        <p:nvSpPr>
          <p:cNvPr id="56324" name="Slide Number Placeholder 3">
            <a:extLst>
              <a:ext uri="{FF2B5EF4-FFF2-40B4-BE49-F238E27FC236}">
                <a16:creationId xmlns:a16="http://schemas.microsoft.com/office/drawing/2014/main" id="{E1DD7801-AEF9-49E2-AB18-E05BE6B3A23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554B47-B5F1-4A9E-A537-EC278198B614}" type="slidenum">
              <a:rPr lang="en-US" altLang="en-US"/>
              <a:pPr eaLnBrk="1" hangingPunct="1"/>
              <a:t>44</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OSHA standard distinguishes between three different groups of employees, all of whom are covered under the LOTO standard. First are the authorized employees. These are the employees who are performing servicing or maintenance on machines and equipment. Authorized employees are those who will be performing LOTO. It is important that companies identify in their written program who the authorized employees are. </a:t>
            </a:r>
          </a:p>
          <a:p>
            <a:r>
              <a:rPr lang="en-US" dirty="0"/>
              <a:t>Second are the affected employees. These are the employees who are operating or using the machines or equipment that may need to be serviced or maintained. However, affected employees do NOT perform LOTO. For example, you have a press operator. The press operator is going to be the affected employee. If you have a maintenance employee who performs some work on the press, they will be considered an authorized employee.</a:t>
            </a:r>
          </a:p>
          <a:p>
            <a:r>
              <a:rPr lang="en-US" dirty="0"/>
              <a:t>Lastly, other employees are those who are working in the area where LOTO procedures may be used.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45</a:t>
            </a:fld>
            <a:endParaRPr lang="en-US" dirty="0"/>
          </a:p>
        </p:txBody>
      </p:sp>
    </p:spTree>
    <p:extLst>
      <p:ext uri="{BB962C8B-B14F-4D97-AF65-F5344CB8AC3E}">
        <p14:creationId xmlns:p14="http://schemas.microsoft.com/office/powerpoint/2010/main" val="38196385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3F2BCAE6-F359-467E-95CE-B3AB22FA8E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650051B-1079-4B4E-8D69-13D48262D0E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3011" name="Rectangle 2">
            <a:extLst>
              <a:ext uri="{FF2B5EF4-FFF2-40B4-BE49-F238E27FC236}">
                <a16:creationId xmlns:a16="http://schemas.microsoft.com/office/drawing/2014/main" id="{4E4B5FD0-786F-4FDE-B478-3BB0FE5B79DD}"/>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2FDE4D45-E940-481A-84F5-F91100B42A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standard applies to the control of hazardous energy when employees are involved in service or maintenance activities such as constructing, installing, setting up, adjusting, inspecting, modifying, and maintaining or servicing machines or equipment. These activities include lubricating, cleaning or unjamming machines, and making adjustments or tool changes, where the employees may be exposed to hazardous energy. Set up usually occurs before manufacturing on a machine.</a:t>
            </a:r>
          </a:p>
          <a:p>
            <a:endParaRPr lang="en-US" altLang="en-US" dirty="0"/>
          </a:p>
          <a:p>
            <a:r>
              <a:rPr lang="en-US" b="1" dirty="0"/>
              <a:t>Photo: </a:t>
            </a:r>
            <a:r>
              <a:rPr lang="en-US" b="0" dirty="0"/>
              <a:t>An employee inserting their arm into a machine to perform servicing or maintenance. </a:t>
            </a:r>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60F17CDD-BFF9-4D5D-BA60-7470225218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E2F9D75-9F18-43CB-AED2-D6DB8917F8C7}" type="slidenum">
              <a:rPr lang="en-US" altLang="en-US"/>
              <a:pPr eaLnBrk="1" hangingPunct="1"/>
              <a:t>47</a:t>
            </a:fld>
            <a:endParaRPr lang="en-US" altLang="en-US"/>
          </a:p>
        </p:txBody>
      </p:sp>
      <p:sp>
        <p:nvSpPr>
          <p:cNvPr id="58371" name="Rectangle 2">
            <a:extLst>
              <a:ext uri="{FF2B5EF4-FFF2-40B4-BE49-F238E27FC236}">
                <a16:creationId xmlns:a16="http://schemas.microsoft.com/office/drawing/2014/main" id="{DBD2428B-29E4-407B-8219-C62D0316D362}"/>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369159FD-B005-4ED9-A524-A783D22192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When the polishing machine stopped for an unknown reason the employee decided to go around behind the machine, </a:t>
            </a:r>
            <a:r>
              <a:rPr lang="en-US" altLang="en-US" b="1" dirty="0">
                <a:latin typeface="Arial" panose="020B0604020202020204" pitchFamily="34" charset="0"/>
                <a:cs typeface="Arial" panose="020B0604020202020204" pitchFamily="34" charset="0"/>
              </a:rPr>
              <a:t>open the guard</a:t>
            </a:r>
            <a:r>
              <a:rPr lang="en-US" altLang="en-US" dirty="0">
                <a:latin typeface="Arial" panose="020B0604020202020204" pitchFamily="34" charset="0"/>
                <a:cs typeface="Arial" panose="020B0604020202020204" pitchFamily="34" charset="0"/>
              </a:rPr>
              <a:t> and see if one of the empty polishing holders would spin freely. As the employee had his hand in the machine, he hit the start switch, the polishers began to spin at a little 1,000 rpm. </a:t>
            </a:r>
          </a:p>
          <a:p>
            <a:pPr eaLnBrk="1" hangingPunct="1">
              <a:lnSpc>
                <a:spcPct val="80000"/>
              </a:lnSpc>
            </a:pPr>
            <a:r>
              <a:rPr lang="en-US" altLang="en-US" dirty="0">
                <a:latin typeface="Arial" panose="020B0604020202020204" pitchFamily="34" charset="0"/>
                <a:cs typeface="Arial" panose="020B0604020202020204" pitchFamily="34" charset="0"/>
              </a:rPr>
              <a:t>What about the guard? He bypassed the guard. If LOTO was properly performed, this accident would have been prevented. </a:t>
            </a:r>
          </a:p>
          <a:p>
            <a:pPr eaLnBrk="1" hangingPunct="1">
              <a:lnSpc>
                <a:spcPct val="80000"/>
              </a:lnSpc>
            </a:pPr>
            <a:endParaRPr lang="en-US" altLang="en-US" dirty="0">
              <a:latin typeface="Arial" panose="020B0604020202020204" pitchFamily="34" charset="0"/>
              <a:cs typeface="Arial" panose="020B0604020202020204" pitchFamily="34" charset="0"/>
            </a:endParaRPr>
          </a:p>
          <a:p>
            <a:pPr eaLnBrk="1" hangingPunct="1">
              <a:lnSpc>
                <a:spcPct val="80000"/>
              </a:lnSpc>
            </a:pPr>
            <a:r>
              <a:rPr lang="en-US" altLang="en-US" b="1" i="0" dirty="0">
                <a:latin typeface="Arial" panose="020B0604020202020204" pitchFamily="34" charset="0"/>
                <a:cs typeface="Arial" panose="020B0604020202020204" pitchFamily="34" charset="0"/>
              </a:rPr>
              <a:t>Photo: </a:t>
            </a:r>
            <a:r>
              <a:rPr lang="en-US" altLang="en-US" b="0" i="0" dirty="0">
                <a:latin typeface="Arial" panose="020B0604020202020204" pitchFamily="34" charset="0"/>
                <a:cs typeface="Arial" panose="020B0604020202020204" pitchFamily="34" charset="0"/>
              </a:rPr>
              <a:t>Picture of injured hand. Polishing arm was lodged into employee’s hand. Blue box is covering the injured area. </a:t>
            </a:r>
          </a:p>
          <a:p>
            <a:pPr eaLnBrk="1" hangingPunct="1">
              <a:lnSpc>
                <a:spcPct val="80000"/>
              </a:lnSpc>
            </a:pPr>
            <a:endParaRPr lang="en-US" altLang="en-US" b="0" i="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80000"/>
              </a:lnSpc>
              <a:spcBef>
                <a:spcPts val="0"/>
              </a:spcBef>
              <a:spcAft>
                <a:spcPts val="0"/>
              </a:spcAft>
              <a:buClrTx/>
              <a:buSzTx/>
              <a:buFontTx/>
              <a:buNone/>
              <a:tabLst/>
              <a:defRPr/>
            </a:pPr>
            <a:r>
              <a:rPr lang="en-US" altLang="en-US" b="1" dirty="0">
                <a:latin typeface="Arial" panose="020B0604020202020204" pitchFamily="34" charset="0"/>
                <a:cs typeface="Arial" panose="020B0604020202020204" pitchFamily="34" charset="0"/>
              </a:rPr>
              <a:t>Source: </a:t>
            </a:r>
            <a:r>
              <a:rPr lang="en-US" altLang="en-US" b="0" dirty="0">
                <a:latin typeface="Arial" panose="020B0604020202020204" pitchFamily="34" charset="0"/>
                <a:cs typeface="Arial" panose="020B0604020202020204" pitchFamily="34" charset="0"/>
              </a:rPr>
              <a:t>OSHA 7115 Course</a:t>
            </a:r>
            <a:endParaRPr lang="en-US" altLang="en-US" b="1" dirty="0">
              <a:latin typeface="Arial" panose="020B0604020202020204" pitchFamily="34" charset="0"/>
              <a:cs typeface="Arial" panose="020B0604020202020204" pitchFamily="34" charset="0"/>
            </a:endParaRPr>
          </a:p>
          <a:p>
            <a:pPr eaLnBrk="1" hangingPunct="1">
              <a:lnSpc>
                <a:spcPct val="80000"/>
              </a:lnSpc>
            </a:pPr>
            <a:endParaRPr lang="en-US" altLang="en-US" b="1" i="0"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A7D1C0BF-3AA8-48B6-82E5-A87506AEDA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4DBFFD-5615-4FB9-8845-57007662DDE8}" type="slidenum">
              <a:rPr lang="en-US" altLang="en-US"/>
              <a:pPr eaLnBrk="1" hangingPunct="1"/>
              <a:t>48</a:t>
            </a:fld>
            <a:endParaRPr lang="en-US" altLang="en-US"/>
          </a:p>
        </p:txBody>
      </p:sp>
      <p:sp>
        <p:nvSpPr>
          <p:cNvPr id="61443" name="Rectangle 2">
            <a:extLst>
              <a:ext uri="{FF2B5EF4-FFF2-40B4-BE49-F238E27FC236}">
                <a16:creationId xmlns:a16="http://schemas.microsoft.com/office/drawing/2014/main" id="{A6AF7630-1A9C-4122-914F-DA720ACB77E7}"/>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9B787A6D-FBC4-4CAF-9CEC-F6A60BDF15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Accident involving cleaning:  A 15-year-old part-time worker at a retail grocery store suffered amputation of the right arm as a result of being caught by the auger of a meat grinder while he was reassembling it.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The victim, working after school, had completed washing and cleaning the disassembled parts of the grinder and was reassembling it without de-energizing and locking out the machine's power supply.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b="0" dirty="0">
                <a:latin typeface="Arial" panose="020B0604020202020204" pitchFamily="34" charset="0"/>
                <a:cs typeface="Arial" panose="020B0604020202020204" pitchFamily="34" charset="0"/>
              </a:rPr>
              <a:t>The accident took place on the meat grinder in the photo. Photo shows the different parts of the grinder that were involved with the amputation. </a:t>
            </a:r>
          </a:p>
          <a:p>
            <a:pPr eaLnBrk="1" hangingPunct="1"/>
            <a:endParaRPr lang="en-US" altLang="en-US" b="0"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Source: </a:t>
            </a:r>
            <a:r>
              <a:rPr lang="en-US" altLang="en-US" b="0" dirty="0">
                <a:latin typeface="Arial" panose="020B0604020202020204" pitchFamily="34" charset="0"/>
                <a:cs typeface="Arial" panose="020B0604020202020204" pitchFamily="34" charset="0"/>
              </a:rPr>
              <a:t>OSHA 7115 Course</a:t>
            </a:r>
            <a:endParaRPr lang="en-US" altLang="en-US" b="1"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4CB73432-0CDB-45CF-AD08-2CC78D4953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7DF6BD-5F31-40D1-A429-ED91A6F94ED2}" type="slidenum">
              <a:rPr lang="en-US" altLang="en-US"/>
              <a:pPr eaLnBrk="1" hangingPunct="1"/>
              <a:t>49</a:t>
            </a:fld>
            <a:endParaRPr lang="en-US" altLang="en-US"/>
          </a:p>
        </p:txBody>
      </p:sp>
      <p:sp>
        <p:nvSpPr>
          <p:cNvPr id="62467" name="Rectangle 2">
            <a:extLst>
              <a:ext uri="{FF2B5EF4-FFF2-40B4-BE49-F238E27FC236}">
                <a16:creationId xmlns:a16="http://schemas.microsoft.com/office/drawing/2014/main" id="{22E20EDF-E667-4856-B2E4-5DC9ED5ACEF0}"/>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468F163E-81EB-4A5E-9F79-F4D471A9C8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LOTO Issues and protecting on/off switches:</a:t>
            </a:r>
          </a:p>
          <a:p>
            <a:pPr eaLnBrk="1" hangingPunct="1"/>
            <a:r>
              <a:rPr lang="en-US" altLang="en-US" dirty="0">
                <a:latin typeface="Arial" panose="020B0604020202020204" pitchFamily="34" charset="0"/>
                <a:cs typeface="Arial" panose="020B0604020202020204" pitchFamily="34" charset="0"/>
              </a:rPr>
              <a:t>He inserted the auger into the grinder's housing and reached through the feed-throat with his right hand to guide it into engagement. As he did so, he bumped against the on/off switch mounted about waist high on the machine's side. The grinder started and the auger pulled his hand and arm into the housing.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If LOTO was performed, this accident would have been prevented. Even if he hit the on/off switch, the machine would not have started up.</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1</a:t>
            </a:r>
            <a:r>
              <a:rPr lang="en-US" altLang="en-US" dirty="0">
                <a:latin typeface="Arial" panose="020B0604020202020204" pitchFamily="34" charset="0"/>
                <a:cs typeface="Arial" panose="020B0604020202020204" pitchFamily="34" charset="0"/>
              </a:rPr>
              <a:t>: Photo shows feed throat and auger.</a:t>
            </a:r>
          </a:p>
          <a:p>
            <a:pPr eaLnBrk="1" hangingPunct="1"/>
            <a:r>
              <a:rPr lang="en-US" altLang="en-US" b="1" dirty="0">
                <a:latin typeface="Arial" panose="020B0604020202020204" pitchFamily="34" charset="0"/>
                <a:cs typeface="Arial" panose="020B0604020202020204" pitchFamily="34" charset="0"/>
              </a:rPr>
              <a:t>Photo 2</a:t>
            </a:r>
            <a:r>
              <a:rPr lang="en-US" altLang="en-US" dirty="0">
                <a:latin typeface="Arial" panose="020B0604020202020204" pitchFamily="34" charset="0"/>
                <a:cs typeface="Arial" panose="020B0604020202020204" pitchFamily="34" charset="0"/>
              </a:rPr>
              <a:t>: Photo shows on/off switch that was bumped during cleaning. </a:t>
            </a:r>
          </a:p>
          <a:p>
            <a:pPr eaLnBrk="1" hangingPunct="1"/>
            <a:endParaRPr lang="en-US" alt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Arial" panose="020B0604020202020204" pitchFamily="34" charset="0"/>
                <a:cs typeface="Arial" panose="020B0604020202020204" pitchFamily="34" charset="0"/>
              </a:rPr>
              <a:t>Source: </a:t>
            </a:r>
            <a:r>
              <a:rPr lang="en-US" altLang="en-US" b="0" dirty="0">
                <a:latin typeface="Arial" panose="020B0604020202020204" pitchFamily="34" charset="0"/>
                <a:cs typeface="Arial" panose="020B0604020202020204" pitchFamily="34" charset="0"/>
              </a:rPr>
              <a:t>OSHA 7115 Course</a:t>
            </a:r>
            <a:endParaRPr lang="en-US" altLang="en-US" b="1"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74459368-1CE3-4377-968C-E42FE93A84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53DC4F9-184B-4161-B97B-145D4B297CA9}" type="slidenum">
              <a:rPr lang="en-US" altLang="en-US"/>
              <a:pPr eaLnBrk="1" hangingPunct="1"/>
              <a:t>50</a:t>
            </a:fld>
            <a:endParaRPr lang="en-US" altLang="en-US"/>
          </a:p>
        </p:txBody>
      </p:sp>
      <p:sp>
        <p:nvSpPr>
          <p:cNvPr id="64515" name="Rectangle 2">
            <a:extLst>
              <a:ext uri="{FF2B5EF4-FFF2-40B4-BE49-F238E27FC236}">
                <a16:creationId xmlns:a16="http://schemas.microsoft.com/office/drawing/2014/main" id="{83A4F3C4-8F7F-44E7-B59B-6421BA7CA394}"/>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7746C179-2E96-4463-A641-B6A04E4772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This was an engineer and not an operator looking at why paper backing was not feeding into a press for headliner material. Head was caught between press and paper roll.</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This resulted in a fatality.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b="0" dirty="0">
                <a:latin typeface="Arial" panose="020B0604020202020204" pitchFamily="34" charset="0"/>
                <a:cs typeface="Arial" panose="020B0604020202020204" pitchFamily="34" charset="0"/>
              </a:rPr>
              <a:t>Photo of employee with head caught in between press and paper roll. Blue box is covering where his head got caught. </a:t>
            </a:r>
          </a:p>
          <a:p>
            <a:pPr eaLnBrk="1" hangingPunct="1"/>
            <a:endParaRPr lang="en-US" altLang="en-US"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Arial" panose="020B0604020202020204" pitchFamily="34" charset="0"/>
                <a:cs typeface="Arial" panose="020B0604020202020204" pitchFamily="34" charset="0"/>
              </a:rPr>
              <a:t>Source: </a:t>
            </a:r>
            <a:r>
              <a:rPr lang="en-US" altLang="en-US" b="0" dirty="0">
                <a:latin typeface="Arial" panose="020B0604020202020204" pitchFamily="34" charset="0"/>
                <a:cs typeface="Arial" panose="020B0604020202020204" pitchFamily="34" charset="0"/>
              </a:rPr>
              <a:t>OSHA 7115 Course</a:t>
            </a:r>
            <a:endParaRPr lang="en-US" altLang="en-US" b="1" dirty="0">
              <a:latin typeface="Arial" panose="020B0604020202020204" pitchFamily="34" charset="0"/>
              <a:cs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terms used in the LOTO process:</a:t>
            </a:r>
          </a:p>
          <a:p>
            <a:pPr marL="171450" indent="-171450">
              <a:buFont typeface="Arial" panose="020B0604020202020204" pitchFamily="34" charset="0"/>
              <a:buChar char="•"/>
            </a:pPr>
            <a:r>
              <a:rPr lang="en-US" dirty="0"/>
              <a:t>Isolate all energy sources. This is done by locking out the energy isolating devices.</a:t>
            </a:r>
          </a:p>
          <a:p>
            <a:pPr marL="171450" indent="-171450">
              <a:buFont typeface="Arial" panose="020B0604020202020204" pitchFamily="34" charset="0"/>
              <a:buChar char="•"/>
            </a:pPr>
            <a:r>
              <a:rPr lang="en-US" dirty="0"/>
              <a:t>Apply locks and tags.</a:t>
            </a:r>
          </a:p>
          <a:p>
            <a:pPr marL="171450" indent="-171450">
              <a:buFont typeface="Arial" panose="020B0604020202020204" pitchFamily="34" charset="0"/>
              <a:buChar char="•"/>
            </a:pPr>
            <a:r>
              <a:rPr lang="en-US" dirty="0"/>
              <a:t>Release stored energy. This oftentimes involves pneumatic or hydraulic energy.</a:t>
            </a:r>
          </a:p>
          <a:p>
            <a:pPr marL="171450" indent="-171450">
              <a:buFont typeface="Arial" panose="020B0604020202020204" pitchFamily="34" charset="0"/>
              <a:buChar char="•"/>
            </a:pPr>
            <a:r>
              <a:rPr lang="en-US" dirty="0"/>
              <a:t>Verify equipment isolation. This is to turn on the equipment after it has been locked out to ensure the energy was properly isolated.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51</a:t>
            </a:fld>
            <a:endParaRPr lang="en-US" dirty="0"/>
          </a:p>
        </p:txBody>
      </p:sp>
    </p:spTree>
    <p:extLst>
      <p:ext uri="{BB962C8B-B14F-4D97-AF65-F5344CB8AC3E}">
        <p14:creationId xmlns:p14="http://schemas.microsoft.com/office/powerpoint/2010/main" val="37461755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5B9F958E-E229-4943-B354-D551F2543A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B3540B-F148-474D-B2A2-36AA18947225}" type="slidenum">
              <a:rPr lang="en-US" altLang="en-US"/>
              <a:pPr eaLnBrk="1" hangingPunct="1"/>
              <a:t>52</a:t>
            </a:fld>
            <a:endParaRPr lang="en-US" altLang="en-US"/>
          </a:p>
        </p:txBody>
      </p:sp>
      <p:sp>
        <p:nvSpPr>
          <p:cNvPr id="65539" name="Rectangle 2">
            <a:extLst>
              <a:ext uri="{FF2B5EF4-FFF2-40B4-BE49-F238E27FC236}">
                <a16:creationId xmlns:a16="http://schemas.microsoft.com/office/drawing/2014/main" id="{C0A0FEE6-4549-46E2-9A50-B142BCEF1E18}"/>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B0B1BA71-9BFF-4970-9FE1-54D8B124B4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several different types of energy. These include electrical, mechanical, hydraulic, pneumatic, chemical, thermal energy, springs, gravity…Because there are multiple types of energy, it’s important to evaluate your machinery to determine whether there is more than one energy source. Sometimes machines will be powered by both electrical and pneumatic energy, and if this is the case, then both those energy sources need to be controlled. </a:t>
            </a:r>
          </a:p>
          <a:p>
            <a:endParaRPr lang="en-US" b="1" dirty="0"/>
          </a:p>
          <a:p>
            <a:r>
              <a:rPr lang="en-US" b="1" dirty="0"/>
              <a:t>Photo 1: </a:t>
            </a:r>
            <a:r>
              <a:rPr lang="en-US" dirty="0"/>
              <a:t>an electrical outlet, demonstrating electrical energy.</a:t>
            </a:r>
          </a:p>
          <a:p>
            <a:r>
              <a:rPr lang="en-US" b="1" dirty="0"/>
              <a:t>Photo 2: </a:t>
            </a:r>
            <a:r>
              <a:rPr lang="en-US" dirty="0"/>
              <a:t>meshing gears, demonstrating mechanical energy.</a:t>
            </a: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machine is energized when it is connected to an energy supply or containing residual or stored energy.</a:t>
            </a:r>
          </a:p>
          <a:p>
            <a:r>
              <a:rPr lang="en-US" dirty="0"/>
              <a:t>A machine is de-energized when it is disconnected from all energy sources and is not containing residual or stored energy. This is when the energy is isolated.</a:t>
            </a:r>
          </a:p>
          <a:p>
            <a:endParaRPr lang="en-US" b="1" dirty="0"/>
          </a:p>
          <a:p>
            <a:r>
              <a:rPr lang="en-US" b="1" dirty="0"/>
              <a:t>Graphic: </a:t>
            </a:r>
            <a:r>
              <a:rPr lang="en-US" dirty="0"/>
              <a:t>Clip Art showing someone working in a breaker box.</a:t>
            </a:r>
          </a:p>
          <a:p>
            <a:r>
              <a:rPr lang="en-US" b="1" dirty="0"/>
              <a:t>Photo: </a:t>
            </a:r>
            <a:r>
              <a:rPr lang="en-US" dirty="0"/>
              <a:t>Picture of a safety switch/cut-off device.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53</a:t>
            </a:fld>
            <a:endParaRPr lang="en-US" dirty="0"/>
          </a:p>
        </p:txBody>
      </p:sp>
    </p:spTree>
    <p:extLst>
      <p:ext uri="{BB962C8B-B14F-4D97-AF65-F5344CB8AC3E}">
        <p14:creationId xmlns:p14="http://schemas.microsoft.com/office/powerpoint/2010/main" val="14713226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energy-isolating device is a mechanical device that physically prevents the transmission or release of energy. Examples include manually-operated circuit breakers, disconnect switches, manually operated safety switch, a line valve, a line block, etc. </a:t>
            </a:r>
          </a:p>
          <a:p>
            <a:endParaRPr lang="en-US" dirty="0"/>
          </a:p>
          <a:p>
            <a:r>
              <a:rPr lang="en-US" dirty="0"/>
              <a:t>Push buttons, e-stops, on/off switches are not energy isolating devices.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54</a:t>
            </a:fld>
            <a:endParaRPr lang="en-US" dirty="0"/>
          </a:p>
        </p:txBody>
      </p:sp>
    </p:spTree>
    <p:extLst>
      <p:ext uri="{BB962C8B-B14F-4D97-AF65-F5344CB8AC3E}">
        <p14:creationId xmlns:p14="http://schemas.microsoft.com/office/powerpoint/2010/main" val="3628273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5C17529F-C223-4726-BF73-01A8523D56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D86A4EC-FC50-41F0-B15A-60A8DB4FF8E2}" type="slidenum">
              <a:rPr lang="en-US" altLang="en-US"/>
              <a:pPr eaLnBrk="1" hangingPunct="1"/>
              <a:t>55</a:t>
            </a:fld>
            <a:endParaRPr lang="en-US" altLang="en-US"/>
          </a:p>
        </p:txBody>
      </p:sp>
      <p:sp>
        <p:nvSpPr>
          <p:cNvPr id="67587" name="Rectangle 2">
            <a:extLst>
              <a:ext uri="{FF2B5EF4-FFF2-40B4-BE49-F238E27FC236}">
                <a16:creationId xmlns:a16="http://schemas.microsoft.com/office/drawing/2014/main" id="{A644B48D-44D9-48DE-80CF-AB1F5CE2155E}"/>
              </a:ext>
            </a:extLst>
          </p:cNvPr>
          <p:cNvSpPr>
            <a:spLocks noGrp="1" noRot="1" noChangeAspect="1" noChangeArrowheads="1" noTextEdit="1"/>
          </p:cNvSpPr>
          <p:nvPr>
            <p:ph type="sldImg"/>
          </p:nvPr>
        </p:nvSpPr>
        <p:spPr>
          <a:xfrm>
            <a:off x="1143000" y="684213"/>
            <a:ext cx="4573588" cy="3430587"/>
          </a:xfrm>
          <a:ln/>
        </p:spPr>
      </p:sp>
      <p:sp>
        <p:nvSpPr>
          <p:cNvPr id="67588" name="Rectangle 3">
            <a:extLst>
              <a:ext uri="{FF2B5EF4-FFF2-40B4-BE49-F238E27FC236}">
                <a16:creationId xmlns:a16="http://schemas.microsoft.com/office/drawing/2014/main" id="{2EE53511-50F1-4973-8168-3ADF95722D7F}"/>
              </a:ext>
            </a:extLst>
          </p:cNvPr>
          <p:cNvSpPr>
            <a:spLocks noGrp="1" noChangeArrowheads="1"/>
          </p:cNvSpPr>
          <p:nvPr>
            <p:ph type="body" idx="1"/>
          </p:nvPr>
        </p:nvSpPr>
        <p:spPr>
          <a:xfrm>
            <a:off x="914400" y="4343400"/>
            <a:ext cx="50292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This slide shows some ways to release or block stored energy.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Some energy sources have to be addressed by other means, including allowing the system to cool, and allowing momentum of a mechanical motion to stop. </a:t>
            </a: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Photo: </a:t>
            </a:r>
            <a:r>
              <a:rPr lang="en-US" b="0" dirty="0"/>
              <a:t>Mechanical Power Press with die blocks</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56</a:t>
            </a:fld>
            <a:endParaRPr lang="en-US" dirty="0"/>
          </a:p>
        </p:txBody>
      </p:sp>
    </p:spTree>
    <p:extLst>
      <p:ext uri="{BB962C8B-B14F-4D97-AF65-F5344CB8AC3E}">
        <p14:creationId xmlns:p14="http://schemas.microsoft.com/office/powerpoint/2010/main" val="1664848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1295AB0A-5739-499E-988A-E22CCC37A53C}"/>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3C8CFB12-BFEB-47EF-9AE9-704961E677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Point out that this type of energy source may require a waiting period before momentum winds down. Most will continue to rotate until they wind down to a stop.</a:t>
            </a:r>
          </a:p>
          <a:p>
            <a:endParaRPr lang="en-US" alt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Left Photo: </a:t>
            </a:r>
            <a:r>
              <a:rPr lang="en-US" altLang="en-US" b="0" dirty="0"/>
              <a:t>Bull Gears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Right Photo: </a:t>
            </a:r>
            <a:r>
              <a:rPr lang="en-US" altLang="en-US" b="0" dirty="0"/>
              <a:t>Flywheels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t>Procedures may require waiting for motion to stop on some machines.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BDF014FF-01EE-4A0E-B6D9-50D1872E29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0B3DC15-E5A1-4EA5-AF1A-2D591F02ED5E}" type="slidenum">
              <a:rPr lang="en-US" altLang="en-US"/>
              <a:pPr eaLnBrk="1" hangingPunct="1"/>
              <a:t>58</a:t>
            </a:fld>
            <a:endParaRPr lang="en-US" altLang="en-US"/>
          </a:p>
        </p:txBody>
      </p:sp>
      <p:sp>
        <p:nvSpPr>
          <p:cNvPr id="69635" name="Rectangle 2">
            <a:extLst>
              <a:ext uri="{FF2B5EF4-FFF2-40B4-BE49-F238E27FC236}">
                <a16:creationId xmlns:a16="http://schemas.microsoft.com/office/drawing/2014/main" id="{4A1A23CB-8495-4BF0-BCF5-86EEA6B480DF}"/>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4ED0B46B-1292-4BB3-83C7-7E04D08C73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These are some examples of electrical isolation devices. </a:t>
            </a:r>
          </a:p>
          <a:p>
            <a:endParaRPr lang="en-US" dirty="0"/>
          </a:p>
          <a:p>
            <a:r>
              <a:rPr lang="en-US" b="1" dirty="0"/>
              <a:t>Left photo</a:t>
            </a:r>
            <a:r>
              <a:rPr lang="en-US" dirty="0"/>
              <a:t>: Hasp with locks and tags affixed to a switch.</a:t>
            </a:r>
          </a:p>
          <a:p>
            <a:r>
              <a:rPr lang="en-US" b="1" dirty="0"/>
              <a:t>Middle Photo</a:t>
            </a:r>
            <a:r>
              <a:rPr lang="en-US" dirty="0"/>
              <a:t>: Electrical disconnect/safety switch</a:t>
            </a:r>
          </a:p>
          <a:p>
            <a:r>
              <a:rPr lang="en-US" b="1" dirty="0"/>
              <a:t>Right Photo</a:t>
            </a:r>
            <a:r>
              <a:rPr lang="en-US" dirty="0"/>
              <a:t>: Circuit breaker with two switches locked out. </a:t>
            </a: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a:t>These are examples of pneumatic valve isolation devices.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Top left photo: </a:t>
            </a:r>
            <a:r>
              <a:rPr lang="en-US" altLang="en-US" sz="1200" b="0" dirty="0"/>
              <a:t>piston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Lower left photo: </a:t>
            </a:r>
            <a:r>
              <a:rPr lang="en-US" altLang="en-US" sz="1200" b="0" dirty="0"/>
              <a:t>handle/lever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Top right photo: </a:t>
            </a:r>
            <a:r>
              <a:rPr lang="en-US" altLang="en-US" sz="1200" b="0" dirty="0"/>
              <a:t>diagram demonstrating pneumatic valve isolation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0" dirty="0"/>
              <a:t>Lower right photo: </a:t>
            </a:r>
            <a:r>
              <a:rPr lang="en-US" altLang="en-US" sz="1200" b="0" dirty="0"/>
              <a:t>shut-off valve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Note: </a:t>
            </a:r>
            <a:r>
              <a:rPr lang="en-US" altLang="en-US" sz="1200" b="0" dirty="0"/>
              <a:t>Some pneumatic valves are self-exhausting, but not all.</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59</a:t>
            </a:fld>
            <a:endParaRPr lang="en-US" dirty="0"/>
          </a:p>
        </p:txBody>
      </p:sp>
    </p:spTree>
    <p:extLst>
      <p:ext uri="{BB962C8B-B14F-4D97-AF65-F5344CB8AC3E}">
        <p14:creationId xmlns:p14="http://schemas.microsoft.com/office/powerpoint/2010/main" val="6091825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Left photo</a:t>
            </a:r>
            <a:r>
              <a:rPr lang="en-US" dirty="0"/>
              <a:t>: example of a line blank</a:t>
            </a:r>
          </a:p>
          <a:p>
            <a:r>
              <a:rPr lang="en-US" b="1" dirty="0"/>
              <a:t>Right photo: </a:t>
            </a:r>
            <a:r>
              <a:rPr lang="en-US" dirty="0"/>
              <a:t>example of a line break</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17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DBE3440-0F34-4496-AD72-2AEB065AE3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EE5890-6231-4889-AB10-492AC16D52A0}" type="slidenum">
              <a:rPr lang="en-US" altLang="en-US"/>
              <a:pPr eaLnBrk="1" hangingPunct="1"/>
              <a:t>61</a:t>
            </a:fld>
            <a:endParaRPr lang="en-US" altLang="en-US"/>
          </a:p>
        </p:txBody>
      </p:sp>
      <p:sp>
        <p:nvSpPr>
          <p:cNvPr id="75779" name="Rectangle 2">
            <a:extLst>
              <a:ext uri="{FF2B5EF4-FFF2-40B4-BE49-F238E27FC236}">
                <a16:creationId xmlns:a16="http://schemas.microsoft.com/office/drawing/2014/main" id="{7181D0F8-6496-4350-89B9-B463028963AB}"/>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74723AA3-4F5D-47A2-A922-1C3568C063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Push buttons, selector switches, and other control circuit type devices are NOT energy isolating devices. These controls interrupt the power to the machine, but they do not ISOLATE the power.</a:t>
            </a:r>
          </a:p>
          <a:p>
            <a:pPr eaLnBrk="1" hangingPunct="1"/>
            <a:endParaRPr lang="en-US" altLang="en-US" b="1"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dirty="0">
                <a:latin typeface="Arial" panose="020B0604020202020204" pitchFamily="34" charset="0"/>
                <a:cs typeface="Arial" panose="020B0604020202020204" pitchFamily="34" charset="0"/>
              </a:rPr>
              <a:t>Example of push buttons on a machine. </a:t>
            </a:r>
          </a:p>
          <a:p>
            <a:pPr eaLnBrk="1" hangingPunct="1"/>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describes was a lockout device is. An example would be a lock with a key.</a:t>
            </a:r>
          </a:p>
          <a:p>
            <a:endParaRPr lang="en-US" dirty="0"/>
          </a:p>
          <a:p>
            <a:r>
              <a:rPr lang="en-US" b="1" dirty="0"/>
              <a:t>Photo: </a:t>
            </a:r>
            <a:r>
              <a:rPr lang="en-US" dirty="0"/>
              <a:t>A lock and tag are affixed to a disconnect switch. </a:t>
            </a:r>
          </a:p>
        </p:txBody>
      </p:sp>
      <p:sp>
        <p:nvSpPr>
          <p:cNvPr id="4" name="Slide Number Placeholder 3"/>
          <p:cNvSpPr>
            <a:spLocks noGrp="1"/>
          </p:cNvSpPr>
          <p:nvPr>
            <p:ph type="sldNum" sz="quarter" idx="5"/>
          </p:nvPr>
        </p:nvSpPr>
        <p:spPr/>
        <p:txBody>
          <a:bodyPr/>
          <a:lstStyle/>
          <a:p>
            <a:fld id="{93407ACD-906F-44B0-8CD6-1E9886437A98}" type="slidenum">
              <a:rPr lang="en-US" smtClean="0"/>
              <a:t>62</a:t>
            </a:fld>
            <a:endParaRPr lang="en-US" dirty="0"/>
          </a:p>
        </p:txBody>
      </p:sp>
    </p:spTree>
    <p:extLst>
      <p:ext uri="{BB962C8B-B14F-4D97-AF65-F5344CB8AC3E}">
        <p14:creationId xmlns:p14="http://schemas.microsoft.com/office/powerpoint/2010/main" val="35421383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describes what lockout means. </a:t>
            </a:r>
          </a:p>
          <a:p>
            <a:endParaRPr lang="en-US" dirty="0"/>
          </a:p>
          <a:p>
            <a:r>
              <a:rPr lang="en-US" b="1" dirty="0"/>
              <a:t>Photo: </a:t>
            </a:r>
            <a:r>
              <a:rPr lang="en-US" b="0" dirty="0"/>
              <a:t>An employee is placing their lock on a hasp that is affixed to an electrical isolation device. </a:t>
            </a:r>
          </a:p>
        </p:txBody>
      </p:sp>
      <p:sp>
        <p:nvSpPr>
          <p:cNvPr id="4" name="Slide Number Placeholder 3"/>
          <p:cNvSpPr>
            <a:spLocks noGrp="1"/>
          </p:cNvSpPr>
          <p:nvPr>
            <p:ph type="sldNum" sz="quarter" idx="5"/>
          </p:nvPr>
        </p:nvSpPr>
        <p:spPr/>
        <p:txBody>
          <a:bodyPr/>
          <a:lstStyle/>
          <a:p>
            <a:fld id="{93407ACD-906F-44B0-8CD6-1E9886437A98}" type="slidenum">
              <a:rPr lang="en-US" smtClean="0"/>
              <a:t>63</a:t>
            </a:fld>
            <a:endParaRPr lang="en-US" dirty="0"/>
          </a:p>
        </p:txBody>
      </p:sp>
    </p:spTree>
    <p:extLst>
      <p:ext uri="{BB962C8B-B14F-4D97-AF65-F5344CB8AC3E}">
        <p14:creationId xmlns:p14="http://schemas.microsoft.com/office/powerpoint/2010/main" val="927883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36BBFD78-E7C9-4337-9CA3-9D9D1F2104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F01D838-A505-496F-983A-DA11D265ACEA}" type="slidenum">
              <a:rPr lang="en-US" altLang="en-US"/>
              <a:pPr eaLnBrk="1" hangingPunct="1"/>
              <a:t>64</a:t>
            </a:fld>
            <a:endParaRPr lang="en-US" altLang="en-US"/>
          </a:p>
        </p:txBody>
      </p:sp>
      <p:sp>
        <p:nvSpPr>
          <p:cNvPr id="79875" name="Rectangle 2">
            <a:extLst>
              <a:ext uri="{FF2B5EF4-FFF2-40B4-BE49-F238E27FC236}">
                <a16:creationId xmlns:a16="http://schemas.microsoft.com/office/drawing/2014/main" id="{5577FFCF-5B49-4798-9F81-7CEE2A3BEF44}"/>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E4DFBCAB-254E-4196-A6F2-12C8931009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This slide describes various type of LOTO protective materials. Protective materials and hardware shall be provided by the employer.</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b="0" dirty="0">
                <a:latin typeface="Arial" panose="020B0604020202020204" pitchFamily="34" charset="0"/>
                <a:cs typeface="Arial" panose="020B0604020202020204" pitchFamily="34" charset="0"/>
              </a:rPr>
              <a:t>This photo demonstrates the isolation of pneumatic energy. </a:t>
            </a:r>
            <a:endParaRPr lang="en-US" altLang="en-US" b="1"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6C6DCD72-B8EC-498A-9C88-816F9859EC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C46727-BFF0-468E-8EFE-FFBAE649748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6867" name="Rectangle 2">
            <a:extLst>
              <a:ext uri="{FF2B5EF4-FFF2-40B4-BE49-F238E27FC236}">
                <a16:creationId xmlns:a16="http://schemas.microsoft.com/office/drawing/2014/main" id="{199E50D5-749C-482A-BD32-11AE6ABE7B6C}"/>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4C1B2BF0-4B44-4424-BBF1-96060E0686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In all cases, if a machine can be locked out, the worker has to lock out the machine. If the only means to safeguard the machine is tag out, the worker has to take additional steps to ensure workers are protected to the equivalency of LOTO. Addition steps are needed to provide full employee protection. If alterations or modification are made the machine, the employer must upgrade the system to ensure the equipment can be locked out.</a:t>
            </a:r>
          </a:p>
          <a:p>
            <a:pPr eaLnBrk="1" hangingPunct="1"/>
            <a:endParaRPr lang="en-US" altLang="en-US" dirty="0"/>
          </a:p>
          <a:p>
            <a:pPr eaLnBrk="1" hangingPunct="1"/>
            <a:r>
              <a:rPr lang="en-US" altLang="en-US" b="1" dirty="0"/>
              <a:t>Pictures</a:t>
            </a:r>
            <a:r>
              <a:rPr lang="en-US" altLang="en-US" dirty="0"/>
              <a:t>: Top: Show means that can be used to LOTO equipment, such as a valve with a tag stating “Danger; Hands Off; Do not Operate” and Bottom: an electrical disconnect with a place to add a lock.</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E158AF3A-F732-4FA8-9D29-942091283E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12486B9-EF64-4591-A907-F06E847D9B3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8915" name="Rectangle 2">
            <a:extLst>
              <a:ext uri="{FF2B5EF4-FFF2-40B4-BE49-F238E27FC236}">
                <a16:creationId xmlns:a16="http://schemas.microsoft.com/office/drawing/2014/main" id="{E39BF717-C21A-40C5-B884-AF8B122AB42D}"/>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4E61FAE0-ED76-41C0-AB0A-95ABED86AC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slide explains exactly is meant by full employee protection. A worker can’t rely solely on the tag alone; other steps must be taken to protect personnel.</a:t>
            </a:r>
          </a:p>
          <a:p>
            <a:pPr eaLnBrk="1" hangingPunct="1"/>
            <a:endParaRPr lang="en-US" altLang="en-US" dirty="0"/>
          </a:p>
          <a:p>
            <a:pPr eaLnBrk="1" hangingPunct="1"/>
            <a:r>
              <a:rPr lang="en-US" altLang="en-US" b="1" dirty="0"/>
              <a:t>Picture</a:t>
            </a:r>
            <a:r>
              <a:rPr lang="en-US" altLang="en-US" dirty="0"/>
              <a:t>: Illustrates a tag on a valve stating “Danger; Hands Off; Do not Operate”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392661AE-468B-4A4B-8D52-D5B314B361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8592386-EDB6-46A6-83F4-616312876EEA}" type="slidenum">
              <a:rPr lang="en-US" altLang="en-US"/>
              <a:pPr eaLnBrk="1" hangingPunct="1"/>
              <a:t>67</a:t>
            </a:fld>
            <a:endParaRPr lang="en-US" altLang="en-US"/>
          </a:p>
        </p:txBody>
      </p:sp>
      <p:sp>
        <p:nvSpPr>
          <p:cNvPr id="82947" name="Rectangle 2">
            <a:extLst>
              <a:ext uri="{FF2B5EF4-FFF2-40B4-BE49-F238E27FC236}">
                <a16:creationId xmlns:a16="http://schemas.microsoft.com/office/drawing/2014/main" id="{656B6C33-87D6-463F-A1C1-6E2705FB2C97}"/>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nSpc>
                <a:spcPct val="90000"/>
              </a:lnSpc>
            </a:pPr>
            <a:r>
              <a:rPr lang="en-US" altLang="en-US" dirty="0">
                <a:latin typeface="Arial" panose="020B0604020202020204" pitchFamily="34" charset="0"/>
                <a:cs typeface="Arial" panose="020B0604020202020204" pitchFamily="34" charset="0"/>
              </a:rPr>
              <a:t>This slide shows electrical lockout devices that may be used to isolate electrical energy. </a:t>
            </a:r>
          </a:p>
          <a:p>
            <a:pPr>
              <a:lnSpc>
                <a:spcPct val="90000"/>
              </a:lnSpc>
            </a:pPr>
            <a:endParaRPr lang="en-US" altLang="en-US" dirty="0">
              <a:latin typeface="Arial" panose="020B0604020202020204" pitchFamily="34" charset="0"/>
              <a:cs typeface="Arial" panose="020B0604020202020204" pitchFamily="34" charset="0"/>
            </a:endParaRPr>
          </a:p>
          <a:p>
            <a:pPr>
              <a:lnSpc>
                <a:spcPct val="90000"/>
              </a:lnSpc>
            </a:pPr>
            <a:r>
              <a:rPr lang="en-US" altLang="en-US" b="1" dirty="0">
                <a:latin typeface="Arial" panose="020B0604020202020204" pitchFamily="34" charset="0"/>
                <a:cs typeface="Arial" panose="020B0604020202020204" pitchFamily="34" charset="0"/>
              </a:rPr>
              <a:t>Left photo: </a:t>
            </a:r>
            <a:r>
              <a:rPr lang="en-US" altLang="en-US" dirty="0">
                <a:latin typeface="Arial" panose="020B0604020202020204" pitchFamily="34" charset="0"/>
                <a:cs typeface="Arial" panose="020B0604020202020204" pitchFamily="34" charset="0"/>
              </a:rPr>
              <a:t>An electrical panel locked out with a hasp and lock. </a:t>
            </a:r>
          </a:p>
          <a:p>
            <a:pPr>
              <a:lnSpc>
                <a:spcPct val="90000"/>
              </a:lnSpc>
            </a:pPr>
            <a:r>
              <a:rPr lang="en-US" altLang="en-US" b="1" dirty="0">
                <a:latin typeface="Arial" panose="020B0604020202020204" pitchFamily="34" charset="0"/>
                <a:cs typeface="Arial" panose="020B0604020202020204" pitchFamily="34" charset="0"/>
              </a:rPr>
              <a:t>Right photo: </a:t>
            </a:r>
            <a:r>
              <a:rPr lang="en-US" altLang="en-US" dirty="0">
                <a:latin typeface="Arial" panose="020B0604020202020204" pitchFamily="34" charset="0"/>
                <a:cs typeface="Arial" panose="020B0604020202020204" pitchFamily="34" charset="0"/>
              </a:rPr>
              <a:t>A circuit breaker locked out with a lock and tag. </a:t>
            </a:r>
          </a:p>
          <a:p>
            <a:pPr>
              <a:lnSpc>
                <a:spcPct val="90000"/>
              </a:lnSpc>
            </a:pPr>
            <a:endParaRPr lang="en-US" altLang="en-US" dirty="0">
              <a:latin typeface="Arial" panose="020B0604020202020204" pitchFamily="34" charset="0"/>
              <a:cs typeface="Arial" panose="020B0604020202020204" pitchFamily="34" charset="0"/>
            </a:endParaRPr>
          </a:p>
          <a:p>
            <a:pPr>
              <a:lnSpc>
                <a:spcPct val="90000"/>
              </a:lnSpc>
            </a:pPr>
            <a:r>
              <a:rPr lang="en-US" altLang="en-US" dirty="0">
                <a:latin typeface="Arial" panose="020B0604020202020204" pitchFamily="34" charset="0"/>
                <a:cs typeface="Arial" panose="020B0604020202020204" pitchFamily="34" charset="0"/>
              </a:rPr>
              <a:t>If you don’t have an electrical disconnect next to a machine, then you can attach a lock to the electrical panel. There are also individual circuit breaker locks, which may be better than locking the electrical panel cover since in an emergency, it may be necessary to get to the panel to shut off breakers other than the one that is locked out.</a:t>
            </a:r>
          </a:p>
        </p:txBody>
      </p:sp>
      <p:sp>
        <p:nvSpPr>
          <p:cNvPr id="82948" name="Rectangle 3">
            <a:extLst>
              <a:ext uri="{FF2B5EF4-FFF2-40B4-BE49-F238E27FC236}">
                <a16:creationId xmlns:a16="http://schemas.microsoft.com/office/drawing/2014/main" id="{A655A61F-9DAB-40F9-AF1E-52E495D4030E}"/>
              </a:ext>
            </a:extLst>
          </p:cNvPr>
          <p:cNvSpPr>
            <a:spLocks noGrp="1" noRot="1" noChangeAspect="1" noChangeArrowheads="1" noTextEdit="1"/>
          </p:cNvSpPr>
          <p:nvPr>
            <p:ph type="sldImg"/>
          </p:nvPr>
        </p:nvSpPr>
        <p:spPr>
          <a:xfrm>
            <a:off x="1157288" y="696913"/>
            <a:ext cx="4543425" cy="3408362"/>
          </a:xfrm>
          <a:ln w="12700" cap="flat">
            <a:solidFill>
              <a:schemeClr val="tx1"/>
            </a:solidFill>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AE55C973-7869-4111-8E99-C6A0827A72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ABB495-BE0C-422C-86A2-45C4FC5AB550}" type="slidenum">
              <a:rPr lang="en-US" altLang="en-US"/>
              <a:pPr eaLnBrk="1" hangingPunct="1"/>
              <a:t>68</a:t>
            </a:fld>
            <a:endParaRPr lang="en-US" altLang="en-US"/>
          </a:p>
        </p:txBody>
      </p:sp>
      <p:sp>
        <p:nvSpPr>
          <p:cNvPr id="83971" name="Rectangle 2">
            <a:extLst>
              <a:ext uri="{FF2B5EF4-FFF2-40B4-BE49-F238E27FC236}">
                <a16:creationId xmlns:a16="http://schemas.microsoft.com/office/drawing/2014/main" id="{0E2A95FA-0F22-44AA-8A98-FA6A50F922F4}"/>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89182D10-1E0C-4D42-9E5A-2F69E6E7B2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 group lock box ensures that not one employee has access to the box unless all employees have removed their locks or tags.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b="0" dirty="0">
                <a:latin typeface="Arial" panose="020B0604020202020204" pitchFamily="34" charset="0"/>
                <a:cs typeface="Arial" panose="020B0604020202020204" pitchFamily="34" charset="0"/>
              </a:rPr>
              <a:t>An example of a lock box used for group lockout. </a:t>
            </a:r>
            <a:endParaRPr lang="en-US" altLang="en-US" b="1"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E4A8D4D2-B0F2-4193-AA2B-B29F32C408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085E90-7518-494F-8C4E-79C740CDA782}" type="slidenum">
              <a:rPr lang="en-US" altLang="en-US"/>
              <a:pPr eaLnBrk="1" hangingPunct="1"/>
              <a:t>69</a:t>
            </a:fld>
            <a:endParaRPr lang="en-US" altLang="en-US"/>
          </a:p>
        </p:txBody>
      </p:sp>
      <p:sp>
        <p:nvSpPr>
          <p:cNvPr id="84995" name="Rectangle 2">
            <a:extLst>
              <a:ext uri="{FF2B5EF4-FFF2-40B4-BE49-F238E27FC236}">
                <a16:creationId xmlns:a16="http://schemas.microsoft.com/office/drawing/2014/main" id="{DE8A59BA-B582-422E-AE8E-7B8758CF4F2D}"/>
              </a:ext>
            </a:extLst>
          </p:cNvPr>
          <p:cNvSpPr>
            <a:spLocks noGrp="1" noChangeArrowheads="1"/>
          </p:cNvSpPr>
          <p:nvPr>
            <p:ph type="body" idx="1"/>
          </p:nvPr>
        </p:nvSpPr>
        <p:spPr>
          <a:xfrm>
            <a:off x="838200" y="3886200"/>
            <a:ext cx="52578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nSpc>
                <a:spcPct val="90000"/>
              </a:lnSpc>
            </a:pPr>
            <a:r>
              <a:rPr lang="en-US" altLang="en-US" dirty="0">
                <a:latin typeface="Arial" panose="020B0604020202020204" pitchFamily="34" charset="0"/>
                <a:cs typeface="Arial" panose="020B0604020202020204" pitchFamily="34" charset="0"/>
              </a:rPr>
              <a:t>These lockout devices prevent the valves in air, water, gas or steam lines from being opened.</a:t>
            </a:r>
          </a:p>
          <a:p>
            <a:pPr>
              <a:lnSpc>
                <a:spcPct val="90000"/>
              </a:lnSpc>
            </a:pPr>
            <a:endParaRPr lang="en-US" altLang="en-US" dirty="0">
              <a:latin typeface="Arial" panose="020B0604020202020204" pitchFamily="34" charset="0"/>
              <a:cs typeface="Arial" panose="020B0604020202020204" pitchFamily="34" charset="0"/>
            </a:endParaRPr>
          </a:p>
          <a:p>
            <a:pPr>
              <a:lnSpc>
                <a:spcPct val="90000"/>
              </a:lnSpc>
            </a:pPr>
            <a:r>
              <a:rPr lang="en-US" altLang="en-US" b="1" dirty="0">
                <a:latin typeface="Arial" panose="020B0604020202020204" pitchFamily="34" charset="0"/>
                <a:cs typeface="Arial" panose="020B0604020202020204" pitchFamily="34" charset="0"/>
              </a:rPr>
              <a:t>Photos: </a:t>
            </a:r>
            <a:r>
              <a:rPr lang="en-US" altLang="en-US" dirty="0">
                <a:latin typeface="Arial" panose="020B0604020202020204" pitchFamily="34" charset="0"/>
                <a:cs typeface="Arial" panose="020B0604020202020204" pitchFamily="34" charset="0"/>
              </a:rPr>
              <a:t>These photos demonstrate ways in which fluid and gas valves may be locked out. </a:t>
            </a:r>
          </a:p>
          <a:p>
            <a:pPr>
              <a:lnSpc>
                <a:spcPct val="90000"/>
              </a:lnSpc>
            </a:pPr>
            <a:endParaRPr lang="en-US" altLang="en-US" dirty="0">
              <a:latin typeface="Arial" panose="020B0604020202020204" pitchFamily="34" charset="0"/>
              <a:cs typeface="Arial" panose="020B0604020202020204" pitchFamily="34" charset="0"/>
            </a:endParaRPr>
          </a:p>
        </p:txBody>
      </p:sp>
      <p:sp>
        <p:nvSpPr>
          <p:cNvPr id="84996" name="Rectangle 3">
            <a:extLst>
              <a:ext uri="{FF2B5EF4-FFF2-40B4-BE49-F238E27FC236}">
                <a16:creationId xmlns:a16="http://schemas.microsoft.com/office/drawing/2014/main" id="{5C5AB814-E541-4152-9C13-8E5DC52FAC82}"/>
              </a:ext>
            </a:extLst>
          </p:cNvPr>
          <p:cNvSpPr>
            <a:spLocks noGrp="1" noRot="1" noChangeAspect="1" noChangeArrowheads="1" noTextEdit="1"/>
          </p:cNvSpPr>
          <p:nvPr>
            <p:ph type="sldImg"/>
          </p:nvPr>
        </p:nvSpPr>
        <p:spPr>
          <a:xfrm>
            <a:off x="1157288" y="392113"/>
            <a:ext cx="4543425" cy="3408362"/>
          </a:xfrm>
          <a:ln w="12700" cap="flat">
            <a:solidFill>
              <a:schemeClr val="tx1"/>
            </a:solidFill>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multiple ways in which valves may be locked out. </a:t>
            </a:r>
          </a:p>
          <a:p>
            <a:endParaRPr lang="en-US" b="1" dirty="0"/>
          </a:p>
          <a:p>
            <a:r>
              <a:rPr lang="en-US" b="1" dirty="0"/>
              <a:t>Left photo</a:t>
            </a:r>
            <a:r>
              <a:rPr lang="en-US" dirty="0"/>
              <a:t>: Shows a valve lockout device.</a:t>
            </a:r>
          </a:p>
          <a:p>
            <a:r>
              <a:rPr lang="en-US" b="1" dirty="0"/>
              <a:t>Right diagram: </a:t>
            </a:r>
            <a:r>
              <a:rPr lang="en-US" dirty="0"/>
              <a:t>Shows various ways valves may be locked out using different lockout devices.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70</a:t>
            </a:fld>
            <a:endParaRPr lang="en-US" dirty="0"/>
          </a:p>
        </p:txBody>
      </p:sp>
    </p:spTree>
    <p:extLst>
      <p:ext uri="{BB962C8B-B14F-4D97-AF65-F5344CB8AC3E}">
        <p14:creationId xmlns:p14="http://schemas.microsoft.com/office/powerpoint/2010/main" val="37308446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BDE04ADD-B21B-4D57-AC4B-599E44B9E2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5B0793-9AFA-449A-85E2-0F4D3319E8B7}" type="slidenum">
              <a:rPr lang="en-US" altLang="en-US"/>
              <a:pPr eaLnBrk="1" hangingPunct="1"/>
              <a:t>71</a:t>
            </a:fld>
            <a:endParaRPr lang="en-US" altLang="en-US"/>
          </a:p>
        </p:txBody>
      </p:sp>
      <p:sp>
        <p:nvSpPr>
          <p:cNvPr id="87043" name="Rectangle 2">
            <a:extLst>
              <a:ext uri="{FF2B5EF4-FFF2-40B4-BE49-F238E27FC236}">
                <a16:creationId xmlns:a16="http://schemas.microsoft.com/office/drawing/2014/main" id="{7211B887-3F6A-41AA-B2E9-783ED285FBDA}"/>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474883C1-7302-4226-9D6F-D22E32F328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0" dirty="0">
                <a:latin typeface="Arial" panose="020B0604020202020204" pitchFamily="34" charset="0"/>
                <a:cs typeface="Arial" panose="020B0604020202020204" pitchFamily="34" charset="0"/>
              </a:rPr>
              <a:t>This slide describes an event when a millwright incorrectly installed a hasp and lock on a breaker. Because of the way the hasp was installed, the lockout device did not provide full employee protection for all the other employees who had to work on the refiner, because the hasp could be removed when the first lock was removed. </a:t>
            </a:r>
          </a:p>
          <a:p>
            <a:pPr eaLnBrk="1" hangingPunct="1"/>
            <a:endParaRPr lang="en-US" altLang="en-US" b="1"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dirty="0">
                <a:latin typeface="Arial" panose="020B0604020202020204" pitchFamily="34" charset="0"/>
                <a:cs typeface="Arial" panose="020B0604020202020204" pitchFamily="34" charset="0"/>
              </a:rPr>
              <a:t>shows the lock from the west view. </a:t>
            </a:r>
          </a:p>
          <a:p>
            <a:pPr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latin typeface="Arial" panose="020B0604020202020204" pitchFamily="34" charset="0"/>
                <a:cs typeface="Arial" panose="020B0604020202020204" pitchFamily="34" charset="0"/>
              </a:rPr>
              <a:t>This slide describes an event when a millwright incorrectly installed a hasp and lock on a breaker. Because of the way the hasp was installed, the lockout device did not provide full employee protection for all the other employees who had to work on the refiner, because the hasp could be removed when the first lock was removed.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Photo 2: </a:t>
            </a:r>
            <a:r>
              <a:rPr lang="en-US" altLang="en-US" dirty="0">
                <a:latin typeface="Arial" panose="020B0604020202020204" pitchFamily="34" charset="0"/>
                <a:cs typeface="Arial" panose="020B0604020202020204" pitchFamily="34" charset="0"/>
              </a:rPr>
              <a:t>shows the same lock but from the east side of the breaker showing that the hasp was not installed properly.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72</a:t>
            </a:fld>
            <a:endParaRPr lang="en-US" dirty="0"/>
          </a:p>
        </p:txBody>
      </p:sp>
    </p:spTree>
    <p:extLst>
      <p:ext uri="{BB962C8B-B14F-4D97-AF65-F5344CB8AC3E}">
        <p14:creationId xmlns:p14="http://schemas.microsoft.com/office/powerpoint/2010/main" val="8097967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50DEF282-FA26-459F-A49D-172804B7D90F}"/>
              </a:ext>
            </a:extLst>
          </p:cNvPr>
          <p:cNvSpPr>
            <a:spLocks noGrp="1" noRot="1" noChangeAspect="1" noTextEdit="1"/>
          </p:cNvSpPr>
          <p:nvPr>
            <p:ph type="sldImg"/>
          </p:nvPr>
        </p:nvSpPr>
        <p:spPr>
          <a:ln/>
        </p:spPr>
      </p:sp>
      <p:sp>
        <p:nvSpPr>
          <p:cNvPr id="88067" name="Notes Placeholder 2">
            <a:extLst>
              <a:ext uri="{FF2B5EF4-FFF2-40B4-BE49-F238E27FC236}">
                <a16:creationId xmlns:a16="http://schemas.microsoft.com/office/drawing/2014/main" id="{080E601C-3D3E-4AF3-9588-613F94E1931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Prior to starting work on machines or equipment that have been locked out or tagged out, the authorized employee shall verify that isolation and deenergization of the machine or equipment have been accomplished.</a:t>
            </a:r>
          </a:p>
        </p:txBody>
      </p:sp>
      <p:sp>
        <p:nvSpPr>
          <p:cNvPr id="88068" name="Slide Number Placeholder 3">
            <a:extLst>
              <a:ext uri="{FF2B5EF4-FFF2-40B4-BE49-F238E27FC236}">
                <a16:creationId xmlns:a16="http://schemas.microsoft.com/office/drawing/2014/main" id="{B1AB8029-9E9C-4602-A575-9191A84BAA3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A4E80B-4215-4423-8A42-7E6A672C36D0}" type="slidenum">
              <a:rPr lang="en-US" altLang="en-US"/>
              <a:pPr eaLnBrk="1" hangingPunct="1"/>
              <a:t>73</a:t>
            </a:fld>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F6E4E829-77D8-49AC-877D-49C0FD153D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AEBA504-482A-4CB3-B6B0-FBDED72EBF23}" type="slidenum">
              <a:rPr lang="en-US" altLang="en-US"/>
              <a:pPr eaLnBrk="1" hangingPunct="1"/>
              <a:t>74</a:t>
            </a:fld>
            <a:endParaRPr lang="en-US" altLang="en-US"/>
          </a:p>
        </p:txBody>
      </p:sp>
      <p:sp>
        <p:nvSpPr>
          <p:cNvPr id="89091" name="Rectangle 2">
            <a:extLst>
              <a:ext uri="{FF2B5EF4-FFF2-40B4-BE49-F238E27FC236}">
                <a16:creationId xmlns:a16="http://schemas.microsoft.com/office/drawing/2014/main" id="{B8761549-661C-40BA-A2D5-9CED7BE0F6FB}"/>
              </a:ext>
            </a:extLst>
          </p:cNvPr>
          <p:cNvSpPr>
            <a:spLocks noGrp="1" noRot="1" noChangeAspect="1" noChangeArrowheads="1" noTextEdit="1"/>
          </p:cNvSpPr>
          <p:nvPr>
            <p:ph type="sldImg"/>
          </p:nvPr>
        </p:nvSpPr>
        <p:spPr>
          <a:xfrm>
            <a:off x="1143000" y="684213"/>
            <a:ext cx="4573588" cy="3430587"/>
          </a:xfrm>
          <a:ln/>
        </p:spPr>
      </p:sp>
      <p:sp>
        <p:nvSpPr>
          <p:cNvPr id="89092" name="Rectangle 3">
            <a:extLst>
              <a:ext uri="{FF2B5EF4-FFF2-40B4-BE49-F238E27FC236}">
                <a16:creationId xmlns:a16="http://schemas.microsoft.com/office/drawing/2014/main" id="{04DD74EB-7F4B-4D05-8893-0E3C34D9A96A}"/>
              </a:ext>
            </a:extLst>
          </p:cNvPr>
          <p:cNvSpPr>
            <a:spLocks noGrp="1" noChangeArrowheads="1"/>
          </p:cNvSpPr>
          <p:nvPr>
            <p:ph type="body" idx="1"/>
          </p:nvPr>
        </p:nvSpPr>
        <p:spPr>
          <a:xfrm>
            <a:off x="914400" y="4343400"/>
            <a:ext cx="50292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 This slide explains what must be done to verify that equipment has been isolated. </a:t>
            </a:r>
            <a:r>
              <a:rPr lang="en-US" altLang="en-US" b="0" dirty="0">
                <a:latin typeface="Arial" panose="020B0604020202020204" pitchFamily="34" charset="0"/>
                <a:cs typeface="Arial" panose="020B0604020202020204" pitchFamily="34" charset="0"/>
              </a:rPr>
              <a:t>The verification of equipment isolation is a very important part of the process.</a:t>
            </a:r>
          </a:p>
          <a:p>
            <a:pPr eaLnBrk="1" hangingPunct="1"/>
            <a:endParaRPr lang="en-US" altLang="en-US" b="0"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b="0" dirty="0"/>
              <a:t>An employee is placing their lock on a hasp that is affixed to an electrical isolation device. </a:t>
            </a:r>
            <a:endParaRPr lang="en-US" altLang="en-US" b="0" dirty="0">
              <a:latin typeface="Arial" panose="020B0604020202020204" pitchFamily="34" charset="0"/>
              <a:cs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explains some of the ways authorized employees may need to verify equipment isolation.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75</a:t>
            </a:fld>
            <a:endParaRPr lang="en-US" dirty="0"/>
          </a:p>
        </p:txBody>
      </p:sp>
    </p:spTree>
    <p:extLst>
      <p:ext uri="{BB962C8B-B14F-4D97-AF65-F5344CB8AC3E}">
        <p14:creationId xmlns:p14="http://schemas.microsoft.com/office/powerpoint/2010/main" val="5514287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describes an accident that may have been prevented if employees performed verification of isolation.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76</a:t>
            </a:fld>
            <a:endParaRPr lang="en-US" dirty="0"/>
          </a:p>
        </p:txBody>
      </p:sp>
    </p:spTree>
    <p:extLst>
      <p:ext uri="{BB962C8B-B14F-4D97-AF65-F5344CB8AC3E}">
        <p14:creationId xmlns:p14="http://schemas.microsoft.com/office/powerpoint/2010/main" val="24784486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provides some questions that review the previous section of the module. </a:t>
            </a:r>
          </a:p>
          <a:p>
            <a:endParaRPr lang="en-US" dirty="0"/>
          </a:p>
          <a:p>
            <a:r>
              <a:rPr lang="en-US" dirty="0"/>
              <a:t>Answers:</a:t>
            </a:r>
          </a:p>
          <a:p>
            <a:r>
              <a:rPr lang="en-US" dirty="0"/>
              <a:t>Question 1: False. Circuit type devices are NOT energy isolating devices.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Question 2: There are many types of hazardous energy, including </a:t>
            </a:r>
            <a:r>
              <a:rPr lang="en-US" altLang="en-US" sz="1200" dirty="0"/>
              <a:t>electrical, mechanical, hydraulic, pneumatic, chemical, thermal, potential, and kinetic energy. </a:t>
            </a:r>
          </a:p>
          <a:p>
            <a:pPr eaLnBrk="1" hangingPunct="1">
              <a:lnSpc>
                <a:spcPct val="90000"/>
              </a:lnSpc>
              <a:spcBef>
                <a:spcPct val="20000"/>
              </a:spcBef>
              <a:buFontTx/>
              <a:buNone/>
            </a:pPr>
            <a:r>
              <a:rPr lang="en-US" altLang="en-US" sz="1200" i="0" dirty="0"/>
              <a:t>Question 3: Examples of stored energy include </a:t>
            </a:r>
            <a:r>
              <a:rPr lang="en-US" altLang="en-US" sz="1200" dirty="0">
                <a:latin typeface="+mn-lt"/>
              </a:rPr>
              <a:t>capacitors, springs, pressure, fluids, and gases.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i="0" dirty="0"/>
              <a:t>Question 4: Some examples of energy isolating devices include disconnects or circuit breakers (electrical), shut-off valves, gate and ball valves, pistons, and levers. </a:t>
            </a:r>
          </a:p>
        </p:txBody>
      </p:sp>
      <p:sp>
        <p:nvSpPr>
          <p:cNvPr id="4" name="Slide Number Placeholder 3"/>
          <p:cNvSpPr>
            <a:spLocks noGrp="1"/>
          </p:cNvSpPr>
          <p:nvPr>
            <p:ph type="sldNum" sz="quarter" idx="5"/>
          </p:nvPr>
        </p:nvSpPr>
        <p:spPr/>
        <p:txBody>
          <a:bodyPr/>
          <a:lstStyle/>
          <a:p>
            <a:fld id="{93407ACD-906F-44B0-8CD6-1E9886437A98}" type="slidenum">
              <a:rPr lang="en-US" smtClean="0"/>
              <a:t>77</a:t>
            </a:fld>
            <a:endParaRPr lang="en-US" dirty="0"/>
          </a:p>
        </p:txBody>
      </p:sp>
    </p:spTree>
    <p:extLst>
      <p:ext uri="{BB962C8B-B14F-4D97-AF65-F5344CB8AC3E}">
        <p14:creationId xmlns:p14="http://schemas.microsoft.com/office/powerpoint/2010/main" val="325608898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portion of the course will cover energy control procedures.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78</a:t>
            </a:fld>
            <a:endParaRPr lang="en-US" dirty="0"/>
          </a:p>
        </p:txBody>
      </p:sp>
    </p:spTree>
    <p:extLst>
      <p:ext uri="{BB962C8B-B14F-4D97-AF65-F5344CB8AC3E}">
        <p14:creationId xmlns:p14="http://schemas.microsoft.com/office/powerpoint/2010/main" val="112941324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566C119C-0E1D-43DC-AEBA-18EF7F7C748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AACF66AC-14C3-4F99-80B9-4EB2730B4FCD}" type="slidenum">
              <a:rPr lang="en-US" altLang="en-US" sz="1200"/>
              <a:pPr algn="r"/>
              <a:t>79</a:t>
            </a:fld>
            <a:endParaRPr lang="en-US" altLang="en-US" sz="1200"/>
          </a:p>
        </p:txBody>
      </p:sp>
      <p:sp>
        <p:nvSpPr>
          <p:cNvPr id="16386" name="Rectangle 2">
            <a:extLst>
              <a:ext uri="{FF2B5EF4-FFF2-40B4-BE49-F238E27FC236}">
                <a16:creationId xmlns:a16="http://schemas.microsoft.com/office/drawing/2014/main" id="{BDEC081B-C61F-4731-9D68-BCAEB5B7E240}"/>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CF940E9F-07EB-4601-A3DA-54368BFE9E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Procedures shall be </a:t>
            </a:r>
            <a:r>
              <a:rPr lang="en-US" altLang="en-US" b="1" dirty="0">
                <a:latin typeface="Arial" panose="020B0604020202020204" pitchFamily="34" charset="0"/>
                <a:cs typeface="Arial" panose="020B0604020202020204" pitchFamily="34" charset="0"/>
              </a:rPr>
              <a:t>developed, documented, and used</a:t>
            </a:r>
            <a:r>
              <a:rPr lang="en-US" altLang="en-US" dirty="0">
                <a:latin typeface="Arial" panose="020B0604020202020204" pitchFamily="34" charset="0"/>
                <a:cs typeface="Arial" panose="020B0604020202020204" pitchFamily="34" charset="0"/>
              </a:rPr>
              <a:t> for the control of potentially hazardous energy when employees are engaged in the activities covered by this section.</a:t>
            </a:r>
          </a:p>
          <a:p>
            <a:pPr eaLnBrk="1" hangingPunct="1"/>
            <a:endParaRPr lang="en-US" alt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a:t>
            </a:r>
            <a:r>
              <a:rPr lang="en-US" altLang="en-US" dirty="0"/>
              <a:t> of binder containing machine-specific procedure steps and photos.</a:t>
            </a:r>
            <a:endParaRPr lang="en-US" altLang="en-US" b="1" dirty="0"/>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Enforcement is very vital to a LOTO program. Train the personnel and hold them accountable for following the procedures. The procedural steps will direct and guide personnel in taking steps to implement LOTO.</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80</a:t>
            </a:fld>
            <a:endParaRPr lang="en-US" dirty="0"/>
          </a:p>
        </p:txBody>
      </p:sp>
    </p:spTree>
    <p:extLst>
      <p:ext uri="{BB962C8B-B14F-4D97-AF65-F5344CB8AC3E}">
        <p14:creationId xmlns:p14="http://schemas.microsoft.com/office/powerpoint/2010/main" val="4701568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several steps involved in the development of an energy control procedure: employees must survey all hazardous energy, identify energy isolating devices, determine shut-down, de-energization, energization and start-up sequences, and select and procure protective materials and hardware.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81</a:t>
            </a:fld>
            <a:endParaRPr lang="en-US" dirty="0"/>
          </a:p>
        </p:txBody>
      </p:sp>
    </p:spTree>
    <p:extLst>
      <p:ext uri="{BB962C8B-B14F-4D97-AF65-F5344CB8AC3E}">
        <p14:creationId xmlns:p14="http://schemas.microsoft.com/office/powerpoint/2010/main" val="37330586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496CAD9C-34BA-4DCD-A41E-A6BD7F24CD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EF3D305-E9DC-4434-8201-9BAB5FC16912}" type="slidenum">
              <a:rPr lang="en-US" altLang="en-US"/>
              <a:pPr/>
              <a:t>82</a:t>
            </a:fld>
            <a:endParaRPr lang="en-US" altLang="en-US"/>
          </a:p>
        </p:txBody>
      </p:sp>
      <p:sp>
        <p:nvSpPr>
          <p:cNvPr id="19458" name="Rectangle 2">
            <a:extLst>
              <a:ext uri="{FF2B5EF4-FFF2-40B4-BE49-F238E27FC236}">
                <a16:creationId xmlns:a16="http://schemas.microsoft.com/office/drawing/2014/main" id="{96517401-45D9-4FD9-B511-6042A9F7C262}"/>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3E97E5B5-AE00-494F-AB45-E3BBF32E1E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There are eight provisions that exempt machine specific procedures. All eight conditions must be met in order to get the exemption. If there has ever been an accident, a machine-specific procedure must be developed.</a:t>
            </a: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156A2115-878E-42AB-9582-3A6EBB6BCA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047AF84-D263-4EA1-A1C0-78F2D1EEFB00}" type="slidenum">
              <a:rPr lang="en-US" altLang="en-US"/>
              <a:pPr/>
              <a:t>83</a:t>
            </a:fld>
            <a:endParaRPr lang="en-US" altLang="en-US"/>
          </a:p>
        </p:txBody>
      </p:sp>
      <p:sp>
        <p:nvSpPr>
          <p:cNvPr id="23554" name="Rectangle 2">
            <a:extLst>
              <a:ext uri="{FF2B5EF4-FFF2-40B4-BE49-F238E27FC236}">
                <a16:creationId xmlns:a16="http://schemas.microsoft.com/office/drawing/2014/main" id="{53696265-84C7-4290-9F11-92395A76204D}"/>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D01E228A-8732-44BD-BE94-4166A0B6A5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There are eight provisions that exempt machine specific procedures. All eight conditions must be met in order to get the exemption. If there has ever been an accident, a machine-specific procedure must be developed.</a:t>
            </a: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energy control procedure must be specific for each type of machine or equipment. </a:t>
            </a:r>
            <a:r>
              <a:rPr lang="en-US" altLang="en-US" dirty="0">
                <a:latin typeface="Arial" panose="020B0604020202020204" pitchFamily="34" charset="0"/>
                <a:cs typeface="Arial" panose="020B0604020202020204" pitchFamily="34" charset="0"/>
              </a:rPr>
              <a:t>If the control procedures are the same for various pieces of equipment, then a single energy control procedure may be sufficient. Machines that are similar, using the same type and magnitude of energy and the same types of controls, can be covered with a single procedure.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The procedure must identify the type and magnitude of the hazardous energy they expect to encounter and the approved methods to control it.</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84</a:t>
            </a:fld>
            <a:endParaRPr lang="en-US" dirty="0"/>
          </a:p>
        </p:txBody>
      </p:sp>
    </p:spTree>
    <p:extLst>
      <p:ext uri="{BB962C8B-B14F-4D97-AF65-F5344CB8AC3E}">
        <p14:creationId xmlns:p14="http://schemas.microsoft.com/office/powerpoint/2010/main" val="12767632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18825F4F-238E-4CEB-B966-450A480C78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BABF34-877F-472A-B460-2D63D57EE83C}" type="slidenum">
              <a:rPr lang="en-US" altLang="en-US"/>
              <a:pPr/>
              <a:t>85</a:t>
            </a:fld>
            <a:endParaRPr lang="en-US" altLang="en-US"/>
          </a:p>
        </p:txBody>
      </p:sp>
      <p:sp>
        <p:nvSpPr>
          <p:cNvPr id="26626" name="Rectangle 2">
            <a:extLst>
              <a:ext uri="{FF2B5EF4-FFF2-40B4-BE49-F238E27FC236}">
                <a16:creationId xmlns:a16="http://schemas.microsoft.com/office/drawing/2014/main" id="{EE2B0DB2-3058-4638-BA67-1BD22B5F4CC0}"/>
              </a:ext>
            </a:extLst>
          </p:cNvPr>
          <p:cNvSpPr>
            <a:spLocks noGrp="1" noRot="1" noChangeAspect="1" noChangeArrowheads="1" noTextEdit="1"/>
          </p:cNvSpPr>
          <p:nvPr>
            <p:ph type="sldImg"/>
          </p:nvPr>
        </p:nvSpPr>
        <p:spPr>
          <a:xfrm>
            <a:off x="1143000" y="684213"/>
            <a:ext cx="4573588" cy="3430587"/>
          </a:xfrm>
          <a:ln/>
        </p:spPr>
      </p:sp>
      <p:sp>
        <p:nvSpPr>
          <p:cNvPr id="26627" name="Rectangle 3">
            <a:extLst>
              <a:ext uri="{FF2B5EF4-FFF2-40B4-BE49-F238E27FC236}">
                <a16:creationId xmlns:a16="http://schemas.microsoft.com/office/drawing/2014/main" id="{DF782F3D-031D-4F33-8D0E-9F84D1910D8C}"/>
              </a:ext>
            </a:extLst>
          </p:cNvPr>
          <p:cNvSpPr>
            <a:spLocks noGrp="1" noChangeArrowheads="1"/>
          </p:cNvSpPr>
          <p:nvPr>
            <p:ph type="body" idx="1"/>
          </p:nvPr>
        </p:nvSpPr>
        <p:spPr>
          <a:xfrm>
            <a:off x="914400" y="4343400"/>
            <a:ext cx="50292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r>
              <a:rPr lang="en-US" altLang="en-US" dirty="0">
                <a:latin typeface="Arial" panose="020B0604020202020204" pitchFamily="34" charset="0"/>
                <a:cs typeface="Arial" panose="020B0604020202020204" pitchFamily="34" charset="0"/>
              </a:rPr>
              <a:t>Energy control procedures provide authorized employees with written instructions specifying how to safely control hazardous energy while performing servicing and maintenance on specific machines. The procedures must include the steps outlined in this slide in order to ensure effective energy isolation. </a:t>
            </a:r>
          </a:p>
          <a:p>
            <a:pPr eaLnBrk="1" hangingPunct="1">
              <a:buFontTx/>
              <a:buChar char="•"/>
            </a:pPr>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elements listed in the slide are all components of an energy control procedure. We will discuss each of these items.</a:t>
            </a:r>
          </a:p>
          <a:p>
            <a:endParaRPr lang="en-US" dirty="0"/>
          </a:p>
          <a:p>
            <a:r>
              <a:rPr lang="en-US" b="1" dirty="0"/>
              <a:t>Top graphic: </a:t>
            </a:r>
            <a:r>
              <a:rPr lang="en-US" dirty="0"/>
              <a:t>clip art of a pencil and journal. </a:t>
            </a:r>
          </a:p>
          <a:p>
            <a:r>
              <a:rPr lang="en-US" b="1" dirty="0"/>
              <a:t>Lower left photo: </a:t>
            </a:r>
            <a:r>
              <a:rPr lang="en-US" dirty="0"/>
              <a:t>photo of a lockout/tagout station.</a:t>
            </a:r>
          </a:p>
          <a:p>
            <a:r>
              <a:rPr lang="en-US" b="1" dirty="0"/>
              <a:t>Lower right graphic: </a:t>
            </a:r>
            <a:r>
              <a:rPr lang="en-US" dirty="0"/>
              <a:t>clip art of an employee working at a circuit breaker.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86</a:t>
            </a:fld>
            <a:endParaRPr lang="en-US" dirty="0"/>
          </a:p>
        </p:txBody>
      </p:sp>
    </p:spTree>
    <p:extLst>
      <p:ext uri="{BB962C8B-B14F-4D97-AF65-F5344CB8AC3E}">
        <p14:creationId xmlns:p14="http://schemas.microsoft.com/office/powerpoint/2010/main" val="41174797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It is very important to coordinate LOTO activities. One of the most important activities is to notify personnel of impending lock out of machines to ensure that personnel activities do create additional hazards. Personnel need to be clear of the machinery.</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87</a:t>
            </a:fld>
            <a:endParaRPr lang="en-US" dirty="0"/>
          </a:p>
        </p:txBody>
      </p:sp>
    </p:spTree>
    <p:extLst>
      <p:ext uri="{BB962C8B-B14F-4D97-AF65-F5344CB8AC3E}">
        <p14:creationId xmlns:p14="http://schemas.microsoft.com/office/powerpoint/2010/main" val="10550988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Authorized personnel must take the necessary steps prior to shutdown. They need the knowledge and skills necessary for the safe application, use, and removal of energy-isolating devices. They also need training in the following: Hazardous energy source recognition; The type and magnitude of the hazardous energy sources in the workplace; and Energy-control procedures, including the methods and means to isolate and control those energy sources.</a:t>
            </a:r>
          </a:p>
          <a:p>
            <a:endParaRPr lang="en-US" altLang="en-US" dirty="0"/>
          </a:p>
          <a:p>
            <a:r>
              <a:rPr lang="en-US" altLang="en-US" b="1" dirty="0"/>
              <a:t>Picture</a:t>
            </a:r>
            <a:r>
              <a:rPr lang="en-US" altLang="en-US" dirty="0"/>
              <a:t>: a sample energy control procedure.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88</a:t>
            </a:fld>
            <a:endParaRPr lang="en-US" dirty="0"/>
          </a:p>
        </p:txBody>
      </p:sp>
    </p:spTree>
    <p:extLst>
      <p:ext uri="{BB962C8B-B14F-4D97-AF65-F5344CB8AC3E}">
        <p14:creationId xmlns:p14="http://schemas.microsoft.com/office/powerpoint/2010/main" val="12413060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Specific steps or actions may be necessary to shut down the equipment. If the manufacturer has specific instructions, we need to follow the information to safely shut down the equipment. The machine(s) or equipment must be turned off or shut down using normal stopping means, such as using the stop button(s) at the production control center. An orderly shutdown must be conducted to avoid any additional or increased hazards to employees as a result of equipment de-energization.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Top photo: </a:t>
            </a:r>
            <a:r>
              <a:rPr lang="en-US" altLang="en-US" dirty="0"/>
              <a:t>A control panel on a machine. This is where the machine is shut down. However, it is </a:t>
            </a:r>
            <a:r>
              <a:rPr lang="en-US" altLang="en-US" b="1" dirty="0"/>
              <a:t>not</a:t>
            </a:r>
            <a:r>
              <a:rPr lang="en-US" altLang="en-US" dirty="0"/>
              <a:t> where the energy is isolated.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Bottom photo: </a:t>
            </a:r>
            <a:r>
              <a:rPr lang="en-US" altLang="en-US" dirty="0"/>
              <a:t>The on/off switch for a machine. This is where the machine is shut down. However, it is </a:t>
            </a:r>
            <a:r>
              <a:rPr lang="en-US" altLang="en-US" b="1" dirty="0"/>
              <a:t>not </a:t>
            </a:r>
            <a:r>
              <a:rPr lang="en-US" altLang="en-US" dirty="0"/>
              <a:t>where the energy is isolated.</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89</a:t>
            </a:fld>
            <a:endParaRPr lang="en-US" dirty="0"/>
          </a:p>
        </p:txBody>
      </p:sp>
    </p:spTree>
    <p:extLst>
      <p:ext uri="{BB962C8B-B14F-4D97-AF65-F5344CB8AC3E}">
        <p14:creationId xmlns:p14="http://schemas.microsoft.com/office/powerpoint/2010/main" val="26391548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primary way to prevent the release of hazardous energy during service and maintenance activities is by using energy-isolating devices such as manually operated circuit breakers, disconnect switches, and line valves and safety blocks. Lockout requires use of a lock or other lockout device to hold the energy-isolating device in a safe position to prevent machinery from becoming reenergized. All energy isolating devices used to control the energy to the machine or equipment must be physically located and placed in the "off" position to disconnect the machine or equipment from its energy source and de-energize it. Control circuitry does not provide a physical barrier that controls hazardous energy and, therefore, is not an energy isolation device. For example, push buttons, selector switches, and interlocking gates are not energy isolation devices and are not permissible substitutes for energy isolation devices under the standard.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 </a:t>
            </a:r>
            <a:r>
              <a:rPr lang="en-US" altLang="en-US" dirty="0"/>
              <a:t>A circuit breaker schedule on the door of a panel board. The information from the schedule may be used to find the breaker, but the employee would still have to perform verification. There have been  numerous injuries where workers have put total confidence in the schedule and were surprised to still find the equipment was still energized.</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90</a:t>
            </a:fld>
            <a:endParaRPr lang="en-US" dirty="0"/>
          </a:p>
        </p:txBody>
      </p:sp>
    </p:spTree>
    <p:extLst>
      <p:ext uri="{BB962C8B-B14F-4D97-AF65-F5344CB8AC3E}">
        <p14:creationId xmlns:p14="http://schemas.microsoft.com/office/powerpoint/2010/main" val="340071858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different types of energy isolating devices. For electrical energy there are fuse breakers, disconnects, plugs. With plugs, there is a section in the standard that exempts cord and plug equipment, as long as the person who is doing work on the equipment has absolute control over the plug while doing servicing or maintenance, and the plug is the only energy source for the equipment. If necessary, there are clamps that can be used to go over the plug. They can be secured with a lock and tag, which prevent someone from powering the equipment while it is being worked on. </a:t>
            </a:r>
          </a:p>
          <a:p>
            <a:endParaRPr lang="en-US" dirty="0"/>
          </a:p>
          <a:p>
            <a:r>
              <a:rPr lang="en-US" b="1" dirty="0"/>
              <a:t>Left photo</a:t>
            </a:r>
            <a:r>
              <a:rPr lang="en-US" dirty="0"/>
              <a:t>: An example of a plug.</a:t>
            </a:r>
          </a:p>
          <a:p>
            <a:r>
              <a:rPr lang="en-US" b="1" dirty="0"/>
              <a:t>Top right photo: </a:t>
            </a:r>
            <a:r>
              <a:rPr lang="en-US" dirty="0"/>
              <a:t>An example of a switch on a circuit beaker.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Bottom right photo: </a:t>
            </a:r>
            <a:r>
              <a:rPr lang="en-US" altLang="en-US" dirty="0"/>
              <a:t>an electrical disconnect (gray metal box with handle) is shown in the picture to serve as a precaution to workers. The disconnect and circuit breakers should only be operated by someone that is qualified.</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91</a:t>
            </a:fld>
            <a:endParaRPr lang="en-US" dirty="0"/>
          </a:p>
        </p:txBody>
      </p:sp>
    </p:spTree>
    <p:extLst>
      <p:ext uri="{BB962C8B-B14F-4D97-AF65-F5344CB8AC3E}">
        <p14:creationId xmlns:p14="http://schemas.microsoft.com/office/powerpoint/2010/main" val="23255659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types of energy include pneumatic energy, hydraulic energy, chemical energy, and natural gas. The energy isolating devices for these types of energy sources are typically going to be ball valves, gate valves, or line valves. Make sure these valves are turned into the position that prevents the machines from being reenergized. There are plenty of different lockout devices that allow you to isolate these energy sources. </a:t>
            </a:r>
          </a:p>
          <a:p>
            <a:endParaRPr lang="en-US" dirty="0"/>
          </a:p>
          <a:p>
            <a:r>
              <a:rPr lang="en-US" b="1" dirty="0"/>
              <a:t>Photo: </a:t>
            </a:r>
            <a:r>
              <a:rPr lang="en-US" dirty="0"/>
              <a:t>An example of a lockout device on a line valve. Both the lock and tag are affixed to the energy isolating device. </a:t>
            </a:r>
          </a:p>
        </p:txBody>
      </p:sp>
      <p:sp>
        <p:nvSpPr>
          <p:cNvPr id="4" name="Slide Number Placeholder 3"/>
          <p:cNvSpPr>
            <a:spLocks noGrp="1"/>
          </p:cNvSpPr>
          <p:nvPr>
            <p:ph type="sldNum" sz="quarter" idx="5"/>
          </p:nvPr>
        </p:nvSpPr>
        <p:spPr/>
        <p:txBody>
          <a:bodyPr/>
          <a:lstStyle/>
          <a:p>
            <a:fld id="{93407ACD-906F-44B0-8CD6-1E9886437A98}" type="slidenum">
              <a:rPr lang="en-US" smtClean="0"/>
              <a:t>92</a:t>
            </a:fld>
            <a:endParaRPr lang="en-US" dirty="0"/>
          </a:p>
        </p:txBody>
      </p:sp>
    </p:spTree>
    <p:extLst>
      <p:ext uri="{BB962C8B-B14F-4D97-AF65-F5344CB8AC3E}">
        <p14:creationId xmlns:p14="http://schemas.microsoft.com/office/powerpoint/2010/main" val="394705708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answer is false. Make sure to shut the power off at the pushbuttons, but this is not where the energy is going to be isolated. </a:t>
            </a:r>
          </a:p>
          <a:p>
            <a:endParaRPr lang="en-US" dirty="0"/>
          </a:p>
          <a:p>
            <a:r>
              <a:rPr lang="en-US" b="1" dirty="0"/>
              <a:t>Photo: </a:t>
            </a:r>
            <a:r>
              <a:rPr lang="en-US" dirty="0"/>
              <a:t>A control panel on a machine. This is where the machine will be shut off, but not where the energy will be isolated.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93</a:t>
            </a:fld>
            <a:endParaRPr lang="en-US" dirty="0"/>
          </a:p>
        </p:txBody>
      </p:sp>
    </p:spTree>
    <p:extLst>
      <p:ext uri="{BB962C8B-B14F-4D97-AF65-F5344CB8AC3E}">
        <p14:creationId xmlns:p14="http://schemas.microsoft.com/office/powerpoint/2010/main" val="8494820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3D745413-101A-465D-B9BD-0F84A93DB1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52CA3F-54FB-4378-BB56-D67246C71C79}" type="slidenum">
              <a:rPr lang="en-US" altLang="en-US">
                <a:latin typeface="Times New Roman" panose="02020603050405020304" pitchFamily="18" charset="0"/>
              </a:rPr>
              <a:pPr/>
              <a:t>94</a:t>
            </a:fld>
            <a:endParaRPr lang="en-US" altLang="en-US">
              <a:latin typeface="Times New Roman" panose="02020603050405020304" pitchFamily="18" charset="0"/>
            </a:endParaRPr>
          </a:p>
        </p:txBody>
      </p:sp>
      <p:sp>
        <p:nvSpPr>
          <p:cNvPr id="77827" name="Rectangle 2">
            <a:extLst>
              <a:ext uri="{FF2B5EF4-FFF2-40B4-BE49-F238E27FC236}">
                <a16:creationId xmlns:a16="http://schemas.microsoft.com/office/drawing/2014/main" id="{C972E506-4343-4B5D-B4C8-81BBF903BBC7}"/>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EB25BF40-907E-42A8-9443-252F183A66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t>Photos: </a:t>
            </a:r>
            <a:r>
              <a:rPr lang="en-US" altLang="en-US" dirty="0"/>
              <a:t>The two pictures illustrate the proper way to LOTO equipment. The first picture (left) illustrates not to use a control circuit, such as an emergency stop, to control hazardous energy. A control circuit is subject to failure and does not have control reliability. The photo on the right shows locks applied to the electrical disconnects which is an approved method as indicated with “thumbs up” clipart below the photo.</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machine is isolated from the energy source, the next step is to apply the lockout and tagout devices. A few important things to note here:</a:t>
            </a:r>
          </a:p>
          <a:p>
            <a:r>
              <a:rPr lang="en-US" dirty="0"/>
              <a:t>-a lockout device and tag need to be applied to each energy source. Therefore, if you have multiple sources of energy powering one machine, you will need to apply a lock and tag at the energy-isolating devices for each energy source. The locks and tags must be affixed by an authorized employee. An authorized employee cannot ask another employee to affix their locks and tags for them. Also, you must follow the one lock one person principle. Each authorized employee must have their own lock, and they must be the only ones who have the key to that lock. Nobody else should have a key to their lock. These requirements also include supervisors and contractors. Supervisors cannot lockout on behalf of their crew. If their crew members are the ones who are going to be performing maintenance or servicing, the crew members themselves must apply their own locks and tags to the applicable energy isolating devices. </a:t>
            </a:r>
          </a:p>
          <a:p>
            <a:endParaRPr lang="en-US" dirty="0"/>
          </a:p>
          <a:p>
            <a:r>
              <a:rPr lang="en-US" b="1" dirty="0"/>
              <a:t>Photo: </a:t>
            </a:r>
            <a:r>
              <a:rPr lang="en-US" b="0" dirty="0"/>
              <a:t>An example of a standard lock and tag affixed to an electrical disconnect. Here we can see that only one employee is working on the deenergized equipment, since there is only one lock and one tag. </a:t>
            </a:r>
            <a:endParaRPr 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95</a:t>
            </a:fld>
            <a:endParaRPr lang="en-US" dirty="0"/>
          </a:p>
        </p:txBody>
      </p:sp>
    </p:spTree>
    <p:extLst>
      <p:ext uri="{BB962C8B-B14F-4D97-AF65-F5344CB8AC3E}">
        <p14:creationId xmlns:p14="http://schemas.microsoft.com/office/powerpoint/2010/main" val="8969191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LOTO equipment has to be procured to adequately control the energy sources. We have to ensure the equipment is: durable, standardized, substantial, and identifiable. The equipment has to be standardized to ensure that it is recognized as a LOTO lock. We can’t use the lock for other purpose, but LOTO. Tags have to be identifiable to ensure we know who placed LOTO tag on the equipment.</a:t>
            </a:r>
          </a:p>
          <a:p>
            <a:pPr eaLnBrk="1" hangingPunct="1"/>
            <a:endParaRPr lang="en-US" altLang="en-US" dirty="0"/>
          </a:p>
          <a:p>
            <a:pPr eaLnBrk="1" hangingPunct="1"/>
            <a:r>
              <a:rPr lang="en-US" altLang="en-US" b="1" dirty="0"/>
              <a:t>Pictures (Clockwise): </a:t>
            </a:r>
            <a:r>
              <a:rPr lang="en-US" altLang="en-US" dirty="0"/>
              <a:t>Photo of several different LOTO kits. The kits contain equipment that is necessary to LOTO equipment. The top picture shows an assortment of locks that are to control hazardous energy. The lower righthand picture shows tags with standardized verbiage and a picture of the worker.  </a:t>
            </a:r>
          </a:p>
          <a:p>
            <a:pPr eaLnBrk="1" hangingPunct="1"/>
            <a:endParaRPr lang="en-US" altLang="en-US" dirty="0"/>
          </a:p>
          <a:p>
            <a:pPr eaLnBrk="1" hangingPunct="1"/>
            <a:r>
              <a:rPr lang="en-US" altLang="en-US" dirty="0"/>
              <a:t>LOTO hardware must be used only for the purpose in which it is intended. The equipment may not be used for anything else.</a:t>
            </a:r>
          </a:p>
          <a:p>
            <a:pPr eaLnBrk="1" hangingPunct="1"/>
            <a:endParaRPr lang="en-US" altLang="en-US"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96</a:t>
            </a:fld>
            <a:endParaRPr lang="en-US" dirty="0"/>
          </a:p>
        </p:txBody>
      </p:sp>
    </p:spTree>
    <p:extLst>
      <p:ext uri="{BB962C8B-B14F-4D97-AF65-F5344CB8AC3E}">
        <p14:creationId xmlns:p14="http://schemas.microsoft.com/office/powerpoint/2010/main" val="313010285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7175" marR="0" lvl="0" indent="-257175" algn="l" defTabSz="342900" rtl="0" eaLnBrk="1" fontAlgn="auto" latinLnBrk="0" hangingPunct="1">
              <a:lnSpc>
                <a:spcPct val="100000"/>
              </a:lnSpc>
              <a:spcBef>
                <a:spcPts val="600"/>
              </a:spcBef>
              <a:spcAft>
                <a:spcPts val="0"/>
              </a:spcAft>
              <a:buClr>
                <a:srgbClr val="262626"/>
              </a:buClr>
              <a:buSzTx/>
              <a:buFont typeface="Arial"/>
              <a:buChar char="•"/>
              <a:tabLst/>
              <a:defRPr/>
            </a:pPr>
            <a:r>
              <a:rPr lang="en-US" dirty="0"/>
              <a:t>LOTO equipment must be provided by the employer. </a:t>
            </a:r>
            <a:r>
              <a:rPr lang="en-US" sz="1200" dirty="0">
                <a:effectLst/>
                <a:latin typeface="Calibri" panose="020F0502020204030204" pitchFamily="34" charset="0"/>
                <a:ea typeface="Calibri" panose="020F0502020204030204" pitchFamily="34" charset="0"/>
                <a:cs typeface="Times New Roman" panose="02020603050405020304" pitchFamily="18" charset="0"/>
              </a:rPr>
              <a:t>LOTO equipment needs to be singularly identified, and it should not be used for any other purposes except to control hazardous energy during servicing or maintenance activities.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53216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Left photo</a:t>
            </a:r>
            <a:r>
              <a:rPr lang="en-US" dirty="0"/>
              <a:t>: A hasp connected to a circuit breaker. The circuit breaker is effectively locked out. It looks like more than one authorized employee is working on the equipment that is connected to this breaker because there are two locks here. Since there are two authorized employees working on the equipment, there should be two tags as well. Hasps are good to use when more than one person is working on equipment, because they allow for multiple employees to apply locks and tags. </a:t>
            </a:r>
          </a:p>
          <a:p>
            <a:endParaRPr lang="en-US" b="1" dirty="0"/>
          </a:p>
          <a:p>
            <a:r>
              <a:rPr lang="en-US" b="1" dirty="0"/>
              <a:t>Right photo: </a:t>
            </a:r>
            <a:r>
              <a:rPr lang="en-US" dirty="0"/>
              <a:t>A plug cover. This cover can be locked out. These covers need to be used when an authorized employee doesn’t have autonomous control over the plug while performing any servicing or maintenance, or when the plug is not the only source of energy to the machine.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98</a:t>
            </a:fld>
            <a:endParaRPr lang="en-US" dirty="0"/>
          </a:p>
        </p:txBody>
      </p:sp>
    </p:spTree>
    <p:extLst>
      <p:ext uri="{BB962C8B-B14F-4D97-AF65-F5344CB8AC3E}">
        <p14:creationId xmlns:p14="http://schemas.microsoft.com/office/powerpoint/2010/main" val="390144859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Left photo: </a:t>
            </a:r>
            <a:r>
              <a:rPr lang="en-US" dirty="0"/>
              <a:t>A single pole device, which keeps the circuit switch in the off position. This can only be used when one authorized employee is working on a piece of equipment or machinery, because it only allows for one lock to be applied. It also looks like a standard master lock is used here, which may be an issue if this type of lock is used for other purposes in the work environment. It’s hard to tell in the photo, but it may be that a tag was not affixed here.</a:t>
            </a:r>
          </a:p>
          <a:p>
            <a:r>
              <a:rPr lang="en-US" b="1" dirty="0"/>
              <a:t>Lower right photo: </a:t>
            </a:r>
            <a:r>
              <a:rPr lang="en-US" dirty="0"/>
              <a:t>A ball valve cover, which is securing the valve in a position that will prevent the release of any energy. It looks like they are just using a generic master lock. </a:t>
            </a:r>
          </a:p>
          <a:p>
            <a:r>
              <a:rPr lang="en-US" b="1" dirty="0"/>
              <a:t>Upper right photo: </a:t>
            </a:r>
            <a:r>
              <a:rPr lang="en-US" dirty="0"/>
              <a:t>A valve cover. This cover prevents employees from coming and twisting the valve when it is locked out.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99</a:t>
            </a:fld>
            <a:endParaRPr lang="en-US" dirty="0"/>
          </a:p>
        </p:txBody>
      </p:sp>
    </p:spTree>
    <p:extLst>
      <p:ext uri="{BB962C8B-B14F-4D97-AF65-F5344CB8AC3E}">
        <p14:creationId xmlns:p14="http://schemas.microsoft.com/office/powerpoint/2010/main" val="391794050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LOTO devices need to be durable, they need to be standardized. One way to standardize them is by color, having locks that are a particular color, and designating those locks as LOTO locks. The format of the tags must also be standardized. </a:t>
            </a:r>
          </a:p>
          <a:p>
            <a:r>
              <a:rPr lang="en-US" dirty="0"/>
              <a:t>LOTO devices need to be substantial to prevent their accidental removal. Tag attachment means must be able to withstand at least 50 pounds of force, they must not be re-usable, they must be self-locking, and they must be attachable by hand. </a:t>
            </a:r>
          </a:p>
          <a:p>
            <a:endParaRPr lang="en-US" dirty="0"/>
          </a:p>
          <a:p>
            <a:r>
              <a:rPr lang="en-US" b="1" dirty="0"/>
              <a:t>Photo: </a:t>
            </a:r>
            <a:r>
              <a:rPr lang="en-US" b="0" dirty="0"/>
              <a:t>This is an example of insufficient lockout/tagout. The company used zip-ties to “lock out” the disconnect. Zip-ties are a good way to attach tags, but not to lockout energy isolating equipment.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100</a:t>
            </a:fld>
            <a:endParaRPr lang="en-US" dirty="0"/>
          </a:p>
        </p:txBody>
      </p:sp>
    </p:spTree>
    <p:extLst>
      <p:ext uri="{BB962C8B-B14F-4D97-AF65-F5344CB8AC3E}">
        <p14:creationId xmlns:p14="http://schemas.microsoft.com/office/powerpoint/2010/main" val="13509596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46D516B9-1C4A-4C51-BB55-E1212F7C27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6F2F3C-1E8C-4EAB-A510-EDF088F54FC0}" type="slidenum">
              <a:rPr lang="en-US" altLang="en-US">
                <a:latin typeface="Times New Roman" panose="02020603050405020304" pitchFamily="18" charset="0"/>
              </a:rPr>
              <a:pPr/>
              <a:t>101</a:t>
            </a:fld>
            <a:endParaRPr lang="en-US" altLang="en-US">
              <a:latin typeface="Times New Roman" panose="02020603050405020304" pitchFamily="18" charset="0"/>
            </a:endParaRPr>
          </a:p>
        </p:txBody>
      </p:sp>
      <p:sp>
        <p:nvSpPr>
          <p:cNvPr id="96259" name="Rectangle 2">
            <a:extLst>
              <a:ext uri="{FF2B5EF4-FFF2-40B4-BE49-F238E27FC236}">
                <a16:creationId xmlns:a16="http://schemas.microsoft.com/office/drawing/2014/main" id="{E62259D1-4586-41B4-BFAB-DF55E726286F}"/>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7C948B87-3128-404E-9ACC-4B3B8D1E37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Tags must be durable and able to withstand the work environment. </a:t>
            </a:r>
          </a:p>
          <a:p>
            <a:pPr eaLnBrk="1" hangingPunct="1"/>
            <a:r>
              <a:rPr lang="en-US" altLang="en-US" b="1" dirty="0"/>
              <a:t>Left: </a:t>
            </a:r>
            <a:r>
              <a:rPr lang="en-US" altLang="en-US" dirty="0"/>
              <a:t>A tag in good condition</a:t>
            </a:r>
          </a:p>
          <a:p>
            <a:pPr eaLnBrk="1" hangingPunct="1"/>
            <a:r>
              <a:rPr lang="en-US" altLang="en-US" b="1" dirty="0"/>
              <a:t>Right: </a:t>
            </a:r>
            <a:r>
              <a:rPr lang="en-US" altLang="en-US" dirty="0"/>
              <a:t>A tag that has been damaged. This tag did not withstand the work environment. </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Tags must identify the employee who applied the tag itself, and they must include a legend such as “Do not start” or “do not operate.” </a:t>
            </a:r>
          </a:p>
          <a:p>
            <a:endParaRPr lang="en-US" dirty="0"/>
          </a:p>
          <a:p>
            <a:r>
              <a:rPr lang="en-US" b="1" dirty="0"/>
              <a:t>Photo</a:t>
            </a:r>
            <a:r>
              <a:rPr lang="en-US" dirty="0"/>
              <a:t>: This photo demonstrates a sufficient tag that can be used when performing lockout/tagout. The tag has the name of the employee and their department. </a:t>
            </a:r>
          </a:p>
        </p:txBody>
      </p:sp>
      <p:sp>
        <p:nvSpPr>
          <p:cNvPr id="4" name="Slide Number Placeholder 3"/>
          <p:cNvSpPr>
            <a:spLocks noGrp="1"/>
          </p:cNvSpPr>
          <p:nvPr>
            <p:ph type="sldNum" sz="quarter" idx="5"/>
          </p:nvPr>
        </p:nvSpPr>
        <p:spPr/>
        <p:txBody>
          <a:bodyPr/>
          <a:lstStyle/>
          <a:p>
            <a:fld id="{93407ACD-906F-44B0-8CD6-1E9886437A98}" type="slidenum">
              <a:rPr lang="en-US" smtClean="0"/>
              <a:t>102</a:t>
            </a:fld>
            <a:endParaRPr lang="en-US" dirty="0"/>
          </a:p>
        </p:txBody>
      </p:sp>
    </p:spTree>
    <p:extLst>
      <p:ext uri="{BB962C8B-B14F-4D97-AF65-F5344CB8AC3E}">
        <p14:creationId xmlns:p14="http://schemas.microsoft.com/office/powerpoint/2010/main" val="427926975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LOTO has to be done to ensure that no materials may flow through pipes. </a:t>
            </a:r>
          </a:p>
          <a:p>
            <a:pPr eaLnBrk="1" hangingPunct="1"/>
            <a:endParaRPr lang="en-US" altLang="en-US" dirty="0"/>
          </a:p>
          <a:p>
            <a:pPr eaLnBrk="1" hangingPunct="1"/>
            <a:r>
              <a:rPr lang="en-US" altLang="en-US" b="1" dirty="0"/>
              <a:t>Photo: </a:t>
            </a:r>
            <a:r>
              <a:rPr lang="en-US" altLang="en-US" dirty="0"/>
              <a:t>The picture illustrates valve handles that have been locked. However, it is still possible to move or rotate the valve handles.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103</a:t>
            </a:fld>
            <a:endParaRPr lang="en-US" dirty="0"/>
          </a:p>
        </p:txBody>
      </p:sp>
    </p:spTree>
    <p:extLst>
      <p:ext uri="{BB962C8B-B14F-4D97-AF65-F5344CB8AC3E}">
        <p14:creationId xmlns:p14="http://schemas.microsoft.com/office/powerpoint/2010/main" val="249376086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a:t>
            </a:r>
            <a:r>
              <a:rPr lang="en-US" altLang="en-US" dirty="0"/>
              <a:t>: This picture illustrates another position of the valve handles and locks. However, it still does not prevent the handles from being turned.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104</a:t>
            </a:fld>
            <a:endParaRPr lang="en-US" dirty="0"/>
          </a:p>
        </p:txBody>
      </p:sp>
    </p:spTree>
    <p:extLst>
      <p:ext uri="{BB962C8B-B14F-4D97-AF65-F5344CB8AC3E}">
        <p14:creationId xmlns:p14="http://schemas.microsoft.com/office/powerpoint/2010/main" val="412503852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attaching a tag to a key sufficient? No! It looks like this is the key that powers the machine, and therefore the machine has not yet been isolated from the energy source. And there is nothing in place here that would prevent someone from turning that key.</a:t>
            </a:r>
          </a:p>
          <a:p>
            <a:endParaRPr lang="en-US" dirty="0"/>
          </a:p>
          <a:p>
            <a:r>
              <a:rPr lang="en-US" b="1" dirty="0"/>
              <a:t>Photo: </a:t>
            </a:r>
            <a:r>
              <a:rPr lang="en-US" dirty="0"/>
              <a:t>This photo demonstrates inadequate LOTO. The tag was affixed to a key that is still inserted into machine. </a:t>
            </a:r>
          </a:p>
        </p:txBody>
      </p:sp>
      <p:sp>
        <p:nvSpPr>
          <p:cNvPr id="4" name="Slide Number Placeholder 3"/>
          <p:cNvSpPr>
            <a:spLocks noGrp="1"/>
          </p:cNvSpPr>
          <p:nvPr>
            <p:ph type="sldNum" sz="quarter" idx="5"/>
          </p:nvPr>
        </p:nvSpPr>
        <p:spPr/>
        <p:txBody>
          <a:bodyPr/>
          <a:lstStyle/>
          <a:p>
            <a:fld id="{93407ACD-906F-44B0-8CD6-1E9886437A98}" type="slidenum">
              <a:rPr lang="en-US" smtClean="0"/>
              <a:t>105</a:t>
            </a:fld>
            <a:endParaRPr lang="en-US" dirty="0"/>
          </a:p>
        </p:txBody>
      </p:sp>
    </p:spTree>
    <p:extLst>
      <p:ext uri="{BB962C8B-B14F-4D97-AF65-F5344CB8AC3E}">
        <p14:creationId xmlns:p14="http://schemas.microsoft.com/office/powerpoint/2010/main" val="171089528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employer needs to ensure the appropriate hardware has been procured to do the work.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a:t>
            </a:r>
            <a:r>
              <a:rPr lang="en-US" altLang="en-US" dirty="0"/>
              <a:t>: This picture illustrates a lock (not sure if it is standardized or not; does not appear to be a LOTO lock) and a post-it note has been used as a tag. The post-it note is not adequate because it would not be durable, identifiable, standardized, and self locking.</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106</a:t>
            </a:fld>
            <a:endParaRPr lang="en-US" dirty="0"/>
          </a:p>
        </p:txBody>
      </p:sp>
    </p:spTree>
    <p:extLst>
      <p:ext uri="{BB962C8B-B14F-4D97-AF65-F5344CB8AC3E}">
        <p14:creationId xmlns:p14="http://schemas.microsoft.com/office/powerpoint/2010/main" val="25122203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 </a:t>
            </a:r>
            <a:r>
              <a:rPr lang="en-US" altLang="en-US" dirty="0"/>
              <a:t>The picture shows two locks and two tags that have been placed on a switchgear. The locks are common Master locks, which may not be adequate. Locks for lockout must be used only for that purpose. The locks and the tags need to standardized and identifiable for that purpose.</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107</a:t>
            </a:fld>
            <a:endParaRPr lang="en-US" dirty="0"/>
          </a:p>
        </p:txBody>
      </p:sp>
    </p:spTree>
    <p:extLst>
      <p:ext uri="{BB962C8B-B14F-4D97-AF65-F5344CB8AC3E}">
        <p14:creationId xmlns:p14="http://schemas.microsoft.com/office/powerpoint/2010/main" val="276089126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Stored energy takes the form of many different devices, such as springs, gravity, and capacitors. We must secure all sources of energy to protect personnel. Do not overlook the stored energy sources.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must consider whether a machine has any stored energy. The problem with stored energy is that it can still be released after performing lockout/tagout. Examples of stored energy can be a pressure differential, moving parts such as a ram, springs, or gravity. It may be that you will need to chock part of your equipment to prevent it from coming down due to gravity. If it is determined that the machine has stored energy, make sure to release, disconnect, or block all stored energy prior to performing any work on the machine. If the possibility exists for the re-accumulation of stored energy to hazardous levels, the authorized employee must regularly perform verification steps to detect any re-accumulation before it has the potential to cause an injury.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Top photo: </a:t>
            </a:r>
            <a:r>
              <a:rPr lang="en-US" dirty="0"/>
              <a:t>An example of a spring. Evaluate machinery to see whether there are any springs. Springs are an example of stored energy, and will need to be released prior to any work being done.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Bottom photo: </a:t>
            </a:r>
            <a:r>
              <a:rPr lang="en-US" b="0" dirty="0"/>
              <a:t>An example of a line that may be carrying stored energy, such as hydraulic energy. This energy would need to be opened (line breaking), closed via a solid plate (line blanking or blinding), or the two in-line valves would need to be closed by locking and tagging out, and the line between the two valves would need to be drained or vented and locked and tagged out (double block and bleed).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108</a:t>
            </a:fld>
            <a:endParaRPr lang="en-US" dirty="0"/>
          </a:p>
        </p:txBody>
      </p:sp>
    </p:spTree>
    <p:extLst>
      <p:ext uri="{BB962C8B-B14F-4D97-AF65-F5344CB8AC3E}">
        <p14:creationId xmlns:p14="http://schemas.microsoft.com/office/powerpoint/2010/main" val="215364271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cs typeface="Times New Roman" panose="02020603050405020304" pitchFamily="18" charset="0"/>
              </a:rPr>
              <a:t>Prior to starting work on machines or equipment that have been locked out or tagged out, the authorized employee shall verify that isolation and de-energization of the machine or equipment have been accomplished.</a:t>
            </a:r>
          </a:p>
          <a:p>
            <a:pPr eaLnBrk="1" hangingPunct="1"/>
            <a:endParaRPr lang="en-US" altLang="en-US" dirty="0">
              <a:cs typeface="Times New Roman" panose="02020603050405020304" pitchFamily="18" charset="0"/>
            </a:endParaRPr>
          </a:p>
          <a:p>
            <a:pPr eaLnBrk="1" hangingPunct="1"/>
            <a:r>
              <a:rPr lang="en-US" altLang="en-US" dirty="0">
                <a:cs typeface="Times New Roman" panose="02020603050405020304" pitchFamily="18" charset="0"/>
              </a:rPr>
              <a:t>Before an authorized proceeds, it is very to important verification has been done to ensure the energy has been isolated. Lack of verification of the isolation of energy sources has resulted in many fatalities and injuries. Verification can also be accomplished using monitoring instruments such as a voltmeter to test electrical circuits to determine that there is no electrical energy available to the machine or equipment. Similar test equipment could be used to check for the presence of other energy types and sources. In order to verify that all potentially hazardous energy has been isolated, the authorized employee may need to use a combination of verification methods. The appropriate combination will depend upon the type of machinery or equipment involved, the complexity of the system, or other factors.</a:t>
            </a:r>
          </a:p>
          <a:p>
            <a:endParaRPr lang="en-US" dirty="0"/>
          </a:p>
          <a:p>
            <a:r>
              <a:rPr lang="en-US" b="1" dirty="0"/>
              <a:t>Photo: </a:t>
            </a:r>
            <a:r>
              <a:rPr lang="en-US" dirty="0"/>
              <a:t>This photo demonstrates improper lockout/tagout. Simply wrapping a chain around the on/off lever is not going to effectively isolate the energy. If verification of isolation was performed here, the employee may have found that the energy was not properly locked and tagged out. </a:t>
            </a:r>
          </a:p>
        </p:txBody>
      </p:sp>
      <p:sp>
        <p:nvSpPr>
          <p:cNvPr id="4" name="Slide Number Placeholder 3"/>
          <p:cNvSpPr>
            <a:spLocks noGrp="1"/>
          </p:cNvSpPr>
          <p:nvPr>
            <p:ph type="sldNum" sz="quarter" idx="5"/>
          </p:nvPr>
        </p:nvSpPr>
        <p:spPr/>
        <p:txBody>
          <a:bodyPr/>
          <a:lstStyle/>
          <a:p>
            <a:fld id="{93407ACD-906F-44B0-8CD6-1E9886437A98}" type="slidenum">
              <a:rPr lang="en-US" smtClean="0"/>
              <a:t>109</a:t>
            </a:fld>
            <a:endParaRPr lang="en-US" dirty="0"/>
          </a:p>
        </p:txBody>
      </p:sp>
    </p:spTree>
    <p:extLst>
      <p:ext uri="{BB962C8B-B14F-4D97-AF65-F5344CB8AC3E}">
        <p14:creationId xmlns:p14="http://schemas.microsoft.com/office/powerpoint/2010/main" val="127893874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 describes a fatality that may have been prevented if verification of isolation was performed. If the employee had turned the de-barker on to verify that the energy was isolated, he would have likely realized that the energy was not properly isolated, because the de-barker would have likely turned on. Employees typically do not deliberately skip this step. Oftentimes they do not know this step is part of the LOTO procedure, because it isn’t included on the written LOTO procedure. Review your written LOTO procedures to ensure that verification of isolation is included, and train employees on the importance of this step. </a:t>
            </a:r>
          </a:p>
          <a:p>
            <a:endParaRPr lang="en-US" b="1" dirty="0"/>
          </a:p>
          <a:p>
            <a:r>
              <a:rPr lang="en-US" b="1" dirty="0"/>
              <a:t>Top photo: </a:t>
            </a:r>
            <a:r>
              <a:rPr lang="en-US" b="0" i="0" dirty="0">
                <a:solidFill>
                  <a:srgbClr val="212529"/>
                </a:solidFill>
                <a:effectLst/>
                <a:latin typeface="Open Sans"/>
              </a:rPr>
              <a:t>This photo illustrates the feed rolls of the south </a:t>
            </a:r>
            <a:r>
              <a:rPr lang="en-US" b="0" i="0" dirty="0" err="1">
                <a:solidFill>
                  <a:srgbClr val="212529"/>
                </a:solidFill>
                <a:effectLst/>
                <a:latin typeface="Open Sans"/>
              </a:rPr>
              <a:t>debarker</a:t>
            </a:r>
            <a:r>
              <a:rPr lang="en-US" b="0" i="0" dirty="0">
                <a:solidFill>
                  <a:srgbClr val="212529"/>
                </a:solidFill>
                <a:effectLst/>
                <a:latin typeface="Open Sans"/>
              </a:rPr>
              <a:t> where the victim had been welding metal onto the </a:t>
            </a:r>
            <a:r>
              <a:rPr lang="en-US" b="0" i="0" dirty="0" err="1">
                <a:solidFill>
                  <a:srgbClr val="212529"/>
                </a:solidFill>
                <a:effectLst/>
                <a:latin typeface="Open Sans"/>
              </a:rPr>
              <a:t>debarker</a:t>
            </a:r>
            <a:r>
              <a:rPr lang="en-US" b="0" i="0" dirty="0">
                <a:solidFill>
                  <a:srgbClr val="212529"/>
                </a:solidFill>
                <a:effectLst/>
                <a:latin typeface="Open Sans"/>
              </a:rPr>
              <a:t> teeth.</a:t>
            </a:r>
          </a:p>
          <a:p>
            <a:r>
              <a:rPr lang="en-US" b="1" i="0" dirty="0">
                <a:solidFill>
                  <a:srgbClr val="212529"/>
                </a:solidFill>
                <a:effectLst/>
                <a:latin typeface="Open Sans"/>
              </a:rPr>
              <a:t>Bottom photo: </a:t>
            </a:r>
            <a:r>
              <a:rPr lang="en-US" b="0" i="0" dirty="0">
                <a:solidFill>
                  <a:srgbClr val="212529"/>
                </a:solidFill>
                <a:effectLst/>
                <a:latin typeface="+mn-lt"/>
              </a:rPr>
              <a:t>This photo illustrates the air line that supplied the </a:t>
            </a:r>
            <a:r>
              <a:rPr lang="en-US" b="0" i="0" dirty="0" err="1">
                <a:solidFill>
                  <a:srgbClr val="212529"/>
                </a:solidFill>
                <a:effectLst/>
                <a:latin typeface="+mn-lt"/>
              </a:rPr>
              <a:t>debarker</a:t>
            </a:r>
            <a:r>
              <a:rPr lang="en-US" b="0" i="0" dirty="0">
                <a:solidFill>
                  <a:srgbClr val="212529"/>
                </a:solidFill>
                <a:effectLst/>
                <a:latin typeface="+mn-lt"/>
              </a:rPr>
              <a:t> and is not properly locked out [courtesy of SCOSHA]. The insert illustrates an example of a ball valve lockout device that can be used to lock out the pneumatic airline. The manufacturers’ directions for installing any lockout device must be followed.</a:t>
            </a:r>
            <a:endParaRPr lang="en-US" b="0" dirty="0">
              <a:latin typeface="+mn-lt"/>
            </a:endParaRPr>
          </a:p>
          <a:p>
            <a:endParaRPr lang="en-US" dirty="0"/>
          </a:p>
          <a:p>
            <a:r>
              <a:rPr lang="en-US" b="1" dirty="0"/>
              <a:t>Source: </a:t>
            </a:r>
            <a:r>
              <a:rPr lang="en-US" dirty="0"/>
              <a:t>NIOSH FACE Study (https://www.cdc.gov/niosh/face/in-house/full200602.html#:~:text=On%20January%2017%2C%202006%2C%20a,teeth%20on%20the%20feed%20rolls)</a:t>
            </a:r>
          </a:p>
        </p:txBody>
      </p:sp>
      <p:sp>
        <p:nvSpPr>
          <p:cNvPr id="4" name="Slide Number Placeholder 3"/>
          <p:cNvSpPr>
            <a:spLocks noGrp="1"/>
          </p:cNvSpPr>
          <p:nvPr>
            <p:ph type="sldNum" sz="quarter" idx="5"/>
          </p:nvPr>
        </p:nvSpPr>
        <p:spPr/>
        <p:txBody>
          <a:bodyPr/>
          <a:lstStyle/>
          <a:p>
            <a:fld id="{93407ACD-906F-44B0-8CD6-1E9886437A98}" type="slidenum">
              <a:rPr lang="en-US" smtClean="0"/>
              <a:t>110</a:t>
            </a:fld>
            <a:endParaRPr lang="en-US" dirty="0"/>
          </a:p>
        </p:txBody>
      </p:sp>
    </p:spTree>
    <p:extLst>
      <p:ext uri="{BB962C8B-B14F-4D97-AF65-F5344CB8AC3E}">
        <p14:creationId xmlns:p14="http://schemas.microsoft.com/office/powerpoint/2010/main" val="279906539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verification of isolation has been performed, go forward with performing the necessary servicing or maintenance on the equipment.</a:t>
            </a:r>
          </a:p>
          <a:p>
            <a:endParaRPr lang="en-US" dirty="0"/>
          </a:p>
          <a:p>
            <a:r>
              <a:rPr lang="en-US" b="1" dirty="0"/>
              <a:t>Photo</a:t>
            </a:r>
            <a:r>
              <a:rPr lang="en-US" dirty="0"/>
              <a:t>: A </a:t>
            </a:r>
            <a:r>
              <a:rPr lang="en-US" dirty="0" err="1"/>
              <a:t>calender</a:t>
            </a:r>
            <a:r>
              <a:rPr lang="en-US" dirty="0"/>
              <a:t> machine. </a:t>
            </a:r>
          </a:p>
        </p:txBody>
      </p:sp>
      <p:sp>
        <p:nvSpPr>
          <p:cNvPr id="4" name="Slide Number Placeholder 3"/>
          <p:cNvSpPr>
            <a:spLocks noGrp="1"/>
          </p:cNvSpPr>
          <p:nvPr>
            <p:ph type="sldNum" sz="quarter" idx="5"/>
          </p:nvPr>
        </p:nvSpPr>
        <p:spPr/>
        <p:txBody>
          <a:bodyPr/>
          <a:lstStyle/>
          <a:p>
            <a:fld id="{93407ACD-906F-44B0-8CD6-1E9886437A98}" type="slidenum">
              <a:rPr lang="en-US" smtClean="0"/>
              <a:t>111</a:t>
            </a:fld>
            <a:endParaRPr lang="en-US" dirty="0"/>
          </a:p>
        </p:txBody>
      </p:sp>
    </p:spTree>
    <p:extLst>
      <p:ext uri="{BB962C8B-B14F-4D97-AF65-F5344CB8AC3E}">
        <p14:creationId xmlns:p14="http://schemas.microsoft.com/office/powerpoint/2010/main" val="252443728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Employees who work on deenergized machinery may be seriously injured or killed if someone removes lockout/tagout devices and reenergizes machinery without their knowledge. Thus, it is extremely important that all employees respect lockout and tagout devices and that only the person(s) who applied these devices remove them.</a:t>
            </a:r>
          </a:p>
          <a:p>
            <a:endParaRPr lang="en-US" altLang="en-US" dirty="0"/>
          </a:p>
          <a:p>
            <a:r>
              <a:rPr lang="en-US" altLang="en-US" dirty="0"/>
              <a:t>Before removing lockout or tagout devices, the employees must take the following steps in accordance with the specific provisions of the energy-control procedure: Inspect machines or their components to assure that they are operationally intact and that nonessential items are removed from the area; and Check to assure that everyone is positioned safely and away from machines. </a:t>
            </a:r>
          </a:p>
          <a:p>
            <a:endParaRPr lang="en-US" altLang="en-US" dirty="0"/>
          </a:p>
          <a:p>
            <a:r>
              <a:rPr lang="en-US" altLang="en-US" b="1" dirty="0"/>
              <a:t>Photo: </a:t>
            </a:r>
            <a:r>
              <a:rPr lang="en-US" altLang="en-US" b="0" dirty="0"/>
              <a:t>Employee using a key to remove his lock from a hasp. Removal of locks and tags must be performed by the individual who initially applied the lock</a:t>
            </a:r>
            <a:endParaRPr lang="en-US" alt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112</a:t>
            </a:fld>
            <a:endParaRPr lang="en-US" dirty="0"/>
          </a:p>
        </p:txBody>
      </p:sp>
    </p:spTree>
    <p:extLst>
      <p:ext uri="{BB962C8B-B14F-4D97-AF65-F5344CB8AC3E}">
        <p14:creationId xmlns:p14="http://schemas.microsoft.com/office/powerpoint/2010/main" val="367856040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an authorized employee leaves their locks and tags on a piece of equipment and they are not available for lock/tag removal, the locks and tags can only be removed if the company verifies that the authorized employee is not at the facility, the company makes a reasonable effort to inform them that their locks and tags were left on the equipment and they need to be removed, and the company notifies the employee of the lock and tag removal once they return to the facility. These steps do need to be included in your company’s written lockout/tagout program.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Photo: </a:t>
            </a:r>
            <a:r>
              <a:rPr lang="en-US" b="0" dirty="0"/>
              <a:t>Pliers that may be used to remove a lock from an energy isolating device if necessary. Before the lock is removed, the steps listed in this slide must be met. </a:t>
            </a:r>
            <a:endParaRPr 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113</a:t>
            </a:fld>
            <a:endParaRPr lang="en-US" dirty="0"/>
          </a:p>
        </p:txBody>
      </p:sp>
    </p:spTree>
    <p:extLst>
      <p:ext uri="{BB962C8B-B14F-4D97-AF65-F5344CB8AC3E}">
        <p14:creationId xmlns:p14="http://schemas.microsoft.com/office/powerpoint/2010/main" val="289879166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a review of some of the different topics that were covered during the module. </a:t>
            </a:r>
          </a:p>
          <a:p>
            <a:endParaRPr lang="en-US" dirty="0"/>
          </a:p>
          <a:p>
            <a:r>
              <a:rPr lang="en-US" b="1" dirty="0"/>
              <a:t>Answers:</a:t>
            </a:r>
          </a:p>
          <a:p>
            <a:pPr>
              <a:lnSpc>
                <a:spcPct val="90000"/>
              </a:lnSpc>
              <a:buClr>
                <a:srgbClr val="262626"/>
              </a:buClr>
            </a:pPr>
            <a:r>
              <a:rPr lang="en-US" dirty="0"/>
              <a:t>Question 1: </a:t>
            </a:r>
          </a:p>
          <a:p>
            <a:pPr marL="228600" indent="-228600">
              <a:lnSpc>
                <a:spcPct val="90000"/>
              </a:lnSpc>
              <a:buClr>
                <a:srgbClr val="262626"/>
              </a:buClr>
              <a:buFont typeface="+mj-lt"/>
              <a:buAutoNum type="arabicPeriod"/>
            </a:pPr>
            <a:r>
              <a:rPr lang="en-US" sz="1200" dirty="0"/>
              <a:t>Notification of employees</a:t>
            </a:r>
          </a:p>
          <a:p>
            <a:pPr marL="228600" indent="-228600">
              <a:lnSpc>
                <a:spcPct val="90000"/>
              </a:lnSpc>
              <a:buClr>
                <a:srgbClr val="262626"/>
              </a:buClr>
              <a:buFont typeface="+mj-lt"/>
              <a:buAutoNum type="arabicPeriod"/>
            </a:pPr>
            <a:r>
              <a:rPr lang="en-US" sz="1200" dirty="0"/>
              <a:t>Preparation for shutdown</a:t>
            </a:r>
          </a:p>
          <a:p>
            <a:pPr marL="228600" indent="-228600">
              <a:lnSpc>
                <a:spcPct val="90000"/>
              </a:lnSpc>
              <a:buClr>
                <a:srgbClr val="262626"/>
              </a:buClr>
              <a:buFont typeface="+mj-lt"/>
              <a:buAutoNum type="arabicPeriod"/>
            </a:pPr>
            <a:r>
              <a:rPr lang="en-US" sz="1200" dirty="0"/>
              <a:t>Machine or equipment shutdown</a:t>
            </a:r>
          </a:p>
          <a:p>
            <a:pPr marL="228600" indent="-228600">
              <a:lnSpc>
                <a:spcPct val="90000"/>
              </a:lnSpc>
              <a:buClr>
                <a:srgbClr val="262626"/>
              </a:buClr>
              <a:buFont typeface="+mj-lt"/>
              <a:buAutoNum type="arabicPeriod"/>
            </a:pPr>
            <a:r>
              <a:rPr lang="en-US" sz="1200" dirty="0"/>
              <a:t>Machine or equipment isolation</a:t>
            </a:r>
          </a:p>
          <a:p>
            <a:pPr marL="228600" indent="-228600">
              <a:lnSpc>
                <a:spcPct val="90000"/>
              </a:lnSpc>
              <a:buClr>
                <a:srgbClr val="262626"/>
              </a:buClr>
              <a:buFont typeface="+mj-lt"/>
              <a:buAutoNum type="arabicPeriod"/>
            </a:pPr>
            <a:r>
              <a:rPr lang="en-US" sz="1200" dirty="0"/>
              <a:t>Lockout/tagout device application</a:t>
            </a:r>
          </a:p>
          <a:p>
            <a:pPr marL="228600" indent="-228600">
              <a:lnSpc>
                <a:spcPct val="90000"/>
              </a:lnSpc>
              <a:buClr>
                <a:srgbClr val="262626"/>
              </a:buClr>
              <a:buFont typeface="+mj-lt"/>
              <a:buAutoNum type="arabicPeriod"/>
            </a:pPr>
            <a:r>
              <a:rPr lang="en-US" sz="1200" dirty="0"/>
              <a:t>Stored energy </a:t>
            </a:r>
          </a:p>
          <a:p>
            <a:pPr marL="228600" indent="-228600">
              <a:lnSpc>
                <a:spcPct val="90000"/>
              </a:lnSpc>
              <a:buClr>
                <a:srgbClr val="262626"/>
              </a:buClr>
              <a:buFont typeface="+mj-lt"/>
              <a:buAutoNum type="arabicPeriod"/>
            </a:pPr>
            <a:r>
              <a:rPr lang="en-US" sz="1200" dirty="0"/>
              <a:t>Verification of isolation</a:t>
            </a:r>
          </a:p>
          <a:p>
            <a:pPr marL="228600" indent="-228600">
              <a:lnSpc>
                <a:spcPct val="90000"/>
              </a:lnSpc>
              <a:buClr>
                <a:srgbClr val="262626"/>
              </a:buClr>
              <a:buFont typeface="+mj-lt"/>
              <a:buAutoNum type="arabicPeriod"/>
            </a:pPr>
            <a:r>
              <a:rPr lang="en-US" sz="1200" dirty="0"/>
              <a:t>Perform the task </a:t>
            </a:r>
          </a:p>
          <a:p>
            <a:pPr marL="228600" indent="-228600">
              <a:lnSpc>
                <a:spcPct val="90000"/>
              </a:lnSpc>
              <a:buClr>
                <a:srgbClr val="262626"/>
              </a:buClr>
              <a:buFont typeface="+mj-lt"/>
              <a:buAutoNum type="arabicPeriod"/>
            </a:pPr>
            <a:r>
              <a:rPr lang="en-US" sz="1200" dirty="0"/>
              <a:t>Release from lockout/tagout</a:t>
            </a:r>
          </a:p>
          <a:p>
            <a:endParaRPr lang="en-US" dirty="0"/>
          </a:p>
          <a:p>
            <a:r>
              <a:rPr lang="en-US" dirty="0"/>
              <a:t>Question 2: The minor servicing exception would apply when minor servicing activities, which are routine, repetitive, and integral to production, take place during normal production operations AND alternative measures of protection are provided. </a:t>
            </a:r>
          </a:p>
          <a:p>
            <a:pPr marL="0" marR="0" lvl="0" indent="0" algn="l" defTabSz="342900" rtl="0" eaLnBrk="1" fontAlgn="auto" latinLnBrk="0" hangingPunct="1">
              <a:lnSpc>
                <a:spcPct val="100000"/>
              </a:lnSpc>
              <a:spcBef>
                <a:spcPts val="600"/>
              </a:spcBef>
              <a:spcAft>
                <a:spcPts val="0"/>
              </a:spcAft>
              <a:buClr>
                <a:srgbClr val="262626"/>
              </a:buClr>
              <a:buSzTx/>
              <a:buFont typeface="Arial"/>
              <a:buNone/>
              <a:tabLst/>
              <a:defRPr/>
            </a:pPr>
            <a:endParaRPr lang="en-US" dirty="0"/>
          </a:p>
          <a:p>
            <a:pPr marL="0" marR="0" lvl="0" indent="0" algn="l" defTabSz="342900" rtl="0" eaLnBrk="1" fontAlgn="auto" latinLnBrk="0" hangingPunct="1">
              <a:lnSpc>
                <a:spcPct val="100000"/>
              </a:lnSpc>
              <a:spcBef>
                <a:spcPts val="600"/>
              </a:spcBef>
              <a:spcAft>
                <a:spcPts val="0"/>
              </a:spcAft>
              <a:buClr>
                <a:srgbClr val="262626"/>
              </a:buClr>
              <a:buSzTx/>
              <a:buFont typeface="Arial"/>
              <a:buNone/>
              <a:tabLst/>
              <a:defRPr/>
            </a:pPr>
            <a:r>
              <a:rPr lang="en-US" dirty="0"/>
              <a:t>Question 3: Lockout/tagout hardware must be </a:t>
            </a:r>
            <a:r>
              <a:rPr lang="en-US" sz="1200" dirty="0"/>
              <a:t>durable, standardized, substantial, identifiable, </a:t>
            </a:r>
            <a:r>
              <a:rPr kumimoji="0" lang="en-US" sz="1200" b="0" i="0" u="none" strike="noStrike" kern="1200" cap="none" spc="0" normalizeH="0" baseline="0" noProof="0" dirty="0">
                <a:ln>
                  <a:noFill/>
                </a:ln>
                <a:solidFill>
                  <a:prstClr val="black"/>
                </a:solidFill>
                <a:effectLst/>
                <a:uLnTx/>
                <a:uFillTx/>
                <a:latin typeface="Calibri"/>
                <a:ea typeface="+mn-ea"/>
                <a:cs typeface="+mn-cs"/>
              </a:rPr>
              <a:t>provided by the employer, s</a:t>
            </a:r>
            <a:r>
              <a:rPr lang="en-US" sz="1200" dirty="0" err="1">
                <a:solidFill>
                  <a:prstClr val="black"/>
                </a:solidFill>
                <a:latin typeface="Calibri"/>
              </a:rPr>
              <a:t>ingularly</a:t>
            </a:r>
            <a:r>
              <a:rPr lang="en-US" sz="1200" dirty="0">
                <a:solidFill>
                  <a:prstClr val="black"/>
                </a:solidFill>
                <a:latin typeface="Calibri"/>
              </a:rPr>
              <a:t> identified , </a:t>
            </a:r>
            <a:r>
              <a:rPr kumimoji="0" lang="en-US" sz="1200" b="0" i="0" u="none" strike="noStrike" kern="1200" cap="none" spc="0" normalizeH="0" baseline="0" noProof="0" dirty="0">
                <a:ln>
                  <a:noFill/>
                </a:ln>
                <a:solidFill>
                  <a:prstClr val="black"/>
                </a:solidFill>
                <a:effectLst/>
                <a:uLnTx/>
                <a:uFillTx/>
                <a:latin typeface="Calibri"/>
                <a:ea typeface="+mn-ea"/>
                <a:cs typeface="+mn-cs"/>
              </a:rPr>
              <a:t>only devices used for control, and n</a:t>
            </a:r>
            <a:r>
              <a:rPr lang="en-US" sz="1200" dirty="0" err="1">
                <a:solidFill>
                  <a:prstClr val="black"/>
                </a:solidFill>
                <a:latin typeface="Calibri"/>
              </a:rPr>
              <a:t>ot</a:t>
            </a:r>
            <a:r>
              <a:rPr lang="en-US" sz="1200" dirty="0">
                <a:solidFill>
                  <a:prstClr val="black"/>
                </a:solidFill>
                <a:latin typeface="Calibri"/>
              </a:rPr>
              <a:t> used for other purposes. </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a:spcBef>
                <a:spcPts val="600"/>
              </a:spcBef>
              <a:buClr>
                <a:srgbClr val="262626"/>
              </a:buClr>
            </a:pPr>
            <a:endParaRPr lang="en-US" sz="1200"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114</a:t>
            </a:fld>
            <a:endParaRPr lang="en-US" dirty="0"/>
          </a:p>
        </p:txBody>
      </p:sp>
    </p:spTree>
    <p:extLst>
      <p:ext uri="{BB962C8B-B14F-4D97-AF65-F5344CB8AC3E}">
        <p14:creationId xmlns:p14="http://schemas.microsoft.com/office/powerpoint/2010/main" val="376120722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session of the course covers employee training requirements for lockout/tagout.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115</a:t>
            </a:fld>
            <a:endParaRPr lang="en-US" dirty="0"/>
          </a:p>
        </p:txBody>
      </p:sp>
    </p:spTree>
    <p:extLst>
      <p:ext uri="{BB962C8B-B14F-4D97-AF65-F5344CB8AC3E}">
        <p14:creationId xmlns:p14="http://schemas.microsoft.com/office/powerpoint/2010/main" val="27955356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E278A8C-D7AB-494A-B072-FC528CFD9D40}"/>
              </a:ext>
            </a:extLst>
          </p:cNvPr>
          <p:cNvSpPr>
            <a:spLocks noGrp="1" noChangeArrowheads="1"/>
          </p:cNvSpPr>
          <p:nvPr>
            <p:ph type="sldNum" sz="quarter" idx="5"/>
          </p:nvPr>
        </p:nvSpPr>
        <p:spPr>
          <a:ln/>
        </p:spPr>
        <p:txBody>
          <a:bodyPr/>
          <a:lstStyle/>
          <a:p>
            <a:fld id="{72AED2C1-3D51-4A9B-AD9A-844EF8069B38}" type="slidenum">
              <a:rPr lang="en-US" altLang="en-US"/>
              <a:pPr/>
              <a:t>116</a:t>
            </a:fld>
            <a:endParaRPr lang="en-US" altLang="en-US"/>
          </a:p>
        </p:txBody>
      </p:sp>
      <p:sp>
        <p:nvSpPr>
          <p:cNvPr id="7170" name="Rectangle 2">
            <a:extLst>
              <a:ext uri="{FF2B5EF4-FFF2-40B4-BE49-F238E27FC236}">
                <a16:creationId xmlns:a16="http://schemas.microsoft.com/office/drawing/2014/main" id="{24017C60-DD61-40DA-8271-F055B0FAE087}"/>
              </a:ext>
            </a:extLst>
          </p:cNvPr>
          <p:cNvSpPr>
            <a:spLocks noGrp="1" noRot="1" noChangeAspect="1" noChangeArrowheads="1" noTextEdit="1"/>
          </p:cNvSpPr>
          <p:nvPr>
            <p:ph type="sldImg"/>
          </p:nvPr>
        </p:nvSpPr>
        <p:spPr>
          <a:ln/>
        </p:spPr>
      </p:sp>
      <p:sp>
        <p:nvSpPr>
          <p:cNvPr id="7171" name="Rectangle 3">
            <a:extLst>
              <a:ext uri="{FF2B5EF4-FFF2-40B4-BE49-F238E27FC236}">
                <a16:creationId xmlns:a16="http://schemas.microsoft.com/office/drawing/2014/main" id="{E7217A26-9BCC-40F1-9FBD-599511E0B092}"/>
              </a:ext>
            </a:extLst>
          </p:cNvPr>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Authorized employees perform servicing or maintenance on equipment, and thereby perform  lockout/tagout. </a:t>
            </a:r>
          </a:p>
          <a:p>
            <a:endParaRPr lang="en-US" altLang="en-US" dirty="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9411FA4-5F0A-43A5-9D60-692A4CC19191}"/>
              </a:ext>
            </a:extLst>
          </p:cNvPr>
          <p:cNvSpPr>
            <a:spLocks noGrp="1" noChangeArrowheads="1"/>
          </p:cNvSpPr>
          <p:nvPr>
            <p:ph type="sldNum" sz="quarter" idx="5"/>
          </p:nvPr>
        </p:nvSpPr>
        <p:spPr>
          <a:ln/>
        </p:spPr>
        <p:txBody>
          <a:bodyPr/>
          <a:lstStyle/>
          <a:p>
            <a:fld id="{B165DFEE-5B0E-4EAC-9EBC-451815059220}" type="slidenum">
              <a:rPr lang="en-US" altLang="en-US"/>
              <a:pPr/>
              <a:t>117</a:t>
            </a:fld>
            <a:endParaRPr lang="en-US" altLang="en-US"/>
          </a:p>
        </p:txBody>
      </p:sp>
      <p:sp>
        <p:nvSpPr>
          <p:cNvPr id="9218" name="Rectangle 2">
            <a:extLst>
              <a:ext uri="{FF2B5EF4-FFF2-40B4-BE49-F238E27FC236}">
                <a16:creationId xmlns:a16="http://schemas.microsoft.com/office/drawing/2014/main" id="{C429D019-A3FF-4AA6-843B-CFA6FEE5F891}"/>
              </a:ext>
            </a:extLst>
          </p:cNvPr>
          <p:cNvSpPr>
            <a:spLocks noGrp="1" noRot="1" noChangeAspect="1" noChangeArrowheads="1" noTextEdit="1"/>
          </p:cNvSpPr>
          <p:nvPr>
            <p:ph type="sldImg"/>
          </p:nvPr>
        </p:nvSpPr>
        <p:spPr>
          <a:ln/>
        </p:spPr>
      </p:sp>
      <p:sp>
        <p:nvSpPr>
          <p:cNvPr id="9219" name="Rectangle 3">
            <a:extLst>
              <a:ext uri="{FF2B5EF4-FFF2-40B4-BE49-F238E27FC236}">
                <a16:creationId xmlns:a16="http://schemas.microsoft.com/office/drawing/2014/main" id="{DD6AEAE2-4EEC-42FB-894C-E2B52FD74BBF}"/>
              </a:ext>
            </a:extLst>
          </p:cNvPr>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An affected employee operates or uses a machine or equipment on which servicing or maintenance is being performed under lockout/tagout. </a:t>
            </a:r>
          </a:p>
          <a:p>
            <a:endParaRPr lang="en-US" altLang="en-US" dirty="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Employees need to be trained to ensure that they know, understand, and follow the applicable provisions of the hazardous energy control procedures. The training must cover at least three areas: aspects of the energy control program; elements of the energy control procedure relevant to the employee’s duties or assignment; and the various requirements of the OSHA standards related to lockout/tagout.</a:t>
            </a:r>
          </a:p>
          <a:p>
            <a:endParaRPr lang="en-US" altLang="en-US" dirty="0"/>
          </a:p>
          <a:p>
            <a:r>
              <a:rPr lang="en-US" altLang="en-US" dirty="0"/>
              <a:t>Affected employees must receive training in the purpose and use of energy-control procedures. They also need to be able to do the following: Recognize when the energy-control procedure is being used  Understand the purpose of the procedure, and Understand the importance of not tampering with lockout or tagout devices and not starting or using equipment that has been locked or tagged out.</a:t>
            </a:r>
          </a:p>
          <a:p>
            <a:endParaRPr lang="en-US" altLang="en-US" dirty="0"/>
          </a:p>
          <a:p>
            <a:r>
              <a:rPr lang="en-US" altLang="en-US" dirty="0"/>
              <a:t>All other employees whose work operations are or may be in an area where energy-control procedures are used must receive instruction regarding the energy-control procedure and the prohibition against removing a lockout or tagout device and attempting to restart, reenergize, or operate the machinery.</a:t>
            </a:r>
          </a:p>
          <a:p>
            <a:endParaRPr lang="en-US" altLang="en-US" dirty="0"/>
          </a:p>
          <a:p>
            <a:r>
              <a:rPr lang="en-US" altLang="en-US" b="1" dirty="0"/>
              <a:t>Graphic</a:t>
            </a:r>
            <a:r>
              <a:rPr lang="en-US" altLang="en-US" dirty="0"/>
              <a:t>: Clip art shows the information as thoughts from an employee.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118</a:t>
            </a:fld>
            <a:endParaRPr lang="en-US" dirty="0"/>
          </a:p>
        </p:txBody>
      </p:sp>
    </p:spTree>
    <p:extLst>
      <p:ext uri="{BB962C8B-B14F-4D97-AF65-F5344CB8AC3E}">
        <p14:creationId xmlns:p14="http://schemas.microsoft.com/office/powerpoint/2010/main" val="15688491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9D7B37E-EDDA-4F50-AD18-91EDC44DFB3F}"/>
              </a:ext>
            </a:extLst>
          </p:cNvPr>
          <p:cNvSpPr>
            <a:spLocks noGrp="1" noChangeArrowheads="1"/>
          </p:cNvSpPr>
          <p:nvPr>
            <p:ph type="sldNum" sz="quarter" idx="5"/>
          </p:nvPr>
        </p:nvSpPr>
        <p:spPr>
          <a:ln/>
        </p:spPr>
        <p:txBody>
          <a:bodyPr/>
          <a:lstStyle/>
          <a:p>
            <a:fld id="{CF48C245-BA92-4254-BD4C-2F39467FA4F4}" type="slidenum">
              <a:rPr lang="en-US" altLang="en-US"/>
              <a:pPr/>
              <a:t>119</a:t>
            </a:fld>
            <a:endParaRPr lang="en-US" altLang="en-US"/>
          </a:p>
        </p:txBody>
      </p:sp>
      <p:sp>
        <p:nvSpPr>
          <p:cNvPr id="14338" name="Rectangle 2">
            <a:extLst>
              <a:ext uri="{FF2B5EF4-FFF2-40B4-BE49-F238E27FC236}">
                <a16:creationId xmlns:a16="http://schemas.microsoft.com/office/drawing/2014/main" id="{847AAB76-0257-4BD5-85FB-90749EEB9814}"/>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ABFE3C08-854F-496D-BA1D-730AE9CC8247}"/>
              </a:ext>
            </a:extLst>
          </p:cNvPr>
          <p:cNvSpPr>
            <a:spLocks noGrp="1" noChangeArrowheads="1"/>
          </p:cNvSpPr>
          <p:nvPr>
            <p:ph type="body" idx="1"/>
          </p:nvPr>
        </p:nvSpPr>
        <p:spPr/>
        <p:txBody>
          <a:bodyPr/>
          <a:lstStyle/>
          <a:p>
            <a:r>
              <a:rPr lang="en-US" altLang="en-US" dirty="0"/>
              <a:t>If employees perform tagout, they need to receive training on the limitations of tagout systems. Employees must understand tags are warning devices and do not provide the same physical restraint that is provided by a lock, as well as the requirement that when a tag is attached to an energy isolating means, it is never to be removed without authorization or ignored. </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Employees must be trained on the requirement for tags to be understandable by all authorized, affected, and other employees, and that tags and their attachment means must be durable and able to withstand the environmental conditions of the workplace. Employees must understand that tags may evoke a false sense of security. Tags must also be securely attached to energy-isolating devices so that they cannot be detached during use.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120</a:t>
            </a:fld>
            <a:endParaRPr lang="en-US" dirty="0"/>
          </a:p>
        </p:txBody>
      </p:sp>
    </p:spTree>
    <p:extLst>
      <p:ext uri="{BB962C8B-B14F-4D97-AF65-F5344CB8AC3E}">
        <p14:creationId xmlns:p14="http://schemas.microsoft.com/office/powerpoint/2010/main" val="99219249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Retraining is vital to LOTO program, especially if there are changes in the procedures or equipment. Retraining is also needed when the results of the audit indicate a worker has </a:t>
            </a:r>
            <a:r>
              <a:rPr lang="en-US" altLang="en-US" dirty="0" err="1"/>
              <a:t>probles</a:t>
            </a:r>
            <a:r>
              <a:rPr lang="en-US" altLang="en-US" dirty="0"/>
              <a:t> with the execution of the procedure.</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121</a:t>
            </a:fld>
            <a:endParaRPr lang="en-US" dirty="0"/>
          </a:p>
        </p:txBody>
      </p:sp>
    </p:spTree>
    <p:extLst>
      <p:ext uri="{BB962C8B-B14F-4D97-AF65-F5344CB8AC3E}">
        <p14:creationId xmlns:p14="http://schemas.microsoft.com/office/powerpoint/2010/main" val="25674248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Evidence of training is necessary. The information on the certificate needs to include: name of trainee, name of trainer, topics of training, and date of the training.</a:t>
            </a:r>
          </a:p>
          <a:p>
            <a:endParaRPr lang="en-US" dirty="0"/>
          </a:p>
          <a:p>
            <a:r>
              <a:rPr lang="en-US" b="1" dirty="0"/>
              <a:t>Photo: </a:t>
            </a:r>
            <a:r>
              <a:rPr lang="en-US" b="0" dirty="0"/>
              <a:t>This photo shows one employee observing another employee performing lockout/tagout.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122</a:t>
            </a:fld>
            <a:endParaRPr lang="en-US" dirty="0"/>
          </a:p>
        </p:txBody>
      </p:sp>
    </p:spTree>
    <p:extLst>
      <p:ext uri="{BB962C8B-B14F-4D97-AF65-F5344CB8AC3E}">
        <p14:creationId xmlns:p14="http://schemas.microsoft.com/office/powerpoint/2010/main" val="115949872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section of the course covers the requirement for periodic inspections.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123</a:t>
            </a:fld>
            <a:endParaRPr lang="en-US" dirty="0"/>
          </a:p>
        </p:txBody>
      </p:sp>
    </p:spTree>
    <p:extLst>
      <p:ext uri="{BB962C8B-B14F-4D97-AF65-F5344CB8AC3E}">
        <p14:creationId xmlns:p14="http://schemas.microsoft.com/office/powerpoint/2010/main" val="241240260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B01B56-3374-4A42-AC57-29806B16DDBC}"/>
              </a:ext>
            </a:extLst>
          </p:cNvPr>
          <p:cNvSpPr>
            <a:spLocks noGrp="1" noChangeArrowheads="1"/>
          </p:cNvSpPr>
          <p:nvPr>
            <p:ph type="sldNum" sz="quarter" idx="5"/>
          </p:nvPr>
        </p:nvSpPr>
        <p:spPr>
          <a:ln/>
        </p:spPr>
        <p:txBody>
          <a:bodyPr/>
          <a:lstStyle/>
          <a:p>
            <a:fld id="{42A8CB16-1D16-4FC3-A0A4-5E869E8E8C61}" type="slidenum">
              <a:rPr lang="en-US" altLang="en-US"/>
              <a:pPr/>
              <a:t>124</a:t>
            </a:fld>
            <a:endParaRPr lang="en-US" altLang="en-US"/>
          </a:p>
        </p:txBody>
      </p:sp>
      <p:sp>
        <p:nvSpPr>
          <p:cNvPr id="29698" name="Rectangle 7">
            <a:extLst>
              <a:ext uri="{FF2B5EF4-FFF2-40B4-BE49-F238E27FC236}">
                <a16:creationId xmlns:a16="http://schemas.microsoft.com/office/drawing/2014/main" id="{4BAB2CBA-B6C7-4F7C-962A-F0D7BA14481B}"/>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0269BBE3-403B-4272-91D5-EE5ECED76DAF}" type="slidenum">
              <a:rPr lang="en-US" altLang="en-US" sz="1200">
                <a:cs typeface="Arial" panose="020B0604020202020204" pitchFamily="34" charset="0"/>
              </a:rPr>
              <a:pPr algn="r"/>
              <a:t>124</a:t>
            </a:fld>
            <a:endParaRPr lang="en-US" altLang="en-US" sz="1200">
              <a:cs typeface="Arial" panose="020B0604020202020204" pitchFamily="34" charset="0"/>
            </a:endParaRPr>
          </a:p>
        </p:txBody>
      </p:sp>
      <p:sp>
        <p:nvSpPr>
          <p:cNvPr id="29699" name="Rectangle 2">
            <a:extLst>
              <a:ext uri="{FF2B5EF4-FFF2-40B4-BE49-F238E27FC236}">
                <a16:creationId xmlns:a16="http://schemas.microsoft.com/office/drawing/2014/main" id="{BDD8E072-7B07-436C-B87E-0186200F5E4A}"/>
              </a:ext>
            </a:extLst>
          </p:cNvPr>
          <p:cNvSpPr>
            <a:spLocks noGrp="1" noRot="1" noChangeAspect="1" noChangeArrowheads="1" noTextEdit="1"/>
          </p:cNvSpPr>
          <p:nvPr>
            <p:ph type="sldImg"/>
          </p:nvPr>
        </p:nvSpPr>
        <p:spPr>
          <a:xfrm>
            <a:off x="1143000" y="684213"/>
            <a:ext cx="4573588" cy="3430587"/>
          </a:xfrm>
          <a:ln/>
        </p:spPr>
      </p:sp>
      <p:sp>
        <p:nvSpPr>
          <p:cNvPr id="29700" name="Rectangle 3">
            <a:extLst>
              <a:ext uri="{FF2B5EF4-FFF2-40B4-BE49-F238E27FC236}">
                <a16:creationId xmlns:a16="http://schemas.microsoft.com/office/drawing/2014/main" id="{C586B84A-B10F-40CE-9BAB-FC2936F145F9}"/>
              </a:ext>
            </a:extLst>
          </p:cNvPr>
          <p:cNvSpPr>
            <a:spLocks noGrp="1" noChangeArrowheads="1"/>
          </p:cNvSpPr>
          <p:nvPr>
            <p:ph type="body" idx="1"/>
          </p:nvPr>
        </p:nvSpPr>
        <p:spPr>
          <a:xfrm>
            <a:off x="914400" y="4343400"/>
            <a:ext cx="5029200" cy="411638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LOTO procedures must be inspected periodically (at least annually) to ensure that they are being followed and that they remain effective in preventing employee exposure to hazardous energy. A review in the office or a meeting does not meet that requirement. A qualified person (an authorized employee not involved with the process) must evaluate another qualified person that is executing the procedure.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a:t>
            </a:r>
            <a:r>
              <a:rPr lang="en-US" altLang="en-US" dirty="0"/>
              <a:t>: Employees inspecting a control panel on a machine, perhaps as part of a periodic inspection. </a:t>
            </a:r>
          </a:p>
          <a:p>
            <a:endParaRPr lang="en-US" altLang="en-US" dirty="0"/>
          </a:p>
          <a:p>
            <a:endParaRPr lang="en-US" altLang="en-US" dirty="0"/>
          </a:p>
          <a:p>
            <a:endParaRPr lang="en-US" altLang="en-US" dirty="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 qualified person (an authorized employee not involved with the process) must evaluate another qualified person that is executing the procedure.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125</a:t>
            </a:fld>
            <a:endParaRPr lang="en-US" dirty="0"/>
          </a:p>
        </p:txBody>
      </p:sp>
    </p:spTree>
    <p:extLst>
      <p:ext uri="{BB962C8B-B14F-4D97-AF65-F5344CB8AC3E}">
        <p14:creationId xmlns:p14="http://schemas.microsoft.com/office/powerpoint/2010/main" val="350715411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Periodic inspections must be conducted at least annually for multiple reasons. Firstly, things change in the workplace. Equipment may get moved around and the energy isolating device for a piece of equipment is changed. Periodic inspections ensure the written procedure is accurate, and that authorized employees are following the proper steps to lock and tag out equipment. Once the inspections have been completed, it’s important for all the authorized employees to meet together to discuss how the inspections went and whether any changes need to be made to the LOTO procedures.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126</a:t>
            </a:fld>
            <a:endParaRPr lang="en-US" dirty="0"/>
          </a:p>
        </p:txBody>
      </p:sp>
    </p:spTree>
    <p:extLst>
      <p:ext uri="{BB962C8B-B14F-4D97-AF65-F5344CB8AC3E}">
        <p14:creationId xmlns:p14="http://schemas.microsoft.com/office/powerpoint/2010/main" val="217593281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D870374-D3F5-4E80-9BD4-9B7962E2BEFF}"/>
              </a:ext>
            </a:extLst>
          </p:cNvPr>
          <p:cNvSpPr>
            <a:spLocks noGrp="1" noChangeArrowheads="1"/>
          </p:cNvSpPr>
          <p:nvPr>
            <p:ph type="sldNum" sz="quarter" idx="5"/>
          </p:nvPr>
        </p:nvSpPr>
        <p:spPr>
          <a:ln/>
        </p:spPr>
        <p:txBody>
          <a:bodyPr/>
          <a:lstStyle/>
          <a:p>
            <a:fld id="{7F4FF7F2-178F-4220-ACBF-23A0ACC56D0B}" type="slidenum">
              <a:rPr lang="en-US" altLang="en-US"/>
              <a:pPr/>
              <a:t>127</a:t>
            </a:fld>
            <a:endParaRPr lang="en-US" altLang="en-US"/>
          </a:p>
        </p:txBody>
      </p:sp>
      <p:sp>
        <p:nvSpPr>
          <p:cNvPr id="31746" name="Rectangle 2">
            <a:extLst>
              <a:ext uri="{FF2B5EF4-FFF2-40B4-BE49-F238E27FC236}">
                <a16:creationId xmlns:a16="http://schemas.microsoft.com/office/drawing/2014/main" id="{3B1EB9AD-E128-4880-B58D-4B41533F529D}"/>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50FAB7B2-E1E0-465C-B3AB-953568ACF2B0}"/>
              </a:ext>
            </a:extLst>
          </p:cNvPr>
          <p:cNvSpPr>
            <a:spLocks noGrp="1" noChangeArrowheads="1"/>
          </p:cNvSpPr>
          <p:nvPr>
            <p:ph type="body" idx="1"/>
          </p:nvPr>
        </p:nvSpPr>
        <p:spPr/>
        <p:txBody>
          <a:bodyPr/>
          <a:lstStyle/>
          <a:p>
            <a:r>
              <a:rPr lang="en-US" altLang="en-US" dirty="0"/>
              <a:t>After periodic inspections are performed, a review of the inspections must take place with employees. When lockout is performed, this review must involve the inspector and each authorized employee. When tagout is performed, this review must involve both the authorized employees and the affected employees. </a:t>
            </a:r>
          </a:p>
          <a:p>
            <a:endParaRPr lang="en-US" altLang="en-US" dirty="0"/>
          </a:p>
          <a:p>
            <a:r>
              <a:rPr lang="en-US" altLang="en-US" b="1" dirty="0"/>
              <a:t>Photo: </a:t>
            </a:r>
            <a:r>
              <a:rPr lang="en-US" altLang="en-US" b="0" dirty="0"/>
              <a:t>This photo demonstrates two employees reviewing a lockout/tagout equipment-specific procedure. </a:t>
            </a:r>
            <a:endParaRPr lang="en-US" altLang="en-US" b="1" dirty="0"/>
          </a:p>
          <a:p>
            <a:endParaRPr lang="en-US" altLang="en-US" dirty="0"/>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BA7D9D7-E6EA-4963-B83E-C80912F513EF}"/>
              </a:ext>
            </a:extLst>
          </p:cNvPr>
          <p:cNvSpPr>
            <a:spLocks noGrp="1" noChangeArrowheads="1"/>
          </p:cNvSpPr>
          <p:nvPr>
            <p:ph type="sldNum" sz="quarter" idx="5"/>
          </p:nvPr>
        </p:nvSpPr>
        <p:spPr>
          <a:ln/>
        </p:spPr>
        <p:txBody>
          <a:bodyPr/>
          <a:lstStyle/>
          <a:p>
            <a:fld id="{82E73FDB-F2DB-49D4-89AC-BB4E5606C042}" type="slidenum">
              <a:rPr lang="en-US" altLang="en-US"/>
              <a:pPr/>
              <a:t>128</a:t>
            </a:fld>
            <a:endParaRPr lang="en-US" altLang="en-US"/>
          </a:p>
        </p:txBody>
      </p:sp>
      <p:sp>
        <p:nvSpPr>
          <p:cNvPr id="35842" name="Rectangle 7">
            <a:extLst>
              <a:ext uri="{FF2B5EF4-FFF2-40B4-BE49-F238E27FC236}">
                <a16:creationId xmlns:a16="http://schemas.microsoft.com/office/drawing/2014/main" id="{F29BF6E2-ED44-4D82-ABDD-10F3B352DA5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735AAD5B-29CC-4E07-AAD5-655EB39A010C}" type="slidenum">
              <a:rPr lang="en-US" altLang="en-US" sz="1200">
                <a:cs typeface="Arial" panose="020B0604020202020204" pitchFamily="34" charset="0"/>
              </a:rPr>
              <a:pPr algn="r"/>
              <a:t>128</a:t>
            </a:fld>
            <a:endParaRPr lang="en-US" altLang="en-US" sz="1200">
              <a:cs typeface="Arial" panose="020B0604020202020204" pitchFamily="34" charset="0"/>
            </a:endParaRPr>
          </a:p>
        </p:txBody>
      </p:sp>
      <p:sp>
        <p:nvSpPr>
          <p:cNvPr id="35843" name="Rectangle 2">
            <a:extLst>
              <a:ext uri="{FF2B5EF4-FFF2-40B4-BE49-F238E27FC236}">
                <a16:creationId xmlns:a16="http://schemas.microsoft.com/office/drawing/2014/main" id="{A1E70E90-8015-4D54-BD19-781AF9871F5C}"/>
              </a:ext>
            </a:extLst>
          </p:cNvPr>
          <p:cNvSpPr>
            <a:spLocks noGrp="1" noRot="1" noChangeAspect="1" noChangeArrowheads="1" noTextEdit="1"/>
          </p:cNvSpPr>
          <p:nvPr>
            <p:ph type="sldImg"/>
          </p:nvPr>
        </p:nvSpPr>
        <p:spPr>
          <a:xfrm>
            <a:off x="1143000" y="684213"/>
            <a:ext cx="4573588" cy="3430587"/>
          </a:xfrm>
          <a:ln/>
        </p:spPr>
      </p:sp>
      <p:sp>
        <p:nvSpPr>
          <p:cNvPr id="35844" name="Rectangle 3">
            <a:extLst>
              <a:ext uri="{FF2B5EF4-FFF2-40B4-BE49-F238E27FC236}">
                <a16:creationId xmlns:a16="http://schemas.microsoft.com/office/drawing/2014/main" id="{41207E60-4652-4591-B1D8-0AD29994176C}"/>
              </a:ext>
            </a:extLst>
          </p:cNvPr>
          <p:cNvSpPr>
            <a:spLocks noGrp="1" noChangeArrowheads="1"/>
          </p:cNvSpPr>
          <p:nvPr>
            <p:ph type="body" idx="1"/>
          </p:nvPr>
        </p:nvSpPr>
        <p:spPr>
          <a:xfrm>
            <a:off x="914400" y="4343400"/>
            <a:ext cx="5029200" cy="4116388"/>
          </a:xfrm>
        </p:spPr>
        <p:txBody>
          <a:bodyPr/>
          <a:lstStyle/>
          <a:p>
            <a:r>
              <a:rPr lang="en-US" altLang="en-US" dirty="0"/>
              <a:t>   Periodic inspections must be certified. The certification must include the equipment or machinery, the date of the inspection, the names of the employees involved in the inspection, and the name of the person performing the inspection.</a:t>
            </a:r>
          </a:p>
          <a:p>
            <a:endParaRPr lang="en-US" altLang="en-US" dirty="0"/>
          </a:p>
          <a:p>
            <a:r>
              <a:rPr lang="en-US" altLang="en-US" b="1" dirty="0"/>
              <a:t>Photo: </a:t>
            </a:r>
            <a:r>
              <a:rPr lang="en-US" altLang="en-US" dirty="0"/>
              <a:t>This photo demonstrates two employees inspecting an energy isolating device (an electrical disconnect). </a:t>
            </a:r>
          </a:p>
          <a:p>
            <a:endParaRPr lang="en-US" altLang="en-US" dirty="0"/>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F175BF90-0937-4F73-9477-2A45F4E700B7}"/>
              </a:ext>
            </a:extLst>
          </p:cNvPr>
          <p:cNvSpPr>
            <a:spLocks noGrp="1" noRot="1" noChangeAspect="1" noTextEdit="1"/>
          </p:cNvSpPr>
          <p:nvPr>
            <p:ph type="sldImg"/>
          </p:nvPr>
        </p:nvSpPr>
        <p:spPr>
          <a:ln/>
        </p:spPr>
      </p:sp>
      <p:sp>
        <p:nvSpPr>
          <p:cNvPr id="143363" name="Notes Placeholder 2">
            <a:extLst>
              <a:ext uri="{FF2B5EF4-FFF2-40B4-BE49-F238E27FC236}">
                <a16:creationId xmlns:a16="http://schemas.microsoft.com/office/drawing/2014/main" id="{9F6A4BFF-BE67-47CD-9238-EB32882C109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slide discusses the exercise on periodic inspections of LOTO procedures. A consultant has been hired to improve existing procedures, but there are many things missing. What needs to be improved?</a:t>
            </a:r>
          </a:p>
          <a:p>
            <a:endParaRPr lang="en-US" altLang="en-US" dirty="0"/>
          </a:p>
          <a:p>
            <a:r>
              <a:rPr lang="en-US" altLang="en-US" dirty="0"/>
              <a:t>Answer: Procedures for periodic inspections should be documented in the lockout/tagout program.  The safety manager is not an authorized employee and should not be part of the periodic inspections.  Only authorized employees should be doing the periodic inspections.  Training may be inadequate if employees are not sure how to do the procedures.  </a:t>
            </a:r>
          </a:p>
        </p:txBody>
      </p:sp>
      <p:sp>
        <p:nvSpPr>
          <p:cNvPr id="143364" name="Slide Number Placeholder 3">
            <a:extLst>
              <a:ext uri="{FF2B5EF4-FFF2-40B4-BE49-F238E27FC236}">
                <a16:creationId xmlns:a16="http://schemas.microsoft.com/office/drawing/2014/main" id="{1CA911C5-91C8-4555-9B46-DC194C21233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F2C03D8-A82F-4181-8862-BF0B52800FDA}" type="slidenum">
              <a:rPr lang="en-US" altLang="en-US">
                <a:latin typeface="Times New Roman" panose="02020603050405020304" pitchFamily="18" charset="0"/>
              </a:rPr>
              <a:pPr/>
              <a:t>129</a:t>
            </a:fld>
            <a:endParaRPr lang="en-US" altLang="en-US">
              <a:latin typeface="Times New Roman" panose="02020603050405020304" pitchFamily="18" charset="0"/>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9BD2195B-4862-493D-91B1-2E5F74B74842}"/>
              </a:ext>
            </a:extLst>
          </p:cNvPr>
          <p:cNvSpPr>
            <a:spLocks noGrp="1" noRot="1" noChangeAspect="1" noTextEdit="1"/>
          </p:cNvSpPr>
          <p:nvPr>
            <p:ph type="sldImg"/>
          </p:nvPr>
        </p:nvSpPr>
        <p:spPr>
          <a:ln/>
        </p:spPr>
      </p:sp>
      <p:sp>
        <p:nvSpPr>
          <p:cNvPr id="145411" name="Notes Placeholder 2">
            <a:extLst>
              <a:ext uri="{FF2B5EF4-FFF2-40B4-BE49-F238E27FC236}">
                <a16:creationId xmlns:a16="http://schemas.microsoft.com/office/drawing/2014/main" id="{89E4E638-2396-45BD-A443-9DD554B92A3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Discussion points about developing a system for periodic inspections.</a:t>
            </a:r>
          </a:p>
          <a:p>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Answer: Procedures for periodic inspections should be documented in the lockout/tagout program.  The safety manager is not an authorized employee and should not be part of the periodic inspections.  Only authorized employees should be doing the periodic inspections.  Training may be inadequate if employees are not sure how to do the procedures.  </a:t>
            </a:r>
          </a:p>
          <a:p>
            <a:endParaRPr lang="en-US" altLang="en-US" dirty="0"/>
          </a:p>
        </p:txBody>
      </p:sp>
      <p:sp>
        <p:nvSpPr>
          <p:cNvPr id="145412" name="Slide Number Placeholder 3">
            <a:extLst>
              <a:ext uri="{FF2B5EF4-FFF2-40B4-BE49-F238E27FC236}">
                <a16:creationId xmlns:a16="http://schemas.microsoft.com/office/drawing/2014/main" id="{8A013F6C-1EA3-4C9A-BCFA-82CD30228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7DB4DE-04DB-4C2B-999C-20552BF9F2D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final section of the presentation covers additional requirements included in OSHA’s hazardous energy control standard.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131</a:t>
            </a:fld>
            <a:endParaRPr lang="en-US" dirty="0"/>
          </a:p>
        </p:txBody>
      </p:sp>
    </p:spTree>
    <p:extLst>
      <p:ext uri="{BB962C8B-B14F-4D97-AF65-F5344CB8AC3E}">
        <p14:creationId xmlns:p14="http://schemas.microsoft.com/office/powerpoint/2010/main" val="2378400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When outside servicing personnel are engaged in activities covered by this standard, the on-site employer and the outside employer shall inform each other of their respective lockout or tagout procedure.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Photo: </a:t>
            </a:r>
            <a:r>
              <a:rPr lang="en-US" sz="1200" dirty="0"/>
              <a:t>Two employees reviewing a document. It is important to ensure that on-site employers and outside employers are aware of each other’s lockout/tagout procedures. If you are an on-site employer, ensure temporary workers or outside contactors are aware of your company’s lockout/tagout program, and the requirements covered in the program.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132</a:t>
            </a:fld>
            <a:endParaRPr lang="en-US" dirty="0"/>
          </a:p>
        </p:txBody>
      </p:sp>
    </p:spTree>
    <p:extLst>
      <p:ext uri="{BB962C8B-B14F-4D97-AF65-F5344CB8AC3E}">
        <p14:creationId xmlns:p14="http://schemas.microsoft.com/office/powerpoint/2010/main" val="393993661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OSHA allows the temporary removal of lockout or tagout devices and the reenergization of the machine only in limited situations for particular tasks that require energization — for example, when power is needed to test or position machines, equipment, or components. However, this temporary exception applies only for the limited time required to perform the particular task requiring energization.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procedures must provide maximum safety coverage for employees when the equipment or machinery must be energized during the course of servicing. Employee exposure to hazards is high during these transition periods. To ensure workplace safety, the following sequence must be followed when testing or repositioning a machine or piece of equipment: Clear the machines or equipment of tools and materials. Remove employees from the machine or equipment area. Remove the lockout or tagout devices as specified. Energize and proceed with testing or positioning. Deenergize all systems, isolate the machine or equipment from the energy source, and reapply lockout or tagout devices as specified. OSHA permits the removal of lockout/tagout devices and the reenergization of equipment only during the time necessary for the testing or positioning of the machine, equipment, or component, and only when reenergization is essential to accomplishing the servicing task.</a:t>
            </a:r>
          </a:p>
          <a:p>
            <a:endParaRPr lang="en-US" dirty="0"/>
          </a:p>
          <a:p>
            <a:r>
              <a:rPr lang="en-US" b="1" dirty="0"/>
              <a:t>Photo: </a:t>
            </a:r>
            <a:r>
              <a:rPr lang="en-US" b="0" dirty="0"/>
              <a:t>An employee testing a machine. </a:t>
            </a:r>
            <a:endParaRPr 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133</a:t>
            </a:fld>
            <a:endParaRPr lang="en-US" dirty="0"/>
          </a:p>
        </p:txBody>
      </p:sp>
    </p:spTree>
    <p:extLst>
      <p:ext uri="{BB962C8B-B14F-4D97-AF65-F5344CB8AC3E}">
        <p14:creationId xmlns:p14="http://schemas.microsoft.com/office/powerpoint/2010/main" val="199957306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cs typeface="Times New Roman" panose="02020603050405020304" pitchFamily="18" charset="0"/>
              </a:rPr>
              <a:t>Each employee must affix their own lock to the hasp on the energy isolation device. Procedures for group lockout tagout must be discussed in the hazardous energy control plan. An authorized employee may represent a group and have primary responsibility for the group.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cs typeface="Times New Roman" panose="02020603050405020304" pitchFamily="18" charset="0"/>
              </a:rPr>
              <a:t>Top photo: </a:t>
            </a:r>
            <a:r>
              <a:rPr lang="en-US" altLang="en-US" sz="1200" b="0" dirty="0">
                <a:cs typeface="Times New Roman" panose="02020603050405020304" pitchFamily="18" charset="0"/>
              </a:rPr>
              <a:t>Hasps that may be used for group lockout/tagout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cs typeface="Times New Roman" panose="02020603050405020304" pitchFamily="18" charset="0"/>
              </a:rPr>
              <a:t>Bottom photo: </a:t>
            </a:r>
            <a:r>
              <a:rPr lang="en-US" altLang="en-US" sz="1200" dirty="0">
                <a:cs typeface="Times New Roman" panose="02020603050405020304" pitchFamily="18" charset="0"/>
              </a:rPr>
              <a:t>A lock and two hasps to demonstrate a group lockout tagout in progress. </a:t>
            </a:r>
            <a:endParaRPr lang="en-US" altLang="en-US" sz="1200" b="1" dirty="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134</a:t>
            </a:fld>
            <a:endParaRPr lang="en-US" dirty="0"/>
          </a:p>
        </p:txBody>
      </p:sp>
    </p:spTree>
    <p:extLst>
      <p:ext uri="{BB962C8B-B14F-4D97-AF65-F5344CB8AC3E}">
        <p14:creationId xmlns:p14="http://schemas.microsoft.com/office/powerpoint/2010/main" val="101667296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273449C4-4452-4380-8EE2-8456FFAACF01}"/>
              </a:ext>
            </a:extLst>
          </p:cNvPr>
          <p:cNvSpPr>
            <a:spLocks noGrp="1" noRot="1" noChangeAspect="1" noTextEdit="1"/>
          </p:cNvSpPr>
          <p:nvPr>
            <p:ph type="sldImg"/>
          </p:nvPr>
        </p:nvSpPr>
        <p:spPr>
          <a:ln/>
        </p:spPr>
      </p:sp>
      <p:sp>
        <p:nvSpPr>
          <p:cNvPr id="133123" name="Notes Placeholder 2">
            <a:extLst>
              <a:ext uri="{FF2B5EF4-FFF2-40B4-BE49-F238E27FC236}">
                <a16:creationId xmlns:a16="http://schemas.microsoft.com/office/drawing/2014/main" id="{32A4AA8A-7B0A-40E6-96D5-330BB949C5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b="0" i="0" dirty="0">
                <a:solidFill>
                  <a:srgbClr val="800080"/>
                </a:solidFill>
                <a:cs typeface="Times New Roman" panose="02020603050405020304" pitchFamily="18" charset="0"/>
              </a:rPr>
              <a:t>Each authorized person performing work must still apply their individual lock to the machine, equipment or device.</a:t>
            </a:r>
            <a:r>
              <a:rPr lang="en-US" altLang="en-US" sz="1200" b="0" i="0" dirty="0">
                <a:solidFill>
                  <a:srgbClr val="33CC33"/>
                </a:solidFill>
                <a:cs typeface="Times New Roman" panose="02020603050405020304" pitchFamily="18" charset="0"/>
              </a:rPr>
              <a:t>   </a:t>
            </a:r>
          </a:p>
          <a:p>
            <a:endParaRPr lang="en-US" altLang="en-US" sz="1200" b="1" i="1" dirty="0">
              <a:solidFill>
                <a:srgbClr val="33CC33"/>
              </a:solidFill>
              <a:cs typeface="Times New Roman" panose="02020603050405020304" pitchFamily="18" charset="0"/>
            </a:endParaRPr>
          </a:p>
          <a:p>
            <a:r>
              <a:rPr lang="en-US" altLang="en-US" sz="1200" b="1" i="0" dirty="0">
                <a:solidFill>
                  <a:srgbClr val="33CC33"/>
                </a:solidFill>
                <a:cs typeface="Times New Roman" panose="02020603050405020304" pitchFamily="18" charset="0"/>
              </a:rPr>
              <a:t>Photos: </a:t>
            </a:r>
            <a:r>
              <a:rPr lang="en-US" altLang="en-US" sz="1200" b="0" i="0" dirty="0">
                <a:solidFill>
                  <a:srgbClr val="33CC33"/>
                </a:solidFill>
                <a:cs typeface="Times New Roman" panose="02020603050405020304" pitchFamily="18" charset="0"/>
              </a:rPr>
              <a:t>These photos illustrate personnel are conducting a group lockout. Note at least two or more locks and tags on the equipment (electrical disconnect).</a:t>
            </a:r>
          </a:p>
          <a:p>
            <a:pPr eaLnBrk="1" hangingPunct="1"/>
            <a:endParaRPr lang="en-US" altLang="en-US" sz="1100" dirty="0">
              <a:cs typeface="Times New Roman" panose="02020603050405020304" pitchFamily="18" charset="0"/>
            </a:endParaRPr>
          </a:p>
        </p:txBody>
      </p:sp>
      <p:sp>
        <p:nvSpPr>
          <p:cNvPr id="133124" name="Slide Number Placeholder 3">
            <a:extLst>
              <a:ext uri="{FF2B5EF4-FFF2-40B4-BE49-F238E27FC236}">
                <a16:creationId xmlns:a16="http://schemas.microsoft.com/office/drawing/2014/main" id="{EBA9DA89-8375-47C5-8A38-AD03BF4FEC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5ED8472-D8D9-4310-8DBE-942539DCD8D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This slide directs you to the LOTO </a:t>
            </a:r>
            <a:r>
              <a:rPr lang="en-US" altLang="en-US" dirty="0" err="1"/>
              <a:t>eTool</a:t>
            </a:r>
            <a:r>
              <a:rPr lang="en-US" altLang="en-US" dirty="0"/>
              <a:t> that is available at www.osha.gov. The </a:t>
            </a:r>
            <a:r>
              <a:rPr lang="en-US" altLang="en-US" dirty="0" err="1"/>
              <a:t>eTool</a:t>
            </a:r>
            <a:r>
              <a:rPr lang="en-US" altLang="en-US" dirty="0"/>
              <a:t> provides information on the standard and tutorials.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Graphic: </a:t>
            </a:r>
            <a:r>
              <a:rPr lang="en-US" altLang="en-US" dirty="0"/>
              <a:t>A screenshot of OSHA’s LOTO </a:t>
            </a:r>
            <a:r>
              <a:rPr lang="en-US" altLang="en-US" dirty="0" err="1"/>
              <a:t>eTool</a:t>
            </a:r>
            <a:r>
              <a:rPr lang="en-US" altLang="en-US" dirty="0"/>
              <a:t> homepage.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OSHA’s Lockout/Tagout </a:t>
            </a:r>
            <a:r>
              <a:rPr lang="en-US" altLang="en-US" dirty="0" err="1"/>
              <a:t>eTool</a:t>
            </a:r>
            <a:r>
              <a:rPr lang="en-US" altLang="en-US" dirty="0"/>
              <a:t>: https://www.osha.gov/dts/osta/lototraining/index.html</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136</a:t>
            </a:fld>
            <a:endParaRPr lang="en-US" dirty="0"/>
          </a:p>
        </p:txBody>
      </p:sp>
    </p:spTree>
    <p:extLst>
      <p:ext uri="{BB962C8B-B14F-4D97-AF65-F5344CB8AC3E}">
        <p14:creationId xmlns:p14="http://schemas.microsoft.com/office/powerpoint/2010/main" val="372697906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This slide summarizes the basics of a hazardous energy control plan. Written procedures are important to direct the activities of the hazardous energy control at the facility. The basic must outline the scope, authority, and responsibility of implementing LOTO. Items that need to be included are: steps to isolate the equipment, verification of isolation, steps to release the equipment, interaction with contractors, group LOTO, shift changes, lock removal, training, machine specific procedures, and periodic inspections. The policy must be enforced to be effective!</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137</a:t>
            </a:fld>
            <a:endParaRPr lang="en-US" dirty="0"/>
          </a:p>
        </p:txBody>
      </p:sp>
    </p:spTree>
    <p:extLst>
      <p:ext uri="{BB962C8B-B14F-4D97-AF65-F5344CB8AC3E}">
        <p14:creationId xmlns:p14="http://schemas.microsoft.com/office/powerpoint/2010/main" val="253274042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last portion of the course is a group activity. Groups will review individual NIOSH FACE reports.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138</a:t>
            </a:fld>
            <a:endParaRPr lang="en-US" dirty="0"/>
          </a:p>
        </p:txBody>
      </p:sp>
    </p:spTree>
    <p:extLst>
      <p:ext uri="{BB962C8B-B14F-4D97-AF65-F5344CB8AC3E}">
        <p14:creationId xmlns:p14="http://schemas.microsoft.com/office/powerpoint/2010/main" val="602672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includes directions on how to complete the activity. NIOSH FACE reports will be used for this activity.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139</a:t>
            </a:fld>
            <a:endParaRPr lang="en-US" dirty="0"/>
          </a:p>
        </p:txBody>
      </p:sp>
    </p:spTree>
    <p:extLst>
      <p:ext uri="{BB962C8B-B14F-4D97-AF65-F5344CB8AC3E}">
        <p14:creationId xmlns:p14="http://schemas.microsoft.com/office/powerpoint/2010/main" val="19875156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style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027251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744983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CA9E62-8E5A-4BF9-B624-C7597FCFE397}" type="slidenum">
              <a:rPr lang="en-US" smtClean="0"/>
              <a:pPr/>
              <a:t>‹#›</a:t>
            </a:fld>
            <a:endParaRPr lang="en-US" dirty="0"/>
          </a:p>
        </p:txBody>
      </p:sp>
    </p:spTree>
    <p:extLst>
      <p:ext uri="{BB962C8B-B14F-4D97-AF65-F5344CB8AC3E}">
        <p14:creationId xmlns:p14="http://schemas.microsoft.com/office/powerpoint/2010/main" val="3350693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F12240B-D0A8-4CCC-A9A5-019FC9715B87}" type="slidenum">
              <a:rPr lang="en-US" smtClean="0"/>
              <a:pPr/>
              <a:t>‹#›</a:t>
            </a:fld>
            <a:endParaRPr lang="en-US" dirty="0"/>
          </a:p>
        </p:txBody>
      </p:sp>
    </p:spTree>
    <p:extLst>
      <p:ext uri="{BB962C8B-B14F-4D97-AF65-F5344CB8AC3E}">
        <p14:creationId xmlns:p14="http://schemas.microsoft.com/office/powerpoint/2010/main" val="244478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0337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413933"/>
            <a:ext cx="8873067" cy="4749800"/>
          </a:xfrm>
        </p:spPr>
        <p:txBody>
          <a:bodyPr>
            <a:noAutofit/>
          </a:bodyPr>
          <a:lstStyle>
            <a:lvl1pPr marL="0" indent="0">
              <a:spcAft>
                <a:spcPts val="450"/>
              </a:spcAft>
              <a:buFontTx/>
              <a:buNone/>
              <a:defRPr sz="1800"/>
            </a:lvl1pPr>
            <a:lvl2pPr marL="349758" indent="-214313">
              <a:spcAft>
                <a:spcPts val="450"/>
              </a:spcAft>
              <a:buFont typeface="Lucida Grande"/>
              <a:buChar char="•"/>
              <a:defRPr sz="1575"/>
            </a:lvl2pPr>
            <a:lvl3pPr>
              <a:spcAft>
                <a:spcPts val="450"/>
              </a:spcAft>
              <a:defRPr sz="1575"/>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7" name="Title 6"/>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092362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1" y="1600200"/>
            <a:ext cx="4191000" cy="4621678"/>
          </a:xfrm>
        </p:spPr>
        <p:txBody>
          <a:bodyPr lIns="274320" rIns="274320"/>
          <a:lstStyle>
            <a:lvl1pPr>
              <a:spcAft>
                <a:spcPts val="450"/>
              </a:spcAft>
              <a:defRPr sz="1800">
                <a:solidFill>
                  <a:schemeClr val="bg1">
                    <a:lumMod val="85000"/>
                    <a:lumOff val="15000"/>
                  </a:schemeClr>
                </a:solidFill>
              </a:defRPr>
            </a:lvl1pPr>
            <a:lvl2pPr>
              <a:spcAft>
                <a:spcPts val="450"/>
              </a:spcAft>
              <a:defRPr sz="1350">
                <a:solidFill>
                  <a:schemeClr val="bg1">
                    <a:lumMod val="85000"/>
                    <a:lumOff val="15000"/>
                  </a:schemeClr>
                </a:solidFill>
              </a:defRPr>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4563536" y="1600200"/>
            <a:ext cx="4351865" cy="4621678"/>
          </a:xfrm>
        </p:spPr>
        <p:txBody>
          <a:bodyPr lIns="274320" rIns="274320"/>
          <a:lstStyle>
            <a:lvl1pPr>
              <a:spcAft>
                <a:spcPts val="450"/>
              </a:spcAft>
              <a:defRPr sz="1800">
                <a:solidFill>
                  <a:schemeClr val="bg1">
                    <a:lumMod val="85000"/>
                    <a:lumOff val="15000"/>
                  </a:schemeClr>
                </a:solidFill>
              </a:defRPr>
            </a:lvl1pPr>
            <a:lvl2pPr>
              <a:spcAft>
                <a:spcPts val="450"/>
              </a:spcAft>
              <a:defRPr sz="1350">
                <a:solidFill>
                  <a:schemeClr val="bg1">
                    <a:lumMod val="85000"/>
                    <a:lumOff val="15000"/>
                  </a:schemeClr>
                </a:solidFill>
              </a:defRPr>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166170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0"/>
          </p:nvPr>
        </p:nvSpPr>
        <p:spPr>
          <a:xfrm>
            <a:off x="254000" y="1371600"/>
            <a:ext cx="4216401" cy="2253044"/>
          </a:xfrm>
        </p:spPr>
        <p:txBody>
          <a:bodyPr/>
          <a:lstStyle/>
          <a:p>
            <a:endParaRPr lang="en-US" dirty="0"/>
          </a:p>
        </p:txBody>
      </p:sp>
      <p:sp>
        <p:nvSpPr>
          <p:cNvPr id="4" name="Picture Placeholder 3"/>
          <p:cNvSpPr>
            <a:spLocks noGrp="1"/>
          </p:cNvSpPr>
          <p:nvPr>
            <p:ph type="pic" sz="quarter" idx="11"/>
          </p:nvPr>
        </p:nvSpPr>
        <p:spPr>
          <a:xfrm>
            <a:off x="4656667" y="1371600"/>
            <a:ext cx="4207934" cy="2253044"/>
          </a:xfrm>
        </p:spPr>
        <p:txBody>
          <a:bodyPr/>
          <a:lstStyle/>
          <a:p>
            <a:endParaRPr lang="en-US" dirty="0"/>
          </a:p>
        </p:txBody>
      </p:sp>
      <p:sp>
        <p:nvSpPr>
          <p:cNvPr id="5" name="Picture Placeholder 3"/>
          <p:cNvSpPr>
            <a:spLocks noGrp="1"/>
          </p:cNvSpPr>
          <p:nvPr>
            <p:ph type="pic" sz="quarter" idx="12"/>
          </p:nvPr>
        </p:nvSpPr>
        <p:spPr>
          <a:xfrm>
            <a:off x="254000" y="3784602"/>
            <a:ext cx="4216401" cy="2459799"/>
          </a:xfrm>
        </p:spPr>
        <p:txBody>
          <a:bodyPr/>
          <a:lstStyle/>
          <a:p>
            <a:endParaRPr lang="en-US" dirty="0"/>
          </a:p>
        </p:txBody>
      </p:sp>
      <p:sp>
        <p:nvSpPr>
          <p:cNvPr id="6" name="Picture Placeholder 3"/>
          <p:cNvSpPr>
            <a:spLocks noGrp="1"/>
          </p:cNvSpPr>
          <p:nvPr>
            <p:ph type="pic" sz="quarter" idx="13"/>
          </p:nvPr>
        </p:nvSpPr>
        <p:spPr>
          <a:xfrm>
            <a:off x="4656667" y="3784600"/>
            <a:ext cx="4207934" cy="2459800"/>
          </a:xfrm>
        </p:spPr>
        <p:txBody>
          <a:bodyPr/>
          <a:lstStyle/>
          <a:p>
            <a:endParaRPr lang="en-US" dirty="0"/>
          </a:p>
        </p:txBody>
      </p:sp>
    </p:spTree>
    <p:extLst>
      <p:ext uri="{BB962C8B-B14F-4D97-AF65-F5344CB8AC3E}">
        <p14:creationId xmlns:p14="http://schemas.microsoft.com/office/powerpoint/2010/main" val="1729135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3"/>
          <p:cNvSpPr>
            <a:spLocks noGrp="1"/>
          </p:cNvSpPr>
          <p:nvPr>
            <p:ph type="pic" sz="quarter" idx="10"/>
          </p:nvPr>
        </p:nvSpPr>
        <p:spPr>
          <a:xfrm>
            <a:off x="262467" y="1329267"/>
            <a:ext cx="2751666" cy="1400218"/>
          </a:xfrm>
        </p:spPr>
        <p:txBody>
          <a:bodyPr/>
          <a:lstStyle/>
          <a:p>
            <a:endParaRPr lang="en-US" dirty="0"/>
          </a:p>
        </p:txBody>
      </p:sp>
      <p:sp>
        <p:nvSpPr>
          <p:cNvPr id="6" name="Picture Placeholder 3"/>
          <p:cNvSpPr>
            <a:spLocks noGrp="1"/>
          </p:cNvSpPr>
          <p:nvPr>
            <p:ph type="pic" sz="quarter" idx="12"/>
          </p:nvPr>
        </p:nvSpPr>
        <p:spPr>
          <a:xfrm>
            <a:off x="6092776" y="1329267"/>
            <a:ext cx="2805693" cy="1400218"/>
          </a:xfrm>
        </p:spPr>
        <p:txBody>
          <a:bodyPr/>
          <a:lstStyle/>
          <a:p>
            <a:endParaRPr lang="en-US" dirty="0"/>
          </a:p>
        </p:txBody>
      </p:sp>
      <p:sp>
        <p:nvSpPr>
          <p:cNvPr id="7" name="Picture Placeholder 3"/>
          <p:cNvSpPr>
            <a:spLocks noGrp="1"/>
          </p:cNvSpPr>
          <p:nvPr>
            <p:ph type="pic" sz="quarter" idx="13"/>
          </p:nvPr>
        </p:nvSpPr>
        <p:spPr>
          <a:xfrm>
            <a:off x="3132668" y="1329267"/>
            <a:ext cx="2870200" cy="1400218"/>
          </a:xfrm>
        </p:spPr>
        <p:txBody>
          <a:bodyPr/>
          <a:lstStyle/>
          <a:p>
            <a:endParaRPr lang="en-US" dirty="0"/>
          </a:p>
        </p:txBody>
      </p:sp>
      <p:sp>
        <p:nvSpPr>
          <p:cNvPr id="8" name="Picture Placeholder 3"/>
          <p:cNvSpPr>
            <a:spLocks noGrp="1"/>
          </p:cNvSpPr>
          <p:nvPr>
            <p:ph type="pic" sz="quarter" idx="14"/>
          </p:nvPr>
        </p:nvSpPr>
        <p:spPr>
          <a:xfrm>
            <a:off x="262467" y="2946400"/>
            <a:ext cx="2751666" cy="1514524"/>
          </a:xfrm>
        </p:spPr>
        <p:txBody>
          <a:bodyPr/>
          <a:lstStyle/>
          <a:p>
            <a:endParaRPr lang="en-US" dirty="0"/>
          </a:p>
        </p:txBody>
      </p:sp>
      <p:sp>
        <p:nvSpPr>
          <p:cNvPr id="9" name="Picture Placeholder 3"/>
          <p:cNvSpPr>
            <a:spLocks noGrp="1"/>
          </p:cNvSpPr>
          <p:nvPr>
            <p:ph type="pic" sz="quarter" idx="15"/>
          </p:nvPr>
        </p:nvSpPr>
        <p:spPr>
          <a:xfrm>
            <a:off x="6092776" y="2946400"/>
            <a:ext cx="2805693" cy="1514524"/>
          </a:xfrm>
        </p:spPr>
        <p:txBody>
          <a:bodyPr/>
          <a:lstStyle/>
          <a:p>
            <a:endParaRPr lang="en-US" dirty="0"/>
          </a:p>
        </p:txBody>
      </p:sp>
      <p:sp>
        <p:nvSpPr>
          <p:cNvPr id="10" name="Picture Placeholder 3"/>
          <p:cNvSpPr>
            <a:spLocks noGrp="1"/>
          </p:cNvSpPr>
          <p:nvPr>
            <p:ph type="pic" sz="quarter" idx="16"/>
          </p:nvPr>
        </p:nvSpPr>
        <p:spPr>
          <a:xfrm>
            <a:off x="3132668" y="2946400"/>
            <a:ext cx="2870200" cy="1514524"/>
          </a:xfrm>
        </p:spPr>
        <p:txBody>
          <a:bodyPr/>
          <a:lstStyle/>
          <a:p>
            <a:endParaRPr lang="en-US" dirty="0"/>
          </a:p>
        </p:txBody>
      </p:sp>
      <p:sp>
        <p:nvSpPr>
          <p:cNvPr id="11" name="Picture Placeholder 3"/>
          <p:cNvSpPr>
            <a:spLocks noGrp="1"/>
          </p:cNvSpPr>
          <p:nvPr>
            <p:ph type="pic" sz="quarter" idx="17"/>
          </p:nvPr>
        </p:nvSpPr>
        <p:spPr>
          <a:xfrm>
            <a:off x="262467" y="4677839"/>
            <a:ext cx="2751666" cy="1507682"/>
          </a:xfrm>
        </p:spPr>
        <p:txBody>
          <a:bodyPr/>
          <a:lstStyle/>
          <a:p>
            <a:endParaRPr lang="en-US" dirty="0"/>
          </a:p>
        </p:txBody>
      </p:sp>
      <p:sp>
        <p:nvSpPr>
          <p:cNvPr id="12" name="Picture Placeholder 3"/>
          <p:cNvSpPr>
            <a:spLocks noGrp="1"/>
          </p:cNvSpPr>
          <p:nvPr>
            <p:ph type="pic" sz="quarter" idx="18"/>
          </p:nvPr>
        </p:nvSpPr>
        <p:spPr>
          <a:xfrm>
            <a:off x="6092776" y="4677839"/>
            <a:ext cx="2805692" cy="1507682"/>
          </a:xfrm>
        </p:spPr>
        <p:txBody>
          <a:bodyPr/>
          <a:lstStyle/>
          <a:p>
            <a:endParaRPr lang="en-US" dirty="0"/>
          </a:p>
        </p:txBody>
      </p:sp>
      <p:sp>
        <p:nvSpPr>
          <p:cNvPr id="13" name="Picture Placeholder 3"/>
          <p:cNvSpPr>
            <a:spLocks noGrp="1"/>
          </p:cNvSpPr>
          <p:nvPr>
            <p:ph type="pic" sz="quarter" idx="19"/>
          </p:nvPr>
        </p:nvSpPr>
        <p:spPr>
          <a:xfrm>
            <a:off x="3132668" y="4677839"/>
            <a:ext cx="2870200" cy="1507682"/>
          </a:xfrm>
        </p:spPr>
        <p:txBody>
          <a:bodyPr/>
          <a:lstStyle/>
          <a:p>
            <a:endParaRPr lang="en-US" dirty="0"/>
          </a:p>
        </p:txBody>
      </p:sp>
    </p:spTree>
    <p:extLst>
      <p:ext uri="{BB962C8B-B14F-4D97-AF65-F5344CB8AC3E}">
        <p14:creationId xmlns:p14="http://schemas.microsoft.com/office/powerpoint/2010/main" val="335747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532517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107708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26219" indent="-226219">
              <a:spcAft>
                <a:spcPts val="338"/>
              </a:spcAft>
              <a:buFont typeface="Arial" charset="0"/>
              <a:buChar char="•"/>
              <a:tabLst/>
              <a:defRPr sz="2550"/>
            </a:lvl1pPr>
            <a:lvl2pPr marL="523875" indent="-261938">
              <a:spcAft>
                <a:spcPts val="338"/>
              </a:spcAft>
              <a:buFont typeface="Courier New" charset="0"/>
              <a:buChar char="o"/>
              <a:tabLst/>
              <a:defRPr sz="2400"/>
            </a:lvl2pPr>
            <a:lvl3pPr marL="691754" indent="-177404">
              <a:spcAft>
                <a:spcPts val="338"/>
              </a:spcAft>
              <a:buFont typeface="Wingdings" charset="2"/>
              <a:buChar char="§"/>
              <a:tabLst/>
              <a:defRPr sz="2100"/>
            </a:lvl3pPr>
            <a:lvl4pPr marL="989410" indent="-217885">
              <a:tabLst/>
              <a:defRPr sz="1800"/>
            </a:lvl4pPr>
            <a:lvl5pPr marL="1250156" indent="-221456">
              <a:buFont typeface="Courier New" charset="0"/>
              <a:buChar char="o"/>
              <a:tabLst/>
              <a:defRPr sz="18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3000"/>
            </a:lvl1pPr>
          </a:lstStyle>
          <a:p>
            <a:r>
              <a:rPr lang="en-US" dirty="0"/>
              <a:t>Click to edit Master title style</a:t>
            </a:r>
          </a:p>
        </p:txBody>
      </p:sp>
      <p:sp>
        <p:nvSpPr>
          <p:cNvPr id="4" name="Slide Number Placeholder 4">
            <a:extLst>
              <a:ext uri="{FF2B5EF4-FFF2-40B4-BE49-F238E27FC236}">
                <a16:creationId xmlns:a16="http://schemas.microsoft.com/office/drawing/2014/main" id="{6C61B8D1-67A0-4CDD-A390-19999E98DDFE}"/>
              </a:ext>
            </a:extLst>
          </p:cNvPr>
          <p:cNvSpPr>
            <a:spLocks noGrp="1"/>
          </p:cNvSpPr>
          <p:nvPr>
            <p:ph type="sldNum" sz="quarter" idx="10"/>
          </p:nvPr>
        </p:nvSpPr>
        <p:spPr>
          <a:xfrm>
            <a:off x="8715375" y="6530975"/>
            <a:ext cx="476250" cy="415925"/>
          </a:xfrm>
          <a:prstGeom prst="rect">
            <a:avLst/>
          </a:prstGeom>
        </p:spPr>
        <p:txBody>
          <a:bodyPr vert="horz" wrap="square" lIns="91440" tIns="45720" rIns="91440" bIns="45720" numCol="1" anchor="t" anchorCtr="0" compatLnSpc="1">
            <a:prstTxWarp prst="textNoShape">
              <a:avLst/>
            </a:prstTxWarp>
          </a:bodyPr>
          <a:lstStyle>
            <a:lvl1pPr>
              <a:defRPr/>
            </a:lvl1pPr>
          </a:lstStyle>
          <a:p>
            <a:fld id="{4D416DC2-ADA9-4E82-AAB4-074909C09AD8}" type="slidenum">
              <a:rPr lang="en-US" altLang="en-US"/>
              <a:pPr/>
              <a:t>‹#›</a:t>
            </a:fld>
            <a:endParaRPr lang="en-US" altLang="en-US"/>
          </a:p>
        </p:txBody>
      </p:sp>
    </p:spTree>
    <p:extLst>
      <p:ext uri="{BB962C8B-B14F-4D97-AF65-F5344CB8AC3E}">
        <p14:creationId xmlns:p14="http://schemas.microsoft.com/office/powerpoint/2010/main" val="4206013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080BFFF-7457-46D6-8138-C7AF27E79FC1}"/>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57218FFD-1431-431F-BD03-4BCDDD1BCF38}"/>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B7F3D65F-049E-4173-BDEA-F57F01D06649}" type="slidenum">
              <a:rPr lang="en-US" altLang="en-US"/>
              <a:pPr/>
              <a:t>‹#›</a:t>
            </a:fld>
            <a:endParaRPr lang="en-US" altLang="en-US"/>
          </a:p>
        </p:txBody>
      </p:sp>
      <p:sp>
        <p:nvSpPr>
          <p:cNvPr id="5" name="Rectangle 16">
            <a:extLst>
              <a:ext uri="{FF2B5EF4-FFF2-40B4-BE49-F238E27FC236}">
                <a16:creationId xmlns:a16="http://schemas.microsoft.com/office/drawing/2014/main" id="{C44B4F01-A0A0-4DE4-831F-E529314F02BF}"/>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175321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D008C9F-5360-48ED-9324-CD755593F9D3}"/>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EBD274C6-83E4-41D0-8BA5-083F9822DFAB}"/>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DA5E744-C581-43F8-9839-D35BB6B47342}" type="slidenum">
              <a:rPr lang="en-US" altLang="en-US"/>
              <a:pPr/>
              <a:t>‹#›</a:t>
            </a:fld>
            <a:endParaRPr lang="en-US" altLang="en-US"/>
          </a:p>
        </p:txBody>
      </p:sp>
      <p:sp>
        <p:nvSpPr>
          <p:cNvPr id="4" name="Rectangle 16">
            <a:extLst>
              <a:ext uri="{FF2B5EF4-FFF2-40B4-BE49-F238E27FC236}">
                <a16:creationId xmlns:a16="http://schemas.microsoft.com/office/drawing/2014/main" id="{19C0AF83-8FF7-4ACC-94D5-C65CBA794C5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148293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659027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433FB90B-8199-4AB1-BE71-EA4DF369CB69}"/>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B74951E9-2507-45B4-9BBD-89FBE97094E2}"/>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48BBF62-5442-4692-AC18-0D93AC447502}" type="slidenum">
              <a:rPr lang="en-US" altLang="en-US"/>
              <a:pPr/>
              <a:t>‹#›</a:t>
            </a:fld>
            <a:endParaRPr lang="en-US" altLang="en-US"/>
          </a:p>
        </p:txBody>
      </p:sp>
      <p:sp>
        <p:nvSpPr>
          <p:cNvPr id="5" name="Rectangle 16">
            <a:extLst>
              <a:ext uri="{FF2B5EF4-FFF2-40B4-BE49-F238E27FC236}">
                <a16:creationId xmlns:a16="http://schemas.microsoft.com/office/drawing/2014/main" id="{E4DDEB4B-3AE0-47AA-83F6-AC896D807119}"/>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726470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9F19F26-BA58-4526-BDC4-2E62D1BF9754}"/>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4C5CB11E-F095-4D67-98C7-D872D867EC3A}"/>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05400F6-E817-4FF8-9989-F339E213EFF8}" type="slidenum">
              <a:rPr lang="en-US" altLang="en-US"/>
              <a:pPr/>
              <a:t>‹#›</a:t>
            </a:fld>
            <a:endParaRPr lang="en-US" altLang="en-US"/>
          </a:p>
        </p:txBody>
      </p:sp>
      <p:sp>
        <p:nvSpPr>
          <p:cNvPr id="7" name="Rectangle 16">
            <a:extLst>
              <a:ext uri="{FF2B5EF4-FFF2-40B4-BE49-F238E27FC236}">
                <a16:creationId xmlns:a16="http://schemas.microsoft.com/office/drawing/2014/main" id="{F746F0A6-9286-4EA4-BDCD-0E7178E2DE6A}"/>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675382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353552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68270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301625" indent="-301625">
              <a:spcAft>
                <a:spcPts val="450"/>
              </a:spcAft>
              <a:buFont typeface="Arial" charset="0"/>
              <a:buChar char="•"/>
              <a:tabLst/>
              <a:defRPr sz="3400"/>
            </a:lvl1pPr>
            <a:lvl2pPr marL="698500" indent="-349250">
              <a:spcAft>
                <a:spcPts val="450"/>
              </a:spcAft>
              <a:buFont typeface="Courier New" charset="0"/>
              <a:buChar char="o"/>
              <a:tabLst/>
              <a:defRPr sz="3200"/>
            </a:lvl2pPr>
            <a:lvl3pPr marL="922338" indent="-236538">
              <a:spcAft>
                <a:spcPts val="450"/>
              </a:spcAft>
              <a:buFont typeface="Wingdings" charset="2"/>
              <a:buChar char="§"/>
              <a:tabLst/>
              <a:defRPr sz="2800"/>
            </a:lvl3pPr>
            <a:lvl4pPr marL="1319213" indent="-290513">
              <a:tabLst/>
              <a:defRPr sz="2400"/>
            </a:lvl4pPr>
            <a:lvl5pPr marL="1666875" indent="-295275">
              <a:buFont typeface="Courier New" charset="0"/>
              <a:buChar char="o"/>
              <a:tabLst/>
              <a:defRPr sz="24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4000"/>
            </a:lvl1pPr>
          </a:lstStyle>
          <a:p>
            <a:r>
              <a:rPr lang="en-US" dirty="0"/>
              <a:t>Click to edit Master title style</a:t>
            </a:r>
          </a:p>
        </p:txBody>
      </p:sp>
      <p:sp>
        <p:nvSpPr>
          <p:cNvPr id="4" name="Slide Number Placeholder 4"/>
          <p:cNvSpPr>
            <a:spLocks noGrp="1"/>
          </p:cNvSpPr>
          <p:nvPr>
            <p:ph type="sldNum" sz="quarter" idx="12"/>
          </p:nvPr>
        </p:nvSpPr>
        <p:spPr>
          <a:xfrm>
            <a:off x="8715196" y="6531020"/>
            <a:ext cx="476469" cy="416432"/>
          </a:xfrm>
          <a:prstGeom prst="rect">
            <a:avLst/>
          </a:prstGeom>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25981086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413933"/>
            <a:ext cx="8873067" cy="4749800"/>
          </a:xfrm>
        </p:spPr>
        <p:txBody>
          <a:bodyPr>
            <a:noAutofit/>
          </a:bodyPr>
          <a:lstStyle>
            <a:lvl1pPr marL="0" indent="0">
              <a:spcAft>
                <a:spcPts val="450"/>
              </a:spcAft>
              <a:buFontTx/>
              <a:buNone/>
              <a:defRPr sz="1800"/>
            </a:lvl1pPr>
            <a:lvl2pPr marL="349758" indent="-214313">
              <a:spcAft>
                <a:spcPts val="450"/>
              </a:spcAft>
              <a:buFont typeface="Lucida Grande"/>
              <a:buChar char="•"/>
              <a:defRPr sz="1575"/>
            </a:lvl2pPr>
            <a:lvl3pPr>
              <a:spcAft>
                <a:spcPts val="450"/>
              </a:spcAft>
              <a:defRPr sz="1575"/>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7" name="Title 6"/>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12776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772400" y="6135089"/>
            <a:ext cx="766380" cy="370171"/>
          </a:xfrm>
          <a:prstGeom prst="rect">
            <a:avLst/>
          </a:prstGeom>
        </p:spPr>
        <p:txBody>
          <a:bodyPr/>
          <a:lstStyle/>
          <a:p>
            <a:endParaRPr lang="en-US" dirty="0"/>
          </a:p>
        </p:txBody>
      </p:sp>
      <p:sp>
        <p:nvSpPr>
          <p:cNvPr id="3" name="Footer Placeholder 2"/>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511228" y="787783"/>
            <a:ext cx="584978" cy="365125"/>
          </a:xfrm>
          <a:prstGeom prst="rect">
            <a:avLst/>
          </a:prstGeom>
        </p:spPr>
        <p:txBody>
          <a:bodyPr/>
          <a:lstStyle/>
          <a:p>
            <a:fld id="{9F12240B-D0A8-4CCC-A9A5-019FC9715B87}" type="slidenum">
              <a:rPr lang="en-US" smtClean="0"/>
              <a:pPr/>
              <a:t>‹#›</a:t>
            </a:fld>
            <a:endParaRPr lang="en-US" dirty="0"/>
          </a:p>
        </p:txBody>
      </p:sp>
    </p:spTree>
    <p:extLst>
      <p:ext uri="{BB962C8B-B14F-4D97-AF65-F5344CB8AC3E}">
        <p14:creationId xmlns:p14="http://schemas.microsoft.com/office/powerpoint/2010/main" val="3702662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7772400" y="6135089"/>
            <a:ext cx="766380" cy="370171"/>
          </a:xfrm>
          <a:prstGeom prst="rect">
            <a:avLst/>
          </a:prstGeom>
        </p:spPr>
        <p:txBody>
          <a:bodyPr/>
          <a:lstStyle/>
          <a:p>
            <a:endParaRPr lang="en-US" dirty="0"/>
          </a:p>
        </p:txBody>
      </p:sp>
      <p:sp>
        <p:nvSpPr>
          <p:cNvPr id="4" name="Footer Placeholder 3"/>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511228" y="787783"/>
            <a:ext cx="584978" cy="365125"/>
          </a:xfrm>
          <a:prstGeom prst="rect">
            <a:avLst/>
          </a:prstGeom>
        </p:spPr>
        <p:txBody>
          <a:bodyPr/>
          <a:lstStyle/>
          <a:p>
            <a:fld id="{903FAE49-DD17-4C2D-B81E-57E671009795}" type="slidenum">
              <a:rPr lang="en-US" smtClean="0"/>
              <a:pPr/>
              <a:t>‹#›</a:t>
            </a:fld>
            <a:endParaRPr lang="en-US" dirty="0"/>
          </a:p>
        </p:txBody>
      </p:sp>
    </p:spTree>
    <p:extLst>
      <p:ext uri="{BB962C8B-B14F-4D97-AF65-F5344CB8AC3E}">
        <p14:creationId xmlns:p14="http://schemas.microsoft.com/office/powerpoint/2010/main" val="1912847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772400" y="6135089"/>
            <a:ext cx="766380" cy="370171"/>
          </a:xfrm>
          <a:prstGeom prst="rect">
            <a:avLst/>
          </a:prstGeom>
        </p:spPr>
        <p:txBody>
          <a:bodyPr/>
          <a:lstStyle/>
          <a:p>
            <a:endParaRPr lang="en-US" dirty="0"/>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10" name="Slide Number Placeholder 5"/>
          <p:cNvSpPr>
            <a:spLocks noGrp="1"/>
          </p:cNvSpPr>
          <p:nvPr>
            <p:ph type="sldNum" sz="quarter" idx="12"/>
          </p:nvPr>
        </p:nvSpPr>
        <p:spPr>
          <a:xfrm>
            <a:off x="511228" y="787783"/>
            <a:ext cx="584978" cy="365125"/>
          </a:xfrm>
          <a:prstGeom prst="rect">
            <a:avLst/>
          </a:prstGeom>
        </p:spPr>
        <p:txBody>
          <a:bodyPr/>
          <a:lstStyle/>
          <a:p>
            <a:fld id="{F6110AB0-40B6-45A0-A2CF-A0A293CCF00B}" type="slidenum">
              <a:rPr lang="en-US" smtClean="0"/>
              <a:pPr/>
              <a:t>‹#›</a:t>
            </a:fld>
            <a:endParaRPr lang="en-US" dirty="0"/>
          </a:p>
        </p:txBody>
      </p:sp>
    </p:spTree>
    <p:extLst>
      <p:ext uri="{BB962C8B-B14F-4D97-AF65-F5344CB8AC3E}">
        <p14:creationId xmlns:p14="http://schemas.microsoft.com/office/powerpoint/2010/main" val="3292477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876800" y="1600200"/>
            <a:ext cx="3810000" cy="4530725"/>
          </a:xfrm>
        </p:spPr>
        <p:txBody>
          <a:bodyPr/>
          <a:lstStyle/>
          <a:p>
            <a:endParaRPr lang="en-US" dirty="0"/>
          </a:p>
        </p:txBody>
      </p:sp>
      <p:sp>
        <p:nvSpPr>
          <p:cNvPr id="5" name="Date Placeholder 4"/>
          <p:cNvSpPr>
            <a:spLocks noGrp="1"/>
          </p:cNvSpPr>
          <p:nvPr>
            <p:ph type="dt" sz="half" idx="10"/>
          </p:nvPr>
        </p:nvSpPr>
        <p:spPr>
          <a:xfrm>
            <a:off x="914400" y="6251575"/>
            <a:ext cx="1981200" cy="457200"/>
          </a:xfrm>
          <a:prstGeom prst="rect">
            <a:avLst/>
          </a:prstGeom>
        </p:spPr>
        <p:txBody>
          <a:bodyPr/>
          <a:lstStyle>
            <a:lvl1pPr>
              <a:defRPr/>
            </a:lvl1pPr>
          </a:lstStyle>
          <a:p>
            <a:endParaRPr lang="en-US" dirty="0"/>
          </a:p>
        </p:txBody>
      </p:sp>
      <p:sp>
        <p:nvSpPr>
          <p:cNvPr id="6" name="Footer Placeholder 5"/>
          <p:cNvSpPr>
            <a:spLocks noGrp="1"/>
          </p:cNvSpPr>
          <p:nvPr>
            <p:ph type="ftr" sz="quarter" idx="11"/>
          </p:nvPr>
        </p:nvSpPr>
        <p:spPr>
          <a:xfrm>
            <a:off x="3352800" y="6248400"/>
            <a:ext cx="2971800" cy="457200"/>
          </a:xfrm>
          <a:prstGeom prst="rect">
            <a:avLst/>
          </a:prstGeom>
        </p:spPr>
        <p:txBody>
          <a:bodyPr/>
          <a:lstStyle>
            <a:lvl1pPr>
              <a:defRPr/>
            </a:lvl1pPr>
          </a:lstStyle>
          <a:p>
            <a:endParaRPr lang="en-US" dirty="0"/>
          </a:p>
        </p:txBody>
      </p:sp>
      <p:sp>
        <p:nvSpPr>
          <p:cNvPr id="7" name="Slide Number Placeholder 6"/>
          <p:cNvSpPr>
            <a:spLocks noGrp="1"/>
          </p:cNvSpPr>
          <p:nvPr>
            <p:ph type="sldNum" sz="quarter" idx="12"/>
          </p:nvPr>
        </p:nvSpPr>
        <p:spPr>
          <a:xfrm>
            <a:off x="6781800" y="6248400"/>
            <a:ext cx="1905000" cy="457200"/>
          </a:xfrm>
          <a:prstGeom prst="rect">
            <a:avLst/>
          </a:prstGeom>
        </p:spPr>
        <p:txBody>
          <a:bodyPr/>
          <a:lstStyle>
            <a:lvl1pPr>
              <a:defRPr/>
            </a:lvl1pPr>
          </a:lstStyle>
          <a:p>
            <a:fld id="{53C0D9D8-401F-4188-B1D6-CE49686FD238}" type="slidenum">
              <a:rPr lang="en-US"/>
              <a:pPr/>
              <a:t>‹#›</a:t>
            </a:fld>
            <a:endParaRPr lang="en-US" dirty="0"/>
          </a:p>
        </p:txBody>
      </p:sp>
    </p:spTree>
    <p:extLst>
      <p:ext uri="{BB962C8B-B14F-4D97-AF65-F5344CB8AC3E}">
        <p14:creationId xmlns:p14="http://schemas.microsoft.com/office/powerpoint/2010/main" val="16312198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nchor="ctr" anchorCtr="0"/>
          <a:lstStyle>
            <a:lvl1pPr marL="337090" indent="-337090">
              <a:lnSpc>
                <a:spcPct val="85000"/>
              </a:lnSpc>
              <a:spcBef>
                <a:spcPts val="529"/>
              </a:spcBef>
              <a:spcAft>
                <a:spcPts val="529"/>
              </a:spcAft>
              <a:buFont typeface="Arial" pitchFamily="34" charset="0"/>
              <a:buChar char="•"/>
              <a:defRPr>
                <a:solidFill>
                  <a:srgbClr val="012D4B"/>
                </a:solidFill>
              </a:defRPr>
            </a:lvl1pPr>
            <a:lvl2pPr marL="730361" indent="-280909">
              <a:lnSpc>
                <a:spcPct val="85000"/>
              </a:lnSpc>
              <a:spcBef>
                <a:spcPts val="529"/>
              </a:spcBef>
              <a:spcAft>
                <a:spcPts val="529"/>
              </a:spcAft>
              <a:buFont typeface="Arial" pitchFamily="34" charset="0"/>
              <a:buChar char="•"/>
              <a:defRPr>
                <a:solidFill>
                  <a:srgbClr val="012D4B"/>
                </a:solidFill>
              </a:defRPr>
            </a:lvl2pPr>
            <a:lvl3pPr marL="1123632" indent="-224726">
              <a:lnSpc>
                <a:spcPct val="85000"/>
              </a:lnSpc>
              <a:spcBef>
                <a:spcPts val="529"/>
              </a:spcBef>
              <a:spcAft>
                <a:spcPts val="529"/>
              </a:spcAft>
              <a:buFont typeface="Arial" pitchFamily="34" charset="0"/>
              <a:buChar char="•"/>
              <a:defRPr>
                <a:solidFill>
                  <a:srgbClr val="012D4B"/>
                </a:solidFill>
              </a:defRPr>
            </a:lvl3pPr>
            <a:lvl4pPr marL="1573084" indent="-224726">
              <a:lnSpc>
                <a:spcPct val="85000"/>
              </a:lnSpc>
              <a:spcBef>
                <a:spcPts val="529"/>
              </a:spcBef>
              <a:spcAft>
                <a:spcPts val="529"/>
              </a:spcAft>
              <a:buFont typeface="Arial" pitchFamily="34" charset="0"/>
              <a:buChar char="•"/>
              <a:defRPr>
                <a:solidFill>
                  <a:srgbClr val="012D4B"/>
                </a:solidFill>
              </a:defRPr>
            </a:lvl4pPr>
            <a:lvl5pPr marL="2022538" indent="-224726">
              <a:lnSpc>
                <a:spcPct val="85000"/>
              </a:lnSpc>
              <a:spcBef>
                <a:spcPts val="529"/>
              </a:spcBef>
              <a:spcAft>
                <a:spcPts val="529"/>
              </a:spcAft>
              <a:buFont typeface="Arial" pitchFamily="34" charset="0"/>
              <a:buChar char="•"/>
              <a:defRPr>
                <a:solidFill>
                  <a:srgbClr val="012D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445414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1771525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7452425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26219" indent="-226219">
              <a:spcAft>
                <a:spcPts val="338"/>
              </a:spcAft>
              <a:buFont typeface="Arial" charset="0"/>
              <a:buChar char="•"/>
              <a:tabLst/>
              <a:defRPr sz="2550"/>
            </a:lvl1pPr>
            <a:lvl2pPr marL="523875" indent="-261938">
              <a:spcAft>
                <a:spcPts val="338"/>
              </a:spcAft>
              <a:buFont typeface="Courier New" charset="0"/>
              <a:buChar char="o"/>
              <a:tabLst/>
              <a:defRPr sz="2400"/>
            </a:lvl2pPr>
            <a:lvl3pPr marL="691754" indent="-177404">
              <a:spcAft>
                <a:spcPts val="338"/>
              </a:spcAft>
              <a:buFont typeface="Wingdings" charset="2"/>
              <a:buChar char="§"/>
              <a:tabLst/>
              <a:defRPr sz="2100"/>
            </a:lvl3pPr>
            <a:lvl4pPr marL="989410" indent="-217885">
              <a:tabLst/>
              <a:defRPr sz="1800"/>
            </a:lvl4pPr>
            <a:lvl5pPr marL="1250156" indent="-221456">
              <a:buFont typeface="Courier New" charset="0"/>
              <a:buChar char="o"/>
              <a:tabLst/>
              <a:defRPr sz="18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3000"/>
            </a:lvl1pPr>
          </a:lstStyle>
          <a:p>
            <a:r>
              <a:rPr lang="en-US" dirty="0"/>
              <a:t>Click to edit Master title style</a:t>
            </a:r>
          </a:p>
        </p:txBody>
      </p:sp>
      <p:sp>
        <p:nvSpPr>
          <p:cNvPr id="4" name="Slide Number Placeholder 4">
            <a:extLst>
              <a:ext uri="{FF2B5EF4-FFF2-40B4-BE49-F238E27FC236}">
                <a16:creationId xmlns:a16="http://schemas.microsoft.com/office/drawing/2014/main" id="{6C61B8D1-67A0-4CDD-A390-19999E98DDFE}"/>
              </a:ext>
            </a:extLst>
          </p:cNvPr>
          <p:cNvSpPr>
            <a:spLocks noGrp="1"/>
          </p:cNvSpPr>
          <p:nvPr>
            <p:ph type="sldNum" sz="quarter" idx="10"/>
          </p:nvPr>
        </p:nvSpPr>
        <p:spPr>
          <a:xfrm>
            <a:off x="8715375" y="6530975"/>
            <a:ext cx="476250" cy="415925"/>
          </a:xfrm>
          <a:prstGeom prst="rect">
            <a:avLst/>
          </a:prstGeom>
        </p:spPr>
        <p:txBody>
          <a:bodyPr vert="horz" wrap="square" lIns="91440" tIns="45720" rIns="91440" bIns="45720" numCol="1" anchor="t" anchorCtr="0" compatLnSpc="1">
            <a:prstTxWarp prst="textNoShape">
              <a:avLst/>
            </a:prstTxWarp>
          </a:bodyPr>
          <a:lstStyle>
            <a:lvl1pPr>
              <a:defRPr/>
            </a:lvl1pPr>
          </a:lstStyle>
          <a:p>
            <a:fld id="{4D416DC2-ADA9-4E82-AAB4-074909C09AD8}" type="slidenum">
              <a:rPr lang="en-US" altLang="en-US"/>
              <a:pPr/>
              <a:t>‹#›</a:t>
            </a:fld>
            <a:endParaRPr lang="en-US" altLang="en-US"/>
          </a:p>
        </p:txBody>
      </p:sp>
    </p:spTree>
    <p:extLst>
      <p:ext uri="{BB962C8B-B14F-4D97-AF65-F5344CB8AC3E}">
        <p14:creationId xmlns:p14="http://schemas.microsoft.com/office/powerpoint/2010/main" val="31738977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85750" indent="-285750">
              <a:spcAft>
                <a:spcPts val="450"/>
              </a:spcAft>
              <a:buFont typeface="Arial" charset="0"/>
              <a:buChar char="•"/>
              <a:defRPr sz="3600"/>
            </a:lvl1pPr>
            <a:lvl2pPr marL="754063" indent="-411163">
              <a:spcAft>
                <a:spcPts val="450"/>
              </a:spcAft>
              <a:buFont typeface="Courier New" charset="0"/>
              <a:buChar char="o"/>
              <a:tabLst/>
              <a:defRPr sz="3200"/>
            </a:lvl2pPr>
            <a:lvl3pPr marL="974725" indent="-288925">
              <a:spcAft>
                <a:spcPts val="450"/>
              </a:spcAft>
              <a:buFont typeface="Wingdings" charset="2"/>
              <a:buChar char="§"/>
              <a:tabLst/>
              <a:defRPr sz="2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7" name="Title 6"/>
          <p:cNvSpPr>
            <a:spLocks noGrp="1"/>
          </p:cNvSpPr>
          <p:nvPr>
            <p:ph type="title"/>
          </p:nvPr>
        </p:nvSpPr>
        <p:spPr>
          <a:xfrm>
            <a:off x="457200" y="274638"/>
            <a:ext cx="6781800" cy="1143000"/>
          </a:xfrm>
        </p:spPr>
        <p:txBody>
          <a:bodyPr/>
          <a:lstStyle>
            <a:lvl1pPr>
              <a:defRPr sz="4000"/>
            </a:lvl1pPr>
          </a:lstStyle>
          <a:p>
            <a:r>
              <a:rPr lang="en-US" dirty="0"/>
              <a:t>Click to edit Master title style</a:t>
            </a:r>
          </a:p>
        </p:txBody>
      </p:sp>
    </p:spTree>
    <p:extLst>
      <p:ext uri="{BB962C8B-B14F-4D97-AF65-F5344CB8AC3E}">
        <p14:creationId xmlns:p14="http://schemas.microsoft.com/office/powerpoint/2010/main" val="28268269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080BFFF-7457-46D6-8138-C7AF27E79FC1}"/>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57218FFD-1431-431F-BD03-4BCDDD1BCF38}"/>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B7F3D65F-049E-4173-BDEA-F57F01D06649}" type="slidenum">
              <a:rPr lang="en-US" altLang="en-US"/>
              <a:pPr/>
              <a:t>‹#›</a:t>
            </a:fld>
            <a:endParaRPr lang="en-US" altLang="en-US"/>
          </a:p>
        </p:txBody>
      </p:sp>
      <p:sp>
        <p:nvSpPr>
          <p:cNvPr id="5" name="Rectangle 16">
            <a:extLst>
              <a:ext uri="{FF2B5EF4-FFF2-40B4-BE49-F238E27FC236}">
                <a16:creationId xmlns:a16="http://schemas.microsoft.com/office/drawing/2014/main" id="{C44B4F01-A0A0-4DE4-831F-E529314F02BF}"/>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721321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D008C9F-5360-48ED-9324-CD755593F9D3}"/>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EBD274C6-83E4-41D0-8BA5-083F9822DFAB}"/>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DA5E744-C581-43F8-9839-D35BB6B47342}" type="slidenum">
              <a:rPr lang="en-US" altLang="en-US"/>
              <a:pPr/>
              <a:t>‹#›</a:t>
            </a:fld>
            <a:endParaRPr lang="en-US" altLang="en-US"/>
          </a:p>
        </p:txBody>
      </p:sp>
      <p:sp>
        <p:nvSpPr>
          <p:cNvPr id="4" name="Rectangle 16">
            <a:extLst>
              <a:ext uri="{FF2B5EF4-FFF2-40B4-BE49-F238E27FC236}">
                <a16:creationId xmlns:a16="http://schemas.microsoft.com/office/drawing/2014/main" id="{19C0AF83-8FF7-4ACC-94D5-C65CBA794C5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40768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74829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433FB90B-8199-4AB1-BE71-EA4DF369CB69}"/>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B74951E9-2507-45B4-9BBD-89FBE97094E2}"/>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48BBF62-5442-4692-AC18-0D93AC447502}" type="slidenum">
              <a:rPr lang="en-US" altLang="en-US"/>
              <a:pPr/>
              <a:t>‹#›</a:t>
            </a:fld>
            <a:endParaRPr lang="en-US" altLang="en-US"/>
          </a:p>
        </p:txBody>
      </p:sp>
      <p:sp>
        <p:nvSpPr>
          <p:cNvPr id="5" name="Rectangle 16">
            <a:extLst>
              <a:ext uri="{FF2B5EF4-FFF2-40B4-BE49-F238E27FC236}">
                <a16:creationId xmlns:a16="http://schemas.microsoft.com/office/drawing/2014/main" id="{E4DDEB4B-3AE0-47AA-83F6-AC896D807119}"/>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7307602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9F19F26-BA58-4526-BDC4-2E62D1BF9754}"/>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4C5CB11E-F095-4D67-98C7-D872D867EC3A}"/>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05400F6-E817-4FF8-9989-F339E213EFF8}" type="slidenum">
              <a:rPr lang="en-US" altLang="en-US"/>
              <a:pPr/>
              <a:t>‹#›</a:t>
            </a:fld>
            <a:endParaRPr lang="en-US" altLang="en-US"/>
          </a:p>
        </p:txBody>
      </p:sp>
      <p:sp>
        <p:nvSpPr>
          <p:cNvPr id="7" name="Rectangle 16">
            <a:extLst>
              <a:ext uri="{FF2B5EF4-FFF2-40B4-BE49-F238E27FC236}">
                <a16:creationId xmlns:a16="http://schemas.microsoft.com/office/drawing/2014/main" id="{F746F0A6-9286-4EA4-BDCD-0E7178E2DE6A}"/>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9160247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394390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3117417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301625" indent="-301625">
              <a:spcAft>
                <a:spcPts val="450"/>
              </a:spcAft>
              <a:buFont typeface="Arial" charset="0"/>
              <a:buChar char="•"/>
              <a:tabLst/>
              <a:defRPr sz="3400"/>
            </a:lvl1pPr>
            <a:lvl2pPr marL="698500" indent="-349250">
              <a:spcAft>
                <a:spcPts val="450"/>
              </a:spcAft>
              <a:buFont typeface="Courier New" charset="0"/>
              <a:buChar char="o"/>
              <a:tabLst/>
              <a:defRPr sz="3200"/>
            </a:lvl2pPr>
            <a:lvl3pPr marL="922338" indent="-236538">
              <a:spcAft>
                <a:spcPts val="450"/>
              </a:spcAft>
              <a:buFont typeface="Wingdings" charset="2"/>
              <a:buChar char="§"/>
              <a:tabLst/>
              <a:defRPr sz="2800"/>
            </a:lvl3pPr>
            <a:lvl4pPr marL="1319213" indent="-290513">
              <a:tabLst/>
              <a:defRPr sz="2400"/>
            </a:lvl4pPr>
            <a:lvl5pPr marL="1666875" indent="-295275">
              <a:buFont typeface="Courier New" charset="0"/>
              <a:buChar char="o"/>
              <a:tabLst/>
              <a:defRPr sz="24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4000"/>
            </a:lvl1pPr>
          </a:lstStyle>
          <a:p>
            <a:r>
              <a:rPr lang="en-US" dirty="0"/>
              <a:t>Click to edit Master title style</a:t>
            </a:r>
          </a:p>
        </p:txBody>
      </p:sp>
      <p:sp>
        <p:nvSpPr>
          <p:cNvPr id="4" name="Slide Number Placeholder 4"/>
          <p:cNvSpPr>
            <a:spLocks noGrp="1"/>
          </p:cNvSpPr>
          <p:nvPr>
            <p:ph type="sldNum" sz="quarter" idx="12"/>
          </p:nvPr>
        </p:nvSpPr>
        <p:spPr>
          <a:xfrm>
            <a:off x="8715196" y="6531020"/>
            <a:ext cx="476469" cy="416432"/>
          </a:xfrm>
          <a:prstGeom prst="rect">
            <a:avLst/>
          </a:prstGeom>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30221941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rot="16200000">
            <a:off x="7551351" y="1645920"/>
            <a:ext cx="2438399" cy="365760"/>
          </a:xfrm>
          <a:prstGeom prst="rect">
            <a:avLst/>
          </a:prstGeom>
        </p:spPr>
        <p:txBody>
          <a:bodyPr/>
          <a:lstStyle/>
          <a:p>
            <a:endParaRPr lang="en-US"/>
          </a:p>
        </p:txBody>
      </p:sp>
      <p:sp>
        <p:nvSpPr>
          <p:cNvPr id="4" name="Footer Placeholder 3"/>
          <p:cNvSpPr>
            <a:spLocks noGrp="1"/>
          </p:cNvSpPr>
          <p:nvPr>
            <p:ph type="ftr" sz="quarter" idx="11"/>
          </p:nvPr>
        </p:nvSpPr>
        <p:spPr>
          <a:xfrm rot="16200000">
            <a:off x="7070192" y="3532042"/>
            <a:ext cx="3400718" cy="365760"/>
          </a:xfrm>
          <a:prstGeom prst="rect">
            <a:avLst/>
          </a:prstGeom>
        </p:spPr>
        <p:txBody>
          <a:bodyPr/>
          <a:lstStyle/>
          <a:p>
            <a:endParaRPr lang="en-US"/>
          </a:p>
        </p:txBody>
      </p:sp>
      <p:sp>
        <p:nvSpPr>
          <p:cNvPr id="5" name="Slide Number Placeholder 4"/>
          <p:cNvSpPr>
            <a:spLocks noGrp="1"/>
          </p:cNvSpPr>
          <p:nvPr>
            <p:ph type="sldNum" sz="quarter" idx="12"/>
          </p:nvPr>
        </p:nvSpPr>
        <p:spPr>
          <a:xfrm>
            <a:off x="8715196" y="6531020"/>
            <a:ext cx="476469" cy="416432"/>
          </a:xfrm>
          <a:prstGeom prst="rect">
            <a:avLst/>
          </a:prstGeom>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12823397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style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9847050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3862331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CA9E62-8E5A-4BF9-B624-C7597FCFE397}" type="slidenum">
              <a:rPr lang="en-US" smtClean="0"/>
              <a:pPr/>
              <a:t>‹#›</a:t>
            </a:fld>
            <a:endParaRPr lang="en-US" dirty="0"/>
          </a:p>
        </p:txBody>
      </p:sp>
    </p:spTree>
    <p:extLst>
      <p:ext uri="{BB962C8B-B14F-4D97-AF65-F5344CB8AC3E}">
        <p14:creationId xmlns:p14="http://schemas.microsoft.com/office/powerpoint/2010/main" val="29052152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F12240B-D0A8-4CCC-A9A5-019FC9715B87}" type="slidenum">
              <a:rPr lang="en-US" smtClean="0"/>
              <a:pPr/>
              <a:t>‹#›</a:t>
            </a:fld>
            <a:endParaRPr lang="en-US" dirty="0"/>
          </a:p>
        </p:txBody>
      </p:sp>
    </p:spTree>
    <p:extLst>
      <p:ext uri="{BB962C8B-B14F-4D97-AF65-F5344CB8AC3E}">
        <p14:creationId xmlns:p14="http://schemas.microsoft.com/office/powerpoint/2010/main" val="14326990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3152656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6788199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8282048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26219" indent="-226219">
              <a:spcAft>
                <a:spcPts val="338"/>
              </a:spcAft>
              <a:buFont typeface="Arial" charset="0"/>
              <a:buChar char="•"/>
              <a:tabLst/>
              <a:defRPr sz="2550"/>
            </a:lvl1pPr>
            <a:lvl2pPr marL="523875" indent="-261938">
              <a:spcAft>
                <a:spcPts val="338"/>
              </a:spcAft>
              <a:buFont typeface="Courier New" charset="0"/>
              <a:buChar char="o"/>
              <a:tabLst/>
              <a:defRPr sz="2400"/>
            </a:lvl2pPr>
            <a:lvl3pPr marL="691754" indent="-177404">
              <a:spcAft>
                <a:spcPts val="338"/>
              </a:spcAft>
              <a:buFont typeface="Wingdings" charset="2"/>
              <a:buChar char="§"/>
              <a:tabLst/>
              <a:defRPr sz="2100"/>
            </a:lvl3pPr>
            <a:lvl4pPr marL="989410" indent="-217885">
              <a:tabLst/>
              <a:defRPr sz="1800"/>
            </a:lvl4pPr>
            <a:lvl5pPr marL="1250156" indent="-221456">
              <a:buFont typeface="Courier New" charset="0"/>
              <a:buChar char="o"/>
              <a:tabLst/>
              <a:defRPr sz="18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3000"/>
            </a:lvl1pPr>
          </a:lstStyle>
          <a:p>
            <a:r>
              <a:rPr lang="en-US" dirty="0"/>
              <a:t>Click to edit Master title style</a:t>
            </a:r>
          </a:p>
        </p:txBody>
      </p:sp>
      <p:sp>
        <p:nvSpPr>
          <p:cNvPr id="4" name="Slide Number Placeholder 4">
            <a:extLst>
              <a:ext uri="{FF2B5EF4-FFF2-40B4-BE49-F238E27FC236}">
                <a16:creationId xmlns:a16="http://schemas.microsoft.com/office/drawing/2014/main" id="{6C61B8D1-67A0-4CDD-A390-19999E98DDFE}"/>
              </a:ext>
            </a:extLst>
          </p:cNvPr>
          <p:cNvSpPr>
            <a:spLocks noGrp="1"/>
          </p:cNvSpPr>
          <p:nvPr>
            <p:ph type="sldNum" sz="quarter" idx="10"/>
          </p:nvPr>
        </p:nvSpPr>
        <p:spPr>
          <a:xfrm>
            <a:off x="8715375" y="6530975"/>
            <a:ext cx="476250" cy="415925"/>
          </a:xfrm>
          <a:prstGeom prst="rect">
            <a:avLst/>
          </a:prstGeom>
        </p:spPr>
        <p:txBody>
          <a:bodyPr vert="horz" wrap="square" lIns="91440" tIns="45720" rIns="91440" bIns="45720" numCol="1" anchor="t" anchorCtr="0" compatLnSpc="1">
            <a:prstTxWarp prst="textNoShape">
              <a:avLst/>
            </a:prstTxWarp>
          </a:bodyPr>
          <a:lstStyle>
            <a:lvl1pPr>
              <a:defRPr/>
            </a:lvl1pPr>
          </a:lstStyle>
          <a:p>
            <a:fld id="{4D416DC2-ADA9-4E82-AAB4-074909C09AD8}" type="slidenum">
              <a:rPr lang="en-US" altLang="en-US"/>
              <a:pPr/>
              <a:t>‹#›</a:t>
            </a:fld>
            <a:endParaRPr lang="en-US" altLang="en-US" dirty="0"/>
          </a:p>
        </p:txBody>
      </p:sp>
    </p:spTree>
    <p:extLst>
      <p:ext uri="{BB962C8B-B14F-4D97-AF65-F5344CB8AC3E}">
        <p14:creationId xmlns:p14="http://schemas.microsoft.com/office/powerpoint/2010/main" val="26171335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85750" indent="-285750">
              <a:spcAft>
                <a:spcPts val="450"/>
              </a:spcAft>
              <a:buFont typeface="Arial" charset="0"/>
              <a:buChar char="•"/>
              <a:defRPr sz="3600"/>
            </a:lvl1pPr>
            <a:lvl2pPr marL="754063" indent="-411163">
              <a:spcAft>
                <a:spcPts val="450"/>
              </a:spcAft>
              <a:buFont typeface="Courier New" charset="0"/>
              <a:buChar char="o"/>
              <a:tabLst/>
              <a:defRPr sz="3200"/>
            </a:lvl2pPr>
            <a:lvl3pPr marL="974725" indent="-288925">
              <a:spcAft>
                <a:spcPts val="450"/>
              </a:spcAft>
              <a:buFont typeface="Wingdings" charset="2"/>
              <a:buChar char="§"/>
              <a:tabLst/>
              <a:defRPr sz="2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7" name="Title 6"/>
          <p:cNvSpPr>
            <a:spLocks noGrp="1"/>
          </p:cNvSpPr>
          <p:nvPr>
            <p:ph type="title"/>
          </p:nvPr>
        </p:nvSpPr>
        <p:spPr>
          <a:xfrm>
            <a:off x="457200" y="274638"/>
            <a:ext cx="6781800" cy="1143000"/>
          </a:xfrm>
        </p:spPr>
        <p:txBody>
          <a:bodyPr/>
          <a:lstStyle>
            <a:lvl1pPr>
              <a:defRPr sz="4000"/>
            </a:lvl1pPr>
          </a:lstStyle>
          <a:p>
            <a:r>
              <a:rPr lang="en-US" dirty="0"/>
              <a:t>Click to edit Master title style</a:t>
            </a:r>
          </a:p>
        </p:txBody>
      </p:sp>
    </p:spTree>
    <p:extLst>
      <p:ext uri="{BB962C8B-B14F-4D97-AF65-F5344CB8AC3E}">
        <p14:creationId xmlns:p14="http://schemas.microsoft.com/office/powerpoint/2010/main" val="42424398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080BFFF-7457-46D6-8138-C7AF27E79FC1}"/>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57218FFD-1431-431F-BD03-4BCDDD1BCF38}"/>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B7F3D65F-049E-4173-BDEA-F57F01D06649}" type="slidenum">
              <a:rPr lang="en-US" altLang="en-US"/>
              <a:pPr/>
              <a:t>‹#›</a:t>
            </a:fld>
            <a:endParaRPr lang="en-US" altLang="en-US"/>
          </a:p>
        </p:txBody>
      </p:sp>
      <p:sp>
        <p:nvSpPr>
          <p:cNvPr id="5" name="Rectangle 16">
            <a:extLst>
              <a:ext uri="{FF2B5EF4-FFF2-40B4-BE49-F238E27FC236}">
                <a16:creationId xmlns:a16="http://schemas.microsoft.com/office/drawing/2014/main" id="{C44B4F01-A0A0-4DE4-831F-E529314F02BF}"/>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2520052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D008C9F-5360-48ED-9324-CD755593F9D3}"/>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EBD274C6-83E4-41D0-8BA5-083F9822DFAB}"/>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DA5E744-C581-43F8-9839-D35BB6B47342}" type="slidenum">
              <a:rPr lang="en-US" altLang="en-US"/>
              <a:pPr/>
              <a:t>‹#›</a:t>
            </a:fld>
            <a:endParaRPr lang="en-US" altLang="en-US"/>
          </a:p>
        </p:txBody>
      </p:sp>
      <p:sp>
        <p:nvSpPr>
          <p:cNvPr id="4" name="Rectangle 16">
            <a:extLst>
              <a:ext uri="{FF2B5EF4-FFF2-40B4-BE49-F238E27FC236}">
                <a16:creationId xmlns:a16="http://schemas.microsoft.com/office/drawing/2014/main" id="{19C0AF83-8FF7-4ACC-94D5-C65CBA794C5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0935901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8735011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433FB90B-8199-4AB1-BE71-EA4DF369CB69}"/>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B74951E9-2507-45B4-9BBD-89FBE97094E2}"/>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48BBF62-5442-4692-AC18-0D93AC447502}" type="slidenum">
              <a:rPr lang="en-US" altLang="en-US"/>
              <a:pPr/>
              <a:t>‹#›</a:t>
            </a:fld>
            <a:endParaRPr lang="en-US" altLang="en-US"/>
          </a:p>
        </p:txBody>
      </p:sp>
      <p:sp>
        <p:nvSpPr>
          <p:cNvPr id="5" name="Rectangle 16">
            <a:extLst>
              <a:ext uri="{FF2B5EF4-FFF2-40B4-BE49-F238E27FC236}">
                <a16:creationId xmlns:a16="http://schemas.microsoft.com/office/drawing/2014/main" id="{E4DDEB4B-3AE0-47AA-83F6-AC896D807119}"/>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9638617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9F19F26-BA58-4526-BDC4-2E62D1BF9754}"/>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4C5CB11E-F095-4D67-98C7-D872D867EC3A}"/>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05400F6-E817-4FF8-9989-F339E213EFF8}" type="slidenum">
              <a:rPr lang="en-US" altLang="en-US"/>
              <a:pPr/>
              <a:t>‹#›</a:t>
            </a:fld>
            <a:endParaRPr lang="en-US" altLang="en-US"/>
          </a:p>
        </p:txBody>
      </p:sp>
      <p:sp>
        <p:nvSpPr>
          <p:cNvPr id="7" name="Rectangle 16">
            <a:extLst>
              <a:ext uri="{FF2B5EF4-FFF2-40B4-BE49-F238E27FC236}">
                <a16:creationId xmlns:a16="http://schemas.microsoft.com/office/drawing/2014/main" id="{F746F0A6-9286-4EA4-BDCD-0E7178E2DE6A}"/>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4378966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jp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4.jpeg"/><Relationship Id="rId4" Type="http://schemas.openxmlformats.org/officeDocument/2006/relationships/slideLayout" Target="../slideLayouts/slideLayout13.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4.jpeg"/><Relationship Id="rId5" Type="http://schemas.openxmlformats.org/officeDocument/2006/relationships/slideLayout" Target="../slideLayouts/slideLayout22.xml"/><Relationship Id="rId10" Type="http://schemas.openxmlformats.org/officeDocument/2006/relationships/theme" Target="../theme/theme4.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image" Target="../media/image4.jpeg"/><Relationship Id="rId5" Type="http://schemas.openxmlformats.org/officeDocument/2006/relationships/slideLayout" Target="../slideLayouts/slideLayout31.xml"/><Relationship Id="rId10" Type="http://schemas.openxmlformats.org/officeDocument/2006/relationships/theme" Target="../theme/theme5.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4.jpeg"/><Relationship Id="rId5" Type="http://schemas.openxmlformats.org/officeDocument/2006/relationships/theme" Target="../theme/theme6.xml"/><Relationship Id="rId4" Type="http://schemas.openxmlformats.org/officeDocument/2006/relationships/slideLayout" Target="../slideLayouts/slideLayout3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2.xml"/><Relationship Id="rId7" Type="http://schemas.openxmlformats.org/officeDocument/2006/relationships/image" Target="../media/image1.jp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theme" Target="../theme/theme7.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image" Target="../media/image4.jpeg"/><Relationship Id="rId5" Type="http://schemas.openxmlformats.org/officeDocument/2006/relationships/slideLayout" Target="../slideLayouts/slideLayout49.xml"/><Relationship Id="rId10" Type="http://schemas.openxmlformats.org/officeDocument/2006/relationships/theme" Target="../theme/theme8.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960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298132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720" r:id="rId5"/>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5765800" cy="991352"/>
          </a:xfrm>
          <a:prstGeom prst="rect">
            <a:avLst/>
          </a:prstGeom>
          <a:solidFill>
            <a:schemeClr val="bg1"/>
          </a:solidFill>
        </p:spPr>
        <p:txBody>
          <a:bodyPr vert="horz" lIns="274320" tIns="45720" rIns="91440" bIns="45720" rtlCol="0" anchor="ctr" anchorCtr="0">
            <a:noAutofit/>
          </a:bodyPr>
          <a:lstStyle/>
          <a:p>
            <a:r>
              <a:rPr lang="en-US" dirty="0"/>
              <a:t>Click to edit Master title style</a:t>
            </a:r>
          </a:p>
        </p:txBody>
      </p:sp>
      <p:sp>
        <p:nvSpPr>
          <p:cNvPr id="3" name="Text Placeholder 2"/>
          <p:cNvSpPr>
            <a:spLocks noGrp="1"/>
          </p:cNvSpPr>
          <p:nvPr>
            <p:ph type="body" idx="1"/>
          </p:nvPr>
        </p:nvSpPr>
        <p:spPr>
          <a:xfrm>
            <a:off x="1" y="1363133"/>
            <a:ext cx="8924509" cy="4834466"/>
          </a:xfrm>
          <a:prstGeom prst="rect">
            <a:avLst/>
          </a:prstGeom>
        </p:spPr>
        <p:txBody>
          <a:bodyPr vert="horz" lIns="274320" tIns="45720" rIns="27432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27784912"/>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hf hdr="0" ftr="0" dt="0"/>
  <p:txStyles>
    <p:titleStyle>
      <a:lvl1pPr algn="l" defTabSz="342900" rtl="0" eaLnBrk="1" latinLnBrk="0" hangingPunct="1">
        <a:spcBef>
          <a:spcPct val="0"/>
        </a:spcBef>
        <a:buNone/>
        <a:defRPr sz="1800" kern="1200" cap="all" spc="150">
          <a:solidFill>
            <a:srgbClr val="EEB211"/>
          </a:solidFill>
          <a:latin typeface="Calibri"/>
          <a:ea typeface="+mj-ea"/>
          <a:cs typeface="+mj-cs"/>
        </a:defRPr>
      </a:lvl1pPr>
    </p:titleStyle>
    <p:bodyStyle>
      <a:lvl1pPr marL="0" indent="0" algn="l" defTabSz="342900" rtl="0" eaLnBrk="1" latinLnBrk="0" hangingPunct="1">
        <a:spcBef>
          <a:spcPct val="20000"/>
        </a:spcBef>
        <a:buFont typeface="Arial"/>
        <a:buNone/>
        <a:defRPr sz="2400" kern="1200">
          <a:solidFill>
            <a:srgbClr val="262626"/>
          </a:solidFill>
          <a:latin typeface="+mn-lt"/>
          <a:ea typeface="+mn-ea"/>
          <a:cs typeface="+mn-cs"/>
        </a:defRPr>
      </a:lvl1pPr>
      <a:lvl2pPr marL="349758" indent="-214313" algn="l" defTabSz="342900" rtl="0" eaLnBrk="1" latinLnBrk="0" hangingPunct="1">
        <a:spcBef>
          <a:spcPct val="20000"/>
        </a:spcBef>
        <a:buFont typeface="Arial"/>
        <a:buChar char="•"/>
        <a:defRPr sz="2100" kern="1200">
          <a:solidFill>
            <a:srgbClr val="262626"/>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rgbClr val="262626"/>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bg1"/>
          </a:solidFill>
          <a:latin typeface="Roboto Light"/>
          <a:ea typeface="+mn-ea"/>
          <a:cs typeface="+mn-cs"/>
        </a:defRPr>
      </a:lvl4pPr>
      <a:lvl5pPr marL="1543050" indent="-171450" algn="l" defTabSz="342900" rtl="0" eaLnBrk="1" latinLnBrk="0" hangingPunct="1">
        <a:spcBef>
          <a:spcPct val="20000"/>
        </a:spcBef>
        <a:buFont typeface="Arial"/>
        <a:buChar char="»"/>
        <a:defRPr sz="1500" kern="1200">
          <a:solidFill>
            <a:schemeClr val="bg1"/>
          </a:solidFill>
          <a:latin typeface="Roboto Ligh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DDB7371-A19E-4F58-8D7D-3A7A9B3EB0E8}"/>
              </a:ext>
            </a:extLst>
          </p:cNvPr>
          <p:cNvSpPr>
            <a:spLocks noGrp="1"/>
          </p:cNvSpPr>
          <p:nvPr>
            <p:ph type="title"/>
          </p:nvPr>
        </p:nvSpPr>
        <p:spPr bwMode="auto">
          <a:xfrm>
            <a:off x="457200" y="274638"/>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575E760-408B-4B3B-8E55-54F9648365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5887486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5" r:id="rId4"/>
    <p:sldLayoutId id="2147483696" r:id="rId5"/>
    <p:sldLayoutId id="2147483697" r:id="rId6"/>
    <p:sldLayoutId id="2147483698" r:id="rId7"/>
    <p:sldLayoutId id="2147483699" r:id="rId8"/>
  </p:sldLayoutIdLst>
  <p:hf hdr="0" ftr="0" dt="0"/>
  <p:txStyles>
    <p:titleStyle>
      <a:lvl1pPr algn="l" defTabSz="342900" rtl="0" eaLnBrk="0" fontAlgn="base" hangingPunct="0">
        <a:spcBef>
          <a:spcPct val="0"/>
        </a:spcBef>
        <a:spcAft>
          <a:spcPct val="0"/>
        </a:spcAft>
        <a:defRPr sz="2700" kern="1200">
          <a:solidFill>
            <a:schemeClr val="tx1"/>
          </a:solidFill>
          <a:latin typeface="+mj-lt"/>
          <a:ea typeface="+mj-ea"/>
          <a:cs typeface="+mj-cs"/>
        </a:defRPr>
      </a:lvl1pPr>
      <a:lvl2pPr algn="l" defTabSz="342900" rtl="0" eaLnBrk="0" fontAlgn="base" hangingPunct="0">
        <a:spcBef>
          <a:spcPct val="0"/>
        </a:spcBef>
        <a:spcAft>
          <a:spcPct val="0"/>
        </a:spcAft>
        <a:defRPr sz="2700">
          <a:solidFill>
            <a:schemeClr val="tx1"/>
          </a:solidFill>
          <a:latin typeface="Calibri" panose="020F0502020204030204" pitchFamily="34" charset="0"/>
        </a:defRPr>
      </a:lvl2pPr>
      <a:lvl3pPr algn="l" defTabSz="342900" rtl="0" eaLnBrk="0" fontAlgn="base" hangingPunct="0">
        <a:spcBef>
          <a:spcPct val="0"/>
        </a:spcBef>
        <a:spcAft>
          <a:spcPct val="0"/>
        </a:spcAft>
        <a:defRPr sz="2700">
          <a:solidFill>
            <a:schemeClr val="tx1"/>
          </a:solidFill>
          <a:latin typeface="Calibri" panose="020F0502020204030204" pitchFamily="34" charset="0"/>
        </a:defRPr>
      </a:lvl3pPr>
      <a:lvl4pPr algn="l" defTabSz="342900" rtl="0" eaLnBrk="0" fontAlgn="base" hangingPunct="0">
        <a:spcBef>
          <a:spcPct val="0"/>
        </a:spcBef>
        <a:spcAft>
          <a:spcPct val="0"/>
        </a:spcAft>
        <a:defRPr sz="2700">
          <a:solidFill>
            <a:schemeClr val="tx1"/>
          </a:solidFill>
          <a:latin typeface="Calibri" panose="020F0502020204030204" pitchFamily="34" charset="0"/>
        </a:defRPr>
      </a:lvl4pPr>
      <a:lvl5pPr algn="l" defTabSz="342900" rtl="0" eaLnBrk="0" fontAlgn="base" hangingPunct="0">
        <a:spcBef>
          <a:spcPct val="0"/>
        </a:spcBef>
        <a:spcAft>
          <a:spcPct val="0"/>
        </a:spcAft>
        <a:defRPr sz="2700">
          <a:solidFill>
            <a:schemeClr val="tx1"/>
          </a:solidFill>
          <a:latin typeface="Calibri" panose="020F0502020204030204" pitchFamily="34" charset="0"/>
        </a:defRPr>
      </a:lvl5pPr>
      <a:lvl6pPr marL="457200" algn="l" defTabSz="342900" rtl="0" fontAlgn="base">
        <a:spcBef>
          <a:spcPct val="0"/>
        </a:spcBef>
        <a:spcAft>
          <a:spcPct val="0"/>
        </a:spcAft>
        <a:defRPr sz="2700">
          <a:solidFill>
            <a:schemeClr val="tx1"/>
          </a:solidFill>
          <a:latin typeface="Calibri" panose="020F0502020204030204" pitchFamily="34" charset="0"/>
        </a:defRPr>
      </a:lvl6pPr>
      <a:lvl7pPr marL="914400" algn="l" defTabSz="342900" rtl="0" fontAlgn="base">
        <a:spcBef>
          <a:spcPct val="0"/>
        </a:spcBef>
        <a:spcAft>
          <a:spcPct val="0"/>
        </a:spcAft>
        <a:defRPr sz="2700">
          <a:solidFill>
            <a:schemeClr val="tx1"/>
          </a:solidFill>
          <a:latin typeface="Calibri" panose="020F0502020204030204" pitchFamily="34" charset="0"/>
        </a:defRPr>
      </a:lvl7pPr>
      <a:lvl8pPr marL="1371600" algn="l" defTabSz="342900" rtl="0" fontAlgn="base">
        <a:spcBef>
          <a:spcPct val="0"/>
        </a:spcBef>
        <a:spcAft>
          <a:spcPct val="0"/>
        </a:spcAft>
        <a:defRPr sz="2700">
          <a:solidFill>
            <a:schemeClr val="tx1"/>
          </a:solidFill>
          <a:latin typeface="Calibri" panose="020F0502020204030204" pitchFamily="34" charset="0"/>
        </a:defRPr>
      </a:lvl8pPr>
      <a:lvl9pPr marL="1828800" algn="l" defTabSz="342900" rtl="0" fontAlgn="base">
        <a:spcBef>
          <a:spcPct val="0"/>
        </a:spcBef>
        <a:spcAft>
          <a:spcPct val="0"/>
        </a:spcAft>
        <a:defRPr sz="2700">
          <a:solidFill>
            <a:schemeClr val="tx1"/>
          </a:solidFill>
          <a:latin typeface="Calibri" panose="020F0502020204030204"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960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493083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DDB7371-A19E-4F58-8D7D-3A7A9B3EB0E8}"/>
              </a:ext>
            </a:extLst>
          </p:cNvPr>
          <p:cNvSpPr>
            <a:spLocks noGrp="1"/>
          </p:cNvSpPr>
          <p:nvPr>
            <p:ph type="title"/>
          </p:nvPr>
        </p:nvSpPr>
        <p:spPr bwMode="auto">
          <a:xfrm>
            <a:off x="457200" y="274638"/>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575E760-408B-4B3B-8E55-54F9648365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7634718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hf hdr="0" ftr="0" dt="0"/>
  <p:txStyles>
    <p:titleStyle>
      <a:lvl1pPr algn="l" defTabSz="342900" rtl="0" eaLnBrk="0" fontAlgn="base" hangingPunct="0">
        <a:spcBef>
          <a:spcPct val="0"/>
        </a:spcBef>
        <a:spcAft>
          <a:spcPct val="0"/>
        </a:spcAft>
        <a:defRPr sz="2700" kern="1200">
          <a:solidFill>
            <a:schemeClr val="tx1"/>
          </a:solidFill>
          <a:latin typeface="+mj-lt"/>
          <a:ea typeface="+mj-ea"/>
          <a:cs typeface="+mj-cs"/>
        </a:defRPr>
      </a:lvl1pPr>
      <a:lvl2pPr algn="l" defTabSz="342900" rtl="0" eaLnBrk="0" fontAlgn="base" hangingPunct="0">
        <a:spcBef>
          <a:spcPct val="0"/>
        </a:spcBef>
        <a:spcAft>
          <a:spcPct val="0"/>
        </a:spcAft>
        <a:defRPr sz="2700">
          <a:solidFill>
            <a:schemeClr val="tx1"/>
          </a:solidFill>
          <a:latin typeface="Calibri" panose="020F0502020204030204" pitchFamily="34" charset="0"/>
        </a:defRPr>
      </a:lvl2pPr>
      <a:lvl3pPr algn="l" defTabSz="342900" rtl="0" eaLnBrk="0" fontAlgn="base" hangingPunct="0">
        <a:spcBef>
          <a:spcPct val="0"/>
        </a:spcBef>
        <a:spcAft>
          <a:spcPct val="0"/>
        </a:spcAft>
        <a:defRPr sz="2700">
          <a:solidFill>
            <a:schemeClr val="tx1"/>
          </a:solidFill>
          <a:latin typeface="Calibri" panose="020F0502020204030204" pitchFamily="34" charset="0"/>
        </a:defRPr>
      </a:lvl3pPr>
      <a:lvl4pPr algn="l" defTabSz="342900" rtl="0" eaLnBrk="0" fontAlgn="base" hangingPunct="0">
        <a:spcBef>
          <a:spcPct val="0"/>
        </a:spcBef>
        <a:spcAft>
          <a:spcPct val="0"/>
        </a:spcAft>
        <a:defRPr sz="2700">
          <a:solidFill>
            <a:schemeClr val="tx1"/>
          </a:solidFill>
          <a:latin typeface="Calibri" panose="020F0502020204030204" pitchFamily="34" charset="0"/>
        </a:defRPr>
      </a:lvl4pPr>
      <a:lvl5pPr algn="l" defTabSz="342900" rtl="0" eaLnBrk="0" fontAlgn="base" hangingPunct="0">
        <a:spcBef>
          <a:spcPct val="0"/>
        </a:spcBef>
        <a:spcAft>
          <a:spcPct val="0"/>
        </a:spcAft>
        <a:defRPr sz="2700">
          <a:solidFill>
            <a:schemeClr val="tx1"/>
          </a:solidFill>
          <a:latin typeface="Calibri" panose="020F0502020204030204" pitchFamily="34" charset="0"/>
        </a:defRPr>
      </a:lvl5pPr>
      <a:lvl6pPr marL="457200" algn="l" defTabSz="342900" rtl="0" fontAlgn="base">
        <a:spcBef>
          <a:spcPct val="0"/>
        </a:spcBef>
        <a:spcAft>
          <a:spcPct val="0"/>
        </a:spcAft>
        <a:defRPr sz="2700">
          <a:solidFill>
            <a:schemeClr val="tx1"/>
          </a:solidFill>
          <a:latin typeface="Calibri" panose="020F0502020204030204" pitchFamily="34" charset="0"/>
        </a:defRPr>
      </a:lvl6pPr>
      <a:lvl7pPr marL="914400" algn="l" defTabSz="342900" rtl="0" fontAlgn="base">
        <a:spcBef>
          <a:spcPct val="0"/>
        </a:spcBef>
        <a:spcAft>
          <a:spcPct val="0"/>
        </a:spcAft>
        <a:defRPr sz="2700">
          <a:solidFill>
            <a:schemeClr val="tx1"/>
          </a:solidFill>
          <a:latin typeface="Calibri" panose="020F0502020204030204" pitchFamily="34" charset="0"/>
        </a:defRPr>
      </a:lvl7pPr>
      <a:lvl8pPr marL="1371600" algn="l" defTabSz="342900" rtl="0" fontAlgn="base">
        <a:spcBef>
          <a:spcPct val="0"/>
        </a:spcBef>
        <a:spcAft>
          <a:spcPct val="0"/>
        </a:spcAft>
        <a:defRPr sz="2700">
          <a:solidFill>
            <a:schemeClr val="tx1"/>
          </a:solidFill>
          <a:latin typeface="Calibri" panose="020F0502020204030204" pitchFamily="34" charset="0"/>
        </a:defRPr>
      </a:lvl8pPr>
      <a:lvl9pPr marL="1828800" algn="l" defTabSz="342900" rtl="0" fontAlgn="base">
        <a:spcBef>
          <a:spcPct val="0"/>
        </a:spcBef>
        <a:spcAft>
          <a:spcPct val="0"/>
        </a:spcAft>
        <a:defRPr sz="2700">
          <a:solidFill>
            <a:schemeClr val="tx1"/>
          </a:solidFill>
          <a:latin typeface="Calibri" panose="020F0502020204030204"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960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8296142"/>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960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299936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DDB7371-A19E-4F58-8D7D-3A7A9B3EB0E8}"/>
              </a:ext>
            </a:extLst>
          </p:cNvPr>
          <p:cNvSpPr>
            <a:spLocks noGrp="1"/>
          </p:cNvSpPr>
          <p:nvPr>
            <p:ph type="title"/>
          </p:nvPr>
        </p:nvSpPr>
        <p:spPr bwMode="auto">
          <a:xfrm>
            <a:off x="457200" y="274638"/>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575E760-408B-4B3B-8E55-54F9648365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65762521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Lst>
  <p:hf hdr="0" ftr="0" dt="0"/>
  <p:txStyles>
    <p:titleStyle>
      <a:lvl1pPr algn="l" defTabSz="342900" rtl="0" eaLnBrk="0" fontAlgn="base" hangingPunct="0">
        <a:spcBef>
          <a:spcPct val="0"/>
        </a:spcBef>
        <a:spcAft>
          <a:spcPct val="0"/>
        </a:spcAft>
        <a:defRPr sz="2700" kern="1200">
          <a:solidFill>
            <a:schemeClr val="tx1"/>
          </a:solidFill>
          <a:latin typeface="+mj-lt"/>
          <a:ea typeface="+mj-ea"/>
          <a:cs typeface="+mj-cs"/>
        </a:defRPr>
      </a:lvl1pPr>
      <a:lvl2pPr algn="l" defTabSz="342900" rtl="0" eaLnBrk="0" fontAlgn="base" hangingPunct="0">
        <a:spcBef>
          <a:spcPct val="0"/>
        </a:spcBef>
        <a:spcAft>
          <a:spcPct val="0"/>
        </a:spcAft>
        <a:defRPr sz="2700">
          <a:solidFill>
            <a:schemeClr val="tx1"/>
          </a:solidFill>
          <a:latin typeface="Calibri" panose="020F0502020204030204" pitchFamily="34" charset="0"/>
        </a:defRPr>
      </a:lvl2pPr>
      <a:lvl3pPr algn="l" defTabSz="342900" rtl="0" eaLnBrk="0" fontAlgn="base" hangingPunct="0">
        <a:spcBef>
          <a:spcPct val="0"/>
        </a:spcBef>
        <a:spcAft>
          <a:spcPct val="0"/>
        </a:spcAft>
        <a:defRPr sz="2700">
          <a:solidFill>
            <a:schemeClr val="tx1"/>
          </a:solidFill>
          <a:latin typeface="Calibri" panose="020F0502020204030204" pitchFamily="34" charset="0"/>
        </a:defRPr>
      </a:lvl3pPr>
      <a:lvl4pPr algn="l" defTabSz="342900" rtl="0" eaLnBrk="0" fontAlgn="base" hangingPunct="0">
        <a:spcBef>
          <a:spcPct val="0"/>
        </a:spcBef>
        <a:spcAft>
          <a:spcPct val="0"/>
        </a:spcAft>
        <a:defRPr sz="2700">
          <a:solidFill>
            <a:schemeClr val="tx1"/>
          </a:solidFill>
          <a:latin typeface="Calibri" panose="020F0502020204030204" pitchFamily="34" charset="0"/>
        </a:defRPr>
      </a:lvl4pPr>
      <a:lvl5pPr algn="l" defTabSz="342900" rtl="0" eaLnBrk="0" fontAlgn="base" hangingPunct="0">
        <a:spcBef>
          <a:spcPct val="0"/>
        </a:spcBef>
        <a:spcAft>
          <a:spcPct val="0"/>
        </a:spcAft>
        <a:defRPr sz="2700">
          <a:solidFill>
            <a:schemeClr val="tx1"/>
          </a:solidFill>
          <a:latin typeface="Calibri" panose="020F0502020204030204" pitchFamily="34" charset="0"/>
        </a:defRPr>
      </a:lvl5pPr>
      <a:lvl6pPr marL="457200" algn="l" defTabSz="342900" rtl="0" fontAlgn="base">
        <a:spcBef>
          <a:spcPct val="0"/>
        </a:spcBef>
        <a:spcAft>
          <a:spcPct val="0"/>
        </a:spcAft>
        <a:defRPr sz="2700">
          <a:solidFill>
            <a:schemeClr val="tx1"/>
          </a:solidFill>
          <a:latin typeface="Calibri" panose="020F0502020204030204" pitchFamily="34" charset="0"/>
        </a:defRPr>
      </a:lvl6pPr>
      <a:lvl7pPr marL="914400" algn="l" defTabSz="342900" rtl="0" fontAlgn="base">
        <a:spcBef>
          <a:spcPct val="0"/>
        </a:spcBef>
        <a:spcAft>
          <a:spcPct val="0"/>
        </a:spcAft>
        <a:defRPr sz="2700">
          <a:solidFill>
            <a:schemeClr val="tx1"/>
          </a:solidFill>
          <a:latin typeface="Calibri" panose="020F0502020204030204" pitchFamily="34" charset="0"/>
        </a:defRPr>
      </a:lvl7pPr>
      <a:lvl8pPr marL="1371600" algn="l" defTabSz="342900" rtl="0" fontAlgn="base">
        <a:spcBef>
          <a:spcPct val="0"/>
        </a:spcBef>
        <a:spcAft>
          <a:spcPct val="0"/>
        </a:spcAft>
        <a:defRPr sz="2700">
          <a:solidFill>
            <a:schemeClr val="tx1"/>
          </a:solidFill>
          <a:latin typeface="Calibri" panose="020F0502020204030204" pitchFamily="34" charset="0"/>
        </a:defRPr>
      </a:lvl8pPr>
      <a:lvl9pPr marL="1828800" algn="l" defTabSz="342900" rtl="0" fontAlgn="base">
        <a:spcBef>
          <a:spcPct val="0"/>
        </a:spcBef>
        <a:spcAft>
          <a:spcPct val="0"/>
        </a:spcAft>
        <a:defRPr sz="2700">
          <a:solidFill>
            <a:schemeClr val="tx1"/>
          </a:solidFill>
          <a:latin typeface="Calibri" panose="020F0502020204030204"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notesSlide" Target="../notesSlides/notesSlide14.xml"/><Relationship Id="rId1" Type="http://schemas.openxmlformats.org/officeDocument/2006/relationships/slideLayout" Target="../slideLayouts/slideLayout38.xml"/><Relationship Id="rId4" Type="http://schemas.openxmlformats.org/officeDocument/2006/relationships/hyperlink" Target="http://www.oshainfo.gatech.edu/"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comments" Target="../comments/commen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comments" Target="../comments/commen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comments" Target="../comments/commen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comments" Target="../comments/comment6.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oleObject" Target="../embeddings/oleObject1.bin"/></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30.xml"/><Relationship Id="rId5" Type="http://schemas.openxmlformats.org/officeDocument/2006/relationships/comments" Target="../comments/comment7.xml"/><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33.xml"/><Relationship Id="rId4" Type="http://schemas.openxmlformats.org/officeDocument/2006/relationships/image" Target="../media/image31.jpeg"/></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0.xml"/><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2.xml"/><Relationship Id="rId1" Type="http://schemas.openxmlformats.org/officeDocument/2006/relationships/slideLayout" Target="../slideLayouts/slideLayout30.xml"/><Relationship Id="rId4" Type="http://schemas.openxmlformats.org/officeDocument/2006/relationships/image" Target="../media/image34.jpeg"/></Relationships>
</file>

<file path=ppt/slides/_rels/slide53.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53.xml"/><Relationship Id="rId1" Type="http://schemas.openxmlformats.org/officeDocument/2006/relationships/slideLayout" Target="../slideLayouts/slideLayout30.xml"/><Relationship Id="rId4" Type="http://schemas.openxmlformats.org/officeDocument/2006/relationships/image" Target="../media/image36.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2.xml"/></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6.xml"/><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7.xml"/><Relationship Id="rId1" Type="http://schemas.openxmlformats.org/officeDocument/2006/relationships/slideLayout" Target="../slideLayouts/slideLayout33.xml"/><Relationship Id="rId4" Type="http://schemas.openxmlformats.org/officeDocument/2006/relationships/image" Target="../media/image39.jpeg"/></Relationships>
</file>

<file path=ppt/slides/_rels/slide5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8.xml"/><Relationship Id="rId1" Type="http://schemas.openxmlformats.org/officeDocument/2006/relationships/slideLayout" Target="../slideLayouts/slideLayout30.xml"/><Relationship Id="rId5" Type="http://schemas.openxmlformats.org/officeDocument/2006/relationships/image" Target="../media/image41.jpeg"/><Relationship Id="rId4" Type="http://schemas.openxmlformats.org/officeDocument/2006/relationships/image" Target="../media/image36.jpeg"/></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9.xml"/><Relationship Id="rId1" Type="http://schemas.openxmlformats.org/officeDocument/2006/relationships/slideLayout" Target="../slideLayouts/slideLayout33.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3.wmf"/></Relationships>
</file>

<file path=ppt/slides/_rels/slide6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0.xml"/><Relationship Id="rId1" Type="http://schemas.openxmlformats.org/officeDocument/2006/relationships/slideLayout" Target="../slideLayouts/slideLayout47.xml"/><Relationship Id="rId4" Type="http://schemas.openxmlformats.org/officeDocument/2006/relationships/image" Target="../media/image47.jpeg"/></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1.xml"/><Relationship Id="rId1" Type="http://schemas.openxmlformats.org/officeDocument/2006/relationships/slideLayout" Target="../slideLayouts/slideLayout33.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4.xml"/><Relationship Id="rId1" Type="http://schemas.openxmlformats.org/officeDocument/2006/relationships/slideLayout" Target="../slideLayouts/slideLayout33.xml"/></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5.xml"/><Relationship Id="rId1" Type="http://schemas.openxmlformats.org/officeDocument/2006/relationships/slideLayout" Target="../slideLayouts/slideLayout30.xml"/><Relationship Id="rId4" Type="http://schemas.openxmlformats.org/officeDocument/2006/relationships/image" Target="../media/image53.jpeg"/></Relationships>
</file>

<file path=ppt/slides/_rels/slide6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6.xml"/><Relationship Id="rId1" Type="http://schemas.openxmlformats.org/officeDocument/2006/relationships/slideLayout" Target="../slideLayouts/slideLayout30.xml"/></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7.xml"/><Relationship Id="rId1" Type="http://schemas.openxmlformats.org/officeDocument/2006/relationships/slideLayout" Target="../slideLayouts/slideLayout30.xml"/><Relationship Id="rId4" Type="http://schemas.openxmlformats.org/officeDocument/2006/relationships/image" Target="../media/image55.jpeg"/></Relationships>
</file>

<file path=ppt/slides/_rels/slide6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8.xml"/><Relationship Id="rId1" Type="http://schemas.openxmlformats.org/officeDocument/2006/relationships/slideLayout" Target="../slideLayouts/slideLayout33.xml"/></Relationships>
</file>

<file path=ppt/slides/_rels/slide69.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0.jpeg"/><Relationship Id="rId2" Type="http://schemas.openxmlformats.org/officeDocument/2006/relationships/notesSlide" Target="../notesSlides/notesSlide69.xml"/><Relationship Id="rId1" Type="http://schemas.openxmlformats.org/officeDocument/2006/relationships/slideLayout" Target="../slideLayouts/slideLayout33.xml"/><Relationship Id="rId6" Type="http://schemas.openxmlformats.org/officeDocument/2006/relationships/image" Target="../media/image59.wmf"/><Relationship Id="rId5" Type="http://schemas.openxmlformats.org/officeDocument/2006/relationships/image" Target="../media/image58.jpeg"/><Relationship Id="rId4" Type="http://schemas.openxmlformats.org/officeDocument/2006/relationships/hyperlink" Target="http://www.pro-lock.co.uk/gate.htm"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70.xml"/><Relationship Id="rId1" Type="http://schemas.openxmlformats.org/officeDocument/2006/relationships/slideLayout" Target="../slideLayouts/slideLayout33.xml"/><Relationship Id="rId4" Type="http://schemas.openxmlformats.org/officeDocument/2006/relationships/image" Target="../media/image62.png"/></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1.xml"/><Relationship Id="rId1" Type="http://schemas.openxmlformats.org/officeDocument/2006/relationships/slideLayout" Target="../slideLayouts/slideLayout33.xml"/></Relationships>
</file>

<file path=ppt/slides/_rels/slide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2.xml"/><Relationship Id="rId1" Type="http://schemas.openxmlformats.org/officeDocument/2006/relationships/slideLayout" Target="../slideLayouts/slideLayout3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4.xml"/><Relationship Id="rId1" Type="http://schemas.openxmlformats.org/officeDocument/2006/relationships/slideLayout" Target="../slideLayouts/slideLayout3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www.osha.gov/pls/oshaweb/owalink.query_links?src_doc_type=STANDARDS&amp;src_unique_file=1910_0147&amp;src_anchor_name=1910.147(c)(4)(i)" TargetMode="External"/><Relationship Id="rId2" Type="http://schemas.openxmlformats.org/officeDocument/2006/relationships/notesSlide" Target="../notesSlides/notesSlide79.xml"/><Relationship Id="rId1" Type="http://schemas.openxmlformats.org/officeDocument/2006/relationships/slideLayout" Target="../slideLayouts/slideLayout4.xml"/><Relationship Id="rId4" Type="http://schemas.openxmlformats.org/officeDocument/2006/relationships/image" Target="../media/image65.jpe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6.xml"/><Relationship Id="rId7" Type="http://schemas.openxmlformats.org/officeDocument/2006/relationships/image" Target="../media/image68.w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67.jpeg"/><Relationship Id="rId5" Type="http://schemas.openxmlformats.org/officeDocument/2006/relationships/image" Target="../media/image66.wmf"/><Relationship Id="rId4" Type="http://schemas.openxmlformats.org/officeDocument/2006/relationships/oleObject" Target="../embeddings/oleObject2.bin"/></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71.jpg"/><Relationship Id="rId5" Type="http://schemas.openxmlformats.org/officeDocument/2006/relationships/image" Target="../media/image70.png"/><Relationship Id="rId4" Type="http://schemas.openxmlformats.org/officeDocument/2006/relationships/oleObject" Target="../embeddings/oleObject3.bin"/></Relationships>
</file>

<file path=ppt/slides/_rels/slide9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3.png"/><Relationship Id="rId7" Type="http://schemas.openxmlformats.org/officeDocument/2006/relationships/diagramQuickStyle" Target="../diagrams/quickStyle1.xml"/><Relationship Id="rId2" Type="http://schemas.openxmlformats.org/officeDocument/2006/relationships/notesSlide" Target="../notesSlides/notesSlide91.xml"/><Relationship Id="rId1" Type="http://schemas.openxmlformats.org/officeDocument/2006/relationships/slideLayout" Target="../slideLayouts/slideLayout3.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75.png"/><Relationship Id="rId4" Type="http://schemas.openxmlformats.org/officeDocument/2006/relationships/image" Target="../media/image74.png"/><Relationship Id="rId9" Type="http://schemas.microsoft.com/office/2007/relationships/diagramDrawing" Target="../diagrams/drawing1.xml"/></Relationships>
</file>

<file path=ppt/slides/_rels/slide9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6.jpeg"/><Relationship Id="rId7" Type="http://schemas.openxmlformats.org/officeDocument/2006/relationships/diagramColors" Target="../diagrams/colors2.xml"/><Relationship Id="rId2" Type="http://schemas.openxmlformats.org/officeDocument/2006/relationships/notesSlide" Target="../notesSlides/notesSlide92.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3.xml"/><Relationship Id="rId1" Type="http://schemas.openxmlformats.org/officeDocument/2006/relationships/vmlDrawing" Target="../drawings/vmlDrawing4.vml"/><Relationship Id="rId5" Type="http://schemas.openxmlformats.org/officeDocument/2006/relationships/image" Target="../media/image70.png"/><Relationship Id="rId4" Type="http://schemas.openxmlformats.org/officeDocument/2006/relationships/oleObject" Target="../embeddings/oleObject3.bin"/></Relationships>
</file>

<file path=ppt/slides/_rels/slide9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4.xml"/><Relationship Id="rId1" Type="http://schemas.openxmlformats.org/officeDocument/2006/relationships/slideLayout" Target="../slideLayouts/slideLayout5.xml"/><Relationship Id="rId6" Type="http://schemas.openxmlformats.org/officeDocument/2006/relationships/image" Target="../media/image80.wmf"/><Relationship Id="rId5" Type="http://schemas.openxmlformats.org/officeDocument/2006/relationships/image" Target="../media/image79.jpeg"/><Relationship Id="rId4" Type="http://schemas.openxmlformats.org/officeDocument/2006/relationships/image" Target="../media/image78.png"/></Relationships>
</file>

<file path=ppt/slides/_rels/slide9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6.xml"/><Relationship Id="rId1" Type="http://schemas.openxmlformats.org/officeDocument/2006/relationships/slideLayout" Target="../slideLayouts/slideLayout3.xml"/><Relationship Id="rId5" Type="http://schemas.openxmlformats.org/officeDocument/2006/relationships/image" Target="../media/image84.png"/><Relationship Id="rId4" Type="http://schemas.openxmlformats.org/officeDocument/2006/relationships/image" Target="../media/image83.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8.xml"/><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9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9.xml"/><Relationship Id="rId1" Type="http://schemas.openxmlformats.org/officeDocument/2006/relationships/slideLayout" Target="../slideLayouts/slideLayout3.xml"/><Relationship Id="rId5" Type="http://schemas.openxmlformats.org/officeDocument/2006/relationships/image" Target="../media/image89.png"/><Relationship Id="rId4" Type="http://schemas.openxmlformats.org/officeDocument/2006/relationships/image" Target="../media/image88.png"/></Relationships>
</file>

<file path=ppt/slides/_rels/slide10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01.xml"/><Relationship Id="rId1" Type="http://schemas.openxmlformats.org/officeDocument/2006/relationships/slideLayout" Target="../slideLayouts/slideLayout3.xml"/><Relationship Id="rId4" Type="http://schemas.openxmlformats.org/officeDocument/2006/relationships/image" Target="../media/image92.jpeg"/></Relationships>
</file>

<file path=ppt/slides/_rels/slide10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03.xml"/><Relationship Id="rId2" Type="http://schemas.openxmlformats.org/officeDocument/2006/relationships/slideLayout" Target="../slideLayouts/slideLayout3.xml"/><Relationship Id="rId1" Type="http://schemas.openxmlformats.org/officeDocument/2006/relationships/vmlDrawing" Target="../drawings/vmlDrawing5.vml"/><Relationship Id="rId5" Type="http://schemas.openxmlformats.org/officeDocument/2006/relationships/image" Target="../media/image93.png"/><Relationship Id="rId4" Type="http://schemas.openxmlformats.org/officeDocument/2006/relationships/oleObject" Target="../embeddings/oleObject4.bin"/></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3.xml"/><Relationship Id="rId1" Type="http://schemas.openxmlformats.org/officeDocument/2006/relationships/vmlDrawing" Target="../drawings/vmlDrawing6.vml"/><Relationship Id="rId5" Type="http://schemas.openxmlformats.org/officeDocument/2006/relationships/image" Target="../media/image94.png"/><Relationship Id="rId4" Type="http://schemas.openxmlformats.org/officeDocument/2006/relationships/oleObject" Target="../embeddings/oleObject5.bin"/></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105.xml"/><Relationship Id="rId2" Type="http://schemas.openxmlformats.org/officeDocument/2006/relationships/slideLayout" Target="../slideLayouts/slideLayout3.xml"/><Relationship Id="rId1" Type="http://schemas.openxmlformats.org/officeDocument/2006/relationships/vmlDrawing" Target="../drawings/vmlDrawing7.vml"/><Relationship Id="rId5" Type="http://schemas.openxmlformats.org/officeDocument/2006/relationships/image" Target="../media/image95.png"/><Relationship Id="rId4" Type="http://schemas.openxmlformats.org/officeDocument/2006/relationships/oleObject" Target="../embeddings/oleObject6.bin"/></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3.xml"/><Relationship Id="rId1" Type="http://schemas.openxmlformats.org/officeDocument/2006/relationships/vmlDrawing" Target="../drawings/vmlDrawing8.vml"/><Relationship Id="rId5" Type="http://schemas.openxmlformats.org/officeDocument/2006/relationships/image" Target="../media/image19.png"/><Relationship Id="rId4" Type="http://schemas.openxmlformats.org/officeDocument/2006/relationships/oleObject" Target="../embeddings/oleObject7.bin"/></Relationships>
</file>

<file path=ppt/slides/_rels/slide10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08.xml"/><Relationship Id="rId1" Type="http://schemas.openxmlformats.org/officeDocument/2006/relationships/slideLayout" Target="../slideLayouts/slideLayout3.xml"/><Relationship Id="rId4" Type="http://schemas.openxmlformats.org/officeDocument/2006/relationships/image" Target="../media/image98.jpeg"/></Relationships>
</file>

<file path=ppt/slides/_rels/slide10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10.xml"/><Relationship Id="rId1" Type="http://schemas.openxmlformats.org/officeDocument/2006/relationships/slideLayout" Target="../slideLayouts/slideLayout3.xml"/><Relationship Id="rId4" Type="http://schemas.openxmlformats.org/officeDocument/2006/relationships/image" Target="../media/image101.png"/></Relationships>
</file>

<file path=ppt/slides/_rels/slide1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notesSlide" Target="../notesSlides/notesSlide118.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22.xml"/><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24.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27.xml"/><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28.xml"/><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30.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33.xml"/><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34.xml"/><Relationship Id="rId1" Type="http://schemas.openxmlformats.org/officeDocument/2006/relationships/slideLayout" Target="../slideLayouts/slideLayout3.xml"/><Relationship Id="rId4" Type="http://schemas.openxmlformats.org/officeDocument/2006/relationships/image" Target="../media/image113.png"/></Relationships>
</file>

<file path=ppt/slides/_rels/slide13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35.xml"/><Relationship Id="rId1" Type="http://schemas.openxmlformats.org/officeDocument/2006/relationships/slideLayout" Target="../slideLayouts/slideLayout30.xml"/><Relationship Id="rId4" Type="http://schemas.openxmlformats.org/officeDocument/2006/relationships/image" Target="../media/image115.jpeg"/></Relationships>
</file>

<file path=ppt/slides/_rels/slide136.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notesSlide" Target="../notesSlides/notesSlide136.xml"/><Relationship Id="rId1" Type="http://schemas.openxmlformats.org/officeDocument/2006/relationships/slideLayout" Target="../slideLayouts/slideLayout3.xml"/><Relationship Id="rId4" Type="http://schemas.openxmlformats.org/officeDocument/2006/relationships/image" Target="../media/image116.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91277" y="1797635"/>
            <a:ext cx="5418668" cy="1996286"/>
          </a:xfrm>
        </p:spPr>
        <p:txBody>
          <a:bodyPr/>
          <a:lstStyle/>
          <a:p>
            <a:pPr algn="ctr"/>
            <a:r>
              <a:rPr lang="en-US" sz="4400" dirty="0">
                <a:solidFill>
                  <a:schemeClr val="tx1"/>
                </a:solidFill>
              </a:rPr>
              <a:t>Hazardous Energy Control</a:t>
            </a:r>
            <a:br>
              <a:rPr lang="en-US" sz="4400" dirty="0">
                <a:solidFill>
                  <a:schemeClr val="tx1"/>
                </a:solidFill>
              </a:rPr>
            </a:br>
            <a:r>
              <a:rPr lang="en-US" sz="4400" dirty="0">
                <a:solidFill>
                  <a:schemeClr val="tx1"/>
                </a:solidFill>
              </a:rPr>
              <a:t>(lockout/tagout)</a:t>
            </a:r>
            <a:endParaRPr lang="en-US" sz="2800" dirty="0">
              <a:solidFill>
                <a:schemeClr val="tx1"/>
              </a:solidFill>
            </a:endParaRPr>
          </a:p>
        </p:txBody>
      </p:sp>
      <p:sp>
        <p:nvSpPr>
          <p:cNvPr id="3" name="Subtitle 2"/>
          <p:cNvSpPr>
            <a:spLocks noGrp="1"/>
          </p:cNvSpPr>
          <p:nvPr>
            <p:ph type="subTitle" idx="1"/>
          </p:nvPr>
        </p:nvSpPr>
        <p:spPr/>
        <p:txBody>
          <a:bodyPr/>
          <a:lstStyle/>
          <a:p>
            <a:pPr algn="ctr"/>
            <a:r>
              <a:rPr lang="pt-BR" sz="3200" dirty="0">
                <a:solidFill>
                  <a:schemeClr val="tx1"/>
                </a:solidFill>
              </a:rPr>
              <a:t>29 CFR 1910.147</a:t>
            </a:r>
            <a:endParaRPr lang="en-US" sz="3200" dirty="0">
              <a:solidFill>
                <a:schemeClr val="tx1"/>
              </a:solidFill>
            </a:endParaRPr>
          </a:p>
        </p:txBody>
      </p:sp>
      <p:sp>
        <p:nvSpPr>
          <p:cNvPr id="4" name="TextBox 3">
            <a:extLst>
              <a:ext uri="{FF2B5EF4-FFF2-40B4-BE49-F238E27FC236}">
                <a16:creationId xmlns:a16="http://schemas.microsoft.com/office/drawing/2014/main" id="{B169BE09-DC7C-4CF6-8DC6-A588E30EA499}"/>
              </a:ext>
            </a:extLst>
          </p:cNvPr>
          <p:cNvSpPr txBox="1"/>
          <p:nvPr/>
        </p:nvSpPr>
        <p:spPr>
          <a:xfrm>
            <a:off x="0" y="5753000"/>
            <a:ext cx="8896558" cy="135421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aseline="0" dirty="0"/>
              <a:t>The material was produced under grant number </a:t>
            </a:r>
            <a:r>
              <a:rPr lang="en-US" sz="1600" dirty="0">
                <a:effectLst/>
                <a:ea typeface="Calibri" panose="020F0502020204030204" pitchFamily="34" charset="0"/>
              </a:rPr>
              <a:t>Grant SH-99019-SH0</a:t>
            </a:r>
            <a:r>
              <a:rPr lang="is-IS" sz="1600" b="1" baseline="0" dirty="0"/>
              <a:t> </a:t>
            </a:r>
            <a:r>
              <a:rPr lang="is-IS" sz="1600" baseline="0" dirty="0"/>
              <a:t>(</a:t>
            </a:r>
            <a:r>
              <a:rPr lang="en-US" sz="1600" baseline="0" dirty="0"/>
              <a:t>from the Occupational Safety and Health Administration, U.S. Department of Labor). It does not necessarily reflect the views or policies of the U.S. Department of Labor, nor does the mention of trade names, commercial products, or organizations imply endorsement by the U.S. Government. </a:t>
            </a:r>
          </a:p>
          <a:p>
            <a:endParaRPr lang="en-US" dirty="0"/>
          </a:p>
        </p:txBody>
      </p:sp>
    </p:spTree>
    <p:extLst>
      <p:ext uri="{BB962C8B-B14F-4D97-AF65-F5344CB8AC3E}">
        <p14:creationId xmlns:p14="http://schemas.microsoft.com/office/powerpoint/2010/main" val="19546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8E397-10A6-4738-B9C4-253D9C9C93DC}"/>
              </a:ext>
            </a:extLst>
          </p:cNvPr>
          <p:cNvSpPr>
            <a:spLocks noGrp="1"/>
          </p:cNvSpPr>
          <p:nvPr>
            <p:ph type="title"/>
          </p:nvPr>
        </p:nvSpPr>
        <p:spPr>
          <a:xfrm>
            <a:off x="0" y="0"/>
            <a:ext cx="6096000" cy="1143000"/>
          </a:xfrm>
        </p:spPr>
        <p:txBody>
          <a:bodyPr>
            <a:normAutofit/>
          </a:bodyPr>
          <a:lstStyle/>
          <a:p>
            <a:r>
              <a:rPr lang="en-US" sz="3600" dirty="0"/>
              <a:t>WE WILL COVER:</a:t>
            </a:r>
          </a:p>
        </p:txBody>
      </p:sp>
      <p:sp>
        <p:nvSpPr>
          <p:cNvPr id="3" name="Content Placeholder 2">
            <a:extLst>
              <a:ext uri="{FF2B5EF4-FFF2-40B4-BE49-F238E27FC236}">
                <a16:creationId xmlns:a16="http://schemas.microsoft.com/office/drawing/2014/main" id="{B4ECC821-1531-40A2-8A86-5137EB7B4C8B}"/>
              </a:ext>
            </a:extLst>
          </p:cNvPr>
          <p:cNvSpPr>
            <a:spLocks noGrp="1"/>
          </p:cNvSpPr>
          <p:nvPr>
            <p:ph idx="1"/>
          </p:nvPr>
        </p:nvSpPr>
        <p:spPr>
          <a:xfrm>
            <a:off x="0" y="1363136"/>
            <a:ext cx="8229600" cy="4525963"/>
          </a:xfrm>
        </p:spPr>
        <p:txBody>
          <a:bodyPr/>
          <a:lstStyle/>
          <a:p>
            <a:r>
              <a:rPr lang="en-US" sz="3200" dirty="0"/>
              <a:t>OSHA Information</a:t>
            </a:r>
          </a:p>
          <a:p>
            <a:r>
              <a:rPr lang="en-US" sz="3200" dirty="0"/>
              <a:t>OSHA’s Lockout/Tagout (LOTO) Standard</a:t>
            </a:r>
          </a:p>
          <a:p>
            <a:r>
              <a:rPr lang="en-US" sz="3200" dirty="0"/>
              <a:t>Elements of an Energy Control Program</a:t>
            </a:r>
          </a:p>
          <a:p>
            <a:r>
              <a:rPr lang="en-US" sz="3200" dirty="0"/>
              <a:t>Effective Hazardous Energy Control Methods</a:t>
            </a:r>
          </a:p>
          <a:p>
            <a:endParaRPr lang="en-US" sz="3200" dirty="0"/>
          </a:p>
          <a:p>
            <a:endParaRPr lang="en-US" dirty="0"/>
          </a:p>
        </p:txBody>
      </p:sp>
      <p:sp>
        <p:nvSpPr>
          <p:cNvPr id="4" name="Slide Number Placeholder 3">
            <a:extLst>
              <a:ext uri="{FF2B5EF4-FFF2-40B4-BE49-F238E27FC236}">
                <a16:creationId xmlns:a16="http://schemas.microsoft.com/office/drawing/2014/main" id="{24F96F8C-5C2F-4B73-8C5C-7A6E919AF50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a:t>
            </a:fld>
            <a:endParaRPr lang="en-US" dirty="0"/>
          </a:p>
        </p:txBody>
      </p:sp>
    </p:spTree>
    <p:extLst>
      <p:ext uri="{BB962C8B-B14F-4D97-AF65-F5344CB8AC3E}">
        <p14:creationId xmlns:p14="http://schemas.microsoft.com/office/powerpoint/2010/main" val="3941371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867" y="18014"/>
            <a:ext cx="6858000" cy="1143000"/>
          </a:xfrm>
        </p:spPr>
        <p:txBody>
          <a:bodyPr/>
          <a:lstStyle/>
          <a:p>
            <a:r>
              <a:rPr lang="en-US" sz="3600" b="1" dirty="0"/>
              <a:t>CLASS AGENDA AND OBJECTIVES</a:t>
            </a:r>
          </a:p>
        </p:txBody>
      </p:sp>
      <p:sp>
        <p:nvSpPr>
          <p:cNvPr id="7" name="Slide Number Placeholder 6">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Content Placeholder 2"/>
          <p:cNvSpPr>
            <a:spLocks noGrp="1"/>
          </p:cNvSpPr>
          <p:nvPr>
            <p:ph idx="1"/>
          </p:nvPr>
        </p:nvSpPr>
        <p:spPr>
          <a:xfrm>
            <a:off x="457200" y="1161014"/>
            <a:ext cx="8686800" cy="4889590"/>
          </a:xfrm>
        </p:spPr>
        <p:txBody>
          <a:bodyPr/>
          <a:lstStyle/>
          <a:p>
            <a:r>
              <a:rPr lang="en-US" sz="2600" dirty="0"/>
              <a:t>Introduction to Lockout/Tagout </a:t>
            </a:r>
          </a:p>
          <a:p>
            <a:r>
              <a:rPr lang="en-US" sz="2600" dirty="0"/>
              <a:t>Identification of Hazardous Energy Sources</a:t>
            </a:r>
          </a:p>
          <a:p>
            <a:r>
              <a:rPr lang="en-US" sz="2600" dirty="0"/>
              <a:t>Identification of Hazards Associated with Poor Execution of Lockout/Tagout</a:t>
            </a:r>
          </a:p>
          <a:p>
            <a:r>
              <a:rPr lang="en-US" sz="2600" dirty="0"/>
              <a:t>Methods of Energy Control </a:t>
            </a:r>
          </a:p>
          <a:p>
            <a:r>
              <a:rPr lang="en-US" sz="2600" dirty="0"/>
              <a:t>Requirements of Energy Control Program</a:t>
            </a:r>
          </a:p>
          <a:p>
            <a:r>
              <a:rPr lang="en-US" sz="2600" dirty="0"/>
              <a:t>Specific Topics addressed in training:</a:t>
            </a:r>
          </a:p>
          <a:p>
            <a:pPr lvl="2"/>
            <a:r>
              <a:rPr lang="en-US" sz="2400" dirty="0"/>
              <a:t>NIOSH FACE Case Study</a:t>
            </a:r>
          </a:p>
          <a:p>
            <a:r>
              <a:rPr lang="en-US" sz="2600" dirty="0"/>
              <a:t>Summary, Discussion, Final Comments</a:t>
            </a:r>
          </a:p>
        </p:txBody>
      </p:sp>
    </p:spTree>
    <p:extLst>
      <p:ext uri="{BB962C8B-B14F-4D97-AF65-F5344CB8AC3E}">
        <p14:creationId xmlns:p14="http://schemas.microsoft.com/office/powerpoint/2010/main" val="1313668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1643975" y="2571922"/>
            <a:ext cx="6096000" cy="1143000"/>
          </a:xfrm>
        </p:spPr>
        <p:txBody>
          <a:bodyPr>
            <a:normAutofit/>
          </a:bodyPr>
          <a:lstStyle/>
          <a:p>
            <a:pPr algn="ctr"/>
            <a:r>
              <a:rPr lang="en-US" sz="4800" b="1" dirty="0"/>
              <a:t>OSHA BACKGROUND</a:t>
            </a:r>
          </a:p>
        </p:txBody>
      </p:sp>
    </p:spTree>
    <p:extLst>
      <p:ext uri="{BB962C8B-B14F-4D97-AF65-F5344CB8AC3E}">
        <p14:creationId xmlns:p14="http://schemas.microsoft.com/office/powerpoint/2010/main" val="4129061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2401"/>
            <a:ext cx="6858000" cy="1143000"/>
          </a:xfrm>
        </p:spPr>
        <p:txBody>
          <a:bodyPr/>
          <a:lstStyle/>
          <a:p>
            <a:r>
              <a:rPr lang="en-US" sz="3600" b="1" dirty="0"/>
              <a:t>OSHA “101”</a:t>
            </a:r>
          </a:p>
        </p:txBody>
      </p:sp>
      <p:sp>
        <p:nvSpPr>
          <p:cNvPr id="7" name="Slide Number Placeholder 6">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Content Placeholder 5"/>
          <p:cNvSpPr>
            <a:spLocks noGrp="1"/>
          </p:cNvSpPr>
          <p:nvPr>
            <p:ph idx="1"/>
          </p:nvPr>
        </p:nvSpPr>
        <p:spPr/>
        <p:txBody>
          <a:bodyPr/>
          <a:lstStyle/>
          <a:p>
            <a:r>
              <a:rPr lang="en-US" dirty="0"/>
              <a:t>In 1970, Congress created OSHA</a:t>
            </a:r>
          </a:p>
          <a:p>
            <a:pPr lvl="1"/>
            <a:r>
              <a:rPr lang="en-US" dirty="0"/>
              <a:t>Assure safe and healthful conditions for working men and women</a:t>
            </a:r>
          </a:p>
          <a:p>
            <a:r>
              <a:rPr lang="en-US" dirty="0"/>
              <a:t>The OSH Act ensures OSHA’s mission by</a:t>
            </a:r>
          </a:p>
          <a:p>
            <a:pPr lvl="1"/>
            <a:r>
              <a:rPr lang="en-US" dirty="0"/>
              <a:t>Setting and enforcing standards</a:t>
            </a:r>
          </a:p>
          <a:p>
            <a:pPr lvl="1"/>
            <a:r>
              <a:rPr lang="en-US" dirty="0"/>
              <a:t>Providing training, outreach, education</a:t>
            </a:r>
          </a:p>
          <a:p>
            <a:pPr lvl="1"/>
            <a:r>
              <a:rPr lang="en-US" dirty="0"/>
              <a:t>Compliance assistance</a:t>
            </a:r>
          </a:p>
        </p:txBody>
      </p:sp>
    </p:spTree>
    <p:extLst>
      <p:ext uri="{BB962C8B-B14F-4D97-AF65-F5344CB8AC3E}">
        <p14:creationId xmlns:p14="http://schemas.microsoft.com/office/powerpoint/2010/main" val="2121137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b="1" dirty="0">
                <a:solidFill>
                  <a:prstClr val="black"/>
                </a:solidFill>
              </a:rPr>
              <a:t>OSHA—JURISDICTION</a:t>
            </a:r>
            <a:endParaRPr lang="en-US" dirty="0"/>
          </a:p>
        </p:txBody>
      </p:sp>
      <p:sp>
        <p:nvSpPr>
          <p:cNvPr id="4" name="Slide Number Placeholder 3" hidden="1">
            <a:extLst>
              <a:ext uri="{C183D7F6-B498-43B3-948B-1728B52AA6E4}">
                <adec:decorative xmlns:adec="http://schemas.microsoft.com/office/drawing/2017/decorative" val="1"/>
              </a:ext>
            </a:extLst>
          </p:cNvPr>
          <p:cNvSpPr>
            <a:spLocks noGrp="1"/>
          </p:cNvSpPr>
          <p:nvPr>
            <p:ph type="sldNum" sz="quarter" idx="4294967295"/>
          </p:nvPr>
        </p:nvSpPr>
        <p:spPr/>
        <p:txBody>
          <a:bodyPr/>
          <a:lstStyle/>
          <a:p>
            <a:fld id="{6E2D2B3B-882E-40F3-A32F-6DD516915044}" type="slidenum">
              <a:rPr lang="en-US" smtClean="0"/>
              <a:pPr/>
              <a:t>6</a:t>
            </a:fld>
            <a:endParaRPr lang="en-US" dirty="0"/>
          </a:p>
        </p:txBody>
      </p:sp>
      <p:pic>
        <p:nvPicPr>
          <p:cNvPr id="11" name="Picture 10" descr="A picture of the United States with the State Plans in blue and the Federal Plans in white.&#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46477" y="3866228"/>
            <a:ext cx="2486025" cy="1378162"/>
          </a:xfrm>
          <a:prstGeom prst="rect">
            <a:avLst/>
          </a:prstGeom>
        </p:spPr>
      </p:pic>
      <p:sp>
        <p:nvSpPr>
          <p:cNvPr id="7" name="Content Placeholder 6"/>
          <p:cNvSpPr>
            <a:spLocks noGrp="1"/>
          </p:cNvSpPr>
          <p:nvPr>
            <p:ph sz="half" idx="1"/>
          </p:nvPr>
        </p:nvSpPr>
        <p:spPr>
          <a:xfrm>
            <a:off x="457199" y="1176922"/>
            <a:ext cx="8487295" cy="3886200"/>
          </a:xfrm>
        </p:spPr>
        <p:txBody>
          <a:bodyPr>
            <a:normAutofit/>
          </a:bodyPr>
          <a:lstStyle/>
          <a:p>
            <a:pPr marL="301625" lvl="0" indent="-301625">
              <a:spcAft>
                <a:spcPts val="450"/>
              </a:spcAft>
              <a:buFont typeface="Arial" charset="0"/>
              <a:buChar char="•"/>
            </a:pPr>
            <a:r>
              <a:rPr lang="en-US" sz="3100" dirty="0">
                <a:solidFill>
                  <a:prstClr val="black"/>
                </a:solidFill>
              </a:rPr>
              <a:t>OSHA coverage includes private sector employers and workers in all 50 states, the District of Columbia, and other U.S. jurisdictions either directly through Federal OSHA or through an OSHA-approved state plan.</a:t>
            </a:r>
          </a:p>
        </p:txBody>
      </p:sp>
    </p:spTree>
    <p:extLst>
      <p:ext uri="{BB962C8B-B14F-4D97-AF65-F5344CB8AC3E}">
        <p14:creationId xmlns:p14="http://schemas.microsoft.com/office/powerpoint/2010/main" val="2291241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027"/>
            <a:ext cx="6858000" cy="1143000"/>
          </a:xfrm>
        </p:spPr>
        <p:txBody>
          <a:bodyPr/>
          <a:lstStyle/>
          <a:p>
            <a:r>
              <a:rPr lang="en-US" sz="3600" b="1" dirty="0"/>
              <a:t>EMPLOYER RIGHTS AND RESPONSIBILITIES</a:t>
            </a:r>
          </a:p>
        </p:txBody>
      </p:sp>
      <p:sp>
        <p:nvSpPr>
          <p:cNvPr id="3" name="Content Placeholder 2"/>
          <p:cNvSpPr>
            <a:spLocks noGrp="1"/>
          </p:cNvSpPr>
          <p:nvPr>
            <p:ph idx="1"/>
          </p:nvPr>
        </p:nvSpPr>
        <p:spPr>
          <a:xfrm>
            <a:off x="152178" y="1405466"/>
            <a:ext cx="4999242" cy="4749800"/>
          </a:xfrm>
        </p:spPr>
        <p:txBody>
          <a:bodyPr/>
          <a:lstStyle/>
          <a:p>
            <a:r>
              <a:rPr lang="en-US" dirty="0"/>
              <a:t>Employers have the responsibility to, at a minimum, comply with the OSH Act</a:t>
            </a:r>
          </a:p>
          <a:p>
            <a:r>
              <a:rPr lang="en-US" dirty="0"/>
              <a:t>Employers must perform their due diligence to find and correct safety and health hazards </a:t>
            </a:r>
          </a:p>
        </p:txBody>
      </p:sp>
      <p:sp>
        <p:nvSpPr>
          <p:cNvPr id="4" name="Slide Number Placeholder 3" hidden="1">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6" name="Picture 5" descr="This slide has a picture of the old OSHA poster " title="OSHA Post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320" y="135878"/>
            <a:ext cx="2413640" cy="3322778"/>
          </a:xfrm>
          <a:prstGeom prst="rect">
            <a:avLst/>
          </a:prstGeom>
        </p:spPr>
      </p:pic>
      <p:pic>
        <p:nvPicPr>
          <p:cNvPr id="7" name="Picture 6" descr="2015 version of the OSHA Poster" title="OSHA Post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72611" y="2678667"/>
            <a:ext cx="2545167" cy="3499604"/>
          </a:xfrm>
          <a:prstGeom prst="rect">
            <a:avLst/>
          </a:prstGeom>
        </p:spPr>
      </p:pic>
    </p:spTree>
    <p:extLst>
      <p:ext uri="{BB962C8B-B14F-4D97-AF65-F5344CB8AC3E}">
        <p14:creationId xmlns:p14="http://schemas.microsoft.com/office/powerpoint/2010/main" val="3141977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858000" cy="1143000"/>
          </a:xfrm>
        </p:spPr>
        <p:txBody>
          <a:bodyPr/>
          <a:lstStyle/>
          <a:p>
            <a:r>
              <a:rPr lang="en-US" sz="3600" b="1" dirty="0"/>
              <a:t>WORKERS’ RIGHTS</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a:t>
            </a:fld>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3" name="Content Placeholder 2"/>
          <p:cNvSpPr>
            <a:spLocks noGrp="1"/>
          </p:cNvSpPr>
          <p:nvPr>
            <p:ph idx="1"/>
          </p:nvPr>
        </p:nvSpPr>
        <p:spPr>
          <a:xfrm>
            <a:off x="0" y="1202265"/>
            <a:ext cx="8715196" cy="5117087"/>
          </a:xfrm>
        </p:spPr>
        <p:txBody>
          <a:bodyPr>
            <a:normAutofit fontScale="85000" lnSpcReduction="20000"/>
          </a:bodyPr>
          <a:lstStyle/>
          <a:p>
            <a:r>
              <a:rPr lang="en-US" dirty="0"/>
              <a:t>Workplace free of recognized hazards</a:t>
            </a:r>
          </a:p>
          <a:p>
            <a:r>
              <a:rPr lang="en-US" dirty="0"/>
              <a:t>Report safety and health concerns and/or injuries and illnesses without retaliation</a:t>
            </a:r>
          </a:p>
          <a:p>
            <a:pPr lvl="1"/>
            <a:r>
              <a:rPr lang="en-US" dirty="0"/>
              <a:t>File a discrimination complaint under Section 11 (c) of the OSH Act, which prohibits discharge or discrimination by “any person” against any employee for OSHA-related activity; </a:t>
            </a:r>
          </a:p>
          <a:p>
            <a:pPr lvl="1"/>
            <a:r>
              <a:rPr lang="en-US" dirty="0"/>
              <a:t>File a complaint if punished or discriminated against for acting as a “whistleblower” under the additional federal laws for which OSHA has jurisdiction.</a:t>
            </a:r>
          </a:p>
          <a:p>
            <a:r>
              <a:rPr lang="en-US" dirty="0"/>
              <a:t>Receive appropriate training in a language and vocabulary that workers understand</a:t>
            </a:r>
          </a:p>
        </p:txBody>
      </p:sp>
    </p:spTree>
    <p:extLst>
      <p:ext uri="{BB962C8B-B14F-4D97-AF65-F5344CB8AC3E}">
        <p14:creationId xmlns:p14="http://schemas.microsoft.com/office/powerpoint/2010/main" val="3245179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a:t>
            </a:fld>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2" name="Title 1"/>
          <p:cNvSpPr>
            <a:spLocks noGrp="1"/>
          </p:cNvSpPr>
          <p:nvPr>
            <p:ph type="title"/>
          </p:nvPr>
        </p:nvSpPr>
        <p:spPr>
          <a:xfrm>
            <a:off x="0" y="3705"/>
            <a:ext cx="6858000" cy="1143000"/>
          </a:xfrm>
        </p:spPr>
        <p:txBody>
          <a:bodyPr/>
          <a:lstStyle/>
          <a:p>
            <a:r>
              <a:rPr lang="en-US" sz="3600" b="1" dirty="0"/>
              <a:t>WORKERS’ RIGHTS (CONT.)</a:t>
            </a:r>
          </a:p>
        </p:txBody>
      </p:sp>
      <p:sp>
        <p:nvSpPr>
          <p:cNvPr id="3" name="Content Placeholder 2"/>
          <p:cNvSpPr>
            <a:spLocks noGrp="1"/>
          </p:cNvSpPr>
          <p:nvPr>
            <p:ph idx="1"/>
          </p:nvPr>
        </p:nvSpPr>
        <p:spPr>
          <a:xfrm>
            <a:off x="0" y="1413933"/>
            <a:ext cx="8415868" cy="4749800"/>
          </a:xfrm>
        </p:spPr>
        <p:txBody>
          <a:bodyPr/>
          <a:lstStyle/>
          <a:p>
            <a:r>
              <a:rPr lang="en-US" dirty="0"/>
              <a:t>Request an OSHA inspection at your facility (confidential)</a:t>
            </a:r>
          </a:p>
          <a:p>
            <a:r>
              <a:rPr lang="en-US" dirty="0"/>
              <a:t>Participate in an OSHA inspection</a:t>
            </a:r>
          </a:p>
          <a:p>
            <a:r>
              <a:rPr lang="en-US" dirty="0"/>
              <a:t>Speak to OSHA inspector in private</a:t>
            </a:r>
          </a:p>
          <a:p>
            <a:r>
              <a:rPr lang="en-US" dirty="0"/>
              <a:t>See OSHA citations</a:t>
            </a:r>
          </a:p>
          <a:p>
            <a:r>
              <a:rPr lang="en-US" dirty="0"/>
              <a:t>Request medical records, tests that measure hazards and injury/illness log</a:t>
            </a:r>
          </a:p>
          <a:p>
            <a:endParaRPr lang="en-US" dirty="0"/>
          </a:p>
        </p:txBody>
      </p:sp>
    </p:spTree>
    <p:extLst>
      <p:ext uri="{BB962C8B-B14F-4D97-AF65-F5344CB8AC3E}">
        <p14:creationId xmlns:p14="http://schemas.microsoft.com/office/powerpoint/2010/main" val="551080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932" y="111956"/>
            <a:ext cx="6858000" cy="1143000"/>
          </a:xfrm>
        </p:spPr>
        <p:txBody>
          <a:bodyPr/>
          <a:lstStyle/>
          <a:p>
            <a:r>
              <a:rPr lang="en-US" sz="3600" b="1" dirty="0"/>
              <a:t>WHISTLEBLOWER PROTECTION</a:t>
            </a:r>
          </a:p>
        </p:txBody>
      </p:sp>
      <p:sp>
        <p:nvSpPr>
          <p:cNvPr id="4" name="Slide Number Placeholder 3" hidden="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Content Placeholder 2"/>
          <p:cNvSpPr>
            <a:spLocks noGrp="1"/>
          </p:cNvSpPr>
          <p:nvPr>
            <p:ph idx="1"/>
          </p:nvPr>
        </p:nvSpPr>
        <p:spPr>
          <a:xfrm>
            <a:off x="457200" y="1234318"/>
            <a:ext cx="8415868" cy="5117087"/>
          </a:xfrm>
        </p:spPr>
        <p:txBody>
          <a:bodyPr/>
          <a:lstStyle/>
          <a:p>
            <a:r>
              <a:rPr lang="en-US" sz="3000" dirty="0"/>
              <a:t>Temp workers are entitled to the same protections as all other covered workers</a:t>
            </a:r>
          </a:p>
          <a:p>
            <a:r>
              <a:rPr lang="en-US" sz="3000" dirty="0"/>
              <a:t>Employers and Staffing Agencies are responsible &amp; can be held accountable for</a:t>
            </a:r>
          </a:p>
          <a:p>
            <a:pPr lvl="2"/>
            <a:r>
              <a:rPr lang="en-US" dirty="0"/>
              <a:t>Exposing workers to hazards</a:t>
            </a:r>
          </a:p>
          <a:p>
            <a:pPr lvl="2"/>
            <a:r>
              <a:rPr lang="en-US" dirty="0"/>
              <a:t>Retaliating against workers for reporting hazardous conditions</a:t>
            </a:r>
          </a:p>
          <a:p>
            <a:r>
              <a:rPr lang="en-US" sz="3000" dirty="0"/>
              <a:t>Protected activities: report injuries, raise concerns to employer/OSHA/other government agencies about unsafe/unhealthful working conditions</a:t>
            </a:r>
          </a:p>
        </p:txBody>
      </p:sp>
    </p:spTree>
    <p:extLst>
      <p:ext uri="{BB962C8B-B14F-4D97-AF65-F5344CB8AC3E}">
        <p14:creationId xmlns:p14="http://schemas.microsoft.com/office/powerpoint/2010/main" val="2155992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600" name="Rectangle 8"/>
          <p:cNvSpPr>
            <a:spLocks noGrp="1" noChangeArrowheads="1"/>
          </p:cNvSpPr>
          <p:nvPr>
            <p:ph type="title"/>
          </p:nvPr>
        </p:nvSpPr>
        <p:spPr>
          <a:xfrm>
            <a:off x="457200" y="0"/>
            <a:ext cx="6858000" cy="1143000"/>
          </a:xfrm>
        </p:spPr>
        <p:txBody>
          <a:bodyPr/>
          <a:lstStyle/>
          <a:p>
            <a:r>
              <a:rPr lang="es-ES" altLang="en-US" sz="3600" b="1" dirty="0"/>
              <a:t>RECORDKEEPING AND REPORTING</a:t>
            </a:r>
          </a:p>
        </p:txBody>
      </p:sp>
      <p:sp>
        <p:nvSpPr>
          <p:cNvPr id="11"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Calibri"/>
                <a:ea typeface="+mn-ea"/>
                <a:cs typeface="+mn-cs"/>
              </a:rPr>
              <a:t>24</a:t>
            </a: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6601" name="Rectangle 9"/>
          <p:cNvSpPr>
            <a:spLocks noGrp="1" noChangeArrowheads="1"/>
          </p:cNvSpPr>
          <p:nvPr>
            <p:ph idx="1"/>
          </p:nvPr>
        </p:nvSpPr>
        <p:spPr>
          <a:xfrm>
            <a:off x="293914" y="1143000"/>
            <a:ext cx="7021286" cy="4749800"/>
          </a:xfrm>
        </p:spPr>
        <p:txBody>
          <a:bodyPr/>
          <a:lstStyle/>
          <a:p>
            <a:r>
              <a:rPr lang="es-ES" altLang="en-US" sz="3100" dirty="0" err="1"/>
              <a:t>Employers</a:t>
            </a:r>
            <a:r>
              <a:rPr lang="es-ES" altLang="en-US" sz="3100" dirty="0"/>
              <a:t> of 11 </a:t>
            </a:r>
            <a:r>
              <a:rPr lang="es-ES" altLang="en-US" sz="3100" dirty="0" err="1"/>
              <a:t>or</a:t>
            </a:r>
            <a:r>
              <a:rPr lang="es-ES" altLang="en-US" sz="3100" dirty="0"/>
              <a:t> more </a:t>
            </a:r>
            <a:r>
              <a:rPr lang="en-US" altLang="en-US" sz="3100" dirty="0"/>
              <a:t>employees</a:t>
            </a:r>
            <a:r>
              <a:rPr lang="es-ES" altLang="en-US" sz="3100" dirty="0"/>
              <a:t> </a:t>
            </a:r>
            <a:r>
              <a:rPr lang="es-ES" altLang="en-US" sz="3100" dirty="0" err="1"/>
              <a:t>must</a:t>
            </a:r>
            <a:r>
              <a:rPr lang="es-ES" altLang="en-US" sz="3100" dirty="0"/>
              <a:t> </a:t>
            </a:r>
            <a:r>
              <a:rPr lang="es-ES" altLang="en-US" sz="3100" dirty="0" err="1"/>
              <a:t>maintain</a:t>
            </a:r>
            <a:r>
              <a:rPr lang="es-ES" altLang="en-US" sz="3100" dirty="0"/>
              <a:t> records of </a:t>
            </a:r>
            <a:r>
              <a:rPr lang="es-ES" altLang="en-US" sz="3100" dirty="0" err="1"/>
              <a:t>occupational</a:t>
            </a:r>
            <a:r>
              <a:rPr lang="es-ES" altLang="en-US" sz="3100" dirty="0"/>
              <a:t> injuries and </a:t>
            </a:r>
            <a:r>
              <a:rPr lang="es-ES" altLang="en-US" sz="3100" dirty="0" err="1"/>
              <a:t>illnesses</a:t>
            </a:r>
            <a:r>
              <a:rPr lang="es-ES" altLang="en-US" sz="3100" dirty="0"/>
              <a:t> as </a:t>
            </a:r>
            <a:r>
              <a:rPr lang="es-ES" altLang="en-US" sz="3100" dirty="0" err="1"/>
              <a:t>they</a:t>
            </a:r>
            <a:r>
              <a:rPr lang="es-ES" altLang="en-US" sz="3100" dirty="0"/>
              <a:t> </a:t>
            </a:r>
            <a:r>
              <a:rPr lang="es-ES" altLang="en-US" sz="3100" dirty="0" err="1"/>
              <a:t>occur</a:t>
            </a:r>
            <a:r>
              <a:rPr lang="es-ES" altLang="en-US" sz="3100" dirty="0"/>
              <a:t>.</a:t>
            </a:r>
          </a:p>
          <a:p>
            <a:r>
              <a:rPr lang="es-ES" altLang="en-US" sz="3100" dirty="0" err="1"/>
              <a:t>Employers</a:t>
            </a:r>
            <a:r>
              <a:rPr lang="es-ES" altLang="en-US" sz="3100" dirty="0"/>
              <a:t> </a:t>
            </a:r>
            <a:r>
              <a:rPr lang="es-ES" altLang="en-US" sz="3100" dirty="0" err="1"/>
              <a:t>with</a:t>
            </a:r>
            <a:r>
              <a:rPr lang="es-ES" altLang="en-US" sz="3100" dirty="0"/>
              <a:t> 10 </a:t>
            </a:r>
            <a:r>
              <a:rPr lang="es-ES" altLang="en-US" sz="3100" dirty="0" err="1"/>
              <a:t>or</a:t>
            </a:r>
            <a:r>
              <a:rPr lang="es-ES" altLang="en-US" sz="3100" dirty="0"/>
              <a:t> </a:t>
            </a:r>
            <a:r>
              <a:rPr lang="es-ES" altLang="en-US" sz="3100" dirty="0" err="1"/>
              <a:t>fewer</a:t>
            </a:r>
            <a:r>
              <a:rPr lang="es-ES" altLang="en-US" sz="3100" dirty="0"/>
              <a:t> </a:t>
            </a:r>
            <a:r>
              <a:rPr lang="es-ES" altLang="en-US" sz="3100" dirty="0" err="1"/>
              <a:t>employees</a:t>
            </a:r>
            <a:r>
              <a:rPr lang="es-ES" altLang="en-US" sz="3100" dirty="0"/>
              <a:t> are </a:t>
            </a:r>
            <a:r>
              <a:rPr lang="es-ES" altLang="en-US" sz="3100" dirty="0" err="1"/>
              <a:t>exempt</a:t>
            </a:r>
            <a:r>
              <a:rPr lang="es-ES" altLang="en-US" sz="3100" dirty="0"/>
              <a:t> </a:t>
            </a:r>
            <a:r>
              <a:rPr lang="es-ES" altLang="en-US" sz="3100" dirty="0" err="1"/>
              <a:t>from</a:t>
            </a:r>
            <a:r>
              <a:rPr lang="es-ES" altLang="en-US" sz="3100" dirty="0"/>
              <a:t> </a:t>
            </a:r>
            <a:r>
              <a:rPr lang="es-ES" altLang="en-US" sz="3100" dirty="0" err="1"/>
              <a:t>recordkeeping</a:t>
            </a:r>
            <a:r>
              <a:rPr lang="es-ES" altLang="en-US" sz="3100" dirty="0"/>
              <a:t> </a:t>
            </a:r>
            <a:r>
              <a:rPr lang="es-ES" altLang="en-US" sz="3100" dirty="0" err="1"/>
              <a:t>unless</a:t>
            </a:r>
            <a:r>
              <a:rPr lang="es-ES" altLang="en-US" sz="3100" dirty="0"/>
              <a:t> </a:t>
            </a:r>
            <a:r>
              <a:rPr lang="es-ES" altLang="en-US" sz="3100" dirty="0" err="1"/>
              <a:t>selected</a:t>
            </a:r>
            <a:r>
              <a:rPr lang="es-ES" altLang="en-US" sz="3100" dirty="0"/>
              <a:t> </a:t>
            </a:r>
            <a:r>
              <a:rPr lang="es-ES" altLang="en-US" sz="3100" dirty="0" err="1"/>
              <a:t>by</a:t>
            </a:r>
            <a:r>
              <a:rPr lang="es-ES" altLang="en-US" sz="3100" dirty="0"/>
              <a:t> BLS to </a:t>
            </a:r>
            <a:r>
              <a:rPr lang="es-ES" altLang="en-US" sz="3100" dirty="0" err="1"/>
              <a:t>participate</a:t>
            </a:r>
            <a:r>
              <a:rPr lang="es-ES" altLang="en-US" sz="3100" dirty="0"/>
              <a:t> in </a:t>
            </a:r>
            <a:r>
              <a:rPr lang="es-ES" altLang="en-US" sz="3100" dirty="0" err="1"/>
              <a:t>the</a:t>
            </a:r>
            <a:r>
              <a:rPr lang="es-ES" altLang="en-US" sz="3100" dirty="0"/>
              <a:t> </a:t>
            </a:r>
            <a:r>
              <a:rPr lang="es-ES" altLang="en-US" sz="3100" dirty="0" err="1"/>
              <a:t>Annual</a:t>
            </a:r>
            <a:r>
              <a:rPr lang="es-ES" altLang="en-US" sz="3100" dirty="0"/>
              <a:t> </a:t>
            </a:r>
            <a:r>
              <a:rPr lang="es-ES" altLang="en-US" sz="3100" dirty="0" err="1"/>
              <a:t>Survey</a:t>
            </a:r>
            <a:r>
              <a:rPr lang="es-ES" altLang="en-US" sz="3100" dirty="0"/>
              <a:t>.</a:t>
            </a:r>
          </a:p>
          <a:p>
            <a:r>
              <a:rPr lang="es-ES" altLang="en-US" sz="3100" dirty="0" err="1"/>
              <a:t>Certain</a:t>
            </a:r>
            <a:r>
              <a:rPr lang="es-ES" altLang="en-US" sz="3100" dirty="0"/>
              <a:t> </a:t>
            </a:r>
            <a:r>
              <a:rPr lang="es-ES" altLang="en-US" sz="3100" dirty="0" err="1"/>
              <a:t>low-hazard</a:t>
            </a:r>
            <a:r>
              <a:rPr lang="es-ES" altLang="en-US" sz="3100" dirty="0"/>
              <a:t> </a:t>
            </a:r>
            <a:r>
              <a:rPr lang="es-ES" altLang="en-US" sz="3100" dirty="0" err="1"/>
              <a:t>employers</a:t>
            </a:r>
            <a:r>
              <a:rPr lang="es-ES" altLang="en-US" sz="3100" dirty="0"/>
              <a:t> (</a:t>
            </a:r>
            <a:r>
              <a:rPr lang="es-ES" altLang="en-US" sz="3100" dirty="0" err="1"/>
              <a:t>e.g</a:t>
            </a:r>
            <a:r>
              <a:rPr lang="es-ES" altLang="en-US" sz="3100" dirty="0"/>
              <a:t>., </a:t>
            </a:r>
            <a:r>
              <a:rPr lang="es-ES" altLang="en-US" sz="3100" dirty="0" err="1"/>
              <a:t>retail</a:t>
            </a:r>
            <a:r>
              <a:rPr lang="es-ES" altLang="en-US" sz="3100" dirty="0"/>
              <a:t> </a:t>
            </a:r>
            <a:r>
              <a:rPr lang="es-ES" altLang="en-US" sz="3100" dirty="0" err="1"/>
              <a:t>trade</a:t>
            </a:r>
            <a:r>
              <a:rPr lang="es-ES" altLang="en-US" sz="3100" dirty="0"/>
              <a:t>, </a:t>
            </a:r>
            <a:r>
              <a:rPr lang="es-ES" altLang="en-US" sz="3100" dirty="0" err="1"/>
              <a:t>finance</a:t>
            </a:r>
            <a:r>
              <a:rPr lang="es-ES" altLang="en-US" sz="3100" dirty="0"/>
              <a:t>, </a:t>
            </a:r>
            <a:r>
              <a:rPr lang="es-ES" altLang="en-US" sz="3100" dirty="0" err="1"/>
              <a:t>insurance</a:t>
            </a:r>
            <a:r>
              <a:rPr lang="es-ES" altLang="en-US" sz="3100" dirty="0"/>
              <a:t>, real estate) are </a:t>
            </a:r>
            <a:r>
              <a:rPr lang="es-ES" altLang="en-US" sz="3100" dirty="0" err="1"/>
              <a:t>not</a:t>
            </a:r>
            <a:r>
              <a:rPr lang="es-ES" altLang="en-US" sz="3100" dirty="0"/>
              <a:t> </a:t>
            </a:r>
            <a:r>
              <a:rPr lang="es-ES" altLang="en-US" sz="3100" dirty="0" err="1"/>
              <a:t>required</a:t>
            </a:r>
            <a:r>
              <a:rPr lang="es-ES" altLang="en-US" sz="3100" dirty="0"/>
              <a:t> to </a:t>
            </a:r>
            <a:r>
              <a:rPr lang="es-ES" altLang="en-US" sz="3100" dirty="0" err="1"/>
              <a:t>keep</a:t>
            </a:r>
            <a:r>
              <a:rPr lang="es-ES" altLang="en-US" sz="3100" dirty="0"/>
              <a:t> records.</a:t>
            </a:r>
          </a:p>
        </p:txBody>
      </p:sp>
      <p:pic>
        <p:nvPicPr>
          <p:cNvPr id="366602" name="Picture 10" descr="clip art of a file cabinet for recordkeeping. &#1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16552" y="1692275"/>
            <a:ext cx="1717675" cy="2165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433545"/>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0932" y="118533"/>
            <a:ext cx="6858000" cy="1143000"/>
          </a:xfrm>
        </p:spPr>
        <p:txBody>
          <a:bodyPr/>
          <a:lstStyle/>
          <a:p>
            <a:r>
              <a:rPr lang="es-ES" altLang="en-US" sz="3600" b="1" dirty="0"/>
              <a:t>RECORDKEEPING AND REPORTING (CONT.)</a:t>
            </a:r>
            <a:endParaRPr lang="en-US" sz="3600" b="1" dirty="0"/>
          </a:p>
        </p:txBody>
      </p:sp>
      <p:sp>
        <p:nvSpPr>
          <p:cNvPr id="4" name="Slide Number Placeholder 3" hidden="1"/>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Content Placeholder 1"/>
          <p:cNvSpPr>
            <a:spLocks noGrp="1"/>
          </p:cNvSpPr>
          <p:nvPr>
            <p:ph idx="1"/>
          </p:nvPr>
        </p:nvSpPr>
        <p:spPr>
          <a:xfrm>
            <a:off x="457200" y="1143000"/>
            <a:ext cx="8415868" cy="4749800"/>
          </a:xfrm>
        </p:spPr>
        <p:txBody>
          <a:bodyPr/>
          <a:lstStyle/>
          <a:p>
            <a:r>
              <a:rPr lang="es-ES" altLang="en-US" dirty="0" err="1"/>
              <a:t>All</a:t>
            </a:r>
            <a:r>
              <a:rPr lang="es-ES" altLang="en-US" dirty="0"/>
              <a:t> </a:t>
            </a:r>
            <a:r>
              <a:rPr lang="es-ES" altLang="en-US" dirty="0" err="1"/>
              <a:t>employers</a:t>
            </a:r>
            <a:r>
              <a:rPr lang="es-ES" altLang="en-US" dirty="0"/>
              <a:t> </a:t>
            </a:r>
            <a:r>
              <a:rPr lang="es-ES" altLang="en-US" dirty="0" err="1"/>
              <a:t>must</a:t>
            </a:r>
            <a:r>
              <a:rPr lang="es-ES" altLang="en-US" dirty="0"/>
              <a:t>:</a:t>
            </a:r>
          </a:p>
          <a:p>
            <a:pPr lvl="1"/>
            <a:r>
              <a:rPr lang="es-ES" altLang="en-US" sz="3600" dirty="0" err="1"/>
              <a:t>Comply</a:t>
            </a:r>
            <a:r>
              <a:rPr lang="es-ES" altLang="en-US" sz="3600" dirty="0"/>
              <a:t> </a:t>
            </a:r>
            <a:r>
              <a:rPr lang="es-ES" altLang="en-US" sz="3600" dirty="0" err="1"/>
              <a:t>with</a:t>
            </a:r>
            <a:r>
              <a:rPr lang="es-ES" altLang="en-US" sz="3600" dirty="0"/>
              <a:t> OSHA </a:t>
            </a:r>
            <a:r>
              <a:rPr lang="es-ES" altLang="en-US" sz="3600" dirty="0" err="1"/>
              <a:t>standards</a:t>
            </a:r>
            <a:endParaRPr lang="es-ES" altLang="en-US" sz="3600" dirty="0"/>
          </a:p>
          <a:p>
            <a:pPr lvl="1"/>
            <a:r>
              <a:rPr lang="es-ES" altLang="en-US" sz="3600" dirty="0" err="1"/>
              <a:t>Display</a:t>
            </a:r>
            <a:r>
              <a:rPr lang="es-ES" altLang="en-US" sz="3600" dirty="0"/>
              <a:t> </a:t>
            </a:r>
            <a:r>
              <a:rPr lang="es-ES" altLang="en-US" sz="3600" dirty="0" err="1"/>
              <a:t>the</a:t>
            </a:r>
            <a:r>
              <a:rPr lang="es-ES" altLang="en-US" sz="3600" dirty="0"/>
              <a:t> OSHA poster</a:t>
            </a:r>
          </a:p>
          <a:p>
            <a:pPr lvl="1"/>
            <a:r>
              <a:rPr lang="es-ES" altLang="en-US" sz="3600" dirty="0" err="1"/>
              <a:t>Report</a:t>
            </a:r>
            <a:r>
              <a:rPr lang="es-ES" altLang="en-US" sz="3600" dirty="0"/>
              <a:t> to OSHA:</a:t>
            </a:r>
          </a:p>
          <a:p>
            <a:pPr lvl="2"/>
            <a:r>
              <a:rPr lang="es-ES" altLang="en-US" b="1" dirty="0" err="1">
                <a:solidFill>
                  <a:srgbClr val="FF0000"/>
                </a:solidFill>
              </a:rPr>
              <a:t>Within</a:t>
            </a:r>
            <a:r>
              <a:rPr lang="es-ES" altLang="en-US" b="1" dirty="0">
                <a:solidFill>
                  <a:srgbClr val="FF0000"/>
                </a:solidFill>
              </a:rPr>
              <a:t> 8 </a:t>
            </a:r>
            <a:r>
              <a:rPr lang="es-ES" altLang="en-US" b="1" dirty="0" err="1">
                <a:solidFill>
                  <a:srgbClr val="FF0000"/>
                </a:solidFill>
              </a:rPr>
              <a:t>hours</a:t>
            </a:r>
            <a:r>
              <a:rPr lang="es-ES" altLang="en-US" b="1" dirty="0">
                <a:solidFill>
                  <a:srgbClr val="FF0000"/>
                </a:solidFill>
              </a:rPr>
              <a:t>: </a:t>
            </a:r>
            <a:r>
              <a:rPr lang="es-ES" altLang="en-US" dirty="0" err="1"/>
              <a:t>Any</a:t>
            </a:r>
            <a:r>
              <a:rPr lang="es-ES" altLang="en-US" dirty="0"/>
              <a:t> </a:t>
            </a:r>
            <a:r>
              <a:rPr lang="es-ES" altLang="en-US" dirty="0" err="1"/>
              <a:t>accident</a:t>
            </a:r>
            <a:r>
              <a:rPr lang="es-ES" altLang="en-US" dirty="0"/>
              <a:t> </a:t>
            </a:r>
            <a:r>
              <a:rPr lang="es-ES" altLang="en-US" dirty="0" err="1"/>
              <a:t>that</a:t>
            </a:r>
            <a:r>
              <a:rPr lang="es-ES" altLang="en-US" dirty="0"/>
              <a:t> </a:t>
            </a:r>
            <a:r>
              <a:rPr lang="es-ES" altLang="en-US" dirty="0" err="1"/>
              <a:t>results</a:t>
            </a:r>
            <a:r>
              <a:rPr lang="es-ES" altLang="en-US" dirty="0"/>
              <a:t> in a </a:t>
            </a:r>
            <a:r>
              <a:rPr lang="es-ES" altLang="en-US" dirty="0" err="1"/>
              <a:t>fatality</a:t>
            </a:r>
            <a:r>
              <a:rPr lang="es-ES" altLang="en-US" dirty="0"/>
              <a:t> </a:t>
            </a:r>
          </a:p>
          <a:p>
            <a:pPr lvl="2"/>
            <a:r>
              <a:rPr lang="es-ES" altLang="en-US" b="1" dirty="0" err="1">
                <a:solidFill>
                  <a:srgbClr val="FF0000"/>
                </a:solidFill>
              </a:rPr>
              <a:t>Within</a:t>
            </a:r>
            <a:r>
              <a:rPr lang="es-ES" altLang="en-US" b="1" dirty="0">
                <a:solidFill>
                  <a:srgbClr val="FF0000"/>
                </a:solidFill>
              </a:rPr>
              <a:t> 24 </a:t>
            </a:r>
            <a:r>
              <a:rPr lang="es-ES" altLang="en-US" b="1" dirty="0" err="1">
                <a:solidFill>
                  <a:srgbClr val="FF0000"/>
                </a:solidFill>
              </a:rPr>
              <a:t>hours</a:t>
            </a:r>
            <a:r>
              <a:rPr lang="es-ES" altLang="en-US" b="1" dirty="0">
                <a:solidFill>
                  <a:srgbClr val="FF0000"/>
                </a:solidFill>
              </a:rPr>
              <a:t>: </a:t>
            </a:r>
            <a:r>
              <a:rPr lang="es-ES" altLang="en-US" dirty="0" err="1"/>
              <a:t>Amputations</a:t>
            </a:r>
            <a:r>
              <a:rPr lang="es-ES" altLang="en-US" dirty="0"/>
              <a:t>, </a:t>
            </a:r>
            <a:r>
              <a:rPr lang="es-ES" altLang="en-US" dirty="0" err="1"/>
              <a:t>loss</a:t>
            </a:r>
            <a:r>
              <a:rPr lang="es-ES" altLang="en-US" dirty="0"/>
              <a:t> of </a:t>
            </a:r>
            <a:r>
              <a:rPr lang="es-ES" altLang="en-US" dirty="0" err="1"/>
              <a:t>an</a:t>
            </a:r>
            <a:r>
              <a:rPr lang="es-ES" altLang="en-US" dirty="0"/>
              <a:t> </a:t>
            </a:r>
            <a:r>
              <a:rPr lang="es-ES" altLang="en-US" dirty="0" err="1"/>
              <a:t>eye</a:t>
            </a:r>
            <a:r>
              <a:rPr lang="es-ES" altLang="en-US" dirty="0"/>
              <a:t>, </a:t>
            </a:r>
            <a:r>
              <a:rPr lang="es-ES" altLang="en-US" dirty="0" err="1"/>
              <a:t>or</a:t>
            </a:r>
            <a:r>
              <a:rPr lang="es-ES" altLang="en-US" dirty="0"/>
              <a:t>  </a:t>
            </a:r>
            <a:r>
              <a:rPr lang="es-ES" altLang="en-US" dirty="0" err="1"/>
              <a:t>hospitalization</a:t>
            </a:r>
            <a:r>
              <a:rPr lang="es-ES" altLang="en-US" dirty="0"/>
              <a:t> of 1 </a:t>
            </a:r>
            <a:r>
              <a:rPr lang="es-ES" altLang="en-US" dirty="0" err="1"/>
              <a:t>or</a:t>
            </a:r>
            <a:r>
              <a:rPr lang="es-ES" altLang="en-US" dirty="0"/>
              <a:t> more </a:t>
            </a:r>
            <a:r>
              <a:rPr lang="es-ES" altLang="en-US" dirty="0" err="1"/>
              <a:t>employees</a:t>
            </a:r>
            <a:endParaRPr lang="en-US" sz="3200" dirty="0"/>
          </a:p>
        </p:txBody>
      </p:sp>
    </p:spTree>
    <p:extLst>
      <p:ext uri="{BB962C8B-B14F-4D97-AF65-F5344CB8AC3E}">
        <p14:creationId xmlns:p14="http://schemas.microsoft.com/office/powerpoint/2010/main" val="1118561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24" name="Rectangle 8"/>
          <p:cNvSpPr>
            <a:spLocks noGrp="1" noChangeArrowheads="1"/>
          </p:cNvSpPr>
          <p:nvPr>
            <p:ph type="title"/>
          </p:nvPr>
        </p:nvSpPr>
        <p:spPr>
          <a:xfrm>
            <a:off x="136072" y="119062"/>
            <a:ext cx="6858000" cy="1143000"/>
          </a:xfrm>
        </p:spPr>
        <p:txBody>
          <a:bodyPr/>
          <a:lstStyle/>
          <a:p>
            <a:r>
              <a:rPr lang="en-US" altLang="en-US" sz="3600" b="1" dirty="0"/>
              <a:t>RECORDKEEPING FORMS</a:t>
            </a:r>
          </a:p>
        </p:txBody>
      </p:sp>
      <p:sp>
        <p:nvSpPr>
          <p:cNvPr id="11"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9878AE4-0A71-4246-A4A7-65A3E4173467}" type="slidenum">
              <a:rPr kumimoji="0" lang="en-US"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4425" name="Rectangle 9"/>
          <p:cNvSpPr>
            <a:spLocks noGrp="1" noChangeArrowheads="1"/>
          </p:cNvSpPr>
          <p:nvPr>
            <p:ph idx="1"/>
          </p:nvPr>
        </p:nvSpPr>
        <p:spPr>
          <a:xfrm>
            <a:off x="212272" y="1417638"/>
            <a:ext cx="4718957" cy="4749800"/>
          </a:xfrm>
        </p:spPr>
        <p:txBody>
          <a:bodyPr>
            <a:normAutofit fontScale="85000" lnSpcReduction="10000"/>
          </a:bodyPr>
          <a:lstStyle/>
          <a:p>
            <a:r>
              <a:rPr lang="en-US" altLang="en-US" sz="3200" dirty="0"/>
              <a:t>Maintain on a calendar year basis</a:t>
            </a:r>
          </a:p>
          <a:p>
            <a:r>
              <a:rPr lang="es-ES" altLang="en-US" sz="3200" dirty="0" err="1"/>
              <a:t>Maintain</a:t>
            </a:r>
            <a:r>
              <a:rPr lang="es-ES" altLang="en-US" sz="3200" dirty="0"/>
              <a:t> </a:t>
            </a:r>
            <a:r>
              <a:rPr lang="es-ES" altLang="en-US" sz="3200" dirty="0" err="1"/>
              <a:t>for</a:t>
            </a:r>
            <a:r>
              <a:rPr lang="es-ES" altLang="en-US" sz="3200" dirty="0"/>
              <a:t> 5 </a:t>
            </a:r>
            <a:r>
              <a:rPr lang="es-ES" altLang="en-US" sz="3200" dirty="0" err="1"/>
              <a:t>years</a:t>
            </a:r>
            <a:r>
              <a:rPr lang="es-ES" altLang="en-US" sz="3200" dirty="0"/>
              <a:t> at </a:t>
            </a:r>
            <a:r>
              <a:rPr lang="es-ES" altLang="en-US" sz="3200" dirty="0" err="1"/>
              <a:t>the</a:t>
            </a:r>
            <a:r>
              <a:rPr lang="es-ES" altLang="en-US" sz="3200" dirty="0"/>
              <a:t> establishment </a:t>
            </a:r>
          </a:p>
          <a:p>
            <a:r>
              <a:rPr lang="es-ES" altLang="en-US" sz="3200" dirty="0"/>
              <a:t>Be </a:t>
            </a:r>
            <a:r>
              <a:rPr lang="es-ES" altLang="en-US" sz="3200" dirty="0" err="1"/>
              <a:t>available</a:t>
            </a:r>
            <a:r>
              <a:rPr lang="es-ES" altLang="en-US" sz="3200" dirty="0"/>
              <a:t> </a:t>
            </a:r>
            <a:r>
              <a:rPr lang="es-ES" altLang="en-US" sz="3200" dirty="0" err="1"/>
              <a:t>for</a:t>
            </a:r>
            <a:r>
              <a:rPr lang="es-ES" altLang="en-US" sz="3200" dirty="0"/>
              <a:t> </a:t>
            </a:r>
            <a:r>
              <a:rPr lang="es-ES" altLang="en-US" sz="3200" dirty="0" err="1"/>
              <a:t>inspection</a:t>
            </a:r>
            <a:endParaRPr lang="en-US" altLang="en-US" sz="3200" dirty="0"/>
          </a:p>
          <a:p>
            <a:r>
              <a:rPr lang="en-US" altLang="en-US" sz="3200" dirty="0"/>
              <a:t>Summary of records for the previous year must be posted from February through April</a:t>
            </a:r>
          </a:p>
          <a:p>
            <a:r>
              <a:rPr lang="en-US" altLang="en-US" sz="3200" dirty="0"/>
              <a:t>Must be certified by the highest ranking official working at the establishment.</a:t>
            </a:r>
            <a:endParaRPr lang="es-ES" altLang="en-US" sz="3200" dirty="0"/>
          </a:p>
        </p:txBody>
      </p:sp>
      <p:pic>
        <p:nvPicPr>
          <p:cNvPr id="444426" name="Picture 10" descr="OSHA Form 30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31229" y="1955174"/>
            <a:ext cx="4125686" cy="3132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483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0932" y="270933"/>
            <a:ext cx="6858000" cy="1143000"/>
          </a:xfrm>
        </p:spPr>
        <p:txBody>
          <a:bodyPr/>
          <a:lstStyle/>
          <a:p>
            <a:r>
              <a:rPr lang="en-US" sz="3600" b="1" dirty="0"/>
              <a:t>SOURCES FOR REFERENCE</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Content Placeholder 1"/>
          <p:cNvSpPr>
            <a:spLocks noGrp="1"/>
          </p:cNvSpPr>
          <p:nvPr>
            <p:ph idx="1"/>
          </p:nvPr>
        </p:nvSpPr>
        <p:spPr/>
        <p:txBody>
          <a:bodyPr/>
          <a:lstStyle/>
          <a:p>
            <a:r>
              <a:rPr lang="en-US" dirty="0">
                <a:hlinkClick r:id="rId3"/>
              </a:rPr>
              <a:t>OSHA Website</a:t>
            </a:r>
            <a:endParaRPr lang="en-US" dirty="0"/>
          </a:p>
          <a:p>
            <a:pPr lvl="1"/>
            <a:r>
              <a:rPr lang="en-US" dirty="0"/>
              <a:t>E-tools, standards, presentations, etc.</a:t>
            </a:r>
          </a:p>
          <a:p>
            <a:r>
              <a:rPr lang="en-US" dirty="0">
                <a:hlinkClick r:id="rId4"/>
              </a:rPr>
              <a:t>Enterprise Innovations Institute's Safety, Health, and Environmental Services Website</a:t>
            </a:r>
            <a:endParaRPr lang="en-US" dirty="0"/>
          </a:p>
          <a:p>
            <a:pPr lvl="1"/>
            <a:r>
              <a:rPr lang="en-US" dirty="0"/>
              <a:t>Free, on-site safety and health consultation </a:t>
            </a:r>
          </a:p>
          <a:p>
            <a:pPr lvl="1"/>
            <a:r>
              <a:rPr lang="en-US" dirty="0"/>
              <a:t>Completely confidential from OSHA</a:t>
            </a:r>
          </a:p>
        </p:txBody>
      </p:sp>
    </p:spTree>
    <p:extLst>
      <p:ext uri="{BB962C8B-B14F-4D97-AF65-F5344CB8AC3E}">
        <p14:creationId xmlns:p14="http://schemas.microsoft.com/office/powerpoint/2010/main" val="2091608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0D3B-3D8F-4392-8315-AD49B537F906}"/>
              </a:ext>
            </a:extLst>
          </p:cNvPr>
          <p:cNvSpPr>
            <a:spLocks noGrp="1"/>
          </p:cNvSpPr>
          <p:nvPr>
            <p:ph type="ctrTitle"/>
          </p:nvPr>
        </p:nvSpPr>
        <p:spPr>
          <a:xfrm>
            <a:off x="2946400" y="1557867"/>
            <a:ext cx="6062133" cy="2235200"/>
          </a:xfrm>
        </p:spPr>
        <p:txBody>
          <a:bodyPr/>
          <a:lstStyle/>
          <a:p>
            <a:r>
              <a:rPr lang="en-US" sz="4400" dirty="0">
                <a:solidFill>
                  <a:schemeClr val="tx1"/>
                </a:solidFill>
              </a:rPr>
              <a:t>1910.147: </a:t>
            </a:r>
            <a:br>
              <a:rPr lang="en-US" sz="4400" dirty="0">
                <a:solidFill>
                  <a:schemeClr val="tx1"/>
                </a:solidFill>
              </a:rPr>
            </a:br>
            <a:r>
              <a:rPr lang="en-US" sz="4400" dirty="0">
                <a:solidFill>
                  <a:schemeClr val="tx1"/>
                </a:solidFill>
              </a:rPr>
              <a:t>Purpose and SCOPE</a:t>
            </a:r>
          </a:p>
        </p:txBody>
      </p:sp>
    </p:spTree>
    <p:extLst>
      <p:ext uri="{BB962C8B-B14F-4D97-AF65-F5344CB8AC3E}">
        <p14:creationId xmlns:p14="http://schemas.microsoft.com/office/powerpoint/2010/main" val="2554899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a:extLst>
              <a:ext uri="{FF2B5EF4-FFF2-40B4-BE49-F238E27FC236}">
                <a16:creationId xmlns:a16="http://schemas.microsoft.com/office/drawing/2014/main" id="{102A2965-AB3C-41E1-A673-B3A7F55F390E}"/>
              </a:ext>
            </a:extLst>
          </p:cNvPr>
          <p:cNvSpPr>
            <a:spLocks noGrp="1"/>
          </p:cNvSpPr>
          <p:nvPr>
            <p:ph type="title"/>
          </p:nvPr>
        </p:nvSpPr>
        <p:spPr>
          <a:xfrm>
            <a:off x="0" y="3705"/>
            <a:ext cx="6096000" cy="1143000"/>
          </a:xfrm>
        </p:spPr>
        <p:txBody>
          <a:bodyPr/>
          <a:lstStyle/>
          <a:p>
            <a:r>
              <a:rPr lang="en-US" altLang="en-US" sz="3600" b="1" dirty="0"/>
              <a:t>INTRODUCTORY LOTO QUIZ</a:t>
            </a:r>
          </a:p>
        </p:txBody>
      </p:sp>
      <p:sp>
        <p:nvSpPr>
          <p:cNvPr id="2" name="Slide Number Placeholder 1">
            <a:extLst>
              <a:ext uri="{FF2B5EF4-FFF2-40B4-BE49-F238E27FC236}">
                <a16:creationId xmlns:a16="http://schemas.microsoft.com/office/drawing/2014/main" id="{4FE17D4F-4548-42E7-82AD-0EA90DF3707A}"/>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16</a:t>
            </a:fld>
            <a:endParaRPr lang="en-US" altLang="en-US"/>
          </a:p>
        </p:txBody>
      </p:sp>
      <p:sp>
        <p:nvSpPr>
          <p:cNvPr id="17411" name="Content Placeholder 4">
            <a:extLst>
              <a:ext uri="{FF2B5EF4-FFF2-40B4-BE49-F238E27FC236}">
                <a16:creationId xmlns:a16="http://schemas.microsoft.com/office/drawing/2014/main" id="{FD543753-7B1C-44AB-B845-7D58B991C314}"/>
              </a:ext>
            </a:extLst>
          </p:cNvPr>
          <p:cNvSpPr>
            <a:spLocks noGrp="1"/>
          </p:cNvSpPr>
          <p:nvPr>
            <p:ph sz="half" idx="1"/>
          </p:nvPr>
        </p:nvSpPr>
        <p:spPr>
          <a:xfrm>
            <a:off x="0" y="1485900"/>
            <a:ext cx="4038600" cy="3886200"/>
          </a:xfrm>
        </p:spPr>
        <p:txBody>
          <a:bodyPr/>
          <a:lstStyle/>
          <a:p>
            <a:r>
              <a:rPr lang="en-US" altLang="en-US" sz="3200" dirty="0"/>
              <a:t>What is the purpose of LOTO?</a:t>
            </a:r>
          </a:p>
          <a:p>
            <a:r>
              <a:rPr lang="en-US" altLang="en-US" sz="3200" dirty="0"/>
              <a:t>When does LOTO apply?</a:t>
            </a:r>
          </a:p>
          <a:p>
            <a:r>
              <a:rPr lang="en-US" altLang="en-US" sz="3200" dirty="0"/>
              <a:t>What are the primary sources of energy in the work environment?</a:t>
            </a:r>
          </a:p>
          <a:p>
            <a:endParaRPr lang="en-US" altLang="en-US" dirty="0"/>
          </a:p>
          <a:p>
            <a:endParaRPr lang="en-US" altLang="en-US" dirty="0"/>
          </a:p>
          <a:p>
            <a:endParaRPr lang="en-US" altLang="en-US" dirty="0"/>
          </a:p>
        </p:txBody>
      </p:sp>
      <p:sp>
        <p:nvSpPr>
          <p:cNvPr id="17412" name="Content Placeholder 5">
            <a:extLst>
              <a:ext uri="{FF2B5EF4-FFF2-40B4-BE49-F238E27FC236}">
                <a16:creationId xmlns:a16="http://schemas.microsoft.com/office/drawing/2014/main" id="{5062E9FF-C910-4AFF-B2E0-16CA0F32EFA2}"/>
              </a:ext>
            </a:extLst>
          </p:cNvPr>
          <p:cNvSpPr>
            <a:spLocks noGrp="1"/>
          </p:cNvSpPr>
          <p:nvPr>
            <p:ph sz="half" idx="2"/>
          </p:nvPr>
        </p:nvSpPr>
        <p:spPr>
          <a:xfrm>
            <a:off x="4648200" y="1485900"/>
            <a:ext cx="4495800" cy="3886200"/>
          </a:xfrm>
        </p:spPr>
        <p:txBody>
          <a:bodyPr/>
          <a:lstStyle/>
          <a:p>
            <a:pPr eaLnBrk="1" hangingPunct="1"/>
            <a:r>
              <a:rPr lang="en-US" altLang="en-US" sz="3200" dirty="0"/>
              <a:t>What are the components of a LOTO program?</a:t>
            </a:r>
          </a:p>
          <a:p>
            <a:pPr eaLnBrk="1" hangingPunct="1"/>
            <a:r>
              <a:rPr lang="en-US" altLang="en-US" sz="3200" dirty="0"/>
              <a:t>How often do you have to audit LOTO procedures?</a:t>
            </a:r>
          </a:p>
          <a:p>
            <a:pPr eaLnBrk="1" hangingPunct="1"/>
            <a:endParaRPr lang="en-US"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5936566" cy="1143000"/>
          </a:xfrm>
        </p:spPr>
        <p:txBody>
          <a:bodyPr>
            <a:normAutofit/>
          </a:bodyPr>
          <a:lstStyle/>
          <a:p>
            <a:r>
              <a:rPr lang="en-US" sz="3600" dirty="0"/>
              <a:t>LOCKOUT TAGOUT STANDARD</a:t>
            </a:r>
          </a:p>
        </p:txBody>
      </p:sp>
      <p:sp>
        <p:nvSpPr>
          <p:cNvPr id="3" name="Slide Number Placeholder 2">
            <a:extLst>
              <a:ext uri="{FF2B5EF4-FFF2-40B4-BE49-F238E27FC236}">
                <a16:creationId xmlns:a16="http://schemas.microsoft.com/office/drawing/2014/main" id="{734236A3-8110-427C-9467-C7070616439C}"/>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17</a:t>
            </a:fld>
            <a:endParaRPr lang="en-US" dirty="0"/>
          </a:p>
        </p:txBody>
      </p:sp>
      <p:sp>
        <p:nvSpPr>
          <p:cNvPr id="8" name="Rectangle 3">
            <a:extLst>
              <a:ext uri="{FF2B5EF4-FFF2-40B4-BE49-F238E27FC236}">
                <a16:creationId xmlns:a16="http://schemas.microsoft.com/office/drawing/2014/main" id="{A930241F-0602-4A06-A73E-7104E42984AE}"/>
              </a:ext>
            </a:extLst>
          </p:cNvPr>
          <p:cNvSpPr txBox="1">
            <a:spLocks noChangeArrowheads="1"/>
          </p:cNvSpPr>
          <p:nvPr/>
        </p:nvSpPr>
        <p:spPr>
          <a:xfrm>
            <a:off x="0" y="1231310"/>
            <a:ext cx="5311262" cy="5057678"/>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95288" indent="-395288">
              <a:spcBef>
                <a:spcPts val="1200"/>
              </a:spcBef>
              <a:buClr>
                <a:srgbClr val="262626"/>
              </a:buClr>
            </a:pPr>
            <a:r>
              <a:rPr lang="en-US" sz="2800" dirty="0"/>
              <a:t>1910.147(a) Scope, Application and Purpose</a:t>
            </a:r>
          </a:p>
          <a:p>
            <a:pPr marL="395288" indent="-395288">
              <a:spcBef>
                <a:spcPts val="1200"/>
              </a:spcBef>
              <a:buClr>
                <a:srgbClr val="262626"/>
              </a:buClr>
            </a:pPr>
            <a:r>
              <a:rPr lang="en-US" sz="2800" dirty="0"/>
              <a:t>1910.147(b) Definitions</a:t>
            </a:r>
          </a:p>
          <a:p>
            <a:pPr marL="395288" indent="-395288">
              <a:spcBef>
                <a:spcPts val="1200"/>
              </a:spcBef>
              <a:buClr>
                <a:srgbClr val="262626"/>
              </a:buClr>
            </a:pPr>
            <a:r>
              <a:rPr lang="en-US" sz="2800" dirty="0"/>
              <a:t>1910.147(c) General</a:t>
            </a:r>
          </a:p>
          <a:p>
            <a:pPr marL="395288" indent="-395288">
              <a:spcBef>
                <a:spcPts val="1200"/>
              </a:spcBef>
              <a:buClr>
                <a:srgbClr val="262626"/>
              </a:buClr>
            </a:pPr>
            <a:r>
              <a:rPr lang="en-US" sz="2800" dirty="0"/>
              <a:t>1910.147(d) Application of Control</a:t>
            </a:r>
          </a:p>
          <a:p>
            <a:pPr marL="395288" indent="-395288">
              <a:spcBef>
                <a:spcPts val="1200"/>
              </a:spcBef>
              <a:buClr>
                <a:srgbClr val="262626"/>
              </a:buClr>
            </a:pPr>
            <a:r>
              <a:rPr lang="en-US" sz="2800" dirty="0"/>
              <a:t>1910.147(e) Release from LOTO</a:t>
            </a:r>
          </a:p>
          <a:p>
            <a:pPr marL="395288" indent="-395288">
              <a:spcBef>
                <a:spcPts val="1200"/>
              </a:spcBef>
              <a:buClr>
                <a:srgbClr val="262626"/>
              </a:buClr>
            </a:pPr>
            <a:r>
              <a:rPr lang="en-US" sz="2800" dirty="0"/>
              <a:t>1910.147(f) Additional Requirements</a:t>
            </a:r>
          </a:p>
        </p:txBody>
      </p:sp>
      <p:pic>
        <p:nvPicPr>
          <p:cNvPr id="2" name="Picture 1" descr="OSHA Lockout Tagout eTool">
            <a:extLst>
              <a:ext uri="{FF2B5EF4-FFF2-40B4-BE49-F238E27FC236}">
                <a16:creationId xmlns:a16="http://schemas.microsoft.com/office/drawing/2014/main" id="{63BB234B-A4BF-4071-9544-6788EBE8815F}"/>
              </a:ext>
            </a:extLst>
          </p:cNvPr>
          <p:cNvPicPr>
            <a:picLocks noChangeAspect="1"/>
          </p:cNvPicPr>
          <p:nvPr/>
        </p:nvPicPr>
        <p:blipFill>
          <a:blip r:embed="rId3"/>
          <a:stretch>
            <a:fillRect/>
          </a:stretch>
        </p:blipFill>
        <p:spPr>
          <a:xfrm>
            <a:off x="5420444" y="1231310"/>
            <a:ext cx="3507475" cy="5050427"/>
          </a:xfrm>
          <a:prstGeom prst="rect">
            <a:avLst/>
          </a:prstGeom>
        </p:spPr>
      </p:pic>
    </p:spTree>
    <p:extLst>
      <p:ext uri="{BB962C8B-B14F-4D97-AF65-F5344CB8AC3E}">
        <p14:creationId xmlns:p14="http://schemas.microsoft.com/office/powerpoint/2010/main" val="2090868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3"/>
            <a:ext cx="6096000" cy="1143000"/>
          </a:xfrm>
        </p:spPr>
        <p:txBody>
          <a:bodyPr>
            <a:normAutofit/>
          </a:bodyPr>
          <a:lstStyle/>
          <a:p>
            <a:r>
              <a:rPr lang="en-US" sz="3600" dirty="0"/>
              <a:t>LOCKOUT/TAGOUT: What is it? </a:t>
            </a:r>
          </a:p>
        </p:txBody>
      </p:sp>
      <p:sp>
        <p:nvSpPr>
          <p:cNvPr id="4" name="Slide Number Placeholder 3">
            <a:extLst>
              <a:ext uri="{FF2B5EF4-FFF2-40B4-BE49-F238E27FC236}">
                <a16:creationId xmlns:a16="http://schemas.microsoft.com/office/drawing/2014/main" id="{2C0A840C-3255-40DF-A5A9-423AA6A8299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18</a:t>
            </a:fld>
            <a:endParaRPr lang="en-US" dirty="0"/>
          </a:p>
        </p:txBody>
      </p:sp>
      <p:sp>
        <p:nvSpPr>
          <p:cNvPr id="3" name="Content Placeholder 2"/>
          <p:cNvSpPr>
            <a:spLocks noGrp="1"/>
          </p:cNvSpPr>
          <p:nvPr>
            <p:ph idx="1"/>
          </p:nvPr>
        </p:nvSpPr>
        <p:spPr>
          <a:xfrm>
            <a:off x="0" y="1276452"/>
            <a:ext cx="4834249" cy="4305096"/>
          </a:xfrm>
        </p:spPr>
        <p:txBody>
          <a:bodyPr>
            <a:normAutofit/>
          </a:bodyPr>
          <a:lstStyle/>
          <a:p>
            <a:pPr>
              <a:spcBef>
                <a:spcPts val="0"/>
              </a:spcBef>
            </a:pPr>
            <a:endParaRPr lang="en-US" sz="1200" dirty="0"/>
          </a:p>
          <a:p>
            <a:pPr>
              <a:spcBef>
                <a:spcPts val="0"/>
              </a:spcBef>
            </a:pPr>
            <a:r>
              <a:rPr lang="en-US" sz="4000" b="1" dirty="0">
                <a:solidFill>
                  <a:srgbClr val="FF0000"/>
                </a:solidFill>
              </a:rPr>
              <a:t>Lockout Tagout = Verified Energy Control with Communication</a:t>
            </a:r>
            <a:endParaRPr lang="en-US" sz="4000" dirty="0">
              <a:solidFill>
                <a:srgbClr val="FF0000"/>
              </a:solidFill>
            </a:endParaRPr>
          </a:p>
        </p:txBody>
      </p:sp>
      <p:pic>
        <p:nvPicPr>
          <p:cNvPr id="5" name="Picture 5" descr="Employee performing servicining or maintenance on mechanical power press">
            <a:extLst>
              <a:ext uri="{FF2B5EF4-FFF2-40B4-BE49-F238E27FC236}">
                <a16:creationId xmlns:a16="http://schemas.microsoft.com/office/drawing/2014/main" id="{B0EEAAC6-07F6-4A47-A561-493112C75752}"/>
              </a:ext>
            </a:extLst>
          </p:cNvPr>
          <p:cNvPicPr>
            <a:picLocks noChangeAspect="1" noChangeArrowheads="1"/>
          </p:cNvPicPr>
          <p:nvPr/>
        </p:nvPicPr>
        <p:blipFill>
          <a:blip r:embed="rId3" cstate="print"/>
          <a:srcRect/>
          <a:stretch>
            <a:fillRect/>
          </a:stretch>
        </p:blipFill>
        <p:spPr>
          <a:xfrm>
            <a:off x="4711063" y="1677236"/>
            <a:ext cx="4224337" cy="3904312"/>
          </a:xfrm>
          <a:prstGeom prst="rect">
            <a:avLst/>
          </a:prstGeom>
          <a:noFill/>
        </p:spPr>
      </p:pic>
    </p:spTree>
    <p:extLst>
      <p:ext uri="{BB962C8B-B14F-4D97-AF65-F5344CB8AC3E}">
        <p14:creationId xmlns:p14="http://schemas.microsoft.com/office/powerpoint/2010/main" val="2944887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4403C-E69D-4576-A825-771B742ECBE9}"/>
              </a:ext>
            </a:extLst>
          </p:cNvPr>
          <p:cNvSpPr>
            <a:spLocks noGrp="1"/>
          </p:cNvSpPr>
          <p:nvPr>
            <p:ph type="title"/>
          </p:nvPr>
        </p:nvSpPr>
        <p:spPr>
          <a:xfrm>
            <a:off x="180753" y="160335"/>
            <a:ext cx="6096000" cy="1143000"/>
          </a:xfrm>
        </p:spPr>
        <p:txBody>
          <a:bodyPr>
            <a:normAutofit/>
          </a:bodyPr>
          <a:lstStyle/>
          <a:p>
            <a:r>
              <a:rPr lang="en-US" sz="3600" dirty="0"/>
              <a:t>LOCKOUT/TAGOUT: What is it?</a:t>
            </a:r>
          </a:p>
        </p:txBody>
      </p:sp>
      <p:sp>
        <p:nvSpPr>
          <p:cNvPr id="5" name="Slide Number Placeholder 4">
            <a:extLst>
              <a:ext uri="{FF2B5EF4-FFF2-40B4-BE49-F238E27FC236}">
                <a16:creationId xmlns:a16="http://schemas.microsoft.com/office/drawing/2014/main" id="{6BC96159-1E48-4A92-BBA1-E7D15C954FE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19</a:t>
            </a:fld>
            <a:endParaRPr lang="en-US" dirty="0"/>
          </a:p>
        </p:txBody>
      </p:sp>
      <p:sp>
        <p:nvSpPr>
          <p:cNvPr id="3" name="Content Placeholder 2">
            <a:extLst>
              <a:ext uri="{FF2B5EF4-FFF2-40B4-BE49-F238E27FC236}">
                <a16:creationId xmlns:a16="http://schemas.microsoft.com/office/drawing/2014/main" id="{72762280-0F42-4832-ACFA-D84262A5F9BD}"/>
              </a:ext>
            </a:extLst>
          </p:cNvPr>
          <p:cNvSpPr>
            <a:spLocks noGrp="1"/>
          </p:cNvSpPr>
          <p:nvPr>
            <p:ph idx="1"/>
          </p:nvPr>
        </p:nvSpPr>
        <p:spPr>
          <a:xfrm>
            <a:off x="457200" y="1600202"/>
            <a:ext cx="4114800" cy="4525963"/>
          </a:xfrm>
        </p:spPr>
        <p:txBody>
          <a:bodyPr>
            <a:normAutofit/>
          </a:bodyPr>
          <a:lstStyle/>
          <a:p>
            <a:r>
              <a:rPr lang="en-US" sz="2800" dirty="0"/>
              <a:t>Practices and procedures necessary to disable machinery and equipment</a:t>
            </a:r>
          </a:p>
          <a:p>
            <a:r>
              <a:rPr lang="en-US" sz="2800" dirty="0"/>
              <a:t>Protects workers performing service or maintenance activities </a:t>
            </a:r>
          </a:p>
        </p:txBody>
      </p:sp>
      <p:pic>
        <p:nvPicPr>
          <p:cNvPr id="4" name="Picture 6" descr="Employee in the danger zone of a machine, performing servicing or maintenance. &#10;">
            <a:extLst>
              <a:ext uri="{FF2B5EF4-FFF2-40B4-BE49-F238E27FC236}">
                <a16:creationId xmlns:a16="http://schemas.microsoft.com/office/drawing/2014/main" id="{25EE88E5-747F-4649-A3BB-EBF3CF5FB2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451505"/>
            <a:ext cx="3429000"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377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22701"/>
            <a:ext cx="6663022" cy="1143000"/>
          </a:xfrm>
        </p:spPr>
        <p:txBody>
          <a:bodyPr>
            <a:noAutofit/>
          </a:bodyPr>
          <a:lstStyle/>
          <a:p>
            <a:r>
              <a:rPr lang="en-US" sz="3600" dirty="0"/>
              <a:t>WHY USE LOCKOUT/TAGOUT?</a:t>
            </a:r>
          </a:p>
        </p:txBody>
      </p:sp>
      <p:sp>
        <p:nvSpPr>
          <p:cNvPr id="7" name="Rectangle 3">
            <a:extLst>
              <a:ext uri="{FF2B5EF4-FFF2-40B4-BE49-F238E27FC236}">
                <a16:creationId xmlns:a16="http://schemas.microsoft.com/office/drawing/2014/main" id="{994729E9-5028-4C74-B02F-3A99FA5A614F}"/>
              </a:ext>
            </a:extLst>
          </p:cNvPr>
          <p:cNvSpPr txBox="1">
            <a:spLocks noChangeArrowheads="1"/>
          </p:cNvSpPr>
          <p:nvPr/>
        </p:nvSpPr>
        <p:spPr>
          <a:xfrm>
            <a:off x="216080" y="1051616"/>
            <a:ext cx="4087793" cy="44196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FontTx/>
              <a:buNone/>
            </a:pPr>
            <a:r>
              <a:rPr lang="en-US" sz="2800" b="1" u="sng" dirty="0"/>
              <a:t>To Prevent “Unexpected”:</a:t>
            </a:r>
          </a:p>
          <a:p>
            <a:pPr lvl="1"/>
            <a:r>
              <a:rPr lang="en-US" sz="2800" dirty="0"/>
              <a:t>Energizing</a:t>
            </a:r>
          </a:p>
          <a:p>
            <a:pPr lvl="1"/>
            <a:r>
              <a:rPr lang="en-US" sz="2800" dirty="0"/>
              <a:t>Start-up</a:t>
            </a:r>
          </a:p>
          <a:p>
            <a:pPr lvl="1"/>
            <a:r>
              <a:rPr lang="en-US" sz="2800" dirty="0"/>
              <a:t>Movement</a:t>
            </a:r>
          </a:p>
          <a:p>
            <a:pPr lvl="1"/>
            <a:r>
              <a:rPr lang="en-US" sz="2800" dirty="0"/>
              <a:t>Release of Stored Energy</a:t>
            </a:r>
          </a:p>
          <a:p>
            <a:pPr lvl="1"/>
            <a:endParaRPr lang="en-US" sz="2800" dirty="0"/>
          </a:p>
          <a:p>
            <a:pPr lvl="1">
              <a:buFontTx/>
              <a:buNone/>
            </a:pPr>
            <a:endParaRPr lang="en-US" sz="2800" dirty="0"/>
          </a:p>
          <a:p>
            <a:endParaRPr lang="en-US" sz="2800" dirty="0"/>
          </a:p>
        </p:txBody>
      </p:sp>
      <p:sp>
        <p:nvSpPr>
          <p:cNvPr id="12" name="Text Box 14">
            <a:extLst>
              <a:ext uri="{FF2B5EF4-FFF2-40B4-BE49-F238E27FC236}">
                <a16:creationId xmlns:a16="http://schemas.microsoft.com/office/drawing/2014/main" id="{05FC58B5-C788-41BC-8536-2333F960A780}"/>
              </a:ext>
            </a:extLst>
          </p:cNvPr>
          <p:cNvSpPr txBox="1">
            <a:spLocks noChangeArrowheads="1"/>
          </p:cNvSpPr>
          <p:nvPr/>
        </p:nvSpPr>
        <p:spPr bwMode="auto">
          <a:xfrm>
            <a:off x="4569519" y="1051616"/>
            <a:ext cx="4096804" cy="2031325"/>
          </a:xfrm>
          <a:prstGeom prst="rect">
            <a:avLst/>
          </a:prstGeom>
          <a:noFill/>
          <a:ln w="9525">
            <a:noFill/>
            <a:miter lim="800000"/>
            <a:headEnd/>
            <a:tailEnd/>
          </a:ln>
          <a:effectLst/>
        </p:spPr>
        <p:txBody>
          <a:bodyPr wrap="square">
            <a:spAutoFit/>
          </a:bodyPr>
          <a:lstStyle/>
          <a:p>
            <a:r>
              <a:rPr lang="en-US" sz="2800" b="1" u="sng" dirty="0"/>
              <a:t>“Unexpected” Movement</a:t>
            </a:r>
          </a:p>
          <a:p>
            <a:r>
              <a:rPr lang="en-US" sz="2800" dirty="0"/>
              <a:t>Leads to Serious Injury</a:t>
            </a:r>
          </a:p>
          <a:p>
            <a:endParaRPr lang="en-US" sz="2800" b="1" dirty="0"/>
          </a:p>
          <a:p>
            <a:pPr>
              <a:spcBef>
                <a:spcPct val="50000"/>
              </a:spcBef>
            </a:pPr>
            <a:endParaRPr lang="en-US" sz="2800" b="1" dirty="0"/>
          </a:p>
        </p:txBody>
      </p:sp>
      <p:sp>
        <p:nvSpPr>
          <p:cNvPr id="2" name="Slide Number Placeholder 1" hidden="1">
            <a:extLst>
              <a:ext uri="{FF2B5EF4-FFF2-40B4-BE49-F238E27FC236}">
                <a16:creationId xmlns:a16="http://schemas.microsoft.com/office/drawing/2014/main" id="{C83DFE9B-43C2-49F5-A67C-99F6816B0DA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20</a:t>
            </a:fld>
            <a:endParaRPr lang="en-US" dirty="0"/>
          </a:p>
        </p:txBody>
      </p:sp>
      <p:pic>
        <p:nvPicPr>
          <p:cNvPr id="4098" name="Picture 2" descr="Three employees doing maintenance work on a piece of machinery. &#10;">
            <a:extLst>
              <a:ext uri="{FF2B5EF4-FFF2-40B4-BE49-F238E27FC236}">
                <a16:creationId xmlns:a16="http://schemas.microsoft.com/office/drawing/2014/main" id="{FC1D74B2-30EB-4F57-84B7-726BFF8F0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519" y="3018549"/>
            <a:ext cx="4087793" cy="3204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629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20034" y="33845"/>
            <a:ext cx="6096000" cy="1143000"/>
          </a:xfrm>
        </p:spPr>
        <p:txBody>
          <a:bodyPr>
            <a:normAutofit/>
          </a:bodyPr>
          <a:lstStyle/>
          <a:p>
            <a:r>
              <a:rPr lang="en-US" sz="3600" dirty="0"/>
              <a:t>LOCKOUT/TAGOUT</a:t>
            </a:r>
          </a:p>
        </p:txBody>
      </p:sp>
      <p:sp>
        <p:nvSpPr>
          <p:cNvPr id="3" name="Slide Number Placeholder 2" hidden="1">
            <a:extLst>
              <a:ext uri="{FF2B5EF4-FFF2-40B4-BE49-F238E27FC236}">
                <a16:creationId xmlns:a16="http://schemas.microsoft.com/office/drawing/2014/main" id="{1BB2608A-2231-49C6-B780-8DCBB1A83F06}"/>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8CA9E62-8E5A-4BF9-B624-C7597FCFE397}"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76483" name="Rectangle 3"/>
          <p:cNvSpPr>
            <a:spLocks noGrp="1" noChangeArrowheads="1"/>
          </p:cNvSpPr>
          <p:nvPr>
            <p:ph type="body" idx="1"/>
          </p:nvPr>
        </p:nvSpPr>
        <p:spPr>
          <a:xfrm>
            <a:off x="0" y="1020788"/>
            <a:ext cx="8782565" cy="2461406"/>
          </a:xfrm>
        </p:spPr>
        <p:txBody>
          <a:bodyPr>
            <a:normAutofit/>
          </a:bodyPr>
          <a:lstStyle/>
          <a:p>
            <a:pPr>
              <a:lnSpc>
                <a:spcPct val="110000"/>
              </a:lnSpc>
              <a:spcBef>
                <a:spcPts val="0"/>
              </a:spcBef>
            </a:pPr>
            <a:r>
              <a:rPr lang="en-US" sz="2800" dirty="0"/>
              <a:t>Every Year Lockout/Tagout is one of the top ten most violated standards in industry.</a:t>
            </a:r>
          </a:p>
          <a:p>
            <a:pPr>
              <a:lnSpc>
                <a:spcPct val="110000"/>
              </a:lnSpc>
              <a:spcBef>
                <a:spcPts val="0"/>
              </a:spcBef>
            </a:pPr>
            <a:endParaRPr lang="en-US" sz="1200" dirty="0"/>
          </a:p>
          <a:p>
            <a:pPr>
              <a:lnSpc>
                <a:spcPct val="110000"/>
              </a:lnSpc>
              <a:spcBef>
                <a:spcPts val="0"/>
              </a:spcBef>
            </a:pPr>
            <a:r>
              <a:rPr lang="en-US" sz="2800" dirty="0"/>
              <a:t>Compliance with the Lockout/Tagout standard prevents 120 fatalities and 50,000 injuries each year. </a:t>
            </a:r>
          </a:p>
        </p:txBody>
      </p:sp>
      <p:pic>
        <p:nvPicPr>
          <p:cNvPr id="39938" name="Picture 2" descr="Employee caught between large chain and sprocket due to lockout/tagout failure. ">
            <a:extLst>
              <a:ext uri="{FF2B5EF4-FFF2-40B4-BE49-F238E27FC236}">
                <a16:creationId xmlns:a16="http://schemas.microsoft.com/office/drawing/2014/main" id="{4744E7B0-BC53-42A6-A4CF-A62EB1E46A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7216" y="3273669"/>
            <a:ext cx="4569568" cy="294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582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C3FA7-1460-437E-927F-68658392B711}"/>
              </a:ext>
            </a:extLst>
          </p:cNvPr>
          <p:cNvSpPr>
            <a:spLocks noGrp="1"/>
          </p:cNvSpPr>
          <p:nvPr>
            <p:ph type="title"/>
          </p:nvPr>
        </p:nvSpPr>
        <p:spPr>
          <a:xfrm>
            <a:off x="0" y="0"/>
            <a:ext cx="6096000" cy="1143000"/>
          </a:xfrm>
        </p:spPr>
        <p:txBody>
          <a:bodyPr>
            <a:normAutofit/>
          </a:bodyPr>
          <a:lstStyle/>
          <a:p>
            <a:r>
              <a:rPr lang="en-US" sz="3600" dirty="0"/>
              <a:t>PURPOSE</a:t>
            </a:r>
          </a:p>
        </p:txBody>
      </p:sp>
      <p:sp>
        <p:nvSpPr>
          <p:cNvPr id="4" name="Slide Number Placeholder 3" hidden="1">
            <a:extLst>
              <a:ext uri="{FF2B5EF4-FFF2-40B4-BE49-F238E27FC236}">
                <a16:creationId xmlns:a16="http://schemas.microsoft.com/office/drawing/2014/main" id="{7D48A1F9-6F08-468A-8E6F-23A12C6E0D7A}"/>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22</a:t>
            </a:fld>
            <a:endParaRPr lang="en-US" dirty="0"/>
          </a:p>
        </p:txBody>
      </p:sp>
      <p:sp>
        <p:nvSpPr>
          <p:cNvPr id="3" name="Content Placeholder 2">
            <a:extLst>
              <a:ext uri="{FF2B5EF4-FFF2-40B4-BE49-F238E27FC236}">
                <a16:creationId xmlns:a16="http://schemas.microsoft.com/office/drawing/2014/main" id="{86859D10-E4E2-4C2A-B37E-78763238C63F}"/>
              </a:ext>
            </a:extLst>
          </p:cNvPr>
          <p:cNvSpPr>
            <a:spLocks noGrp="1"/>
          </p:cNvSpPr>
          <p:nvPr>
            <p:ph idx="1"/>
          </p:nvPr>
        </p:nvSpPr>
        <p:spPr>
          <a:xfrm>
            <a:off x="0" y="1143000"/>
            <a:ext cx="8229600" cy="4525963"/>
          </a:xfrm>
        </p:spPr>
        <p:txBody>
          <a:bodyPr>
            <a:normAutofit/>
          </a:bodyPr>
          <a:lstStyle/>
          <a:p>
            <a:r>
              <a:rPr lang="en-US" sz="3200" dirty="0"/>
              <a:t>Employers are required to establish a program to:</a:t>
            </a:r>
          </a:p>
          <a:p>
            <a:pPr lvl="1"/>
            <a:r>
              <a:rPr lang="en-US" sz="2800" dirty="0"/>
              <a:t>Affix lockout or tagout devices to energy isolating devices</a:t>
            </a:r>
          </a:p>
          <a:p>
            <a:pPr lvl="1"/>
            <a:r>
              <a:rPr lang="en-US" sz="2800" dirty="0"/>
              <a:t>Disable machines or equipment to prevent unexpected energization, start up, or release of stored energy</a:t>
            </a:r>
          </a:p>
        </p:txBody>
      </p:sp>
    </p:spTree>
    <p:extLst>
      <p:ext uri="{BB962C8B-B14F-4D97-AF65-F5344CB8AC3E}">
        <p14:creationId xmlns:p14="http://schemas.microsoft.com/office/powerpoint/2010/main" val="2689785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40987-5B68-4B69-B25A-2BF558D81449}"/>
              </a:ext>
            </a:extLst>
          </p:cNvPr>
          <p:cNvSpPr>
            <a:spLocks noGrp="1"/>
          </p:cNvSpPr>
          <p:nvPr>
            <p:ph type="title"/>
          </p:nvPr>
        </p:nvSpPr>
        <p:spPr>
          <a:xfrm>
            <a:off x="-1" y="18275"/>
            <a:ext cx="6874934" cy="1143000"/>
          </a:xfrm>
        </p:spPr>
        <p:txBody>
          <a:bodyPr>
            <a:noAutofit/>
          </a:bodyPr>
          <a:lstStyle/>
          <a:p>
            <a:r>
              <a:rPr lang="en-US" sz="3600" dirty="0"/>
              <a:t>SCOPE</a:t>
            </a:r>
          </a:p>
        </p:txBody>
      </p:sp>
      <p:sp>
        <p:nvSpPr>
          <p:cNvPr id="4" name="Slide Number Placeholder 3" hidden="1">
            <a:extLst>
              <a:ext uri="{FF2B5EF4-FFF2-40B4-BE49-F238E27FC236}">
                <a16:creationId xmlns:a16="http://schemas.microsoft.com/office/drawing/2014/main" id="{21A9C03E-02BF-4768-A6F4-32484FEFE46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23</a:t>
            </a:fld>
            <a:endParaRPr lang="en-US" dirty="0"/>
          </a:p>
        </p:txBody>
      </p:sp>
      <p:sp>
        <p:nvSpPr>
          <p:cNvPr id="3" name="Content Placeholder 2">
            <a:extLst>
              <a:ext uri="{FF2B5EF4-FFF2-40B4-BE49-F238E27FC236}">
                <a16:creationId xmlns:a16="http://schemas.microsoft.com/office/drawing/2014/main" id="{F7336525-D02F-413C-8601-7B934C8A1FBA}"/>
              </a:ext>
            </a:extLst>
          </p:cNvPr>
          <p:cNvSpPr>
            <a:spLocks noGrp="1"/>
          </p:cNvSpPr>
          <p:nvPr>
            <p:ph idx="1"/>
          </p:nvPr>
        </p:nvSpPr>
        <p:spPr>
          <a:xfrm>
            <a:off x="0" y="1201883"/>
            <a:ext cx="8923867" cy="4525963"/>
          </a:xfrm>
        </p:spPr>
        <p:txBody>
          <a:bodyPr>
            <a:normAutofit/>
          </a:bodyPr>
          <a:lstStyle/>
          <a:p>
            <a:r>
              <a:rPr lang="en-US" sz="3600" dirty="0"/>
              <a:t>LOTO covers the </a:t>
            </a:r>
            <a:r>
              <a:rPr lang="en-US" sz="3600" b="1" dirty="0"/>
              <a:t>servicing</a:t>
            </a:r>
            <a:r>
              <a:rPr lang="en-US" sz="3600" dirty="0"/>
              <a:t> and</a:t>
            </a:r>
            <a:r>
              <a:rPr lang="en-US" sz="3600" b="1" dirty="0"/>
              <a:t> maintenance </a:t>
            </a:r>
            <a:r>
              <a:rPr lang="en-US" sz="3600" dirty="0"/>
              <a:t>of equipment or machinery to prevent injury to workers from:</a:t>
            </a:r>
          </a:p>
          <a:p>
            <a:pPr lvl="1"/>
            <a:r>
              <a:rPr lang="en-US" sz="3300" b="1" dirty="0"/>
              <a:t>Unexpected </a:t>
            </a:r>
            <a:r>
              <a:rPr lang="en-US" sz="3300" dirty="0"/>
              <a:t>energization or </a:t>
            </a:r>
            <a:r>
              <a:rPr lang="en-US" sz="3300" b="1" dirty="0"/>
              <a:t>start up </a:t>
            </a:r>
            <a:r>
              <a:rPr lang="en-US" sz="3300" dirty="0"/>
              <a:t>of the </a:t>
            </a:r>
            <a:r>
              <a:rPr lang="en-US" sz="3300"/>
              <a:t>machines or </a:t>
            </a:r>
            <a:r>
              <a:rPr lang="en-US" sz="3300" dirty="0"/>
              <a:t>equipment </a:t>
            </a:r>
          </a:p>
          <a:p>
            <a:pPr lvl="1"/>
            <a:r>
              <a:rPr lang="en-US" sz="3300" dirty="0"/>
              <a:t>Release of stored energy </a:t>
            </a:r>
          </a:p>
        </p:txBody>
      </p:sp>
    </p:spTree>
    <p:extLst>
      <p:ext uri="{BB962C8B-B14F-4D97-AF65-F5344CB8AC3E}">
        <p14:creationId xmlns:p14="http://schemas.microsoft.com/office/powerpoint/2010/main" val="1209985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87445-9EF7-457B-93AA-DBC8EA110A3C}"/>
              </a:ext>
            </a:extLst>
          </p:cNvPr>
          <p:cNvSpPr>
            <a:spLocks noGrp="1"/>
          </p:cNvSpPr>
          <p:nvPr>
            <p:ph type="title"/>
          </p:nvPr>
        </p:nvSpPr>
        <p:spPr>
          <a:xfrm>
            <a:off x="0" y="0"/>
            <a:ext cx="6096000" cy="1143000"/>
          </a:xfrm>
        </p:spPr>
        <p:txBody>
          <a:bodyPr>
            <a:normAutofit/>
          </a:bodyPr>
          <a:lstStyle/>
          <a:p>
            <a:r>
              <a:rPr lang="en-US" sz="3600" dirty="0"/>
              <a:t>SCOPE (CONT.)</a:t>
            </a:r>
          </a:p>
        </p:txBody>
      </p:sp>
      <p:sp>
        <p:nvSpPr>
          <p:cNvPr id="4" name="Slide Number Placeholder 3" hidden="1">
            <a:extLst>
              <a:ext uri="{FF2B5EF4-FFF2-40B4-BE49-F238E27FC236}">
                <a16:creationId xmlns:a16="http://schemas.microsoft.com/office/drawing/2014/main" id="{7F9BFFFB-8509-4A99-9DBB-0B0649D28DD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24</a:t>
            </a:fld>
            <a:endParaRPr lang="en-US" dirty="0"/>
          </a:p>
        </p:txBody>
      </p:sp>
      <p:sp>
        <p:nvSpPr>
          <p:cNvPr id="3" name="Content Placeholder 2">
            <a:extLst>
              <a:ext uri="{FF2B5EF4-FFF2-40B4-BE49-F238E27FC236}">
                <a16:creationId xmlns:a16="http://schemas.microsoft.com/office/drawing/2014/main" id="{ED515C3B-E354-454A-8974-64E1AA2ED5DF}"/>
              </a:ext>
            </a:extLst>
          </p:cNvPr>
          <p:cNvSpPr>
            <a:spLocks noGrp="1"/>
          </p:cNvSpPr>
          <p:nvPr>
            <p:ph idx="1"/>
          </p:nvPr>
        </p:nvSpPr>
        <p:spPr>
          <a:xfrm>
            <a:off x="0" y="1166018"/>
            <a:ext cx="8229600" cy="4525963"/>
          </a:xfrm>
        </p:spPr>
        <p:txBody>
          <a:bodyPr/>
          <a:lstStyle/>
          <a:p>
            <a:r>
              <a:rPr lang="en-US" sz="3600" dirty="0"/>
              <a:t>LOTO covers normal production operations where:</a:t>
            </a:r>
          </a:p>
          <a:p>
            <a:pPr lvl="1"/>
            <a:r>
              <a:rPr lang="en-US" sz="3200" dirty="0"/>
              <a:t>Employees by-pass guard(s)</a:t>
            </a:r>
          </a:p>
          <a:p>
            <a:pPr lvl="1"/>
            <a:r>
              <a:rPr lang="en-US" sz="3200" dirty="0"/>
              <a:t>Employees place any part of their body in a hazardous area</a:t>
            </a:r>
          </a:p>
          <a:p>
            <a:endParaRPr lang="en-US" dirty="0"/>
          </a:p>
        </p:txBody>
      </p:sp>
    </p:spTree>
    <p:extLst>
      <p:ext uri="{BB962C8B-B14F-4D97-AF65-F5344CB8AC3E}">
        <p14:creationId xmlns:p14="http://schemas.microsoft.com/office/powerpoint/2010/main" val="221976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6C8F-380A-4192-B631-724976F00805}"/>
              </a:ext>
            </a:extLst>
          </p:cNvPr>
          <p:cNvSpPr>
            <a:spLocks noGrp="1"/>
          </p:cNvSpPr>
          <p:nvPr>
            <p:ph type="title"/>
          </p:nvPr>
        </p:nvSpPr>
        <p:spPr>
          <a:xfrm>
            <a:off x="0" y="19457"/>
            <a:ext cx="6096000" cy="1143000"/>
          </a:xfrm>
        </p:spPr>
        <p:txBody>
          <a:bodyPr>
            <a:normAutofit/>
          </a:bodyPr>
          <a:lstStyle/>
          <a:p>
            <a:r>
              <a:rPr lang="en-US" sz="3600" dirty="0"/>
              <a:t>LOTO APPLIES WHEN:</a:t>
            </a:r>
          </a:p>
        </p:txBody>
      </p:sp>
      <p:sp>
        <p:nvSpPr>
          <p:cNvPr id="5" name="Slide Number Placeholder 4" hidden="1">
            <a:extLst>
              <a:ext uri="{FF2B5EF4-FFF2-40B4-BE49-F238E27FC236}">
                <a16:creationId xmlns:a16="http://schemas.microsoft.com/office/drawing/2014/main" id="{FF3AA28D-13AC-4B2B-95E4-C54F7F6DA18D}"/>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25</a:t>
            </a:fld>
            <a:endParaRPr lang="en-US" dirty="0"/>
          </a:p>
        </p:txBody>
      </p:sp>
      <p:sp>
        <p:nvSpPr>
          <p:cNvPr id="3" name="Content Placeholder 2">
            <a:extLst>
              <a:ext uri="{FF2B5EF4-FFF2-40B4-BE49-F238E27FC236}">
                <a16:creationId xmlns:a16="http://schemas.microsoft.com/office/drawing/2014/main" id="{50FE253E-DF64-4091-9E60-CE51B924027A}"/>
              </a:ext>
            </a:extLst>
          </p:cNvPr>
          <p:cNvSpPr>
            <a:spLocks noGrp="1"/>
          </p:cNvSpPr>
          <p:nvPr>
            <p:ph idx="1"/>
          </p:nvPr>
        </p:nvSpPr>
        <p:spPr>
          <a:xfrm>
            <a:off x="74428" y="1313123"/>
            <a:ext cx="4582631" cy="4525963"/>
          </a:xfrm>
        </p:spPr>
        <p:txBody>
          <a:bodyPr>
            <a:normAutofit lnSpcReduction="10000"/>
          </a:bodyPr>
          <a:lstStyle/>
          <a:p>
            <a:r>
              <a:rPr lang="en-US" sz="2800" dirty="0"/>
              <a:t>Workers are performing servicing and/or maintenance</a:t>
            </a:r>
          </a:p>
          <a:p>
            <a:r>
              <a:rPr lang="en-US" sz="2800" dirty="0"/>
              <a:t>There is potential for injury from unexpected start-up or release of stored energy </a:t>
            </a:r>
          </a:p>
          <a:p>
            <a:endParaRPr lang="en-US" sz="2800" dirty="0"/>
          </a:p>
          <a:p>
            <a:pPr marL="0" indent="0">
              <a:buNone/>
            </a:pPr>
            <a:r>
              <a:rPr lang="en-US" sz="2800" dirty="0"/>
              <a:t>		</a:t>
            </a:r>
            <a:r>
              <a:rPr lang="en-US" sz="2800" dirty="0">
                <a:solidFill>
                  <a:srgbClr val="FF0000"/>
                </a:solidFill>
              </a:rPr>
              <a:t>*Normal production				 operations are not taking		 place</a:t>
            </a:r>
          </a:p>
        </p:txBody>
      </p:sp>
      <p:pic>
        <p:nvPicPr>
          <p:cNvPr id="4" name="Picture 4" descr="Two employees working on a log shredder that has not been locked or tagged out. &#10;">
            <a:extLst>
              <a:ext uri="{FF2B5EF4-FFF2-40B4-BE49-F238E27FC236}">
                <a16:creationId xmlns:a16="http://schemas.microsoft.com/office/drawing/2014/main" id="{B946A6DE-EDFC-4BAC-8117-52025B498B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1400" y="1398183"/>
            <a:ext cx="4038600"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699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F201365F-C1D7-40E5-A130-24B532FB358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26</a:t>
            </a:fld>
            <a:endParaRPr lang="en-US" dirty="0"/>
          </a:p>
        </p:txBody>
      </p:sp>
      <p:sp>
        <p:nvSpPr>
          <p:cNvPr id="2" name="Title 1">
            <a:extLst>
              <a:ext uri="{FF2B5EF4-FFF2-40B4-BE49-F238E27FC236}">
                <a16:creationId xmlns:a16="http://schemas.microsoft.com/office/drawing/2014/main" id="{05C759CA-BA61-4468-B646-190DC4736833}"/>
              </a:ext>
            </a:extLst>
          </p:cNvPr>
          <p:cNvSpPr>
            <a:spLocks noGrp="1"/>
          </p:cNvSpPr>
          <p:nvPr>
            <p:ph type="title"/>
          </p:nvPr>
        </p:nvSpPr>
        <p:spPr>
          <a:xfrm>
            <a:off x="0" y="0"/>
            <a:ext cx="6096000" cy="1143000"/>
          </a:xfrm>
        </p:spPr>
        <p:txBody>
          <a:bodyPr>
            <a:normAutofit/>
          </a:bodyPr>
          <a:lstStyle/>
          <a:p>
            <a:r>
              <a:rPr lang="en-US" sz="3600" dirty="0"/>
              <a:t>LOTO ALSO APPLIES WHEN:</a:t>
            </a:r>
          </a:p>
        </p:txBody>
      </p:sp>
      <p:sp>
        <p:nvSpPr>
          <p:cNvPr id="3" name="Content Placeholder 2">
            <a:extLst>
              <a:ext uri="{FF2B5EF4-FFF2-40B4-BE49-F238E27FC236}">
                <a16:creationId xmlns:a16="http://schemas.microsoft.com/office/drawing/2014/main" id="{8D98767A-DE93-4CA1-BCA8-1F4C05696DC9}"/>
              </a:ext>
            </a:extLst>
          </p:cNvPr>
          <p:cNvSpPr>
            <a:spLocks noGrp="1"/>
          </p:cNvSpPr>
          <p:nvPr>
            <p:ph idx="1"/>
          </p:nvPr>
        </p:nvSpPr>
        <p:spPr>
          <a:xfrm>
            <a:off x="0" y="1259960"/>
            <a:ext cx="8229600" cy="4525963"/>
          </a:xfrm>
        </p:spPr>
        <p:txBody>
          <a:bodyPr>
            <a:normAutofit/>
          </a:bodyPr>
          <a:lstStyle/>
          <a:p>
            <a:pPr>
              <a:buFont typeface="Arial" panose="020B0604020202020204" pitchFamily="34" charset="0"/>
              <a:buChar char="•"/>
            </a:pPr>
            <a:r>
              <a:rPr lang="en-US" sz="2800" dirty="0"/>
              <a:t>Service and maintenance takes place during normal production, if employee:</a:t>
            </a:r>
          </a:p>
          <a:p>
            <a:pPr lvl="3"/>
            <a:r>
              <a:rPr lang="en-US" sz="2800" dirty="0"/>
              <a:t>Must remove or bypass a guard or safety device; or</a:t>
            </a:r>
          </a:p>
          <a:p>
            <a:pPr lvl="3"/>
            <a:r>
              <a:rPr lang="en-US" sz="2800" dirty="0"/>
              <a:t>Must place any part of their bodies into the danger zone </a:t>
            </a:r>
          </a:p>
        </p:txBody>
      </p:sp>
    </p:spTree>
    <p:extLst>
      <p:ext uri="{BB962C8B-B14F-4D97-AF65-F5344CB8AC3E}">
        <p14:creationId xmlns:p14="http://schemas.microsoft.com/office/powerpoint/2010/main" val="34996747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9D59EEE4-0C43-4C88-A5EC-670D9517D61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27</a:t>
            </a:fld>
            <a:endParaRPr lang="en-US" dirty="0"/>
          </a:p>
        </p:txBody>
      </p:sp>
      <p:sp>
        <p:nvSpPr>
          <p:cNvPr id="2" name="Title 1">
            <a:extLst>
              <a:ext uri="{FF2B5EF4-FFF2-40B4-BE49-F238E27FC236}">
                <a16:creationId xmlns:a16="http://schemas.microsoft.com/office/drawing/2014/main" id="{A85237FF-F57A-4E1C-A1BF-E13B428B295A}"/>
              </a:ext>
            </a:extLst>
          </p:cNvPr>
          <p:cNvSpPr>
            <a:spLocks noGrp="1"/>
          </p:cNvSpPr>
          <p:nvPr>
            <p:ph type="title"/>
          </p:nvPr>
        </p:nvSpPr>
        <p:spPr>
          <a:xfrm>
            <a:off x="-1" y="0"/>
            <a:ext cx="6773333" cy="1143000"/>
          </a:xfrm>
        </p:spPr>
        <p:txBody>
          <a:bodyPr>
            <a:noAutofit/>
          </a:bodyPr>
          <a:lstStyle/>
          <a:p>
            <a:r>
              <a:rPr lang="en-US" sz="3600" dirty="0"/>
              <a:t>DOES NOT APPLY TO:</a:t>
            </a:r>
          </a:p>
        </p:txBody>
      </p:sp>
      <p:sp>
        <p:nvSpPr>
          <p:cNvPr id="3" name="Content Placeholder 2">
            <a:extLst>
              <a:ext uri="{FF2B5EF4-FFF2-40B4-BE49-F238E27FC236}">
                <a16:creationId xmlns:a16="http://schemas.microsoft.com/office/drawing/2014/main" id="{CCF0CD2C-BE11-4B41-8E35-7A0861529CBB}"/>
              </a:ext>
            </a:extLst>
          </p:cNvPr>
          <p:cNvSpPr>
            <a:spLocks noGrp="1"/>
          </p:cNvSpPr>
          <p:nvPr>
            <p:ph idx="1"/>
          </p:nvPr>
        </p:nvSpPr>
        <p:spPr>
          <a:xfrm>
            <a:off x="0" y="1275711"/>
            <a:ext cx="8890000" cy="4525963"/>
          </a:xfrm>
        </p:spPr>
        <p:txBody>
          <a:bodyPr>
            <a:normAutofit/>
          </a:bodyPr>
          <a:lstStyle/>
          <a:p>
            <a:r>
              <a:rPr lang="en-US" sz="3200" dirty="0"/>
              <a:t>Construction, agriculture, and maritime</a:t>
            </a:r>
          </a:p>
          <a:p>
            <a:r>
              <a:rPr lang="en-US" sz="3200" dirty="0"/>
              <a:t>Normal production operations</a:t>
            </a:r>
          </a:p>
          <a:p>
            <a:pPr lvl="1"/>
            <a:r>
              <a:rPr lang="en-US" sz="2800" dirty="0"/>
              <a:t>Subpart O</a:t>
            </a:r>
          </a:p>
          <a:p>
            <a:r>
              <a:rPr lang="en-US" sz="3200" dirty="0"/>
              <a:t>Cord-and-plug under the control of employee</a:t>
            </a:r>
          </a:p>
          <a:p>
            <a:pPr lvl="1"/>
            <a:r>
              <a:rPr lang="en-US" sz="2800" dirty="0"/>
              <a:t>Written procedure still required</a:t>
            </a:r>
          </a:p>
          <a:p>
            <a:r>
              <a:rPr lang="en-US" sz="3200" dirty="0"/>
              <a:t>Exposure to electrical conductors</a:t>
            </a:r>
          </a:p>
          <a:p>
            <a:pPr lvl="1"/>
            <a:r>
              <a:rPr lang="en-US" sz="2800" dirty="0"/>
              <a:t>Subpart S and electrical safety-related work practices</a:t>
            </a:r>
          </a:p>
        </p:txBody>
      </p:sp>
    </p:spTree>
    <p:extLst>
      <p:ext uri="{BB962C8B-B14F-4D97-AF65-F5344CB8AC3E}">
        <p14:creationId xmlns:p14="http://schemas.microsoft.com/office/powerpoint/2010/main" val="1921518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813B2C98-26CF-4367-ADAB-F3F7E11376E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28</a:t>
            </a:fld>
            <a:endParaRPr lang="en-US" dirty="0"/>
          </a:p>
        </p:txBody>
      </p:sp>
      <p:sp>
        <p:nvSpPr>
          <p:cNvPr id="3" name="Content Placeholder 2">
            <a:extLst>
              <a:ext uri="{FF2B5EF4-FFF2-40B4-BE49-F238E27FC236}">
                <a16:creationId xmlns:a16="http://schemas.microsoft.com/office/drawing/2014/main" id="{7B4A734A-D042-43D3-9302-383A40C1A2A4}"/>
              </a:ext>
            </a:extLst>
          </p:cNvPr>
          <p:cNvSpPr>
            <a:spLocks noGrp="1"/>
          </p:cNvSpPr>
          <p:nvPr>
            <p:ph idx="1"/>
          </p:nvPr>
        </p:nvSpPr>
        <p:spPr>
          <a:xfrm>
            <a:off x="95692" y="1139437"/>
            <a:ext cx="8708065" cy="4525963"/>
          </a:xfrm>
        </p:spPr>
        <p:txBody>
          <a:bodyPr>
            <a:normAutofit/>
          </a:bodyPr>
          <a:lstStyle/>
          <a:p>
            <a:pPr eaLnBrk="1" hangingPunct="1">
              <a:buFontTx/>
              <a:buNone/>
            </a:pPr>
            <a:r>
              <a:rPr lang="en-US" altLang="en-US" sz="2800" b="1" dirty="0"/>
              <a:t>Exception to paragraph (a)(2)(ii):</a:t>
            </a:r>
            <a:r>
              <a:rPr lang="en-US" altLang="en-US" sz="2800" dirty="0"/>
              <a:t> </a:t>
            </a:r>
          </a:p>
          <a:p>
            <a:pPr eaLnBrk="1" hangingPunct="1">
              <a:buFontTx/>
              <a:buNone/>
            </a:pPr>
            <a:r>
              <a:rPr lang="en-US" altLang="en-US" sz="2800" dirty="0"/>
              <a:t>	</a:t>
            </a:r>
          </a:p>
          <a:p>
            <a:pPr eaLnBrk="1" hangingPunct="1">
              <a:buFontTx/>
              <a:buNone/>
            </a:pPr>
            <a:r>
              <a:rPr lang="en-US" altLang="en-US" sz="2800" dirty="0"/>
              <a:t>	Minor tool changes and adjustments, and other minor servicing activities, </a:t>
            </a:r>
            <a:r>
              <a:rPr lang="en-US" altLang="en-US" sz="2800" b="1" dirty="0"/>
              <a:t>which take place during normal production operations</a:t>
            </a:r>
            <a:r>
              <a:rPr lang="en-US" altLang="en-US" sz="2800" dirty="0"/>
              <a:t>, are not covered by this standard if they are </a:t>
            </a:r>
            <a:r>
              <a:rPr lang="en-US" altLang="en-US" sz="2800" b="1" dirty="0"/>
              <a:t>routine, repetitive, and integral</a:t>
            </a:r>
            <a:r>
              <a:rPr lang="en-US" altLang="en-US" sz="2800" dirty="0"/>
              <a:t> to the use of the equipment for production (provided that the work is performed </a:t>
            </a:r>
            <a:r>
              <a:rPr lang="en-US" altLang="en-US" sz="2800" b="1" dirty="0"/>
              <a:t>using alternative measures which provide effective protection</a:t>
            </a:r>
            <a:r>
              <a:rPr lang="en-US" altLang="en-US" sz="2800" dirty="0"/>
              <a:t>).</a:t>
            </a:r>
            <a:endParaRPr lang="en-US" dirty="0"/>
          </a:p>
        </p:txBody>
      </p:sp>
      <p:sp>
        <p:nvSpPr>
          <p:cNvPr id="2" name="Title 1">
            <a:extLst>
              <a:ext uri="{FF2B5EF4-FFF2-40B4-BE49-F238E27FC236}">
                <a16:creationId xmlns:a16="http://schemas.microsoft.com/office/drawing/2014/main" id="{DAC9EFE7-E603-4625-9238-ACBE234EDE5C}"/>
              </a:ext>
            </a:extLst>
          </p:cNvPr>
          <p:cNvSpPr>
            <a:spLocks noGrp="1"/>
          </p:cNvSpPr>
          <p:nvPr>
            <p:ph type="title"/>
          </p:nvPr>
        </p:nvSpPr>
        <p:spPr>
          <a:xfrm>
            <a:off x="0" y="0"/>
            <a:ext cx="6096000" cy="1143000"/>
          </a:xfrm>
        </p:spPr>
        <p:txBody>
          <a:bodyPr>
            <a:normAutofit/>
          </a:bodyPr>
          <a:lstStyle/>
          <a:p>
            <a:r>
              <a:rPr lang="en-US" sz="3600" dirty="0"/>
              <a:t>EXCEPTION TO LOTO	</a:t>
            </a:r>
          </a:p>
        </p:txBody>
      </p:sp>
    </p:spTree>
    <p:extLst>
      <p:ext uri="{BB962C8B-B14F-4D97-AF65-F5344CB8AC3E}">
        <p14:creationId xmlns:p14="http://schemas.microsoft.com/office/powerpoint/2010/main" val="32172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4C612AF2-25B0-4EBD-AEC1-F70748D5AD4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29</a:t>
            </a:fld>
            <a:endParaRPr lang="en-US" dirty="0"/>
          </a:p>
        </p:txBody>
      </p:sp>
      <p:sp>
        <p:nvSpPr>
          <p:cNvPr id="2" name="Title 1">
            <a:extLst>
              <a:ext uri="{FF2B5EF4-FFF2-40B4-BE49-F238E27FC236}">
                <a16:creationId xmlns:a16="http://schemas.microsoft.com/office/drawing/2014/main" id="{2E7408EA-361C-427B-92E9-C7E7D1CE38DA}"/>
              </a:ext>
            </a:extLst>
          </p:cNvPr>
          <p:cNvSpPr>
            <a:spLocks noGrp="1"/>
          </p:cNvSpPr>
          <p:nvPr>
            <p:ph type="title"/>
          </p:nvPr>
        </p:nvSpPr>
        <p:spPr>
          <a:xfrm>
            <a:off x="0" y="26584"/>
            <a:ext cx="7527851" cy="1143000"/>
          </a:xfrm>
        </p:spPr>
        <p:txBody>
          <a:bodyPr>
            <a:noAutofit/>
          </a:bodyPr>
          <a:lstStyle/>
          <a:p>
            <a:r>
              <a:rPr lang="en-US" sz="3600" dirty="0"/>
              <a:t>MINOR SERVICING DURING NORMAL PRODUCTION OPERATIONS</a:t>
            </a:r>
          </a:p>
        </p:txBody>
      </p:sp>
      <p:sp>
        <p:nvSpPr>
          <p:cNvPr id="3" name="Content Placeholder 2">
            <a:extLst>
              <a:ext uri="{FF2B5EF4-FFF2-40B4-BE49-F238E27FC236}">
                <a16:creationId xmlns:a16="http://schemas.microsoft.com/office/drawing/2014/main" id="{1DD2CC47-0069-437C-8432-9E672EAE2159}"/>
              </a:ext>
            </a:extLst>
          </p:cNvPr>
          <p:cNvSpPr>
            <a:spLocks noGrp="1"/>
          </p:cNvSpPr>
          <p:nvPr>
            <p:ph idx="1"/>
          </p:nvPr>
        </p:nvSpPr>
        <p:spPr>
          <a:xfrm>
            <a:off x="-1" y="1461978"/>
            <a:ext cx="8697433" cy="4525963"/>
          </a:xfrm>
        </p:spPr>
        <p:txBody>
          <a:bodyPr/>
          <a:lstStyle/>
          <a:p>
            <a:r>
              <a:rPr lang="en-US" sz="3200" dirty="0"/>
              <a:t>The activity must be:</a:t>
            </a:r>
          </a:p>
          <a:p>
            <a:pPr lvl="1">
              <a:lnSpc>
                <a:spcPct val="90000"/>
              </a:lnSpc>
            </a:pPr>
            <a:r>
              <a:rPr lang="en-US" altLang="en-US" sz="2800" b="1" dirty="0"/>
              <a:t>Routine:</a:t>
            </a:r>
            <a:r>
              <a:rPr lang="en-US" altLang="en-US" sz="2800" dirty="0"/>
              <a:t> a regular course of procedure in accordance with established practices. </a:t>
            </a:r>
          </a:p>
          <a:p>
            <a:pPr lvl="1">
              <a:lnSpc>
                <a:spcPct val="90000"/>
              </a:lnSpc>
            </a:pPr>
            <a:r>
              <a:rPr lang="en-US" altLang="en-US" sz="2800" b="1" dirty="0"/>
              <a:t>Repetitive:</a:t>
            </a:r>
            <a:r>
              <a:rPr lang="en-US" altLang="en-US" sz="2800" dirty="0"/>
              <a:t> repeated as part of the production process or cycle. </a:t>
            </a:r>
          </a:p>
          <a:p>
            <a:pPr lvl="1">
              <a:lnSpc>
                <a:spcPct val="90000"/>
              </a:lnSpc>
            </a:pPr>
            <a:r>
              <a:rPr lang="en-US" altLang="en-US" sz="2800" b="1" dirty="0"/>
              <a:t>Integral:</a:t>
            </a:r>
            <a:r>
              <a:rPr lang="en-US" altLang="en-US" sz="2800" dirty="0"/>
              <a:t> inherent to the production process.</a:t>
            </a:r>
          </a:p>
          <a:p>
            <a:pPr lvl="1">
              <a:lnSpc>
                <a:spcPct val="90000"/>
              </a:lnSpc>
            </a:pPr>
            <a:r>
              <a:rPr lang="en-US" altLang="en-US" sz="2800" b="1" dirty="0"/>
              <a:t>Must use alternative measures that provide effective protection.</a:t>
            </a:r>
            <a:endParaRPr lang="en-US" altLang="en-US" sz="2800" dirty="0"/>
          </a:p>
          <a:p>
            <a:pPr lvl="1"/>
            <a:endParaRPr lang="en-US" dirty="0"/>
          </a:p>
        </p:txBody>
      </p:sp>
    </p:spTree>
    <p:extLst>
      <p:ext uri="{BB962C8B-B14F-4D97-AF65-F5344CB8AC3E}">
        <p14:creationId xmlns:p14="http://schemas.microsoft.com/office/powerpoint/2010/main" val="2564955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32A04A8E-9A1E-4BFE-A883-C9B0924101D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30</a:t>
            </a:fld>
            <a:endParaRPr lang="en-US" dirty="0"/>
          </a:p>
        </p:txBody>
      </p:sp>
      <p:sp>
        <p:nvSpPr>
          <p:cNvPr id="2" name="Title 1">
            <a:extLst>
              <a:ext uri="{FF2B5EF4-FFF2-40B4-BE49-F238E27FC236}">
                <a16:creationId xmlns:a16="http://schemas.microsoft.com/office/drawing/2014/main" id="{DB397BDA-1D57-44A8-9F07-567024C3AC93}"/>
              </a:ext>
            </a:extLst>
          </p:cNvPr>
          <p:cNvSpPr>
            <a:spLocks noGrp="1"/>
          </p:cNvSpPr>
          <p:nvPr>
            <p:ph type="title"/>
          </p:nvPr>
        </p:nvSpPr>
        <p:spPr>
          <a:xfrm>
            <a:off x="0" y="0"/>
            <a:ext cx="6096000" cy="1143000"/>
          </a:xfrm>
        </p:spPr>
        <p:txBody>
          <a:bodyPr>
            <a:normAutofit/>
          </a:bodyPr>
          <a:lstStyle/>
          <a:p>
            <a:r>
              <a:rPr lang="en-US" sz="3600" dirty="0"/>
              <a:t>EXCEPTION TO LOTO</a:t>
            </a:r>
          </a:p>
        </p:txBody>
      </p:sp>
      <p:sp>
        <p:nvSpPr>
          <p:cNvPr id="3" name="Content Placeholder 2">
            <a:extLst>
              <a:ext uri="{FF2B5EF4-FFF2-40B4-BE49-F238E27FC236}">
                <a16:creationId xmlns:a16="http://schemas.microsoft.com/office/drawing/2014/main" id="{E6E2C559-025E-4533-B0A8-482E1D2CAC29}"/>
              </a:ext>
            </a:extLst>
          </p:cNvPr>
          <p:cNvSpPr>
            <a:spLocks noGrp="1"/>
          </p:cNvSpPr>
          <p:nvPr>
            <p:ph idx="1"/>
          </p:nvPr>
        </p:nvSpPr>
        <p:spPr>
          <a:xfrm>
            <a:off x="0" y="1376918"/>
            <a:ext cx="8654902" cy="4525963"/>
          </a:xfrm>
        </p:spPr>
        <p:txBody>
          <a:bodyPr/>
          <a:lstStyle/>
          <a:p>
            <a:pPr eaLnBrk="1" hangingPunct="1"/>
            <a:r>
              <a:rPr lang="en-US" altLang="en-US" sz="2800" dirty="0"/>
              <a:t>Must take place during normal production operations.</a:t>
            </a:r>
          </a:p>
          <a:p>
            <a:pPr eaLnBrk="1" hangingPunct="1"/>
            <a:r>
              <a:rPr lang="en-US" altLang="en-US" sz="2800" dirty="0"/>
              <a:t>Definition of “Set-Up”: Any work to prepare a machine to perform its normal production operation.</a:t>
            </a:r>
          </a:p>
          <a:p>
            <a:pPr lvl="1"/>
            <a:r>
              <a:rPr lang="en-US" altLang="en-US" sz="2500" dirty="0"/>
              <a:t>By definition, set-up activities can’t take place during normal production, so LOTO applies.  </a:t>
            </a:r>
          </a:p>
          <a:p>
            <a:endParaRPr lang="en-US" dirty="0"/>
          </a:p>
        </p:txBody>
      </p:sp>
    </p:spTree>
    <p:extLst>
      <p:ext uri="{BB962C8B-B14F-4D97-AF65-F5344CB8AC3E}">
        <p14:creationId xmlns:p14="http://schemas.microsoft.com/office/powerpoint/2010/main" val="2802271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B0EEC81E-7C1B-4296-894C-CEC1A9A44142}"/>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31</a:t>
            </a:fld>
            <a:endParaRPr lang="en-US" dirty="0"/>
          </a:p>
        </p:txBody>
      </p:sp>
      <p:sp>
        <p:nvSpPr>
          <p:cNvPr id="2" name="Title 1">
            <a:extLst>
              <a:ext uri="{FF2B5EF4-FFF2-40B4-BE49-F238E27FC236}">
                <a16:creationId xmlns:a16="http://schemas.microsoft.com/office/drawing/2014/main" id="{45027D57-6468-45FD-9259-89905C431126}"/>
              </a:ext>
            </a:extLst>
          </p:cNvPr>
          <p:cNvSpPr>
            <a:spLocks noGrp="1"/>
          </p:cNvSpPr>
          <p:nvPr>
            <p:ph type="title"/>
          </p:nvPr>
        </p:nvSpPr>
        <p:spPr>
          <a:xfrm>
            <a:off x="-1" y="160335"/>
            <a:ext cx="6581553" cy="1143000"/>
          </a:xfrm>
        </p:spPr>
        <p:txBody>
          <a:bodyPr>
            <a:noAutofit/>
          </a:bodyPr>
          <a:lstStyle/>
          <a:p>
            <a:r>
              <a:rPr lang="en-US" sz="3600" dirty="0"/>
              <a:t>ALTERNATIVE EFFECTIVE PROTECTION SUCH AS:</a:t>
            </a:r>
          </a:p>
        </p:txBody>
      </p:sp>
      <p:sp>
        <p:nvSpPr>
          <p:cNvPr id="3" name="Content Placeholder 2">
            <a:extLst>
              <a:ext uri="{FF2B5EF4-FFF2-40B4-BE49-F238E27FC236}">
                <a16:creationId xmlns:a16="http://schemas.microsoft.com/office/drawing/2014/main" id="{9197946A-32C5-42EC-96DF-B7B5A3A0CEB9}"/>
              </a:ext>
            </a:extLst>
          </p:cNvPr>
          <p:cNvSpPr>
            <a:spLocks noGrp="1"/>
          </p:cNvSpPr>
          <p:nvPr>
            <p:ph idx="1"/>
          </p:nvPr>
        </p:nvSpPr>
        <p:spPr>
          <a:xfrm>
            <a:off x="74428" y="1632101"/>
            <a:ext cx="8878186" cy="4525963"/>
          </a:xfrm>
        </p:spPr>
        <p:txBody>
          <a:bodyPr/>
          <a:lstStyle/>
          <a:p>
            <a:pPr eaLnBrk="1" hangingPunct="1">
              <a:spcBef>
                <a:spcPts val="0"/>
              </a:spcBef>
              <a:buFontTx/>
              <a:buChar char="•"/>
            </a:pPr>
            <a:r>
              <a:rPr lang="en-US" altLang="en-US" sz="3200" dirty="0"/>
              <a:t>Interlocked gates, barriers and other effective safeguarding.</a:t>
            </a:r>
          </a:p>
          <a:p>
            <a:pPr eaLnBrk="1" hangingPunct="1">
              <a:spcBef>
                <a:spcPts val="0"/>
              </a:spcBef>
              <a:buFontTx/>
              <a:buChar char="•"/>
            </a:pPr>
            <a:r>
              <a:rPr lang="en-US" altLang="en-US" sz="3200" dirty="0"/>
              <a:t>Mechanical blocks, pins, bars, or locking devices.</a:t>
            </a:r>
          </a:p>
          <a:p>
            <a:pPr eaLnBrk="1" hangingPunct="1">
              <a:spcBef>
                <a:spcPts val="0"/>
              </a:spcBef>
              <a:buFontTx/>
              <a:buChar char="•"/>
            </a:pPr>
            <a:r>
              <a:rPr lang="en-US" altLang="en-US" sz="3200" dirty="0"/>
              <a:t>Remote lubricators or other remote devices that remove worker from danger zone.</a:t>
            </a:r>
          </a:p>
          <a:p>
            <a:endParaRPr lang="en-US" dirty="0"/>
          </a:p>
        </p:txBody>
      </p:sp>
    </p:spTree>
    <p:extLst>
      <p:ext uri="{BB962C8B-B14F-4D97-AF65-F5344CB8AC3E}">
        <p14:creationId xmlns:p14="http://schemas.microsoft.com/office/powerpoint/2010/main" val="3782996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B44FD266-207E-4BC6-AD84-4206C3B2E3E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32</a:t>
            </a:fld>
            <a:endParaRPr lang="en-US" dirty="0"/>
          </a:p>
        </p:txBody>
      </p:sp>
      <p:sp>
        <p:nvSpPr>
          <p:cNvPr id="2" name="Title 1">
            <a:extLst>
              <a:ext uri="{FF2B5EF4-FFF2-40B4-BE49-F238E27FC236}">
                <a16:creationId xmlns:a16="http://schemas.microsoft.com/office/drawing/2014/main" id="{AF437D73-0822-41E6-AD01-DE9ADE162631}"/>
              </a:ext>
            </a:extLst>
          </p:cNvPr>
          <p:cNvSpPr>
            <a:spLocks noGrp="1"/>
          </p:cNvSpPr>
          <p:nvPr>
            <p:ph type="title"/>
          </p:nvPr>
        </p:nvSpPr>
        <p:spPr>
          <a:xfrm>
            <a:off x="0" y="0"/>
            <a:ext cx="6570921" cy="1143000"/>
          </a:xfrm>
        </p:spPr>
        <p:txBody>
          <a:bodyPr>
            <a:noAutofit/>
          </a:bodyPr>
          <a:lstStyle/>
          <a:p>
            <a:br>
              <a:rPr lang="en-US" sz="3600" dirty="0"/>
            </a:br>
            <a:r>
              <a:rPr lang="en-US" sz="3600" dirty="0"/>
              <a:t>EXAMPLE – MEETING EXCEPTION	</a:t>
            </a:r>
          </a:p>
        </p:txBody>
      </p:sp>
      <p:sp>
        <p:nvSpPr>
          <p:cNvPr id="3" name="Content Placeholder 2">
            <a:extLst>
              <a:ext uri="{FF2B5EF4-FFF2-40B4-BE49-F238E27FC236}">
                <a16:creationId xmlns:a16="http://schemas.microsoft.com/office/drawing/2014/main" id="{25384380-113C-466E-9F0F-7350F26B91AE}"/>
              </a:ext>
            </a:extLst>
          </p:cNvPr>
          <p:cNvSpPr>
            <a:spLocks noGrp="1"/>
          </p:cNvSpPr>
          <p:nvPr>
            <p:ph idx="1"/>
          </p:nvPr>
        </p:nvSpPr>
        <p:spPr>
          <a:xfrm>
            <a:off x="0" y="1282976"/>
            <a:ext cx="8920716" cy="4525963"/>
          </a:xfrm>
        </p:spPr>
        <p:txBody>
          <a:bodyPr/>
          <a:lstStyle/>
          <a:p>
            <a:pPr eaLnBrk="1" hangingPunct="1"/>
            <a:r>
              <a:rPr lang="en-US" altLang="en-US" sz="2800" dirty="0"/>
              <a:t>Automatic IMM machine. About once an hour, a plastic part sticks on the mold, the operator opens the interlocked gate, pulls the part off by hand, and drops it into a box.</a:t>
            </a:r>
          </a:p>
          <a:p>
            <a:pPr eaLnBrk="1" hangingPunct="1"/>
            <a:r>
              <a:rPr lang="en-US" altLang="en-US" sz="2800" dirty="0"/>
              <a:t>This takes place during production, and appears to be </a:t>
            </a:r>
            <a:r>
              <a:rPr lang="en-US" altLang="en-US" sz="2800" b="1" i="1" dirty="0"/>
              <a:t>r</a:t>
            </a:r>
            <a:r>
              <a:rPr lang="en-US" altLang="en-US" sz="2800" b="1" i="1" dirty="0">
                <a:cs typeface="Times New Roman" panose="02020603050405020304" pitchFamily="18" charset="0"/>
              </a:rPr>
              <a:t>outine</a:t>
            </a:r>
            <a:r>
              <a:rPr lang="en-US" altLang="en-US" sz="2800" b="1" dirty="0">
                <a:cs typeface="Times New Roman" panose="02020603050405020304" pitchFamily="18" charset="0"/>
              </a:rPr>
              <a:t>, </a:t>
            </a:r>
            <a:r>
              <a:rPr lang="en-US" altLang="en-US" sz="2800" b="1" i="1" dirty="0">
                <a:cs typeface="Times New Roman" panose="02020603050405020304" pitchFamily="18" charset="0"/>
              </a:rPr>
              <a:t>r</a:t>
            </a:r>
            <a:r>
              <a:rPr lang="en-US" altLang="en-US" sz="2800" b="1" i="1" dirty="0"/>
              <a:t>epetitive</a:t>
            </a:r>
            <a:r>
              <a:rPr lang="en-US" altLang="en-US" sz="2800" b="1" dirty="0"/>
              <a:t>,</a:t>
            </a:r>
            <a:r>
              <a:rPr lang="en-US" altLang="en-US" sz="2800" dirty="0"/>
              <a:t> and </a:t>
            </a:r>
            <a:r>
              <a:rPr lang="en-US" altLang="en-US" sz="2800" b="1" i="1" dirty="0">
                <a:cs typeface="Times New Roman" panose="02020603050405020304" pitchFamily="18" charset="0"/>
              </a:rPr>
              <a:t>integral</a:t>
            </a:r>
            <a:r>
              <a:rPr lang="en-US" altLang="en-US" sz="2800" dirty="0">
                <a:cs typeface="Times New Roman" panose="02020603050405020304" pitchFamily="18" charset="0"/>
              </a:rPr>
              <a:t> to the use of the equipment.</a:t>
            </a:r>
          </a:p>
          <a:p>
            <a:pPr eaLnBrk="1" hangingPunct="1"/>
            <a:r>
              <a:rPr lang="en-US" altLang="en-US" sz="2800" dirty="0">
                <a:cs typeface="Times New Roman" panose="02020603050405020304" pitchFamily="18" charset="0"/>
              </a:rPr>
              <a:t>T</a:t>
            </a:r>
            <a:r>
              <a:rPr lang="en-US" altLang="en-US" sz="2800" dirty="0"/>
              <a:t>he alternative protection is the interlocked gate.   </a:t>
            </a:r>
          </a:p>
          <a:p>
            <a:endParaRPr lang="en-US" dirty="0"/>
          </a:p>
        </p:txBody>
      </p:sp>
    </p:spTree>
    <p:extLst>
      <p:ext uri="{BB962C8B-B14F-4D97-AF65-F5344CB8AC3E}">
        <p14:creationId xmlns:p14="http://schemas.microsoft.com/office/powerpoint/2010/main" val="3657069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CE63D283-E13F-483C-A0A0-28521027606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33</a:t>
            </a:fld>
            <a:endParaRPr lang="en-US" dirty="0"/>
          </a:p>
        </p:txBody>
      </p:sp>
      <p:sp>
        <p:nvSpPr>
          <p:cNvPr id="2" name="Title 1">
            <a:extLst>
              <a:ext uri="{FF2B5EF4-FFF2-40B4-BE49-F238E27FC236}">
                <a16:creationId xmlns:a16="http://schemas.microsoft.com/office/drawing/2014/main" id="{77B66FE7-BEF0-4490-AFA9-A54D5ED13610}"/>
              </a:ext>
            </a:extLst>
          </p:cNvPr>
          <p:cNvSpPr>
            <a:spLocks noGrp="1"/>
          </p:cNvSpPr>
          <p:nvPr>
            <p:ph type="title"/>
          </p:nvPr>
        </p:nvSpPr>
        <p:spPr>
          <a:xfrm>
            <a:off x="0" y="160335"/>
            <a:ext cx="7145079" cy="1143000"/>
          </a:xfrm>
        </p:spPr>
        <p:txBody>
          <a:bodyPr>
            <a:noAutofit/>
          </a:bodyPr>
          <a:lstStyle/>
          <a:p>
            <a:r>
              <a:rPr lang="en-US" sz="3600" dirty="0"/>
              <a:t>EXAMPLE – NOT MEETING EXCEPTION</a:t>
            </a:r>
          </a:p>
        </p:txBody>
      </p:sp>
      <p:sp>
        <p:nvSpPr>
          <p:cNvPr id="3" name="Content Placeholder 2">
            <a:extLst>
              <a:ext uri="{FF2B5EF4-FFF2-40B4-BE49-F238E27FC236}">
                <a16:creationId xmlns:a16="http://schemas.microsoft.com/office/drawing/2014/main" id="{C9E6862F-4602-4589-9184-3812CCB326D6}"/>
              </a:ext>
            </a:extLst>
          </p:cNvPr>
          <p:cNvSpPr>
            <a:spLocks noGrp="1"/>
          </p:cNvSpPr>
          <p:nvPr>
            <p:ph idx="1"/>
          </p:nvPr>
        </p:nvSpPr>
        <p:spPr>
          <a:xfrm>
            <a:off x="74428" y="1430081"/>
            <a:ext cx="8229600" cy="4525963"/>
          </a:xfrm>
        </p:spPr>
        <p:txBody>
          <a:bodyPr/>
          <a:lstStyle/>
          <a:p>
            <a:pPr eaLnBrk="1" hangingPunct="1">
              <a:lnSpc>
                <a:spcPct val="90000"/>
              </a:lnSpc>
            </a:pPr>
            <a:r>
              <a:rPr lang="en-US" altLang="en-US" sz="2800" dirty="0"/>
              <a:t>Same machine: the mold opened up too soon,  the plastic part melts in the mold, and doesn’t fall. </a:t>
            </a:r>
          </a:p>
          <a:p>
            <a:pPr eaLnBrk="1" hangingPunct="1">
              <a:lnSpc>
                <a:spcPct val="90000"/>
              </a:lnSpc>
              <a:buFontTx/>
              <a:buNone/>
            </a:pPr>
            <a:endParaRPr lang="en-US" altLang="en-US" sz="1200" dirty="0"/>
          </a:p>
          <a:p>
            <a:pPr eaLnBrk="1" hangingPunct="1">
              <a:lnSpc>
                <a:spcPct val="90000"/>
              </a:lnSpc>
            </a:pPr>
            <a:r>
              <a:rPr lang="en-US" altLang="en-US" sz="2800" dirty="0"/>
              <a:t>Now someone must go between the mold with hand tools to pry and scrape off the material.</a:t>
            </a:r>
          </a:p>
          <a:p>
            <a:pPr eaLnBrk="1" hangingPunct="1">
              <a:lnSpc>
                <a:spcPct val="90000"/>
              </a:lnSpc>
              <a:buFontTx/>
              <a:buNone/>
            </a:pPr>
            <a:endParaRPr lang="en-US" altLang="en-US" sz="1200" dirty="0"/>
          </a:p>
          <a:p>
            <a:pPr eaLnBrk="1" hangingPunct="1">
              <a:lnSpc>
                <a:spcPct val="90000"/>
              </a:lnSpc>
            </a:pPr>
            <a:r>
              <a:rPr lang="en-US" altLang="en-US" sz="2800" dirty="0"/>
              <a:t>This is not routine or repetitive; it is done only as needed, so LOTO </a:t>
            </a:r>
            <a:r>
              <a:rPr lang="en-US" altLang="en-US" sz="2800" b="1" i="1" dirty="0"/>
              <a:t>would</a:t>
            </a:r>
            <a:r>
              <a:rPr lang="en-US" altLang="en-US" sz="2800" dirty="0"/>
              <a:t> apply.</a:t>
            </a:r>
          </a:p>
          <a:p>
            <a:pPr marL="0" indent="0">
              <a:buNone/>
            </a:pPr>
            <a:endParaRPr lang="en-US" dirty="0"/>
          </a:p>
        </p:txBody>
      </p:sp>
    </p:spTree>
    <p:extLst>
      <p:ext uri="{BB962C8B-B14F-4D97-AF65-F5344CB8AC3E}">
        <p14:creationId xmlns:p14="http://schemas.microsoft.com/office/powerpoint/2010/main" val="1061927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E72C3F9-4BC8-4DA6-B562-C5F7D504A8B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34</a:t>
            </a:fld>
            <a:endParaRPr lang="en-US" dirty="0"/>
          </a:p>
        </p:txBody>
      </p:sp>
      <p:sp>
        <p:nvSpPr>
          <p:cNvPr id="2" name="Title 1">
            <a:extLst>
              <a:ext uri="{FF2B5EF4-FFF2-40B4-BE49-F238E27FC236}">
                <a16:creationId xmlns:a16="http://schemas.microsoft.com/office/drawing/2014/main" id="{0DA6211B-9D65-455A-94F2-396197D7B872}"/>
              </a:ext>
            </a:extLst>
          </p:cNvPr>
          <p:cNvSpPr>
            <a:spLocks noGrp="1"/>
          </p:cNvSpPr>
          <p:nvPr>
            <p:ph type="title"/>
          </p:nvPr>
        </p:nvSpPr>
        <p:spPr>
          <a:xfrm>
            <a:off x="313266" y="33337"/>
            <a:ext cx="6096000" cy="1143000"/>
          </a:xfrm>
        </p:spPr>
        <p:txBody>
          <a:bodyPr>
            <a:normAutofit/>
          </a:bodyPr>
          <a:lstStyle/>
          <a:p>
            <a:r>
              <a:rPr lang="en-US" sz="3600" dirty="0"/>
              <a:t>AUTOMATED PALLETIZER</a:t>
            </a:r>
          </a:p>
        </p:txBody>
      </p:sp>
      <p:sp>
        <p:nvSpPr>
          <p:cNvPr id="3" name="Content Placeholder 2">
            <a:extLst>
              <a:ext uri="{FF2B5EF4-FFF2-40B4-BE49-F238E27FC236}">
                <a16:creationId xmlns:a16="http://schemas.microsoft.com/office/drawing/2014/main" id="{C5177AF4-77EF-468E-976B-3FE1B2C8E3BB}"/>
              </a:ext>
            </a:extLst>
          </p:cNvPr>
          <p:cNvSpPr>
            <a:spLocks noGrp="1"/>
          </p:cNvSpPr>
          <p:nvPr>
            <p:ph idx="1"/>
          </p:nvPr>
        </p:nvSpPr>
        <p:spPr>
          <a:xfrm>
            <a:off x="81812" y="1155700"/>
            <a:ext cx="4538133" cy="4525963"/>
          </a:xfrm>
        </p:spPr>
        <p:txBody>
          <a:bodyPr/>
          <a:lstStyle/>
          <a:p>
            <a:pPr eaLnBrk="1" hangingPunct="1">
              <a:lnSpc>
                <a:spcPct val="90000"/>
              </a:lnSpc>
            </a:pPr>
            <a:r>
              <a:rPr lang="en-US" altLang="en-US" sz="2800" dirty="0"/>
              <a:t>Operator goes inside this interlocked gate to perform minor servicing, but goes on the back side out of sight.</a:t>
            </a:r>
          </a:p>
          <a:p>
            <a:pPr eaLnBrk="1" hangingPunct="1">
              <a:lnSpc>
                <a:spcPct val="90000"/>
              </a:lnSpc>
              <a:buFontTx/>
              <a:buNone/>
            </a:pPr>
            <a:endParaRPr lang="en-US" altLang="en-US" sz="2800" dirty="0"/>
          </a:p>
          <a:p>
            <a:pPr lvl="1">
              <a:lnSpc>
                <a:spcPct val="90000"/>
              </a:lnSpc>
            </a:pPr>
            <a:r>
              <a:rPr lang="en-US" altLang="en-US" sz="2500" dirty="0">
                <a:solidFill>
                  <a:srgbClr val="FF0000"/>
                </a:solidFill>
              </a:rPr>
              <a:t>Is this effective protection?</a:t>
            </a:r>
          </a:p>
          <a:p>
            <a:endParaRPr lang="en-US" dirty="0"/>
          </a:p>
        </p:txBody>
      </p:sp>
      <p:pic>
        <p:nvPicPr>
          <p:cNvPr id="4" name="Picture 5" descr="Picture of fencing with interlocked gate around a blue piece of machinery.">
            <a:extLst>
              <a:ext uri="{FF2B5EF4-FFF2-40B4-BE49-F238E27FC236}">
                <a16:creationId xmlns:a16="http://schemas.microsoft.com/office/drawing/2014/main" id="{3C343A14-0309-4F3D-80DF-582F32843A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2134" y="1168400"/>
            <a:ext cx="4038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8" descr="Purple arrow pointing in the southeast direction to interlocked gates">
            <a:extLst>
              <a:ext uri="{FF2B5EF4-FFF2-40B4-BE49-F238E27FC236}">
                <a16:creationId xmlns:a16="http://schemas.microsoft.com/office/drawing/2014/main" id="{A3462CB4-7C26-4D36-B958-E852B478D54C}"/>
              </a:ext>
              <a:ext uri="{C183D7F6-B498-43B3-948B-1728B52AA6E4}">
                <adec:decorative xmlns:adec="http://schemas.microsoft.com/office/drawing/2017/decorative" val="1"/>
              </a:ext>
            </a:extLst>
          </p:cNvPr>
          <p:cNvSpPr>
            <a:spLocks noChangeShapeType="1"/>
          </p:cNvSpPr>
          <p:nvPr/>
        </p:nvSpPr>
        <p:spPr bwMode="auto">
          <a:xfrm>
            <a:off x="6629400" y="2133600"/>
            <a:ext cx="914400" cy="2057400"/>
          </a:xfrm>
          <a:prstGeom prst="line">
            <a:avLst/>
          </a:prstGeom>
          <a:noFill/>
          <a:ln w="76200">
            <a:solidFill>
              <a:schemeClr val="fo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 name="Text Box 9">
            <a:extLst>
              <a:ext uri="{FF2B5EF4-FFF2-40B4-BE49-F238E27FC236}">
                <a16:creationId xmlns:a16="http://schemas.microsoft.com/office/drawing/2014/main" id="{71195DAD-D22C-435C-9C6B-3AA5BD93A30B}"/>
              </a:ext>
            </a:extLst>
          </p:cNvPr>
          <p:cNvSpPr txBox="1">
            <a:spLocks noChangeArrowheads="1"/>
          </p:cNvSpPr>
          <p:nvPr/>
        </p:nvSpPr>
        <p:spPr bwMode="auto">
          <a:xfrm>
            <a:off x="5160433" y="1524000"/>
            <a:ext cx="350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2400" dirty="0">
                <a:solidFill>
                  <a:schemeClr val="bg1"/>
                </a:solidFill>
              </a:rPr>
              <a:t>Interlocked gates</a:t>
            </a:r>
          </a:p>
        </p:txBody>
      </p:sp>
    </p:spTree>
    <p:extLst>
      <p:ext uri="{BB962C8B-B14F-4D97-AF65-F5344CB8AC3E}">
        <p14:creationId xmlns:p14="http://schemas.microsoft.com/office/powerpoint/2010/main" val="287543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2FC031A0-3BA4-4CDE-8298-22808224580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35</a:t>
            </a:fld>
            <a:endParaRPr lang="en-US" dirty="0"/>
          </a:p>
        </p:txBody>
      </p:sp>
      <p:sp>
        <p:nvSpPr>
          <p:cNvPr id="2" name="Title 1">
            <a:extLst>
              <a:ext uri="{FF2B5EF4-FFF2-40B4-BE49-F238E27FC236}">
                <a16:creationId xmlns:a16="http://schemas.microsoft.com/office/drawing/2014/main" id="{2E329575-BEF9-4C2B-B7C5-7A803031D225}"/>
              </a:ext>
            </a:extLst>
          </p:cNvPr>
          <p:cNvSpPr>
            <a:spLocks noGrp="1"/>
          </p:cNvSpPr>
          <p:nvPr>
            <p:ph type="title"/>
          </p:nvPr>
        </p:nvSpPr>
        <p:spPr>
          <a:xfrm>
            <a:off x="0" y="145233"/>
            <a:ext cx="6666614" cy="1143000"/>
          </a:xfrm>
        </p:spPr>
        <p:txBody>
          <a:bodyPr>
            <a:noAutofit/>
          </a:bodyPr>
          <a:lstStyle/>
          <a:p>
            <a:r>
              <a:rPr lang="en-US" sz="3600" dirty="0"/>
              <a:t>ALTERNATIVE EFFECTIVE PROTECTION?</a:t>
            </a:r>
          </a:p>
        </p:txBody>
      </p:sp>
      <p:sp>
        <p:nvSpPr>
          <p:cNvPr id="3" name="Content Placeholder 2">
            <a:extLst>
              <a:ext uri="{FF2B5EF4-FFF2-40B4-BE49-F238E27FC236}">
                <a16:creationId xmlns:a16="http://schemas.microsoft.com/office/drawing/2014/main" id="{4F751499-1DC0-459A-A21E-A86C66ADAD1A}"/>
              </a:ext>
            </a:extLst>
          </p:cNvPr>
          <p:cNvSpPr>
            <a:spLocks noGrp="1"/>
          </p:cNvSpPr>
          <p:nvPr>
            <p:ph idx="1"/>
          </p:nvPr>
        </p:nvSpPr>
        <p:spPr>
          <a:xfrm>
            <a:off x="138224" y="1419448"/>
            <a:ext cx="8229600" cy="4525963"/>
          </a:xfrm>
        </p:spPr>
        <p:txBody>
          <a:bodyPr/>
          <a:lstStyle/>
          <a:p>
            <a:pPr eaLnBrk="1" hangingPunct="1"/>
            <a:r>
              <a:rPr lang="en-US" altLang="en-US" sz="2800" dirty="0"/>
              <a:t>Employee reaches into the die area of a hydraulic press to clean die surface, which is done about once an hour. </a:t>
            </a:r>
          </a:p>
          <a:p>
            <a:pPr eaLnBrk="1" hangingPunct="1"/>
            <a:r>
              <a:rPr lang="en-US" altLang="en-US" sz="2800" dirty="0"/>
              <a:t>The press has a light curtain for protection.</a:t>
            </a:r>
          </a:p>
          <a:p>
            <a:pPr eaLnBrk="1" hangingPunct="1"/>
            <a:r>
              <a:rPr lang="en-US" altLang="en-US" sz="2800" dirty="0"/>
              <a:t> Assume this is minor servicing work. </a:t>
            </a:r>
          </a:p>
          <a:p>
            <a:pPr eaLnBrk="1" hangingPunct="1">
              <a:buFontTx/>
              <a:buNone/>
            </a:pPr>
            <a:endParaRPr lang="en-US" altLang="en-US" sz="2800" dirty="0"/>
          </a:p>
          <a:p>
            <a:pPr lvl="1"/>
            <a:r>
              <a:rPr lang="en-US" altLang="en-US" sz="2500" dirty="0">
                <a:solidFill>
                  <a:srgbClr val="FF0000"/>
                </a:solidFill>
              </a:rPr>
              <a:t>Is this effective protection?</a:t>
            </a:r>
          </a:p>
          <a:p>
            <a:endParaRPr lang="en-US" dirty="0"/>
          </a:p>
        </p:txBody>
      </p:sp>
    </p:spTree>
    <p:extLst>
      <p:ext uri="{BB962C8B-B14F-4D97-AF65-F5344CB8AC3E}">
        <p14:creationId xmlns:p14="http://schemas.microsoft.com/office/powerpoint/2010/main" val="749882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hidden="1">
            <a:extLst>
              <a:ext uri="{FF2B5EF4-FFF2-40B4-BE49-F238E27FC236}">
                <a16:creationId xmlns:a16="http://schemas.microsoft.com/office/drawing/2014/main" id="{F29F998B-94C1-4BE2-89F1-BBB6F62F75A8}"/>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8CA9E62-8E5A-4BF9-B624-C7597FCFE397}"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3">
            <a:extLst>
              <a:ext uri="{FF2B5EF4-FFF2-40B4-BE49-F238E27FC236}">
                <a16:creationId xmlns:a16="http://schemas.microsoft.com/office/drawing/2014/main" id="{C7DF6E28-2659-4247-AA40-E482886D723D}"/>
              </a:ext>
            </a:extLst>
          </p:cNvPr>
          <p:cNvSpPr txBox="1">
            <a:spLocks noChangeArrowheads="1"/>
          </p:cNvSpPr>
          <p:nvPr/>
        </p:nvSpPr>
        <p:spPr>
          <a:xfrm>
            <a:off x="0" y="1021873"/>
            <a:ext cx="8850573" cy="566972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800"/>
              </a:spcBef>
              <a:spcAft>
                <a:spcPts val="0"/>
              </a:spcAft>
              <a:buClrTx/>
              <a:buSzTx/>
              <a:buFont typeface="Arial"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a:ea typeface="+mn-ea"/>
                <a:cs typeface="+mn-cs"/>
              </a:rPr>
              <a:t>An employee was beginning to repair a leaking pneumatic fitting of an abrasive blasting machine. He shut off the blasting machine and disconnected the media hose before walking to another building to get a wrench to remove the worn fitting. While the employee was away from the machine, a coworker turned the machine back on and walked back to his work area. When the employee returned and was lying in front of the fitting, the coworker triggered the valve to open. The employee was injured when the machine was not locked out and it re-energized. </a:t>
            </a:r>
          </a:p>
          <a:p>
            <a:pPr marL="342900" marR="0" lvl="0" indent="-342900" algn="l" defTabSz="914400" rtl="0" eaLnBrk="1" fontAlgn="auto" latinLnBrk="0" hangingPunct="1">
              <a:lnSpc>
                <a:spcPct val="110000"/>
              </a:lnSpc>
              <a:spcBef>
                <a:spcPts val="1800"/>
              </a:spcBef>
              <a:spcAft>
                <a:spcPts val="0"/>
              </a:spcAft>
              <a:buClrTx/>
              <a:buSzTx/>
              <a:buFont typeface="Arial"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a:ea typeface="+mn-ea"/>
                <a:cs typeface="+mn-cs"/>
              </a:rPr>
              <a:t>An employee was performing maintenance on a </a:t>
            </a:r>
            <a:r>
              <a:rPr kumimoji="0" lang="en-US" sz="2200" b="0" i="0" u="none" strike="noStrike" kern="1200" cap="none" spc="0" normalizeH="0" baseline="0" noProof="0" dirty="0" err="1">
                <a:ln>
                  <a:noFill/>
                </a:ln>
                <a:solidFill>
                  <a:prstClr val="black"/>
                </a:solidFill>
                <a:effectLst/>
                <a:uLnTx/>
                <a:uFillTx/>
                <a:latin typeface="Calibri"/>
                <a:ea typeface="+mn-ea"/>
                <a:cs typeface="+mn-cs"/>
              </a:rPr>
              <a:t>Foltex</a:t>
            </a:r>
            <a:r>
              <a:rPr kumimoji="0" lang="en-US" sz="2200" b="0" i="0" u="none" strike="noStrike" kern="1200" cap="none" spc="0" normalizeH="0" baseline="0" noProof="0" dirty="0">
                <a:ln>
                  <a:noFill/>
                </a:ln>
                <a:solidFill>
                  <a:prstClr val="black"/>
                </a:solidFill>
                <a:effectLst/>
                <a:uLnTx/>
                <a:uFillTx/>
                <a:latin typeface="Calibri"/>
                <a:ea typeface="+mn-ea"/>
                <a:cs typeface="+mn-cs"/>
              </a:rPr>
              <a:t> feeder. The employee forgot to lockout the machine before starting with preventive maintenance. The employee's glove got caught and was pulled into a sprocket. The employee's right index finger was amputated. </a:t>
            </a:r>
          </a:p>
          <a:p>
            <a:pPr marL="0" marR="0" lvl="0" indent="0" algn="l" defTabSz="914400" rtl="0" eaLnBrk="1" fontAlgn="auto" latinLnBrk="0" hangingPunct="1">
              <a:lnSpc>
                <a:spcPct val="110000"/>
              </a:lnSpc>
              <a:spcBef>
                <a:spcPts val="18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srgbClr val="FF0000"/>
                </a:solidFill>
                <a:effectLst/>
                <a:uLnTx/>
                <a:uFillTx/>
                <a:latin typeface="Calibri"/>
                <a:ea typeface="+mn-ea"/>
                <a:cs typeface="+mn-cs"/>
              </a:rPr>
              <a:t>What are your thoughts about what happened here? What went wrong?</a:t>
            </a:r>
            <a:endParaRPr kumimoji="0" lang="en-US" sz="2400" b="0" i="0" u="none" strike="noStrike" kern="1200" cap="none" spc="0" normalizeH="0" baseline="0" noProof="0" dirty="0">
              <a:ln>
                <a:noFill/>
              </a:ln>
              <a:solidFill>
                <a:srgbClr val="FF0000"/>
              </a:solidFill>
              <a:effectLst/>
              <a:uLnTx/>
              <a:uFillTx/>
              <a:latin typeface="Calibri"/>
              <a:ea typeface="+mn-ea"/>
              <a:cs typeface="+mn-cs"/>
            </a:endParaRPr>
          </a:p>
          <a:p>
            <a:pPr marL="342900" marR="0" lvl="0" indent="-342900" algn="l" defTabSz="914400" rtl="0" eaLnBrk="1" fontAlgn="auto" latinLnBrk="0" hangingPunct="1">
              <a:lnSpc>
                <a:spcPct val="110000"/>
              </a:lnSpc>
              <a:spcBef>
                <a:spcPts val="18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0" y="0"/>
            <a:ext cx="6096000" cy="1143000"/>
          </a:xfrm>
        </p:spPr>
        <p:txBody>
          <a:bodyPr>
            <a:normAutofit/>
          </a:bodyPr>
          <a:lstStyle/>
          <a:p>
            <a:r>
              <a:rPr lang="en-US" sz="3600" dirty="0"/>
              <a:t>INCIDENT REPORTS</a:t>
            </a:r>
          </a:p>
        </p:txBody>
      </p:sp>
    </p:spTree>
    <p:extLst>
      <p:ext uri="{BB962C8B-B14F-4D97-AF65-F5344CB8AC3E}">
        <p14:creationId xmlns:p14="http://schemas.microsoft.com/office/powerpoint/2010/main" val="3456728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4F36976A-7232-4E79-89E0-0506AC7571E5}"/>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37</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 y="101771"/>
            <a:ext cx="6824133" cy="1143000"/>
          </a:xfrm>
        </p:spPr>
        <p:txBody>
          <a:bodyPr>
            <a:noAutofit/>
          </a:bodyPr>
          <a:lstStyle/>
          <a:p>
            <a:r>
              <a:rPr lang="en-US" sz="3600" dirty="0"/>
              <a:t>WHY DOES A LOCKOUT/TAGOUT PROGRAM FAIL?</a:t>
            </a:r>
          </a:p>
        </p:txBody>
      </p:sp>
      <p:sp>
        <p:nvSpPr>
          <p:cNvPr id="8" name="Rectangle 3">
            <a:extLst>
              <a:ext uri="{FF2B5EF4-FFF2-40B4-BE49-F238E27FC236}">
                <a16:creationId xmlns:a16="http://schemas.microsoft.com/office/drawing/2014/main" id="{A930241F-0602-4A06-A73E-7104E42984AE}"/>
              </a:ext>
            </a:extLst>
          </p:cNvPr>
          <p:cNvSpPr txBox="1">
            <a:spLocks noChangeArrowheads="1"/>
          </p:cNvSpPr>
          <p:nvPr/>
        </p:nvSpPr>
        <p:spPr>
          <a:xfrm>
            <a:off x="216081" y="1401061"/>
            <a:ext cx="5070864" cy="5057678"/>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pPr>
            <a:r>
              <a:rPr lang="en-US" sz="3200" dirty="0"/>
              <a:t>I can get this done much faster</a:t>
            </a:r>
          </a:p>
          <a:p>
            <a:pPr marL="395288" indent="-395288">
              <a:spcBef>
                <a:spcPts val="1200"/>
              </a:spcBef>
            </a:pPr>
            <a:r>
              <a:rPr lang="en-US" sz="3200" dirty="0"/>
              <a:t>It’s too much trouble</a:t>
            </a:r>
          </a:p>
          <a:p>
            <a:pPr marL="395288" indent="-395288">
              <a:spcBef>
                <a:spcPts val="1200"/>
              </a:spcBef>
            </a:pPr>
            <a:r>
              <a:rPr lang="en-US" sz="3200" dirty="0"/>
              <a:t>Loss of respect for equipment</a:t>
            </a:r>
          </a:p>
          <a:p>
            <a:pPr marL="395288" indent="-395288">
              <a:spcBef>
                <a:spcPts val="1200"/>
              </a:spcBef>
            </a:pPr>
            <a:r>
              <a:rPr lang="en-US" sz="3200" dirty="0"/>
              <a:t>I didn’t know we had a Lockout/Tagout Program</a:t>
            </a:r>
          </a:p>
          <a:p>
            <a:pPr marL="395288" indent="-395288">
              <a:spcBef>
                <a:spcPts val="1200"/>
              </a:spcBef>
            </a:pPr>
            <a:r>
              <a:rPr lang="en-US" sz="3200" dirty="0"/>
              <a:t>LOTO …. Huh?</a:t>
            </a:r>
          </a:p>
        </p:txBody>
      </p:sp>
      <p:graphicFrame>
        <p:nvGraphicFramePr>
          <p:cNvPr id="12" name="Object 2" descr="Sticky note used as tag in congunction with lock and multi-lock hasp">
            <a:extLst>
              <a:ext uri="{FF2B5EF4-FFF2-40B4-BE49-F238E27FC236}">
                <a16:creationId xmlns:a16="http://schemas.microsoft.com/office/drawing/2014/main" id="{425887C8-1D1D-434E-9563-ACBE4564D463}"/>
              </a:ext>
            </a:extLst>
          </p:cNvPr>
          <p:cNvGraphicFramePr>
            <a:graphicFrameLocks noChangeAspect="1"/>
          </p:cNvGraphicFramePr>
          <p:nvPr>
            <p:extLst>
              <p:ext uri="{D42A27DB-BD31-4B8C-83A1-F6EECF244321}">
                <p14:modId xmlns:p14="http://schemas.microsoft.com/office/powerpoint/2010/main" val="734411114"/>
              </p:ext>
            </p:extLst>
          </p:nvPr>
        </p:nvGraphicFramePr>
        <p:xfrm>
          <a:off x="5786651" y="3929900"/>
          <a:ext cx="3141268" cy="2355951"/>
        </p:xfrm>
        <a:graphic>
          <a:graphicData uri="http://schemas.openxmlformats.org/presentationml/2006/ole">
            <mc:AlternateContent xmlns:mc="http://schemas.openxmlformats.org/markup-compatibility/2006">
              <mc:Choice xmlns:v="urn:schemas-microsoft-com:vml" Requires="v">
                <p:oleObj spid="_x0000_s2185" name="Bitmap Image" r:id="rId4" imgW="12193702" imgH="9142857" progId="Paint.Picture">
                  <p:embed/>
                </p:oleObj>
              </mc:Choice>
              <mc:Fallback>
                <p:oleObj name="Bitmap Image" r:id="rId4" imgW="12193702" imgH="9142857" progId="Paint.Picture">
                  <p:embed/>
                  <p:pic>
                    <p:nvPicPr>
                      <p:cNvPr id="717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6651" y="3929900"/>
                        <a:ext cx="3141268" cy="2355951"/>
                      </a:xfrm>
                      <a:prstGeom prst="rect">
                        <a:avLst/>
                      </a:prstGeom>
                      <a:noFill/>
                    </p:spPr>
                  </p:pic>
                </p:oleObj>
              </mc:Fallback>
            </mc:AlternateContent>
          </a:graphicData>
        </a:graphic>
      </p:graphicFrame>
      <p:pic>
        <p:nvPicPr>
          <p:cNvPr id="10" name="Picture 9" descr="Disconnect locked out">
            <a:extLst>
              <a:ext uri="{FF2B5EF4-FFF2-40B4-BE49-F238E27FC236}">
                <a16:creationId xmlns:a16="http://schemas.microsoft.com/office/drawing/2014/main" id="{D0C489C8-3B03-4BD8-BFB3-39B681575845}"/>
              </a:ext>
            </a:extLst>
          </p:cNvPr>
          <p:cNvPicPr>
            <a:picLocks noChangeAspect="1"/>
          </p:cNvPicPr>
          <p:nvPr/>
        </p:nvPicPr>
        <p:blipFill>
          <a:blip r:embed="rId6"/>
          <a:stretch>
            <a:fillRect/>
          </a:stretch>
        </p:blipFill>
        <p:spPr>
          <a:xfrm>
            <a:off x="5786651" y="1419321"/>
            <a:ext cx="3141268" cy="2348519"/>
          </a:xfrm>
          <a:prstGeom prst="rect">
            <a:avLst/>
          </a:prstGeom>
        </p:spPr>
      </p:pic>
    </p:spTree>
    <p:extLst>
      <p:ext uri="{BB962C8B-B14F-4D97-AF65-F5344CB8AC3E}">
        <p14:creationId xmlns:p14="http://schemas.microsoft.com/office/powerpoint/2010/main" val="2894831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42038865-6C03-44BC-9136-944B6CEC7B7A}"/>
              </a:ext>
            </a:extLst>
          </p:cNvPr>
          <p:cNvSpPr>
            <a:spLocks noGrp="1" noChangeArrowheads="1"/>
          </p:cNvSpPr>
          <p:nvPr>
            <p:ph type="title"/>
          </p:nvPr>
        </p:nvSpPr>
        <p:spPr>
          <a:xfrm>
            <a:off x="0" y="20638"/>
            <a:ext cx="6781800" cy="1143000"/>
          </a:xfrm>
        </p:spPr>
        <p:txBody>
          <a:bodyPr/>
          <a:lstStyle/>
          <a:p>
            <a:r>
              <a:rPr lang="en-US" altLang="en-US" sz="3600" b="1" dirty="0"/>
              <a:t>LOCKED OUT?</a:t>
            </a:r>
          </a:p>
        </p:txBody>
      </p:sp>
      <p:pic>
        <p:nvPicPr>
          <p:cNvPr id="29699" name="Picture 8" descr="Food processing equipment that has moving parts">
            <a:extLst>
              <a:ext uri="{FF2B5EF4-FFF2-40B4-BE49-F238E27FC236}">
                <a16:creationId xmlns:a16="http://schemas.microsoft.com/office/drawing/2014/main" id="{3AB1D42C-03F7-4D27-B616-03092ED20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34" y="1163638"/>
            <a:ext cx="3733800" cy="464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9" descr="Close-up of food processing equipment showing the guard opened and moving parts accessible. If we open the guard to do servicing or maintenance, we would have to LOTO the machinery. ">
            <a:extLst>
              <a:ext uri="{FF2B5EF4-FFF2-40B4-BE49-F238E27FC236}">
                <a16:creationId xmlns:a16="http://schemas.microsoft.com/office/drawing/2014/main" id="{707D5A3A-4ACB-448C-AF71-AAB907D471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2025" y="1163638"/>
            <a:ext cx="3457575" cy="464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8002839E-105F-490B-8341-0AC2E3D8B447}"/>
              </a:ext>
            </a:extLst>
          </p:cNvPr>
          <p:cNvSpPr>
            <a:spLocks noGrp="1"/>
          </p:cNvSpPr>
          <p:nvPr>
            <p:ph type="title"/>
          </p:nvPr>
        </p:nvSpPr>
        <p:spPr>
          <a:xfrm>
            <a:off x="0" y="0"/>
            <a:ext cx="6781800" cy="1143000"/>
          </a:xfrm>
        </p:spPr>
        <p:txBody>
          <a:bodyPr/>
          <a:lstStyle/>
          <a:p>
            <a:r>
              <a:rPr lang="en-US" altLang="en-US" sz="3600" b="1" dirty="0"/>
              <a:t>LOCKED OUT??</a:t>
            </a:r>
          </a:p>
        </p:txBody>
      </p:sp>
      <p:pic>
        <p:nvPicPr>
          <p:cNvPr id="31747" name="Picture 2" descr="Food processing equipment with most of it covered in yellow plastic to protect the sensitive parts of the machines. In center is employee leaning into machine that has NOT been locked or tagged out.">
            <a:extLst>
              <a:ext uri="{FF2B5EF4-FFF2-40B4-BE49-F238E27FC236}">
                <a16:creationId xmlns:a16="http://schemas.microsoft.com/office/drawing/2014/main" id="{A192E86C-7AB7-4C1B-86AE-9B1FE5B2D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156" y="1265238"/>
            <a:ext cx="8675687"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7E2EE-95A5-477C-85E5-C6A95CAD304F}"/>
              </a:ext>
            </a:extLst>
          </p:cNvPr>
          <p:cNvSpPr>
            <a:spLocks noGrp="1"/>
          </p:cNvSpPr>
          <p:nvPr>
            <p:ph type="ctrTitle"/>
          </p:nvPr>
        </p:nvSpPr>
        <p:spPr>
          <a:xfrm>
            <a:off x="2946400" y="1557867"/>
            <a:ext cx="5096935" cy="2235200"/>
          </a:xfrm>
        </p:spPr>
        <p:txBody>
          <a:bodyPr/>
          <a:lstStyle/>
          <a:p>
            <a:r>
              <a:rPr lang="en-US" sz="4000" dirty="0">
                <a:solidFill>
                  <a:schemeClr val="tx1"/>
                </a:solidFill>
              </a:rPr>
              <a:t>Energy control program review</a:t>
            </a:r>
          </a:p>
        </p:txBody>
      </p:sp>
    </p:spTree>
    <p:extLst>
      <p:ext uri="{BB962C8B-B14F-4D97-AF65-F5344CB8AC3E}">
        <p14:creationId xmlns:p14="http://schemas.microsoft.com/office/powerpoint/2010/main" val="1968631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17FA5D-F46F-42AF-BFDD-7EDE54EAA875}"/>
              </a:ext>
              <a:ext uri="{C183D7F6-B498-43B3-948B-1728B52AA6E4}">
                <adec:decorative xmlns:adec="http://schemas.microsoft.com/office/drawing/2017/decorative" val="1"/>
              </a:ext>
            </a:extLst>
          </p:cNvPr>
          <p:cNvSpPr>
            <a:spLocks noGrp="1"/>
          </p:cNvSpPr>
          <p:nvPr>
            <p:ph type="sldNum" sz="quarter" idx="10"/>
          </p:nvPr>
        </p:nvSpPr>
        <p:spPr/>
        <p:txBody>
          <a:bodyPr/>
          <a:lstStyle/>
          <a:p>
            <a:fld id="{4D416DC2-ADA9-4E82-AAB4-074909C09AD8}" type="slidenum">
              <a:rPr lang="en-US" altLang="en-US" smtClean="0"/>
              <a:pPr/>
              <a:t>41</a:t>
            </a:fld>
            <a:endParaRPr lang="en-US" altLang="en-US"/>
          </a:p>
        </p:txBody>
      </p:sp>
      <p:sp>
        <p:nvSpPr>
          <p:cNvPr id="3" name="Title 2">
            <a:extLst>
              <a:ext uri="{FF2B5EF4-FFF2-40B4-BE49-F238E27FC236}">
                <a16:creationId xmlns:a16="http://schemas.microsoft.com/office/drawing/2014/main" id="{322AFF3A-6DBE-4D75-B64C-4FB4F700DEBD}"/>
              </a:ext>
            </a:extLst>
          </p:cNvPr>
          <p:cNvSpPr>
            <a:spLocks noGrp="1"/>
          </p:cNvSpPr>
          <p:nvPr>
            <p:ph type="title"/>
          </p:nvPr>
        </p:nvSpPr>
        <p:spPr>
          <a:xfrm>
            <a:off x="116958" y="120268"/>
            <a:ext cx="6858000" cy="1143000"/>
          </a:xfrm>
        </p:spPr>
        <p:txBody>
          <a:bodyPr/>
          <a:lstStyle/>
          <a:p>
            <a:r>
              <a:rPr lang="en-US" sz="3600" b="1" dirty="0"/>
              <a:t>CORE COMPONENTS OF AN ENERGY CONTROL PROGRAM</a:t>
            </a:r>
          </a:p>
        </p:txBody>
      </p:sp>
      <p:sp>
        <p:nvSpPr>
          <p:cNvPr id="2" name="Content Placeholder 1">
            <a:extLst>
              <a:ext uri="{FF2B5EF4-FFF2-40B4-BE49-F238E27FC236}">
                <a16:creationId xmlns:a16="http://schemas.microsoft.com/office/drawing/2014/main" id="{335F8043-EEE6-4DDC-929E-B126BDC6E603}"/>
              </a:ext>
            </a:extLst>
          </p:cNvPr>
          <p:cNvSpPr>
            <a:spLocks noGrp="1"/>
          </p:cNvSpPr>
          <p:nvPr>
            <p:ph idx="1"/>
          </p:nvPr>
        </p:nvSpPr>
        <p:spPr>
          <a:xfrm>
            <a:off x="116958" y="1498994"/>
            <a:ext cx="8415868" cy="4749800"/>
          </a:xfrm>
        </p:spPr>
        <p:txBody>
          <a:bodyPr/>
          <a:lstStyle/>
          <a:p>
            <a:r>
              <a:rPr lang="en-US" dirty="0"/>
              <a:t>Written program which includes energy control </a:t>
            </a:r>
            <a:r>
              <a:rPr lang="en-US" b="1" dirty="0"/>
              <a:t>procedures </a:t>
            </a:r>
            <a:r>
              <a:rPr lang="en-US" dirty="0"/>
              <a:t>for each type of machine</a:t>
            </a:r>
          </a:p>
          <a:p>
            <a:r>
              <a:rPr lang="en-US" b="1" dirty="0"/>
              <a:t>Training </a:t>
            </a:r>
            <a:r>
              <a:rPr lang="en-US" dirty="0"/>
              <a:t>and retraining to ensure employees understand the program (not just maintenance employees!)</a:t>
            </a:r>
          </a:p>
          <a:p>
            <a:r>
              <a:rPr lang="en-US" b="1" dirty="0"/>
              <a:t>Periodic inspections </a:t>
            </a:r>
            <a:r>
              <a:rPr lang="en-US" dirty="0"/>
              <a:t>to ensure procedures are followed and accurate </a:t>
            </a:r>
          </a:p>
          <a:p>
            <a:r>
              <a:rPr lang="en-US" dirty="0"/>
              <a:t>Application of </a:t>
            </a:r>
            <a:r>
              <a:rPr lang="en-US" b="1" dirty="0"/>
              <a:t>energy controls </a:t>
            </a:r>
          </a:p>
        </p:txBody>
      </p:sp>
    </p:spTree>
    <p:extLst>
      <p:ext uri="{BB962C8B-B14F-4D97-AF65-F5344CB8AC3E}">
        <p14:creationId xmlns:p14="http://schemas.microsoft.com/office/powerpoint/2010/main" val="2191660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74428" y="0"/>
            <a:ext cx="6217920" cy="1143000"/>
          </a:xfrm>
        </p:spPr>
        <p:txBody>
          <a:bodyPr>
            <a:noAutofit/>
          </a:bodyPr>
          <a:lstStyle/>
          <a:p>
            <a:r>
              <a:rPr lang="en-US" sz="3600" dirty="0"/>
              <a:t>LOCKOUT TAGOUT PROGRAM</a:t>
            </a:r>
          </a:p>
        </p:txBody>
      </p:sp>
      <p:sp>
        <p:nvSpPr>
          <p:cNvPr id="10" name="TextBox 9">
            <a:extLst>
              <a:ext uri="{FF2B5EF4-FFF2-40B4-BE49-F238E27FC236}">
                <a16:creationId xmlns:a16="http://schemas.microsoft.com/office/drawing/2014/main" id="{4974344F-D3DE-40BF-BF90-F009ECDD8AE6}"/>
              </a:ext>
            </a:extLst>
          </p:cNvPr>
          <p:cNvSpPr txBox="1"/>
          <p:nvPr/>
        </p:nvSpPr>
        <p:spPr>
          <a:xfrm>
            <a:off x="163772" y="1166103"/>
            <a:ext cx="5104264"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a:t>Your hazardous energy control plan must specifically outline the </a:t>
            </a:r>
            <a:r>
              <a:rPr lang="en-US" sz="2800" b="1" dirty="0"/>
              <a:t>scope, purpose, authorization, rules, and techniques </a:t>
            </a:r>
            <a:r>
              <a:rPr lang="en-US" sz="2800" dirty="0"/>
              <a:t>to be utilized for the control of hazardous energy. </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a:t>The plan must also include your methods to enforce compliance.</a:t>
            </a:r>
            <a:endParaRPr lang="en-US" sz="2800" dirty="0"/>
          </a:p>
        </p:txBody>
      </p:sp>
      <p:sp>
        <p:nvSpPr>
          <p:cNvPr id="3" name="Slide Number Placeholder 2" hidden="1">
            <a:extLst>
              <a:ext uri="{FF2B5EF4-FFF2-40B4-BE49-F238E27FC236}">
                <a16:creationId xmlns:a16="http://schemas.microsoft.com/office/drawing/2014/main" id="{C07E0640-ABDA-4E94-843F-4515774A2CA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42</a:t>
            </a:fld>
            <a:endParaRPr lang="en-US" dirty="0"/>
          </a:p>
        </p:txBody>
      </p:sp>
      <p:pic>
        <p:nvPicPr>
          <p:cNvPr id="31746" name="Picture 2" descr="Various locks that are used for lockout/tagout. &#10;">
            <a:extLst>
              <a:ext uri="{FF2B5EF4-FFF2-40B4-BE49-F238E27FC236}">
                <a16:creationId xmlns:a16="http://schemas.microsoft.com/office/drawing/2014/main" id="{C9B545B7-2BB6-49B1-8C0A-0050ED35E6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5" t="1620" r="1642" b="2262"/>
          <a:stretch/>
        </p:blipFill>
        <p:spPr bwMode="auto">
          <a:xfrm>
            <a:off x="5397690" y="4019466"/>
            <a:ext cx="3712192" cy="21972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quot;Do Not Operate, Equipment Locked Out&quot; Tag">
            <a:extLst>
              <a:ext uri="{FF2B5EF4-FFF2-40B4-BE49-F238E27FC236}">
                <a16:creationId xmlns:a16="http://schemas.microsoft.com/office/drawing/2014/main" id="{FEF54E42-8252-426F-89F6-061883119AA4}"/>
              </a:ext>
            </a:extLst>
          </p:cNvPr>
          <p:cNvPicPr>
            <a:picLocks noChangeAspect="1"/>
          </p:cNvPicPr>
          <p:nvPr/>
        </p:nvPicPr>
        <p:blipFill rotWithShape="1">
          <a:blip r:embed="rId4"/>
          <a:srcRect l="8448" r="57226"/>
          <a:stretch/>
        </p:blipFill>
        <p:spPr>
          <a:xfrm>
            <a:off x="5397690" y="1211896"/>
            <a:ext cx="3712192" cy="2520077"/>
          </a:xfrm>
          <a:prstGeom prst="rect">
            <a:avLst/>
          </a:prstGeom>
          <a:ln>
            <a:solidFill>
              <a:schemeClr val="tx1"/>
            </a:solidFill>
          </a:ln>
        </p:spPr>
      </p:pic>
    </p:spTree>
    <p:extLst>
      <p:ext uri="{BB962C8B-B14F-4D97-AF65-F5344CB8AC3E}">
        <p14:creationId xmlns:p14="http://schemas.microsoft.com/office/powerpoint/2010/main" val="970885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27B9C7F6-2C3C-43DF-83BC-C92411082EF5}"/>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43</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9035"/>
            <a:ext cx="6935372" cy="1143000"/>
          </a:xfrm>
        </p:spPr>
        <p:txBody>
          <a:bodyPr>
            <a:noAutofit/>
          </a:bodyPr>
          <a:lstStyle/>
          <a:p>
            <a:r>
              <a:rPr lang="en-US" sz="3600" dirty="0"/>
              <a:t>LOCKOUT TAGOUT REQUIREMENTS</a:t>
            </a:r>
          </a:p>
        </p:txBody>
      </p:sp>
      <p:sp>
        <p:nvSpPr>
          <p:cNvPr id="7" name="Rectangle 3">
            <a:extLst>
              <a:ext uri="{FF2B5EF4-FFF2-40B4-BE49-F238E27FC236}">
                <a16:creationId xmlns:a16="http://schemas.microsoft.com/office/drawing/2014/main" id="{994729E9-5028-4C74-B02F-3A99FA5A614F}"/>
              </a:ext>
            </a:extLst>
          </p:cNvPr>
          <p:cNvSpPr txBox="1">
            <a:spLocks noChangeArrowheads="1"/>
          </p:cNvSpPr>
          <p:nvPr/>
        </p:nvSpPr>
        <p:spPr>
          <a:xfrm>
            <a:off x="-1" y="1219200"/>
            <a:ext cx="5824025" cy="44196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spcAft>
                <a:spcPts val="1200"/>
              </a:spcAft>
              <a:buFont typeface="Arial" panose="020B0604020202020204" pitchFamily="34" charset="0"/>
              <a:buChar char="•"/>
            </a:pPr>
            <a:r>
              <a:rPr lang="en-US" sz="3200" b="1" dirty="0"/>
              <a:t>Written program </a:t>
            </a:r>
            <a:r>
              <a:rPr lang="en-US" sz="3200" dirty="0"/>
              <a:t>which includes specific written </a:t>
            </a:r>
            <a:r>
              <a:rPr lang="en-US" sz="3200" b="1" dirty="0"/>
              <a:t>procedures</a:t>
            </a:r>
          </a:p>
          <a:p>
            <a:pPr>
              <a:spcBef>
                <a:spcPts val="1200"/>
              </a:spcBef>
              <a:spcAft>
                <a:spcPts val="1200"/>
              </a:spcAft>
              <a:buFont typeface="Arial" panose="020B0604020202020204" pitchFamily="34" charset="0"/>
              <a:buChar char="•"/>
            </a:pPr>
            <a:r>
              <a:rPr lang="en-US" sz="3200" b="1" dirty="0"/>
              <a:t>Training </a:t>
            </a:r>
            <a:r>
              <a:rPr lang="en-US" sz="3200" dirty="0"/>
              <a:t>of employees (not just maintenance!)</a:t>
            </a:r>
          </a:p>
          <a:p>
            <a:pPr>
              <a:spcBef>
                <a:spcPts val="1200"/>
              </a:spcBef>
              <a:spcAft>
                <a:spcPts val="1200"/>
              </a:spcAft>
              <a:buFont typeface="Arial" panose="020B0604020202020204" pitchFamily="34" charset="0"/>
              <a:buChar char="•"/>
            </a:pPr>
            <a:r>
              <a:rPr lang="en-US" sz="3200" dirty="0"/>
              <a:t>Periodic </a:t>
            </a:r>
            <a:r>
              <a:rPr lang="en-US" sz="3200" b="1" dirty="0"/>
              <a:t>review </a:t>
            </a:r>
            <a:r>
              <a:rPr lang="en-US" sz="3200" dirty="0"/>
              <a:t>of procedures</a:t>
            </a:r>
          </a:p>
          <a:p>
            <a:pPr lvl="1">
              <a:spcBef>
                <a:spcPts val="1200"/>
              </a:spcBef>
              <a:spcAft>
                <a:spcPts val="1200"/>
              </a:spcAft>
              <a:buClr>
                <a:srgbClr val="EEB211"/>
              </a:buClr>
              <a:buFont typeface="Arial" panose="020B0604020202020204" pitchFamily="34" charset="0"/>
              <a:buChar char="•"/>
            </a:pPr>
            <a:endParaRPr lang="en-US" sz="2800" dirty="0"/>
          </a:p>
          <a:p>
            <a:pPr lvl="1">
              <a:spcBef>
                <a:spcPts val="1200"/>
              </a:spcBef>
              <a:spcAft>
                <a:spcPts val="1200"/>
              </a:spcAft>
              <a:buClr>
                <a:srgbClr val="EEB211"/>
              </a:buClr>
              <a:buFont typeface="Arial" panose="020B0604020202020204" pitchFamily="34" charset="0"/>
              <a:buChar char="•"/>
            </a:pPr>
            <a:endParaRPr lang="en-US" sz="2800" dirty="0"/>
          </a:p>
          <a:p>
            <a:pPr>
              <a:spcBef>
                <a:spcPts val="1200"/>
              </a:spcBef>
              <a:spcAft>
                <a:spcPts val="1200"/>
              </a:spcAft>
              <a:buClr>
                <a:srgbClr val="EEB211"/>
              </a:buClr>
              <a:buFont typeface="Arial" panose="020B0604020202020204" pitchFamily="34" charset="0"/>
              <a:buChar char="•"/>
            </a:pPr>
            <a:endParaRPr lang="en-US" sz="2800" dirty="0"/>
          </a:p>
        </p:txBody>
      </p:sp>
      <p:pic>
        <p:nvPicPr>
          <p:cNvPr id="9" name="Picture 4" descr="Apen in the hand to write procedures for LOTO.&#10;">
            <a:extLst>
              <a:ext uri="{FF2B5EF4-FFF2-40B4-BE49-F238E27FC236}">
                <a16:creationId xmlns:a16="http://schemas.microsoft.com/office/drawing/2014/main" id="{B13280F2-B027-4735-9D57-8B2A4694C448}"/>
              </a:ext>
            </a:extLst>
          </p:cNvPr>
          <p:cNvPicPr>
            <a:picLocks noChangeAspect="1" noChangeArrowheads="1"/>
          </p:cNvPicPr>
          <p:nvPr/>
        </p:nvPicPr>
        <p:blipFill>
          <a:blip r:embed="rId3" cstate="print"/>
          <a:srcRect/>
          <a:stretch>
            <a:fillRect/>
          </a:stretch>
        </p:blipFill>
        <p:spPr bwMode="auto">
          <a:xfrm>
            <a:off x="6279106" y="1125369"/>
            <a:ext cx="2168857" cy="2168857"/>
          </a:xfrm>
          <a:prstGeom prst="rect">
            <a:avLst/>
          </a:prstGeom>
          <a:noFill/>
          <a:ln w="9525">
            <a:noFill/>
            <a:miter lim="800000"/>
            <a:headEnd/>
            <a:tailEnd/>
          </a:ln>
        </p:spPr>
      </p:pic>
    </p:spTree>
    <p:extLst>
      <p:ext uri="{BB962C8B-B14F-4D97-AF65-F5344CB8AC3E}">
        <p14:creationId xmlns:p14="http://schemas.microsoft.com/office/powerpoint/2010/main" val="1962987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995ADB87-ABED-466F-8C5B-04CD038E7D0F}"/>
              </a:ext>
            </a:extLst>
          </p:cNvPr>
          <p:cNvSpPr>
            <a:spLocks noGrp="1" noChangeArrowheads="1"/>
          </p:cNvSpPr>
          <p:nvPr>
            <p:ph type="title"/>
          </p:nvPr>
        </p:nvSpPr>
        <p:spPr>
          <a:xfrm>
            <a:off x="0" y="15240"/>
            <a:ext cx="6781800" cy="1143000"/>
          </a:xfrm>
        </p:spPr>
        <p:txBody>
          <a:bodyPr/>
          <a:lstStyle/>
          <a:p>
            <a:pPr eaLnBrk="1" hangingPunct="1"/>
            <a:r>
              <a:rPr lang="en-US" altLang="en-US" sz="3600" b="1" dirty="0"/>
              <a:t>LOTO PROGRAM CONSISTS OF:</a:t>
            </a:r>
          </a:p>
        </p:txBody>
      </p:sp>
      <p:sp>
        <p:nvSpPr>
          <p:cNvPr id="4099" name="Rectangle 3">
            <a:extLst>
              <a:ext uri="{FF2B5EF4-FFF2-40B4-BE49-F238E27FC236}">
                <a16:creationId xmlns:a16="http://schemas.microsoft.com/office/drawing/2014/main" id="{927B0B02-D614-461D-840A-DEBA27BFDE8C}"/>
              </a:ext>
            </a:extLst>
          </p:cNvPr>
          <p:cNvSpPr>
            <a:spLocks noGrp="1" noChangeArrowheads="1"/>
          </p:cNvSpPr>
          <p:nvPr>
            <p:ph type="body" idx="1"/>
          </p:nvPr>
        </p:nvSpPr>
        <p:spPr>
          <a:xfrm>
            <a:off x="0" y="1210340"/>
            <a:ext cx="8229600" cy="5181600"/>
          </a:xfrm>
        </p:spPr>
        <p:txBody>
          <a:bodyPr/>
          <a:lstStyle/>
          <a:p>
            <a:pPr lvl="1" eaLnBrk="1" hangingPunct="1">
              <a:lnSpc>
                <a:spcPct val="80000"/>
              </a:lnSpc>
              <a:buNone/>
            </a:pPr>
            <a:r>
              <a:rPr lang="en-US" altLang="en-US" sz="2800" dirty="0"/>
              <a:t>a) Survey of all hazardous energy </a:t>
            </a:r>
          </a:p>
          <a:p>
            <a:pPr lvl="1" eaLnBrk="1" hangingPunct="1">
              <a:lnSpc>
                <a:spcPct val="80000"/>
              </a:lnSpc>
              <a:buNone/>
            </a:pPr>
            <a:r>
              <a:rPr lang="en-US" altLang="en-US" sz="2800" dirty="0"/>
              <a:t>b) Identifying energy-isolating devices </a:t>
            </a:r>
          </a:p>
          <a:p>
            <a:pPr lvl="1" eaLnBrk="1" hangingPunct="1">
              <a:lnSpc>
                <a:spcPct val="80000"/>
              </a:lnSpc>
              <a:buNone/>
            </a:pPr>
            <a:r>
              <a:rPr lang="en-US" altLang="en-US" sz="2800" dirty="0"/>
              <a:t>c) Selecting and procuring protective materials and hardware </a:t>
            </a:r>
          </a:p>
          <a:p>
            <a:pPr lvl="1" eaLnBrk="1" hangingPunct="1">
              <a:lnSpc>
                <a:spcPct val="80000"/>
              </a:lnSpc>
              <a:buNone/>
            </a:pPr>
            <a:r>
              <a:rPr lang="en-US" altLang="en-US" sz="2800" dirty="0"/>
              <a:t>d) Assigning duties and responsibilities </a:t>
            </a:r>
          </a:p>
          <a:p>
            <a:pPr lvl="1" eaLnBrk="1" hangingPunct="1">
              <a:lnSpc>
                <a:spcPct val="80000"/>
              </a:lnSpc>
              <a:buNone/>
            </a:pPr>
            <a:r>
              <a:rPr lang="en-US" altLang="en-US" sz="2800" dirty="0"/>
              <a:t>e) Determining shut-down, de-energization, energization and start-up sequences </a:t>
            </a:r>
          </a:p>
          <a:p>
            <a:pPr lvl="1" eaLnBrk="1" hangingPunct="1">
              <a:lnSpc>
                <a:spcPct val="80000"/>
              </a:lnSpc>
              <a:buNone/>
            </a:pPr>
            <a:r>
              <a:rPr lang="en-US" altLang="en-US" sz="2800" dirty="0"/>
              <a:t>f) Written procedures for machines, equipment, and processes </a:t>
            </a:r>
          </a:p>
          <a:p>
            <a:pPr lvl="1" eaLnBrk="1" hangingPunct="1">
              <a:lnSpc>
                <a:spcPct val="80000"/>
              </a:lnSpc>
              <a:buNone/>
            </a:pPr>
            <a:r>
              <a:rPr lang="en-US" altLang="en-US" sz="2800" dirty="0"/>
              <a:t>g) Training of personnel</a:t>
            </a:r>
          </a:p>
          <a:p>
            <a:pPr lvl="1" eaLnBrk="1" hangingPunct="1">
              <a:lnSpc>
                <a:spcPct val="80000"/>
              </a:lnSpc>
              <a:buNone/>
            </a:pPr>
            <a:r>
              <a:rPr lang="en-US" altLang="en-US" sz="2800" dirty="0"/>
              <a:t>h) Auditing program elements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8009-0479-4A97-BF09-624A675AA63F}"/>
              </a:ext>
            </a:extLst>
          </p:cNvPr>
          <p:cNvSpPr>
            <a:spLocks noGrp="1"/>
          </p:cNvSpPr>
          <p:nvPr>
            <p:ph type="title"/>
          </p:nvPr>
        </p:nvSpPr>
        <p:spPr>
          <a:xfrm>
            <a:off x="0" y="0"/>
            <a:ext cx="6096000" cy="1143000"/>
          </a:xfrm>
        </p:spPr>
        <p:txBody>
          <a:bodyPr>
            <a:normAutofit/>
          </a:bodyPr>
          <a:lstStyle/>
          <a:p>
            <a:r>
              <a:rPr lang="en-US" sz="3600" dirty="0"/>
              <a:t>WHO’S COVERED?</a:t>
            </a:r>
          </a:p>
        </p:txBody>
      </p:sp>
      <p:sp>
        <p:nvSpPr>
          <p:cNvPr id="4" name="Slide Number Placeholder 3" hidden="1">
            <a:extLst>
              <a:ext uri="{FF2B5EF4-FFF2-40B4-BE49-F238E27FC236}">
                <a16:creationId xmlns:a16="http://schemas.microsoft.com/office/drawing/2014/main" id="{F9B19EEC-5F49-4EC9-9A83-3F56C6E0CA7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45</a:t>
            </a:fld>
            <a:endParaRPr lang="en-US" dirty="0"/>
          </a:p>
        </p:txBody>
      </p:sp>
      <p:sp>
        <p:nvSpPr>
          <p:cNvPr id="3" name="Content Placeholder 2">
            <a:extLst>
              <a:ext uri="{FF2B5EF4-FFF2-40B4-BE49-F238E27FC236}">
                <a16:creationId xmlns:a16="http://schemas.microsoft.com/office/drawing/2014/main" id="{CA0E4B3E-DC6A-4A92-9545-54DA4507C542}"/>
              </a:ext>
            </a:extLst>
          </p:cNvPr>
          <p:cNvSpPr>
            <a:spLocks noGrp="1"/>
          </p:cNvSpPr>
          <p:nvPr>
            <p:ph idx="1"/>
          </p:nvPr>
        </p:nvSpPr>
        <p:spPr>
          <a:xfrm>
            <a:off x="0" y="1320763"/>
            <a:ext cx="9144000" cy="4525963"/>
          </a:xfrm>
        </p:spPr>
        <p:txBody>
          <a:bodyPr>
            <a:normAutofit lnSpcReduction="10000"/>
          </a:bodyPr>
          <a:lstStyle/>
          <a:p>
            <a:r>
              <a:rPr lang="en-US" sz="3200" b="1" u="sng" dirty="0"/>
              <a:t>Authorized Employee:</a:t>
            </a:r>
          </a:p>
          <a:p>
            <a:pPr lvl="1"/>
            <a:r>
              <a:rPr lang="en-US" sz="2800" dirty="0"/>
              <a:t>The person who services or performs maintenance on machines and equipment.</a:t>
            </a:r>
          </a:p>
          <a:p>
            <a:r>
              <a:rPr lang="en-US" sz="3200" b="1" u="sng" dirty="0"/>
              <a:t>Affected Employee:</a:t>
            </a:r>
          </a:p>
          <a:p>
            <a:pPr lvl="1"/>
            <a:r>
              <a:rPr lang="en-US" sz="2800" dirty="0"/>
              <a:t>The person who operates or uses a machine or piece of equipment which is being serviced.</a:t>
            </a:r>
          </a:p>
          <a:p>
            <a:r>
              <a:rPr lang="en-US" sz="3200" b="1" u="sng" dirty="0"/>
              <a:t>Other Employee:</a:t>
            </a:r>
          </a:p>
          <a:p>
            <a:pPr lvl="1"/>
            <a:r>
              <a:rPr lang="en-US" sz="2800" dirty="0"/>
              <a:t>The person who works in an area where lockout/tagout procedures are being used. </a:t>
            </a:r>
          </a:p>
        </p:txBody>
      </p:sp>
    </p:spTree>
    <p:extLst>
      <p:ext uri="{BB962C8B-B14F-4D97-AF65-F5344CB8AC3E}">
        <p14:creationId xmlns:p14="http://schemas.microsoft.com/office/powerpoint/2010/main" val="2368717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a:extLst>
              <a:ext uri="{FF2B5EF4-FFF2-40B4-BE49-F238E27FC236}">
                <a16:creationId xmlns:a16="http://schemas.microsoft.com/office/drawing/2014/main" id="{464DA9C2-8FC6-4B7A-8F76-498DE3DD9CF7}"/>
              </a:ext>
            </a:extLst>
          </p:cNvPr>
          <p:cNvSpPr>
            <a:spLocks noGrp="1" noChangeArrowheads="1"/>
          </p:cNvSpPr>
          <p:nvPr>
            <p:ph type="title"/>
          </p:nvPr>
        </p:nvSpPr>
        <p:spPr>
          <a:xfrm>
            <a:off x="0" y="82359"/>
            <a:ext cx="7510463" cy="1143000"/>
          </a:xfrm>
        </p:spPr>
        <p:txBody>
          <a:bodyPr/>
          <a:lstStyle/>
          <a:p>
            <a:r>
              <a:rPr lang="en-US" altLang="en-US" sz="3600" b="1" dirty="0"/>
              <a:t>SERVICING AND MAINTENANCE INCLUDES:</a:t>
            </a:r>
          </a:p>
        </p:txBody>
      </p:sp>
      <p:sp>
        <p:nvSpPr>
          <p:cNvPr id="41986" name="Rectangle 3">
            <a:extLst>
              <a:ext uri="{FF2B5EF4-FFF2-40B4-BE49-F238E27FC236}">
                <a16:creationId xmlns:a16="http://schemas.microsoft.com/office/drawing/2014/main" id="{99A07EE1-3CD1-4D76-8FBF-233CD7FDAE1F}"/>
              </a:ext>
            </a:extLst>
          </p:cNvPr>
          <p:cNvSpPr>
            <a:spLocks noGrp="1" noChangeArrowheads="1"/>
          </p:cNvSpPr>
          <p:nvPr>
            <p:ph idx="1"/>
          </p:nvPr>
        </p:nvSpPr>
        <p:spPr>
          <a:xfrm>
            <a:off x="228600" y="1339319"/>
            <a:ext cx="8415338" cy="4411663"/>
          </a:xfrm>
        </p:spPr>
        <p:txBody>
          <a:bodyPr/>
          <a:lstStyle/>
          <a:p>
            <a:pPr>
              <a:buFont typeface="Arial" panose="020B0604020202020204" pitchFamily="34" charset="0"/>
              <a:buChar char="•"/>
            </a:pPr>
            <a:r>
              <a:rPr lang="en-US" altLang="en-US" sz="3200" dirty="0"/>
              <a:t>Setting up</a:t>
            </a:r>
          </a:p>
          <a:p>
            <a:pPr>
              <a:buFont typeface="Arial" panose="020B0604020202020204" pitchFamily="34" charset="0"/>
              <a:buChar char="•"/>
            </a:pPr>
            <a:r>
              <a:rPr lang="en-US" altLang="en-US" sz="3200" dirty="0"/>
              <a:t>Adjusting</a:t>
            </a:r>
          </a:p>
          <a:p>
            <a:pPr>
              <a:buFont typeface="Arial" panose="020B0604020202020204" pitchFamily="34" charset="0"/>
              <a:buChar char="•"/>
            </a:pPr>
            <a:r>
              <a:rPr lang="en-US" altLang="en-US" sz="3200" dirty="0"/>
              <a:t>Inspecting</a:t>
            </a:r>
          </a:p>
          <a:p>
            <a:pPr>
              <a:buFont typeface="Arial" panose="020B0604020202020204" pitchFamily="34" charset="0"/>
              <a:buChar char="•"/>
            </a:pPr>
            <a:r>
              <a:rPr lang="en-US" altLang="en-US" sz="3200" dirty="0"/>
              <a:t>Modifying</a:t>
            </a:r>
          </a:p>
          <a:p>
            <a:pPr>
              <a:buFont typeface="Arial" panose="020B0604020202020204" pitchFamily="34" charset="0"/>
              <a:buChar char="•"/>
            </a:pPr>
            <a:r>
              <a:rPr lang="en-US" altLang="en-US" sz="3200" dirty="0"/>
              <a:t>Installing</a:t>
            </a:r>
          </a:p>
          <a:p>
            <a:pPr>
              <a:buFont typeface="Arial" panose="020B0604020202020204" pitchFamily="34" charset="0"/>
              <a:buChar char="•"/>
            </a:pPr>
            <a:r>
              <a:rPr lang="en-US" altLang="en-US" sz="3200" dirty="0"/>
              <a:t>Constructing </a:t>
            </a:r>
          </a:p>
          <a:p>
            <a:pPr>
              <a:buFont typeface="Arial" panose="020B0604020202020204" pitchFamily="34" charset="0"/>
              <a:buChar char="•"/>
            </a:pPr>
            <a:r>
              <a:rPr lang="en-US" altLang="en-US" sz="3200" dirty="0"/>
              <a:t>Tool changes </a:t>
            </a:r>
          </a:p>
          <a:p>
            <a:pPr>
              <a:buFont typeface="Arial" panose="020B0604020202020204" pitchFamily="34" charset="0"/>
              <a:buChar char="•"/>
            </a:pPr>
            <a:r>
              <a:rPr lang="en-US" altLang="en-US" sz="3200" dirty="0"/>
              <a:t>Lubricating </a:t>
            </a:r>
          </a:p>
        </p:txBody>
      </p:sp>
      <p:pic>
        <p:nvPicPr>
          <p:cNvPr id="3" name="Picture 5" descr="An employee inserting their arm into a machine to perform servicing or maintenance. ">
            <a:extLst>
              <a:ext uri="{FF2B5EF4-FFF2-40B4-BE49-F238E27FC236}">
                <a16:creationId xmlns:a16="http://schemas.microsoft.com/office/drawing/2014/main" id="{C3F2A180-A1F0-4AE2-ADED-0A88BB960E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4121" y="1476464"/>
            <a:ext cx="4086225" cy="302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032C522E-6BC6-4CF8-A66B-FA1A4E7DDFD6}"/>
              </a:ext>
            </a:extLst>
          </p:cNvPr>
          <p:cNvSpPr txBox="1"/>
          <p:nvPr/>
        </p:nvSpPr>
        <p:spPr>
          <a:xfrm>
            <a:off x="3920068" y="5065210"/>
            <a:ext cx="4614332" cy="1200329"/>
          </a:xfrm>
          <a:prstGeom prst="rect">
            <a:avLst/>
          </a:prstGeom>
          <a:noFill/>
        </p:spPr>
        <p:txBody>
          <a:bodyPr wrap="square">
            <a:spAutoFit/>
          </a:bodyPr>
          <a:lstStyle/>
          <a:p>
            <a:r>
              <a:rPr lang="en-US" altLang="en-US" sz="2400" b="1" dirty="0">
                <a:solidFill>
                  <a:srgbClr val="CC0000"/>
                </a:solidFill>
              </a:rPr>
              <a:t>Note: LOTO applies to all workers performing these tasks, regardless of their job titles.</a:t>
            </a:r>
            <a:r>
              <a:rPr lang="en-US" altLang="en-US" b="1" dirty="0">
                <a:solidFill>
                  <a:srgbClr val="CC0000"/>
                </a:solidFill>
              </a:rPr>
              <a:t> </a:t>
            </a:r>
            <a:endParaRPr lang="en-US"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66FFD0D-547D-4949-851C-D4C52B33F630}"/>
              </a:ext>
            </a:extLst>
          </p:cNvPr>
          <p:cNvSpPr>
            <a:spLocks noGrp="1" noChangeArrowheads="1"/>
          </p:cNvSpPr>
          <p:nvPr>
            <p:ph type="title"/>
          </p:nvPr>
        </p:nvSpPr>
        <p:spPr>
          <a:xfrm>
            <a:off x="74428" y="17721"/>
            <a:ext cx="8229600" cy="990600"/>
          </a:xfrm>
        </p:spPr>
        <p:txBody>
          <a:bodyPr/>
          <a:lstStyle/>
          <a:p>
            <a:pPr eaLnBrk="1" hangingPunct="1"/>
            <a:r>
              <a:rPr lang="en-US" altLang="en-US" sz="3200" b="1" dirty="0"/>
              <a:t>SERVICING – POLISHING MACHINE</a:t>
            </a:r>
          </a:p>
        </p:txBody>
      </p:sp>
      <p:sp>
        <p:nvSpPr>
          <p:cNvPr id="3" name="Slide Number Placeholder 2">
            <a:extLst>
              <a:ext uri="{FF2B5EF4-FFF2-40B4-BE49-F238E27FC236}">
                <a16:creationId xmlns:a16="http://schemas.microsoft.com/office/drawing/2014/main" id="{0B6525A7-F9AA-41BE-A79F-8DFE164CB41D}"/>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47</a:t>
            </a:fld>
            <a:endParaRPr lang="en-US" altLang="en-US"/>
          </a:p>
        </p:txBody>
      </p:sp>
      <p:pic>
        <p:nvPicPr>
          <p:cNvPr id="6148" name="Picture 4" descr="Picture of injured hand. Polishing arm was lodged into employee’s hand. ">
            <a:extLst>
              <a:ext uri="{FF2B5EF4-FFF2-40B4-BE49-F238E27FC236}">
                <a16:creationId xmlns:a16="http://schemas.microsoft.com/office/drawing/2014/main" id="{C4EC029E-F361-44EB-890F-4B9F6457DB89}"/>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248443" y="1242218"/>
            <a:ext cx="3922713" cy="4525963"/>
          </a:xfrm>
          <a:noFill/>
        </p:spPr>
      </p:pic>
      <p:sp>
        <p:nvSpPr>
          <p:cNvPr id="2" name="Rectangle 1" descr="Box covering up hand impalement injury">
            <a:extLst>
              <a:ext uri="{FF2B5EF4-FFF2-40B4-BE49-F238E27FC236}">
                <a16:creationId xmlns:a16="http://schemas.microsoft.com/office/drawing/2014/main" id="{28044FA5-0566-4DE7-AB7E-12D7202C8FF7}"/>
              </a:ext>
            </a:extLst>
          </p:cNvPr>
          <p:cNvSpPr/>
          <p:nvPr/>
        </p:nvSpPr>
        <p:spPr>
          <a:xfrm>
            <a:off x="2044512" y="3207488"/>
            <a:ext cx="1143000" cy="1066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47" name="Rectangle 3">
            <a:extLst>
              <a:ext uri="{FF2B5EF4-FFF2-40B4-BE49-F238E27FC236}">
                <a16:creationId xmlns:a16="http://schemas.microsoft.com/office/drawing/2014/main" id="{68A81325-36A4-4D4D-8871-66343101AE77}"/>
              </a:ext>
            </a:extLst>
          </p:cNvPr>
          <p:cNvSpPr>
            <a:spLocks noGrp="1" noChangeArrowheads="1"/>
          </p:cNvSpPr>
          <p:nvPr>
            <p:ph type="body" sz="half" idx="2"/>
          </p:nvPr>
        </p:nvSpPr>
        <p:spPr>
          <a:xfrm>
            <a:off x="4484817" y="1137684"/>
            <a:ext cx="4410740" cy="5486400"/>
          </a:xfrm>
        </p:spPr>
        <p:txBody>
          <a:bodyPr/>
          <a:lstStyle/>
          <a:p>
            <a:pPr eaLnBrk="1" hangingPunct="1">
              <a:lnSpc>
                <a:spcPct val="80000"/>
              </a:lnSpc>
              <a:spcBef>
                <a:spcPts val="1200"/>
              </a:spcBef>
            </a:pPr>
            <a:r>
              <a:rPr lang="en-US" altLang="en-US" sz="2600" dirty="0"/>
              <a:t>18-year-old employee had worked for 2 months</a:t>
            </a:r>
          </a:p>
          <a:p>
            <a:pPr eaLnBrk="1" hangingPunct="1">
              <a:lnSpc>
                <a:spcPct val="80000"/>
              </a:lnSpc>
              <a:spcBef>
                <a:spcPts val="1200"/>
              </a:spcBef>
            </a:pPr>
            <a:r>
              <a:rPr lang="en-US" altLang="en-US" sz="2600" dirty="0"/>
              <a:t>Polishing machine stopped</a:t>
            </a:r>
          </a:p>
          <a:p>
            <a:pPr eaLnBrk="1" hangingPunct="1">
              <a:lnSpc>
                <a:spcPct val="80000"/>
              </a:lnSpc>
              <a:spcBef>
                <a:spcPts val="1200"/>
              </a:spcBef>
            </a:pPr>
            <a:r>
              <a:rPr lang="en-US" altLang="en-US" sz="2600" dirty="0"/>
              <a:t>He went behind the machine</a:t>
            </a:r>
          </a:p>
          <a:p>
            <a:pPr eaLnBrk="1" hangingPunct="1">
              <a:lnSpc>
                <a:spcPct val="80000"/>
              </a:lnSpc>
              <a:spcBef>
                <a:spcPts val="1200"/>
              </a:spcBef>
            </a:pPr>
            <a:r>
              <a:rPr lang="en-US" altLang="en-US" sz="2600" dirty="0"/>
              <a:t>He </a:t>
            </a:r>
            <a:r>
              <a:rPr lang="en-US" altLang="en-US" sz="2600" b="1" dirty="0"/>
              <a:t>opened the guard</a:t>
            </a:r>
            <a:r>
              <a:rPr lang="en-US" altLang="en-US" sz="2600" dirty="0"/>
              <a:t> to see if one of the empty polishing holders would spin freely. </a:t>
            </a:r>
          </a:p>
          <a:p>
            <a:pPr eaLnBrk="1" hangingPunct="1">
              <a:lnSpc>
                <a:spcPct val="80000"/>
              </a:lnSpc>
              <a:spcBef>
                <a:spcPts val="1200"/>
              </a:spcBef>
            </a:pPr>
            <a:r>
              <a:rPr lang="en-US" altLang="en-US" sz="2600" dirty="0"/>
              <a:t>He had his hand in there and hit the start switch. </a:t>
            </a:r>
          </a:p>
          <a:p>
            <a:pPr eaLnBrk="1" hangingPunct="1">
              <a:lnSpc>
                <a:spcPct val="80000"/>
              </a:lnSpc>
              <a:spcBef>
                <a:spcPts val="1200"/>
              </a:spcBef>
            </a:pPr>
            <a:r>
              <a:rPr lang="en-US" altLang="en-US" sz="2600" dirty="0"/>
              <a:t>The polishers began to spin at a little over 1,000 rpm. </a:t>
            </a:r>
          </a:p>
          <a:p>
            <a:pPr eaLnBrk="1" hangingPunct="1">
              <a:lnSpc>
                <a:spcPct val="80000"/>
              </a:lnSpc>
              <a:spcBef>
                <a:spcPts val="1200"/>
              </a:spcBef>
            </a:pPr>
            <a:r>
              <a:rPr lang="en-US" altLang="en-US" sz="2600" b="1" dirty="0"/>
              <a:t>What about the guard?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7F0A0A50-0984-48CA-8398-3213CAE8BC5C}"/>
              </a:ext>
            </a:extLst>
          </p:cNvPr>
          <p:cNvSpPr>
            <a:spLocks noGrp="1" noChangeArrowheads="1"/>
          </p:cNvSpPr>
          <p:nvPr>
            <p:ph type="title"/>
          </p:nvPr>
        </p:nvSpPr>
        <p:spPr>
          <a:xfrm>
            <a:off x="0" y="72619"/>
            <a:ext cx="6096000" cy="1143000"/>
          </a:xfrm>
        </p:spPr>
        <p:txBody>
          <a:bodyPr/>
          <a:lstStyle/>
          <a:p>
            <a:pPr eaLnBrk="1" hangingPunct="1"/>
            <a:r>
              <a:rPr lang="en-US" altLang="en-US" sz="3600" b="1" dirty="0"/>
              <a:t>CLEANING – MEAT GRINDER</a:t>
            </a:r>
          </a:p>
        </p:txBody>
      </p:sp>
      <p:sp>
        <p:nvSpPr>
          <p:cNvPr id="2" name="Slide Number Placeholder 1">
            <a:extLst>
              <a:ext uri="{FF2B5EF4-FFF2-40B4-BE49-F238E27FC236}">
                <a16:creationId xmlns:a16="http://schemas.microsoft.com/office/drawing/2014/main" id="{6D2FD71A-4809-4762-88BE-6D9B0F282E09}"/>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48</a:t>
            </a:fld>
            <a:endParaRPr lang="en-US" altLang="en-US"/>
          </a:p>
        </p:txBody>
      </p:sp>
      <p:sp>
        <p:nvSpPr>
          <p:cNvPr id="9219" name="Rectangle 3">
            <a:extLst>
              <a:ext uri="{FF2B5EF4-FFF2-40B4-BE49-F238E27FC236}">
                <a16:creationId xmlns:a16="http://schemas.microsoft.com/office/drawing/2014/main" id="{CEFC0F93-95B3-4664-A01B-EDA86539A5DC}"/>
              </a:ext>
            </a:extLst>
          </p:cNvPr>
          <p:cNvSpPr>
            <a:spLocks noGrp="1" noChangeArrowheads="1"/>
          </p:cNvSpPr>
          <p:nvPr>
            <p:ph type="body" sz="half" idx="1"/>
          </p:nvPr>
        </p:nvSpPr>
        <p:spPr>
          <a:xfrm>
            <a:off x="95693" y="1215619"/>
            <a:ext cx="4323908" cy="5105400"/>
          </a:xfrm>
        </p:spPr>
        <p:txBody>
          <a:bodyPr/>
          <a:lstStyle/>
          <a:p>
            <a:pPr eaLnBrk="1" hangingPunct="1">
              <a:lnSpc>
                <a:spcPct val="80000"/>
              </a:lnSpc>
              <a:spcBef>
                <a:spcPts val="1200"/>
              </a:spcBef>
            </a:pPr>
            <a:r>
              <a:rPr lang="en-US" altLang="en-US" dirty="0"/>
              <a:t>A 15-year-old worker at a retail grocery store suffered amputation of the right arm.</a:t>
            </a:r>
          </a:p>
          <a:p>
            <a:pPr eaLnBrk="1" hangingPunct="1">
              <a:lnSpc>
                <a:spcPct val="80000"/>
              </a:lnSpc>
              <a:spcBef>
                <a:spcPts val="1200"/>
              </a:spcBef>
            </a:pPr>
            <a:r>
              <a:rPr lang="en-US" altLang="en-US" dirty="0"/>
              <a:t>He was caught by the auger of a meat grinder. </a:t>
            </a:r>
          </a:p>
          <a:p>
            <a:pPr eaLnBrk="1" hangingPunct="1">
              <a:lnSpc>
                <a:spcPct val="80000"/>
              </a:lnSpc>
              <a:spcBef>
                <a:spcPts val="1200"/>
              </a:spcBef>
            </a:pPr>
            <a:r>
              <a:rPr lang="en-US" altLang="en-US" dirty="0"/>
              <a:t>The victim was reassembling parts of a grinder he had cleaned without de-energizing and locking out the machine's power supply. </a:t>
            </a:r>
          </a:p>
        </p:txBody>
      </p:sp>
      <p:pic>
        <p:nvPicPr>
          <p:cNvPr id="9220" name="Picture 4" descr="Grinder with tub removed.">
            <a:extLst>
              <a:ext uri="{FF2B5EF4-FFF2-40B4-BE49-F238E27FC236}">
                <a16:creationId xmlns:a16="http://schemas.microsoft.com/office/drawing/2014/main" id="{67C0BE07-1CB8-488A-96C8-70AA28169472}"/>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622801" y="1335352"/>
            <a:ext cx="4038600" cy="3814763"/>
          </a:xfr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097E0DF-46C4-4E66-81CE-142ABFBB8B09}"/>
              </a:ext>
            </a:extLst>
          </p:cNvPr>
          <p:cNvSpPr>
            <a:spLocks noGrp="1" noChangeArrowheads="1"/>
          </p:cNvSpPr>
          <p:nvPr>
            <p:ph type="title"/>
          </p:nvPr>
        </p:nvSpPr>
        <p:spPr>
          <a:xfrm>
            <a:off x="0" y="0"/>
            <a:ext cx="7280032" cy="1143000"/>
          </a:xfrm>
        </p:spPr>
        <p:txBody>
          <a:bodyPr/>
          <a:lstStyle/>
          <a:p>
            <a:pPr eaLnBrk="1" hangingPunct="1"/>
            <a:r>
              <a:rPr lang="en-US" altLang="en-US" sz="4000" b="1" dirty="0"/>
              <a:t>CLEANING – MEAT GRINDER (CONT.)</a:t>
            </a:r>
            <a:endParaRPr lang="en-US" altLang="en-US" sz="4000" dirty="0"/>
          </a:p>
        </p:txBody>
      </p:sp>
      <p:sp>
        <p:nvSpPr>
          <p:cNvPr id="2" name="Slide Number Placeholder 1">
            <a:extLst>
              <a:ext uri="{FF2B5EF4-FFF2-40B4-BE49-F238E27FC236}">
                <a16:creationId xmlns:a16="http://schemas.microsoft.com/office/drawing/2014/main" id="{90260218-9AE8-4C9C-BB37-D7040B18AD24}"/>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49</a:t>
            </a:fld>
            <a:endParaRPr lang="en-US" altLang="en-US"/>
          </a:p>
        </p:txBody>
      </p:sp>
      <p:sp>
        <p:nvSpPr>
          <p:cNvPr id="10243" name="Rectangle 3">
            <a:extLst>
              <a:ext uri="{FF2B5EF4-FFF2-40B4-BE49-F238E27FC236}">
                <a16:creationId xmlns:a16="http://schemas.microsoft.com/office/drawing/2014/main" id="{779364EE-AFDB-41D4-95F1-EB7F8D8DC266}"/>
              </a:ext>
            </a:extLst>
          </p:cNvPr>
          <p:cNvSpPr>
            <a:spLocks noGrp="1" noChangeArrowheads="1"/>
          </p:cNvSpPr>
          <p:nvPr>
            <p:ph type="body" sz="half" idx="1"/>
          </p:nvPr>
        </p:nvSpPr>
        <p:spPr>
          <a:xfrm>
            <a:off x="106326" y="1278122"/>
            <a:ext cx="4880344" cy="4648200"/>
          </a:xfrm>
        </p:spPr>
        <p:txBody>
          <a:bodyPr/>
          <a:lstStyle/>
          <a:p>
            <a:pPr eaLnBrk="1" hangingPunct="1">
              <a:lnSpc>
                <a:spcPct val="90000"/>
              </a:lnSpc>
            </a:pPr>
            <a:r>
              <a:rPr lang="en-US" altLang="en-US" dirty="0"/>
              <a:t>He inserted the auger into the grinder's housing and reached through the feed-throat with his right hand to guide it into engagement. </a:t>
            </a:r>
          </a:p>
          <a:p>
            <a:pPr eaLnBrk="1" hangingPunct="1">
              <a:lnSpc>
                <a:spcPct val="90000"/>
              </a:lnSpc>
            </a:pPr>
            <a:r>
              <a:rPr lang="en-US" altLang="en-US" dirty="0"/>
              <a:t>He bumped against the on/off switch. </a:t>
            </a:r>
          </a:p>
          <a:p>
            <a:pPr eaLnBrk="1" hangingPunct="1">
              <a:lnSpc>
                <a:spcPct val="90000"/>
              </a:lnSpc>
            </a:pPr>
            <a:r>
              <a:rPr lang="en-US" altLang="en-US" dirty="0"/>
              <a:t>The grinder started, and the auger pulled his hand and arm into the housing. </a:t>
            </a:r>
          </a:p>
        </p:txBody>
      </p:sp>
      <p:pic>
        <p:nvPicPr>
          <p:cNvPr id="10245" name="Picture 5" descr="On/off switch.">
            <a:extLst>
              <a:ext uri="{FF2B5EF4-FFF2-40B4-BE49-F238E27FC236}">
                <a16:creationId xmlns:a16="http://schemas.microsoft.com/office/drawing/2014/main" id="{39CB27AA-00F8-44FE-9024-C613C7B644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3848100"/>
            <a:ext cx="3048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descr="Grinder housing.">
            <a:extLst>
              <a:ext uri="{FF2B5EF4-FFF2-40B4-BE49-F238E27FC236}">
                <a16:creationId xmlns:a16="http://schemas.microsoft.com/office/drawing/2014/main" id="{18CE6D3A-1BCD-491E-8A93-5FEA5D8C6A37}"/>
              </a:ext>
            </a:extLst>
          </p:cNvPr>
          <p:cNvPicPr>
            <a:picLocks noGrp="1" noChangeAspect="1" noChangeArrowheads="1"/>
          </p:cNvPicPr>
          <p:nvPr>
            <p:ph type="body" sz="half" idx="2"/>
          </p:nvPr>
        </p:nvPicPr>
        <p:blipFill>
          <a:blip r:embed="rId4">
            <a:extLst>
              <a:ext uri="{28A0092B-C50C-407E-A947-70E740481C1C}">
                <a14:useLocalDpi xmlns:a14="http://schemas.microsoft.com/office/drawing/2010/main" val="0"/>
              </a:ext>
            </a:extLst>
          </a:blip>
          <a:srcRect l="4761" t="6274" b="2745"/>
          <a:stretch>
            <a:fillRect/>
          </a:stretch>
        </p:blipFill>
        <p:spPr>
          <a:xfrm>
            <a:off x="5410200" y="1278122"/>
            <a:ext cx="3048000" cy="2209800"/>
          </a:xfr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B91440FC-BA6B-41FC-88D2-BA20AEE757EA}"/>
              </a:ext>
            </a:extLst>
          </p:cNvPr>
          <p:cNvSpPr>
            <a:spLocks noGrp="1" noChangeArrowheads="1"/>
          </p:cNvSpPr>
          <p:nvPr>
            <p:ph type="title"/>
          </p:nvPr>
        </p:nvSpPr>
        <p:spPr>
          <a:xfrm>
            <a:off x="0" y="190500"/>
            <a:ext cx="6096000" cy="1143000"/>
          </a:xfrm>
        </p:spPr>
        <p:txBody>
          <a:bodyPr/>
          <a:lstStyle/>
          <a:p>
            <a:pPr eaLnBrk="1" hangingPunct="1"/>
            <a:r>
              <a:rPr lang="en-US" altLang="en-US" sz="3600" b="1" dirty="0"/>
              <a:t>INSPECTING - PRESS</a:t>
            </a:r>
          </a:p>
        </p:txBody>
      </p:sp>
      <p:sp>
        <p:nvSpPr>
          <p:cNvPr id="3" name="Slide Number Placeholder 2">
            <a:extLst>
              <a:ext uri="{FF2B5EF4-FFF2-40B4-BE49-F238E27FC236}">
                <a16:creationId xmlns:a16="http://schemas.microsoft.com/office/drawing/2014/main" id="{C81141EC-DF01-4925-A9D2-EC5EEBBE352B}"/>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50</a:t>
            </a:fld>
            <a:endParaRPr lang="en-US" altLang="en-US"/>
          </a:p>
        </p:txBody>
      </p:sp>
      <p:pic>
        <p:nvPicPr>
          <p:cNvPr id="12292" name="Picture 6" descr="Photo of employee with head caught in between press and paper roll. ">
            <a:extLst>
              <a:ext uri="{FF2B5EF4-FFF2-40B4-BE49-F238E27FC236}">
                <a16:creationId xmlns:a16="http://schemas.microsoft.com/office/drawing/2014/main" id="{68877128-366D-40EB-883F-D5D19A5DE73D}"/>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170121" y="1676400"/>
            <a:ext cx="4038600" cy="3714750"/>
          </a:xfrm>
          <a:noFill/>
        </p:spPr>
      </p:pic>
      <p:sp>
        <p:nvSpPr>
          <p:cNvPr id="12293" name="Text Box 7">
            <a:extLst>
              <a:ext uri="{FF2B5EF4-FFF2-40B4-BE49-F238E27FC236}">
                <a16:creationId xmlns:a16="http://schemas.microsoft.com/office/drawing/2014/main" id="{0F5E0972-E74B-455E-815F-80557BC2A534}"/>
              </a:ext>
            </a:extLst>
          </p:cNvPr>
          <p:cNvSpPr txBox="1">
            <a:spLocks noChangeArrowheads="1"/>
          </p:cNvSpPr>
          <p:nvPr/>
        </p:nvSpPr>
        <p:spPr bwMode="auto">
          <a:xfrm>
            <a:off x="457200" y="1828800"/>
            <a:ext cx="1371600" cy="3667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b="1"/>
              <a:t>Paper Roll</a:t>
            </a:r>
          </a:p>
        </p:txBody>
      </p:sp>
      <p:sp>
        <p:nvSpPr>
          <p:cNvPr id="12294" name="Line 8" descr="Arrow pointing southeast at paper roll on machine">
            <a:extLst>
              <a:ext uri="{FF2B5EF4-FFF2-40B4-BE49-F238E27FC236}">
                <a16:creationId xmlns:a16="http://schemas.microsoft.com/office/drawing/2014/main" id="{2CBCA413-FA09-4CE6-A178-5D3C596AB547}"/>
              </a:ext>
            </a:extLst>
          </p:cNvPr>
          <p:cNvSpPr>
            <a:spLocks noChangeShapeType="1"/>
          </p:cNvSpPr>
          <p:nvPr/>
        </p:nvSpPr>
        <p:spPr bwMode="auto">
          <a:xfrm>
            <a:off x="762000" y="2362200"/>
            <a:ext cx="381000" cy="381000"/>
          </a:xfrm>
          <a:prstGeom prst="line">
            <a:avLst/>
          </a:prstGeom>
          <a:noFill/>
          <a:ln w="5715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 name="Rectangle 1" descr="Blue box covering engineer who's head caught between press and paper roll">
            <a:extLst>
              <a:ext uri="{FF2B5EF4-FFF2-40B4-BE49-F238E27FC236}">
                <a16:creationId xmlns:a16="http://schemas.microsoft.com/office/drawing/2014/main" id="{6AFB80B9-51A1-4126-93D1-A5FFAA6F52FC}"/>
              </a:ext>
            </a:extLst>
          </p:cNvPr>
          <p:cNvSpPr/>
          <p:nvPr/>
        </p:nvSpPr>
        <p:spPr>
          <a:xfrm>
            <a:off x="1295400" y="2538413"/>
            <a:ext cx="17526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91" name="Rectangle 4">
            <a:extLst>
              <a:ext uri="{FF2B5EF4-FFF2-40B4-BE49-F238E27FC236}">
                <a16:creationId xmlns:a16="http://schemas.microsoft.com/office/drawing/2014/main" id="{8FA3DE96-9773-4896-B8CB-2B6A644CC798}"/>
              </a:ext>
            </a:extLst>
          </p:cNvPr>
          <p:cNvSpPr>
            <a:spLocks noGrp="1" noChangeArrowheads="1"/>
          </p:cNvSpPr>
          <p:nvPr>
            <p:ph type="body" sz="half" idx="2"/>
          </p:nvPr>
        </p:nvSpPr>
        <p:spPr>
          <a:xfrm>
            <a:off x="4495800" y="1600200"/>
            <a:ext cx="4495800" cy="4525963"/>
          </a:xfrm>
        </p:spPr>
        <p:txBody>
          <a:bodyPr/>
          <a:lstStyle/>
          <a:p>
            <a:pPr eaLnBrk="1" hangingPunct="1"/>
            <a:r>
              <a:rPr lang="en-US" altLang="en-US" sz="3200" dirty="0"/>
              <a:t>	An engineer was looking at why paper backing was not feeding into a press. </a:t>
            </a:r>
          </a:p>
          <a:p>
            <a:pPr eaLnBrk="1" hangingPunct="1"/>
            <a:r>
              <a:rPr lang="en-US" altLang="en-US" sz="3200" dirty="0"/>
              <a:t>	His head was caught between press and paper roll.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24D5568-27F8-46F8-BD8B-DAABBB0F1F6A}"/>
              </a:ext>
            </a:extLst>
          </p:cNvPr>
          <p:cNvSpPr>
            <a:spLocks noGrp="1" noChangeArrowheads="1"/>
          </p:cNvSpPr>
          <p:nvPr>
            <p:ph type="title"/>
          </p:nvPr>
        </p:nvSpPr>
        <p:spPr>
          <a:xfrm>
            <a:off x="0" y="8824"/>
            <a:ext cx="7145079" cy="1143000"/>
          </a:xfrm>
        </p:spPr>
        <p:txBody>
          <a:bodyPr/>
          <a:lstStyle/>
          <a:p>
            <a:pPr eaLnBrk="1" hangingPunct="1"/>
            <a:r>
              <a:rPr lang="en-US" altLang="en-US" sz="3600" b="1" dirty="0"/>
              <a:t>TERMS USED IN LOTO PROCESS:</a:t>
            </a:r>
          </a:p>
        </p:txBody>
      </p:sp>
      <p:sp>
        <p:nvSpPr>
          <p:cNvPr id="13315" name="Rectangle 3">
            <a:extLst>
              <a:ext uri="{FF2B5EF4-FFF2-40B4-BE49-F238E27FC236}">
                <a16:creationId xmlns:a16="http://schemas.microsoft.com/office/drawing/2014/main" id="{4FD46C91-BC1C-42E3-A6CC-F80BD48025DA}"/>
              </a:ext>
            </a:extLst>
          </p:cNvPr>
          <p:cNvSpPr>
            <a:spLocks noGrp="1" noChangeArrowheads="1"/>
          </p:cNvSpPr>
          <p:nvPr>
            <p:ph type="body" idx="1"/>
          </p:nvPr>
        </p:nvSpPr>
        <p:spPr>
          <a:xfrm>
            <a:off x="0" y="1235112"/>
            <a:ext cx="8415868" cy="4749800"/>
          </a:xfrm>
        </p:spPr>
        <p:txBody>
          <a:bodyPr/>
          <a:lstStyle/>
          <a:p>
            <a:pPr marL="609600" indent="-609600" eaLnBrk="1" hangingPunct="1"/>
            <a:r>
              <a:rPr lang="en-US" altLang="en-US" sz="3200" dirty="0"/>
              <a:t>Isolate all energy sources</a:t>
            </a:r>
          </a:p>
          <a:p>
            <a:pPr marL="609600" indent="-609600" eaLnBrk="1" hangingPunct="1"/>
            <a:r>
              <a:rPr lang="en-US" altLang="en-US" sz="3200" dirty="0"/>
              <a:t>Apply locks and tags</a:t>
            </a:r>
          </a:p>
          <a:p>
            <a:pPr marL="609600" indent="-609600" eaLnBrk="1" hangingPunct="1"/>
            <a:r>
              <a:rPr lang="en-US" altLang="en-US" sz="3200" dirty="0"/>
              <a:t>Release stored energy</a:t>
            </a:r>
          </a:p>
          <a:p>
            <a:pPr marL="609600" indent="-609600" eaLnBrk="1" hangingPunct="1"/>
            <a:r>
              <a:rPr lang="en-US" altLang="en-US" sz="3200" dirty="0"/>
              <a:t>Verify equipment isolation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1752E629-C6C3-4D3D-AA10-3D276A62871A}"/>
              </a:ext>
            </a:extLst>
          </p:cNvPr>
          <p:cNvSpPr>
            <a:spLocks noGrp="1" noChangeArrowheads="1"/>
          </p:cNvSpPr>
          <p:nvPr>
            <p:ph type="title"/>
          </p:nvPr>
        </p:nvSpPr>
        <p:spPr>
          <a:xfrm>
            <a:off x="0" y="849"/>
            <a:ext cx="6781800" cy="1143000"/>
          </a:xfrm>
        </p:spPr>
        <p:txBody>
          <a:bodyPr/>
          <a:lstStyle/>
          <a:p>
            <a:pPr eaLnBrk="1" hangingPunct="1"/>
            <a:r>
              <a:rPr lang="en-US" altLang="en-US" sz="3600" b="1" dirty="0"/>
              <a:t>FORMS OF HAZARDOUS ENERGY</a:t>
            </a:r>
            <a:r>
              <a:rPr lang="en-US" altLang="en-US" sz="3600" dirty="0"/>
              <a:t> </a:t>
            </a:r>
          </a:p>
        </p:txBody>
      </p:sp>
      <p:sp>
        <p:nvSpPr>
          <p:cNvPr id="14339" name="Rectangle 3">
            <a:extLst>
              <a:ext uri="{FF2B5EF4-FFF2-40B4-BE49-F238E27FC236}">
                <a16:creationId xmlns:a16="http://schemas.microsoft.com/office/drawing/2014/main" id="{D8E249F2-6D04-4071-BF78-D76C39CD136D}"/>
              </a:ext>
            </a:extLst>
          </p:cNvPr>
          <p:cNvSpPr>
            <a:spLocks noGrp="1" noChangeArrowheads="1"/>
          </p:cNvSpPr>
          <p:nvPr>
            <p:ph type="body" idx="1"/>
          </p:nvPr>
        </p:nvSpPr>
        <p:spPr>
          <a:xfrm>
            <a:off x="0" y="1047298"/>
            <a:ext cx="6781800" cy="4373563"/>
          </a:xfrm>
        </p:spPr>
        <p:txBody>
          <a:bodyPr/>
          <a:lstStyle/>
          <a:p>
            <a:pPr eaLnBrk="1" hangingPunct="1">
              <a:lnSpc>
                <a:spcPct val="90000"/>
              </a:lnSpc>
            </a:pPr>
            <a:r>
              <a:rPr lang="en-US" altLang="en-US" sz="2400" dirty="0"/>
              <a:t>Any source of electrical, mechanical, hydraulic, pneumatic, chemical, thermal, or other energy.</a:t>
            </a:r>
            <a:endParaRPr lang="en-US" altLang="en-US" sz="2400" i="1" dirty="0"/>
          </a:p>
          <a:p>
            <a:pPr eaLnBrk="1" hangingPunct="1">
              <a:lnSpc>
                <a:spcPct val="90000"/>
              </a:lnSpc>
            </a:pPr>
            <a:r>
              <a:rPr lang="en-US" altLang="en-US" sz="2400" i="1" dirty="0"/>
              <a:t>Kinetic (mechanical) energy</a:t>
            </a:r>
            <a:r>
              <a:rPr lang="en-US" altLang="en-US" sz="2400" dirty="0"/>
              <a:t> in the moving parts of mechanical systems </a:t>
            </a:r>
          </a:p>
          <a:p>
            <a:pPr eaLnBrk="1" hangingPunct="1">
              <a:lnSpc>
                <a:spcPct val="90000"/>
              </a:lnSpc>
            </a:pPr>
            <a:r>
              <a:rPr lang="en-US" altLang="en-US" sz="2400" i="1" dirty="0"/>
              <a:t>Potential energy</a:t>
            </a:r>
            <a:r>
              <a:rPr lang="en-US" altLang="en-US" sz="2400" dirty="0"/>
              <a:t> stored in pressure vessels, gas tanks, hydraulic or pneumatic systems, and springs (potential energy can be released as hazardous kinetic energy) </a:t>
            </a:r>
          </a:p>
          <a:p>
            <a:pPr eaLnBrk="1" hangingPunct="1">
              <a:lnSpc>
                <a:spcPct val="90000"/>
              </a:lnSpc>
            </a:pPr>
            <a:r>
              <a:rPr lang="en-US" altLang="en-US" sz="2400" i="1" dirty="0"/>
              <a:t>Thermal energy</a:t>
            </a:r>
            <a:r>
              <a:rPr lang="en-US" altLang="en-US" sz="2400" dirty="0"/>
              <a:t> (high or low temperature) resulting from mechanical work, radiation, chemical reaction, or electrical resistance </a:t>
            </a:r>
          </a:p>
          <a:p>
            <a:pPr eaLnBrk="1" hangingPunct="1">
              <a:lnSpc>
                <a:spcPct val="90000"/>
              </a:lnSpc>
            </a:pPr>
            <a:r>
              <a:rPr lang="en-US" altLang="en-US" sz="2400" b="1" dirty="0"/>
              <a:t>Any other active or stored energy sources that could harm a worker.</a:t>
            </a:r>
          </a:p>
          <a:p>
            <a:pPr eaLnBrk="1" hangingPunct="1">
              <a:lnSpc>
                <a:spcPct val="90000"/>
              </a:lnSpc>
            </a:pPr>
            <a:endParaRPr lang="en-US" altLang="en-US" sz="2400" dirty="0"/>
          </a:p>
          <a:p>
            <a:pPr eaLnBrk="1" hangingPunct="1">
              <a:lnSpc>
                <a:spcPct val="90000"/>
              </a:lnSpc>
            </a:pPr>
            <a:endParaRPr lang="en-US" altLang="en-US" sz="2800" dirty="0"/>
          </a:p>
          <a:p>
            <a:pPr eaLnBrk="1" hangingPunct="1">
              <a:lnSpc>
                <a:spcPct val="90000"/>
              </a:lnSpc>
            </a:pPr>
            <a:endParaRPr lang="en-US" altLang="en-US" sz="2800" dirty="0"/>
          </a:p>
        </p:txBody>
      </p:sp>
      <p:grpSp>
        <p:nvGrpSpPr>
          <p:cNvPr id="7" name="Group 6" descr="Three-prong electrical receptacle and meshing gears">
            <a:extLst>
              <a:ext uri="{FF2B5EF4-FFF2-40B4-BE49-F238E27FC236}">
                <a16:creationId xmlns:a16="http://schemas.microsoft.com/office/drawing/2014/main" id="{8107239A-A483-4F9E-B141-831A1A1B9840}"/>
              </a:ext>
            </a:extLst>
          </p:cNvPr>
          <p:cNvGrpSpPr/>
          <p:nvPr/>
        </p:nvGrpSpPr>
        <p:grpSpPr>
          <a:xfrm>
            <a:off x="6781801" y="1143849"/>
            <a:ext cx="2090133" cy="4257519"/>
            <a:chOff x="5735865" y="3028966"/>
            <a:chExt cx="1785829" cy="3865345"/>
          </a:xfrm>
        </p:grpSpPr>
        <p:pic>
          <p:nvPicPr>
            <p:cNvPr id="8" name="Picture 5" descr="Electrical Receptacle ">
              <a:extLst>
                <a:ext uri="{FF2B5EF4-FFF2-40B4-BE49-F238E27FC236}">
                  <a16:creationId xmlns:a16="http://schemas.microsoft.com/office/drawing/2014/main" id="{88B8B6A3-6DF2-4188-8A43-8EC61DD0EE9B}"/>
                </a:ext>
              </a:extLst>
            </p:cNvPr>
            <p:cNvPicPr>
              <a:picLocks noChangeAspect="1" noChangeArrowheads="1"/>
            </p:cNvPicPr>
            <p:nvPr/>
          </p:nvPicPr>
          <p:blipFill>
            <a:blip r:embed="rId3" cstate="print"/>
            <a:srcRect/>
            <a:stretch>
              <a:fillRect/>
            </a:stretch>
          </p:blipFill>
          <p:spPr bwMode="auto">
            <a:xfrm>
              <a:off x="5880219" y="3028966"/>
              <a:ext cx="1641475" cy="2054225"/>
            </a:xfrm>
            <a:prstGeom prst="rect">
              <a:avLst/>
            </a:prstGeom>
            <a:noFill/>
            <a:ln w="9525">
              <a:noFill/>
              <a:miter lim="800000"/>
              <a:headEnd/>
              <a:tailEnd/>
            </a:ln>
          </p:spPr>
        </p:pic>
        <p:pic>
          <p:nvPicPr>
            <p:cNvPr id="9" name="Picture 6" descr="Meshing gears">
              <a:extLst>
                <a:ext uri="{FF2B5EF4-FFF2-40B4-BE49-F238E27FC236}">
                  <a16:creationId xmlns:a16="http://schemas.microsoft.com/office/drawing/2014/main" id="{8F1D767B-D020-4570-8251-69C4C9F813EE}"/>
                </a:ext>
              </a:extLst>
            </p:cNvPr>
            <p:cNvPicPr>
              <a:picLocks noChangeAspect="1" noChangeArrowheads="1"/>
            </p:cNvPicPr>
            <p:nvPr/>
          </p:nvPicPr>
          <p:blipFill>
            <a:blip r:embed="rId4" cstate="print"/>
            <a:srcRect/>
            <a:stretch>
              <a:fillRect/>
            </a:stretch>
          </p:blipFill>
          <p:spPr bwMode="auto">
            <a:xfrm>
              <a:off x="5735865" y="4862311"/>
              <a:ext cx="1355725" cy="2032000"/>
            </a:xfrm>
            <a:prstGeom prst="rect">
              <a:avLst/>
            </a:prstGeom>
            <a:noFill/>
            <a:ln w="9525">
              <a:noFill/>
              <a:miter lim="800000"/>
              <a:headEnd/>
              <a:tailEnd/>
            </a:ln>
          </p:spPr>
        </p:pic>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C4DD57D3-9DD8-47F7-88CB-D309D9DE79F2}"/>
              </a:ext>
            </a:extLst>
          </p:cNvPr>
          <p:cNvSpPr>
            <a:spLocks noGrp="1" noChangeArrowheads="1"/>
          </p:cNvSpPr>
          <p:nvPr>
            <p:ph type="title"/>
          </p:nvPr>
        </p:nvSpPr>
        <p:spPr>
          <a:xfrm>
            <a:off x="0" y="0"/>
            <a:ext cx="8229600" cy="1143000"/>
          </a:xfrm>
        </p:spPr>
        <p:txBody>
          <a:bodyPr/>
          <a:lstStyle/>
          <a:p>
            <a:pPr eaLnBrk="1" hangingPunct="1"/>
            <a:r>
              <a:rPr lang="en-US" altLang="en-US" b="1" dirty="0"/>
              <a:t>DEFINITIONS</a:t>
            </a:r>
          </a:p>
        </p:txBody>
      </p:sp>
      <p:sp>
        <p:nvSpPr>
          <p:cNvPr id="16387" name="Rectangle 3">
            <a:extLst>
              <a:ext uri="{FF2B5EF4-FFF2-40B4-BE49-F238E27FC236}">
                <a16:creationId xmlns:a16="http://schemas.microsoft.com/office/drawing/2014/main" id="{731B1A01-1EEF-4249-A0D6-4B9526993C6A}"/>
              </a:ext>
            </a:extLst>
          </p:cNvPr>
          <p:cNvSpPr>
            <a:spLocks noGrp="1" noChangeArrowheads="1"/>
          </p:cNvSpPr>
          <p:nvPr>
            <p:ph type="body" idx="1"/>
          </p:nvPr>
        </p:nvSpPr>
        <p:spPr>
          <a:xfrm>
            <a:off x="0" y="1176374"/>
            <a:ext cx="8415868" cy="4749800"/>
          </a:xfrm>
        </p:spPr>
        <p:txBody>
          <a:bodyPr/>
          <a:lstStyle/>
          <a:p>
            <a:pPr eaLnBrk="1" hangingPunct="1"/>
            <a:r>
              <a:rPr lang="en-US" altLang="en-US" dirty="0"/>
              <a:t>Energized: Connected to an energy supply or containing residual or stored energy. </a:t>
            </a:r>
          </a:p>
          <a:p>
            <a:pPr eaLnBrk="1" hangingPunct="1"/>
            <a:endParaRPr lang="en-US" altLang="en-US" dirty="0"/>
          </a:p>
          <a:p>
            <a:pPr eaLnBrk="1" hangingPunct="1"/>
            <a:endParaRPr lang="en-US" altLang="en-US" dirty="0"/>
          </a:p>
          <a:p>
            <a:pPr eaLnBrk="1" hangingPunct="1"/>
            <a:endParaRPr lang="en-US" altLang="en-US" dirty="0"/>
          </a:p>
          <a:p>
            <a:pPr eaLnBrk="1" hangingPunct="1"/>
            <a:r>
              <a:rPr lang="en-US" altLang="en-US" dirty="0"/>
              <a:t>De-energized: Disconnected from all energy sources and </a:t>
            </a:r>
            <a:r>
              <a:rPr lang="en-US" altLang="en-US" b="1" dirty="0"/>
              <a:t>not containing residual or stored energy</a:t>
            </a:r>
            <a:r>
              <a:rPr lang="en-US" altLang="en-US" dirty="0"/>
              <a:t> (isolation). </a:t>
            </a:r>
          </a:p>
          <a:p>
            <a:pPr eaLnBrk="1" hangingPunct="1"/>
            <a:endParaRPr lang="en-US" altLang="en-US" dirty="0"/>
          </a:p>
        </p:txBody>
      </p:sp>
      <p:pic>
        <p:nvPicPr>
          <p:cNvPr id="16388" name="Picture 4" descr="Clip Art showing someone working in a breaker box.&#10;">
            <a:extLst>
              <a:ext uri="{FF2B5EF4-FFF2-40B4-BE49-F238E27FC236}">
                <a16:creationId xmlns:a16="http://schemas.microsoft.com/office/drawing/2014/main" id="{74005837-FF6A-4773-9927-5C98620B5B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565"/>
          <a:stretch>
            <a:fillRect/>
          </a:stretch>
        </p:blipFill>
        <p:spPr bwMode="auto">
          <a:xfrm>
            <a:off x="2030172" y="2628106"/>
            <a:ext cx="1154113"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descr="Picture of a safety switch/cut-off device. &#10;">
            <a:extLst>
              <a:ext uri="{FF2B5EF4-FFF2-40B4-BE49-F238E27FC236}">
                <a16:creationId xmlns:a16="http://schemas.microsoft.com/office/drawing/2014/main" id="{352A385B-5DB8-4BCD-A225-58FD495F15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8076" y="2519362"/>
            <a:ext cx="15240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a:extLst>
              <a:ext uri="{FF2B5EF4-FFF2-40B4-BE49-F238E27FC236}">
                <a16:creationId xmlns:a16="http://schemas.microsoft.com/office/drawing/2014/main" id="{988D9923-1FE1-4531-BD6C-2051AA90CB1A}"/>
              </a:ext>
            </a:extLst>
          </p:cNvPr>
          <p:cNvSpPr>
            <a:spLocks noGrp="1" noChangeArrowheads="1"/>
          </p:cNvSpPr>
          <p:nvPr>
            <p:ph type="body" idx="1"/>
          </p:nvPr>
        </p:nvSpPr>
        <p:spPr>
          <a:xfrm>
            <a:off x="0" y="1059711"/>
            <a:ext cx="8534400" cy="5029200"/>
          </a:xfrm>
        </p:spPr>
        <p:txBody>
          <a:bodyPr/>
          <a:lstStyle/>
          <a:p>
            <a:pPr eaLnBrk="1" hangingPunct="1">
              <a:lnSpc>
                <a:spcPct val="80000"/>
              </a:lnSpc>
              <a:buFontTx/>
              <a:buNone/>
            </a:pPr>
            <a:r>
              <a:rPr lang="en-US" altLang="en-US" sz="2800" dirty="0"/>
              <a:t>	A </a:t>
            </a:r>
            <a:r>
              <a:rPr lang="en-US" altLang="en-US" sz="2800" b="1" dirty="0"/>
              <a:t>mechanical</a:t>
            </a:r>
            <a:r>
              <a:rPr lang="en-US" altLang="en-US" sz="2800" dirty="0"/>
              <a:t> device that </a:t>
            </a:r>
            <a:r>
              <a:rPr lang="en-US" altLang="en-US" sz="2800" b="1" dirty="0"/>
              <a:t>physically </a:t>
            </a:r>
            <a:r>
              <a:rPr lang="en-US" altLang="en-US" sz="2800" dirty="0"/>
              <a:t>prevents the transmission or release of energy, including the following: </a:t>
            </a:r>
          </a:p>
          <a:p>
            <a:pPr lvl="1" eaLnBrk="1" hangingPunct="1">
              <a:lnSpc>
                <a:spcPct val="80000"/>
              </a:lnSpc>
              <a:buFont typeface="Wingdings" panose="05000000000000000000" pitchFamily="2" charset="2"/>
              <a:buChar char="§"/>
            </a:pPr>
            <a:r>
              <a:rPr lang="en-US" altLang="en-US" sz="2400" dirty="0"/>
              <a:t>A </a:t>
            </a:r>
            <a:r>
              <a:rPr lang="en-US" altLang="en-US" sz="2400" b="1" dirty="0"/>
              <a:t>manually</a:t>
            </a:r>
            <a:r>
              <a:rPr lang="en-US" altLang="en-US" sz="2400" dirty="0"/>
              <a:t> operated electrical circuit breaker, a </a:t>
            </a:r>
            <a:r>
              <a:rPr lang="en-US" altLang="en-US" sz="2400" b="1" dirty="0"/>
              <a:t>disconnect switch</a:t>
            </a:r>
            <a:r>
              <a:rPr lang="en-US" altLang="en-US" sz="2400" dirty="0"/>
              <a:t>, a </a:t>
            </a:r>
            <a:r>
              <a:rPr lang="en-US" altLang="en-US" sz="2400" b="1" dirty="0"/>
              <a:t>manually </a:t>
            </a:r>
            <a:r>
              <a:rPr lang="en-US" altLang="en-US" sz="2400" dirty="0"/>
              <a:t>operated switch by which the conductors of a circuit can be disconnected from all ungrounded supply conductors.</a:t>
            </a:r>
          </a:p>
          <a:p>
            <a:pPr lvl="1" eaLnBrk="1" hangingPunct="1">
              <a:lnSpc>
                <a:spcPct val="80000"/>
              </a:lnSpc>
              <a:buFont typeface="Wingdings" panose="05000000000000000000" pitchFamily="2" charset="2"/>
              <a:buChar char="§"/>
            </a:pPr>
            <a:r>
              <a:rPr lang="en-US" altLang="en-US" sz="2400" b="1" dirty="0"/>
              <a:t>A line valve; a block</a:t>
            </a:r>
            <a:r>
              <a:rPr lang="en-US" altLang="en-US" sz="2400" dirty="0"/>
              <a:t>; and any similar device used to </a:t>
            </a:r>
            <a:r>
              <a:rPr lang="en-US" altLang="en-US" sz="2400" b="1" dirty="0"/>
              <a:t>block or isolate energy.</a:t>
            </a:r>
          </a:p>
          <a:p>
            <a:pPr lvl="1" eaLnBrk="1" hangingPunct="1">
              <a:lnSpc>
                <a:spcPct val="80000"/>
              </a:lnSpc>
              <a:buFont typeface="Wingdings" panose="05000000000000000000" pitchFamily="2" charset="2"/>
              <a:buChar char="§"/>
            </a:pPr>
            <a:endParaRPr lang="en-US" altLang="en-US" sz="2400" b="1" dirty="0"/>
          </a:p>
          <a:p>
            <a:pPr eaLnBrk="1" hangingPunct="1">
              <a:lnSpc>
                <a:spcPct val="80000"/>
              </a:lnSpc>
              <a:buFontTx/>
              <a:buNone/>
            </a:pPr>
            <a:r>
              <a:rPr lang="en-US" altLang="en-US" sz="2800" b="1" dirty="0"/>
              <a:t>	</a:t>
            </a:r>
            <a:r>
              <a:rPr lang="en-US" altLang="en-US" sz="2800" b="1" dirty="0">
                <a:solidFill>
                  <a:srgbClr val="FF0000"/>
                </a:solidFill>
              </a:rPr>
              <a:t>Push buttons, selector switches, and other control circuit type devices  </a:t>
            </a:r>
            <a:r>
              <a:rPr lang="en-US" altLang="en-US" sz="2800" b="1" u="sng" dirty="0">
                <a:solidFill>
                  <a:srgbClr val="FF0000"/>
                </a:solidFill>
              </a:rPr>
              <a:t>are not energy-isolating devices.</a:t>
            </a:r>
          </a:p>
          <a:p>
            <a:pPr eaLnBrk="1" hangingPunct="1">
              <a:lnSpc>
                <a:spcPct val="80000"/>
              </a:lnSpc>
            </a:pPr>
            <a:endParaRPr lang="en-US" altLang="en-US" sz="2800" b="1" u="sng" dirty="0"/>
          </a:p>
        </p:txBody>
      </p:sp>
      <p:sp>
        <p:nvSpPr>
          <p:cNvPr id="17410" name="Rectangle 2">
            <a:extLst>
              <a:ext uri="{FF2B5EF4-FFF2-40B4-BE49-F238E27FC236}">
                <a16:creationId xmlns:a16="http://schemas.microsoft.com/office/drawing/2014/main" id="{4D5040CD-D7A5-4CD9-B7AA-C5439E035AB5}"/>
              </a:ext>
            </a:extLst>
          </p:cNvPr>
          <p:cNvSpPr>
            <a:spLocks noGrp="1" noChangeArrowheads="1"/>
          </p:cNvSpPr>
          <p:nvPr>
            <p:ph type="title"/>
          </p:nvPr>
        </p:nvSpPr>
        <p:spPr>
          <a:xfrm>
            <a:off x="0" y="0"/>
            <a:ext cx="6781800" cy="1143000"/>
          </a:xfrm>
        </p:spPr>
        <p:txBody>
          <a:bodyPr/>
          <a:lstStyle/>
          <a:p>
            <a:pPr eaLnBrk="1" hangingPunct="1"/>
            <a:r>
              <a:rPr lang="en-US" altLang="en-US" b="1" dirty="0"/>
              <a:t>ENERGY-ISOLATING DEVICE: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F94EE10-6CA1-4C54-926D-C2D30D86AB7B}"/>
              </a:ext>
            </a:extLst>
          </p:cNvPr>
          <p:cNvSpPr>
            <a:spLocks noGrp="1" noChangeArrowheads="1"/>
          </p:cNvSpPr>
          <p:nvPr>
            <p:ph type="title" idx="4294967295"/>
          </p:nvPr>
        </p:nvSpPr>
        <p:spPr bwMode="auto">
          <a:xfrm>
            <a:off x="21167" y="-20108"/>
            <a:ext cx="8686800" cy="11747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chemeClr val="tx1"/>
                </a:solidFill>
                <a:effectLst/>
                <a:uLnTx/>
                <a:uFillTx/>
                <a:latin typeface="+mj-lt"/>
                <a:ea typeface="+mn-ea"/>
                <a:cs typeface="Arial" panose="020B0604020202020204" pitchFamily="34" charset="0"/>
              </a:rPr>
              <a:t>STORED ENERGY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EEB211"/>
                </a:solidFill>
                <a:effectLst/>
                <a:uLnTx/>
                <a:uFillTx/>
                <a:latin typeface="+mj-lt"/>
                <a:ea typeface="+mn-ea"/>
                <a:cs typeface="Arial" panose="020B0604020202020204" pitchFamily="34" charset="0"/>
              </a:rPr>
              <a:t>Release, Block, or Otherwise Rendered Safe</a:t>
            </a:r>
          </a:p>
        </p:txBody>
      </p:sp>
      <p:sp>
        <p:nvSpPr>
          <p:cNvPr id="2" name="Slide Number Placeholder 1">
            <a:extLst>
              <a:ext uri="{FF2B5EF4-FFF2-40B4-BE49-F238E27FC236}">
                <a16:creationId xmlns:a16="http://schemas.microsoft.com/office/drawing/2014/main" id="{6D598DF8-C1F1-47BD-A4E0-2DBD2798B98C}"/>
              </a:ext>
              <a:ext uri="{C183D7F6-B498-43B3-948B-1728B52AA6E4}">
                <adec:decorative xmlns:adec="http://schemas.microsoft.com/office/drawing/2017/decorative" val="1"/>
              </a:ext>
            </a:extLst>
          </p:cNvPr>
          <p:cNvSpPr>
            <a:spLocks noGrp="1"/>
          </p:cNvSpPr>
          <p:nvPr>
            <p:ph type="sldNum" sz="quarter" idx="11"/>
          </p:nvPr>
        </p:nvSpPr>
        <p:spPr/>
        <p:txBody>
          <a:bodyPr/>
          <a:lstStyle/>
          <a:p>
            <a:fld id="{9DA5E744-C581-43F8-9839-D35BB6B47342}" type="slidenum">
              <a:rPr lang="en-US" altLang="en-US" smtClean="0"/>
              <a:pPr/>
              <a:t>55</a:t>
            </a:fld>
            <a:endParaRPr lang="en-US" altLang="en-US"/>
          </a:p>
        </p:txBody>
      </p:sp>
      <p:sp>
        <p:nvSpPr>
          <p:cNvPr id="18435" name="Rectangle 3">
            <a:extLst>
              <a:ext uri="{FF2B5EF4-FFF2-40B4-BE49-F238E27FC236}">
                <a16:creationId xmlns:a16="http://schemas.microsoft.com/office/drawing/2014/main" id="{F0B08258-6B36-4678-A774-7F50B59784B5}"/>
              </a:ext>
            </a:extLst>
          </p:cNvPr>
          <p:cNvSpPr>
            <a:spLocks noChangeArrowheads="1"/>
          </p:cNvSpPr>
          <p:nvPr/>
        </p:nvSpPr>
        <p:spPr bwMode="auto">
          <a:xfrm>
            <a:off x="381000" y="1562100"/>
            <a:ext cx="3886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20000"/>
              </a:spcBef>
              <a:buFontTx/>
              <a:buChar char="•"/>
            </a:pPr>
            <a:r>
              <a:rPr lang="en-US" altLang="en-US" sz="2800" dirty="0">
                <a:latin typeface="+mn-lt"/>
              </a:rPr>
              <a:t>Discharge capacitors</a:t>
            </a:r>
          </a:p>
          <a:p>
            <a:pPr eaLnBrk="1" hangingPunct="1">
              <a:lnSpc>
                <a:spcPct val="90000"/>
              </a:lnSpc>
              <a:spcBef>
                <a:spcPct val="20000"/>
              </a:spcBef>
              <a:buFontTx/>
              <a:buChar char="•"/>
            </a:pPr>
            <a:r>
              <a:rPr lang="en-US" altLang="en-US" sz="2800" dirty="0">
                <a:latin typeface="+mn-lt"/>
              </a:rPr>
              <a:t>Block or release springs</a:t>
            </a:r>
          </a:p>
          <a:p>
            <a:pPr eaLnBrk="1" hangingPunct="1">
              <a:lnSpc>
                <a:spcPct val="90000"/>
              </a:lnSpc>
              <a:spcBef>
                <a:spcPct val="20000"/>
              </a:spcBef>
              <a:buFontTx/>
              <a:buChar char="•"/>
            </a:pPr>
            <a:r>
              <a:rPr lang="en-US" altLang="en-US" sz="2800" dirty="0">
                <a:latin typeface="+mn-lt"/>
              </a:rPr>
              <a:t>Relieve system pressure </a:t>
            </a:r>
          </a:p>
          <a:p>
            <a:pPr eaLnBrk="1" hangingPunct="1">
              <a:lnSpc>
                <a:spcPct val="90000"/>
              </a:lnSpc>
              <a:spcBef>
                <a:spcPct val="20000"/>
              </a:spcBef>
              <a:buFontTx/>
              <a:buChar char="•"/>
            </a:pPr>
            <a:r>
              <a:rPr lang="en-US" altLang="en-US" sz="2800" dirty="0">
                <a:latin typeface="+mn-lt"/>
              </a:rPr>
              <a:t>Drain fluids</a:t>
            </a:r>
          </a:p>
          <a:p>
            <a:pPr eaLnBrk="1" hangingPunct="1">
              <a:lnSpc>
                <a:spcPct val="90000"/>
              </a:lnSpc>
              <a:spcBef>
                <a:spcPct val="20000"/>
              </a:spcBef>
              <a:buFontTx/>
              <a:buChar char="•"/>
            </a:pPr>
            <a:r>
              <a:rPr lang="en-US" altLang="en-US" sz="2800" dirty="0">
                <a:latin typeface="+mn-lt"/>
              </a:rPr>
              <a:t>Vent gases</a:t>
            </a:r>
          </a:p>
          <a:p>
            <a:pPr eaLnBrk="1" hangingPunct="1">
              <a:lnSpc>
                <a:spcPct val="90000"/>
              </a:lnSpc>
              <a:spcBef>
                <a:spcPct val="20000"/>
              </a:spcBef>
              <a:buFontTx/>
              <a:buChar char="•"/>
            </a:pPr>
            <a:endParaRPr lang="en-US" altLang="en-US" sz="2800" b="1" dirty="0"/>
          </a:p>
        </p:txBody>
      </p:sp>
      <p:sp>
        <p:nvSpPr>
          <p:cNvPr id="18436" name="Rectangle 4">
            <a:extLst>
              <a:ext uri="{FF2B5EF4-FFF2-40B4-BE49-F238E27FC236}">
                <a16:creationId xmlns:a16="http://schemas.microsoft.com/office/drawing/2014/main" id="{280EB7BF-DD64-4326-8D83-15BE694EB4A0}"/>
              </a:ext>
            </a:extLst>
          </p:cNvPr>
          <p:cNvSpPr>
            <a:spLocks noChangeArrowheads="1"/>
          </p:cNvSpPr>
          <p:nvPr/>
        </p:nvSpPr>
        <p:spPr bwMode="auto">
          <a:xfrm>
            <a:off x="4800600" y="1981200"/>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Tx/>
              <a:buChar char="•"/>
            </a:pPr>
            <a:r>
              <a:rPr lang="en-US" altLang="en-US" sz="2800" dirty="0">
                <a:latin typeface="+mn-lt"/>
              </a:rPr>
              <a:t>Allow system to cool (or use PPE)</a:t>
            </a:r>
          </a:p>
          <a:p>
            <a:pPr eaLnBrk="1" hangingPunct="1">
              <a:spcBef>
                <a:spcPct val="20000"/>
              </a:spcBef>
              <a:buFontTx/>
              <a:buChar char="•"/>
            </a:pPr>
            <a:r>
              <a:rPr lang="en-US" altLang="en-US" sz="2800" dirty="0">
                <a:latin typeface="+mn-lt"/>
              </a:rPr>
              <a:t>Allow momentum of mechanical motion to stop</a:t>
            </a:r>
          </a:p>
          <a:p>
            <a:pPr eaLnBrk="1" hangingPunct="1">
              <a:spcBef>
                <a:spcPct val="20000"/>
              </a:spcBef>
              <a:buFontTx/>
              <a:buChar char="•"/>
            </a:pPr>
            <a:endParaRPr lang="en-US" altLang="en-US" sz="2800" b="1" dirty="0"/>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2CA857DF-FD7C-4F49-A959-D9DD88F9D42C}"/>
              </a:ext>
            </a:extLst>
          </p:cNvPr>
          <p:cNvSpPr>
            <a:spLocks noGrp="1" noChangeArrowheads="1"/>
          </p:cNvSpPr>
          <p:nvPr>
            <p:ph type="title"/>
          </p:nvPr>
        </p:nvSpPr>
        <p:spPr>
          <a:xfrm>
            <a:off x="1181100" y="183157"/>
            <a:ext cx="6781800" cy="1143000"/>
          </a:xfrm>
        </p:spPr>
        <p:txBody>
          <a:bodyPr/>
          <a:lstStyle/>
          <a:p>
            <a:pPr algn="ctr" eaLnBrk="1" hangingPunct="1"/>
            <a:r>
              <a:rPr lang="en-US" altLang="en-US" sz="3600" b="1" dirty="0"/>
              <a:t>BLOCKING</a:t>
            </a:r>
          </a:p>
        </p:txBody>
      </p:sp>
      <p:pic>
        <p:nvPicPr>
          <p:cNvPr id="19459" name="Picture 4" descr="Die block in press">
            <a:extLst>
              <a:ext uri="{FF2B5EF4-FFF2-40B4-BE49-F238E27FC236}">
                <a16:creationId xmlns:a16="http://schemas.microsoft.com/office/drawing/2014/main" id="{F511D530-B625-4B79-BA3A-48F6EC9786BF}"/>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2066925" y="1737518"/>
            <a:ext cx="5010150" cy="3382963"/>
          </a:xfrm>
          <a:noFill/>
          <a:ln>
            <a:solidFill>
              <a:schemeClr val="bg1"/>
            </a:solidFill>
            <a:miter lim="800000"/>
            <a:headEnd/>
            <a:tailEnd/>
          </a:ln>
        </p:spPr>
      </p:pic>
      <p:sp>
        <p:nvSpPr>
          <p:cNvPr id="19460" name="Text Box 5" descr="Text box that says &quot;Die blocks&quot;">
            <a:extLst>
              <a:ext uri="{FF2B5EF4-FFF2-40B4-BE49-F238E27FC236}">
                <a16:creationId xmlns:a16="http://schemas.microsoft.com/office/drawing/2014/main" id="{DE33218A-C6D0-4452-8A60-12A357D786F1}"/>
              </a:ext>
            </a:extLst>
          </p:cNvPr>
          <p:cNvSpPr txBox="1">
            <a:spLocks noChangeArrowheads="1"/>
          </p:cNvSpPr>
          <p:nvPr/>
        </p:nvSpPr>
        <p:spPr bwMode="auto">
          <a:xfrm>
            <a:off x="2133600" y="2147887"/>
            <a:ext cx="1600200" cy="36671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b="1" dirty="0"/>
              <a:t>Die Blocks</a:t>
            </a:r>
          </a:p>
        </p:txBody>
      </p:sp>
      <p:sp>
        <p:nvSpPr>
          <p:cNvPr id="19461" name="Line 6" descr="Arrow pointing southwest at die block located on the left side of a mechanical powerpress">
            <a:extLst>
              <a:ext uri="{FF2B5EF4-FFF2-40B4-BE49-F238E27FC236}">
                <a16:creationId xmlns:a16="http://schemas.microsoft.com/office/drawing/2014/main" id="{E34B13B8-F70B-4CA9-951B-9137E318CBD6}"/>
              </a:ext>
            </a:extLst>
          </p:cNvPr>
          <p:cNvSpPr>
            <a:spLocks noChangeShapeType="1"/>
          </p:cNvSpPr>
          <p:nvPr/>
        </p:nvSpPr>
        <p:spPr bwMode="auto">
          <a:xfrm>
            <a:off x="2819400" y="2560240"/>
            <a:ext cx="609600" cy="76200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2" name="Line 7" descr="Arrow pointing southwest at die block located on the right side of a mechanical powerpress">
            <a:extLst>
              <a:ext uri="{FF2B5EF4-FFF2-40B4-BE49-F238E27FC236}">
                <a16:creationId xmlns:a16="http://schemas.microsoft.com/office/drawing/2014/main" id="{EF3E5C89-D062-4B9F-8C63-D5C77A3C44C3}"/>
              </a:ext>
            </a:extLst>
          </p:cNvPr>
          <p:cNvSpPr>
            <a:spLocks noChangeShapeType="1"/>
          </p:cNvSpPr>
          <p:nvPr/>
        </p:nvSpPr>
        <p:spPr bwMode="auto">
          <a:xfrm>
            <a:off x="3733800" y="2560240"/>
            <a:ext cx="1219200" cy="83820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1B218E86-DCA5-41A4-B538-17EC43C085F8}"/>
              </a:ext>
            </a:extLst>
          </p:cNvPr>
          <p:cNvSpPr>
            <a:spLocks noGrp="1" noChangeArrowheads="1"/>
          </p:cNvSpPr>
          <p:nvPr>
            <p:ph type="title"/>
          </p:nvPr>
        </p:nvSpPr>
        <p:spPr>
          <a:xfrm>
            <a:off x="457200" y="107157"/>
            <a:ext cx="8229600" cy="1143000"/>
          </a:xfrm>
        </p:spPr>
        <p:txBody>
          <a:bodyPr/>
          <a:lstStyle/>
          <a:p>
            <a:pPr algn="ctr"/>
            <a:r>
              <a:rPr lang="en-US" altLang="en-US" sz="3600" b="1" dirty="0"/>
              <a:t>MOMENTUM - ENERGY</a:t>
            </a:r>
          </a:p>
        </p:txBody>
      </p:sp>
      <p:sp>
        <p:nvSpPr>
          <p:cNvPr id="2" name="Slide Number Placeholder 1">
            <a:extLst>
              <a:ext uri="{FF2B5EF4-FFF2-40B4-BE49-F238E27FC236}">
                <a16:creationId xmlns:a16="http://schemas.microsoft.com/office/drawing/2014/main" id="{B68E59ED-93E1-4346-9EEF-FFC952A98DED}"/>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57</a:t>
            </a:fld>
            <a:endParaRPr lang="en-US" altLang="en-US"/>
          </a:p>
        </p:txBody>
      </p:sp>
      <p:sp>
        <p:nvSpPr>
          <p:cNvPr id="20486" name="Text Box 6">
            <a:extLst>
              <a:ext uri="{FF2B5EF4-FFF2-40B4-BE49-F238E27FC236}">
                <a16:creationId xmlns:a16="http://schemas.microsoft.com/office/drawing/2014/main" id="{B7AA8047-B27F-4F9C-8453-70841CC181A9}"/>
              </a:ext>
            </a:extLst>
          </p:cNvPr>
          <p:cNvSpPr txBox="1">
            <a:spLocks noChangeArrowheads="1"/>
          </p:cNvSpPr>
          <p:nvPr/>
        </p:nvSpPr>
        <p:spPr bwMode="auto">
          <a:xfrm>
            <a:off x="1600201" y="1264443"/>
            <a:ext cx="175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b="1" dirty="0"/>
              <a:t>Bull Gears</a:t>
            </a:r>
          </a:p>
        </p:txBody>
      </p:sp>
      <p:pic>
        <p:nvPicPr>
          <p:cNvPr id="20484" name="Picture 4" descr="Bull Gears &#10;">
            <a:extLst>
              <a:ext uri="{FF2B5EF4-FFF2-40B4-BE49-F238E27FC236}">
                <a16:creationId xmlns:a16="http://schemas.microsoft.com/office/drawing/2014/main" id="{1BC629C1-1F3E-4069-91DC-43D522F28242}"/>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457200" y="1645442"/>
            <a:ext cx="4038600" cy="405288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7" name="Text Box 7">
            <a:extLst>
              <a:ext uri="{FF2B5EF4-FFF2-40B4-BE49-F238E27FC236}">
                <a16:creationId xmlns:a16="http://schemas.microsoft.com/office/drawing/2014/main" id="{BE6B1D14-207F-460A-A609-5376C68E3862}"/>
              </a:ext>
            </a:extLst>
          </p:cNvPr>
          <p:cNvSpPr txBox="1">
            <a:spLocks noChangeArrowheads="1"/>
          </p:cNvSpPr>
          <p:nvPr/>
        </p:nvSpPr>
        <p:spPr bwMode="auto">
          <a:xfrm>
            <a:off x="5791200" y="1194195"/>
            <a:ext cx="190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b="1" dirty="0"/>
              <a:t>Flywheels</a:t>
            </a:r>
          </a:p>
        </p:txBody>
      </p:sp>
      <p:pic>
        <p:nvPicPr>
          <p:cNvPr id="20485" name="Picture 5" descr="Flywheels &#10;">
            <a:extLst>
              <a:ext uri="{FF2B5EF4-FFF2-40B4-BE49-F238E27FC236}">
                <a16:creationId xmlns:a16="http://schemas.microsoft.com/office/drawing/2014/main" id="{75D80B04-4118-4F05-943A-2308E72AB3BA}"/>
              </a:ext>
            </a:extLst>
          </p:cNvPr>
          <p:cNvPicPr>
            <a:picLocks noGrp="1" noChangeAspect="1" noChangeArrowheads="1"/>
          </p:cNvPicPr>
          <p:nvPr>
            <p:ph type="body" sz="half" idx="2"/>
          </p:nvPr>
        </p:nvPicPr>
        <p:blipFill>
          <a:blip r:embed="rId4">
            <a:extLst>
              <a:ext uri="{28A0092B-C50C-407E-A947-70E740481C1C}">
                <a14:useLocalDpi xmlns:a14="http://schemas.microsoft.com/office/drawing/2010/main" val="0"/>
              </a:ext>
            </a:extLst>
          </a:blip>
          <a:srcRect l="1299" t="8571" r="1299" b="8571"/>
          <a:stretch>
            <a:fillRect/>
          </a:stretch>
        </p:blipFill>
        <p:spPr>
          <a:xfrm>
            <a:off x="4800600" y="1653778"/>
            <a:ext cx="3810000" cy="39624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B814617-2A19-41E1-A344-1109F2D193AE}"/>
              </a:ext>
            </a:extLst>
          </p:cNvPr>
          <p:cNvSpPr>
            <a:spLocks noGrp="1" noChangeArrowheads="1"/>
          </p:cNvSpPr>
          <p:nvPr>
            <p:ph type="title"/>
          </p:nvPr>
        </p:nvSpPr>
        <p:spPr>
          <a:xfrm>
            <a:off x="276225" y="198438"/>
            <a:ext cx="8229600" cy="1143000"/>
          </a:xfrm>
        </p:spPr>
        <p:txBody>
          <a:bodyPr/>
          <a:lstStyle/>
          <a:p>
            <a:pPr algn="ctr" eaLnBrk="1" hangingPunct="1"/>
            <a:r>
              <a:rPr lang="en-US" altLang="en-US" b="1" dirty="0"/>
              <a:t>ELECTRICAL ISOLATION </a:t>
            </a:r>
            <a:br>
              <a:rPr lang="en-US" altLang="en-US" b="1" dirty="0"/>
            </a:br>
            <a:r>
              <a:rPr lang="en-US" altLang="en-US" b="1" dirty="0"/>
              <a:t>DEVICES</a:t>
            </a:r>
          </a:p>
        </p:txBody>
      </p:sp>
      <p:sp>
        <p:nvSpPr>
          <p:cNvPr id="21510" name="Rectangle 7">
            <a:extLst>
              <a:ext uri="{FF2B5EF4-FFF2-40B4-BE49-F238E27FC236}">
                <a16:creationId xmlns:a16="http://schemas.microsoft.com/office/drawing/2014/main" id="{4B7F8EB5-E4BD-48FA-A744-B5081374553D}"/>
              </a:ext>
            </a:extLst>
          </p:cNvPr>
          <p:cNvSpPr>
            <a:spLocks noChangeArrowheads="1"/>
          </p:cNvSpPr>
          <p:nvPr/>
        </p:nvSpPr>
        <p:spPr bwMode="auto">
          <a:xfrm>
            <a:off x="1643062" y="1531143"/>
            <a:ext cx="54959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altLang="en-US" sz="2400" dirty="0">
                <a:latin typeface="+mn-lt"/>
              </a:rPr>
              <a:t>Electrical disconnects and circuit breakers</a:t>
            </a:r>
            <a:endParaRPr lang="en-US" altLang="en-US" sz="2000" dirty="0"/>
          </a:p>
        </p:txBody>
      </p:sp>
      <p:pic>
        <p:nvPicPr>
          <p:cNvPr id="21508" name="Picture 5" descr="Example of tagged safety lockout hasp">
            <a:extLst>
              <a:ext uri="{FF2B5EF4-FFF2-40B4-BE49-F238E27FC236}">
                <a16:creationId xmlns:a16="http://schemas.microsoft.com/office/drawing/2014/main" id="{C2D0C8A2-6A28-458C-9FC7-E8B99CFBA6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227521"/>
            <a:ext cx="21336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6" descr="Electrical disconnect/safety switch&#10;">
            <a:extLst>
              <a:ext uri="{FF2B5EF4-FFF2-40B4-BE49-F238E27FC236}">
                <a16:creationId xmlns:a16="http://schemas.microsoft.com/office/drawing/2014/main" id="{A00871EE-0A67-4BDE-A620-A30FE1189B37}"/>
              </a:ext>
            </a:extLst>
          </p:cNvPr>
          <p:cNvPicPr>
            <a:picLocks noGrp="1" noChangeAspect="1" noChangeArrowheads="1"/>
          </p:cNvPicPr>
          <p:nvPr>
            <p:ph type="body" idx="1"/>
          </p:nvPr>
        </p:nvPicPr>
        <p:blipFill>
          <a:blip r:embed="rId4">
            <a:extLst>
              <a:ext uri="{28A0092B-C50C-407E-A947-70E740481C1C}">
                <a14:useLocalDpi xmlns:a14="http://schemas.microsoft.com/office/drawing/2010/main" val="0"/>
              </a:ext>
            </a:extLst>
          </a:blip>
          <a:srcRect/>
          <a:stretch>
            <a:fillRect/>
          </a:stretch>
        </p:blipFill>
        <p:spPr>
          <a:xfrm>
            <a:off x="3686175" y="3141921"/>
            <a:ext cx="1771650" cy="2886075"/>
          </a:xfrm>
          <a:noFill/>
        </p:spPr>
      </p:pic>
      <p:pic>
        <p:nvPicPr>
          <p:cNvPr id="21507" name="Picture 4" descr="Examples of circuit breaker lockouts">
            <a:extLst>
              <a:ext uri="{FF2B5EF4-FFF2-40B4-BE49-F238E27FC236}">
                <a16:creationId xmlns:a16="http://schemas.microsoft.com/office/drawing/2014/main" id="{14925584-95EF-4D49-A1EE-84C8EDBC8C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2088" y="2332074"/>
            <a:ext cx="23241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FCB2A48-F94D-4FE4-BA40-7402C90E116B}"/>
              </a:ext>
            </a:extLst>
          </p:cNvPr>
          <p:cNvSpPr>
            <a:spLocks noGrp="1" noChangeArrowheads="1"/>
          </p:cNvSpPr>
          <p:nvPr>
            <p:ph type="title"/>
          </p:nvPr>
        </p:nvSpPr>
        <p:spPr>
          <a:xfrm>
            <a:off x="1524000" y="169457"/>
            <a:ext cx="6096000" cy="1143000"/>
          </a:xfrm>
        </p:spPr>
        <p:txBody>
          <a:bodyPr/>
          <a:lstStyle/>
          <a:p>
            <a:pPr algn="ctr" eaLnBrk="1" hangingPunct="1"/>
            <a:r>
              <a:rPr lang="en-US" altLang="en-US" sz="4000" b="1" dirty="0"/>
              <a:t>PNEUMATIC VALVE ISOLATION DEVICES</a:t>
            </a:r>
          </a:p>
        </p:txBody>
      </p:sp>
      <p:sp>
        <p:nvSpPr>
          <p:cNvPr id="2" name="Slide Number Placeholder 1" hidden="1">
            <a:extLst>
              <a:ext uri="{FF2B5EF4-FFF2-40B4-BE49-F238E27FC236}">
                <a16:creationId xmlns:a16="http://schemas.microsoft.com/office/drawing/2014/main" id="{D447FAEF-D6BD-4243-A24C-B95997F63DD5}"/>
              </a:ext>
              <a:ext uri="{C183D7F6-B498-43B3-948B-1728B52AA6E4}">
                <adec:decorative xmlns:adec="http://schemas.microsoft.com/office/drawing/2017/decorative" val="1"/>
              </a:ext>
            </a:extLst>
          </p:cNvPr>
          <p:cNvSpPr>
            <a:spLocks noGrp="1"/>
          </p:cNvSpPr>
          <p:nvPr>
            <p:ph type="sldNum" sz="quarter" idx="11"/>
          </p:nvPr>
        </p:nvSpPr>
        <p:spPr>
          <a:xfrm flipH="1">
            <a:off x="8442325" y="5964238"/>
            <a:ext cx="597877" cy="457200"/>
          </a:xfrm>
        </p:spPr>
        <p:txBody>
          <a:bodyPr/>
          <a:lstStyle/>
          <a:p>
            <a:fld id="{AF2ABBD4-2A22-41E6-B25D-10D2268751BB}" type="slidenum">
              <a:rPr lang="en-US" altLang="en-US" smtClean="0"/>
              <a:pPr/>
              <a:t>59</a:t>
            </a:fld>
            <a:endParaRPr lang="en-US" altLang="en-US"/>
          </a:p>
        </p:txBody>
      </p:sp>
      <p:sp>
        <p:nvSpPr>
          <p:cNvPr id="22537" name="Text Box 9">
            <a:extLst>
              <a:ext uri="{FF2B5EF4-FFF2-40B4-BE49-F238E27FC236}">
                <a16:creationId xmlns:a16="http://schemas.microsoft.com/office/drawing/2014/main" id="{13433FF1-D614-415B-B861-7AA092AEC15B}"/>
              </a:ext>
            </a:extLst>
          </p:cNvPr>
          <p:cNvSpPr txBox="1">
            <a:spLocks noChangeArrowheads="1"/>
          </p:cNvSpPr>
          <p:nvPr/>
        </p:nvSpPr>
        <p:spPr bwMode="auto">
          <a:xfrm>
            <a:off x="381000" y="1447800"/>
            <a:ext cx="25146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400" b="1"/>
              <a:t> Piston</a:t>
            </a:r>
          </a:p>
          <a:p>
            <a:pPr eaLnBrk="1" hangingPunct="1">
              <a:spcBef>
                <a:spcPct val="50000"/>
              </a:spcBef>
            </a:pPr>
            <a:endParaRPr lang="en-US" altLang="en-US" sz="2400" b="1"/>
          </a:p>
        </p:txBody>
      </p:sp>
      <p:pic>
        <p:nvPicPr>
          <p:cNvPr id="22533" name="Picture 5" descr="LV">
            <a:extLst>
              <a:ext uri="{FF2B5EF4-FFF2-40B4-BE49-F238E27FC236}">
                <a16:creationId xmlns:a16="http://schemas.microsoft.com/office/drawing/2014/main" id="{49979498-64F4-4332-AA7A-A0A8206F7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31813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a:extLst>
              <a:ext uri="{FF2B5EF4-FFF2-40B4-BE49-F238E27FC236}">
                <a16:creationId xmlns:a16="http://schemas.microsoft.com/office/drawing/2014/main" id="{0DE3F789-ED09-4941-9595-B93ABA94B3A5}"/>
              </a:ext>
            </a:extLst>
          </p:cNvPr>
          <p:cNvSpPr>
            <a:spLocks noGrp="1" noChangeArrowheads="1"/>
          </p:cNvSpPr>
          <p:nvPr>
            <p:ph type="body" sz="half" idx="1"/>
          </p:nvPr>
        </p:nvSpPr>
        <p:spPr/>
        <p:txBody>
          <a:bodyPr/>
          <a:lstStyle/>
          <a:p>
            <a:pPr eaLnBrk="1" hangingPunct="1"/>
            <a:endParaRPr lang="en-US" altLang="en-US" dirty="0"/>
          </a:p>
          <a:p>
            <a:pPr eaLnBrk="1" hangingPunct="1"/>
            <a:endParaRPr lang="en-US" altLang="en-US" dirty="0"/>
          </a:p>
          <a:p>
            <a:pPr eaLnBrk="1" hangingPunct="1">
              <a:buFontTx/>
              <a:buNone/>
            </a:pPr>
            <a:endParaRPr lang="en-US" altLang="en-US" dirty="0"/>
          </a:p>
          <a:p>
            <a:pPr eaLnBrk="1" hangingPunct="1">
              <a:buFontTx/>
              <a:buNone/>
            </a:pPr>
            <a:endParaRPr lang="en-US" altLang="en-US" dirty="0"/>
          </a:p>
          <a:p>
            <a:pPr eaLnBrk="1" hangingPunct="1">
              <a:buFontTx/>
              <a:buNone/>
            </a:pPr>
            <a:r>
              <a:rPr lang="en-US" altLang="en-US" sz="2400" b="1" dirty="0"/>
              <a:t>Handle /lever</a:t>
            </a:r>
          </a:p>
        </p:txBody>
      </p:sp>
      <p:pic>
        <p:nvPicPr>
          <p:cNvPr id="22534" name="Picture 6" descr="Handle/level on a pneumatic line ">
            <a:extLst>
              <a:ext uri="{FF2B5EF4-FFF2-40B4-BE49-F238E27FC236}">
                <a16:creationId xmlns:a16="http://schemas.microsoft.com/office/drawing/2014/main" id="{63E925B1-3412-45DF-B9E6-E61FE1199F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 y="4495800"/>
            <a:ext cx="2743200" cy="146843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536" name="Picture 8" descr="Diagram identifying pneumatic isolation devices">
            <a:extLst>
              <a:ext uri="{FF2B5EF4-FFF2-40B4-BE49-F238E27FC236}">
                <a16:creationId xmlns:a16="http://schemas.microsoft.com/office/drawing/2014/main" id="{3F5FA280-2E5D-4FCA-8B5E-BB34307258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600200"/>
            <a:ext cx="4343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5" name="Text Box 7">
            <a:extLst>
              <a:ext uri="{FF2B5EF4-FFF2-40B4-BE49-F238E27FC236}">
                <a16:creationId xmlns:a16="http://schemas.microsoft.com/office/drawing/2014/main" id="{5BCF3E59-F381-4D83-B26B-F65E56CE461B}"/>
              </a:ext>
            </a:extLst>
          </p:cNvPr>
          <p:cNvSpPr txBox="1">
            <a:spLocks noChangeArrowheads="1"/>
          </p:cNvSpPr>
          <p:nvPr/>
        </p:nvSpPr>
        <p:spPr bwMode="auto">
          <a:xfrm>
            <a:off x="114300" y="5985503"/>
            <a:ext cx="5334000" cy="822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2400" b="1" dirty="0"/>
              <a:t>Note: Some are self-exhausting, but not all.</a:t>
            </a:r>
          </a:p>
        </p:txBody>
      </p:sp>
      <p:pic>
        <p:nvPicPr>
          <p:cNvPr id="22538" name="Picture 10" descr="shut-off-valves">
            <a:extLst>
              <a:ext uri="{FF2B5EF4-FFF2-40B4-BE49-F238E27FC236}">
                <a16:creationId xmlns:a16="http://schemas.microsoft.com/office/drawing/2014/main" id="{2EDD4D7C-7894-49E6-8E41-96CF2BF1D6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4495800"/>
            <a:ext cx="2514600" cy="19050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2539" name="Text Box 11">
            <a:extLst>
              <a:ext uri="{FF2B5EF4-FFF2-40B4-BE49-F238E27FC236}">
                <a16:creationId xmlns:a16="http://schemas.microsoft.com/office/drawing/2014/main" id="{74E10990-89B7-4812-B9D5-E552FF0444C6}"/>
              </a:ext>
            </a:extLst>
          </p:cNvPr>
          <p:cNvSpPr txBox="1">
            <a:spLocks noChangeArrowheads="1"/>
          </p:cNvSpPr>
          <p:nvPr/>
        </p:nvSpPr>
        <p:spPr bwMode="auto">
          <a:xfrm>
            <a:off x="6156325" y="6361113"/>
            <a:ext cx="16160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b="1"/>
              <a:t>Gate Valve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95F14F-EE66-4FAD-A7F1-61289E54FFDA}"/>
              </a:ext>
            </a:extLst>
          </p:cNvPr>
          <p:cNvSpPr>
            <a:spLocks noGrp="1"/>
          </p:cNvSpPr>
          <p:nvPr>
            <p:ph type="title"/>
          </p:nvPr>
        </p:nvSpPr>
        <p:spPr>
          <a:xfrm>
            <a:off x="1143000" y="122767"/>
            <a:ext cx="6858000" cy="1143000"/>
          </a:xfrm>
        </p:spPr>
        <p:txBody>
          <a:bodyPr/>
          <a:lstStyle/>
          <a:p>
            <a:pPr algn="ctr"/>
            <a:r>
              <a:rPr lang="en-US" altLang="en-US" sz="3600" b="1" dirty="0"/>
              <a:t>PIPE ISOLATION EXAMPLES</a:t>
            </a:r>
            <a:endParaRPr lang="en-US" sz="3200" dirty="0"/>
          </a:p>
        </p:txBody>
      </p:sp>
      <p:sp>
        <p:nvSpPr>
          <p:cNvPr id="4" name="Slide Number Placeholder 3" hidden="1">
            <a:extLst>
              <a:ext uri="{FF2B5EF4-FFF2-40B4-BE49-F238E27FC236}">
                <a16:creationId xmlns:a16="http://schemas.microsoft.com/office/drawing/2014/main" id="{6EDEAF74-AA32-4184-857F-B263EFE5A3F5}"/>
              </a:ext>
              <a:ext uri="{C183D7F6-B498-43B3-948B-1728B52AA6E4}">
                <adec:decorative xmlns:adec="http://schemas.microsoft.com/office/drawing/2017/decorative" val="1"/>
              </a:ext>
            </a:extLst>
          </p:cNvPr>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D416DC2-ADA9-4E82-AAB4-074909C09AD8}" type="slidenum">
              <a:rPr kumimoji="0" lang="en-US"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60</a:t>
            </a:fld>
            <a:endParaRPr kumimoji="0" lang="en-US" alt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4" descr="Blanking Flange">
            <a:extLst>
              <a:ext uri="{FF2B5EF4-FFF2-40B4-BE49-F238E27FC236}">
                <a16:creationId xmlns:a16="http://schemas.microsoft.com/office/drawing/2014/main" id="{7CF3FBC8-9368-4003-9421-A88EA53BB215}"/>
              </a:ext>
            </a:extLst>
          </p:cNvPr>
          <p:cNvPicPr>
            <a:picLocks noChangeAspect="1" noChangeArrowheads="1"/>
          </p:cNvPicPr>
          <p:nvPr/>
        </p:nvPicPr>
        <p:blipFill>
          <a:blip r:embed="rId3">
            <a:lum bright="-30000" contrast="36000"/>
            <a:extLst>
              <a:ext uri="{28A0092B-C50C-407E-A947-70E740481C1C}">
                <a14:useLocalDpi xmlns:a14="http://schemas.microsoft.com/office/drawing/2010/main" val="0"/>
              </a:ext>
            </a:extLst>
          </a:blip>
          <a:srcRect/>
          <a:stretch>
            <a:fillRect/>
          </a:stretch>
        </p:blipFill>
        <p:spPr bwMode="auto">
          <a:xfrm>
            <a:off x="64688" y="1966801"/>
            <a:ext cx="4310447" cy="257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Example of a line break. ">
            <a:extLst>
              <a:ext uri="{FF2B5EF4-FFF2-40B4-BE49-F238E27FC236}">
                <a16:creationId xmlns:a16="http://schemas.microsoft.com/office/drawing/2014/main" id="{03E504DF-FF74-4206-978A-119C5B639F5C}"/>
              </a:ext>
            </a:extLst>
          </p:cNvPr>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4768867" y="1931881"/>
            <a:ext cx="4290336" cy="257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0199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C296455-F4D3-4630-BA3B-E9CD0F41A5C1}"/>
              </a:ext>
            </a:extLst>
          </p:cNvPr>
          <p:cNvSpPr>
            <a:spLocks noGrp="1" noChangeArrowheads="1"/>
          </p:cNvSpPr>
          <p:nvPr>
            <p:ph type="title"/>
          </p:nvPr>
        </p:nvSpPr>
        <p:spPr>
          <a:xfrm>
            <a:off x="457200" y="161924"/>
            <a:ext cx="8229600" cy="1139825"/>
          </a:xfrm>
        </p:spPr>
        <p:txBody>
          <a:bodyPr/>
          <a:lstStyle/>
          <a:p>
            <a:pPr algn="ctr" eaLnBrk="1" hangingPunct="1"/>
            <a:r>
              <a:rPr lang="en-US" altLang="en-US" sz="3600" b="1" dirty="0"/>
              <a:t>CIRCUIT TYPE DEVICES</a:t>
            </a:r>
          </a:p>
        </p:txBody>
      </p:sp>
      <p:sp>
        <p:nvSpPr>
          <p:cNvPr id="2" name="Slide Number Placeholder 1">
            <a:extLst>
              <a:ext uri="{FF2B5EF4-FFF2-40B4-BE49-F238E27FC236}">
                <a16:creationId xmlns:a16="http://schemas.microsoft.com/office/drawing/2014/main" id="{FD37A402-A41A-406D-9F16-B713DF08B370}"/>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61</a:t>
            </a:fld>
            <a:endParaRPr lang="en-US" altLang="en-US"/>
          </a:p>
        </p:txBody>
      </p:sp>
      <p:sp>
        <p:nvSpPr>
          <p:cNvPr id="28675" name="Rectangle 3">
            <a:extLst>
              <a:ext uri="{FF2B5EF4-FFF2-40B4-BE49-F238E27FC236}">
                <a16:creationId xmlns:a16="http://schemas.microsoft.com/office/drawing/2014/main" id="{25C4DE15-6EB8-43A2-A094-49F85D889532}"/>
              </a:ext>
            </a:extLst>
          </p:cNvPr>
          <p:cNvSpPr>
            <a:spLocks noGrp="1" noChangeArrowheads="1"/>
          </p:cNvSpPr>
          <p:nvPr>
            <p:ph type="body" sz="half" idx="1"/>
          </p:nvPr>
        </p:nvSpPr>
        <p:spPr>
          <a:xfrm>
            <a:off x="79744" y="1600200"/>
            <a:ext cx="5029200" cy="4525963"/>
          </a:xfrm>
        </p:spPr>
        <p:txBody>
          <a:bodyPr/>
          <a:lstStyle/>
          <a:p>
            <a:pPr eaLnBrk="1" hangingPunct="1">
              <a:lnSpc>
                <a:spcPct val="90000"/>
              </a:lnSpc>
              <a:buFontTx/>
              <a:buNone/>
            </a:pPr>
            <a:r>
              <a:rPr lang="en-US" altLang="en-US" dirty="0"/>
              <a:t>	Push buttons, selector switches, and other control circuit type devices </a:t>
            </a:r>
            <a:r>
              <a:rPr lang="en-US" altLang="en-US" b="1" dirty="0"/>
              <a:t>are not</a:t>
            </a:r>
            <a:r>
              <a:rPr lang="en-US" altLang="en-US" dirty="0"/>
              <a:t> energy isolating devices. </a:t>
            </a:r>
          </a:p>
          <a:p>
            <a:pPr eaLnBrk="1" hangingPunct="1">
              <a:lnSpc>
                <a:spcPct val="90000"/>
              </a:lnSpc>
              <a:buFontTx/>
              <a:buNone/>
            </a:pPr>
            <a:endParaRPr lang="en-US" altLang="en-US" dirty="0"/>
          </a:p>
          <a:p>
            <a:pPr eaLnBrk="1" hangingPunct="1">
              <a:lnSpc>
                <a:spcPct val="90000"/>
              </a:lnSpc>
              <a:buFontTx/>
              <a:buNone/>
            </a:pPr>
            <a:r>
              <a:rPr lang="en-US" altLang="en-US" dirty="0"/>
              <a:t>	Such controls interrupt power, but do not isolate power.</a:t>
            </a:r>
          </a:p>
          <a:p>
            <a:pPr eaLnBrk="1" hangingPunct="1">
              <a:lnSpc>
                <a:spcPct val="90000"/>
              </a:lnSpc>
              <a:buFontTx/>
              <a:buNone/>
            </a:pPr>
            <a:r>
              <a:rPr lang="en-US" altLang="en-US" b="1" dirty="0"/>
              <a:t>	</a:t>
            </a:r>
          </a:p>
          <a:p>
            <a:pPr eaLnBrk="1" hangingPunct="1">
              <a:lnSpc>
                <a:spcPct val="90000"/>
              </a:lnSpc>
            </a:pPr>
            <a:endParaRPr lang="en-US" altLang="en-US" b="1" dirty="0"/>
          </a:p>
        </p:txBody>
      </p:sp>
      <p:pic>
        <p:nvPicPr>
          <p:cNvPr id="28676" name="Picture 4" descr="Example of push buttons on a machine. &#10;">
            <a:extLst>
              <a:ext uri="{FF2B5EF4-FFF2-40B4-BE49-F238E27FC236}">
                <a16:creationId xmlns:a16="http://schemas.microsoft.com/office/drawing/2014/main" id="{FADF0D80-5117-4CF2-A393-C90626387B41}"/>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5108944" y="1600200"/>
            <a:ext cx="3276600" cy="4419600"/>
          </a:xfrm>
          <a:noFill/>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C77462-5A17-46AA-8B58-A83BD7B1F840}"/>
              </a:ext>
            </a:extLst>
          </p:cNvPr>
          <p:cNvSpPr>
            <a:spLocks noGrp="1"/>
          </p:cNvSpPr>
          <p:nvPr>
            <p:ph type="title"/>
          </p:nvPr>
        </p:nvSpPr>
        <p:spPr>
          <a:xfrm>
            <a:off x="1024467" y="-33337"/>
            <a:ext cx="6858000" cy="1143000"/>
          </a:xfrm>
        </p:spPr>
        <p:txBody>
          <a:bodyPr/>
          <a:lstStyle/>
          <a:p>
            <a:pPr algn="ctr"/>
            <a:r>
              <a:rPr lang="en-US" sz="3600" b="1" dirty="0"/>
              <a:t>DEFINITION: LOCKOUT DEVICE</a:t>
            </a:r>
          </a:p>
        </p:txBody>
      </p:sp>
      <p:sp>
        <p:nvSpPr>
          <p:cNvPr id="4" name="Slide Number Placeholder 3" hidden="1">
            <a:extLst>
              <a:ext uri="{FF2B5EF4-FFF2-40B4-BE49-F238E27FC236}">
                <a16:creationId xmlns:a16="http://schemas.microsoft.com/office/drawing/2014/main" id="{326B0578-F1BD-4BDD-8988-90295DC1DE58}"/>
              </a:ext>
              <a:ext uri="{C183D7F6-B498-43B3-948B-1728B52AA6E4}">
                <adec:decorative xmlns:adec="http://schemas.microsoft.com/office/drawing/2017/decorative" val="1"/>
              </a:ext>
            </a:extLst>
          </p:cNvPr>
          <p:cNvSpPr>
            <a:spLocks noGrp="1"/>
          </p:cNvSpPr>
          <p:nvPr>
            <p:ph type="sldNum" sz="quarter" idx="10"/>
          </p:nvPr>
        </p:nvSpPr>
        <p:spPr/>
        <p:txBody>
          <a:bodyPr/>
          <a:lstStyle/>
          <a:p>
            <a:fld id="{4D416DC2-ADA9-4E82-AAB4-074909C09AD8}" type="slidenum">
              <a:rPr lang="en-US" altLang="en-US" smtClean="0"/>
              <a:pPr/>
              <a:t>62</a:t>
            </a:fld>
            <a:endParaRPr lang="en-US" altLang="en-US"/>
          </a:p>
        </p:txBody>
      </p:sp>
      <p:sp>
        <p:nvSpPr>
          <p:cNvPr id="2" name="Content Placeholder 1">
            <a:extLst>
              <a:ext uri="{FF2B5EF4-FFF2-40B4-BE49-F238E27FC236}">
                <a16:creationId xmlns:a16="http://schemas.microsoft.com/office/drawing/2014/main" id="{B0B4E6DD-4281-4D00-849B-3770A36E575C}"/>
              </a:ext>
            </a:extLst>
          </p:cNvPr>
          <p:cNvSpPr>
            <a:spLocks noGrp="1"/>
          </p:cNvSpPr>
          <p:nvPr>
            <p:ph idx="1"/>
          </p:nvPr>
        </p:nvSpPr>
        <p:spPr>
          <a:xfrm>
            <a:off x="457200" y="1405466"/>
            <a:ext cx="4436533" cy="4749800"/>
          </a:xfrm>
        </p:spPr>
        <p:txBody>
          <a:bodyPr/>
          <a:lstStyle/>
          <a:p>
            <a:pPr marL="0" indent="0">
              <a:buNone/>
            </a:pPr>
            <a:r>
              <a:rPr lang="en-US" altLang="en-US" sz="3200" dirty="0"/>
              <a:t>A device that uses a positive means such as a lock, either key or combination type, to hold an energy-isolating device in the safe position and prevent the energizing of a machine or equipment.</a:t>
            </a:r>
            <a:endParaRPr lang="en-US" sz="2800" dirty="0"/>
          </a:p>
        </p:txBody>
      </p:sp>
      <p:pic>
        <p:nvPicPr>
          <p:cNvPr id="5" name="Picture 7" descr="Lock and tag affixed to a disconnect switch. ">
            <a:extLst>
              <a:ext uri="{FF2B5EF4-FFF2-40B4-BE49-F238E27FC236}">
                <a16:creationId xmlns:a16="http://schemas.microsoft.com/office/drawing/2014/main" id="{3FF79DFC-931D-45C4-9DE3-29D063E50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3615" y="1557866"/>
            <a:ext cx="3211786" cy="340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3793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729BBC-D08F-4FC6-BC1D-234D51F22CC6}"/>
              </a:ext>
            </a:extLst>
          </p:cNvPr>
          <p:cNvSpPr>
            <a:spLocks noGrp="1"/>
          </p:cNvSpPr>
          <p:nvPr>
            <p:ph type="title"/>
          </p:nvPr>
        </p:nvSpPr>
        <p:spPr>
          <a:xfrm>
            <a:off x="1143000" y="33866"/>
            <a:ext cx="6858000" cy="1143000"/>
          </a:xfrm>
        </p:spPr>
        <p:txBody>
          <a:bodyPr/>
          <a:lstStyle/>
          <a:p>
            <a:pPr algn="ctr"/>
            <a:r>
              <a:rPr lang="en-US" sz="3600" b="1" dirty="0"/>
              <a:t>DEFINITION: LOCKOUT</a:t>
            </a:r>
          </a:p>
        </p:txBody>
      </p:sp>
      <p:sp>
        <p:nvSpPr>
          <p:cNvPr id="5" name="Slide Number Placeholder 4">
            <a:extLst>
              <a:ext uri="{FF2B5EF4-FFF2-40B4-BE49-F238E27FC236}">
                <a16:creationId xmlns:a16="http://schemas.microsoft.com/office/drawing/2014/main" id="{3A1D5712-6D80-41E5-A9F5-7F26F4E3F979}"/>
              </a:ext>
              <a:ext uri="{C183D7F6-B498-43B3-948B-1728B52AA6E4}">
                <adec:decorative xmlns:adec="http://schemas.microsoft.com/office/drawing/2017/decorative" val="1"/>
              </a:ext>
            </a:extLst>
          </p:cNvPr>
          <p:cNvSpPr>
            <a:spLocks noGrp="1"/>
          </p:cNvSpPr>
          <p:nvPr>
            <p:ph type="sldNum" sz="quarter" idx="10"/>
          </p:nvPr>
        </p:nvSpPr>
        <p:spPr/>
        <p:txBody>
          <a:bodyPr/>
          <a:lstStyle/>
          <a:p>
            <a:fld id="{4D416DC2-ADA9-4E82-AAB4-074909C09AD8}" type="slidenum">
              <a:rPr lang="en-US" altLang="en-US" smtClean="0"/>
              <a:pPr/>
              <a:t>63</a:t>
            </a:fld>
            <a:endParaRPr lang="en-US" altLang="en-US"/>
          </a:p>
        </p:txBody>
      </p:sp>
      <p:sp>
        <p:nvSpPr>
          <p:cNvPr id="2" name="Content Placeholder 1">
            <a:extLst>
              <a:ext uri="{FF2B5EF4-FFF2-40B4-BE49-F238E27FC236}">
                <a16:creationId xmlns:a16="http://schemas.microsoft.com/office/drawing/2014/main" id="{25A9BA7C-9DBA-482B-BD01-731DEE97150B}"/>
              </a:ext>
            </a:extLst>
          </p:cNvPr>
          <p:cNvSpPr>
            <a:spLocks noGrp="1"/>
          </p:cNvSpPr>
          <p:nvPr>
            <p:ph idx="1"/>
          </p:nvPr>
        </p:nvSpPr>
        <p:spPr>
          <a:xfrm>
            <a:off x="364066" y="1269999"/>
            <a:ext cx="8415868" cy="4749800"/>
          </a:xfrm>
        </p:spPr>
        <p:txBody>
          <a:bodyPr/>
          <a:lstStyle/>
          <a:p>
            <a:pPr marL="0" indent="0">
              <a:buNone/>
            </a:pPr>
            <a:r>
              <a:rPr lang="en-US" altLang="en-US" sz="2800" dirty="0"/>
              <a:t>Placing a lockout device on an energy-isolating device (in accordance with an established procedure) ensuring that the energy isolating device and the equipment being controlled cannot be operated until the lockout device is removed.</a:t>
            </a:r>
          </a:p>
          <a:p>
            <a:endParaRPr lang="en-US" dirty="0"/>
          </a:p>
        </p:txBody>
      </p:sp>
      <p:pic>
        <p:nvPicPr>
          <p:cNvPr id="4" name="Picture 6" descr="Employee placing placing lock on hasp that is affixed to a electrical panel.">
            <a:extLst>
              <a:ext uri="{FF2B5EF4-FFF2-40B4-BE49-F238E27FC236}">
                <a16:creationId xmlns:a16="http://schemas.microsoft.com/office/drawing/2014/main" id="{98C4A468-00F0-4599-8290-F3763DFD28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34" r="21971"/>
          <a:stretch>
            <a:fillRect/>
          </a:stretch>
        </p:blipFill>
        <p:spPr>
          <a:xfrm>
            <a:off x="2765292" y="3644899"/>
            <a:ext cx="3613415" cy="2432944"/>
          </a:xfrm>
          <a:prstGeom prst="rect">
            <a:avLst/>
          </a:prstGeom>
          <a:noFill/>
        </p:spPr>
      </p:pic>
    </p:spTree>
    <p:extLst>
      <p:ext uri="{BB962C8B-B14F-4D97-AF65-F5344CB8AC3E}">
        <p14:creationId xmlns:p14="http://schemas.microsoft.com/office/powerpoint/2010/main" val="39212119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7EE13DB0-0FC2-4AAE-A8AD-9EB9E64F095A}"/>
              </a:ext>
            </a:extLst>
          </p:cNvPr>
          <p:cNvSpPr>
            <a:spLocks noGrp="1" noChangeArrowheads="1"/>
          </p:cNvSpPr>
          <p:nvPr>
            <p:ph type="title"/>
          </p:nvPr>
        </p:nvSpPr>
        <p:spPr>
          <a:xfrm>
            <a:off x="1447800" y="160337"/>
            <a:ext cx="6096000" cy="1143000"/>
          </a:xfrm>
        </p:spPr>
        <p:txBody>
          <a:bodyPr/>
          <a:lstStyle/>
          <a:p>
            <a:pPr algn="ctr" eaLnBrk="1" hangingPunct="1"/>
            <a:r>
              <a:rPr lang="en-US" altLang="en-US" sz="3600" b="1" dirty="0"/>
              <a:t>PROTECTIVE MATERIALS AND HARDWARE</a:t>
            </a:r>
          </a:p>
        </p:txBody>
      </p:sp>
      <p:sp>
        <p:nvSpPr>
          <p:cNvPr id="2" name="Slide Number Placeholder 1">
            <a:extLst>
              <a:ext uri="{FF2B5EF4-FFF2-40B4-BE49-F238E27FC236}">
                <a16:creationId xmlns:a16="http://schemas.microsoft.com/office/drawing/2014/main" id="{23409C8A-9714-415C-A271-CB8CB83C4F8B}"/>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64</a:t>
            </a:fld>
            <a:endParaRPr lang="en-US" altLang="en-US"/>
          </a:p>
        </p:txBody>
      </p:sp>
      <p:sp>
        <p:nvSpPr>
          <p:cNvPr id="37891" name="Rectangle 3">
            <a:extLst>
              <a:ext uri="{FF2B5EF4-FFF2-40B4-BE49-F238E27FC236}">
                <a16:creationId xmlns:a16="http://schemas.microsoft.com/office/drawing/2014/main" id="{A648AC25-6F1B-4C62-8193-3A44166A6096}"/>
              </a:ext>
            </a:extLst>
          </p:cNvPr>
          <p:cNvSpPr>
            <a:spLocks noGrp="1" noChangeArrowheads="1"/>
          </p:cNvSpPr>
          <p:nvPr>
            <p:ph type="body" sz="half" idx="1"/>
          </p:nvPr>
        </p:nvSpPr>
        <p:spPr>
          <a:xfrm>
            <a:off x="265813" y="1399030"/>
            <a:ext cx="4625163" cy="3886200"/>
          </a:xfrm>
        </p:spPr>
        <p:txBody>
          <a:bodyPr/>
          <a:lstStyle/>
          <a:p>
            <a:pPr eaLnBrk="1" hangingPunct="1">
              <a:lnSpc>
                <a:spcPct val="90000"/>
              </a:lnSpc>
              <a:buFontTx/>
              <a:buNone/>
            </a:pPr>
            <a:r>
              <a:rPr lang="en-US" altLang="en-US" dirty="0"/>
              <a:t>	Locks, tags, chains, wedges, key blocks, adapter pins, self-locking fasteners, or other hardware shall be provided by the employer for isolating, securing, or blocking of machines or equipment from energy sources. </a:t>
            </a:r>
          </a:p>
          <a:p>
            <a:pPr eaLnBrk="1" hangingPunct="1">
              <a:lnSpc>
                <a:spcPct val="90000"/>
              </a:lnSpc>
            </a:pPr>
            <a:endParaRPr lang="en-US" altLang="en-US" dirty="0"/>
          </a:p>
        </p:txBody>
      </p:sp>
      <p:sp>
        <p:nvSpPr>
          <p:cNvPr id="37893" name="Text Box 6">
            <a:extLst>
              <a:ext uri="{FF2B5EF4-FFF2-40B4-BE49-F238E27FC236}">
                <a16:creationId xmlns:a16="http://schemas.microsoft.com/office/drawing/2014/main" id="{6550B0AC-A9FE-4BB3-AAC4-FDFEDB36A0B6}"/>
              </a:ext>
            </a:extLst>
          </p:cNvPr>
          <p:cNvSpPr txBox="1">
            <a:spLocks noChangeArrowheads="1"/>
          </p:cNvSpPr>
          <p:nvPr/>
        </p:nvSpPr>
        <p:spPr bwMode="auto">
          <a:xfrm>
            <a:off x="762000" y="5138295"/>
            <a:ext cx="3429000" cy="6413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b="1" dirty="0"/>
              <a:t>More than just locks may be required</a:t>
            </a:r>
          </a:p>
        </p:txBody>
      </p:sp>
      <p:pic>
        <p:nvPicPr>
          <p:cNvPr id="37892" name="Picture 5" descr="This photo demonstrates the isolation of pneumatic energy. &#10;">
            <a:extLst>
              <a:ext uri="{FF2B5EF4-FFF2-40B4-BE49-F238E27FC236}">
                <a16:creationId xmlns:a16="http://schemas.microsoft.com/office/drawing/2014/main" id="{F0ED2B12-2CCE-4A56-B2EB-713A2659733C}"/>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t="5141"/>
          <a:stretch>
            <a:fillRect/>
          </a:stretch>
        </p:blipFill>
        <p:spPr>
          <a:xfrm>
            <a:off x="5727626" y="1399030"/>
            <a:ext cx="2181225" cy="4525963"/>
          </a:xfr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a:extLst>
              <a:ext uri="{FF2B5EF4-FFF2-40B4-BE49-F238E27FC236}">
                <a16:creationId xmlns:a16="http://schemas.microsoft.com/office/drawing/2014/main" id="{7C3996D3-B48F-46BB-A18E-811FC3B06CC8}"/>
              </a:ext>
            </a:extLst>
          </p:cNvPr>
          <p:cNvSpPr>
            <a:spLocks noGrp="1" noChangeArrowheads="1"/>
          </p:cNvSpPr>
          <p:nvPr>
            <p:ph type="title"/>
          </p:nvPr>
        </p:nvSpPr>
        <p:spPr>
          <a:xfrm>
            <a:off x="1105786" y="0"/>
            <a:ext cx="6781800" cy="1143000"/>
          </a:xfrm>
        </p:spPr>
        <p:txBody>
          <a:bodyPr/>
          <a:lstStyle/>
          <a:p>
            <a:pPr algn="ctr"/>
            <a:r>
              <a:rPr lang="en-US" altLang="en-US" sz="3600" b="1" dirty="0"/>
              <a:t>LOCKOUT VS. TAGOUT</a:t>
            </a:r>
          </a:p>
        </p:txBody>
      </p:sp>
      <p:sp>
        <p:nvSpPr>
          <p:cNvPr id="32769" name="Rectangle 3">
            <a:extLst>
              <a:ext uri="{FF2B5EF4-FFF2-40B4-BE49-F238E27FC236}">
                <a16:creationId xmlns:a16="http://schemas.microsoft.com/office/drawing/2014/main" id="{86819D01-EEB3-4C62-8DE8-E600EDEDC45A}"/>
              </a:ext>
            </a:extLst>
          </p:cNvPr>
          <p:cNvSpPr>
            <a:spLocks noGrp="1" noChangeArrowheads="1"/>
          </p:cNvSpPr>
          <p:nvPr>
            <p:ph idx="1"/>
          </p:nvPr>
        </p:nvSpPr>
        <p:spPr>
          <a:xfrm>
            <a:off x="0" y="1143000"/>
            <a:ext cx="7086600" cy="5062537"/>
          </a:xfrm>
        </p:spPr>
        <p:txBody>
          <a:bodyPr>
            <a:normAutofit/>
          </a:bodyPr>
          <a:lstStyle/>
          <a:p>
            <a:pPr>
              <a:defRPr/>
            </a:pPr>
            <a:r>
              <a:rPr lang="en-US" altLang="en-US" sz="3200" dirty="0"/>
              <a:t>If capable of being locked out:</a:t>
            </a:r>
          </a:p>
          <a:p>
            <a:pPr lvl="1">
              <a:defRPr/>
            </a:pPr>
            <a:r>
              <a:rPr lang="en-US" altLang="en-US" sz="2800" dirty="0"/>
              <a:t>Prefer lockout</a:t>
            </a:r>
          </a:p>
          <a:p>
            <a:pPr lvl="1">
              <a:defRPr/>
            </a:pPr>
            <a:r>
              <a:rPr lang="en-US" altLang="en-US" sz="2800" dirty="0"/>
              <a:t>Tags allowed, if employer can demonstrate FULL EMPLOYEE PROTECTION</a:t>
            </a:r>
          </a:p>
          <a:p>
            <a:pPr>
              <a:defRPr/>
            </a:pPr>
            <a:r>
              <a:rPr lang="en-US" altLang="en-US" sz="3200" dirty="0"/>
              <a:t>Machine Modifications</a:t>
            </a:r>
          </a:p>
          <a:p>
            <a:pPr lvl="1">
              <a:defRPr/>
            </a:pPr>
            <a:r>
              <a:rPr lang="en-US" altLang="en-US" sz="2800" dirty="0"/>
              <a:t>If you alter a machine you must make the machine capable of accepting a lock.</a:t>
            </a:r>
          </a:p>
        </p:txBody>
      </p:sp>
      <p:pic>
        <p:nvPicPr>
          <p:cNvPr id="35844" name="Picture 4" descr="Tagout device on gate valve">
            <a:extLst>
              <a:ext uri="{FF2B5EF4-FFF2-40B4-BE49-F238E27FC236}">
                <a16:creationId xmlns:a16="http://schemas.microsoft.com/office/drawing/2014/main" id="{EB2D6018-25B5-4C87-8381-41E7405E6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1666" y="1278754"/>
            <a:ext cx="2033588" cy="2526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descr="Disconnect switch">
            <a:extLst>
              <a:ext uri="{FF2B5EF4-FFF2-40B4-BE49-F238E27FC236}">
                <a16:creationId xmlns:a16="http://schemas.microsoft.com/office/drawing/2014/main" id="{F6947E36-86E0-4488-82D3-96E9334095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7753" y="4064506"/>
            <a:ext cx="2256247"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a:extLst>
              <a:ext uri="{FF2B5EF4-FFF2-40B4-BE49-F238E27FC236}">
                <a16:creationId xmlns:a16="http://schemas.microsoft.com/office/drawing/2014/main" id="{3030723E-B4F6-41A9-9D2B-A3C97767E40B}"/>
              </a:ext>
            </a:extLst>
          </p:cNvPr>
          <p:cNvSpPr>
            <a:spLocks noGrp="1" noChangeArrowheads="1"/>
          </p:cNvSpPr>
          <p:nvPr>
            <p:ph type="title"/>
          </p:nvPr>
        </p:nvSpPr>
        <p:spPr>
          <a:xfrm>
            <a:off x="1062037" y="5316"/>
            <a:ext cx="6781800" cy="1143000"/>
          </a:xfrm>
        </p:spPr>
        <p:txBody>
          <a:bodyPr/>
          <a:lstStyle/>
          <a:p>
            <a:pPr algn="ctr"/>
            <a:r>
              <a:rPr lang="en-US" altLang="en-US" sz="3600" b="1" dirty="0"/>
              <a:t>FULL EMPLOYEE PROTECTION?</a:t>
            </a:r>
          </a:p>
        </p:txBody>
      </p:sp>
      <p:sp>
        <p:nvSpPr>
          <p:cNvPr id="37890" name="Rectangle 3">
            <a:extLst>
              <a:ext uri="{FF2B5EF4-FFF2-40B4-BE49-F238E27FC236}">
                <a16:creationId xmlns:a16="http://schemas.microsoft.com/office/drawing/2014/main" id="{5C1428DC-A145-4F5C-9B89-5591B25DC95B}"/>
              </a:ext>
            </a:extLst>
          </p:cNvPr>
          <p:cNvSpPr>
            <a:spLocks noGrp="1" noChangeArrowheads="1"/>
          </p:cNvSpPr>
          <p:nvPr>
            <p:ph idx="1"/>
          </p:nvPr>
        </p:nvSpPr>
        <p:spPr>
          <a:xfrm>
            <a:off x="0" y="1192323"/>
            <a:ext cx="8415338" cy="4749800"/>
          </a:xfrm>
        </p:spPr>
        <p:txBody>
          <a:bodyPr/>
          <a:lstStyle/>
          <a:p>
            <a:pPr>
              <a:buFont typeface="Arial" panose="020B0604020202020204" pitchFamily="34" charset="0"/>
              <a:buChar char="•"/>
            </a:pPr>
            <a:r>
              <a:rPr lang="en-US" altLang="en-US" sz="3200" dirty="0"/>
              <a:t>Tags attached at the same location as locks</a:t>
            </a:r>
          </a:p>
          <a:p>
            <a:pPr>
              <a:buFont typeface="Arial" panose="020B0604020202020204" pitchFamily="34" charset="0"/>
              <a:buChar char="•"/>
            </a:pPr>
            <a:r>
              <a:rPr lang="en-US" altLang="en-US" sz="3200" dirty="0"/>
              <a:t>Full compliance with all tagout provisions in 29 CFR 1910.147</a:t>
            </a:r>
          </a:p>
          <a:p>
            <a:pPr>
              <a:buFont typeface="Arial" panose="020B0604020202020204" pitchFamily="34" charset="0"/>
              <a:buChar char="•"/>
            </a:pPr>
            <a:r>
              <a:rPr lang="en-US" altLang="en-US" sz="3200" dirty="0"/>
              <a:t>Tagout program must provide same level of safety as the lockout program</a:t>
            </a:r>
          </a:p>
          <a:p>
            <a:pPr>
              <a:buFont typeface="Arial" panose="020B0604020202020204" pitchFamily="34" charset="0"/>
              <a:buChar char="•"/>
            </a:pPr>
            <a:r>
              <a:rPr lang="en-US" altLang="en-US" sz="3200" dirty="0"/>
              <a:t>Additional means when necessary</a:t>
            </a:r>
          </a:p>
          <a:p>
            <a:pPr lvl="1">
              <a:buFont typeface="Courier New" panose="02070309020205020404" pitchFamily="49" charset="0"/>
              <a:buChar char="o"/>
            </a:pPr>
            <a:r>
              <a:rPr lang="en-US" altLang="en-US" sz="2800" dirty="0"/>
              <a:t>e.g., removal of a valve handle</a:t>
            </a:r>
          </a:p>
        </p:txBody>
      </p:sp>
      <p:pic>
        <p:nvPicPr>
          <p:cNvPr id="37892" name="Picture 4" descr="Tagout device on gate valve">
            <a:extLst>
              <a:ext uri="{FF2B5EF4-FFF2-40B4-BE49-F238E27FC236}">
                <a16:creationId xmlns:a16="http://schemas.microsoft.com/office/drawing/2014/main" id="{3616BBCB-9CF8-4A3E-A847-2CE5DB2490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8475" y="3855720"/>
            <a:ext cx="1990725" cy="247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892EC93-2B70-412D-96B4-1FFD230E7D8F}"/>
              </a:ext>
            </a:extLst>
          </p:cNvPr>
          <p:cNvSpPr>
            <a:spLocks noGrp="1" noChangeArrowheads="1"/>
          </p:cNvSpPr>
          <p:nvPr>
            <p:ph type="title"/>
          </p:nvPr>
        </p:nvSpPr>
        <p:spPr>
          <a:xfrm>
            <a:off x="292876" y="116774"/>
            <a:ext cx="8229600" cy="620712"/>
          </a:xfrm>
          <a:noFill/>
        </p:spPr>
        <p:txBody>
          <a:bodyPr lIns="90488" tIns="44450" rIns="90488" bIns="44450"/>
          <a:lstStyle/>
          <a:p>
            <a:pPr algn="ctr">
              <a:lnSpc>
                <a:spcPct val="90000"/>
              </a:lnSpc>
            </a:pPr>
            <a:r>
              <a:rPr lang="en-US" altLang="en-US" sz="3600" b="1" dirty="0"/>
              <a:t>ELECTRICAL LOCKOUT DEVICES</a:t>
            </a:r>
          </a:p>
        </p:txBody>
      </p:sp>
      <p:sp>
        <p:nvSpPr>
          <p:cNvPr id="41991" name="Text Box 7">
            <a:extLst>
              <a:ext uri="{FF2B5EF4-FFF2-40B4-BE49-F238E27FC236}">
                <a16:creationId xmlns:a16="http://schemas.microsoft.com/office/drawing/2014/main" id="{31B399F6-3671-4B03-96CC-653CCA93D856}"/>
              </a:ext>
            </a:extLst>
          </p:cNvPr>
          <p:cNvSpPr txBox="1">
            <a:spLocks noChangeArrowheads="1"/>
          </p:cNvSpPr>
          <p:nvPr/>
        </p:nvSpPr>
        <p:spPr bwMode="auto">
          <a:xfrm>
            <a:off x="1016812" y="1096107"/>
            <a:ext cx="2743200" cy="3667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b="1" dirty="0">
                <a:latin typeface="+mn-lt"/>
              </a:rPr>
              <a:t>Hasp for multiple locks</a:t>
            </a:r>
          </a:p>
        </p:txBody>
      </p:sp>
      <p:pic>
        <p:nvPicPr>
          <p:cNvPr id="41987" name="Picture 3" descr="An electrical panel locked out with a hasp and lock. &#10;">
            <a:extLst>
              <a:ext uri="{FF2B5EF4-FFF2-40B4-BE49-F238E27FC236}">
                <a16:creationId xmlns:a16="http://schemas.microsoft.com/office/drawing/2014/main" id="{13B7A03C-2D52-4214-9BC3-7DA1751C18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812" y="1582294"/>
            <a:ext cx="2605088"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2" name="Line 8" descr="Arrow point southeast at lockout hasp for multiple locks">
            <a:extLst>
              <a:ext uri="{FF2B5EF4-FFF2-40B4-BE49-F238E27FC236}">
                <a16:creationId xmlns:a16="http://schemas.microsoft.com/office/drawing/2014/main" id="{7D6ED646-F6D2-41A8-84C8-D7CB9D03096B}"/>
              </a:ext>
            </a:extLst>
          </p:cNvPr>
          <p:cNvSpPr>
            <a:spLocks noChangeShapeType="1"/>
          </p:cNvSpPr>
          <p:nvPr/>
        </p:nvSpPr>
        <p:spPr bwMode="auto">
          <a:xfrm>
            <a:off x="1371600" y="1600200"/>
            <a:ext cx="1066800" cy="1828800"/>
          </a:xfrm>
          <a:prstGeom prst="line">
            <a:avLst/>
          </a:prstGeom>
          <a:noFill/>
          <a:ln w="381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990" name="Text Box 6">
            <a:extLst>
              <a:ext uri="{FF2B5EF4-FFF2-40B4-BE49-F238E27FC236}">
                <a16:creationId xmlns:a16="http://schemas.microsoft.com/office/drawing/2014/main" id="{F9BF9B8D-5515-4806-BC1C-10A09653E639}"/>
              </a:ext>
            </a:extLst>
          </p:cNvPr>
          <p:cNvSpPr txBox="1">
            <a:spLocks noChangeArrowheads="1"/>
          </p:cNvSpPr>
          <p:nvPr/>
        </p:nvSpPr>
        <p:spPr bwMode="auto">
          <a:xfrm>
            <a:off x="4407676" y="3794976"/>
            <a:ext cx="37195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n-US" altLang="en-US" sz="2000" dirty="0">
                <a:latin typeface="+mn-lt"/>
              </a:rPr>
              <a:t>Locked out circuit breaker</a:t>
            </a:r>
          </a:p>
        </p:txBody>
      </p:sp>
      <p:sp>
        <p:nvSpPr>
          <p:cNvPr id="41989" name="Text Box 5">
            <a:extLst>
              <a:ext uri="{FF2B5EF4-FFF2-40B4-BE49-F238E27FC236}">
                <a16:creationId xmlns:a16="http://schemas.microsoft.com/office/drawing/2014/main" id="{98135BB9-0949-430E-836B-253C8FDE9123}"/>
              </a:ext>
            </a:extLst>
          </p:cNvPr>
          <p:cNvSpPr txBox="1">
            <a:spLocks noChangeArrowheads="1"/>
          </p:cNvSpPr>
          <p:nvPr/>
        </p:nvSpPr>
        <p:spPr bwMode="auto">
          <a:xfrm>
            <a:off x="507206" y="5953826"/>
            <a:ext cx="38623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n-US" altLang="en-US" sz="2000" dirty="0">
                <a:latin typeface="+mn-lt"/>
              </a:rPr>
              <a:t>Locked out electrical panel</a:t>
            </a:r>
          </a:p>
        </p:txBody>
      </p:sp>
      <p:pic>
        <p:nvPicPr>
          <p:cNvPr id="41988" name="Picture 4" descr="A circuit breaker locked out with a lock and tag. &#10;">
            <a:extLst>
              <a:ext uri="{FF2B5EF4-FFF2-40B4-BE49-F238E27FC236}">
                <a16:creationId xmlns:a16="http://schemas.microsoft.com/office/drawing/2014/main" id="{8096DA82-F663-4F5F-84D5-6A5DF17142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219200"/>
            <a:ext cx="2155825"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67924DEE-3455-4987-B7FF-DBA803865F39}"/>
              </a:ext>
            </a:extLst>
          </p:cNvPr>
          <p:cNvSpPr>
            <a:spLocks noGrp="1" noChangeArrowheads="1"/>
          </p:cNvSpPr>
          <p:nvPr>
            <p:ph type="title"/>
          </p:nvPr>
        </p:nvSpPr>
        <p:spPr>
          <a:xfrm>
            <a:off x="1524000" y="30089"/>
            <a:ext cx="6096000" cy="1143000"/>
          </a:xfrm>
        </p:spPr>
        <p:txBody>
          <a:bodyPr/>
          <a:lstStyle/>
          <a:p>
            <a:pPr algn="ctr" eaLnBrk="1" hangingPunct="1"/>
            <a:r>
              <a:rPr lang="en-US" altLang="en-US" sz="3600" b="1" dirty="0"/>
              <a:t>GROUP LOCK BOX</a:t>
            </a:r>
          </a:p>
        </p:txBody>
      </p:sp>
      <p:sp>
        <p:nvSpPr>
          <p:cNvPr id="2" name="Slide Number Placeholder 1">
            <a:extLst>
              <a:ext uri="{FF2B5EF4-FFF2-40B4-BE49-F238E27FC236}">
                <a16:creationId xmlns:a16="http://schemas.microsoft.com/office/drawing/2014/main" id="{A1072C64-1C24-4E70-B664-ED89582C66C1}"/>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68</a:t>
            </a:fld>
            <a:endParaRPr lang="en-US" altLang="en-US"/>
          </a:p>
        </p:txBody>
      </p:sp>
      <p:sp>
        <p:nvSpPr>
          <p:cNvPr id="43011" name="Rectangle 3">
            <a:extLst>
              <a:ext uri="{FF2B5EF4-FFF2-40B4-BE49-F238E27FC236}">
                <a16:creationId xmlns:a16="http://schemas.microsoft.com/office/drawing/2014/main" id="{CDB49AF6-960D-425C-B871-3EB3ED8E4747}"/>
              </a:ext>
            </a:extLst>
          </p:cNvPr>
          <p:cNvSpPr>
            <a:spLocks noGrp="1" noChangeArrowheads="1"/>
          </p:cNvSpPr>
          <p:nvPr>
            <p:ph type="body" sz="half" idx="1"/>
          </p:nvPr>
        </p:nvSpPr>
        <p:spPr>
          <a:xfrm>
            <a:off x="76200" y="1291856"/>
            <a:ext cx="4495800" cy="4953000"/>
          </a:xfrm>
        </p:spPr>
        <p:txBody>
          <a:bodyPr/>
          <a:lstStyle/>
          <a:p>
            <a:pPr eaLnBrk="1" hangingPunct="1">
              <a:lnSpc>
                <a:spcPct val="90000"/>
              </a:lnSpc>
            </a:pPr>
            <a:r>
              <a:rPr lang="en-US" altLang="en-US" dirty="0"/>
              <a:t>	Simplifies lockout of large equipment. </a:t>
            </a:r>
          </a:p>
          <a:p>
            <a:pPr eaLnBrk="1" hangingPunct="1">
              <a:lnSpc>
                <a:spcPct val="90000"/>
              </a:lnSpc>
            </a:pPr>
            <a:r>
              <a:rPr lang="en-US" altLang="en-US" dirty="0"/>
              <a:t>	After machine or process is locked out, keys are placed in a lock box.</a:t>
            </a:r>
          </a:p>
          <a:p>
            <a:pPr eaLnBrk="1" hangingPunct="1">
              <a:lnSpc>
                <a:spcPct val="90000"/>
              </a:lnSpc>
            </a:pPr>
            <a:r>
              <a:rPr lang="en-US" altLang="en-US" dirty="0"/>
              <a:t>	Each authorized work team member places a personal lock or tagout device to the group lock box.  </a:t>
            </a:r>
          </a:p>
        </p:txBody>
      </p:sp>
      <p:pic>
        <p:nvPicPr>
          <p:cNvPr id="43013" name="Picture 9" descr="Red lockout box used for group lockout. ">
            <a:extLst>
              <a:ext uri="{FF2B5EF4-FFF2-40B4-BE49-F238E27FC236}">
                <a16:creationId xmlns:a16="http://schemas.microsoft.com/office/drawing/2014/main" id="{CF2566FD-CED1-428E-8766-C4B5FAA283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7148" y="2013133"/>
            <a:ext cx="2754647" cy="1788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F019DD77-E0F6-4910-9E5A-16C4B779E3B8}"/>
              </a:ext>
            </a:extLst>
          </p:cNvPr>
          <p:cNvSpPr>
            <a:spLocks noGrp="1" noChangeArrowheads="1"/>
          </p:cNvSpPr>
          <p:nvPr>
            <p:ph type="title"/>
          </p:nvPr>
        </p:nvSpPr>
        <p:spPr>
          <a:xfrm>
            <a:off x="640833" y="152400"/>
            <a:ext cx="7538484" cy="1143000"/>
          </a:xfrm>
          <a:noFill/>
        </p:spPr>
        <p:txBody>
          <a:bodyPr lIns="90488" tIns="44450" rIns="90488" bIns="44450"/>
          <a:lstStyle/>
          <a:p>
            <a:pPr algn="ctr">
              <a:lnSpc>
                <a:spcPct val="90000"/>
              </a:lnSpc>
            </a:pPr>
            <a:r>
              <a:rPr lang="en-US" altLang="en-US" sz="3600" b="1" dirty="0"/>
              <a:t>FLUID AND GAS LOCKOUT </a:t>
            </a:r>
            <a:br>
              <a:rPr lang="en-US" altLang="en-US" sz="3600" b="1" dirty="0"/>
            </a:br>
            <a:r>
              <a:rPr lang="en-US" altLang="en-US" sz="3600" b="1" dirty="0"/>
              <a:t>DEVICES</a:t>
            </a:r>
          </a:p>
        </p:txBody>
      </p:sp>
      <p:sp>
        <p:nvSpPr>
          <p:cNvPr id="2" name="Slide Number Placeholder 1">
            <a:extLst>
              <a:ext uri="{FF2B5EF4-FFF2-40B4-BE49-F238E27FC236}">
                <a16:creationId xmlns:a16="http://schemas.microsoft.com/office/drawing/2014/main" id="{CB633CDA-5259-432E-A968-7FEC316AF441}"/>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69</a:t>
            </a:fld>
            <a:endParaRPr lang="en-US" altLang="en-US"/>
          </a:p>
        </p:txBody>
      </p:sp>
      <p:pic>
        <p:nvPicPr>
          <p:cNvPr id="44038" name="Picture 6" descr="Man securing a lock and tag to a valve. ">
            <a:extLst>
              <a:ext uri="{FF2B5EF4-FFF2-40B4-BE49-F238E27FC236}">
                <a16:creationId xmlns:a16="http://schemas.microsoft.com/office/drawing/2014/main" id="{8CF828E6-FE4F-4A72-880B-5E865ACAE594}"/>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685800" y="1447800"/>
            <a:ext cx="3124200" cy="2362200"/>
          </a:xfrm>
          <a:noFill/>
        </p:spPr>
      </p:pic>
      <p:pic>
        <p:nvPicPr>
          <p:cNvPr id="44037" name="Picture 5" descr=" Gate Valve Lockout ">
            <a:hlinkClick r:id="rId4"/>
            <a:extLst>
              <a:ext uri="{FF2B5EF4-FFF2-40B4-BE49-F238E27FC236}">
                <a16:creationId xmlns:a16="http://schemas.microsoft.com/office/drawing/2014/main" id="{3CA9F688-33D2-4516-9373-DE4EA2E2D0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114800"/>
            <a:ext cx="395287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7" descr="A lockout device on a valve. ">
            <a:extLst>
              <a:ext uri="{FF2B5EF4-FFF2-40B4-BE49-F238E27FC236}">
                <a16:creationId xmlns:a16="http://schemas.microsoft.com/office/drawing/2014/main" id="{D411CD98-82B6-4EA6-80B1-E64879082E1A}"/>
              </a:ext>
            </a:extLst>
          </p:cNvPr>
          <p:cNvPicPr>
            <a:picLocks noGrp="1" noChangeAspect="1" noChangeArrowheads="1"/>
          </p:cNvPicPr>
          <p:nvPr>
            <p:ph type="body" sz="half" idx="2"/>
          </p:nvPr>
        </p:nvPicPr>
        <p:blipFill>
          <a:blip r:embed="rId6">
            <a:extLst>
              <a:ext uri="{28A0092B-C50C-407E-A947-70E740481C1C}">
                <a14:useLocalDpi xmlns:a14="http://schemas.microsoft.com/office/drawing/2010/main" val="0"/>
              </a:ext>
            </a:extLst>
          </a:blip>
          <a:srcRect/>
          <a:stretch>
            <a:fillRect/>
          </a:stretch>
        </p:blipFill>
        <p:spPr>
          <a:xfrm>
            <a:off x="5181600" y="1524000"/>
            <a:ext cx="2971800" cy="2286000"/>
          </a:xfrm>
          <a:noFill/>
        </p:spPr>
      </p:pic>
      <p:pic>
        <p:nvPicPr>
          <p:cNvPr id="44036" name="Picture 4" descr="Lockout device (chain) on a fluid/gas valve. ">
            <a:extLst>
              <a:ext uri="{FF2B5EF4-FFF2-40B4-BE49-F238E27FC236}">
                <a16:creationId xmlns:a16="http://schemas.microsoft.com/office/drawing/2014/main" id="{34DB51DF-42DC-464C-AA6C-2B9F46D161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4191000"/>
            <a:ext cx="40386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DEAABFB2-55AF-47F3-990A-B9DBB29FEDDA}"/>
              </a:ext>
            </a:extLst>
          </p:cNvPr>
          <p:cNvSpPr>
            <a:spLocks noGrp="1" noChangeArrowheads="1"/>
          </p:cNvSpPr>
          <p:nvPr>
            <p:ph type="title"/>
          </p:nvPr>
        </p:nvSpPr>
        <p:spPr>
          <a:xfrm>
            <a:off x="1524000" y="19457"/>
            <a:ext cx="6096000" cy="1143000"/>
          </a:xfrm>
        </p:spPr>
        <p:txBody>
          <a:bodyPr/>
          <a:lstStyle/>
          <a:p>
            <a:pPr algn="ctr" eaLnBrk="1" hangingPunct="1"/>
            <a:r>
              <a:rPr lang="en-US" altLang="en-US" sz="3600" b="1" dirty="0"/>
              <a:t>VALVE LOCKOUT</a:t>
            </a:r>
          </a:p>
        </p:txBody>
      </p:sp>
      <p:sp>
        <p:nvSpPr>
          <p:cNvPr id="2" name="Slide Number Placeholder 1">
            <a:extLst>
              <a:ext uri="{FF2B5EF4-FFF2-40B4-BE49-F238E27FC236}">
                <a16:creationId xmlns:a16="http://schemas.microsoft.com/office/drawing/2014/main" id="{7ED48154-72B4-458B-B634-C8BC8547F4DC}"/>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70</a:t>
            </a:fld>
            <a:endParaRPr lang="en-US" altLang="en-US"/>
          </a:p>
        </p:txBody>
      </p:sp>
      <p:pic>
        <p:nvPicPr>
          <p:cNvPr id="45059" name="Picture 3" descr="Shows a valve lockout device.">
            <a:extLst>
              <a:ext uri="{FF2B5EF4-FFF2-40B4-BE49-F238E27FC236}">
                <a16:creationId xmlns:a16="http://schemas.microsoft.com/office/drawing/2014/main" id="{2FA5D7F3-AB09-4E84-B67F-2B54D13F8973}"/>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493712" y="1381125"/>
            <a:ext cx="3621088" cy="4525963"/>
          </a:xfrm>
          <a:noFill/>
        </p:spPr>
      </p:pic>
      <p:pic>
        <p:nvPicPr>
          <p:cNvPr id="45060" name="Picture 4" descr="Diagram shows various ways valves may be locked out using different lockout devices. ">
            <a:extLst>
              <a:ext uri="{FF2B5EF4-FFF2-40B4-BE49-F238E27FC236}">
                <a16:creationId xmlns:a16="http://schemas.microsoft.com/office/drawing/2014/main" id="{96907E7F-EFE6-4CFC-BF96-E4980366367B}"/>
              </a:ext>
            </a:extLst>
          </p:cNvPr>
          <p:cNvPicPr>
            <a:picLocks noGrp="1" noChangeAspect="1" noChangeArrowheads="1"/>
          </p:cNvPicPr>
          <p:nvPr>
            <p:ph type="body" sz="half" idx="2"/>
          </p:nvPr>
        </p:nvPicPr>
        <p:blipFill>
          <a:blip r:embed="rId4">
            <a:extLst>
              <a:ext uri="{28A0092B-C50C-407E-A947-70E740481C1C}">
                <a14:useLocalDpi xmlns:a14="http://schemas.microsoft.com/office/drawing/2010/main" val="0"/>
              </a:ext>
            </a:extLst>
          </a:blip>
          <a:srcRect/>
          <a:stretch>
            <a:fillRect/>
          </a:stretch>
        </p:blipFill>
        <p:spPr>
          <a:xfrm>
            <a:off x="4114800" y="1381125"/>
            <a:ext cx="4800600" cy="4557713"/>
          </a:xfr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32001473-E060-4B0E-8A9A-4EC185E5138F}"/>
              </a:ext>
            </a:extLst>
          </p:cNvPr>
          <p:cNvSpPr>
            <a:spLocks noGrp="1" noChangeArrowheads="1"/>
          </p:cNvSpPr>
          <p:nvPr>
            <p:ph type="title"/>
          </p:nvPr>
        </p:nvSpPr>
        <p:spPr>
          <a:xfrm>
            <a:off x="381000" y="30089"/>
            <a:ext cx="8229600" cy="944562"/>
          </a:xfrm>
        </p:spPr>
        <p:txBody>
          <a:bodyPr/>
          <a:lstStyle/>
          <a:p>
            <a:pPr algn="ctr" eaLnBrk="1" hangingPunct="1"/>
            <a:r>
              <a:rPr lang="en-US" altLang="en-US" sz="3600" b="1" dirty="0"/>
              <a:t>CLOSE CALL</a:t>
            </a:r>
          </a:p>
        </p:txBody>
      </p:sp>
      <p:sp>
        <p:nvSpPr>
          <p:cNvPr id="2" name="Slide Number Placeholder 1">
            <a:extLst>
              <a:ext uri="{FF2B5EF4-FFF2-40B4-BE49-F238E27FC236}">
                <a16:creationId xmlns:a16="http://schemas.microsoft.com/office/drawing/2014/main" id="{96FADD2F-5206-44CC-B2BE-03C1E044B14C}"/>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71</a:t>
            </a:fld>
            <a:endParaRPr lang="en-US" altLang="en-US"/>
          </a:p>
        </p:txBody>
      </p:sp>
      <p:sp>
        <p:nvSpPr>
          <p:cNvPr id="48131" name="Rectangle 3">
            <a:extLst>
              <a:ext uri="{FF2B5EF4-FFF2-40B4-BE49-F238E27FC236}">
                <a16:creationId xmlns:a16="http://schemas.microsoft.com/office/drawing/2014/main" id="{CB7BBA97-BC93-41E6-B6BD-B250F9E7363C}"/>
              </a:ext>
            </a:extLst>
          </p:cNvPr>
          <p:cNvSpPr>
            <a:spLocks noGrp="1" noChangeArrowheads="1"/>
          </p:cNvSpPr>
          <p:nvPr>
            <p:ph type="body" sz="half" idx="1"/>
          </p:nvPr>
        </p:nvSpPr>
        <p:spPr>
          <a:xfrm>
            <a:off x="0" y="1219200"/>
            <a:ext cx="5054600" cy="4906963"/>
          </a:xfrm>
        </p:spPr>
        <p:txBody>
          <a:bodyPr/>
          <a:lstStyle/>
          <a:p>
            <a:pPr eaLnBrk="1" hangingPunct="1">
              <a:lnSpc>
                <a:spcPct val="80000"/>
              </a:lnSpc>
              <a:spcBef>
                <a:spcPts val="1200"/>
              </a:spcBef>
            </a:pPr>
            <a:r>
              <a:rPr lang="en-US" altLang="en-US" sz="2400" dirty="0"/>
              <a:t>The millwright locked out the breaker of a refiner. He had a hasp with his padlock. He intended to only lock out the drive for himself. He had stored the hasp on his padlock by inserting it through one of the holes.  </a:t>
            </a:r>
          </a:p>
          <a:p>
            <a:pPr eaLnBrk="1" hangingPunct="1">
              <a:lnSpc>
                <a:spcPct val="80000"/>
              </a:lnSpc>
              <a:spcBef>
                <a:spcPts val="1200"/>
              </a:spcBef>
            </a:pPr>
            <a:r>
              <a:rPr lang="en-US" altLang="en-US" sz="2400" dirty="0"/>
              <a:t>When he went to lock out the breaker, he opened the shank of the padlock but did not remove the hasp that was attached.  </a:t>
            </a:r>
          </a:p>
          <a:p>
            <a:pPr eaLnBrk="1" hangingPunct="1">
              <a:lnSpc>
                <a:spcPct val="80000"/>
              </a:lnSpc>
              <a:spcBef>
                <a:spcPts val="1200"/>
              </a:spcBef>
            </a:pPr>
            <a:r>
              <a:rPr lang="en-US" altLang="en-US" sz="2400" dirty="0"/>
              <a:t>Upon locking out the breaker, the hasp appeared to be used as part of the lock out system but was not</a:t>
            </a:r>
            <a:r>
              <a:rPr lang="en-US" altLang="en-US" sz="2000" dirty="0"/>
              <a:t>. </a:t>
            </a:r>
          </a:p>
        </p:txBody>
      </p:sp>
      <p:pic>
        <p:nvPicPr>
          <p:cNvPr id="48132" name="Picture 7" descr="shows the lock from the west view. &#10;">
            <a:extLst>
              <a:ext uri="{FF2B5EF4-FFF2-40B4-BE49-F238E27FC236}">
                <a16:creationId xmlns:a16="http://schemas.microsoft.com/office/drawing/2014/main" id="{1C7DFC76-5B36-4228-97EA-24B474F683B3}"/>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5200650" y="1693641"/>
            <a:ext cx="3943350" cy="2971800"/>
          </a:xfr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a:extLst>
              <a:ext uri="{FF2B5EF4-FFF2-40B4-BE49-F238E27FC236}">
                <a16:creationId xmlns:a16="http://schemas.microsoft.com/office/drawing/2014/main" id="{8102BFF7-E8E0-451A-95B2-DEB67F22E891}"/>
              </a:ext>
            </a:extLst>
          </p:cNvPr>
          <p:cNvSpPr>
            <a:spLocks noGrp="1" noChangeArrowheads="1"/>
          </p:cNvSpPr>
          <p:nvPr>
            <p:ph type="title"/>
          </p:nvPr>
        </p:nvSpPr>
        <p:spPr>
          <a:xfrm>
            <a:off x="1524000" y="0"/>
            <a:ext cx="6096000" cy="1143000"/>
          </a:xfrm>
        </p:spPr>
        <p:txBody>
          <a:bodyPr/>
          <a:lstStyle/>
          <a:p>
            <a:pPr algn="ctr" eaLnBrk="1" hangingPunct="1"/>
            <a:r>
              <a:rPr lang="en-US" altLang="en-US" sz="3600" b="1" dirty="0"/>
              <a:t>CLOSE CALL (CONT.)</a:t>
            </a:r>
          </a:p>
        </p:txBody>
      </p:sp>
      <p:sp>
        <p:nvSpPr>
          <p:cNvPr id="2" name="Slide Number Placeholder 1">
            <a:extLst>
              <a:ext uri="{FF2B5EF4-FFF2-40B4-BE49-F238E27FC236}">
                <a16:creationId xmlns:a16="http://schemas.microsoft.com/office/drawing/2014/main" id="{72A28164-077A-4F25-A6DE-FE2475EE3AB0}"/>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72</a:t>
            </a:fld>
            <a:endParaRPr lang="en-US" altLang="en-US"/>
          </a:p>
        </p:txBody>
      </p:sp>
      <p:sp>
        <p:nvSpPr>
          <p:cNvPr id="49155" name="Rectangle 5">
            <a:extLst>
              <a:ext uri="{FF2B5EF4-FFF2-40B4-BE49-F238E27FC236}">
                <a16:creationId xmlns:a16="http://schemas.microsoft.com/office/drawing/2014/main" id="{C31862C9-DE69-4B6E-AC4D-5F2A842A4A59}"/>
              </a:ext>
            </a:extLst>
          </p:cNvPr>
          <p:cNvSpPr>
            <a:spLocks noGrp="1" noChangeArrowheads="1"/>
          </p:cNvSpPr>
          <p:nvPr>
            <p:ph type="body" sz="half" idx="1"/>
          </p:nvPr>
        </p:nvSpPr>
        <p:spPr>
          <a:xfrm>
            <a:off x="228600" y="1408832"/>
            <a:ext cx="4038600" cy="4297363"/>
          </a:xfrm>
        </p:spPr>
        <p:txBody>
          <a:bodyPr/>
          <a:lstStyle/>
          <a:p>
            <a:pPr eaLnBrk="1" hangingPunct="1">
              <a:lnSpc>
                <a:spcPct val="80000"/>
              </a:lnSpc>
              <a:spcBef>
                <a:spcPts val="1200"/>
              </a:spcBef>
            </a:pPr>
            <a:r>
              <a:rPr lang="en-US" altLang="en-US" sz="2400" dirty="0"/>
              <a:t>Other people became involved with the refiner and needed to lock out the same breaker. </a:t>
            </a:r>
          </a:p>
          <a:p>
            <a:pPr eaLnBrk="1" hangingPunct="1">
              <a:lnSpc>
                <a:spcPct val="80000"/>
              </a:lnSpc>
              <a:spcBef>
                <a:spcPts val="1200"/>
              </a:spcBef>
            </a:pPr>
            <a:r>
              <a:rPr lang="en-US" altLang="en-US" sz="2400" dirty="0"/>
              <a:t>They saw the hasp (multiple lock out device) and placed their locks on the hasp.</a:t>
            </a:r>
          </a:p>
          <a:p>
            <a:pPr eaLnBrk="1" hangingPunct="1">
              <a:lnSpc>
                <a:spcPct val="80000"/>
              </a:lnSpc>
              <a:spcBef>
                <a:spcPts val="1200"/>
              </a:spcBef>
            </a:pPr>
            <a:r>
              <a:rPr lang="en-US" altLang="en-US" sz="2400" dirty="0"/>
              <a:t>The millwright was able to take his lock of the breaker and remove all other locks.</a:t>
            </a:r>
            <a:r>
              <a:rPr lang="en-US" altLang="en-US" sz="900" dirty="0"/>
              <a:t> </a:t>
            </a:r>
          </a:p>
          <a:p>
            <a:pPr eaLnBrk="1" hangingPunct="1">
              <a:lnSpc>
                <a:spcPct val="80000"/>
              </a:lnSpc>
            </a:pPr>
            <a:endParaRPr lang="en-US" altLang="en-US" sz="800" dirty="0"/>
          </a:p>
        </p:txBody>
      </p:sp>
      <p:pic>
        <p:nvPicPr>
          <p:cNvPr id="49156" name="Picture 7" descr="shows the same lock but from the east side of the breaker showing that the hasp was not installed properly. &#10;">
            <a:extLst>
              <a:ext uri="{FF2B5EF4-FFF2-40B4-BE49-F238E27FC236}">
                <a16:creationId xmlns:a16="http://schemas.microsoft.com/office/drawing/2014/main" id="{A0A6F35B-1C37-4FB8-A06E-70C06036BE53}"/>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343400" y="1424781"/>
            <a:ext cx="4648200" cy="4008438"/>
          </a:xfr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1129A7BB-CD20-46A8-9E85-43246EA113DB}"/>
              </a:ext>
            </a:extLst>
          </p:cNvPr>
          <p:cNvSpPr>
            <a:spLocks noGrp="1" noChangeArrowheads="1"/>
          </p:cNvSpPr>
          <p:nvPr>
            <p:ph type="title"/>
          </p:nvPr>
        </p:nvSpPr>
        <p:spPr>
          <a:xfrm>
            <a:off x="1181100" y="270933"/>
            <a:ext cx="6781800" cy="1143000"/>
          </a:xfrm>
        </p:spPr>
        <p:txBody>
          <a:bodyPr/>
          <a:lstStyle/>
          <a:p>
            <a:pPr eaLnBrk="1" hangingPunct="1"/>
            <a:r>
              <a:rPr lang="en-US" altLang="en-US" sz="4000" b="1" dirty="0"/>
              <a:t> </a:t>
            </a:r>
            <a:r>
              <a:rPr lang="en-US" altLang="en-US" sz="3600" b="1" dirty="0"/>
              <a:t>VERIFY EQUIPMENT ISOLATION</a:t>
            </a:r>
          </a:p>
        </p:txBody>
      </p:sp>
      <p:sp>
        <p:nvSpPr>
          <p:cNvPr id="50179" name="Rectangle 3">
            <a:extLst>
              <a:ext uri="{FF2B5EF4-FFF2-40B4-BE49-F238E27FC236}">
                <a16:creationId xmlns:a16="http://schemas.microsoft.com/office/drawing/2014/main" id="{0C4B2EA1-A6F6-4AC3-85FF-E90131BD3B7F}"/>
              </a:ext>
            </a:extLst>
          </p:cNvPr>
          <p:cNvSpPr>
            <a:spLocks noGrp="1" noChangeArrowheads="1"/>
          </p:cNvSpPr>
          <p:nvPr>
            <p:ph type="body" idx="1"/>
          </p:nvPr>
        </p:nvSpPr>
        <p:spPr>
          <a:xfrm>
            <a:off x="88900" y="1591733"/>
            <a:ext cx="8923867" cy="4749800"/>
          </a:xfrm>
        </p:spPr>
        <p:txBody>
          <a:bodyPr/>
          <a:lstStyle/>
          <a:p>
            <a:pPr eaLnBrk="1" hangingPunct="1">
              <a:buFontTx/>
              <a:buNone/>
            </a:pPr>
            <a:r>
              <a:rPr lang="en-US" altLang="en-US" b="1" dirty="0"/>
              <a:t>	Verification of isolation and de-energization </a:t>
            </a:r>
            <a:r>
              <a:rPr lang="en-US" altLang="en-US" dirty="0"/>
              <a:t>must be performed by authorized employee before working on machines or equipment that have been locked out or tagged out.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6300061" cy="1143000"/>
          </a:xfrm>
        </p:spPr>
        <p:txBody>
          <a:bodyPr/>
          <a:lstStyle/>
          <a:p>
            <a:r>
              <a:rPr lang="en-US" altLang="en-US" sz="3600" b="1" dirty="0"/>
              <a:t>VERIFY EQUIPMENT ISOLATION</a:t>
            </a:r>
            <a:br>
              <a:rPr lang="en-US" altLang="en-US" sz="3600" b="1" dirty="0"/>
            </a:br>
            <a:endParaRPr lang="en-US" sz="3200" dirty="0"/>
          </a:p>
        </p:txBody>
      </p:sp>
      <p:sp>
        <p:nvSpPr>
          <p:cNvPr id="3" name="Slide Number Placeholder 2">
            <a:extLst>
              <a:ext uri="{FF2B5EF4-FFF2-40B4-BE49-F238E27FC236}">
                <a16:creationId xmlns:a16="http://schemas.microsoft.com/office/drawing/2014/main" id="{A2D498A3-26A1-403C-AD0C-DF823B29CDA4}"/>
              </a:ext>
              <a:ext uri="{C183D7F6-B498-43B3-948B-1728B52AA6E4}">
                <adec:decorative xmlns:adec="http://schemas.microsoft.com/office/drawing/2017/decorative" val="1"/>
              </a:ext>
            </a:extLst>
          </p:cNvPr>
          <p:cNvSpPr>
            <a:spLocks noGrp="1"/>
          </p:cNvSpPr>
          <p:nvPr>
            <p:ph type="sldNum" sz="quarter" idx="11"/>
          </p:nvPr>
        </p:nvSpPr>
        <p:spPr/>
        <p:txBody>
          <a:bodyPr/>
          <a:lstStyle/>
          <a:p>
            <a:fld id="{B7F3D65F-049E-4173-BDEA-F57F01D06649}" type="slidenum">
              <a:rPr lang="en-US" altLang="en-US" smtClean="0"/>
              <a:pPr/>
              <a:t>74</a:t>
            </a:fld>
            <a:endParaRPr lang="en-US" altLang="en-US"/>
          </a:p>
        </p:txBody>
      </p:sp>
      <p:sp>
        <p:nvSpPr>
          <p:cNvPr id="51203" name="Rectangle 3">
            <a:extLst>
              <a:ext uri="{FF2B5EF4-FFF2-40B4-BE49-F238E27FC236}">
                <a16:creationId xmlns:a16="http://schemas.microsoft.com/office/drawing/2014/main" id="{F0CB2B5C-E1D7-4A5E-A379-7C1BAFEEECA0}"/>
              </a:ext>
            </a:extLst>
          </p:cNvPr>
          <p:cNvSpPr>
            <a:spLocks noChangeArrowheads="1"/>
          </p:cNvSpPr>
          <p:nvPr/>
        </p:nvSpPr>
        <p:spPr bwMode="auto">
          <a:xfrm>
            <a:off x="469900" y="1595438"/>
            <a:ext cx="5078413" cy="432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Tx/>
              <a:buChar char="•"/>
            </a:pPr>
            <a:r>
              <a:rPr lang="en-US" altLang="en-US" sz="2800" dirty="0">
                <a:latin typeface="+mn-lt"/>
              </a:rPr>
              <a:t>Check that other workers are clear of hazards</a:t>
            </a:r>
          </a:p>
          <a:p>
            <a:pPr eaLnBrk="1" hangingPunct="1">
              <a:spcBef>
                <a:spcPct val="20000"/>
              </a:spcBef>
              <a:buFontTx/>
              <a:buChar char="•"/>
            </a:pPr>
            <a:endParaRPr lang="en-US" altLang="en-US" sz="1000" dirty="0">
              <a:latin typeface="+mn-lt"/>
            </a:endParaRPr>
          </a:p>
          <a:p>
            <a:pPr eaLnBrk="1" hangingPunct="1">
              <a:spcBef>
                <a:spcPct val="20000"/>
              </a:spcBef>
              <a:buFontTx/>
              <a:buChar char="•"/>
            </a:pPr>
            <a:r>
              <a:rPr lang="en-US" altLang="en-US" sz="2800" dirty="0">
                <a:latin typeface="+mn-lt"/>
              </a:rPr>
              <a:t>Check that locking devices are secure</a:t>
            </a:r>
          </a:p>
          <a:p>
            <a:pPr eaLnBrk="1" hangingPunct="1">
              <a:spcBef>
                <a:spcPct val="20000"/>
              </a:spcBef>
              <a:buFontTx/>
              <a:buChar char="•"/>
            </a:pPr>
            <a:endParaRPr lang="en-US" altLang="en-US" sz="1000" dirty="0">
              <a:latin typeface="+mn-lt"/>
            </a:endParaRPr>
          </a:p>
          <a:p>
            <a:pPr eaLnBrk="1" hangingPunct="1">
              <a:spcBef>
                <a:spcPct val="20000"/>
              </a:spcBef>
              <a:buFontTx/>
              <a:buChar char="•"/>
            </a:pPr>
            <a:r>
              <a:rPr lang="en-US" altLang="en-US" sz="2800" dirty="0">
                <a:latin typeface="+mn-lt"/>
              </a:rPr>
              <a:t>Attempt normal startup</a:t>
            </a:r>
          </a:p>
          <a:p>
            <a:pPr eaLnBrk="1" hangingPunct="1">
              <a:spcBef>
                <a:spcPct val="20000"/>
              </a:spcBef>
              <a:buFontTx/>
              <a:buChar char="•"/>
            </a:pPr>
            <a:endParaRPr lang="en-US" altLang="en-US" sz="1000" dirty="0">
              <a:latin typeface="+mn-lt"/>
            </a:endParaRPr>
          </a:p>
          <a:p>
            <a:pPr eaLnBrk="1" hangingPunct="1">
              <a:spcBef>
                <a:spcPct val="20000"/>
              </a:spcBef>
              <a:buFontTx/>
              <a:buChar char="•"/>
            </a:pPr>
            <a:r>
              <a:rPr lang="en-US" altLang="en-US" sz="2800" dirty="0">
                <a:latin typeface="+mn-lt"/>
              </a:rPr>
              <a:t>Return control to OFF/Neutral</a:t>
            </a:r>
          </a:p>
        </p:txBody>
      </p:sp>
      <p:sp>
        <p:nvSpPr>
          <p:cNvPr id="51204" name="Text Box 4">
            <a:extLst>
              <a:ext uri="{FF2B5EF4-FFF2-40B4-BE49-F238E27FC236}">
                <a16:creationId xmlns:a16="http://schemas.microsoft.com/office/drawing/2014/main" id="{316EC665-D755-429E-B01C-1BBB61117269}"/>
              </a:ext>
            </a:extLst>
          </p:cNvPr>
          <p:cNvSpPr txBox="1">
            <a:spLocks noChangeArrowheads="1"/>
          </p:cNvSpPr>
          <p:nvPr/>
        </p:nvSpPr>
        <p:spPr bwMode="auto">
          <a:xfrm>
            <a:off x="5818187" y="4633913"/>
            <a:ext cx="24701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dirty="0">
                <a:latin typeface="+mn-lt"/>
              </a:rPr>
              <a:t>Controls to verify</a:t>
            </a:r>
          </a:p>
          <a:p>
            <a:pPr algn="ctr" eaLnBrk="1" hangingPunct="1"/>
            <a:r>
              <a:rPr lang="en-US" altLang="en-US" b="1" dirty="0">
                <a:latin typeface="+mn-lt"/>
              </a:rPr>
              <a:t>energy isolation</a:t>
            </a:r>
          </a:p>
          <a:p>
            <a:pPr algn="ctr" eaLnBrk="1" hangingPunct="1"/>
            <a:endParaRPr lang="en-US" altLang="en-US" b="1" dirty="0"/>
          </a:p>
        </p:txBody>
      </p:sp>
      <p:pic>
        <p:nvPicPr>
          <p:cNvPr id="51205" name="Picture 5" descr="An employee is placing their lock on a hasp that is affixed to an electrical isolation device. ">
            <a:extLst>
              <a:ext uri="{FF2B5EF4-FFF2-40B4-BE49-F238E27FC236}">
                <a16:creationId xmlns:a16="http://schemas.microsoft.com/office/drawing/2014/main" id="{881BEA81-E41F-4CCE-B2F1-31EC6BC2D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34" r="21971"/>
          <a:stretch>
            <a:fillRect/>
          </a:stretch>
        </p:blipFill>
        <p:spPr bwMode="auto">
          <a:xfrm>
            <a:off x="5562600" y="1706563"/>
            <a:ext cx="2981325"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690A4505-40CC-4B6C-B778-204987C4EABD}"/>
              </a:ext>
            </a:extLst>
          </p:cNvPr>
          <p:cNvSpPr>
            <a:spLocks noGrp="1" noChangeArrowheads="1"/>
          </p:cNvSpPr>
          <p:nvPr>
            <p:ph type="title"/>
          </p:nvPr>
        </p:nvSpPr>
        <p:spPr>
          <a:xfrm>
            <a:off x="1181100" y="144463"/>
            <a:ext cx="6781800" cy="1143000"/>
          </a:xfrm>
        </p:spPr>
        <p:txBody>
          <a:bodyPr/>
          <a:lstStyle/>
          <a:p>
            <a:pPr algn="ctr" eaLnBrk="1" hangingPunct="1"/>
            <a:r>
              <a:rPr lang="en-US" altLang="en-US" sz="3600" b="1" dirty="0"/>
              <a:t>VERIFICATION</a:t>
            </a:r>
          </a:p>
        </p:txBody>
      </p:sp>
      <p:sp>
        <p:nvSpPr>
          <p:cNvPr id="52227" name="Rectangle 3">
            <a:extLst>
              <a:ext uri="{FF2B5EF4-FFF2-40B4-BE49-F238E27FC236}">
                <a16:creationId xmlns:a16="http://schemas.microsoft.com/office/drawing/2014/main" id="{0629C02F-80FC-448B-8360-0B7DA737F31C}"/>
              </a:ext>
            </a:extLst>
          </p:cNvPr>
          <p:cNvSpPr>
            <a:spLocks noGrp="1" noChangeArrowheads="1"/>
          </p:cNvSpPr>
          <p:nvPr>
            <p:ph type="body" idx="1"/>
          </p:nvPr>
        </p:nvSpPr>
        <p:spPr>
          <a:xfrm>
            <a:off x="457200" y="1295400"/>
            <a:ext cx="8229600" cy="4830763"/>
          </a:xfrm>
        </p:spPr>
        <p:txBody>
          <a:bodyPr/>
          <a:lstStyle/>
          <a:p>
            <a:pPr eaLnBrk="1" hangingPunct="1"/>
            <a:r>
              <a:rPr lang="en-US" altLang="en-US" sz="2800" dirty="0"/>
              <a:t>Testing circuitry, cycling, visually inspecting position, manually trying; monitoring movement or discharge; observing bleeds, gauges, indicators, </a:t>
            </a:r>
            <a:r>
              <a:rPr lang="en-US" altLang="en-US" sz="2800" dirty="0" err="1"/>
              <a:t>etc</a:t>
            </a:r>
            <a:r>
              <a:rPr lang="en-US" altLang="en-US" sz="2800" dirty="0"/>
              <a:t>; or other available means. </a:t>
            </a:r>
          </a:p>
          <a:p>
            <a:pPr eaLnBrk="1" hangingPunct="1"/>
            <a:r>
              <a:rPr lang="en-US" altLang="en-US" sz="2800" dirty="0"/>
              <a:t>Use technique(s) with the best degree of isolation assurance. </a:t>
            </a:r>
          </a:p>
          <a:p>
            <a:pPr eaLnBrk="1" hangingPunct="1"/>
            <a:r>
              <a:rPr lang="en-US" altLang="en-US" sz="2800" dirty="0"/>
              <a:t>Do not rely on pressure gages alone to indicate pressure. They are often inoperable. </a:t>
            </a:r>
          </a:p>
          <a:p>
            <a:pPr eaLnBrk="1" hangingPunct="1"/>
            <a:endParaRPr lang="en-US" altLang="en-US" sz="2800" dirty="0"/>
          </a:p>
          <a:p>
            <a:pPr eaLnBrk="1" hangingPunct="1"/>
            <a:endParaRPr lang="en-US" altLang="en-US" sz="28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FBA9FDE9-A22D-4481-B4EA-EB2343EA5B6C}"/>
              </a:ext>
            </a:extLst>
          </p:cNvPr>
          <p:cNvSpPr>
            <a:spLocks noGrp="1" noChangeArrowheads="1"/>
          </p:cNvSpPr>
          <p:nvPr>
            <p:ph type="title"/>
          </p:nvPr>
        </p:nvSpPr>
        <p:spPr>
          <a:xfrm>
            <a:off x="1181100" y="122767"/>
            <a:ext cx="6781800" cy="1143000"/>
          </a:xfrm>
        </p:spPr>
        <p:txBody>
          <a:bodyPr/>
          <a:lstStyle/>
          <a:p>
            <a:pPr algn="ctr" eaLnBrk="1" hangingPunct="1"/>
            <a:r>
              <a:rPr lang="en-US" altLang="en-US" sz="3600" b="1" dirty="0"/>
              <a:t>INJURIES</a:t>
            </a:r>
          </a:p>
        </p:txBody>
      </p:sp>
      <p:sp>
        <p:nvSpPr>
          <p:cNvPr id="53251" name="Rectangle 3">
            <a:extLst>
              <a:ext uri="{FF2B5EF4-FFF2-40B4-BE49-F238E27FC236}">
                <a16:creationId xmlns:a16="http://schemas.microsoft.com/office/drawing/2014/main" id="{94540D6B-978D-42A9-B3FA-9B3C1038C35E}"/>
              </a:ext>
            </a:extLst>
          </p:cNvPr>
          <p:cNvSpPr>
            <a:spLocks noGrp="1" noChangeArrowheads="1"/>
          </p:cNvSpPr>
          <p:nvPr>
            <p:ph type="body" idx="1"/>
          </p:nvPr>
        </p:nvSpPr>
        <p:spPr/>
        <p:txBody>
          <a:bodyPr/>
          <a:lstStyle/>
          <a:p>
            <a:pPr eaLnBrk="1" hangingPunct="1">
              <a:lnSpc>
                <a:spcPct val="90000"/>
              </a:lnSpc>
            </a:pPr>
            <a:r>
              <a:rPr lang="en-US" altLang="en-US" sz="2800" dirty="0"/>
              <a:t>Employees opened disconnect on a back wall and applied locks.</a:t>
            </a:r>
          </a:p>
          <a:p>
            <a:pPr eaLnBrk="1" hangingPunct="1">
              <a:lnSpc>
                <a:spcPct val="90000"/>
              </a:lnSpc>
            </a:pPr>
            <a:r>
              <a:rPr lang="en-US" altLang="en-US" sz="2800" dirty="0"/>
              <a:t>Another employee (not seeing the other 2) activated start button, causing serious injury to both.</a:t>
            </a:r>
          </a:p>
          <a:p>
            <a:pPr eaLnBrk="1" hangingPunct="1">
              <a:lnSpc>
                <a:spcPct val="90000"/>
              </a:lnSpc>
            </a:pPr>
            <a:r>
              <a:rPr lang="en-US" altLang="en-US" sz="2800" dirty="0"/>
              <a:t>Employees had locked the wrong disconnect box.</a:t>
            </a:r>
          </a:p>
          <a:p>
            <a:pPr eaLnBrk="1" hangingPunct="1">
              <a:lnSpc>
                <a:spcPct val="90000"/>
              </a:lnSpc>
            </a:pPr>
            <a:r>
              <a:rPr lang="en-US" altLang="en-US" sz="2800" dirty="0"/>
              <a:t>Disconnects were not labeled and employees did not verify isolation.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D76F8D-7A70-4FB4-BE60-B76F26F13512}"/>
              </a:ext>
            </a:extLst>
          </p:cNvPr>
          <p:cNvSpPr>
            <a:spLocks noGrp="1"/>
          </p:cNvSpPr>
          <p:nvPr>
            <p:ph idx="1"/>
          </p:nvPr>
        </p:nvSpPr>
        <p:spPr/>
        <p:txBody>
          <a:bodyPr/>
          <a:lstStyle/>
          <a:p>
            <a:r>
              <a:rPr lang="en-US" sz="3600" dirty="0"/>
              <a:t>True or False: E-stops and push buttons are considered energy isolating devices.</a:t>
            </a:r>
          </a:p>
          <a:p>
            <a:r>
              <a:rPr lang="en-US" sz="3600" dirty="0"/>
              <a:t>List examples of hazardous energy.</a:t>
            </a:r>
          </a:p>
          <a:p>
            <a:r>
              <a:rPr lang="en-US" sz="3600" dirty="0"/>
              <a:t>List examples of stored energy. </a:t>
            </a:r>
          </a:p>
          <a:p>
            <a:r>
              <a:rPr lang="en-US" sz="3600" dirty="0"/>
              <a:t>Name examples of energy isolating devices. </a:t>
            </a:r>
          </a:p>
          <a:p>
            <a:endParaRPr lang="en-US" dirty="0"/>
          </a:p>
        </p:txBody>
      </p:sp>
      <p:sp>
        <p:nvSpPr>
          <p:cNvPr id="3" name="Title 2">
            <a:extLst>
              <a:ext uri="{FF2B5EF4-FFF2-40B4-BE49-F238E27FC236}">
                <a16:creationId xmlns:a16="http://schemas.microsoft.com/office/drawing/2014/main" id="{880293DC-0C3B-47D7-9120-035631D84FAE}"/>
              </a:ext>
            </a:extLst>
          </p:cNvPr>
          <p:cNvSpPr>
            <a:spLocks noGrp="1"/>
          </p:cNvSpPr>
          <p:nvPr>
            <p:ph type="title"/>
          </p:nvPr>
        </p:nvSpPr>
        <p:spPr/>
        <p:txBody>
          <a:bodyPr/>
          <a:lstStyle/>
          <a:p>
            <a:r>
              <a:rPr lang="en-US" sz="3600" b="1" dirty="0"/>
              <a:t>REVIEW</a:t>
            </a:r>
          </a:p>
        </p:txBody>
      </p:sp>
      <p:sp>
        <p:nvSpPr>
          <p:cNvPr id="4" name="Slide Number Placeholder 3">
            <a:extLst>
              <a:ext uri="{FF2B5EF4-FFF2-40B4-BE49-F238E27FC236}">
                <a16:creationId xmlns:a16="http://schemas.microsoft.com/office/drawing/2014/main" id="{DBE20331-09D5-49CA-9CB9-CAC828DCC624}"/>
              </a:ext>
            </a:extLst>
          </p:cNvPr>
          <p:cNvSpPr>
            <a:spLocks noGrp="1"/>
          </p:cNvSpPr>
          <p:nvPr>
            <p:ph type="sldNum" sz="quarter" idx="10"/>
          </p:nvPr>
        </p:nvSpPr>
        <p:spPr/>
        <p:txBody>
          <a:bodyPr/>
          <a:lstStyle/>
          <a:p>
            <a:fld id="{4D416DC2-ADA9-4E82-AAB4-074909C09AD8}" type="slidenum">
              <a:rPr lang="en-US" altLang="en-US" smtClean="0"/>
              <a:pPr/>
              <a:t>77</a:t>
            </a:fld>
            <a:endParaRPr lang="en-US" altLang="en-US"/>
          </a:p>
        </p:txBody>
      </p:sp>
    </p:spTree>
    <p:extLst>
      <p:ext uri="{BB962C8B-B14F-4D97-AF65-F5344CB8AC3E}">
        <p14:creationId xmlns:p14="http://schemas.microsoft.com/office/powerpoint/2010/main" val="29957606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AB691-0C52-45C0-8265-C9C615916DA2}"/>
              </a:ext>
            </a:extLst>
          </p:cNvPr>
          <p:cNvSpPr>
            <a:spLocks noGrp="1"/>
          </p:cNvSpPr>
          <p:nvPr>
            <p:ph type="ctrTitle"/>
          </p:nvPr>
        </p:nvSpPr>
        <p:spPr/>
        <p:txBody>
          <a:bodyPr/>
          <a:lstStyle/>
          <a:p>
            <a:r>
              <a:rPr lang="en-US" sz="4000" dirty="0">
                <a:solidFill>
                  <a:schemeClr val="tx1"/>
                </a:solidFill>
              </a:rPr>
              <a:t>ENERGY CONTROL PROCEDURE</a:t>
            </a:r>
          </a:p>
        </p:txBody>
      </p:sp>
    </p:spTree>
    <p:extLst>
      <p:ext uri="{BB962C8B-B14F-4D97-AF65-F5344CB8AC3E}">
        <p14:creationId xmlns:p14="http://schemas.microsoft.com/office/powerpoint/2010/main" val="17279712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D2861AB2-DB2F-4B76-8F20-0A5814289539}"/>
              </a:ext>
            </a:extLst>
          </p:cNvPr>
          <p:cNvSpPr>
            <a:spLocks noGrp="1" noChangeArrowheads="1"/>
          </p:cNvSpPr>
          <p:nvPr>
            <p:ph type="title" idx="4294967295"/>
          </p:nvPr>
        </p:nvSpPr>
        <p:spPr>
          <a:xfrm>
            <a:off x="118533" y="160335"/>
            <a:ext cx="8229600" cy="1143000"/>
          </a:xfrm>
        </p:spPr>
        <p:txBody>
          <a:bodyPr>
            <a:normAutofit fontScale="90000"/>
          </a:bodyPr>
          <a:lstStyle/>
          <a:p>
            <a:pPr eaLnBrk="1" hangingPunct="1"/>
            <a:br>
              <a:rPr lang="en-US" altLang="en-US" sz="4000" b="1" dirty="0"/>
            </a:br>
            <a:r>
              <a:rPr lang="en-US" altLang="en-US" sz="4000" b="1" dirty="0"/>
              <a:t>ENERGY CONTROL PROCEDURES</a:t>
            </a:r>
            <a:br>
              <a:rPr lang="en-US" altLang="en-US" sz="4000" b="1" dirty="0">
                <a:hlinkClick r:id="rId3"/>
              </a:rPr>
            </a:br>
            <a:r>
              <a:rPr lang="en-US" altLang="en-US" sz="4000" b="1" dirty="0"/>
              <a:t>  </a:t>
            </a:r>
          </a:p>
        </p:txBody>
      </p:sp>
      <p:sp>
        <p:nvSpPr>
          <p:cNvPr id="2" name="Slide Number Placeholder 1" hidden="1">
            <a:extLst>
              <a:ext uri="{FF2B5EF4-FFF2-40B4-BE49-F238E27FC236}">
                <a16:creationId xmlns:a16="http://schemas.microsoft.com/office/drawing/2014/main" id="{B09B70EF-6269-459C-BEBA-9F0A55C787D7}"/>
              </a:ext>
              <a:ext uri="{C183D7F6-B498-43B3-948B-1728B52AA6E4}">
                <adec:decorative xmlns:adec="http://schemas.microsoft.com/office/drawing/2017/decorative" val="1"/>
              </a:ext>
            </a:extLst>
          </p:cNvPr>
          <p:cNvSpPr>
            <a:spLocks noGrp="1"/>
          </p:cNvSpPr>
          <p:nvPr>
            <p:ph type="sldNum" sz="quarter" idx="12"/>
          </p:nvPr>
        </p:nvSpPr>
        <p:spPr/>
        <p:txBody>
          <a:bodyPr/>
          <a:lstStyle/>
          <a:p>
            <a:fld id="{9F12240B-D0A8-4CCC-A9A5-019FC9715B87}" type="slidenum">
              <a:rPr lang="en-US" smtClean="0"/>
              <a:pPr/>
              <a:t>79</a:t>
            </a:fld>
            <a:endParaRPr lang="en-US" dirty="0"/>
          </a:p>
        </p:txBody>
      </p:sp>
      <p:sp>
        <p:nvSpPr>
          <p:cNvPr id="15362" name="Rectangle 3">
            <a:extLst>
              <a:ext uri="{FF2B5EF4-FFF2-40B4-BE49-F238E27FC236}">
                <a16:creationId xmlns:a16="http://schemas.microsoft.com/office/drawing/2014/main" id="{B39A5479-EC88-40B8-A623-B40027F04111}"/>
              </a:ext>
            </a:extLst>
          </p:cNvPr>
          <p:cNvSpPr>
            <a:spLocks noGrp="1" noChangeArrowheads="1"/>
          </p:cNvSpPr>
          <p:nvPr>
            <p:ph type="body" idx="4294967295"/>
          </p:nvPr>
        </p:nvSpPr>
        <p:spPr>
          <a:xfrm>
            <a:off x="-76320" y="1644916"/>
            <a:ext cx="4648320" cy="4525963"/>
          </a:xfrm>
        </p:spPr>
        <p:txBody>
          <a:bodyPr/>
          <a:lstStyle/>
          <a:p>
            <a:pPr eaLnBrk="1" hangingPunct="1">
              <a:buFontTx/>
              <a:buNone/>
            </a:pPr>
            <a:r>
              <a:rPr lang="en-US" altLang="en-US" sz="2800" dirty="0"/>
              <a:t>	Employers must </a:t>
            </a:r>
            <a:r>
              <a:rPr lang="en-US" altLang="en-US" sz="2800" b="1" dirty="0"/>
              <a:t>develop </a:t>
            </a:r>
            <a:r>
              <a:rPr lang="en-US" altLang="en-US" sz="2800" dirty="0"/>
              <a:t>and </a:t>
            </a:r>
            <a:r>
              <a:rPr lang="en-US" altLang="en-US" sz="2800" b="1" dirty="0"/>
              <a:t>document </a:t>
            </a:r>
            <a:r>
              <a:rPr lang="en-US" altLang="en-US" sz="2800" dirty="0"/>
              <a:t>machine-Specific procedures</a:t>
            </a:r>
            <a:r>
              <a:rPr lang="en-US" altLang="en-US" sz="2800" b="1" dirty="0"/>
              <a:t> </a:t>
            </a:r>
            <a:r>
              <a:rPr lang="en-US" altLang="en-US" sz="2800" dirty="0"/>
              <a:t>to control potentially hazardous energy. </a:t>
            </a:r>
          </a:p>
          <a:p>
            <a:pPr eaLnBrk="1" hangingPunct="1">
              <a:buFontTx/>
              <a:buNone/>
            </a:pPr>
            <a:endParaRPr lang="en-US" altLang="en-US" dirty="0"/>
          </a:p>
        </p:txBody>
      </p:sp>
      <p:pic>
        <p:nvPicPr>
          <p:cNvPr id="8" name="Picture 5" descr="Photo of binder with equipment-specific lockout/tagout procedure.">
            <a:extLst>
              <a:ext uri="{FF2B5EF4-FFF2-40B4-BE49-F238E27FC236}">
                <a16:creationId xmlns:a16="http://schemas.microsoft.com/office/drawing/2014/main" id="{C13028EE-2A4C-4195-8D1F-5D6FC36BC6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5037547" y="1644916"/>
            <a:ext cx="3844106" cy="3568168"/>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19EFB-3CA9-42EE-80AC-1B923594BE07}"/>
              </a:ext>
            </a:extLst>
          </p:cNvPr>
          <p:cNvSpPr>
            <a:spLocks noGrp="1"/>
          </p:cNvSpPr>
          <p:nvPr>
            <p:ph type="title"/>
          </p:nvPr>
        </p:nvSpPr>
        <p:spPr>
          <a:xfrm>
            <a:off x="-1" y="0"/>
            <a:ext cx="7104185" cy="1494692"/>
          </a:xfrm>
        </p:spPr>
        <p:txBody>
          <a:bodyPr>
            <a:normAutofit/>
          </a:bodyPr>
          <a:lstStyle/>
          <a:p>
            <a:r>
              <a:rPr lang="en-US" sz="3600" dirty="0"/>
              <a:t>ENERGY CONTROL PROCEDURE REQUIREMENTS</a:t>
            </a:r>
          </a:p>
        </p:txBody>
      </p:sp>
      <p:sp>
        <p:nvSpPr>
          <p:cNvPr id="4" name="Slide Number Placeholder 3" hidden="1">
            <a:extLst>
              <a:ext uri="{FF2B5EF4-FFF2-40B4-BE49-F238E27FC236}">
                <a16:creationId xmlns:a16="http://schemas.microsoft.com/office/drawing/2014/main" id="{96F1C8B7-17F4-4EA1-B12E-7A5CC602F44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80</a:t>
            </a:fld>
            <a:endParaRPr lang="en-US" dirty="0"/>
          </a:p>
        </p:txBody>
      </p:sp>
      <p:sp>
        <p:nvSpPr>
          <p:cNvPr id="3" name="Content Placeholder 2">
            <a:extLst>
              <a:ext uri="{FF2B5EF4-FFF2-40B4-BE49-F238E27FC236}">
                <a16:creationId xmlns:a16="http://schemas.microsoft.com/office/drawing/2014/main" id="{17470859-795D-4543-9BCC-5FE4B829AB49}"/>
              </a:ext>
            </a:extLst>
          </p:cNvPr>
          <p:cNvSpPr>
            <a:spLocks noGrp="1"/>
          </p:cNvSpPr>
          <p:nvPr>
            <p:ph idx="1"/>
          </p:nvPr>
        </p:nvSpPr>
        <p:spPr>
          <a:xfrm>
            <a:off x="0" y="1494692"/>
            <a:ext cx="8229600" cy="4525963"/>
          </a:xfrm>
        </p:spPr>
        <p:txBody>
          <a:bodyPr>
            <a:normAutofit/>
          </a:bodyPr>
          <a:lstStyle/>
          <a:p>
            <a:r>
              <a:rPr lang="en-US" sz="3600" dirty="0"/>
              <a:t>Must clearly and specifically outline:</a:t>
            </a:r>
          </a:p>
          <a:p>
            <a:pPr lvl="1"/>
            <a:r>
              <a:rPr lang="en-US" sz="3200" dirty="0"/>
              <a:t>Intended use of procedure</a:t>
            </a:r>
          </a:p>
          <a:p>
            <a:pPr lvl="1"/>
            <a:r>
              <a:rPr lang="en-US" sz="3200" dirty="0"/>
              <a:t>Specific procedural steps</a:t>
            </a:r>
          </a:p>
          <a:p>
            <a:pPr lvl="1"/>
            <a:r>
              <a:rPr lang="en-US" sz="3200" dirty="0"/>
              <a:t>Specific testing requirements</a:t>
            </a:r>
          </a:p>
          <a:p>
            <a:pPr lvl="1"/>
            <a:r>
              <a:rPr lang="en-US" sz="3200" dirty="0"/>
              <a:t>Means to enforce compliance </a:t>
            </a:r>
          </a:p>
        </p:txBody>
      </p:sp>
    </p:spTree>
    <p:extLst>
      <p:ext uri="{BB962C8B-B14F-4D97-AF65-F5344CB8AC3E}">
        <p14:creationId xmlns:p14="http://schemas.microsoft.com/office/powerpoint/2010/main" val="28121698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CEABDFE9-81D0-4AC5-A251-B61BC739E272}"/>
              </a:ext>
            </a:extLst>
          </p:cNvPr>
          <p:cNvSpPr>
            <a:spLocks noGrp="1" noChangeArrowheads="1"/>
          </p:cNvSpPr>
          <p:nvPr>
            <p:ph type="title"/>
          </p:nvPr>
        </p:nvSpPr>
        <p:spPr>
          <a:xfrm>
            <a:off x="0" y="87312"/>
            <a:ext cx="6604000" cy="1143000"/>
          </a:xfrm>
        </p:spPr>
        <p:txBody>
          <a:bodyPr>
            <a:noAutofit/>
          </a:bodyPr>
          <a:lstStyle/>
          <a:p>
            <a:pPr eaLnBrk="1" hangingPunct="1"/>
            <a:r>
              <a:rPr lang="en-US" altLang="en-US" sz="3600" dirty="0"/>
              <a:t>DEVELOPMENT OF ENERGY CONTROL PROCEDURE</a:t>
            </a:r>
            <a:endParaRPr lang="en-US" altLang="en-US" sz="3600" b="1" dirty="0">
              <a:solidFill>
                <a:schemeClr val="tx1"/>
              </a:solidFill>
            </a:endParaRPr>
          </a:p>
        </p:txBody>
      </p:sp>
      <p:sp>
        <p:nvSpPr>
          <p:cNvPr id="2" name="Slide Number Placeholder 1" hidden="1">
            <a:extLst>
              <a:ext uri="{FF2B5EF4-FFF2-40B4-BE49-F238E27FC236}">
                <a16:creationId xmlns:a16="http://schemas.microsoft.com/office/drawing/2014/main" id="{B249F7B1-D168-4453-A643-657504A4BA5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81</a:t>
            </a:fld>
            <a:endParaRPr lang="en-US" dirty="0"/>
          </a:p>
        </p:txBody>
      </p:sp>
      <p:sp>
        <p:nvSpPr>
          <p:cNvPr id="17410" name="Rectangle 3">
            <a:extLst>
              <a:ext uri="{FF2B5EF4-FFF2-40B4-BE49-F238E27FC236}">
                <a16:creationId xmlns:a16="http://schemas.microsoft.com/office/drawing/2014/main" id="{8F8F1D97-1DF2-48E5-B7E3-69DE731DBB7B}"/>
              </a:ext>
            </a:extLst>
          </p:cNvPr>
          <p:cNvSpPr>
            <a:spLocks noGrp="1" noChangeArrowheads="1"/>
          </p:cNvSpPr>
          <p:nvPr>
            <p:ph type="body" idx="1"/>
          </p:nvPr>
        </p:nvSpPr>
        <p:spPr>
          <a:xfrm>
            <a:off x="152400" y="1430868"/>
            <a:ext cx="8229600" cy="4525963"/>
          </a:xfrm>
        </p:spPr>
        <p:txBody>
          <a:bodyPr/>
          <a:lstStyle/>
          <a:p>
            <a:pPr marL="0" indent="0" eaLnBrk="1" hangingPunct="1">
              <a:buNone/>
            </a:pPr>
            <a:r>
              <a:rPr lang="en-US" altLang="en-US" sz="2800" dirty="0"/>
              <a:t>Includes:</a:t>
            </a:r>
          </a:p>
          <a:p>
            <a:pPr eaLnBrk="1" hangingPunct="1"/>
            <a:r>
              <a:rPr lang="en-US" altLang="en-US" sz="2800" dirty="0"/>
              <a:t>A survey of all hazardous energy;</a:t>
            </a:r>
          </a:p>
          <a:p>
            <a:pPr eaLnBrk="1" hangingPunct="1"/>
            <a:r>
              <a:rPr lang="en-US" altLang="en-US" sz="2800" dirty="0"/>
              <a:t>Identification of energy isolating devices; </a:t>
            </a:r>
          </a:p>
          <a:p>
            <a:pPr eaLnBrk="1" hangingPunct="1"/>
            <a:r>
              <a:rPr lang="en-US" altLang="en-US" sz="2800" dirty="0"/>
              <a:t>Determining shut-down, de-energization, energization and start-up sequences; and</a:t>
            </a:r>
          </a:p>
          <a:p>
            <a:pPr eaLnBrk="1" hangingPunct="1"/>
            <a:r>
              <a:rPr lang="en-US" altLang="en-US" sz="2800" dirty="0"/>
              <a:t>Selecting and procuring protective materials and hardware</a:t>
            </a:r>
          </a:p>
          <a:p>
            <a:pPr eaLnBrk="1" hangingPunct="1"/>
            <a:endParaRPr lang="en-US" altLang="en-US" dirty="0"/>
          </a:p>
          <a:p>
            <a:pPr eaLnBrk="1" hangingPunct="1"/>
            <a:endParaRPr lang="en-US" alt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76812D3B-9DFE-4B5C-BD9F-224D4140A0B0}"/>
              </a:ext>
            </a:extLst>
          </p:cNvPr>
          <p:cNvSpPr>
            <a:spLocks noGrp="1" noChangeArrowheads="1"/>
          </p:cNvSpPr>
          <p:nvPr>
            <p:ph type="title"/>
          </p:nvPr>
        </p:nvSpPr>
        <p:spPr>
          <a:xfrm>
            <a:off x="84667" y="-13229"/>
            <a:ext cx="6096000" cy="1143000"/>
          </a:xfrm>
        </p:spPr>
        <p:txBody>
          <a:bodyPr>
            <a:normAutofit/>
          </a:bodyPr>
          <a:lstStyle/>
          <a:p>
            <a:pPr eaLnBrk="1" hangingPunct="1"/>
            <a:r>
              <a:rPr lang="en-US" altLang="en-US" sz="3600" dirty="0"/>
              <a:t>EXCEPTION</a:t>
            </a:r>
            <a:endParaRPr lang="en-US" altLang="en-US" sz="3600" b="1" dirty="0"/>
          </a:p>
        </p:txBody>
      </p:sp>
      <p:sp>
        <p:nvSpPr>
          <p:cNvPr id="2" name="Slide Number Placeholder 1" hidden="1">
            <a:extLst>
              <a:ext uri="{FF2B5EF4-FFF2-40B4-BE49-F238E27FC236}">
                <a16:creationId xmlns:a16="http://schemas.microsoft.com/office/drawing/2014/main" id="{31E7CC9D-42EE-479B-B1E3-2DA748ED6E8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82</a:t>
            </a:fld>
            <a:endParaRPr lang="en-US" dirty="0"/>
          </a:p>
        </p:txBody>
      </p:sp>
      <p:sp>
        <p:nvSpPr>
          <p:cNvPr id="18434" name="Rectangle 3">
            <a:extLst>
              <a:ext uri="{FF2B5EF4-FFF2-40B4-BE49-F238E27FC236}">
                <a16:creationId xmlns:a16="http://schemas.microsoft.com/office/drawing/2014/main" id="{3C1E028E-E383-4741-A831-47655C5C6C01}"/>
              </a:ext>
            </a:extLst>
          </p:cNvPr>
          <p:cNvSpPr>
            <a:spLocks noGrp="1" noChangeArrowheads="1"/>
          </p:cNvSpPr>
          <p:nvPr>
            <p:ph type="body" idx="1"/>
          </p:nvPr>
        </p:nvSpPr>
        <p:spPr>
          <a:xfrm>
            <a:off x="84667" y="1129771"/>
            <a:ext cx="8822266" cy="5050896"/>
          </a:xfrm>
        </p:spPr>
        <p:txBody>
          <a:bodyPr>
            <a:normAutofit/>
          </a:bodyPr>
          <a:lstStyle/>
          <a:p>
            <a:pPr eaLnBrk="1" hangingPunct="1">
              <a:lnSpc>
                <a:spcPct val="90000"/>
              </a:lnSpc>
              <a:spcBef>
                <a:spcPts val="0"/>
              </a:spcBef>
              <a:buFontTx/>
              <a:buNone/>
            </a:pPr>
            <a:r>
              <a:rPr lang="en-US" altLang="en-US" b="1" dirty="0"/>
              <a:t>	</a:t>
            </a:r>
            <a:r>
              <a:rPr lang="en-US" altLang="en-US" dirty="0"/>
              <a:t>The employer need not document the required procedure when the machine or equipment: </a:t>
            </a:r>
          </a:p>
          <a:p>
            <a:pPr eaLnBrk="1" hangingPunct="1">
              <a:lnSpc>
                <a:spcPct val="90000"/>
              </a:lnSpc>
              <a:spcBef>
                <a:spcPts val="0"/>
              </a:spcBef>
              <a:buFontTx/>
              <a:buNone/>
            </a:pPr>
            <a:endParaRPr lang="en-US" altLang="en-US" dirty="0"/>
          </a:p>
          <a:p>
            <a:pPr eaLnBrk="1" hangingPunct="1">
              <a:lnSpc>
                <a:spcPct val="90000"/>
              </a:lnSpc>
              <a:spcBef>
                <a:spcPts val="0"/>
              </a:spcBef>
              <a:buFontTx/>
              <a:buNone/>
            </a:pPr>
            <a:r>
              <a:rPr lang="en-US" altLang="en-US" dirty="0"/>
              <a:t>	</a:t>
            </a:r>
            <a:r>
              <a:rPr lang="en-US" altLang="en-US" b="1" dirty="0"/>
              <a:t>1)</a:t>
            </a:r>
            <a:r>
              <a:rPr lang="en-US" altLang="en-US" dirty="0"/>
              <a:t> Has no potential for stored or residual energy or re-accumulation of stored energy.</a:t>
            </a:r>
          </a:p>
          <a:p>
            <a:pPr eaLnBrk="1" hangingPunct="1">
              <a:lnSpc>
                <a:spcPct val="90000"/>
              </a:lnSpc>
              <a:spcBef>
                <a:spcPts val="0"/>
              </a:spcBef>
              <a:buFontTx/>
              <a:buNone/>
            </a:pPr>
            <a:endParaRPr lang="en-US" altLang="en-US" dirty="0"/>
          </a:p>
          <a:p>
            <a:pPr eaLnBrk="1" hangingPunct="1">
              <a:lnSpc>
                <a:spcPct val="80000"/>
              </a:lnSpc>
              <a:spcBef>
                <a:spcPts val="0"/>
              </a:spcBef>
              <a:buFontTx/>
              <a:buNone/>
            </a:pPr>
            <a:r>
              <a:rPr lang="en-US" altLang="en-US" dirty="0"/>
              <a:t>	</a:t>
            </a:r>
            <a:r>
              <a:rPr lang="en-US" altLang="en-US" b="1" dirty="0"/>
              <a:t>2</a:t>
            </a:r>
            <a:r>
              <a:rPr lang="en-US" altLang="en-US" dirty="0"/>
              <a:t>) Has a single energy source which can be readily identified and isolated.</a:t>
            </a:r>
          </a:p>
          <a:p>
            <a:pPr eaLnBrk="1" hangingPunct="1">
              <a:lnSpc>
                <a:spcPct val="80000"/>
              </a:lnSpc>
              <a:spcBef>
                <a:spcPts val="0"/>
              </a:spcBef>
              <a:buFontTx/>
              <a:buNone/>
            </a:pPr>
            <a:endParaRPr lang="en-US" altLang="en-US" dirty="0"/>
          </a:p>
          <a:p>
            <a:pPr eaLnBrk="1" hangingPunct="1">
              <a:lnSpc>
                <a:spcPct val="80000"/>
              </a:lnSpc>
              <a:spcBef>
                <a:spcPts val="0"/>
              </a:spcBef>
              <a:buFontTx/>
              <a:buNone/>
            </a:pPr>
            <a:r>
              <a:rPr lang="en-US" altLang="en-US" dirty="0"/>
              <a:t>	</a:t>
            </a:r>
            <a:r>
              <a:rPr lang="en-US" altLang="en-US" b="1" dirty="0"/>
              <a:t>3</a:t>
            </a:r>
            <a:r>
              <a:rPr lang="en-US" altLang="en-US" dirty="0"/>
              <a:t>) Would be de-energized and de-activated by isolating and locking out that energy source.</a:t>
            </a:r>
          </a:p>
          <a:p>
            <a:pPr eaLnBrk="1" hangingPunct="1">
              <a:lnSpc>
                <a:spcPct val="80000"/>
              </a:lnSpc>
              <a:spcBef>
                <a:spcPts val="0"/>
              </a:spcBef>
              <a:buFontTx/>
              <a:buNone/>
            </a:pPr>
            <a:endParaRPr lang="en-US" altLang="en-US" dirty="0"/>
          </a:p>
          <a:p>
            <a:pPr eaLnBrk="1" hangingPunct="1">
              <a:lnSpc>
                <a:spcPct val="80000"/>
              </a:lnSpc>
              <a:spcBef>
                <a:spcPts val="0"/>
              </a:spcBef>
              <a:buFontTx/>
              <a:buNone/>
            </a:pPr>
            <a:r>
              <a:rPr lang="en-US" altLang="en-US" dirty="0"/>
              <a:t>	</a:t>
            </a:r>
            <a:r>
              <a:rPr lang="en-US" altLang="en-US" b="1" dirty="0"/>
              <a:t>4) </a:t>
            </a:r>
            <a:r>
              <a:rPr lang="en-US" altLang="en-US" dirty="0"/>
              <a:t>is isolated from that energy source and locked out during servicing or maintenance.</a:t>
            </a:r>
          </a:p>
          <a:p>
            <a:pPr eaLnBrk="1" hangingPunct="1">
              <a:lnSpc>
                <a:spcPct val="80000"/>
              </a:lnSpc>
              <a:buFontTx/>
              <a:buNone/>
            </a:pPr>
            <a:endParaRPr lang="en-US" altLang="en-US" sz="2400" dirty="0"/>
          </a:p>
          <a:p>
            <a:pPr eaLnBrk="1" hangingPunct="1">
              <a:lnSpc>
                <a:spcPct val="90000"/>
              </a:lnSpc>
              <a:buFontTx/>
              <a:buNone/>
            </a:pPr>
            <a:endParaRPr lang="en-US" altLang="en-US" dirty="0"/>
          </a:p>
          <a:p>
            <a:pPr eaLnBrk="1" hangingPunct="1">
              <a:lnSpc>
                <a:spcPct val="90000"/>
              </a:lnSpc>
            </a:pPr>
            <a:endParaRPr lang="en-US" alt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7217053C-1F5C-4BC2-A946-3C6A9CB6494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83</a:t>
            </a:fld>
            <a:endParaRPr lang="en-US" dirty="0"/>
          </a:p>
        </p:txBody>
      </p:sp>
      <p:sp>
        <p:nvSpPr>
          <p:cNvPr id="22530" name="Rectangle 3">
            <a:extLst>
              <a:ext uri="{FF2B5EF4-FFF2-40B4-BE49-F238E27FC236}">
                <a16:creationId xmlns:a16="http://schemas.microsoft.com/office/drawing/2014/main" id="{FE43B2C2-30A4-4BB0-9892-717829BAA644}"/>
              </a:ext>
            </a:extLst>
          </p:cNvPr>
          <p:cNvSpPr>
            <a:spLocks noGrp="1" noChangeArrowheads="1"/>
          </p:cNvSpPr>
          <p:nvPr>
            <p:ph type="body" idx="1"/>
          </p:nvPr>
        </p:nvSpPr>
        <p:spPr>
          <a:xfrm>
            <a:off x="0" y="1163638"/>
            <a:ext cx="8458200" cy="5257800"/>
          </a:xfrm>
        </p:spPr>
        <p:txBody>
          <a:bodyPr>
            <a:normAutofit/>
          </a:bodyPr>
          <a:lstStyle/>
          <a:p>
            <a:pPr eaLnBrk="1" hangingPunct="1">
              <a:lnSpc>
                <a:spcPct val="90000"/>
              </a:lnSpc>
              <a:spcBef>
                <a:spcPts val="0"/>
              </a:spcBef>
              <a:buFontTx/>
              <a:buNone/>
            </a:pPr>
            <a:r>
              <a:rPr lang="en-US" altLang="en-US" dirty="0"/>
              <a:t>	</a:t>
            </a:r>
            <a:r>
              <a:rPr lang="en-US" altLang="en-US" b="1" dirty="0"/>
              <a:t>5)</a:t>
            </a:r>
            <a:r>
              <a:rPr lang="en-US" altLang="en-US" dirty="0"/>
              <a:t> A single lockout device achieves a locked-out condition.</a:t>
            </a:r>
          </a:p>
          <a:p>
            <a:pPr eaLnBrk="1" hangingPunct="1">
              <a:lnSpc>
                <a:spcPct val="90000"/>
              </a:lnSpc>
              <a:spcBef>
                <a:spcPts val="0"/>
              </a:spcBef>
              <a:buFontTx/>
              <a:buNone/>
            </a:pPr>
            <a:endParaRPr lang="en-US" altLang="en-US" dirty="0"/>
          </a:p>
          <a:p>
            <a:pPr eaLnBrk="1" hangingPunct="1">
              <a:lnSpc>
                <a:spcPct val="90000"/>
              </a:lnSpc>
              <a:spcBef>
                <a:spcPts val="0"/>
              </a:spcBef>
              <a:buFontTx/>
              <a:buNone/>
            </a:pPr>
            <a:r>
              <a:rPr lang="en-US" altLang="en-US" dirty="0"/>
              <a:t>	</a:t>
            </a:r>
            <a:r>
              <a:rPr lang="en-US" altLang="en-US" b="1" dirty="0"/>
              <a:t>6)</a:t>
            </a:r>
            <a:r>
              <a:rPr lang="en-US" altLang="en-US" dirty="0"/>
              <a:t> The lockout device is under control of the authorized employee performing the servicing or maintenance.</a:t>
            </a:r>
          </a:p>
          <a:p>
            <a:pPr eaLnBrk="1" hangingPunct="1">
              <a:lnSpc>
                <a:spcPct val="90000"/>
              </a:lnSpc>
              <a:spcBef>
                <a:spcPts val="0"/>
              </a:spcBef>
              <a:buFontTx/>
              <a:buNone/>
            </a:pPr>
            <a:endParaRPr lang="en-US" altLang="en-US" dirty="0"/>
          </a:p>
          <a:p>
            <a:pPr eaLnBrk="1" hangingPunct="1">
              <a:lnSpc>
                <a:spcPct val="90000"/>
              </a:lnSpc>
              <a:spcBef>
                <a:spcPts val="0"/>
              </a:spcBef>
              <a:buFontTx/>
              <a:buNone/>
            </a:pPr>
            <a:r>
              <a:rPr lang="en-US" altLang="en-US" dirty="0"/>
              <a:t>   </a:t>
            </a:r>
            <a:r>
              <a:rPr lang="en-US" altLang="en-US" b="1" dirty="0"/>
              <a:t>7)</a:t>
            </a:r>
            <a:r>
              <a:rPr lang="en-US" altLang="en-US" dirty="0"/>
              <a:t> Servicing or maintenance does not create hazards for other employees.</a:t>
            </a:r>
          </a:p>
          <a:p>
            <a:pPr eaLnBrk="1" hangingPunct="1">
              <a:lnSpc>
                <a:spcPct val="90000"/>
              </a:lnSpc>
              <a:spcBef>
                <a:spcPts val="0"/>
              </a:spcBef>
              <a:buFontTx/>
              <a:buNone/>
            </a:pPr>
            <a:endParaRPr lang="en-US" altLang="en-US" dirty="0"/>
          </a:p>
          <a:p>
            <a:pPr eaLnBrk="1" hangingPunct="1">
              <a:lnSpc>
                <a:spcPct val="90000"/>
              </a:lnSpc>
              <a:spcBef>
                <a:spcPts val="0"/>
              </a:spcBef>
              <a:buFontTx/>
              <a:buNone/>
            </a:pPr>
            <a:r>
              <a:rPr lang="en-US" altLang="en-US" dirty="0"/>
              <a:t>	</a:t>
            </a:r>
            <a:r>
              <a:rPr lang="en-US" altLang="en-US" b="1" dirty="0"/>
              <a:t>8)</a:t>
            </a:r>
            <a:r>
              <a:rPr lang="en-US" altLang="en-US" dirty="0"/>
              <a:t>The employer has had no accidents involving activation or re-energization of the machine or equipment during servicing or maintenance.</a:t>
            </a:r>
          </a:p>
          <a:p>
            <a:pPr eaLnBrk="1" hangingPunct="1">
              <a:lnSpc>
                <a:spcPct val="90000"/>
              </a:lnSpc>
              <a:buFontTx/>
              <a:buNone/>
            </a:pPr>
            <a:endParaRPr lang="en-US" altLang="en-US" dirty="0"/>
          </a:p>
          <a:p>
            <a:pPr eaLnBrk="1" hangingPunct="1">
              <a:lnSpc>
                <a:spcPct val="90000"/>
              </a:lnSpc>
              <a:buFontTx/>
              <a:buNone/>
            </a:pPr>
            <a:r>
              <a:rPr lang="en-US" altLang="en-US" b="1" dirty="0"/>
              <a:t>  Note: must meet all 8 items before exception applies.</a:t>
            </a:r>
          </a:p>
        </p:txBody>
      </p:sp>
      <p:sp>
        <p:nvSpPr>
          <p:cNvPr id="22529" name="Rectangle 2">
            <a:extLst>
              <a:ext uri="{FF2B5EF4-FFF2-40B4-BE49-F238E27FC236}">
                <a16:creationId xmlns:a16="http://schemas.microsoft.com/office/drawing/2014/main" id="{2FC90BAA-42BC-49C3-B5D5-CB32D90220A4}"/>
              </a:ext>
            </a:extLst>
          </p:cNvPr>
          <p:cNvSpPr>
            <a:spLocks noGrp="1" noChangeArrowheads="1"/>
          </p:cNvSpPr>
          <p:nvPr>
            <p:ph type="title"/>
          </p:nvPr>
        </p:nvSpPr>
        <p:spPr>
          <a:xfrm>
            <a:off x="118533" y="24343"/>
            <a:ext cx="6096000" cy="1143000"/>
          </a:xfrm>
        </p:spPr>
        <p:txBody>
          <a:bodyPr>
            <a:normAutofit/>
          </a:bodyPr>
          <a:lstStyle/>
          <a:p>
            <a:pPr eaLnBrk="1" hangingPunct="1"/>
            <a:r>
              <a:rPr lang="en-US" altLang="en-US" sz="3600" b="1" dirty="0"/>
              <a:t>EXCEPTION (CONT.)</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9F500DC4-345E-4574-A605-118B03F6F1DF}"/>
              </a:ext>
            </a:extLst>
          </p:cNvPr>
          <p:cNvSpPr>
            <a:spLocks noGrp="1" noChangeArrowheads="1"/>
          </p:cNvSpPr>
          <p:nvPr>
            <p:ph type="title"/>
          </p:nvPr>
        </p:nvSpPr>
        <p:spPr>
          <a:xfrm>
            <a:off x="0" y="58735"/>
            <a:ext cx="6570133" cy="1143000"/>
          </a:xfrm>
        </p:spPr>
        <p:txBody>
          <a:bodyPr>
            <a:noAutofit/>
          </a:bodyPr>
          <a:lstStyle/>
          <a:p>
            <a:pPr eaLnBrk="1" hangingPunct="1"/>
            <a:r>
              <a:rPr lang="en-US" altLang="en-US" sz="3600" dirty="0"/>
              <a:t>ENERGY CONTROL PROCEDURE</a:t>
            </a:r>
            <a:br>
              <a:rPr lang="en-US" altLang="en-US" sz="3600" dirty="0"/>
            </a:br>
            <a:r>
              <a:rPr lang="en-US" altLang="en-US" sz="2800" dirty="0">
                <a:solidFill>
                  <a:srgbClr val="FFC000"/>
                </a:solidFill>
              </a:rPr>
              <a:t>Requirements</a:t>
            </a:r>
            <a:endParaRPr lang="en-US" altLang="en-US" sz="2800" b="1" dirty="0">
              <a:solidFill>
                <a:srgbClr val="FFC000"/>
              </a:solidFill>
            </a:endParaRPr>
          </a:p>
        </p:txBody>
      </p:sp>
      <p:sp>
        <p:nvSpPr>
          <p:cNvPr id="2" name="Slide Number Placeholder 1" hidden="1">
            <a:extLst>
              <a:ext uri="{FF2B5EF4-FFF2-40B4-BE49-F238E27FC236}">
                <a16:creationId xmlns:a16="http://schemas.microsoft.com/office/drawing/2014/main" id="{7C5C1B6B-A30C-4087-9AFC-2C3296DECE3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84</a:t>
            </a:fld>
            <a:endParaRPr lang="en-US" dirty="0"/>
          </a:p>
        </p:txBody>
      </p:sp>
      <p:sp>
        <p:nvSpPr>
          <p:cNvPr id="24578" name="Rectangle 3">
            <a:extLst>
              <a:ext uri="{FF2B5EF4-FFF2-40B4-BE49-F238E27FC236}">
                <a16:creationId xmlns:a16="http://schemas.microsoft.com/office/drawing/2014/main" id="{E9F61257-2FF8-4A99-9B87-C62BF23405C6}"/>
              </a:ext>
            </a:extLst>
          </p:cNvPr>
          <p:cNvSpPr>
            <a:spLocks noGrp="1" noChangeArrowheads="1"/>
          </p:cNvSpPr>
          <p:nvPr>
            <p:ph type="body" idx="1"/>
          </p:nvPr>
        </p:nvSpPr>
        <p:spPr>
          <a:xfrm>
            <a:off x="169333" y="1413935"/>
            <a:ext cx="8652934" cy="4525963"/>
          </a:xfrm>
        </p:spPr>
        <p:txBody>
          <a:bodyPr>
            <a:normAutofit/>
          </a:bodyPr>
          <a:lstStyle/>
          <a:p>
            <a:pPr eaLnBrk="1" hangingPunct="1"/>
            <a:r>
              <a:rPr lang="en-US" altLang="en-US" sz="3200" dirty="0"/>
              <a:t>Must be specific to each type of machine or equipment.</a:t>
            </a:r>
          </a:p>
          <a:p>
            <a:pPr eaLnBrk="1" hangingPunct="1"/>
            <a:r>
              <a:rPr lang="en-US" altLang="en-US" sz="3200" dirty="0"/>
              <a:t>Must outline the scope, purpose, authorization, rules, and techniques for the control of hazardous energy, and the means to enforce compliance.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t>ENERGY CONTROL PROCEDURE</a:t>
            </a:r>
            <a:br>
              <a:rPr lang="en-US" altLang="en-US" sz="3600" b="1" dirty="0"/>
            </a:br>
            <a:r>
              <a:rPr lang="en-US" altLang="en-US" sz="3600" b="1" dirty="0">
                <a:solidFill>
                  <a:srgbClr val="FFC000"/>
                </a:solidFill>
              </a:rPr>
              <a:t>Requirements (Cont.)</a:t>
            </a:r>
            <a:br>
              <a:rPr lang="en-US" altLang="en-US" sz="2000" b="1" dirty="0">
                <a:solidFill>
                  <a:srgbClr val="FFC000"/>
                </a:solidFill>
              </a:rPr>
            </a:br>
            <a:endParaRPr lang="en-US" dirty="0"/>
          </a:p>
        </p:txBody>
      </p:sp>
      <p:sp>
        <p:nvSpPr>
          <p:cNvPr id="3" name="Slide Number Placeholder 2" hidden="1">
            <a:extLst>
              <a:ext uri="{FF2B5EF4-FFF2-40B4-BE49-F238E27FC236}">
                <a16:creationId xmlns:a16="http://schemas.microsoft.com/office/drawing/2014/main" id="{F8708031-1554-4BD5-9B60-957D9CE07C04}"/>
              </a:ext>
            </a:extLst>
          </p:cNvPr>
          <p:cNvSpPr>
            <a:spLocks noGrp="1"/>
          </p:cNvSpPr>
          <p:nvPr>
            <p:ph type="sldNum" sz="quarter" idx="11"/>
          </p:nvPr>
        </p:nvSpPr>
        <p:spPr/>
        <p:txBody>
          <a:bodyPr/>
          <a:lstStyle/>
          <a:p>
            <a:fld id="{B7F3D65F-049E-4173-BDEA-F57F01D06649}" type="slidenum">
              <a:rPr lang="en-US" altLang="en-US" smtClean="0"/>
              <a:pPr/>
              <a:t>85</a:t>
            </a:fld>
            <a:endParaRPr lang="en-US" altLang="en-US"/>
          </a:p>
        </p:txBody>
      </p:sp>
      <p:sp>
        <p:nvSpPr>
          <p:cNvPr id="25602" name="Rectangle 3">
            <a:extLst>
              <a:ext uri="{FF2B5EF4-FFF2-40B4-BE49-F238E27FC236}">
                <a16:creationId xmlns:a16="http://schemas.microsoft.com/office/drawing/2014/main" id="{93EB3486-5F61-456B-9923-454D4E70D3DC}"/>
              </a:ext>
            </a:extLst>
          </p:cNvPr>
          <p:cNvSpPr>
            <a:spLocks noChangeArrowheads="1"/>
          </p:cNvSpPr>
          <p:nvPr/>
        </p:nvSpPr>
        <p:spPr bwMode="auto">
          <a:xfrm>
            <a:off x="137584" y="1371600"/>
            <a:ext cx="8498416"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buFontTx/>
              <a:buChar char="•"/>
            </a:pPr>
            <a:r>
              <a:rPr lang="en-US" altLang="en-US" sz="3200" dirty="0">
                <a:latin typeface="+mn-lt"/>
                <a:cs typeface="Times New Roman" panose="02020603050405020304" pitchFamily="18" charset="0"/>
              </a:rPr>
              <a:t>Procedure must include:</a:t>
            </a:r>
          </a:p>
          <a:p>
            <a:pPr lvl="1">
              <a:lnSpc>
                <a:spcPct val="90000"/>
              </a:lnSpc>
              <a:spcBef>
                <a:spcPct val="20000"/>
              </a:spcBef>
              <a:buFontTx/>
              <a:buChar char="–"/>
            </a:pPr>
            <a:r>
              <a:rPr lang="en-US" altLang="en-US" sz="3200" dirty="0">
                <a:latin typeface="+mn-lt"/>
                <a:cs typeface="Times New Roman" panose="02020603050405020304" pitchFamily="18" charset="0"/>
              </a:rPr>
              <a:t>Statement of intended use of the procedure </a:t>
            </a:r>
          </a:p>
          <a:p>
            <a:pPr lvl="1">
              <a:lnSpc>
                <a:spcPct val="90000"/>
              </a:lnSpc>
              <a:spcBef>
                <a:spcPct val="20000"/>
              </a:spcBef>
              <a:buFontTx/>
              <a:buChar char="–"/>
            </a:pPr>
            <a:r>
              <a:rPr lang="en-US" altLang="en-US" sz="3200" dirty="0">
                <a:latin typeface="+mn-lt"/>
                <a:cs typeface="Times New Roman" panose="02020603050405020304" pitchFamily="18" charset="0"/>
              </a:rPr>
              <a:t>Steps for shutting down and securing machines and equipment</a:t>
            </a:r>
          </a:p>
          <a:p>
            <a:pPr lvl="1">
              <a:lnSpc>
                <a:spcPct val="90000"/>
              </a:lnSpc>
              <a:spcBef>
                <a:spcPct val="20000"/>
              </a:spcBef>
              <a:buFontTx/>
              <a:buChar char="–"/>
            </a:pPr>
            <a:r>
              <a:rPr lang="en-US" altLang="en-US" sz="3200" dirty="0">
                <a:latin typeface="+mn-lt"/>
              </a:rPr>
              <a:t>Steps for placing, removing, and transferring of lockout devices</a:t>
            </a:r>
          </a:p>
          <a:p>
            <a:pPr lvl="1">
              <a:lnSpc>
                <a:spcPct val="90000"/>
              </a:lnSpc>
              <a:spcBef>
                <a:spcPct val="20000"/>
              </a:spcBef>
              <a:buFontTx/>
              <a:buChar char="–"/>
            </a:pPr>
            <a:r>
              <a:rPr lang="en-US" altLang="en-US" sz="3200" dirty="0">
                <a:latin typeface="+mn-lt"/>
              </a:rPr>
              <a:t>Requirements for testing and verifying effectiveness of lockout devices</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3551" y="0"/>
            <a:ext cx="6555545" cy="1143000"/>
          </a:xfrm>
        </p:spPr>
        <p:txBody>
          <a:bodyPr>
            <a:noAutofit/>
          </a:bodyPr>
          <a:lstStyle/>
          <a:p>
            <a:r>
              <a:rPr lang="en-US" sz="3600" dirty="0"/>
              <a:t>ENERGY CONTROL PROCEDURE</a:t>
            </a:r>
            <a:br>
              <a:rPr lang="en-US" sz="3600" dirty="0"/>
            </a:br>
            <a:r>
              <a:rPr lang="en-US" sz="2800" dirty="0">
                <a:solidFill>
                  <a:srgbClr val="FFC000"/>
                </a:solidFill>
              </a:rPr>
              <a:t>Steps Included</a:t>
            </a:r>
            <a:endParaRPr lang="en-US" sz="3600" dirty="0">
              <a:solidFill>
                <a:srgbClr val="FFC000"/>
              </a:solidFill>
            </a:endParaRPr>
          </a:p>
        </p:txBody>
      </p:sp>
      <p:sp>
        <p:nvSpPr>
          <p:cNvPr id="2" name="Slide Number Placeholder 1" hidden="1">
            <a:extLst>
              <a:ext uri="{FF2B5EF4-FFF2-40B4-BE49-F238E27FC236}">
                <a16:creationId xmlns:a16="http://schemas.microsoft.com/office/drawing/2014/main" id="{C3666F78-8878-432F-995B-879635FD77D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86</a:t>
            </a:fld>
            <a:endParaRPr lang="en-US" dirty="0"/>
          </a:p>
        </p:txBody>
      </p:sp>
      <p:graphicFrame>
        <p:nvGraphicFramePr>
          <p:cNvPr id="9" name="Object 1028" descr="Pencil and paper clipart symbolizing a written energy contol procedure">
            <a:extLst>
              <a:ext uri="{FF2B5EF4-FFF2-40B4-BE49-F238E27FC236}">
                <a16:creationId xmlns:a16="http://schemas.microsoft.com/office/drawing/2014/main" id="{FC0EAABA-5CCE-4551-BC8D-107479E69ACC}"/>
              </a:ext>
            </a:extLst>
          </p:cNvPr>
          <p:cNvGraphicFramePr>
            <a:graphicFrameLocks noChangeAspect="1"/>
          </p:cNvGraphicFramePr>
          <p:nvPr>
            <p:extLst>
              <p:ext uri="{D42A27DB-BD31-4B8C-83A1-F6EECF244321}">
                <p14:modId xmlns:p14="http://schemas.microsoft.com/office/powerpoint/2010/main" val="904995596"/>
              </p:ext>
            </p:extLst>
          </p:nvPr>
        </p:nvGraphicFramePr>
        <p:xfrm>
          <a:off x="5300481" y="1232327"/>
          <a:ext cx="3627438" cy="1806575"/>
        </p:xfrm>
        <a:graphic>
          <a:graphicData uri="http://schemas.openxmlformats.org/presentationml/2006/ole">
            <mc:AlternateContent xmlns:mc="http://schemas.openxmlformats.org/markup-compatibility/2006">
              <mc:Choice xmlns:v="urn:schemas-microsoft-com:vml" Requires="v">
                <p:oleObj spid="_x0000_s34912" name="Clip" r:id="rId4" imgW="2713022" imgH="1351984" progId="MS_ClipArt_Gallery.5">
                  <p:embed/>
                </p:oleObj>
              </mc:Choice>
              <mc:Fallback>
                <p:oleObj name="Clip" r:id="rId4" imgW="2713022" imgH="1351984" progId="MS_ClipArt_Gallery.5">
                  <p:embed/>
                  <p:pic>
                    <p:nvPicPr>
                      <p:cNvPr id="32772" name="Object 1028">
                        <a:extLst>
                          <a:ext uri="{FF2B5EF4-FFF2-40B4-BE49-F238E27FC236}">
                            <a16:creationId xmlns:a16="http://schemas.microsoft.com/office/drawing/2014/main" id="{618B9A62-F95B-457C-83C1-EF1A5FC6B3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0481" y="1232327"/>
                        <a:ext cx="3627438" cy="180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3551" y="1310047"/>
            <a:ext cx="5488683"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buClr>
                <a:srgbClr val="EEB211"/>
              </a:buClr>
            </a:pPr>
            <a:r>
              <a:rPr lang="en-US" sz="2800" dirty="0"/>
              <a:t>Notification of employees</a:t>
            </a:r>
          </a:p>
          <a:p>
            <a:pPr>
              <a:lnSpc>
                <a:spcPct val="90000"/>
              </a:lnSpc>
              <a:buClr>
                <a:srgbClr val="EEB211"/>
              </a:buClr>
            </a:pPr>
            <a:r>
              <a:rPr lang="en-US" sz="2800" dirty="0"/>
              <a:t>Preparation for shutdown</a:t>
            </a:r>
          </a:p>
          <a:p>
            <a:pPr>
              <a:lnSpc>
                <a:spcPct val="90000"/>
              </a:lnSpc>
              <a:buClr>
                <a:srgbClr val="EEB211"/>
              </a:buClr>
            </a:pPr>
            <a:r>
              <a:rPr lang="en-US" sz="2800" dirty="0"/>
              <a:t>Machine or equipment shutdown</a:t>
            </a:r>
          </a:p>
          <a:p>
            <a:pPr>
              <a:lnSpc>
                <a:spcPct val="90000"/>
              </a:lnSpc>
              <a:buClr>
                <a:srgbClr val="EEB211"/>
              </a:buClr>
            </a:pPr>
            <a:r>
              <a:rPr lang="en-US" sz="2800" dirty="0"/>
              <a:t>Machine or equipment isolation</a:t>
            </a:r>
          </a:p>
          <a:p>
            <a:pPr>
              <a:lnSpc>
                <a:spcPct val="90000"/>
              </a:lnSpc>
              <a:buClr>
                <a:srgbClr val="EEB211"/>
              </a:buClr>
            </a:pPr>
            <a:r>
              <a:rPr lang="en-US" sz="2800" dirty="0"/>
              <a:t>Lockout/tagout device application</a:t>
            </a:r>
          </a:p>
          <a:p>
            <a:pPr>
              <a:lnSpc>
                <a:spcPct val="90000"/>
              </a:lnSpc>
              <a:buClr>
                <a:srgbClr val="EEB211"/>
              </a:buClr>
            </a:pPr>
            <a:r>
              <a:rPr lang="en-US" sz="2800" dirty="0"/>
              <a:t>Stored energy </a:t>
            </a:r>
          </a:p>
          <a:p>
            <a:pPr>
              <a:lnSpc>
                <a:spcPct val="90000"/>
              </a:lnSpc>
              <a:buClr>
                <a:srgbClr val="EEB211"/>
              </a:buClr>
            </a:pPr>
            <a:r>
              <a:rPr lang="en-US" sz="2800" dirty="0"/>
              <a:t>Verification of isolation</a:t>
            </a:r>
          </a:p>
          <a:p>
            <a:pPr>
              <a:lnSpc>
                <a:spcPct val="90000"/>
              </a:lnSpc>
              <a:buClr>
                <a:srgbClr val="EEB211"/>
              </a:buClr>
            </a:pPr>
            <a:r>
              <a:rPr lang="en-US" sz="2800" dirty="0"/>
              <a:t>Release from lockout/tagout</a:t>
            </a:r>
          </a:p>
        </p:txBody>
      </p:sp>
      <p:pic>
        <p:nvPicPr>
          <p:cNvPr id="10" name="Picture 4" descr="photo of a lockout/tagout station.&#10;">
            <a:extLst>
              <a:ext uri="{FF2B5EF4-FFF2-40B4-BE49-F238E27FC236}">
                <a16:creationId xmlns:a16="http://schemas.microsoft.com/office/drawing/2014/main" id="{34368AC7-E37C-4D1A-B2AF-1BD5713C32EC}"/>
              </a:ext>
            </a:extLst>
          </p:cNvPr>
          <p:cNvPicPr>
            <a:picLocks noChangeAspect="1" noChangeArrowheads="1"/>
          </p:cNvPicPr>
          <p:nvPr/>
        </p:nvPicPr>
        <p:blipFill>
          <a:blip r:embed="rId6" cstate="print"/>
          <a:srcRect/>
          <a:stretch>
            <a:fillRect/>
          </a:stretch>
        </p:blipFill>
        <p:spPr bwMode="auto">
          <a:xfrm>
            <a:off x="5544833" y="3378343"/>
            <a:ext cx="1771508" cy="2134704"/>
          </a:xfrm>
          <a:prstGeom prst="rect">
            <a:avLst/>
          </a:prstGeom>
          <a:noFill/>
          <a:ln w="9525">
            <a:noFill/>
            <a:miter lim="800000"/>
            <a:headEnd/>
            <a:tailEnd/>
          </a:ln>
        </p:spPr>
      </p:pic>
      <p:pic>
        <p:nvPicPr>
          <p:cNvPr id="11" name="Picture 5" descr="clip art of an employee working at a circuit breaker. &#10;">
            <a:extLst>
              <a:ext uri="{FF2B5EF4-FFF2-40B4-BE49-F238E27FC236}">
                <a16:creationId xmlns:a16="http://schemas.microsoft.com/office/drawing/2014/main" id="{B482D34B-5D89-4CA3-9210-EA64F55C26B1}"/>
              </a:ext>
            </a:extLst>
          </p:cNvPr>
          <p:cNvPicPr>
            <a:picLocks noChangeAspect="1" noChangeArrowheads="1"/>
          </p:cNvPicPr>
          <p:nvPr/>
        </p:nvPicPr>
        <p:blipFill>
          <a:blip r:embed="rId7" cstate="print"/>
          <a:srcRect/>
          <a:stretch>
            <a:fillRect/>
          </a:stretch>
        </p:blipFill>
        <p:spPr bwMode="auto">
          <a:xfrm>
            <a:off x="7421539" y="3428999"/>
            <a:ext cx="1612142" cy="1552433"/>
          </a:xfrm>
          <a:prstGeom prst="rect">
            <a:avLst/>
          </a:prstGeom>
          <a:noFill/>
        </p:spPr>
      </p:pic>
    </p:spTree>
    <p:extLst>
      <p:ext uri="{BB962C8B-B14F-4D97-AF65-F5344CB8AC3E}">
        <p14:creationId xmlns:p14="http://schemas.microsoft.com/office/powerpoint/2010/main" val="41664261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C4F49801-8E96-4319-808E-2D0BE8243D1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87</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2138"/>
            <a:ext cx="7427742" cy="1143000"/>
          </a:xfrm>
        </p:spPr>
        <p:txBody>
          <a:bodyPr>
            <a:normAutofit/>
          </a:bodyPr>
          <a:lstStyle/>
          <a:p>
            <a:r>
              <a:rPr lang="en-US" sz="3600" dirty="0"/>
              <a:t>ENERGY CONTROL PROCEDURE</a:t>
            </a:r>
            <a:br>
              <a:rPr lang="en-US" dirty="0"/>
            </a:br>
            <a:r>
              <a:rPr lang="en-US" sz="2800" dirty="0">
                <a:solidFill>
                  <a:srgbClr val="EEB211"/>
                </a:solidFill>
              </a:rPr>
              <a:t>Step 1 - Notification of Employees</a:t>
            </a:r>
            <a:endParaRPr lang="en-US" dirty="0">
              <a:solidFill>
                <a:srgbClr val="EEB211"/>
              </a:solidFill>
            </a:endParaRP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107476" y="1339159"/>
            <a:ext cx="8820443" cy="417968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pPr>
            <a:r>
              <a:rPr lang="en-US" sz="3600" dirty="0"/>
              <a:t>Notify all affected employees working on or around the equipment or machinery, that servicing and maintenance is about to occur.</a:t>
            </a:r>
          </a:p>
          <a:p>
            <a:pPr lvl="1">
              <a:lnSpc>
                <a:spcPct val="90000"/>
              </a:lnSpc>
            </a:pPr>
            <a:r>
              <a:rPr lang="en-US" sz="3300" dirty="0"/>
              <a:t>Before controls are applied, and again before they are removed  </a:t>
            </a:r>
          </a:p>
        </p:txBody>
      </p:sp>
    </p:spTree>
    <p:extLst>
      <p:ext uri="{BB962C8B-B14F-4D97-AF65-F5344CB8AC3E}">
        <p14:creationId xmlns:p14="http://schemas.microsoft.com/office/powerpoint/2010/main" val="40668318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F26C585A-F947-4FF4-9162-0D276199A92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88</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91157" cy="1170251"/>
          </a:xfrm>
        </p:spPr>
        <p:txBody>
          <a:bodyPr>
            <a:normAutofit/>
          </a:bodyPr>
          <a:lstStyle/>
          <a:p>
            <a:r>
              <a:rPr lang="en-US" sz="3600" dirty="0"/>
              <a:t>ENERGY CONTROL PROCEDURE</a:t>
            </a:r>
            <a:br>
              <a:rPr lang="en-US" dirty="0"/>
            </a:br>
            <a:r>
              <a:rPr lang="en-US" sz="2800" dirty="0">
                <a:solidFill>
                  <a:srgbClr val="EEB211"/>
                </a:solidFill>
              </a:rPr>
              <a:t>Step 2 - Preparing for Shutdown</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0" y="1170251"/>
            <a:ext cx="4970069" cy="5333999"/>
          </a:xfrm>
          <a:prstGeom prst="rect">
            <a:avLst/>
          </a:prstGeom>
        </p:spPr>
        <p:txBody>
          <a:bodyPr vert="horz" lIns="91440" tIns="45720" rIns="91440" bIns="45720" rtlCol="0">
            <a:normAutofit fontScale="925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spcBef>
                <a:spcPts val="1200"/>
              </a:spcBef>
              <a:buClr>
                <a:srgbClr val="EEB211"/>
              </a:buClr>
              <a:buFont typeface="Arial" panose="020B0604020202020204" pitchFamily="34" charset="0"/>
              <a:buChar char="•"/>
            </a:pPr>
            <a:r>
              <a:rPr lang="en-US" sz="2800" dirty="0"/>
              <a:t>Procedure – do you know it?</a:t>
            </a:r>
          </a:p>
          <a:p>
            <a:pPr>
              <a:lnSpc>
                <a:spcPct val="90000"/>
              </a:lnSpc>
              <a:spcBef>
                <a:spcPts val="1200"/>
              </a:spcBef>
              <a:buClr>
                <a:srgbClr val="EEB211"/>
              </a:buClr>
              <a:buFont typeface="Arial" panose="020B0604020202020204" pitchFamily="34" charset="0"/>
              <a:buChar char="•"/>
            </a:pPr>
            <a:r>
              <a:rPr lang="en-US" sz="2800" dirty="0"/>
              <a:t>Equipment – do you have it?</a:t>
            </a:r>
          </a:p>
          <a:p>
            <a:pPr>
              <a:lnSpc>
                <a:spcPct val="90000"/>
              </a:lnSpc>
              <a:spcBef>
                <a:spcPts val="1200"/>
              </a:spcBef>
              <a:buClr>
                <a:srgbClr val="EEB211"/>
              </a:buClr>
              <a:buFont typeface="Arial" panose="020B0604020202020204" pitchFamily="34" charset="0"/>
              <a:buChar char="•"/>
            </a:pPr>
            <a:r>
              <a:rPr lang="en-US" sz="2800" dirty="0"/>
              <a:t>Know types and magnitude of energy sources</a:t>
            </a:r>
          </a:p>
          <a:p>
            <a:pPr>
              <a:lnSpc>
                <a:spcPct val="90000"/>
              </a:lnSpc>
              <a:spcBef>
                <a:spcPts val="1200"/>
              </a:spcBef>
              <a:buClr>
                <a:srgbClr val="EEB211"/>
              </a:buClr>
              <a:buFont typeface="Arial" panose="020B0604020202020204" pitchFamily="34" charset="0"/>
              <a:buChar char="•"/>
            </a:pPr>
            <a:r>
              <a:rPr lang="en-US" sz="2800" dirty="0"/>
              <a:t>Know hazards posed by energy sources</a:t>
            </a:r>
          </a:p>
          <a:p>
            <a:pPr>
              <a:lnSpc>
                <a:spcPct val="90000"/>
              </a:lnSpc>
              <a:spcBef>
                <a:spcPts val="1200"/>
              </a:spcBef>
              <a:buClr>
                <a:srgbClr val="EEB211"/>
              </a:buClr>
              <a:buFont typeface="Arial" panose="020B0604020202020204" pitchFamily="34" charset="0"/>
              <a:buChar char="•"/>
            </a:pPr>
            <a:r>
              <a:rPr lang="en-US" sz="2800" dirty="0"/>
              <a:t>Know how to control the hazards</a:t>
            </a:r>
          </a:p>
          <a:p>
            <a:pPr>
              <a:lnSpc>
                <a:spcPct val="90000"/>
              </a:lnSpc>
              <a:spcBef>
                <a:spcPts val="1200"/>
              </a:spcBef>
              <a:buClr>
                <a:srgbClr val="EEB211"/>
              </a:buClr>
              <a:buFont typeface="Arial" panose="020B0604020202020204" pitchFamily="34" charset="0"/>
              <a:buChar char="•"/>
            </a:pPr>
            <a:r>
              <a:rPr lang="en-US" sz="2800" dirty="0"/>
              <a:t>Who’s involved</a:t>
            </a:r>
          </a:p>
          <a:p>
            <a:pPr>
              <a:lnSpc>
                <a:spcPct val="90000"/>
              </a:lnSpc>
              <a:spcBef>
                <a:spcPts val="1200"/>
              </a:spcBef>
              <a:buClr>
                <a:srgbClr val="EEB211"/>
              </a:buClr>
              <a:buFont typeface="Arial" panose="020B0604020202020204" pitchFamily="34" charset="0"/>
              <a:buChar char="•"/>
            </a:pPr>
            <a:r>
              <a:rPr lang="en-US" sz="2800" dirty="0">
                <a:solidFill>
                  <a:srgbClr val="FF0000"/>
                </a:solidFill>
              </a:rPr>
              <a:t>Caution: </a:t>
            </a:r>
            <a:r>
              <a:rPr lang="en-US" sz="2800" dirty="0"/>
              <a:t>Employees who operate circuit breakers, disconnects, or other electrical devices must be trained and qualified. </a:t>
            </a:r>
          </a:p>
        </p:txBody>
      </p:sp>
      <p:pic>
        <p:nvPicPr>
          <p:cNvPr id="5" name="Picture 4" descr="Lockout Tagout energy control procedure">
            <a:extLst>
              <a:ext uri="{FF2B5EF4-FFF2-40B4-BE49-F238E27FC236}">
                <a16:creationId xmlns:a16="http://schemas.microsoft.com/office/drawing/2014/main" id="{DE4DE84E-3EBA-41E3-B34A-4295FE611269}"/>
              </a:ext>
            </a:extLst>
          </p:cNvPr>
          <p:cNvPicPr>
            <a:picLocks noChangeAspect="1"/>
          </p:cNvPicPr>
          <p:nvPr/>
        </p:nvPicPr>
        <p:blipFill>
          <a:blip r:embed="rId3"/>
          <a:stretch>
            <a:fillRect/>
          </a:stretch>
        </p:blipFill>
        <p:spPr>
          <a:xfrm>
            <a:off x="5281684" y="1421170"/>
            <a:ext cx="3646235" cy="4506718"/>
          </a:xfrm>
          <a:prstGeom prst="rect">
            <a:avLst/>
          </a:prstGeom>
          <a:ln>
            <a:solidFill>
              <a:schemeClr val="tx1"/>
            </a:solidFill>
          </a:ln>
        </p:spPr>
      </p:pic>
    </p:spTree>
    <p:extLst>
      <p:ext uri="{BB962C8B-B14F-4D97-AF65-F5344CB8AC3E}">
        <p14:creationId xmlns:p14="http://schemas.microsoft.com/office/powerpoint/2010/main" val="34723289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46989"/>
            <a:ext cx="6607801" cy="1143000"/>
          </a:xfrm>
        </p:spPr>
        <p:txBody>
          <a:bodyPr>
            <a:noAutofit/>
          </a:bodyPr>
          <a:lstStyle/>
          <a:p>
            <a:r>
              <a:rPr lang="en-US" sz="3600" dirty="0"/>
              <a:t>ENERGY CONTROL PROCEDURE</a:t>
            </a:r>
            <a:br>
              <a:rPr lang="en-US" dirty="0"/>
            </a:br>
            <a:r>
              <a:rPr lang="en-US" sz="2800" dirty="0">
                <a:solidFill>
                  <a:srgbClr val="EEB211"/>
                </a:solidFill>
              </a:rPr>
              <a:t>Step 3 - Machine or Equipment Shutdown</a:t>
            </a:r>
          </a:p>
        </p:txBody>
      </p:sp>
      <p:sp>
        <p:nvSpPr>
          <p:cNvPr id="2" name="Slide Number Placeholder 1" hidden="1">
            <a:extLst>
              <a:ext uri="{FF2B5EF4-FFF2-40B4-BE49-F238E27FC236}">
                <a16:creationId xmlns:a16="http://schemas.microsoft.com/office/drawing/2014/main" id="{128E876C-05F1-4A4F-A169-81582F3EC4D5}"/>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89</a:t>
            </a:fld>
            <a:endParaRPr lang="en-US" dirty="0"/>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0" y="1446572"/>
            <a:ext cx="5223374" cy="4735864"/>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spcBef>
                <a:spcPts val="1200"/>
              </a:spcBef>
              <a:buClr>
                <a:srgbClr val="262626"/>
              </a:buClr>
              <a:buFont typeface="Arial" panose="020B0604020202020204" pitchFamily="34" charset="0"/>
              <a:buChar char="•"/>
            </a:pPr>
            <a:r>
              <a:rPr lang="en-US" sz="2800" dirty="0"/>
              <a:t>Turn off or shut down equipment using the procedures for that machine.</a:t>
            </a:r>
          </a:p>
          <a:p>
            <a:pPr>
              <a:lnSpc>
                <a:spcPct val="90000"/>
              </a:lnSpc>
              <a:spcBef>
                <a:spcPts val="1200"/>
              </a:spcBef>
              <a:buClr>
                <a:srgbClr val="262626"/>
              </a:buClr>
              <a:buFont typeface="Arial" panose="020B0604020202020204" pitchFamily="34" charset="0"/>
              <a:buChar char="•"/>
            </a:pPr>
            <a:r>
              <a:rPr lang="en-US" sz="2800" dirty="0"/>
              <a:t>Orderly shutdown to avoid increased hazard.</a:t>
            </a:r>
          </a:p>
          <a:p>
            <a:pPr>
              <a:lnSpc>
                <a:spcPct val="90000"/>
              </a:lnSpc>
              <a:spcBef>
                <a:spcPts val="1200"/>
              </a:spcBef>
              <a:buClr>
                <a:srgbClr val="EEB211"/>
              </a:buClr>
              <a:buFont typeface="Arial" panose="020B0604020202020204" pitchFamily="34" charset="0"/>
              <a:buChar char="•"/>
            </a:pPr>
            <a:endParaRPr lang="en-US" sz="2800" dirty="0"/>
          </a:p>
          <a:p>
            <a:pPr marL="300038" lvl="1" indent="0">
              <a:lnSpc>
                <a:spcPct val="90000"/>
              </a:lnSpc>
              <a:spcBef>
                <a:spcPts val="1200"/>
              </a:spcBef>
              <a:buClr>
                <a:srgbClr val="EEB211"/>
              </a:buClr>
              <a:buNone/>
            </a:pPr>
            <a:r>
              <a:rPr lang="en-US" sz="2800" dirty="0">
                <a:solidFill>
                  <a:srgbClr val="FF0000"/>
                </a:solidFill>
              </a:rPr>
              <a:t>Note: There is still power to the machine!</a:t>
            </a:r>
          </a:p>
        </p:txBody>
      </p:sp>
      <p:graphicFrame>
        <p:nvGraphicFramePr>
          <p:cNvPr id="5" name="Object 2" descr="Machine control panel">
            <a:extLst>
              <a:ext uri="{FF2B5EF4-FFF2-40B4-BE49-F238E27FC236}">
                <a16:creationId xmlns:a16="http://schemas.microsoft.com/office/drawing/2014/main" id="{9E94635E-3DC2-4E85-8929-11D841A29D6C}"/>
              </a:ext>
            </a:extLst>
          </p:cNvPr>
          <p:cNvGraphicFramePr>
            <a:graphicFrameLocks noChangeAspect="1"/>
          </p:cNvGraphicFramePr>
          <p:nvPr>
            <p:extLst>
              <p:ext uri="{D42A27DB-BD31-4B8C-83A1-F6EECF244321}">
                <p14:modId xmlns:p14="http://schemas.microsoft.com/office/powerpoint/2010/main" val="1856115268"/>
              </p:ext>
            </p:extLst>
          </p:nvPr>
        </p:nvGraphicFramePr>
        <p:xfrm>
          <a:off x="5439453" y="1419321"/>
          <a:ext cx="3355710" cy="2237141"/>
        </p:xfrm>
        <a:graphic>
          <a:graphicData uri="http://schemas.openxmlformats.org/presentationml/2006/ole">
            <mc:AlternateContent xmlns:mc="http://schemas.openxmlformats.org/markup-compatibility/2006">
              <mc:Choice xmlns:v="urn:schemas-microsoft-com:vml" Requires="v">
                <p:oleObj spid="_x0000_s33899" name="Photo Editor Photo" r:id="rId4" imgW="8573697" imgH="5714286" progId="MSPhotoEd.3">
                  <p:embed/>
                </p:oleObj>
              </mc:Choice>
              <mc:Fallback>
                <p:oleObj name="Photo Editor Photo" r:id="rId4" imgW="8573697" imgH="5714286" progId="MSPhotoEd.3">
                  <p:embed/>
                  <p:pic>
                    <p:nvPicPr>
                      <p:cNvPr id="5" name="Object 2">
                        <a:extLst>
                          <a:ext uri="{FF2B5EF4-FFF2-40B4-BE49-F238E27FC236}">
                            <a16:creationId xmlns:a16="http://schemas.microsoft.com/office/drawing/2014/main" id="{DD42B5CB-C399-4B81-ACF1-D8A52E5CEE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9453" y="1419321"/>
                        <a:ext cx="3355710" cy="2237141"/>
                      </a:xfrm>
                      <a:prstGeom prst="rect">
                        <a:avLst/>
                      </a:prstGeom>
                      <a:noFill/>
                      <a:ln>
                        <a:noFill/>
                      </a:ln>
                      <a:effectLst/>
                    </p:spPr>
                  </p:pic>
                </p:oleObj>
              </mc:Fallback>
            </mc:AlternateContent>
          </a:graphicData>
        </a:graphic>
      </p:graphicFrame>
      <p:pic>
        <p:nvPicPr>
          <p:cNvPr id="3" name="Picture 2" descr="Control panel on/off switch is off , but machine is still energized">
            <a:extLst>
              <a:ext uri="{FF2B5EF4-FFF2-40B4-BE49-F238E27FC236}">
                <a16:creationId xmlns:a16="http://schemas.microsoft.com/office/drawing/2014/main" id="{A60D40A4-0C12-448E-9E5C-6314151BA1FE}"/>
              </a:ext>
            </a:extLst>
          </p:cNvPr>
          <p:cNvPicPr>
            <a:picLocks noChangeAspect="1"/>
          </p:cNvPicPr>
          <p:nvPr/>
        </p:nvPicPr>
        <p:blipFill rotWithShape="1">
          <a:blip r:embed="rId6"/>
          <a:srcRect l="26269" t="10928" r="4776" b="7925"/>
          <a:stretch/>
        </p:blipFill>
        <p:spPr>
          <a:xfrm>
            <a:off x="5439453" y="3885794"/>
            <a:ext cx="3379606" cy="2237142"/>
          </a:xfrm>
          <a:prstGeom prst="rect">
            <a:avLst/>
          </a:prstGeom>
        </p:spPr>
      </p:pic>
    </p:spTree>
    <p:extLst>
      <p:ext uri="{BB962C8B-B14F-4D97-AF65-F5344CB8AC3E}">
        <p14:creationId xmlns:p14="http://schemas.microsoft.com/office/powerpoint/2010/main" val="9417231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4246"/>
            <a:ext cx="6607801" cy="1143000"/>
          </a:xfrm>
        </p:spPr>
        <p:txBody>
          <a:bodyPr>
            <a:noAutofit/>
          </a:bodyPr>
          <a:lstStyle/>
          <a:p>
            <a:r>
              <a:rPr lang="en-US" sz="3600" dirty="0"/>
              <a:t>ENERGY CONTROL PROCEDURE</a:t>
            </a:r>
            <a:br>
              <a:rPr lang="en-US" sz="3600" dirty="0"/>
            </a:br>
            <a:r>
              <a:rPr lang="en-US" sz="2800" dirty="0">
                <a:solidFill>
                  <a:srgbClr val="EEB211"/>
                </a:solidFill>
              </a:rPr>
              <a:t>Step 4 - Machine or Equipment Isolation</a:t>
            </a:r>
          </a:p>
        </p:txBody>
      </p:sp>
      <p:sp>
        <p:nvSpPr>
          <p:cNvPr id="3" name="Slide Number Placeholder 2" hidden="1">
            <a:extLst>
              <a:ext uri="{FF2B5EF4-FFF2-40B4-BE49-F238E27FC236}">
                <a16:creationId xmlns:a16="http://schemas.microsoft.com/office/drawing/2014/main" id="{4886A318-021F-4E30-AA35-3DA2A25E8AC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90</a:t>
            </a:fld>
            <a:endParaRPr lang="en-US" dirty="0"/>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216079" y="1372271"/>
            <a:ext cx="4970069" cy="4735864"/>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3200" dirty="0"/>
              <a:t>Isolate each energy source</a:t>
            </a:r>
          </a:p>
          <a:p>
            <a:pPr lvl="1"/>
            <a:r>
              <a:rPr lang="en-US" sz="2800" dirty="0"/>
              <a:t>What does “isolate” mean?</a:t>
            </a:r>
          </a:p>
          <a:p>
            <a:pPr lvl="1"/>
            <a:r>
              <a:rPr lang="en-US" sz="2800" dirty="0"/>
              <a:t>What is an energy isolation device?</a:t>
            </a:r>
          </a:p>
          <a:p>
            <a:pPr marL="0" indent="0">
              <a:lnSpc>
                <a:spcPct val="150000"/>
              </a:lnSpc>
              <a:buClr>
                <a:srgbClr val="92D050"/>
              </a:buClr>
              <a:buNone/>
            </a:pPr>
            <a:endParaRPr lang="en-US" sz="2800" dirty="0"/>
          </a:p>
          <a:p>
            <a:pPr>
              <a:lnSpc>
                <a:spcPct val="90000"/>
              </a:lnSpc>
              <a:spcBef>
                <a:spcPts val="1200"/>
              </a:spcBef>
              <a:buClr>
                <a:srgbClr val="EEB211"/>
              </a:buClr>
              <a:buFont typeface="Wingdings" panose="05000000000000000000" pitchFamily="2" charset="2"/>
              <a:buChar char="v"/>
            </a:pPr>
            <a:r>
              <a:rPr lang="en-US" sz="2800" dirty="0">
                <a:solidFill>
                  <a:srgbClr val="FF0000"/>
                </a:solidFill>
              </a:rPr>
              <a:t>Disconnects vs. on/off buttons</a:t>
            </a:r>
          </a:p>
          <a:p>
            <a:pPr>
              <a:lnSpc>
                <a:spcPct val="90000"/>
              </a:lnSpc>
              <a:spcBef>
                <a:spcPts val="1200"/>
              </a:spcBef>
              <a:buClr>
                <a:srgbClr val="EEB211"/>
              </a:buClr>
              <a:buFont typeface="Wingdings" panose="05000000000000000000" pitchFamily="2" charset="2"/>
              <a:buChar char="v"/>
            </a:pPr>
            <a:r>
              <a:rPr lang="en-US" sz="2800" dirty="0">
                <a:solidFill>
                  <a:srgbClr val="FF0000"/>
                </a:solidFill>
              </a:rPr>
              <a:t>Circuit breakers vs. e-stops</a:t>
            </a:r>
          </a:p>
        </p:txBody>
      </p:sp>
      <p:pic>
        <p:nvPicPr>
          <p:cNvPr id="2" name="Picture 4" descr="A circuit breaker schedule on the door of a panel board. The information from the schedule may be used to find the breaker, but the employee would still have to perform verification. There have been  numerous injuries where workers have put total confidence in the schedule and were surprised to still find the equipment was still energized.&#10;">
            <a:extLst>
              <a:ext uri="{FF2B5EF4-FFF2-40B4-BE49-F238E27FC236}">
                <a16:creationId xmlns:a16="http://schemas.microsoft.com/office/drawing/2014/main" id="{9DAB87D8-93AA-441A-9D30-CA86B8EDD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6533" y="1570567"/>
            <a:ext cx="3002003"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72304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7170"/>
            <a:ext cx="6607801" cy="1143000"/>
          </a:xfrm>
        </p:spPr>
        <p:txBody>
          <a:bodyPr>
            <a:noAutofit/>
          </a:bodyPr>
          <a:lstStyle/>
          <a:p>
            <a:r>
              <a:rPr lang="en-US" sz="3600" dirty="0">
                <a:solidFill>
                  <a:srgbClr val="0070C0"/>
                </a:solidFill>
              </a:rPr>
              <a:t>ENERGY ISOLATING DEVICES</a:t>
            </a:r>
            <a:br>
              <a:rPr lang="en-US" dirty="0"/>
            </a:br>
            <a:r>
              <a:rPr lang="en-US" dirty="0"/>
              <a:t>Electrical Energy</a:t>
            </a:r>
          </a:p>
        </p:txBody>
      </p:sp>
      <p:sp>
        <p:nvSpPr>
          <p:cNvPr id="2" name="Slide Number Placeholder 1" hidden="1">
            <a:extLst>
              <a:ext uri="{FF2B5EF4-FFF2-40B4-BE49-F238E27FC236}">
                <a16:creationId xmlns:a16="http://schemas.microsoft.com/office/drawing/2014/main" id="{B63C1E08-1760-4A20-92F7-ACD682F9E50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91</a:t>
            </a:fld>
            <a:endParaRPr lang="en-US" dirty="0"/>
          </a:p>
        </p:txBody>
      </p:sp>
      <p:pic>
        <p:nvPicPr>
          <p:cNvPr id="11" name="Picture 15" descr="Photo of a cord plugged into an outlet. ">
            <a:extLst>
              <a:ext uri="{FF2B5EF4-FFF2-40B4-BE49-F238E27FC236}">
                <a16:creationId xmlns:a16="http://schemas.microsoft.com/office/drawing/2014/main" id="{8B805E23-CDF7-40EE-B9F4-721E175F39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280" y="2807080"/>
            <a:ext cx="2127853" cy="1931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4" descr="Photo of a breaker switch. ">
            <a:extLst>
              <a:ext uri="{FF2B5EF4-FFF2-40B4-BE49-F238E27FC236}">
                <a16:creationId xmlns:a16="http://schemas.microsoft.com/office/drawing/2014/main" id="{168B4388-1809-4CB5-92C0-2FDBC4E8A0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660794" y="1775938"/>
            <a:ext cx="1925332" cy="1380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Diagram 4" descr="Diagram outlining different types of energy isolating deices for electrical energy: fuses breakers, predetermined lockout points, disconnects, and plugs. ">
            <a:extLst>
              <a:ext uri="{FF2B5EF4-FFF2-40B4-BE49-F238E27FC236}">
                <a16:creationId xmlns:a16="http://schemas.microsoft.com/office/drawing/2014/main" id="{FB07F894-791E-4299-B6D3-F45CCA72451C}"/>
              </a:ext>
            </a:extLst>
          </p:cNvPr>
          <p:cNvGraphicFramePr/>
          <p:nvPr>
            <p:extLst>
              <p:ext uri="{D42A27DB-BD31-4B8C-83A1-F6EECF244321}">
                <p14:modId xmlns:p14="http://schemas.microsoft.com/office/powerpoint/2010/main" val="2152617140"/>
              </p:ext>
            </p:extLst>
          </p:nvPr>
        </p:nvGraphicFramePr>
        <p:xfrm>
          <a:off x="1893693" y="1749913"/>
          <a:ext cx="5667167" cy="399219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Picture 16" descr="Photo of a safety switch/electrical disconnect. ">
            <a:extLst>
              <a:ext uri="{FF2B5EF4-FFF2-40B4-BE49-F238E27FC236}">
                <a16:creationId xmlns:a16="http://schemas.microsoft.com/office/drawing/2014/main" id="{A9DCF3A4-B477-4318-BDB3-8588DEC01DA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33728" y="4197540"/>
            <a:ext cx="1282499" cy="2040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74487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07801" cy="1143000"/>
          </a:xfrm>
        </p:spPr>
        <p:txBody>
          <a:bodyPr>
            <a:noAutofit/>
          </a:bodyPr>
          <a:lstStyle/>
          <a:p>
            <a:r>
              <a:rPr lang="en-US" sz="3600" dirty="0">
                <a:solidFill>
                  <a:srgbClr val="0070C0"/>
                </a:solidFill>
              </a:rPr>
              <a:t>ENERGY ISOLATING DEVICES</a:t>
            </a:r>
            <a:br>
              <a:rPr lang="en-US" dirty="0"/>
            </a:br>
            <a:r>
              <a:rPr lang="en-US" dirty="0"/>
              <a:t>Other Energy</a:t>
            </a:r>
          </a:p>
        </p:txBody>
      </p:sp>
      <p:pic>
        <p:nvPicPr>
          <p:cNvPr id="14" name="Picture 23" descr="Lockout device on line valve. ">
            <a:extLst>
              <a:ext uri="{FF2B5EF4-FFF2-40B4-BE49-F238E27FC236}">
                <a16:creationId xmlns:a16="http://schemas.microsoft.com/office/drawing/2014/main" id="{6BE8F768-03C0-4981-9431-23D4733CFCA4}"/>
              </a:ext>
            </a:extLst>
          </p:cNvPr>
          <p:cNvPicPr>
            <a:picLocks noChangeAspect="1" noChangeArrowheads="1"/>
          </p:cNvPicPr>
          <p:nvPr/>
        </p:nvPicPr>
        <p:blipFill>
          <a:blip r:embed="rId3" cstate="print"/>
          <a:srcRect/>
          <a:stretch>
            <a:fillRect/>
          </a:stretch>
        </p:blipFill>
        <p:spPr bwMode="auto">
          <a:xfrm>
            <a:off x="471980" y="1446572"/>
            <a:ext cx="3048000" cy="4419600"/>
          </a:xfrm>
          <a:prstGeom prst="rect">
            <a:avLst/>
          </a:prstGeom>
          <a:noFill/>
        </p:spPr>
      </p:pic>
      <p:graphicFrame>
        <p:nvGraphicFramePr>
          <p:cNvPr id="13" name="Diagram 12" descr="Diagram demonstrates energy isolating devices for pneumatic, hydraulic, natural gas, and chemical energy. For these types of energy ball valves and gate valves are used. ">
            <a:extLst>
              <a:ext uri="{FF2B5EF4-FFF2-40B4-BE49-F238E27FC236}">
                <a16:creationId xmlns:a16="http://schemas.microsoft.com/office/drawing/2014/main" id="{9688E3F6-9F1C-48EC-8897-5A2D2CBA126D}"/>
              </a:ext>
            </a:extLst>
          </p:cNvPr>
          <p:cNvGraphicFramePr/>
          <p:nvPr/>
        </p:nvGraphicFramePr>
        <p:xfrm>
          <a:off x="3320963" y="1578873"/>
          <a:ext cx="5606956" cy="41549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Slide Number Placeholder 1" hidden="1">
            <a:extLst>
              <a:ext uri="{FF2B5EF4-FFF2-40B4-BE49-F238E27FC236}">
                <a16:creationId xmlns:a16="http://schemas.microsoft.com/office/drawing/2014/main" id="{A424B00C-97DB-43C2-80C1-C9E7EEF9EF7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92</a:t>
            </a:fld>
            <a:endParaRPr lang="en-US" dirty="0"/>
          </a:p>
        </p:txBody>
      </p:sp>
    </p:spTree>
    <p:extLst>
      <p:ext uri="{BB962C8B-B14F-4D97-AF65-F5344CB8AC3E}">
        <p14:creationId xmlns:p14="http://schemas.microsoft.com/office/powerpoint/2010/main" val="4510602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20CBDB96-3E9C-4BF4-AE97-656736952C9D}"/>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93</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07801" cy="1143000"/>
          </a:xfrm>
        </p:spPr>
        <p:txBody>
          <a:bodyPr>
            <a:noAutofit/>
          </a:bodyPr>
          <a:lstStyle/>
          <a:p>
            <a:r>
              <a:rPr lang="en-US" sz="3600" dirty="0"/>
              <a:t>TEST YOUR KNOWLEDGE</a:t>
            </a:r>
            <a:endParaRPr lang="en-US" sz="3600" b="0" dirty="0"/>
          </a:p>
        </p:txBody>
      </p:sp>
      <p:sp>
        <p:nvSpPr>
          <p:cNvPr id="10" name="Rectangle 59">
            <a:extLst>
              <a:ext uri="{FF2B5EF4-FFF2-40B4-BE49-F238E27FC236}">
                <a16:creationId xmlns:a16="http://schemas.microsoft.com/office/drawing/2014/main" id="{7815C8A8-6038-4012-B7AC-0CFC7F0AFDA5}"/>
              </a:ext>
            </a:extLst>
          </p:cNvPr>
          <p:cNvSpPr txBox="1">
            <a:spLocks noChangeArrowheads="1"/>
          </p:cNvSpPr>
          <p:nvPr/>
        </p:nvSpPr>
        <p:spPr>
          <a:xfrm>
            <a:off x="15226" y="1143000"/>
            <a:ext cx="8711840" cy="49529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u="sng" dirty="0">
                <a:solidFill>
                  <a:srgbClr val="EEB211"/>
                </a:solidFill>
              </a:rPr>
              <a:t>True or False</a:t>
            </a:r>
          </a:p>
          <a:p>
            <a:pPr marL="0" indent="0">
              <a:buNone/>
            </a:pPr>
            <a:r>
              <a:rPr lang="en-US" dirty="0"/>
              <a:t>Pushbuttons, selector switches and other control circuit type devices are energy isolating devices.</a:t>
            </a:r>
          </a:p>
          <a:p>
            <a:pPr>
              <a:buClr>
                <a:srgbClr val="92D050"/>
              </a:buClr>
            </a:pPr>
            <a:endParaRPr lang="en-US" dirty="0"/>
          </a:p>
        </p:txBody>
      </p:sp>
      <p:sp>
        <p:nvSpPr>
          <p:cNvPr id="11" name="TextBox 10">
            <a:extLst>
              <a:ext uri="{FF2B5EF4-FFF2-40B4-BE49-F238E27FC236}">
                <a16:creationId xmlns:a16="http://schemas.microsoft.com/office/drawing/2014/main" id="{CEB27978-E15C-40DD-A98F-631EE82C3EF9}"/>
              </a:ext>
            </a:extLst>
          </p:cNvPr>
          <p:cNvSpPr txBox="1"/>
          <p:nvPr/>
        </p:nvSpPr>
        <p:spPr>
          <a:xfrm>
            <a:off x="416934" y="4637156"/>
            <a:ext cx="1615440" cy="707886"/>
          </a:xfrm>
          <a:prstGeom prst="rect">
            <a:avLst/>
          </a:prstGeom>
          <a:noFill/>
        </p:spPr>
        <p:txBody>
          <a:bodyPr wrap="square" rtlCol="0">
            <a:spAutoFit/>
          </a:bodyPr>
          <a:lstStyle/>
          <a:p>
            <a:r>
              <a:rPr lang="en-US" sz="4000" b="1" dirty="0">
                <a:solidFill>
                  <a:srgbClr val="EEB211"/>
                </a:solidFill>
              </a:rPr>
              <a:t>False</a:t>
            </a:r>
          </a:p>
        </p:txBody>
      </p:sp>
      <p:graphicFrame>
        <p:nvGraphicFramePr>
          <p:cNvPr id="5" name="Object 2" descr="Machine control panel">
            <a:extLst>
              <a:ext uri="{FF2B5EF4-FFF2-40B4-BE49-F238E27FC236}">
                <a16:creationId xmlns:a16="http://schemas.microsoft.com/office/drawing/2014/main" id="{DD42B5CB-C399-4B81-ACF1-D8A52E5CEE37}"/>
              </a:ext>
            </a:extLst>
          </p:cNvPr>
          <p:cNvGraphicFramePr>
            <a:graphicFrameLocks noChangeAspect="1"/>
          </p:cNvGraphicFramePr>
          <p:nvPr>
            <p:extLst>
              <p:ext uri="{D42A27DB-BD31-4B8C-83A1-F6EECF244321}">
                <p14:modId xmlns:p14="http://schemas.microsoft.com/office/powerpoint/2010/main" val="116926915"/>
              </p:ext>
            </p:extLst>
          </p:nvPr>
        </p:nvGraphicFramePr>
        <p:xfrm>
          <a:off x="3848668" y="2952081"/>
          <a:ext cx="4763641" cy="3175762"/>
        </p:xfrm>
        <a:graphic>
          <a:graphicData uri="http://schemas.openxmlformats.org/presentationml/2006/ole">
            <mc:AlternateContent xmlns:mc="http://schemas.openxmlformats.org/markup-compatibility/2006">
              <mc:Choice xmlns:v="urn:schemas-microsoft-com:vml" Requires="v">
                <p:oleObj spid="_x0000_s7292" name="Photo Editor Photo" r:id="rId4" imgW="8573697" imgH="5714286" progId="MSPhotoEd.3">
                  <p:embed/>
                </p:oleObj>
              </mc:Choice>
              <mc:Fallback>
                <p:oleObj name="Photo Editor Photo" r:id="rId4" imgW="8573697" imgH="5714286" progId="MSPhotoEd.3">
                  <p:embed/>
                  <p:pic>
                    <p:nvPicPr>
                      <p:cNvPr id="30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8668" y="2952081"/>
                        <a:ext cx="4763641" cy="317576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1497526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7" name="Title 1">
            <a:extLst>
              <a:ext uri="{FF2B5EF4-FFF2-40B4-BE49-F238E27FC236}">
                <a16:creationId xmlns:a16="http://schemas.microsoft.com/office/drawing/2014/main" id="{FB2B679E-FC83-4D08-955E-05291882A9EE}"/>
              </a:ext>
            </a:extLst>
          </p:cNvPr>
          <p:cNvSpPr>
            <a:spLocks noGrp="1"/>
          </p:cNvSpPr>
          <p:nvPr>
            <p:ph type="title"/>
          </p:nvPr>
        </p:nvSpPr>
        <p:spPr>
          <a:xfrm>
            <a:off x="0" y="41274"/>
            <a:ext cx="6096000" cy="854075"/>
          </a:xfrm>
        </p:spPr>
        <p:txBody>
          <a:bodyPr>
            <a:normAutofit/>
          </a:bodyPr>
          <a:lstStyle/>
          <a:p>
            <a:r>
              <a:rPr lang="en-US" altLang="en-US" sz="3600" b="1" dirty="0"/>
              <a:t>ENERGY ISOLATION</a:t>
            </a:r>
          </a:p>
        </p:txBody>
      </p:sp>
      <p:sp>
        <p:nvSpPr>
          <p:cNvPr id="2" name="Slide Number Placeholder 1">
            <a:extLst>
              <a:ext uri="{FF2B5EF4-FFF2-40B4-BE49-F238E27FC236}">
                <a16:creationId xmlns:a16="http://schemas.microsoft.com/office/drawing/2014/main" id="{79291A20-A9AA-475C-A911-B7E179B0AB12}"/>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94</a:t>
            </a:fld>
            <a:endParaRPr lang="en-US" altLang="en-US"/>
          </a:p>
        </p:txBody>
      </p:sp>
      <p:pic>
        <p:nvPicPr>
          <p:cNvPr id="76802" name="Picture 3" descr="Emergency E-Stop with red &quot;X&quot; over it, symbolixing that an emegency E-Stop is not an appropriate way to control hazardous energy">
            <a:extLst>
              <a:ext uri="{FF2B5EF4-FFF2-40B4-BE49-F238E27FC236}">
                <a16:creationId xmlns:a16="http://schemas.microsoft.com/office/drawing/2014/main" id="{1FC7F17B-432C-4ADF-A96B-7AC21E43A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25" y="1128713"/>
            <a:ext cx="3067050"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76804" name="Picture 5" descr="Red X">
            <a:extLst>
              <a:ext uri="{FF2B5EF4-FFF2-40B4-BE49-F238E27FC236}">
                <a16:creationId xmlns:a16="http://schemas.microsoft.com/office/drawing/2014/main" id="{8A394300-8B3B-4A31-A50B-5BE27DF9A4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219200"/>
            <a:ext cx="16637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Picture 4" descr="Shows locks applied to the electrical disconnects which is an approved method as indicated with “thumbs up” clipart below the photo.">
            <a:extLst>
              <a:ext uri="{FF2B5EF4-FFF2-40B4-BE49-F238E27FC236}">
                <a16:creationId xmlns:a16="http://schemas.microsoft.com/office/drawing/2014/main" id="{914E4147-0F37-4C32-BE17-F8836C4C19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103313"/>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6" descr="Clip Art of a thumbs up. ">
            <a:extLst>
              <a:ext uri="{FF2B5EF4-FFF2-40B4-BE49-F238E27FC236}">
                <a16:creationId xmlns:a16="http://schemas.microsoft.com/office/drawing/2014/main" id="{C19830F2-A615-4DC9-AACB-01F740F472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5989" y="4525964"/>
            <a:ext cx="15652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B0F0CA47-1F38-4373-8C46-54D088024AA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95</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24035"/>
            <a:ext cx="6935372" cy="1143000"/>
          </a:xfrm>
        </p:spPr>
        <p:txBody>
          <a:bodyPr>
            <a:noAutofit/>
          </a:bodyPr>
          <a:lstStyle/>
          <a:p>
            <a:r>
              <a:rPr lang="en-US" sz="3600" dirty="0"/>
              <a:t>ENERGY CONTROL PROCEDURE</a:t>
            </a:r>
            <a:br>
              <a:rPr lang="en-US" dirty="0"/>
            </a:br>
            <a:r>
              <a:rPr lang="en-US" sz="2800" dirty="0">
                <a:solidFill>
                  <a:srgbClr val="EEB211"/>
                </a:solidFill>
              </a:rPr>
              <a:t>Step 5 – Lockout or Tagout Device Application</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0" y="1573524"/>
            <a:ext cx="4970069" cy="4735864"/>
          </a:xfrm>
          <a:prstGeom prst="rect">
            <a:avLst/>
          </a:prstGeom>
        </p:spPr>
        <p:txBody>
          <a:bodyPr vert="horz" lIns="91440" tIns="45720" rIns="91440" bIns="45720" rtlCol="0">
            <a:normAutofit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80000"/>
              </a:lnSpc>
              <a:buClr>
                <a:srgbClr val="262626"/>
              </a:buClr>
            </a:pPr>
            <a:r>
              <a:rPr lang="en-US" sz="2800" dirty="0"/>
              <a:t>Apply lockout device and tag to each energy source</a:t>
            </a:r>
          </a:p>
          <a:p>
            <a:pPr>
              <a:lnSpc>
                <a:spcPct val="80000"/>
              </a:lnSpc>
              <a:buClr>
                <a:srgbClr val="262626"/>
              </a:buClr>
            </a:pPr>
            <a:r>
              <a:rPr lang="en-US" sz="2800" dirty="0"/>
              <a:t>Affixed by Authorized Employee</a:t>
            </a:r>
          </a:p>
          <a:p>
            <a:pPr>
              <a:lnSpc>
                <a:spcPct val="80000"/>
              </a:lnSpc>
              <a:buClr>
                <a:srgbClr val="262626"/>
              </a:buClr>
            </a:pPr>
            <a:r>
              <a:rPr lang="en-US" sz="2800" dirty="0"/>
              <a:t>One lock per person</a:t>
            </a:r>
          </a:p>
          <a:p>
            <a:pPr>
              <a:lnSpc>
                <a:spcPct val="80000"/>
              </a:lnSpc>
              <a:buClr>
                <a:srgbClr val="262626"/>
              </a:buClr>
            </a:pPr>
            <a:r>
              <a:rPr lang="en-US" sz="2800" dirty="0"/>
              <a:t>One key per lock</a:t>
            </a:r>
          </a:p>
          <a:p>
            <a:pPr>
              <a:lnSpc>
                <a:spcPct val="80000"/>
              </a:lnSpc>
              <a:buClr>
                <a:srgbClr val="262626"/>
              </a:buClr>
            </a:pPr>
            <a:r>
              <a:rPr lang="en-US" sz="2800" dirty="0"/>
              <a:t>This includes:</a:t>
            </a:r>
          </a:p>
          <a:p>
            <a:pPr lvl="1">
              <a:lnSpc>
                <a:spcPct val="80000"/>
              </a:lnSpc>
            </a:pPr>
            <a:r>
              <a:rPr lang="en-US" sz="2800" dirty="0"/>
              <a:t>Supervisors</a:t>
            </a:r>
          </a:p>
          <a:p>
            <a:pPr lvl="1">
              <a:lnSpc>
                <a:spcPct val="80000"/>
              </a:lnSpc>
            </a:pPr>
            <a:r>
              <a:rPr lang="en-US" sz="2800" dirty="0"/>
              <a:t>Contractors</a:t>
            </a:r>
          </a:p>
          <a:p>
            <a:pPr>
              <a:lnSpc>
                <a:spcPct val="150000"/>
              </a:lnSpc>
              <a:buClr>
                <a:srgbClr val="92D050"/>
              </a:buClr>
            </a:pPr>
            <a:endParaRPr lang="en-US" dirty="0"/>
          </a:p>
          <a:p>
            <a:pPr marL="0" indent="0">
              <a:lnSpc>
                <a:spcPct val="90000"/>
              </a:lnSpc>
              <a:spcBef>
                <a:spcPts val="1200"/>
              </a:spcBef>
              <a:buClr>
                <a:srgbClr val="EEB211"/>
              </a:buClr>
              <a:buNone/>
            </a:pPr>
            <a:r>
              <a:rPr lang="en-US" sz="2800" dirty="0">
                <a:solidFill>
                  <a:srgbClr val="FF0000"/>
                </a:solidFill>
              </a:rPr>
              <a:t>Supervisors cannot lockout on behalf of their crew.</a:t>
            </a:r>
          </a:p>
        </p:txBody>
      </p:sp>
      <p:grpSp>
        <p:nvGrpSpPr>
          <p:cNvPr id="11" name="Group 10" descr="Text reading &quot;Standad Lock&quot;, positioned above a lock and tag on a disconnect switch">
            <a:extLst>
              <a:ext uri="{FF2B5EF4-FFF2-40B4-BE49-F238E27FC236}">
                <a16:creationId xmlns:a16="http://schemas.microsoft.com/office/drawing/2014/main" id="{6ED921BA-9F40-4991-98B6-B09355B93CCB}"/>
              </a:ext>
            </a:extLst>
          </p:cNvPr>
          <p:cNvGrpSpPr/>
          <p:nvPr/>
        </p:nvGrpSpPr>
        <p:grpSpPr>
          <a:xfrm>
            <a:off x="5363314" y="1573524"/>
            <a:ext cx="3306122" cy="3095663"/>
            <a:chOff x="5837878" y="2087880"/>
            <a:chExt cx="3306122" cy="3095663"/>
          </a:xfrm>
        </p:grpSpPr>
        <p:pic>
          <p:nvPicPr>
            <p:cNvPr id="12" name="Picture 3" descr="Disconnect switch locked and tagged out">
              <a:extLst>
                <a:ext uri="{FF2B5EF4-FFF2-40B4-BE49-F238E27FC236}">
                  <a16:creationId xmlns:a16="http://schemas.microsoft.com/office/drawing/2014/main" id="{C1FFCA92-C46F-4146-8D49-1CA5D86CE4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7879" y="2549545"/>
              <a:ext cx="3306121" cy="263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7DA23937-227E-4855-BE92-77C7C662FEAF}"/>
                </a:ext>
              </a:extLst>
            </p:cNvPr>
            <p:cNvSpPr txBox="1"/>
            <p:nvPr/>
          </p:nvSpPr>
          <p:spPr>
            <a:xfrm>
              <a:off x="5837878" y="2087880"/>
              <a:ext cx="3306121" cy="461665"/>
            </a:xfrm>
            <a:prstGeom prst="rect">
              <a:avLst/>
            </a:prstGeom>
            <a:noFill/>
          </p:spPr>
          <p:txBody>
            <a:bodyPr wrap="square" rtlCol="0">
              <a:spAutoFit/>
            </a:bodyPr>
            <a:lstStyle/>
            <a:p>
              <a:pPr algn="ctr"/>
              <a:r>
                <a:rPr lang="en-US" sz="2400" dirty="0"/>
                <a:t>Standard Lock</a:t>
              </a:r>
            </a:p>
          </p:txBody>
        </p:sp>
      </p:grpSp>
    </p:spTree>
    <p:extLst>
      <p:ext uri="{BB962C8B-B14F-4D97-AF65-F5344CB8AC3E}">
        <p14:creationId xmlns:p14="http://schemas.microsoft.com/office/powerpoint/2010/main" val="25176430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271AB40D-B798-4590-837A-0BD70079F9A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96</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1368" y="-2804"/>
            <a:ext cx="6607801" cy="1143000"/>
          </a:xfrm>
        </p:spPr>
        <p:txBody>
          <a:bodyPr>
            <a:noAutofit/>
          </a:bodyPr>
          <a:lstStyle/>
          <a:p>
            <a:r>
              <a:rPr lang="en-US" sz="3600" dirty="0"/>
              <a:t>LOCKOUT TAGOUT DEVICES</a:t>
            </a:r>
            <a:br>
              <a:rPr lang="en-US" dirty="0"/>
            </a:br>
            <a:r>
              <a:rPr lang="en-US" sz="2800" dirty="0">
                <a:solidFill>
                  <a:srgbClr val="EEB211"/>
                </a:solidFill>
              </a:rPr>
              <a:t>Hardware Requirements (1)</a:t>
            </a:r>
          </a:p>
        </p:txBody>
      </p:sp>
      <p:sp>
        <p:nvSpPr>
          <p:cNvPr id="28" name="Rectangle 3">
            <a:extLst>
              <a:ext uri="{FF2B5EF4-FFF2-40B4-BE49-F238E27FC236}">
                <a16:creationId xmlns:a16="http://schemas.microsoft.com/office/drawing/2014/main" id="{9E3F72D7-4AAC-45B2-A5FC-44B62F42A5C4}"/>
              </a:ext>
            </a:extLst>
          </p:cNvPr>
          <p:cNvSpPr txBox="1">
            <a:spLocks noChangeArrowheads="1"/>
          </p:cNvSpPr>
          <p:nvPr/>
        </p:nvSpPr>
        <p:spPr>
          <a:xfrm>
            <a:off x="49656" y="1329736"/>
            <a:ext cx="2951148" cy="486372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600"/>
              </a:spcBef>
              <a:buClr>
                <a:srgbClr val="262626"/>
              </a:buClr>
            </a:pPr>
            <a:r>
              <a:rPr lang="en-US" sz="3600" dirty="0"/>
              <a:t>Durable</a:t>
            </a:r>
          </a:p>
          <a:p>
            <a:pPr>
              <a:spcBef>
                <a:spcPts val="600"/>
              </a:spcBef>
              <a:buClr>
                <a:srgbClr val="262626"/>
              </a:buClr>
            </a:pPr>
            <a:r>
              <a:rPr lang="en-US" sz="3600" dirty="0"/>
              <a:t>Standardized</a:t>
            </a:r>
          </a:p>
          <a:p>
            <a:pPr>
              <a:spcBef>
                <a:spcPts val="600"/>
              </a:spcBef>
              <a:buClr>
                <a:srgbClr val="262626"/>
              </a:buClr>
            </a:pPr>
            <a:r>
              <a:rPr lang="en-US" sz="3600" dirty="0"/>
              <a:t>Substantial</a:t>
            </a:r>
          </a:p>
          <a:p>
            <a:pPr>
              <a:spcBef>
                <a:spcPts val="600"/>
              </a:spcBef>
              <a:buClr>
                <a:srgbClr val="262626"/>
              </a:buClr>
            </a:pPr>
            <a:r>
              <a:rPr lang="en-US" sz="3600" dirty="0"/>
              <a:t>Identifiable</a:t>
            </a:r>
          </a:p>
          <a:p>
            <a:pPr marL="0" indent="0">
              <a:spcBef>
                <a:spcPts val="600"/>
              </a:spcBef>
              <a:buClr>
                <a:srgbClr val="EEB211"/>
              </a:buClr>
              <a:buNone/>
            </a:pPr>
            <a:endParaRPr lang="en-US" sz="4400" dirty="0">
              <a:solidFill>
                <a:srgbClr val="EEB211"/>
              </a:solidFill>
            </a:endParaRPr>
          </a:p>
          <a:p>
            <a:pPr>
              <a:spcBef>
                <a:spcPts val="600"/>
              </a:spcBef>
              <a:buClr>
                <a:srgbClr val="EEB211"/>
              </a:buClr>
            </a:pPr>
            <a:endParaRPr lang="en-US" dirty="0"/>
          </a:p>
        </p:txBody>
      </p:sp>
      <p:grpSp>
        <p:nvGrpSpPr>
          <p:cNvPr id="3" name="Group 2" descr="Various photos showing proper and improper lockout/tagout equipment. ">
            <a:extLst>
              <a:ext uri="{FF2B5EF4-FFF2-40B4-BE49-F238E27FC236}">
                <a16:creationId xmlns:a16="http://schemas.microsoft.com/office/drawing/2014/main" id="{1B9C06BC-4243-45A6-B71C-59A105A0162A}"/>
              </a:ext>
            </a:extLst>
          </p:cNvPr>
          <p:cNvGrpSpPr/>
          <p:nvPr/>
        </p:nvGrpSpPr>
        <p:grpSpPr>
          <a:xfrm>
            <a:off x="4046220" y="1329736"/>
            <a:ext cx="4639214" cy="4536955"/>
            <a:chOff x="3000803" y="2435780"/>
            <a:chExt cx="3468240" cy="3924075"/>
          </a:xfrm>
        </p:grpSpPr>
        <p:pic>
          <p:nvPicPr>
            <p:cNvPr id="29" name="Picture 7" descr="Photo of several different LOTO kits. The kits contain equipment that is necessary to LOTO equipment. The top picture shows an assortment of locks that are to control hazardous energy. ">
              <a:extLst>
                <a:ext uri="{FF2B5EF4-FFF2-40B4-BE49-F238E27FC236}">
                  <a16:creationId xmlns:a16="http://schemas.microsoft.com/office/drawing/2014/main" id="{9D04C373-AA80-4216-A652-2CAD4E99459F}"/>
                </a:ext>
              </a:extLst>
            </p:cNvPr>
            <p:cNvPicPr>
              <a:picLocks noChangeAspect="1" noChangeArrowheads="1"/>
            </p:cNvPicPr>
            <p:nvPr/>
          </p:nvPicPr>
          <p:blipFill>
            <a:blip r:embed="rId3" cstate="print"/>
            <a:srcRect/>
            <a:stretch>
              <a:fillRect/>
            </a:stretch>
          </p:blipFill>
          <p:spPr bwMode="auto">
            <a:xfrm>
              <a:off x="3000803" y="2435780"/>
              <a:ext cx="3468240" cy="2121216"/>
            </a:xfrm>
            <a:prstGeom prst="rect">
              <a:avLst/>
            </a:prstGeom>
            <a:noFill/>
            <a:ln w="9525">
              <a:noFill/>
              <a:miter lim="800000"/>
              <a:headEnd/>
              <a:tailEnd/>
            </a:ln>
          </p:spPr>
        </p:pic>
        <p:pic>
          <p:nvPicPr>
            <p:cNvPr id="30" name="Picture 8" descr="The lower lefthand picture illustrates several different colored padlocks.">
              <a:extLst>
                <a:ext uri="{FF2B5EF4-FFF2-40B4-BE49-F238E27FC236}">
                  <a16:creationId xmlns:a16="http://schemas.microsoft.com/office/drawing/2014/main" id="{611BA9E4-B31A-4F81-ACD0-91EBE42E397B}"/>
                </a:ext>
              </a:extLst>
            </p:cNvPr>
            <p:cNvPicPr>
              <a:picLocks noChangeAspect="1" noChangeArrowheads="1"/>
            </p:cNvPicPr>
            <p:nvPr/>
          </p:nvPicPr>
          <p:blipFill>
            <a:blip r:embed="rId4" cstate="print"/>
            <a:srcRect/>
            <a:stretch>
              <a:fillRect/>
            </a:stretch>
          </p:blipFill>
          <p:spPr bwMode="auto">
            <a:xfrm>
              <a:off x="3000803" y="4679471"/>
              <a:ext cx="1785850" cy="1680384"/>
            </a:xfrm>
            <a:prstGeom prst="rect">
              <a:avLst/>
            </a:prstGeom>
            <a:noFill/>
            <a:ln w="9525">
              <a:noFill/>
              <a:miter lim="800000"/>
              <a:headEnd/>
              <a:tailEnd/>
            </a:ln>
          </p:spPr>
        </p:pic>
        <p:pic>
          <p:nvPicPr>
            <p:cNvPr id="31" name="Picture 9" descr="The lower righthand picture shows tags with standardized verbiage and a picture of the worker.  &#10;">
              <a:extLst>
                <a:ext uri="{FF2B5EF4-FFF2-40B4-BE49-F238E27FC236}">
                  <a16:creationId xmlns:a16="http://schemas.microsoft.com/office/drawing/2014/main" id="{CBE15B76-0447-4E17-8AFD-E9036178D2C5}"/>
                </a:ext>
              </a:extLst>
            </p:cNvPr>
            <p:cNvPicPr>
              <a:picLocks noChangeAspect="1" noChangeArrowheads="1"/>
            </p:cNvPicPr>
            <p:nvPr/>
          </p:nvPicPr>
          <p:blipFill>
            <a:blip r:embed="rId5" cstate="print"/>
            <a:srcRect/>
            <a:stretch>
              <a:fillRect/>
            </a:stretch>
          </p:blipFill>
          <p:spPr bwMode="auto">
            <a:xfrm>
              <a:off x="4936778" y="4679471"/>
              <a:ext cx="1532265" cy="1680384"/>
            </a:xfrm>
            <a:prstGeom prst="rect">
              <a:avLst/>
            </a:prstGeom>
            <a:noFill/>
            <a:ln w="9525">
              <a:noFill/>
              <a:miter lim="800000"/>
              <a:headEnd/>
              <a:tailEnd/>
            </a:ln>
          </p:spPr>
        </p:pic>
      </p:grpSp>
    </p:spTree>
    <p:extLst>
      <p:ext uri="{BB962C8B-B14F-4D97-AF65-F5344CB8AC3E}">
        <p14:creationId xmlns:p14="http://schemas.microsoft.com/office/powerpoint/2010/main" val="5265178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C10E064E-6DB5-492C-A2C2-2B746DF06AEE}"/>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97</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1368" y="-2804"/>
            <a:ext cx="6607801" cy="1143000"/>
          </a:xfrm>
        </p:spPr>
        <p:txBody>
          <a:bodyPr>
            <a:noAutofit/>
          </a:bodyPr>
          <a:lstStyle/>
          <a:p>
            <a:r>
              <a:rPr lang="en-US" sz="3600" dirty="0"/>
              <a:t>LOCKOUT TAGOUT DEVICES</a:t>
            </a:r>
            <a:br>
              <a:rPr lang="en-US" dirty="0"/>
            </a:br>
            <a:r>
              <a:rPr lang="en-US" sz="2800" dirty="0">
                <a:solidFill>
                  <a:srgbClr val="EEB211"/>
                </a:solidFill>
              </a:rPr>
              <a:t>Hardware Requirements (2)</a:t>
            </a:r>
          </a:p>
        </p:txBody>
      </p:sp>
      <p:sp>
        <p:nvSpPr>
          <p:cNvPr id="28" name="Rectangle 3">
            <a:extLst>
              <a:ext uri="{FF2B5EF4-FFF2-40B4-BE49-F238E27FC236}">
                <a16:creationId xmlns:a16="http://schemas.microsoft.com/office/drawing/2014/main" id="{9E3F72D7-4AAC-45B2-A5FC-44B62F42A5C4}"/>
              </a:ext>
            </a:extLst>
          </p:cNvPr>
          <p:cNvSpPr txBox="1">
            <a:spLocks noChangeArrowheads="1"/>
          </p:cNvSpPr>
          <p:nvPr/>
        </p:nvSpPr>
        <p:spPr>
          <a:xfrm>
            <a:off x="49655" y="1329736"/>
            <a:ext cx="6968365" cy="486372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257175" marR="0" lvl="0" indent="-257175" algn="l" defTabSz="342900" rtl="0" eaLnBrk="1" fontAlgn="auto" latinLnBrk="0" hangingPunct="1">
              <a:lnSpc>
                <a:spcPct val="100000"/>
              </a:lnSpc>
              <a:spcBef>
                <a:spcPts val="600"/>
              </a:spcBef>
              <a:spcAft>
                <a:spcPts val="0"/>
              </a:spcAft>
              <a:buClr>
                <a:srgbClr val="262626"/>
              </a:buClr>
              <a:buSzTx/>
              <a:buFont typeface="Arial"/>
              <a:buChar char="•"/>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Provided by the employer</a:t>
            </a:r>
          </a:p>
          <a:p>
            <a:pPr marL="257175" marR="0" lvl="0" indent="-257175" algn="l" defTabSz="342900" rtl="0" eaLnBrk="1" fontAlgn="auto" latinLnBrk="0" hangingPunct="1">
              <a:lnSpc>
                <a:spcPct val="100000"/>
              </a:lnSpc>
              <a:spcBef>
                <a:spcPts val="600"/>
              </a:spcBef>
              <a:spcAft>
                <a:spcPts val="0"/>
              </a:spcAft>
              <a:buClr>
                <a:srgbClr val="262626"/>
              </a:buClr>
              <a:buSzTx/>
              <a:buFont typeface="Arial"/>
              <a:buChar char="•"/>
              <a:tabLst/>
              <a:defRPr/>
            </a:pPr>
            <a:r>
              <a:rPr lang="en-US" sz="3600" dirty="0">
                <a:solidFill>
                  <a:prstClr val="black"/>
                </a:solidFill>
                <a:latin typeface="Calibri"/>
              </a:rPr>
              <a:t>Singularly identified </a:t>
            </a:r>
          </a:p>
          <a:p>
            <a:pPr marL="257175" marR="0" lvl="0" indent="-257175" algn="l" defTabSz="342900" rtl="0" eaLnBrk="1" fontAlgn="auto" latinLnBrk="0" hangingPunct="1">
              <a:lnSpc>
                <a:spcPct val="100000"/>
              </a:lnSpc>
              <a:spcBef>
                <a:spcPts val="600"/>
              </a:spcBef>
              <a:spcAft>
                <a:spcPts val="0"/>
              </a:spcAft>
              <a:buClr>
                <a:srgbClr val="262626"/>
              </a:buClr>
              <a:buSzTx/>
              <a:buFont typeface="Arial"/>
              <a:buChar char="•"/>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Only devices used for control</a:t>
            </a:r>
          </a:p>
          <a:p>
            <a:pPr marL="257175" marR="0" lvl="0" indent="-257175" algn="l" defTabSz="342900" rtl="0" eaLnBrk="1" fontAlgn="auto" latinLnBrk="0" hangingPunct="1">
              <a:lnSpc>
                <a:spcPct val="100000"/>
              </a:lnSpc>
              <a:spcBef>
                <a:spcPts val="600"/>
              </a:spcBef>
              <a:spcAft>
                <a:spcPts val="0"/>
              </a:spcAft>
              <a:buClr>
                <a:srgbClr val="262626"/>
              </a:buClr>
              <a:buSzTx/>
              <a:buFont typeface="Arial"/>
              <a:buChar char="•"/>
              <a:tabLst/>
              <a:defRPr/>
            </a:pPr>
            <a:r>
              <a:rPr lang="en-US" sz="3600" dirty="0">
                <a:solidFill>
                  <a:prstClr val="black"/>
                </a:solidFill>
                <a:latin typeface="Calibri"/>
              </a:rPr>
              <a:t>Not used for other purposes</a:t>
            </a:r>
            <a:endParaRPr kumimoji="0" lang="en-US" sz="3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600"/>
              </a:spcBef>
              <a:spcAft>
                <a:spcPts val="0"/>
              </a:spcAft>
              <a:buClr>
                <a:srgbClr val="EEB211"/>
              </a:buClr>
              <a:buSzTx/>
              <a:buFont typeface="Arial"/>
              <a:buNone/>
              <a:tabLst/>
              <a:defRPr/>
            </a:pPr>
            <a:endParaRPr kumimoji="0" lang="en-US" sz="4400" b="0" i="0" u="none" strike="noStrike" kern="1200" cap="none" spc="0" normalizeH="0" baseline="0" noProof="0" dirty="0">
              <a:ln>
                <a:noFill/>
              </a:ln>
              <a:solidFill>
                <a:srgbClr val="EEB211"/>
              </a:solidFill>
              <a:effectLst/>
              <a:uLnTx/>
              <a:uFillTx/>
              <a:latin typeface="Calibri"/>
              <a:ea typeface="+mn-ea"/>
              <a:cs typeface="+mn-cs"/>
            </a:endParaRPr>
          </a:p>
          <a:p>
            <a:pPr marL="257175" marR="0" lvl="0" indent="-257175" algn="l" defTabSz="342900" rtl="0" eaLnBrk="1" fontAlgn="auto" latinLnBrk="0" hangingPunct="1">
              <a:lnSpc>
                <a:spcPct val="100000"/>
              </a:lnSpc>
              <a:spcBef>
                <a:spcPts val="600"/>
              </a:spcBef>
              <a:spcAft>
                <a:spcPts val="0"/>
              </a:spcAft>
              <a:buClr>
                <a:srgbClr val="EEB211"/>
              </a:buClr>
              <a:buSzTx/>
              <a:buFont typeface="Arial"/>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36834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6DED3-693C-42DE-BCFF-0E6E46AC075E}"/>
              </a:ext>
            </a:extLst>
          </p:cNvPr>
          <p:cNvSpPr>
            <a:spLocks noGrp="1"/>
          </p:cNvSpPr>
          <p:nvPr>
            <p:ph type="title"/>
          </p:nvPr>
        </p:nvSpPr>
        <p:spPr>
          <a:xfrm>
            <a:off x="246197" y="89972"/>
            <a:ext cx="6096000" cy="1143000"/>
          </a:xfrm>
        </p:spPr>
        <p:txBody>
          <a:bodyPr>
            <a:normAutofit fontScale="90000"/>
          </a:bodyPr>
          <a:lstStyle/>
          <a:p>
            <a:r>
              <a:rPr lang="en-US" sz="4000" dirty="0"/>
              <a:t>LOCKOUT TAGOUT DEVICES</a:t>
            </a:r>
            <a:br>
              <a:rPr lang="en-US" sz="3600" dirty="0"/>
            </a:br>
            <a:r>
              <a:rPr lang="en-US" sz="3600" dirty="0">
                <a:solidFill>
                  <a:srgbClr val="EEB211"/>
                </a:solidFill>
              </a:rPr>
              <a:t>Hasps and Plug Covers</a:t>
            </a:r>
          </a:p>
        </p:txBody>
      </p:sp>
      <p:sp>
        <p:nvSpPr>
          <p:cNvPr id="4" name="Slide Number Placeholder 3">
            <a:extLst>
              <a:ext uri="{FF2B5EF4-FFF2-40B4-BE49-F238E27FC236}">
                <a16:creationId xmlns:a16="http://schemas.microsoft.com/office/drawing/2014/main" id="{D7351652-4F3F-48AA-98F0-2C7FC37D490D}"/>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98</a:t>
            </a:fld>
            <a:endParaRPr lang="en-US" dirty="0"/>
          </a:p>
        </p:txBody>
      </p:sp>
      <p:sp>
        <p:nvSpPr>
          <p:cNvPr id="7" name="TextBox 6">
            <a:extLst>
              <a:ext uri="{FF2B5EF4-FFF2-40B4-BE49-F238E27FC236}">
                <a16:creationId xmlns:a16="http://schemas.microsoft.com/office/drawing/2014/main" id="{115CE4FB-3FE6-4B33-A2BC-090E6A4406D6}"/>
              </a:ext>
            </a:extLst>
          </p:cNvPr>
          <p:cNvSpPr txBox="1"/>
          <p:nvPr/>
        </p:nvSpPr>
        <p:spPr>
          <a:xfrm>
            <a:off x="484016" y="1417638"/>
            <a:ext cx="3164059" cy="461665"/>
          </a:xfrm>
          <a:prstGeom prst="rect">
            <a:avLst/>
          </a:prstGeom>
          <a:noFill/>
        </p:spPr>
        <p:txBody>
          <a:bodyPr wrap="square" rtlCol="0">
            <a:spAutoFit/>
          </a:bodyPr>
          <a:lstStyle/>
          <a:p>
            <a:pPr algn="ctr"/>
            <a:r>
              <a:rPr lang="en-US" sz="2400" dirty="0"/>
              <a:t>Hasp</a:t>
            </a:r>
            <a:endParaRPr lang="en-US" dirty="0"/>
          </a:p>
        </p:txBody>
      </p:sp>
      <p:pic>
        <p:nvPicPr>
          <p:cNvPr id="6" name="Picture 6" descr="A hasp connected to a circuit breaker. ">
            <a:extLst>
              <a:ext uri="{FF2B5EF4-FFF2-40B4-BE49-F238E27FC236}">
                <a16:creationId xmlns:a16="http://schemas.microsoft.com/office/drawing/2014/main" id="{3DCE82A3-7702-4FDA-81A9-26A1F74D1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833964"/>
            <a:ext cx="3190875"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descr="Right photo titled &quot;plug cover&quot;">
            <a:extLst>
              <a:ext uri="{FF2B5EF4-FFF2-40B4-BE49-F238E27FC236}">
                <a16:creationId xmlns:a16="http://schemas.microsoft.com/office/drawing/2014/main" id="{7EBA7BBE-3DFA-47EF-98B0-F6608FB8A63F}"/>
              </a:ext>
            </a:extLst>
          </p:cNvPr>
          <p:cNvSpPr txBox="1"/>
          <p:nvPr/>
        </p:nvSpPr>
        <p:spPr>
          <a:xfrm>
            <a:off x="5162290" y="2294532"/>
            <a:ext cx="3164059" cy="461665"/>
          </a:xfrm>
          <a:prstGeom prst="rect">
            <a:avLst/>
          </a:prstGeom>
          <a:noFill/>
        </p:spPr>
        <p:txBody>
          <a:bodyPr wrap="square" rtlCol="0">
            <a:spAutoFit/>
          </a:bodyPr>
          <a:lstStyle/>
          <a:p>
            <a:pPr algn="ctr"/>
            <a:r>
              <a:rPr lang="en-US" sz="2400" dirty="0"/>
              <a:t>Plug Cover</a:t>
            </a:r>
          </a:p>
        </p:txBody>
      </p:sp>
      <p:pic>
        <p:nvPicPr>
          <p:cNvPr id="9" name="Picture 7" descr="A plug cover.">
            <a:extLst>
              <a:ext uri="{FF2B5EF4-FFF2-40B4-BE49-F238E27FC236}">
                <a16:creationId xmlns:a16="http://schemas.microsoft.com/office/drawing/2014/main" id="{B2240BF4-54B5-4249-9C1A-B7E8636F23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3536" y="2663864"/>
            <a:ext cx="3242813"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77153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6EDC-9733-4ABF-A3DC-F5AA3772329A}"/>
              </a:ext>
            </a:extLst>
          </p:cNvPr>
          <p:cNvSpPr>
            <a:spLocks noGrp="1"/>
          </p:cNvSpPr>
          <p:nvPr>
            <p:ph type="title"/>
          </p:nvPr>
        </p:nvSpPr>
        <p:spPr>
          <a:xfrm>
            <a:off x="128195" y="96270"/>
            <a:ext cx="6548034" cy="1143000"/>
          </a:xfrm>
        </p:spPr>
        <p:txBody>
          <a:bodyPr>
            <a:normAutofit/>
          </a:bodyPr>
          <a:lstStyle/>
          <a:p>
            <a:r>
              <a:rPr lang="en-US" sz="3600" dirty="0"/>
              <a:t>LOCKOUT TAGOUT DEVICES</a:t>
            </a:r>
            <a:br>
              <a:rPr lang="en-US" dirty="0"/>
            </a:br>
            <a:r>
              <a:rPr lang="en-US" sz="3100" dirty="0">
                <a:solidFill>
                  <a:srgbClr val="EEB211"/>
                </a:solidFill>
              </a:rPr>
              <a:t>Valve Covers and Single Pole Device</a:t>
            </a:r>
          </a:p>
        </p:txBody>
      </p:sp>
      <p:sp>
        <p:nvSpPr>
          <p:cNvPr id="4" name="Slide Number Placeholder 3">
            <a:extLst>
              <a:ext uri="{FF2B5EF4-FFF2-40B4-BE49-F238E27FC236}">
                <a16:creationId xmlns:a16="http://schemas.microsoft.com/office/drawing/2014/main" id="{1921FE9C-2114-4114-89E0-051515C68BD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99</a:t>
            </a:fld>
            <a:endParaRPr lang="en-US" dirty="0"/>
          </a:p>
        </p:txBody>
      </p:sp>
      <p:sp>
        <p:nvSpPr>
          <p:cNvPr id="7" name="TextBox 6">
            <a:extLst>
              <a:ext uri="{FF2B5EF4-FFF2-40B4-BE49-F238E27FC236}">
                <a16:creationId xmlns:a16="http://schemas.microsoft.com/office/drawing/2014/main" id="{4A2866E1-8B9D-4EBB-B7A7-6EE0F46FE9A4}"/>
              </a:ext>
            </a:extLst>
          </p:cNvPr>
          <p:cNvSpPr txBox="1"/>
          <p:nvPr/>
        </p:nvSpPr>
        <p:spPr>
          <a:xfrm>
            <a:off x="965102" y="1293686"/>
            <a:ext cx="3164059" cy="461665"/>
          </a:xfrm>
          <a:prstGeom prst="rect">
            <a:avLst/>
          </a:prstGeom>
          <a:noFill/>
        </p:spPr>
        <p:txBody>
          <a:bodyPr wrap="square" rtlCol="0">
            <a:spAutoFit/>
          </a:bodyPr>
          <a:lstStyle/>
          <a:p>
            <a:pPr algn="ctr"/>
            <a:r>
              <a:rPr lang="en-US" sz="2400" dirty="0"/>
              <a:t>Single Pole</a:t>
            </a:r>
          </a:p>
        </p:txBody>
      </p:sp>
      <p:pic>
        <p:nvPicPr>
          <p:cNvPr id="6" name="Picture 4" descr="A single pole lockout device with a lock affixed to it. ">
            <a:extLst>
              <a:ext uri="{FF2B5EF4-FFF2-40B4-BE49-F238E27FC236}">
                <a16:creationId xmlns:a16="http://schemas.microsoft.com/office/drawing/2014/main" id="{8EED7914-39EC-4479-B488-6BFC052625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103" y="1924033"/>
            <a:ext cx="3164059" cy="409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F0A96EBF-B0BF-4C3B-80CB-F24524E8EA15}"/>
              </a:ext>
            </a:extLst>
          </p:cNvPr>
          <p:cNvSpPr txBox="1"/>
          <p:nvPr/>
        </p:nvSpPr>
        <p:spPr>
          <a:xfrm>
            <a:off x="5392426" y="1062854"/>
            <a:ext cx="3164059" cy="461665"/>
          </a:xfrm>
          <a:prstGeom prst="rect">
            <a:avLst/>
          </a:prstGeom>
          <a:noFill/>
        </p:spPr>
        <p:txBody>
          <a:bodyPr wrap="square" rtlCol="0">
            <a:spAutoFit/>
          </a:bodyPr>
          <a:lstStyle/>
          <a:p>
            <a:pPr algn="ctr"/>
            <a:r>
              <a:rPr lang="en-US" sz="2400" dirty="0"/>
              <a:t>Valve Cover</a:t>
            </a:r>
          </a:p>
        </p:txBody>
      </p:sp>
      <p:pic>
        <p:nvPicPr>
          <p:cNvPr id="12" name="Picture 5" descr="A valve cover. ">
            <a:extLst>
              <a:ext uri="{FF2B5EF4-FFF2-40B4-BE49-F238E27FC236}">
                <a16:creationId xmlns:a16="http://schemas.microsoft.com/office/drawing/2014/main" id="{40285263-ABFA-4780-96A0-C80ECA43F3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6216" y="1524519"/>
            <a:ext cx="3140269" cy="2075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601D7D85-D300-4176-9436-75D9C9DBC2D6}"/>
              </a:ext>
            </a:extLst>
          </p:cNvPr>
          <p:cNvSpPr txBox="1"/>
          <p:nvPr/>
        </p:nvSpPr>
        <p:spPr>
          <a:xfrm>
            <a:off x="5505849" y="3611106"/>
            <a:ext cx="2937212" cy="368714"/>
          </a:xfrm>
          <a:prstGeom prst="rect">
            <a:avLst/>
          </a:prstGeom>
          <a:noFill/>
        </p:spPr>
        <p:txBody>
          <a:bodyPr wrap="square" rtlCol="0">
            <a:spAutoFit/>
          </a:bodyPr>
          <a:lstStyle/>
          <a:p>
            <a:pPr algn="ctr"/>
            <a:r>
              <a:rPr lang="en-US" sz="2400" dirty="0"/>
              <a:t>Ball Valve Cover</a:t>
            </a:r>
          </a:p>
        </p:txBody>
      </p:sp>
      <p:pic>
        <p:nvPicPr>
          <p:cNvPr id="9" name="Picture 2" descr="A ball valve cover, which is securing the valve in a position that will prevent the release of any energy. ">
            <a:extLst>
              <a:ext uri="{FF2B5EF4-FFF2-40B4-BE49-F238E27FC236}">
                <a16:creationId xmlns:a16="http://schemas.microsoft.com/office/drawing/2014/main" id="{0F46301E-6BCE-4EC7-8E35-EAE7FCA428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5849" y="4002610"/>
            <a:ext cx="2937212" cy="2366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53816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19D91020-3546-4FE4-85E1-5CEE3F180BB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100</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65725"/>
            <a:ext cx="6607801" cy="1143000"/>
          </a:xfrm>
        </p:spPr>
        <p:txBody>
          <a:bodyPr>
            <a:noAutofit/>
          </a:bodyPr>
          <a:lstStyle/>
          <a:p>
            <a:r>
              <a:rPr lang="en-US" sz="3600" dirty="0"/>
              <a:t>LOCKOUT TAGOUT DEVICES</a:t>
            </a:r>
            <a:br>
              <a:rPr lang="en-US" dirty="0"/>
            </a:br>
            <a:r>
              <a:rPr lang="en-US" sz="2800" dirty="0">
                <a:solidFill>
                  <a:srgbClr val="EEB211"/>
                </a:solidFill>
              </a:rPr>
              <a:t>Hardware Requirements (3)</a:t>
            </a:r>
          </a:p>
        </p:txBody>
      </p:sp>
      <p:pic>
        <p:nvPicPr>
          <p:cNvPr id="12" name="Picture 11" descr="Photo of improper LOTO: employee used zip ties and then placed loop over safety switch handle. ">
            <a:extLst>
              <a:ext uri="{FF2B5EF4-FFF2-40B4-BE49-F238E27FC236}">
                <a16:creationId xmlns:a16="http://schemas.microsoft.com/office/drawing/2014/main" id="{A41857CE-0FDD-48D2-A78D-9C68CEC366FA}"/>
              </a:ext>
            </a:extLst>
          </p:cNvPr>
          <p:cNvPicPr>
            <a:picLocks noChangeAspect="1"/>
          </p:cNvPicPr>
          <p:nvPr/>
        </p:nvPicPr>
        <p:blipFill>
          <a:blip r:embed="rId3"/>
          <a:stretch>
            <a:fillRect/>
          </a:stretch>
        </p:blipFill>
        <p:spPr>
          <a:xfrm>
            <a:off x="6307553" y="2004958"/>
            <a:ext cx="2620366" cy="4674776"/>
          </a:xfrm>
          <a:prstGeom prst="rect">
            <a:avLst/>
          </a:prstGeom>
        </p:spPr>
      </p:pic>
      <p:sp>
        <p:nvSpPr>
          <p:cNvPr id="11" name="Rectangle 3">
            <a:extLst>
              <a:ext uri="{FF2B5EF4-FFF2-40B4-BE49-F238E27FC236}">
                <a16:creationId xmlns:a16="http://schemas.microsoft.com/office/drawing/2014/main" id="{1827AE1E-E4BF-4C91-88EC-CBE84A9D7CD0}"/>
              </a:ext>
            </a:extLst>
          </p:cNvPr>
          <p:cNvSpPr txBox="1">
            <a:spLocks noChangeArrowheads="1"/>
          </p:cNvSpPr>
          <p:nvPr/>
        </p:nvSpPr>
        <p:spPr>
          <a:xfrm>
            <a:off x="0" y="1399224"/>
            <a:ext cx="8229600" cy="49631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buClr>
                <a:srgbClr val="262626"/>
              </a:buClr>
            </a:pPr>
            <a:r>
              <a:rPr lang="en-US" sz="2800" dirty="0"/>
              <a:t>Durable – be able to withstand environment</a:t>
            </a:r>
          </a:p>
          <a:p>
            <a:pPr marL="0" indent="0">
              <a:lnSpc>
                <a:spcPct val="90000"/>
              </a:lnSpc>
              <a:buClr>
                <a:srgbClr val="EEB211"/>
              </a:buClr>
              <a:buNone/>
            </a:pPr>
            <a:endParaRPr lang="en-US" sz="1200" dirty="0"/>
          </a:p>
          <a:p>
            <a:pPr>
              <a:lnSpc>
                <a:spcPct val="90000"/>
              </a:lnSpc>
              <a:buClr>
                <a:srgbClr val="262626"/>
              </a:buClr>
            </a:pPr>
            <a:r>
              <a:rPr lang="en-US" sz="2800" dirty="0"/>
              <a:t>Standardized – color, size, etc.</a:t>
            </a:r>
          </a:p>
          <a:p>
            <a:pPr lvl="1">
              <a:lnSpc>
                <a:spcPct val="90000"/>
              </a:lnSpc>
            </a:pPr>
            <a:r>
              <a:rPr lang="en-US" sz="2800" dirty="0"/>
              <a:t>Tags : print and format</a:t>
            </a:r>
          </a:p>
          <a:p>
            <a:pPr marL="342900" lvl="1" indent="0">
              <a:lnSpc>
                <a:spcPct val="90000"/>
              </a:lnSpc>
              <a:buNone/>
            </a:pPr>
            <a:endParaRPr lang="en-US" sz="2400" dirty="0"/>
          </a:p>
          <a:p>
            <a:pPr>
              <a:lnSpc>
                <a:spcPct val="90000"/>
              </a:lnSpc>
              <a:buClr>
                <a:srgbClr val="262626"/>
              </a:buClr>
            </a:pPr>
            <a:r>
              <a:rPr lang="en-US" sz="2800" dirty="0"/>
              <a:t>Substantial – no accidental removal</a:t>
            </a:r>
          </a:p>
          <a:p>
            <a:pPr lvl="1">
              <a:lnSpc>
                <a:spcPct val="90000"/>
              </a:lnSpc>
            </a:pPr>
            <a:r>
              <a:rPr lang="en-US" sz="2800" dirty="0"/>
              <a:t>Tag attachment means:</a:t>
            </a:r>
          </a:p>
          <a:p>
            <a:pPr marL="682625" lvl="2">
              <a:lnSpc>
                <a:spcPct val="90000"/>
              </a:lnSpc>
              <a:buClr>
                <a:srgbClr val="262626"/>
              </a:buClr>
            </a:pPr>
            <a:r>
              <a:rPr lang="en-US" sz="2800" dirty="0"/>
              <a:t>Withstand at least 50 pounds of force</a:t>
            </a:r>
          </a:p>
          <a:p>
            <a:pPr marL="682625" lvl="2">
              <a:lnSpc>
                <a:spcPct val="90000"/>
              </a:lnSpc>
              <a:buClr>
                <a:srgbClr val="262626"/>
              </a:buClr>
            </a:pPr>
            <a:r>
              <a:rPr lang="en-US" sz="2800" dirty="0"/>
              <a:t>Not re-usable </a:t>
            </a:r>
          </a:p>
          <a:p>
            <a:pPr marL="682625" lvl="2">
              <a:lnSpc>
                <a:spcPct val="90000"/>
              </a:lnSpc>
              <a:buClr>
                <a:srgbClr val="262626"/>
              </a:buClr>
            </a:pPr>
            <a:r>
              <a:rPr lang="en-US" sz="2800" dirty="0"/>
              <a:t>Self locking</a:t>
            </a:r>
          </a:p>
          <a:p>
            <a:pPr marL="682625" lvl="2">
              <a:lnSpc>
                <a:spcPct val="90000"/>
              </a:lnSpc>
              <a:buClr>
                <a:srgbClr val="262626"/>
              </a:buClr>
            </a:pPr>
            <a:r>
              <a:rPr lang="en-US" sz="2800" dirty="0"/>
              <a:t>Attachable by hand</a:t>
            </a:r>
          </a:p>
        </p:txBody>
      </p:sp>
    </p:spTree>
    <p:extLst>
      <p:ext uri="{BB962C8B-B14F-4D97-AF65-F5344CB8AC3E}">
        <p14:creationId xmlns:p14="http://schemas.microsoft.com/office/powerpoint/2010/main" val="23520075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BA5D62E3-C1BF-49C1-8909-B3F43910A12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101</a:t>
            </a:fld>
            <a:endParaRPr lang="en-US" dirty="0"/>
          </a:p>
        </p:txBody>
      </p:sp>
      <p:sp>
        <p:nvSpPr>
          <p:cNvPr id="95235" name="Rectangle 5">
            <a:extLst>
              <a:ext uri="{FF2B5EF4-FFF2-40B4-BE49-F238E27FC236}">
                <a16:creationId xmlns:a16="http://schemas.microsoft.com/office/drawing/2014/main" id="{F7AF7D95-A184-42FC-B3E6-96256C6BFC34}"/>
              </a:ext>
            </a:extLst>
          </p:cNvPr>
          <p:cNvSpPr>
            <a:spLocks noGrp="1" noChangeArrowheads="1"/>
          </p:cNvSpPr>
          <p:nvPr>
            <p:ph type="title"/>
          </p:nvPr>
        </p:nvSpPr>
        <p:spPr>
          <a:xfrm>
            <a:off x="276860" y="202670"/>
            <a:ext cx="6096000" cy="1143000"/>
          </a:xfrm>
        </p:spPr>
        <p:txBody>
          <a:bodyPr>
            <a:normAutofit/>
          </a:bodyPr>
          <a:lstStyle/>
          <a:p>
            <a:r>
              <a:rPr lang="en-US" altLang="en-US" sz="3600" dirty="0"/>
              <a:t>DURABLE?</a:t>
            </a:r>
          </a:p>
        </p:txBody>
      </p:sp>
      <p:pic>
        <p:nvPicPr>
          <p:cNvPr id="95234" name="Picture 8" descr="Photo of an adequate tag used for lockout/tagout. Tag reads &quot;DANGER DO NOT OPERATE&quot; and has the name and department of employee working on the equipment.">
            <a:extLst>
              <a:ext uri="{FF2B5EF4-FFF2-40B4-BE49-F238E27FC236}">
                <a16:creationId xmlns:a16="http://schemas.microsoft.com/office/drawing/2014/main" id="{B28CC14F-2203-4EF1-BCC6-621DD69114C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23938" y="1626130"/>
            <a:ext cx="2913062" cy="3886200"/>
          </a:xfrm>
        </p:spPr>
      </p:pic>
      <p:pic>
        <p:nvPicPr>
          <p:cNvPr id="95236" name="Picture 10" descr="Photo of a worn tag. This tag is not adequate. Tags must be durable. ">
            <a:extLst>
              <a:ext uri="{FF2B5EF4-FFF2-40B4-BE49-F238E27FC236}">
                <a16:creationId xmlns:a16="http://schemas.microsoft.com/office/drawing/2014/main" id="{02F28018-9F11-41C6-95A6-1137F004B25F}"/>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207002" y="1626130"/>
            <a:ext cx="3476625" cy="3886200"/>
          </a:xfr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DC9DCE4A-3880-4969-BAE3-E88BDE54D40A}"/>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102</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45426"/>
            <a:ext cx="6607801" cy="1143000"/>
          </a:xfrm>
        </p:spPr>
        <p:txBody>
          <a:bodyPr>
            <a:noAutofit/>
          </a:bodyPr>
          <a:lstStyle/>
          <a:p>
            <a:r>
              <a:rPr lang="en-US" sz="3600" dirty="0"/>
              <a:t>LOCKOUT TAGOUT DEVICES</a:t>
            </a:r>
            <a:br>
              <a:rPr lang="en-US" dirty="0"/>
            </a:br>
            <a:r>
              <a:rPr lang="en-US" sz="2800" dirty="0">
                <a:solidFill>
                  <a:srgbClr val="EEB211"/>
                </a:solidFill>
              </a:rPr>
              <a:t>Hardware Requirements (4)</a:t>
            </a:r>
          </a:p>
        </p:txBody>
      </p:sp>
      <p:sp>
        <p:nvSpPr>
          <p:cNvPr id="7" name="Rectangle 3">
            <a:extLst>
              <a:ext uri="{FF2B5EF4-FFF2-40B4-BE49-F238E27FC236}">
                <a16:creationId xmlns:a16="http://schemas.microsoft.com/office/drawing/2014/main" id="{F5063609-C8C2-4E64-B7F6-862051BAB424}"/>
              </a:ext>
            </a:extLst>
          </p:cNvPr>
          <p:cNvSpPr txBox="1">
            <a:spLocks noChangeArrowheads="1"/>
          </p:cNvSpPr>
          <p:nvPr/>
        </p:nvSpPr>
        <p:spPr>
          <a:xfrm>
            <a:off x="0" y="1405672"/>
            <a:ext cx="4628875"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3200" dirty="0"/>
              <a:t>Identifiable – identify the employee who applied</a:t>
            </a:r>
          </a:p>
          <a:p>
            <a:endParaRPr lang="en-US" sz="3200" dirty="0"/>
          </a:p>
          <a:p>
            <a:pPr lvl="1"/>
            <a:r>
              <a:rPr lang="en-US" sz="2800" dirty="0"/>
              <a:t>Tags must include legend such as DO NOT START</a:t>
            </a:r>
          </a:p>
        </p:txBody>
      </p:sp>
      <p:pic>
        <p:nvPicPr>
          <p:cNvPr id="5" name="Picture 6" descr="Photo of Tag that says: &quot;DANGER DO NOT OPERATE My life is on the line&quot; with the name of the employee and their department. ">
            <a:extLst>
              <a:ext uri="{FF2B5EF4-FFF2-40B4-BE49-F238E27FC236}">
                <a16:creationId xmlns:a16="http://schemas.microsoft.com/office/drawing/2014/main" id="{E8ACA7E3-AC7E-4ED6-B6D4-7FFEC71E67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534" y="1405672"/>
            <a:ext cx="3821386" cy="4885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31483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8474FF-F79F-4908-B793-56F252B624E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103</a:t>
            </a:fld>
            <a:endParaRPr lang="en-US" dirty="0"/>
          </a:p>
        </p:txBody>
      </p:sp>
      <p:sp>
        <p:nvSpPr>
          <p:cNvPr id="2" name="Title 1">
            <a:extLst>
              <a:ext uri="{FF2B5EF4-FFF2-40B4-BE49-F238E27FC236}">
                <a16:creationId xmlns:a16="http://schemas.microsoft.com/office/drawing/2014/main" id="{F21083AE-BE74-4737-B3C8-9E0594CB78F1}"/>
              </a:ext>
            </a:extLst>
          </p:cNvPr>
          <p:cNvSpPr>
            <a:spLocks noGrp="1"/>
          </p:cNvSpPr>
          <p:nvPr>
            <p:ph type="title"/>
          </p:nvPr>
        </p:nvSpPr>
        <p:spPr>
          <a:xfrm>
            <a:off x="581186" y="-139484"/>
            <a:ext cx="6749512" cy="1143000"/>
          </a:xfrm>
        </p:spPr>
        <p:txBody>
          <a:bodyPr>
            <a:noAutofit/>
          </a:bodyPr>
          <a:lstStyle/>
          <a:p>
            <a:r>
              <a:rPr lang="en-US" sz="3600" dirty="0"/>
              <a:t>SUFFICIENT LOCKOUT/TAGOUT? </a:t>
            </a:r>
          </a:p>
        </p:txBody>
      </p:sp>
      <p:graphicFrame>
        <p:nvGraphicFramePr>
          <p:cNvPr id="5" name="Object 2" descr="Photo demonstrates inadequate LOTO used for pipes. Handles have been locked but it is still possible to rotate handles. ">
            <a:extLst>
              <a:ext uri="{FF2B5EF4-FFF2-40B4-BE49-F238E27FC236}">
                <a16:creationId xmlns:a16="http://schemas.microsoft.com/office/drawing/2014/main" id="{06615F03-377D-4CA0-A81E-C0455E1C53AD}"/>
              </a:ext>
            </a:extLst>
          </p:cNvPr>
          <p:cNvGraphicFramePr>
            <a:graphicFrameLocks noChangeAspect="1"/>
          </p:cNvGraphicFramePr>
          <p:nvPr/>
        </p:nvGraphicFramePr>
        <p:xfrm>
          <a:off x="581185" y="661778"/>
          <a:ext cx="7981629" cy="5986222"/>
        </p:xfrm>
        <a:graphic>
          <a:graphicData uri="http://schemas.openxmlformats.org/presentationml/2006/ole">
            <mc:AlternateContent xmlns:mc="http://schemas.openxmlformats.org/markup-compatibility/2006">
              <mc:Choice xmlns:v="urn:schemas-microsoft-com:vml" Requires="v">
                <p:oleObj spid="_x0000_s35880" name="Bitmap Image" r:id="rId4" imgW="12193702" imgH="9142857" progId="Paint.Picture">
                  <p:embed/>
                </p:oleObj>
              </mc:Choice>
              <mc:Fallback>
                <p:oleObj name="Bitmap Image" r:id="rId4" imgW="12193702" imgH="9142857" progId="Paint.Picture">
                  <p:embed/>
                  <p:pic>
                    <p:nvPicPr>
                      <p:cNvPr id="5" name="Object 2" descr="Photo demonstrates inadequate LOTO used for pipes. Handles have been locked but it is still possible to rotate handles. ">
                        <a:extLst>
                          <a:ext uri="{FF2B5EF4-FFF2-40B4-BE49-F238E27FC236}">
                            <a16:creationId xmlns:a16="http://schemas.microsoft.com/office/drawing/2014/main" id="{06615F03-377D-4CA0-A81E-C0455E1C53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185" y="661778"/>
                        <a:ext cx="7981629" cy="5986222"/>
                      </a:xfrm>
                      <a:prstGeom prst="rect">
                        <a:avLst/>
                      </a:prstGeom>
                      <a:noFill/>
                    </p:spPr>
                  </p:pic>
                </p:oleObj>
              </mc:Fallback>
            </mc:AlternateContent>
          </a:graphicData>
        </a:graphic>
      </p:graphicFrame>
    </p:spTree>
    <p:extLst>
      <p:ext uri="{BB962C8B-B14F-4D97-AF65-F5344CB8AC3E}">
        <p14:creationId xmlns:p14="http://schemas.microsoft.com/office/powerpoint/2010/main" val="31751304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3F1C-5637-4956-8BFE-7FAC07E1FA72}"/>
              </a:ext>
            </a:extLst>
          </p:cNvPr>
          <p:cNvSpPr>
            <a:spLocks noGrp="1"/>
          </p:cNvSpPr>
          <p:nvPr>
            <p:ph type="title"/>
          </p:nvPr>
        </p:nvSpPr>
        <p:spPr>
          <a:xfrm>
            <a:off x="579894" y="-108488"/>
            <a:ext cx="6096000" cy="1143000"/>
          </a:xfrm>
        </p:spPr>
        <p:txBody>
          <a:bodyPr>
            <a:normAutofit/>
          </a:bodyPr>
          <a:lstStyle/>
          <a:p>
            <a:r>
              <a:rPr lang="en-US" sz="3600" dirty="0"/>
              <a:t>ANY BETTER? </a:t>
            </a:r>
          </a:p>
        </p:txBody>
      </p:sp>
      <p:sp>
        <p:nvSpPr>
          <p:cNvPr id="4" name="Slide Number Placeholder 3">
            <a:extLst>
              <a:ext uri="{FF2B5EF4-FFF2-40B4-BE49-F238E27FC236}">
                <a16:creationId xmlns:a16="http://schemas.microsoft.com/office/drawing/2014/main" id="{0E325E78-7DDE-4525-B7A0-F10BEF9F6A3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104</a:t>
            </a:fld>
            <a:endParaRPr lang="en-US" dirty="0"/>
          </a:p>
        </p:txBody>
      </p:sp>
      <p:graphicFrame>
        <p:nvGraphicFramePr>
          <p:cNvPr id="5" name="Object 2" descr="Photo demonstrates inadequate LOTO used for pipes. Handles have been locked but it is still possible to rotate handles. Employee placed chain around handles. ">
            <a:extLst>
              <a:ext uri="{FF2B5EF4-FFF2-40B4-BE49-F238E27FC236}">
                <a16:creationId xmlns:a16="http://schemas.microsoft.com/office/drawing/2014/main" id="{97690A8B-EB05-437C-9729-2CE8E312CEEA}"/>
              </a:ext>
            </a:extLst>
          </p:cNvPr>
          <p:cNvGraphicFramePr>
            <a:graphicFrameLocks noChangeAspect="1"/>
          </p:cNvGraphicFramePr>
          <p:nvPr/>
        </p:nvGraphicFramePr>
        <p:xfrm>
          <a:off x="579894" y="701297"/>
          <a:ext cx="7984211" cy="5988159"/>
        </p:xfrm>
        <a:graphic>
          <a:graphicData uri="http://schemas.openxmlformats.org/presentationml/2006/ole">
            <mc:AlternateContent xmlns:mc="http://schemas.openxmlformats.org/markup-compatibility/2006">
              <mc:Choice xmlns:v="urn:schemas-microsoft-com:vml" Requires="v">
                <p:oleObj spid="_x0000_s36904" name="Bitmap Image" r:id="rId4" imgW="12193702" imgH="9142857" progId="Paint.Picture">
                  <p:embed/>
                </p:oleObj>
              </mc:Choice>
              <mc:Fallback>
                <p:oleObj name="Bitmap Image" r:id="rId4" imgW="12193702" imgH="9142857" progId="Paint.Picture">
                  <p:embed/>
                  <p:pic>
                    <p:nvPicPr>
                      <p:cNvPr id="5" name="Object 2" descr="Photo demonstrates inadequate LOTO used for pipes. Handles have been locked but it is still possible to rotate handles. Employee placed chain around handles. ">
                        <a:extLst>
                          <a:ext uri="{FF2B5EF4-FFF2-40B4-BE49-F238E27FC236}">
                            <a16:creationId xmlns:a16="http://schemas.microsoft.com/office/drawing/2014/main" id="{97690A8B-EB05-437C-9729-2CE8E312CE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894" y="701297"/>
                        <a:ext cx="7984211" cy="5988159"/>
                      </a:xfrm>
                      <a:prstGeom prst="rect">
                        <a:avLst/>
                      </a:prstGeom>
                      <a:noFill/>
                    </p:spPr>
                  </p:pic>
                </p:oleObj>
              </mc:Fallback>
            </mc:AlternateContent>
          </a:graphicData>
        </a:graphic>
      </p:graphicFrame>
    </p:spTree>
    <p:extLst>
      <p:ext uri="{BB962C8B-B14F-4D97-AF65-F5344CB8AC3E}">
        <p14:creationId xmlns:p14="http://schemas.microsoft.com/office/powerpoint/2010/main" val="404806795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2D645-2F3D-4B15-B779-F8C1FF0E7FA7}"/>
              </a:ext>
            </a:extLst>
          </p:cNvPr>
          <p:cNvSpPr>
            <a:spLocks noGrp="1"/>
          </p:cNvSpPr>
          <p:nvPr>
            <p:ph type="title"/>
          </p:nvPr>
        </p:nvSpPr>
        <p:spPr>
          <a:xfrm>
            <a:off x="1523999" y="-182880"/>
            <a:ext cx="6096000" cy="1143000"/>
          </a:xfrm>
        </p:spPr>
        <p:txBody>
          <a:bodyPr>
            <a:normAutofit/>
          </a:bodyPr>
          <a:lstStyle/>
          <a:p>
            <a:pPr algn="ctr"/>
            <a:r>
              <a:rPr lang="en-US" sz="3600" dirty="0"/>
              <a:t>EFFECTIVE LOCKOUT/TAGOUT?</a:t>
            </a:r>
          </a:p>
        </p:txBody>
      </p:sp>
      <p:sp>
        <p:nvSpPr>
          <p:cNvPr id="4" name="Slide Number Placeholder 3">
            <a:extLst>
              <a:ext uri="{FF2B5EF4-FFF2-40B4-BE49-F238E27FC236}">
                <a16:creationId xmlns:a16="http://schemas.microsoft.com/office/drawing/2014/main" id="{F7B5F9D4-E6FB-469F-8EE5-F6A7C3EE31C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105</a:t>
            </a:fld>
            <a:endParaRPr lang="en-US" dirty="0"/>
          </a:p>
        </p:txBody>
      </p:sp>
      <p:graphicFrame>
        <p:nvGraphicFramePr>
          <p:cNvPr id="5" name="Object 2" descr="Photo of inadequate LOTO. Just affixed tag to key that is still inserted into machine. ">
            <a:extLst>
              <a:ext uri="{FF2B5EF4-FFF2-40B4-BE49-F238E27FC236}">
                <a16:creationId xmlns:a16="http://schemas.microsoft.com/office/drawing/2014/main" id="{3DD00C87-DC7D-4562-8667-A2CD6786DC19}"/>
              </a:ext>
            </a:extLst>
          </p:cNvPr>
          <p:cNvGraphicFramePr>
            <a:graphicFrameLocks noChangeAspect="1"/>
          </p:cNvGraphicFramePr>
          <p:nvPr/>
        </p:nvGraphicFramePr>
        <p:xfrm>
          <a:off x="2641790" y="800100"/>
          <a:ext cx="3860419" cy="5788617"/>
        </p:xfrm>
        <a:graphic>
          <a:graphicData uri="http://schemas.openxmlformats.org/presentationml/2006/ole">
            <mc:AlternateContent xmlns:mc="http://schemas.openxmlformats.org/markup-compatibility/2006">
              <mc:Choice xmlns:v="urn:schemas-microsoft-com:vml" Requires="v">
                <p:oleObj spid="_x0000_s37928" name="Photo Editor Photo" r:id="rId4" imgW="5714286" imgH="8573697" progId="MSPhotoEd.3">
                  <p:embed/>
                </p:oleObj>
              </mc:Choice>
              <mc:Fallback>
                <p:oleObj name="Photo Editor Photo" r:id="rId4" imgW="5714286" imgH="8573697" progId="MSPhotoEd.3">
                  <p:embed/>
                  <p:pic>
                    <p:nvPicPr>
                      <p:cNvPr id="5" name="Object 2" descr="Photo of inadequate LOTO. Just affixed tag to key that is still inserted into machine. ">
                        <a:extLst>
                          <a:ext uri="{FF2B5EF4-FFF2-40B4-BE49-F238E27FC236}">
                            <a16:creationId xmlns:a16="http://schemas.microsoft.com/office/drawing/2014/main" id="{3DD00C87-DC7D-4562-8667-A2CD6786DC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1790" y="800100"/>
                        <a:ext cx="3860419" cy="578861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2499552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9941E-B7DA-4F69-9EB8-BB2802C778AD}"/>
              </a:ext>
            </a:extLst>
          </p:cNvPr>
          <p:cNvSpPr>
            <a:spLocks noGrp="1"/>
          </p:cNvSpPr>
          <p:nvPr>
            <p:ph type="title"/>
          </p:nvPr>
        </p:nvSpPr>
        <p:spPr>
          <a:xfrm>
            <a:off x="510540" y="-171256"/>
            <a:ext cx="6096000" cy="1143000"/>
          </a:xfrm>
        </p:spPr>
        <p:txBody>
          <a:bodyPr>
            <a:normAutofit/>
          </a:bodyPr>
          <a:lstStyle/>
          <a:p>
            <a:r>
              <a:rPr lang="en-US" sz="3600" dirty="0"/>
              <a:t>WHAT ABOUT THIS TAG?</a:t>
            </a:r>
          </a:p>
        </p:txBody>
      </p:sp>
      <p:sp>
        <p:nvSpPr>
          <p:cNvPr id="4" name="Slide Number Placeholder 3">
            <a:extLst>
              <a:ext uri="{FF2B5EF4-FFF2-40B4-BE49-F238E27FC236}">
                <a16:creationId xmlns:a16="http://schemas.microsoft.com/office/drawing/2014/main" id="{68CF1291-0CDE-4774-89A7-8A3D6B624BB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106</a:t>
            </a:fld>
            <a:endParaRPr lang="en-US" dirty="0"/>
          </a:p>
        </p:txBody>
      </p:sp>
      <p:graphicFrame>
        <p:nvGraphicFramePr>
          <p:cNvPr id="5" name="Object 2" descr="The picture illustrates a lock (not sure if it is standardized or not; does not appear to be a LOTO lock) and a post it note has been used as a tag. The post it note is not adequate because it would not be durable, identifiable, standardized, and self locking.&#10;">
            <a:extLst>
              <a:ext uri="{FF2B5EF4-FFF2-40B4-BE49-F238E27FC236}">
                <a16:creationId xmlns:a16="http://schemas.microsoft.com/office/drawing/2014/main" id="{B3DD7761-8887-49E5-825E-8B1FE94E3E35}"/>
              </a:ext>
            </a:extLst>
          </p:cNvPr>
          <p:cNvGraphicFramePr>
            <a:graphicFrameLocks noChangeAspect="1"/>
          </p:cNvGraphicFramePr>
          <p:nvPr/>
        </p:nvGraphicFramePr>
        <p:xfrm>
          <a:off x="533399" y="926024"/>
          <a:ext cx="7620000" cy="5715000"/>
        </p:xfrm>
        <a:graphic>
          <a:graphicData uri="http://schemas.openxmlformats.org/presentationml/2006/ole">
            <mc:AlternateContent xmlns:mc="http://schemas.openxmlformats.org/markup-compatibility/2006">
              <mc:Choice xmlns:v="urn:schemas-microsoft-com:vml" Requires="v">
                <p:oleObj spid="_x0000_s38952" name="Bitmap Image" r:id="rId4" imgW="12193702" imgH="9142857" progId="Paint.Picture">
                  <p:embed/>
                </p:oleObj>
              </mc:Choice>
              <mc:Fallback>
                <p:oleObj name="Bitmap Image" r:id="rId4" imgW="12193702" imgH="9142857" progId="Paint.Picture">
                  <p:embed/>
                  <p:pic>
                    <p:nvPicPr>
                      <p:cNvPr id="5" name="Object 2" descr="The picture illustrates a lock (not sure if it is standardized or not; does not appear to be a LOTO lock) and a post it note has been used as a tag. The post it note is not adequate because it would not be durable, identifiable, standardized, and self locking.&#10;">
                        <a:extLst>
                          <a:ext uri="{FF2B5EF4-FFF2-40B4-BE49-F238E27FC236}">
                            <a16:creationId xmlns:a16="http://schemas.microsoft.com/office/drawing/2014/main" id="{B3DD7761-8887-49E5-825E-8B1FE94E3E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399" y="926024"/>
                        <a:ext cx="7620000" cy="5715000"/>
                      </a:xfrm>
                      <a:prstGeom prst="rect">
                        <a:avLst/>
                      </a:prstGeom>
                      <a:noFill/>
                    </p:spPr>
                  </p:pic>
                </p:oleObj>
              </mc:Fallback>
            </mc:AlternateContent>
          </a:graphicData>
        </a:graphic>
      </p:graphicFrame>
      <p:sp>
        <p:nvSpPr>
          <p:cNvPr id="6" name="Rectangle 3" descr="Box used to cover information that identifies personnel on tag. ">
            <a:extLst>
              <a:ext uri="{FF2B5EF4-FFF2-40B4-BE49-F238E27FC236}">
                <a16:creationId xmlns:a16="http://schemas.microsoft.com/office/drawing/2014/main" id="{F24CD69D-BB26-4769-A9C9-06D90D12001B}"/>
              </a:ext>
            </a:extLst>
          </p:cNvPr>
          <p:cNvSpPr>
            <a:spLocks noChangeArrowheads="1"/>
          </p:cNvSpPr>
          <p:nvPr/>
        </p:nvSpPr>
        <p:spPr bwMode="auto">
          <a:xfrm>
            <a:off x="4343399" y="2895600"/>
            <a:ext cx="585061" cy="1066800"/>
          </a:xfrm>
          <a:prstGeom prst="rect">
            <a:avLst/>
          </a:prstGeom>
          <a:solidFill>
            <a:schemeClr val="bg2"/>
          </a:solidFill>
          <a:ln w="12700">
            <a:solidFill>
              <a:schemeClr val="tx1"/>
            </a:solidFill>
            <a:miter lim="800000"/>
            <a:headEnd/>
            <a:tailEnd/>
          </a:ln>
        </p:spPr>
        <p:txBody>
          <a:bodyPr wrap="none" anchor="ctr"/>
          <a:lstStyle/>
          <a:p>
            <a:endParaRPr lang="en-US" dirty="0"/>
          </a:p>
        </p:txBody>
      </p:sp>
    </p:spTree>
    <p:extLst>
      <p:ext uri="{BB962C8B-B14F-4D97-AF65-F5344CB8AC3E}">
        <p14:creationId xmlns:p14="http://schemas.microsoft.com/office/powerpoint/2010/main" val="17449963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9F8CA-E820-4F4D-B036-FFE8C33D9D13}"/>
              </a:ext>
            </a:extLst>
          </p:cNvPr>
          <p:cNvSpPr>
            <a:spLocks noGrp="1"/>
          </p:cNvSpPr>
          <p:nvPr>
            <p:ph type="title"/>
          </p:nvPr>
        </p:nvSpPr>
        <p:spPr>
          <a:xfrm>
            <a:off x="457200" y="-191144"/>
            <a:ext cx="6096000" cy="1143000"/>
          </a:xfrm>
        </p:spPr>
        <p:txBody>
          <a:bodyPr>
            <a:normAutofit/>
          </a:bodyPr>
          <a:lstStyle/>
          <a:p>
            <a:r>
              <a:rPr lang="en-US" sz="3600" dirty="0"/>
              <a:t>TAG SUFFICIENT? </a:t>
            </a:r>
          </a:p>
        </p:txBody>
      </p:sp>
      <p:sp>
        <p:nvSpPr>
          <p:cNvPr id="4" name="Slide Number Placeholder 3">
            <a:extLst>
              <a:ext uri="{FF2B5EF4-FFF2-40B4-BE49-F238E27FC236}">
                <a16:creationId xmlns:a16="http://schemas.microsoft.com/office/drawing/2014/main" id="{9097104D-E422-41AC-9C73-08C131488342}"/>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107</a:t>
            </a:fld>
            <a:endParaRPr lang="en-US" dirty="0"/>
          </a:p>
        </p:txBody>
      </p:sp>
      <p:pic>
        <p:nvPicPr>
          <p:cNvPr id="5" name="Picture 2" descr="The picture shows two locks and two tags that have been placed on a switchgear. The locks are common Master locks, so that may not be adequate. Locks for lockout must be used only for that purpose. The locks and the tags need to standardized and identifiable for that purpose.&#10;">
            <a:extLst>
              <a:ext uri="{FF2B5EF4-FFF2-40B4-BE49-F238E27FC236}">
                <a16:creationId xmlns:a16="http://schemas.microsoft.com/office/drawing/2014/main" id="{DBF8DCED-07FC-4E0E-930D-183766DFFD5A}"/>
              </a:ext>
            </a:extLst>
          </p:cNvPr>
          <p:cNvPicPr>
            <a:picLocks noChangeAspect="1" noChangeArrowheads="1"/>
          </p:cNvPicPr>
          <p:nvPr/>
        </p:nvPicPr>
        <p:blipFill>
          <a:blip r:embed="rId3" cstate="print"/>
          <a:srcRect/>
          <a:stretch>
            <a:fillRect/>
          </a:stretch>
        </p:blipFill>
        <p:spPr bwMode="auto">
          <a:xfrm>
            <a:off x="249721" y="775400"/>
            <a:ext cx="8644558" cy="5907114"/>
          </a:xfrm>
          <a:prstGeom prst="rect">
            <a:avLst/>
          </a:prstGeom>
          <a:noFill/>
          <a:ln w="9525">
            <a:noFill/>
            <a:miter lim="800000"/>
            <a:headEnd/>
            <a:tailEnd/>
          </a:ln>
        </p:spPr>
      </p:pic>
      <p:sp>
        <p:nvSpPr>
          <p:cNvPr id="6" name="Rectangle 3" descr="Box used to cover information that identifies personnel. ">
            <a:extLst>
              <a:ext uri="{FF2B5EF4-FFF2-40B4-BE49-F238E27FC236}">
                <a16:creationId xmlns:a16="http://schemas.microsoft.com/office/drawing/2014/main" id="{E3F35A7F-6A4D-4F3A-B792-136A032C75AB}"/>
              </a:ext>
            </a:extLst>
          </p:cNvPr>
          <p:cNvSpPr>
            <a:spLocks noChangeArrowheads="1"/>
          </p:cNvSpPr>
          <p:nvPr/>
        </p:nvSpPr>
        <p:spPr bwMode="auto">
          <a:xfrm>
            <a:off x="4572000" y="3728957"/>
            <a:ext cx="1066800" cy="595070"/>
          </a:xfrm>
          <a:prstGeom prst="rect">
            <a:avLst/>
          </a:prstGeom>
          <a:solidFill>
            <a:schemeClr val="bg2"/>
          </a:solidFill>
          <a:ln w="12700">
            <a:solidFill>
              <a:schemeClr val="tx1"/>
            </a:solidFill>
            <a:miter lim="800000"/>
            <a:headEnd/>
            <a:tailEnd/>
          </a:ln>
        </p:spPr>
        <p:txBody>
          <a:bodyPr wrap="none" anchor="ctr"/>
          <a:lstStyle/>
          <a:p>
            <a:endParaRPr lang="en-US" dirty="0"/>
          </a:p>
        </p:txBody>
      </p:sp>
    </p:spTree>
    <p:extLst>
      <p:ext uri="{BB962C8B-B14F-4D97-AF65-F5344CB8AC3E}">
        <p14:creationId xmlns:p14="http://schemas.microsoft.com/office/powerpoint/2010/main" val="16312729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B166B3B2-4C59-4F38-A57A-A1B6E16191F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108</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4579" y="8620"/>
            <a:ext cx="6607801" cy="1143000"/>
          </a:xfrm>
        </p:spPr>
        <p:txBody>
          <a:bodyPr>
            <a:noAutofit/>
          </a:bodyPr>
          <a:lstStyle/>
          <a:p>
            <a:r>
              <a:rPr lang="en-US" sz="3600" dirty="0"/>
              <a:t>ENERGY CONTROL PROCEDURE</a:t>
            </a:r>
            <a:br>
              <a:rPr lang="en-US" dirty="0"/>
            </a:br>
            <a:r>
              <a:rPr lang="en-US" sz="2800" dirty="0">
                <a:solidFill>
                  <a:srgbClr val="EEB211"/>
                </a:solidFill>
              </a:rPr>
              <a:t>Step 6 – Stored Energy</a:t>
            </a:r>
          </a:p>
        </p:txBody>
      </p:sp>
      <p:sp>
        <p:nvSpPr>
          <p:cNvPr id="9" name="Rectangle 4">
            <a:extLst>
              <a:ext uri="{FF2B5EF4-FFF2-40B4-BE49-F238E27FC236}">
                <a16:creationId xmlns:a16="http://schemas.microsoft.com/office/drawing/2014/main" id="{BE757879-FEE1-43B7-BEC3-D5151D82B641}"/>
              </a:ext>
            </a:extLst>
          </p:cNvPr>
          <p:cNvSpPr txBox="1">
            <a:spLocks noChangeArrowheads="1"/>
          </p:cNvSpPr>
          <p:nvPr/>
        </p:nvSpPr>
        <p:spPr>
          <a:xfrm>
            <a:off x="20797" y="1237203"/>
            <a:ext cx="4860778" cy="4826669"/>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buClr>
                <a:srgbClr val="262626"/>
              </a:buClr>
            </a:pPr>
            <a:r>
              <a:rPr lang="en-US" sz="2800" dirty="0"/>
              <a:t>Does this machine have “</a:t>
            </a:r>
            <a:r>
              <a:rPr lang="en-US" sz="2800" i="1" dirty="0"/>
              <a:t>stored</a:t>
            </a:r>
            <a:r>
              <a:rPr lang="en-US" sz="2800" dirty="0"/>
              <a:t>” energy?</a:t>
            </a:r>
          </a:p>
          <a:p>
            <a:pPr marL="231775" indent="0">
              <a:spcBef>
                <a:spcPts val="0"/>
              </a:spcBef>
              <a:buClr>
                <a:srgbClr val="EEB211"/>
              </a:buClr>
              <a:buNone/>
            </a:pPr>
            <a:r>
              <a:rPr lang="en-US" sz="2800" b="1" u="sng" dirty="0"/>
              <a:t>Examples</a:t>
            </a:r>
            <a:r>
              <a:rPr lang="en-US" sz="2800" b="1" dirty="0"/>
              <a:t>:</a:t>
            </a:r>
          </a:p>
          <a:p>
            <a:pPr lvl="1">
              <a:spcBef>
                <a:spcPts val="0"/>
              </a:spcBef>
            </a:pPr>
            <a:r>
              <a:rPr lang="en-US" sz="2800" dirty="0"/>
              <a:t>Pressure Differential – air, hydraulic, vacuum</a:t>
            </a:r>
          </a:p>
          <a:p>
            <a:pPr lvl="1">
              <a:spcBef>
                <a:spcPts val="0"/>
              </a:spcBef>
            </a:pPr>
            <a:r>
              <a:rPr lang="en-US" sz="2800" dirty="0"/>
              <a:t>Moving parts such as a ram</a:t>
            </a:r>
          </a:p>
          <a:p>
            <a:pPr lvl="1">
              <a:spcBef>
                <a:spcPts val="0"/>
              </a:spcBef>
            </a:pPr>
            <a:r>
              <a:rPr lang="en-US" sz="2800" dirty="0"/>
              <a:t>Springs</a:t>
            </a:r>
          </a:p>
          <a:p>
            <a:pPr lvl="1">
              <a:spcBef>
                <a:spcPts val="0"/>
              </a:spcBef>
            </a:pPr>
            <a:r>
              <a:rPr lang="en-US" sz="2800" dirty="0"/>
              <a:t>Gravity</a:t>
            </a:r>
          </a:p>
          <a:p>
            <a:pPr>
              <a:spcBef>
                <a:spcPts val="1200"/>
              </a:spcBef>
              <a:buClr>
                <a:srgbClr val="262626"/>
              </a:buClr>
            </a:pPr>
            <a:r>
              <a:rPr lang="en-US" sz="2800" b="1" dirty="0"/>
              <a:t>Be sure to release, disconnect or block ALL stored energy</a:t>
            </a:r>
          </a:p>
          <a:p>
            <a:pPr>
              <a:spcBef>
                <a:spcPts val="1200"/>
              </a:spcBef>
              <a:buClr>
                <a:srgbClr val="262626"/>
              </a:buClr>
            </a:pPr>
            <a:r>
              <a:rPr lang="en-US" sz="2800" dirty="0"/>
              <a:t>Continue to verify if there is a chance of re-accumulation</a:t>
            </a:r>
          </a:p>
        </p:txBody>
      </p:sp>
      <p:pic>
        <p:nvPicPr>
          <p:cNvPr id="3" name="Picture 2" descr="A photo of line that may be used to transfer hydraulic or chemical energy. ">
            <a:extLst>
              <a:ext uri="{FF2B5EF4-FFF2-40B4-BE49-F238E27FC236}">
                <a16:creationId xmlns:a16="http://schemas.microsoft.com/office/drawing/2014/main" id="{96B19818-44E3-4F12-9EDA-D14FC14736BD}"/>
              </a:ext>
            </a:extLst>
          </p:cNvPr>
          <p:cNvPicPr>
            <a:picLocks noChangeAspect="1"/>
          </p:cNvPicPr>
          <p:nvPr/>
        </p:nvPicPr>
        <p:blipFill>
          <a:blip r:embed="rId3"/>
          <a:stretch>
            <a:fillRect/>
          </a:stretch>
        </p:blipFill>
        <p:spPr>
          <a:xfrm>
            <a:off x="4836970" y="3628897"/>
            <a:ext cx="4179613" cy="2187331"/>
          </a:xfrm>
          <a:prstGeom prst="rect">
            <a:avLst/>
          </a:prstGeom>
        </p:spPr>
      </p:pic>
      <p:pic>
        <p:nvPicPr>
          <p:cNvPr id="11" name="Picture 8" descr="Yellow spring">
            <a:extLst>
              <a:ext uri="{FF2B5EF4-FFF2-40B4-BE49-F238E27FC236}">
                <a16:creationId xmlns:a16="http://schemas.microsoft.com/office/drawing/2014/main" id="{D8C4B10F-744E-457A-8964-0996C62761BE}"/>
              </a:ext>
            </a:extLst>
          </p:cNvPr>
          <p:cNvPicPr>
            <a:picLocks noChangeAspect="1" noChangeArrowheads="1"/>
          </p:cNvPicPr>
          <p:nvPr/>
        </p:nvPicPr>
        <p:blipFill>
          <a:blip r:embed="rId4" cstate="print"/>
          <a:srcRect/>
          <a:stretch>
            <a:fillRect/>
          </a:stretch>
        </p:blipFill>
        <p:spPr bwMode="auto">
          <a:xfrm>
            <a:off x="6788506" y="369105"/>
            <a:ext cx="2139413" cy="2994254"/>
          </a:xfrm>
          <a:prstGeom prst="rect">
            <a:avLst/>
          </a:prstGeom>
          <a:noFill/>
          <a:ln w="9525">
            <a:noFill/>
            <a:miter lim="800000"/>
            <a:headEnd/>
            <a:tailEnd/>
          </a:ln>
        </p:spPr>
      </p:pic>
    </p:spTree>
    <p:extLst>
      <p:ext uri="{BB962C8B-B14F-4D97-AF65-F5344CB8AC3E}">
        <p14:creationId xmlns:p14="http://schemas.microsoft.com/office/powerpoint/2010/main" val="3484870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1E5F7AD6-7623-490A-822C-3BFFB8FF098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109</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11650"/>
            <a:ext cx="6607801" cy="1143000"/>
          </a:xfrm>
        </p:spPr>
        <p:txBody>
          <a:bodyPr>
            <a:noAutofit/>
          </a:bodyPr>
          <a:lstStyle/>
          <a:p>
            <a:r>
              <a:rPr lang="en-US" sz="3600" dirty="0"/>
              <a:t>ENERGY CONTROL PROCEDURE</a:t>
            </a:r>
            <a:br>
              <a:rPr lang="en-US" dirty="0"/>
            </a:br>
            <a:r>
              <a:rPr lang="en-US" sz="2800" dirty="0">
                <a:solidFill>
                  <a:srgbClr val="EEB211"/>
                </a:solidFill>
              </a:rPr>
              <a:t>Step 7 – VERIFICATION OF ISOLATION</a:t>
            </a:r>
          </a:p>
        </p:txBody>
      </p:sp>
      <p:sp>
        <p:nvSpPr>
          <p:cNvPr id="5" name="Rectangle 5">
            <a:extLst>
              <a:ext uri="{FF2B5EF4-FFF2-40B4-BE49-F238E27FC236}">
                <a16:creationId xmlns:a16="http://schemas.microsoft.com/office/drawing/2014/main" id="{DF8666B5-CB06-4A96-8722-B918E0D6F19C}"/>
              </a:ext>
            </a:extLst>
          </p:cNvPr>
          <p:cNvSpPr txBox="1">
            <a:spLocks noChangeArrowheads="1"/>
          </p:cNvSpPr>
          <p:nvPr/>
        </p:nvSpPr>
        <p:spPr>
          <a:xfrm>
            <a:off x="0" y="1237540"/>
            <a:ext cx="5527343" cy="4525963"/>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2500" dirty="0"/>
              <a:t>Prior to servicing or maintenance, authorized employee must verify machine has been de-energized</a:t>
            </a:r>
          </a:p>
          <a:p>
            <a:pPr>
              <a:buClr>
                <a:srgbClr val="262626"/>
              </a:buClr>
            </a:pPr>
            <a:r>
              <a:rPr lang="en-US" sz="2500" dirty="0"/>
              <a:t>Is it done correctly?</a:t>
            </a:r>
          </a:p>
          <a:p>
            <a:pPr>
              <a:buClr>
                <a:srgbClr val="262626"/>
              </a:buClr>
            </a:pPr>
            <a:r>
              <a:rPr lang="en-US" sz="2500" dirty="0"/>
              <a:t>ALWAYS verify!</a:t>
            </a:r>
          </a:p>
          <a:p>
            <a:r>
              <a:rPr lang="en-US" sz="2500" u="sng" dirty="0"/>
              <a:t>Review your checklist</a:t>
            </a:r>
            <a:r>
              <a:rPr lang="en-US" sz="2500" dirty="0"/>
              <a:t>:</a:t>
            </a:r>
          </a:p>
          <a:p>
            <a:pPr lvl="1">
              <a:buClr>
                <a:srgbClr val="262626"/>
              </a:buClr>
            </a:pPr>
            <a:r>
              <a:rPr lang="en-US" sz="2500" dirty="0"/>
              <a:t>Proper communication</a:t>
            </a:r>
          </a:p>
          <a:p>
            <a:pPr lvl="1">
              <a:buClr>
                <a:srgbClr val="262626"/>
              </a:buClr>
            </a:pPr>
            <a:r>
              <a:rPr lang="en-US" sz="2500" dirty="0"/>
              <a:t>Everyone involved is on the same page</a:t>
            </a:r>
          </a:p>
          <a:p>
            <a:pPr lvl="1">
              <a:buClr>
                <a:srgbClr val="262626"/>
              </a:buClr>
            </a:pPr>
            <a:r>
              <a:rPr lang="en-US" sz="2500" dirty="0"/>
              <a:t>Machine will not run</a:t>
            </a:r>
          </a:p>
          <a:p>
            <a:pPr lvl="1">
              <a:buClr>
                <a:srgbClr val="262626"/>
              </a:buClr>
            </a:pPr>
            <a:r>
              <a:rPr lang="en-US" sz="2500" dirty="0"/>
              <a:t>All controls back to proper position before beginning work</a:t>
            </a:r>
          </a:p>
        </p:txBody>
      </p:sp>
      <p:pic>
        <p:nvPicPr>
          <p:cNvPr id="8194" name="Picture 2" descr="Machine with a lock and chain wrapped around the operating lever with a sign hanging from the lock stating, &quot;DANGER, DO NOT OPERATE&quot;">
            <a:extLst>
              <a:ext uri="{FF2B5EF4-FFF2-40B4-BE49-F238E27FC236}">
                <a16:creationId xmlns:a16="http://schemas.microsoft.com/office/drawing/2014/main" id="{4CE14419-104C-43DD-9035-453F400FE5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343" y="1363682"/>
            <a:ext cx="3041172" cy="4820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7072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4A27CBDD-AF06-46C3-A5AA-A0971A01711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110</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06898" y="0"/>
            <a:ext cx="6607801" cy="1143000"/>
          </a:xfrm>
        </p:spPr>
        <p:txBody>
          <a:bodyPr>
            <a:noAutofit/>
          </a:bodyPr>
          <a:lstStyle/>
          <a:p>
            <a:r>
              <a:rPr lang="en-US" sz="3600" dirty="0"/>
              <a:t>FATALITY REPORT</a:t>
            </a:r>
          </a:p>
        </p:txBody>
      </p:sp>
      <p:sp>
        <p:nvSpPr>
          <p:cNvPr id="7" name="Rectangle 3">
            <a:extLst>
              <a:ext uri="{FF2B5EF4-FFF2-40B4-BE49-F238E27FC236}">
                <a16:creationId xmlns:a16="http://schemas.microsoft.com/office/drawing/2014/main" id="{6BCA2CF2-9189-480D-9197-7D10A28F08E9}"/>
              </a:ext>
            </a:extLst>
          </p:cNvPr>
          <p:cNvSpPr txBox="1">
            <a:spLocks noChangeArrowheads="1"/>
          </p:cNvSpPr>
          <p:nvPr/>
        </p:nvSpPr>
        <p:spPr>
          <a:xfrm>
            <a:off x="106898" y="1188519"/>
            <a:ext cx="5420445" cy="5056794"/>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spcBef>
                <a:spcPts val="0"/>
              </a:spcBef>
              <a:buFontTx/>
              <a:buNone/>
            </a:pPr>
            <a:r>
              <a:rPr lang="en-US" sz="2200" dirty="0"/>
              <a:t>A millwright was fatally injured when he was pinned between the feed rolls of a de-barker as he was welding additional metal to the teeth on the feed rolls. The victim had locked out two electrical disconnects before beginning his work, but he had not locked out all electrical disconnects and had not shut off and locked out the air line to the machine. As the victim welded, he leaned forward and placed his head between the upper and lower feed rolls to reach areas that required more metal. The air pressure on the rolls automatically cycled and the feed rolls closed over the victim’s head.</a:t>
            </a:r>
          </a:p>
        </p:txBody>
      </p:sp>
      <p:pic>
        <p:nvPicPr>
          <p:cNvPr id="10" name="Picture 9" descr="Photo demonstrates inadequate lockout of an airline. The valve could still be moved to energize the debarker. ">
            <a:extLst>
              <a:ext uri="{FF2B5EF4-FFF2-40B4-BE49-F238E27FC236}">
                <a16:creationId xmlns:a16="http://schemas.microsoft.com/office/drawing/2014/main" id="{80AFF4AC-1150-4350-8595-6F79D2845A3F}"/>
              </a:ext>
            </a:extLst>
          </p:cNvPr>
          <p:cNvPicPr>
            <a:picLocks noChangeAspect="1"/>
          </p:cNvPicPr>
          <p:nvPr/>
        </p:nvPicPr>
        <p:blipFill>
          <a:blip r:embed="rId3"/>
          <a:stretch>
            <a:fillRect/>
          </a:stretch>
        </p:blipFill>
        <p:spPr>
          <a:xfrm>
            <a:off x="5829534" y="3786551"/>
            <a:ext cx="3301766" cy="2458762"/>
          </a:xfrm>
          <a:prstGeom prst="rect">
            <a:avLst/>
          </a:prstGeom>
        </p:spPr>
      </p:pic>
      <p:pic>
        <p:nvPicPr>
          <p:cNvPr id="9" name="Picture 8" descr="Photo of two feed rolls on a debarker. This is where the millwright was caught. ">
            <a:extLst>
              <a:ext uri="{FF2B5EF4-FFF2-40B4-BE49-F238E27FC236}">
                <a16:creationId xmlns:a16="http://schemas.microsoft.com/office/drawing/2014/main" id="{1196F90A-A597-4511-8A43-DE7BCE0E05D4}"/>
              </a:ext>
            </a:extLst>
          </p:cNvPr>
          <p:cNvPicPr>
            <a:picLocks noChangeAspect="1"/>
          </p:cNvPicPr>
          <p:nvPr/>
        </p:nvPicPr>
        <p:blipFill>
          <a:blip r:embed="rId4"/>
          <a:stretch>
            <a:fillRect/>
          </a:stretch>
        </p:blipFill>
        <p:spPr>
          <a:xfrm>
            <a:off x="5829534" y="1370290"/>
            <a:ext cx="3089598" cy="2297595"/>
          </a:xfrm>
          <a:prstGeom prst="rect">
            <a:avLst/>
          </a:prstGeom>
        </p:spPr>
      </p:pic>
    </p:spTree>
    <p:extLst>
      <p:ext uri="{BB962C8B-B14F-4D97-AF65-F5344CB8AC3E}">
        <p14:creationId xmlns:p14="http://schemas.microsoft.com/office/powerpoint/2010/main" val="16927190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hidden="1">
            <a:extLst>
              <a:ext uri="{FF2B5EF4-FFF2-40B4-BE49-F238E27FC236}">
                <a16:creationId xmlns:a16="http://schemas.microsoft.com/office/drawing/2014/main" id="{7BD10850-C643-4176-97EC-51A55E00DCF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111</a:t>
            </a:fld>
            <a:endParaRPr lang="en-US" dirty="0"/>
          </a:p>
        </p:txBody>
      </p:sp>
      <p:sp>
        <p:nvSpPr>
          <p:cNvPr id="2" name="Title 1">
            <a:extLst>
              <a:ext uri="{FF2B5EF4-FFF2-40B4-BE49-F238E27FC236}">
                <a16:creationId xmlns:a16="http://schemas.microsoft.com/office/drawing/2014/main" id="{3A7C211C-2F5D-4D30-9427-6F9D1109E847}"/>
              </a:ext>
            </a:extLst>
          </p:cNvPr>
          <p:cNvSpPr>
            <a:spLocks noGrp="1"/>
          </p:cNvSpPr>
          <p:nvPr>
            <p:ph type="title"/>
          </p:nvPr>
        </p:nvSpPr>
        <p:spPr>
          <a:xfrm>
            <a:off x="0" y="37571"/>
            <a:ext cx="6096000" cy="1143000"/>
          </a:xfrm>
        </p:spPr>
        <p:txBody>
          <a:bodyPr/>
          <a:lstStyle/>
          <a:p>
            <a:r>
              <a:rPr lang="en-US" sz="3600" dirty="0"/>
              <a:t>ENERGY CONTROL PROCEDURE</a:t>
            </a:r>
            <a:br>
              <a:rPr lang="en-US" dirty="0"/>
            </a:br>
            <a:r>
              <a:rPr lang="en-US" sz="2800" dirty="0">
                <a:solidFill>
                  <a:srgbClr val="EEB211"/>
                </a:solidFill>
              </a:rPr>
              <a:t>Step 8 – Perform the Task </a:t>
            </a:r>
          </a:p>
        </p:txBody>
      </p:sp>
      <p:sp>
        <p:nvSpPr>
          <p:cNvPr id="3" name="Content Placeholder 2">
            <a:extLst>
              <a:ext uri="{FF2B5EF4-FFF2-40B4-BE49-F238E27FC236}">
                <a16:creationId xmlns:a16="http://schemas.microsoft.com/office/drawing/2014/main" id="{DE9C691E-3262-47EB-9CE7-2C40AB1168B4}"/>
              </a:ext>
            </a:extLst>
          </p:cNvPr>
          <p:cNvSpPr>
            <a:spLocks noGrp="1"/>
          </p:cNvSpPr>
          <p:nvPr>
            <p:ph idx="1"/>
          </p:nvPr>
        </p:nvSpPr>
        <p:spPr>
          <a:xfrm>
            <a:off x="457199" y="1600202"/>
            <a:ext cx="3335867" cy="4525963"/>
          </a:xfrm>
        </p:spPr>
        <p:txBody>
          <a:bodyPr/>
          <a:lstStyle/>
          <a:p>
            <a:r>
              <a:rPr lang="en-US" dirty="0"/>
              <a:t>Perform servicing or maintenance on equipment. </a:t>
            </a:r>
          </a:p>
        </p:txBody>
      </p:sp>
      <p:pic>
        <p:nvPicPr>
          <p:cNvPr id="4" name="Picture 4" descr="Photo of a calender machine. ">
            <a:extLst>
              <a:ext uri="{FF2B5EF4-FFF2-40B4-BE49-F238E27FC236}">
                <a16:creationId xmlns:a16="http://schemas.microsoft.com/office/drawing/2014/main" id="{23381980-99CD-49BD-936D-6B94EF4E07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007604" y="1524000"/>
            <a:ext cx="4679196" cy="3759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7162448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hidden="1">
            <a:extLst>
              <a:ext uri="{FF2B5EF4-FFF2-40B4-BE49-F238E27FC236}">
                <a16:creationId xmlns:a16="http://schemas.microsoft.com/office/drawing/2014/main" id="{D220AB1B-E4A4-44D4-A296-FCC2B738F91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112</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6936"/>
            <a:ext cx="6607801" cy="1143000"/>
          </a:xfrm>
        </p:spPr>
        <p:txBody>
          <a:bodyPr>
            <a:noAutofit/>
          </a:bodyPr>
          <a:lstStyle/>
          <a:p>
            <a:r>
              <a:rPr lang="en-US" sz="3600" dirty="0"/>
              <a:t>ENERGY CONTROL PROCEDURE</a:t>
            </a:r>
            <a:br>
              <a:rPr lang="en-US" dirty="0"/>
            </a:br>
            <a:r>
              <a:rPr lang="en-US" sz="2800" dirty="0">
                <a:solidFill>
                  <a:srgbClr val="EEB211"/>
                </a:solidFill>
              </a:rPr>
              <a:t>Step 9 – Release From Lockout or Tagout (1)</a:t>
            </a:r>
          </a:p>
        </p:txBody>
      </p:sp>
      <p:sp>
        <p:nvSpPr>
          <p:cNvPr id="5" name="Rectangle 5">
            <a:extLst>
              <a:ext uri="{FF2B5EF4-FFF2-40B4-BE49-F238E27FC236}">
                <a16:creationId xmlns:a16="http://schemas.microsoft.com/office/drawing/2014/main" id="{DF8666B5-CB06-4A96-8722-B918E0D6F19C}"/>
              </a:ext>
            </a:extLst>
          </p:cNvPr>
          <p:cNvSpPr txBox="1">
            <a:spLocks noChangeArrowheads="1"/>
          </p:cNvSpPr>
          <p:nvPr/>
        </p:nvSpPr>
        <p:spPr>
          <a:xfrm>
            <a:off x="0" y="1387901"/>
            <a:ext cx="5099839" cy="4525963"/>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1313" lvl="1" indent="-339725" defTabSz="457200">
              <a:spcBef>
                <a:spcPts val="1200"/>
              </a:spcBef>
              <a:buClr>
                <a:srgbClr val="262626"/>
              </a:buClr>
              <a:buFont typeface="Arial" panose="020B0604020202020204" pitchFamily="34" charset="0"/>
              <a:buChar char="•"/>
            </a:pPr>
            <a:r>
              <a:rPr lang="en-US" sz="2800" dirty="0"/>
              <a:t>Inspect work area to ensure removal of non-essentials</a:t>
            </a:r>
          </a:p>
          <a:p>
            <a:pPr marL="341313" lvl="1" indent="-339725" defTabSz="457200">
              <a:spcBef>
                <a:spcPts val="1200"/>
              </a:spcBef>
              <a:buClr>
                <a:srgbClr val="262626"/>
              </a:buClr>
              <a:buFont typeface="Arial" panose="020B0604020202020204" pitchFamily="34" charset="0"/>
              <a:buChar char="•"/>
            </a:pPr>
            <a:r>
              <a:rPr lang="en-US" sz="2800" dirty="0"/>
              <a:t>Employees safely positioned and notified</a:t>
            </a:r>
          </a:p>
          <a:p>
            <a:pPr marL="341313" lvl="1" indent="-339725" defTabSz="457200">
              <a:spcBef>
                <a:spcPts val="1200"/>
              </a:spcBef>
              <a:buClr>
                <a:srgbClr val="262626"/>
              </a:buClr>
              <a:buFont typeface="Arial" panose="020B0604020202020204" pitchFamily="34" charset="0"/>
              <a:buChar char="•"/>
            </a:pPr>
            <a:r>
              <a:rPr lang="en-US" sz="2800" dirty="0"/>
              <a:t>Lockout/tagout removal (</a:t>
            </a:r>
            <a:r>
              <a:rPr lang="en-US" sz="2800" b="1" dirty="0"/>
              <a:t>by employee who applied</a:t>
            </a:r>
            <a:r>
              <a:rPr lang="en-US" sz="2800" dirty="0"/>
              <a:t>)</a:t>
            </a:r>
          </a:p>
          <a:p>
            <a:pPr marL="341313" lvl="1" indent="-339725" defTabSz="457200">
              <a:spcBef>
                <a:spcPts val="1200"/>
              </a:spcBef>
              <a:buClr>
                <a:srgbClr val="262626"/>
              </a:buClr>
              <a:buFont typeface="Arial" panose="020B0604020202020204" pitchFamily="34" charset="0"/>
              <a:buChar char="•"/>
            </a:pPr>
            <a:r>
              <a:rPr lang="en-US" sz="2800" dirty="0"/>
              <a:t>Restart</a:t>
            </a:r>
          </a:p>
          <a:p>
            <a:pPr>
              <a:spcBef>
                <a:spcPts val="1200"/>
              </a:spcBef>
              <a:buClr>
                <a:srgbClr val="92D050"/>
              </a:buClr>
            </a:pPr>
            <a:endParaRPr lang="en-US" sz="2400" dirty="0"/>
          </a:p>
        </p:txBody>
      </p:sp>
      <p:pic>
        <p:nvPicPr>
          <p:cNvPr id="22530" name="Picture 2" descr="Periodic inspection">
            <a:extLst>
              <a:ext uri="{FF2B5EF4-FFF2-40B4-BE49-F238E27FC236}">
                <a16:creationId xmlns:a16="http://schemas.microsoft.com/office/drawing/2014/main" id="{C0169534-40D9-4625-ACBF-D9FAF4A28B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501" y="2159494"/>
            <a:ext cx="3369437" cy="2257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41236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hidden="1">
            <a:extLst>
              <a:ext uri="{FF2B5EF4-FFF2-40B4-BE49-F238E27FC236}">
                <a16:creationId xmlns:a16="http://schemas.microsoft.com/office/drawing/2014/main" id="{CC88B67C-7C1C-451C-8C0B-2F456687A07E}"/>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113</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23103"/>
            <a:ext cx="7030720" cy="1143000"/>
          </a:xfrm>
        </p:spPr>
        <p:txBody>
          <a:bodyPr>
            <a:noAutofit/>
          </a:bodyPr>
          <a:lstStyle/>
          <a:p>
            <a:r>
              <a:rPr lang="en-US" sz="3600" dirty="0"/>
              <a:t>ENERGY CONTROL PROCEDURE</a:t>
            </a:r>
            <a:br>
              <a:rPr lang="en-US" dirty="0"/>
            </a:br>
            <a:r>
              <a:rPr lang="en-US" sz="2800" dirty="0">
                <a:solidFill>
                  <a:srgbClr val="EEB211"/>
                </a:solidFill>
              </a:rPr>
              <a:t>Step 9 – Release From Lockout or Tagout (2)</a:t>
            </a:r>
          </a:p>
        </p:txBody>
      </p:sp>
      <p:sp>
        <p:nvSpPr>
          <p:cNvPr id="5" name="Rectangle 5">
            <a:extLst>
              <a:ext uri="{FF2B5EF4-FFF2-40B4-BE49-F238E27FC236}">
                <a16:creationId xmlns:a16="http://schemas.microsoft.com/office/drawing/2014/main" id="{DF8666B5-CB06-4A96-8722-B918E0D6F19C}"/>
              </a:ext>
            </a:extLst>
          </p:cNvPr>
          <p:cNvSpPr txBox="1">
            <a:spLocks noChangeArrowheads="1"/>
          </p:cNvSpPr>
          <p:nvPr/>
        </p:nvSpPr>
        <p:spPr>
          <a:xfrm>
            <a:off x="117605" y="1317424"/>
            <a:ext cx="5833029" cy="493669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1588" lvl="1" indent="0" defTabSz="457200">
              <a:spcBef>
                <a:spcPts val="1200"/>
              </a:spcBef>
              <a:buClr>
                <a:srgbClr val="EEB211"/>
              </a:buClr>
              <a:buNone/>
            </a:pPr>
            <a:r>
              <a:rPr lang="en-US" sz="2800" dirty="0"/>
              <a:t>Lock/Tag removal if authorized employee is not available:</a:t>
            </a:r>
            <a:endParaRPr lang="en-US" sz="1200" dirty="0"/>
          </a:p>
          <a:p>
            <a:pPr marL="341313" lvl="1" indent="-339725" defTabSz="457200">
              <a:spcBef>
                <a:spcPts val="1200"/>
              </a:spcBef>
              <a:buClr>
                <a:srgbClr val="262626"/>
              </a:buClr>
              <a:buFont typeface="Arial" panose="020B0604020202020204" pitchFamily="34" charset="0"/>
              <a:buChar char="•"/>
            </a:pPr>
            <a:r>
              <a:rPr lang="en-US" sz="2800" dirty="0"/>
              <a:t>Verify that authorized employee is not at facility</a:t>
            </a:r>
          </a:p>
          <a:p>
            <a:pPr marL="341313" lvl="1" indent="-339725" defTabSz="457200">
              <a:spcBef>
                <a:spcPts val="1200"/>
              </a:spcBef>
              <a:buClr>
                <a:srgbClr val="262626"/>
              </a:buClr>
              <a:buFont typeface="Arial" panose="020B0604020202020204" pitchFamily="34" charset="0"/>
              <a:buChar char="•"/>
            </a:pPr>
            <a:r>
              <a:rPr lang="en-US" sz="2800" dirty="0"/>
              <a:t>Make reasonable efforts to inform him or her</a:t>
            </a:r>
          </a:p>
          <a:p>
            <a:pPr marL="341313" lvl="1" indent="-339725" defTabSz="457200">
              <a:spcBef>
                <a:spcPts val="1200"/>
              </a:spcBef>
              <a:buClr>
                <a:srgbClr val="262626"/>
              </a:buClr>
              <a:buFont typeface="Arial" panose="020B0604020202020204" pitchFamily="34" charset="0"/>
              <a:buChar char="•"/>
            </a:pPr>
            <a:r>
              <a:rPr lang="en-US" sz="2800" dirty="0"/>
              <a:t>Ensure that he/she knows of removal upon re-entering</a:t>
            </a:r>
          </a:p>
          <a:p>
            <a:pPr marL="1588" lvl="1" indent="0" defTabSz="457200">
              <a:spcBef>
                <a:spcPts val="1200"/>
              </a:spcBef>
              <a:buClr>
                <a:srgbClr val="EEB211"/>
              </a:buClr>
              <a:buNone/>
            </a:pPr>
            <a:r>
              <a:rPr lang="en-US" sz="2800" dirty="0">
                <a:solidFill>
                  <a:srgbClr val="FF0000"/>
                </a:solidFill>
              </a:rPr>
              <a:t>This procedure must be included in the written program.</a:t>
            </a:r>
          </a:p>
          <a:p>
            <a:pPr marL="341313" lvl="1" indent="-339725" defTabSz="457200">
              <a:spcBef>
                <a:spcPts val="1200"/>
              </a:spcBef>
              <a:buClr>
                <a:srgbClr val="EEB211"/>
              </a:buClr>
              <a:buFont typeface="Arial" panose="020B0604020202020204" pitchFamily="34" charset="0"/>
              <a:buChar char="•"/>
            </a:pPr>
            <a:endParaRPr lang="en-US" sz="2400" dirty="0"/>
          </a:p>
          <a:p>
            <a:pPr>
              <a:spcBef>
                <a:spcPts val="1200"/>
              </a:spcBef>
              <a:buClr>
                <a:srgbClr val="92D050"/>
              </a:buClr>
            </a:pPr>
            <a:endParaRPr lang="en-US" sz="2400" dirty="0"/>
          </a:p>
        </p:txBody>
      </p:sp>
      <p:pic>
        <p:nvPicPr>
          <p:cNvPr id="2" name="Picture 1" descr="Photo of a tool that may be used to remove a lock in the event that a lock is left on an energy isolating device and the steps listed in the slide have been taken. ">
            <a:extLst>
              <a:ext uri="{FF2B5EF4-FFF2-40B4-BE49-F238E27FC236}">
                <a16:creationId xmlns:a16="http://schemas.microsoft.com/office/drawing/2014/main" id="{8CCE2013-0C39-4CBC-97EC-52C8F8D5BABD}"/>
              </a:ext>
            </a:extLst>
          </p:cNvPr>
          <p:cNvPicPr>
            <a:picLocks noChangeAspect="1"/>
          </p:cNvPicPr>
          <p:nvPr/>
        </p:nvPicPr>
        <p:blipFill>
          <a:blip r:embed="rId3"/>
          <a:stretch>
            <a:fillRect/>
          </a:stretch>
        </p:blipFill>
        <p:spPr>
          <a:xfrm rot="16200000">
            <a:off x="5232689" y="2517310"/>
            <a:ext cx="4436419" cy="2536918"/>
          </a:xfrm>
          <a:prstGeom prst="rect">
            <a:avLst/>
          </a:prstGeom>
        </p:spPr>
      </p:pic>
    </p:spTree>
    <p:extLst>
      <p:ext uri="{BB962C8B-B14F-4D97-AF65-F5344CB8AC3E}">
        <p14:creationId xmlns:p14="http://schemas.microsoft.com/office/powerpoint/2010/main" val="27391609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9B022-A848-4E54-882D-035F0C3615FB}"/>
              </a:ext>
            </a:extLst>
          </p:cNvPr>
          <p:cNvSpPr>
            <a:spLocks noGrp="1"/>
          </p:cNvSpPr>
          <p:nvPr>
            <p:ph type="title"/>
          </p:nvPr>
        </p:nvSpPr>
        <p:spPr>
          <a:xfrm>
            <a:off x="133350" y="274638"/>
            <a:ext cx="6096000" cy="1143000"/>
          </a:xfrm>
        </p:spPr>
        <p:txBody>
          <a:bodyPr>
            <a:normAutofit/>
          </a:bodyPr>
          <a:lstStyle/>
          <a:p>
            <a:r>
              <a:rPr lang="en-US" sz="3600" dirty="0"/>
              <a:t>REVIEW QUESTIONS</a:t>
            </a:r>
          </a:p>
        </p:txBody>
      </p:sp>
      <p:sp>
        <p:nvSpPr>
          <p:cNvPr id="3" name="Content Placeholder 2">
            <a:extLst>
              <a:ext uri="{FF2B5EF4-FFF2-40B4-BE49-F238E27FC236}">
                <a16:creationId xmlns:a16="http://schemas.microsoft.com/office/drawing/2014/main" id="{215BFDE3-B78A-4507-8520-46D95413D9E3}"/>
              </a:ext>
            </a:extLst>
          </p:cNvPr>
          <p:cNvSpPr>
            <a:spLocks noGrp="1"/>
          </p:cNvSpPr>
          <p:nvPr>
            <p:ph idx="1"/>
          </p:nvPr>
        </p:nvSpPr>
        <p:spPr>
          <a:xfrm>
            <a:off x="133350" y="1417638"/>
            <a:ext cx="8534400" cy="4525963"/>
          </a:xfrm>
        </p:spPr>
        <p:txBody>
          <a:bodyPr/>
          <a:lstStyle/>
          <a:p>
            <a:r>
              <a:rPr lang="en-US" sz="3200" dirty="0"/>
              <a:t>What are the 9 steps that must be followed when performing Lockout/Tagout?</a:t>
            </a:r>
          </a:p>
          <a:p>
            <a:r>
              <a:rPr lang="en-US" sz="3200" dirty="0"/>
              <a:t>When would the minor servicing exception apply? </a:t>
            </a:r>
          </a:p>
          <a:p>
            <a:r>
              <a:rPr lang="en-US" sz="3200" dirty="0"/>
              <a:t>List some of the requirements for lockout/tagout hardware. </a:t>
            </a:r>
          </a:p>
          <a:p>
            <a:pPr marL="0" indent="0">
              <a:buNone/>
            </a:pPr>
            <a:endParaRPr lang="en-US" dirty="0"/>
          </a:p>
        </p:txBody>
      </p:sp>
      <p:sp>
        <p:nvSpPr>
          <p:cNvPr id="4" name="Slide Number Placeholder 3">
            <a:extLst>
              <a:ext uri="{FF2B5EF4-FFF2-40B4-BE49-F238E27FC236}">
                <a16:creationId xmlns:a16="http://schemas.microsoft.com/office/drawing/2014/main" id="{424A8B8A-7E2F-49BC-B224-085E46F3C75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114</a:t>
            </a:fld>
            <a:endParaRPr lang="en-US" dirty="0"/>
          </a:p>
        </p:txBody>
      </p:sp>
    </p:spTree>
    <p:extLst>
      <p:ext uri="{BB962C8B-B14F-4D97-AF65-F5344CB8AC3E}">
        <p14:creationId xmlns:p14="http://schemas.microsoft.com/office/powerpoint/2010/main" val="30406139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05F75-4E66-433D-A1F9-B50142117B92}"/>
              </a:ext>
            </a:extLst>
          </p:cNvPr>
          <p:cNvSpPr>
            <a:spLocks noGrp="1"/>
          </p:cNvSpPr>
          <p:nvPr>
            <p:ph type="ctrTitle"/>
          </p:nvPr>
        </p:nvSpPr>
        <p:spPr/>
        <p:txBody>
          <a:bodyPr/>
          <a:lstStyle/>
          <a:p>
            <a:r>
              <a:rPr lang="en-US" sz="4000" dirty="0">
                <a:solidFill>
                  <a:schemeClr val="tx1"/>
                </a:solidFill>
              </a:rPr>
              <a:t>Required training</a:t>
            </a:r>
          </a:p>
        </p:txBody>
      </p:sp>
    </p:spTree>
    <p:extLst>
      <p:ext uri="{BB962C8B-B14F-4D97-AF65-F5344CB8AC3E}">
        <p14:creationId xmlns:p14="http://schemas.microsoft.com/office/powerpoint/2010/main" val="46169579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C3EBD140-4ED5-4A2F-966F-FA0523A3AFB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116</a:t>
            </a:fld>
            <a:endParaRPr lang="en-US" dirty="0"/>
          </a:p>
        </p:txBody>
      </p:sp>
      <p:sp>
        <p:nvSpPr>
          <p:cNvPr id="6146" name="Rectangle 2">
            <a:extLst>
              <a:ext uri="{FF2B5EF4-FFF2-40B4-BE49-F238E27FC236}">
                <a16:creationId xmlns:a16="http://schemas.microsoft.com/office/drawing/2014/main" id="{5D03A052-9731-4C66-A338-8997CFFF3C77}"/>
              </a:ext>
            </a:extLst>
          </p:cNvPr>
          <p:cNvSpPr>
            <a:spLocks noGrp="1" noChangeArrowheads="1"/>
          </p:cNvSpPr>
          <p:nvPr>
            <p:ph type="title"/>
          </p:nvPr>
        </p:nvSpPr>
        <p:spPr>
          <a:xfrm>
            <a:off x="0" y="0"/>
            <a:ext cx="6096000" cy="1143000"/>
          </a:xfrm>
        </p:spPr>
        <p:txBody>
          <a:bodyPr>
            <a:normAutofit/>
          </a:bodyPr>
          <a:lstStyle/>
          <a:p>
            <a:r>
              <a:rPr lang="en-US" altLang="en-US" sz="3600" b="1" dirty="0">
                <a:solidFill>
                  <a:schemeClr val="tx1"/>
                </a:solidFill>
              </a:rPr>
              <a:t>DEFINITIONS </a:t>
            </a:r>
          </a:p>
        </p:txBody>
      </p:sp>
      <p:sp>
        <p:nvSpPr>
          <p:cNvPr id="6147" name="Rectangle 3">
            <a:extLst>
              <a:ext uri="{FF2B5EF4-FFF2-40B4-BE49-F238E27FC236}">
                <a16:creationId xmlns:a16="http://schemas.microsoft.com/office/drawing/2014/main" id="{0BFE4E96-87D0-4420-A5DE-C84E1AE8E984}"/>
              </a:ext>
            </a:extLst>
          </p:cNvPr>
          <p:cNvSpPr>
            <a:spLocks noGrp="1" noChangeArrowheads="1"/>
          </p:cNvSpPr>
          <p:nvPr>
            <p:ph type="body" idx="1"/>
          </p:nvPr>
        </p:nvSpPr>
        <p:spPr>
          <a:xfrm>
            <a:off x="0" y="1329269"/>
            <a:ext cx="8788400" cy="4525963"/>
          </a:xfrm>
        </p:spPr>
        <p:txBody>
          <a:bodyPr/>
          <a:lstStyle/>
          <a:p>
            <a:pPr>
              <a:lnSpc>
                <a:spcPct val="110000"/>
              </a:lnSpc>
              <a:buFontTx/>
              <a:buNone/>
            </a:pPr>
            <a:r>
              <a:rPr lang="en-US" altLang="en-US" sz="2400" b="1" dirty="0"/>
              <a:t>	</a:t>
            </a:r>
            <a:r>
              <a:rPr lang="en-US" altLang="en-US" sz="2800" b="1" dirty="0"/>
              <a:t>"</a:t>
            </a:r>
            <a:r>
              <a:rPr lang="en-US" altLang="en-US" sz="2800" b="1" u="sng" dirty="0"/>
              <a:t>Authorized employee</a:t>
            </a:r>
            <a:r>
              <a:rPr lang="en-US" altLang="en-US" sz="2800" b="1" dirty="0"/>
              <a:t>" </a:t>
            </a:r>
            <a:r>
              <a:rPr lang="en-US" altLang="en-US" sz="2800" dirty="0"/>
              <a:t>A person who locks out or tags out machines or equipment in order to perform servicing or maintenance on that machine or equipment. </a:t>
            </a:r>
          </a:p>
          <a:p>
            <a:pPr>
              <a:lnSpc>
                <a:spcPct val="110000"/>
              </a:lnSpc>
              <a:buFontTx/>
              <a:buNone/>
            </a:pPr>
            <a:endParaRPr lang="en-US" altLang="en-US" sz="2800" dirty="0"/>
          </a:p>
          <a:p>
            <a:pPr lvl="1">
              <a:lnSpc>
                <a:spcPct val="110000"/>
              </a:lnSpc>
              <a:buNone/>
            </a:pPr>
            <a:r>
              <a:rPr lang="en-US" altLang="en-US" sz="2400" dirty="0"/>
              <a:t>		</a:t>
            </a:r>
            <a:r>
              <a:rPr lang="en-US" altLang="en-US" sz="2800" dirty="0"/>
              <a:t>*An affected employee becomes an authorized employee when that employee's duties include performing servicing or  maintenance covered under this section.</a:t>
            </a:r>
          </a:p>
          <a:p>
            <a:pPr>
              <a:lnSpc>
                <a:spcPct val="80000"/>
              </a:lnSpc>
            </a:pPr>
            <a:endParaRPr lang="en-US" altLang="en-US" sz="8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CABBE8CA-5A76-45BF-8854-651FAA259D3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117</a:t>
            </a:fld>
            <a:endParaRPr lang="en-US" dirty="0"/>
          </a:p>
        </p:txBody>
      </p:sp>
      <p:sp>
        <p:nvSpPr>
          <p:cNvPr id="8195" name="Rectangle 3">
            <a:extLst>
              <a:ext uri="{FF2B5EF4-FFF2-40B4-BE49-F238E27FC236}">
                <a16:creationId xmlns:a16="http://schemas.microsoft.com/office/drawing/2014/main" id="{79A572C6-513D-497C-A69A-E514361FFE8E}"/>
              </a:ext>
            </a:extLst>
          </p:cNvPr>
          <p:cNvSpPr>
            <a:spLocks noGrp="1" noChangeArrowheads="1"/>
          </p:cNvSpPr>
          <p:nvPr>
            <p:ph type="body" idx="1"/>
          </p:nvPr>
        </p:nvSpPr>
        <p:spPr>
          <a:xfrm>
            <a:off x="0" y="1202266"/>
            <a:ext cx="8229600" cy="5401733"/>
          </a:xfrm>
        </p:spPr>
        <p:txBody>
          <a:bodyPr/>
          <a:lstStyle/>
          <a:p>
            <a:pPr>
              <a:lnSpc>
                <a:spcPct val="110000"/>
              </a:lnSpc>
              <a:buFontTx/>
              <a:buNone/>
            </a:pPr>
            <a:r>
              <a:rPr lang="en-US" altLang="en-US" sz="900" b="1" dirty="0"/>
              <a:t>	</a:t>
            </a:r>
          </a:p>
          <a:p>
            <a:pPr>
              <a:lnSpc>
                <a:spcPct val="110000"/>
              </a:lnSpc>
              <a:buFontTx/>
              <a:buNone/>
            </a:pPr>
            <a:r>
              <a:rPr lang="en-US" altLang="en-US" sz="2800" b="1" dirty="0"/>
              <a:t>	"</a:t>
            </a:r>
            <a:r>
              <a:rPr lang="en-US" altLang="en-US" sz="2800" b="1" u="sng" dirty="0"/>
              <a:t>Affected employee</a:t>
            </a:r>
            <a:r>
              <a:rPr lang="en-US" altLang="en-US" sz="2800" b="1" dirty="0"/>
              <a:t>" </a:t>
            </a:r>
            <a:r>
              <a:rPr lang="en-US" altLang="en-US" sz="2800" dirty="0"/>
              <a:t>An employee whose job requires him/her to operate or use a machine or equipment on which servicing or maintenance is being performed under lockout or tagout, or </a:t>
            </a:r>
          </a:p>
          <a:p>
            <a:pPr>
              <a:lnSpc>
                <a:spcPct val="110000"/>
              </a:lnSpc>
              <a:buFontTx/>
              <a:buNone/>
            </a:pPr>
            <a:endParaRPr lang="en-US" altLang="en-US" sz="2800" dirty="0"/>
          </a:p>
          <a:p>
            <a:pPr>
              <a:lnSpc>
                <a:spcPct val="110000"/>
              </a:lnSpc>
              <a:buFontTx/>
              <a:buNone/>
            </a:pPr>
            <a:r>
              <a:rPr lang="en-US" altLang="en-US" sz="2800" dirty="0"/>
              <a:t>	An employee whose job requires him/her to work in an area in which such servicing or maintenance is being performed.</a:t>
            </a:r>
          </a:p>
          <a:p>
            <a:pPr>
              <a:lnSpc>
                <a:spcPct val="110000"/>
              </a:lnSpc>
              <a:buFontTx/>
              <a:buNone/>
            </a:pPr>
            <a:r>
              <a:rPr lang="en-US" altLang="en-US" sz="1600" b="1" dirty="0"/>
              <a:t>	</a:t>
            </a:r>
            <a:endParaRPr lang="en-US" altLang="en-US" sz="2800" b="1" dirty="0"/>
          </a:p>
        </p:txBody>
      </p:sp>
      <p:sp>
        <p:nvSpPr>
          <p:cNvPr id="8194" name="Rectangle 2">
            <a:extLst>
              <a:ext uri="{FF2B5EF4-FFF2-40B4-BE49-F238E27FC236}">
                <a16:creationId xmlns:a16="http://schemas.microsoft.com/office/drawing/2014/main" id="{C69D103E-352F-4C4E-BE33-F6D950C960EF}"/>
              </a:ext>
            </a:extLst>
          </p:cNvPr>
          <p:cNvSpPr>
            <a:spLocks noGrp="1" noChangeArrowheads="1"/>
          </p:cNvSpPr>
          <p:nvPr>
            <p:ph type="title"/>
          </p:nvPr>
        </p:nvSpPr>
        <p:spPr>
          <a:xfrm>
            <a:off x="0" y="76200"/>
            <a:ext cx="6096000" cy="1143000"/>
          </a:xfrm>
        </p:spPr>
        <p:txBody>
          <a:bodyPr>
            <a:normAutofit/>
          </a:bodyPr>
          <a:lstStyle/>
          <a:p>
            <a:r>
              <a:rPr lang="en-US" altLang="en-US" sz="3600" b="1" dirty="0">
                <a:solidFill>
                  <a:schemeClr val="tx1"/>
                </a:solidFill>
              </a:rPr>
              <a:t>DEFINITIONS (CONT.)</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E54AA023-4909-467D-95C0-939B6A6D7D45}"/>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118</a:t>
            </a:fld>
            <a:endParaRPr lang="en-US" dirty="0"/>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07801" cy="1143000"/>
          </a:xfrm>
        </p:spPr>
        <p:txBody>
          <a:bodyPr>
            <a:noAutofit/>
          </a:bodyPr>
          <a:lstStyle/>
          <a:p>
            <a:r>
              <a:rPr lang="en-US" sz="3600" dirty="0"/>
              <a:t>TRAINING &amp; RETRAINING</a:t>
            </a:r>
            <a:endParaRPr lang="en-US" sz="3600" b="0" dirty="0">
              <a:solidFill>
                <a:srgbClr val="EEB211"/>
              </a:solidFill>
            </a:endParaRPr>
          </a:p>
        </p:txBody>
      </p:sp>
      <p:pic>
        <p:nvPicPr>
          <p:cNvPr id="9" name="Picture 4" descr="Clip art shows the information as thoughts from an employee. &#10;">
            <a:extLst>
              <a:ext uri="{FF2B5EF4-FFF2-40B4-BE49-F238E27FC236}">
                <a16:creationId xmlns:a16="http://schemas.microsoft.com/office/drawing/2014/main" id="{DBD4A194-C79D-4050-A299-2C7C4EB72B0D}"/>
              </a:ext>
            </a:extLst>
          </p:cNvPr>
          <p:cNvPicPr>
            <a:picLocks noChangeAspect="1" noChangeArrowheads="1"/>
          </p:cNvPicPr>
          <p:nvPr/>
        </p:nvPicPr>
        <p:blipFill>
          <a:blip r:embed="rId3" cstate="print"/>
          <a:srcRect/>
          <a:stretch>
            <a:fillRect/>
          </a:stretch>
        </p:blipFill>
        <p:spPr bwMode="auto">
          <a:xfrm>
            <a:off x="7167644" y="1283930"/>
            <a:ext cx="1858749" cy="4967929"/>
          </a:xfrm>
          <a:prstGeom prst="rect">
            <a:avLst/>
          </a:prstGeom>
          <a:noFill/>
          <a:ln w="9525">
            <a:noFill/>
            <a:miter lim="800000"/>
            <a:headEnd/>
            <a:tailEnd/>
          </a:ln>
        </p:spPr>
      </p:pic>
      <p:sp>
        <p:nvSpPr>
          <p:cNvPr id="5" name="Rectangle 3">
            <a:extLst>
              <a:ext uri="{FF2B5EF4-FFF2-40B4-BE49-F238E27FC236}">
                <a16:creationId xmlns:a16="http://schemas.microsoft.com/office/drawing/2014/main" id="{C130E379-A80E-47AD-BE90-73802DD60DB2}"/>
              </a:ext>
            </a:extLst>
          </p:cNvPr>
          <p:cNvSpPr txBox="1">
            <a:spLocks noChangeArrowheads="1"/>
          </p:cNvSpPr>
          <p:nvPr/>
        </p:nvSpPr>
        <p:spPr>
          <a:xfrm>
            <a:off x="117607" y="1283930"/>
            <a:ext cx="8229600" cy="4610715"/>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pPr>
            <a:r>
              <a:rPr lang="en-US" sz="2800" b="1" dirty="0"/>
              <a:t>Authorized</a:t>
            </a:r>
            <a:r>
              <a:rPr lang="en-US" sz="2800" dirty="0"/>
              <a:t> employees</a:t>
            </a:r>
          </a:p>
          <a:p>
            <a:pPr lvl="1">
              <a:lnSpc>
                <a:spcPct val="90000"/>
              </a:lnSpc>
            </a:pPr>
            <a:r>
              <a:rPr lang="en-US" sz="2400" dirty="0"/>
              <a:t>Recognition of hazardous energy</a:t>
            </a:r>
          </a:p>
          <a:p>
            <a:pPr lvl="1">
              <a:lnSpc>
                <a:spcPct val="90000"/>
              </a:lnSpc>
            </a:pPr>
            <a:r>
              <a:rPr lang="en-US" sz="2400" dirty="0"/>
              <a:t>Type and magnitude of hazardous energy</a:t>
            </a:r>
          </a:p>
          <a:p>
            <a:pPr lvl="1">
              <a:lnSpc>
                <a:spcPct val="90000"/>
              </a:lnSpc>
            </a:pPr>
            <a:r>
              <a:rPr lang="en-US" sz="2400" dirty="0"/>
              <a:t>Methods of isolating energy</a:t>
            </a:r>
          </a:p>
          <a:p>
            <a:pPr lvl="1">
              <a:lnSpc>
                <a:spcPct val="90000"/>
              </a:lnSpc>
            </a:pPr>
            <a:r>
              <a:rPr lang="en-US" sz="2400" dirty="0"/>
              <a:t>How to verify isolation</a:t>
            </a:r>
          </a:p>
          <a:p>
            <a:pPr marL="342900" lvl="1" indent="0">
              <a:lnSpc>
                <a:spcPct val="90000"/>
              </a:lnSpc>
              <a:buNone/>
            </a:pPr>
            <a:endParaRPr lang="en-US" sz="2400" dirty="0"/>
          </a:p>
          <a:p>
            <a:pPr>
              <a:lnSpc>
                <a:spcPct val="90000"/>
              </a:lnSpc>
              <a:buFont typeface="Arial" panose="020B0604020202020204" pitchFamily="34" charset="0"/>
              <a:buChar char="•"/>
            </a:pPr>
            <a:r>
              <a:rPr lang="en-US" sz="2800" b="1" dirty="0"/>
              <a:t>Affected</a:t>
            </a:r>
            <a:r>
              <a:rPr lang="en-US" sz="2800" dirty="0"/>
              <a:t> – Purpose and use of procedure</a:t>
            </a:r>
          </a:p>
          <a:p>
            <a:pPr>
              <a:lnSpc>
                <a:spcPct val="90000"/>
              </a:lnSpc>
              <a:buFont typeface="Arial" panose="020B0604020202020204" pitchFamily="34" charset="0"/>
              <a:buChar char="•"/>
            </a:pPr>
            <a:r>
              <a:rPr lang="en-US" sz="2800" b="1" dirty="0"/>
              <a:t>Other</a:t>
            </a:r>
            <a:r>
              <a:rPr lang="en-US" sz="2800" dirty="0"/>
              <a:t> – Procedure and Prohibition from tampering</a:t>
            </a:r>
          </a:p>
          <a:p>
            <a:pPr>
              <a:lnSpc>
                <a:spcPct val="90000"/>
              </a:lnSpc>
              <a:buFont typeface="Arial" panose="020B0604020202020204" pitchFamily="34" charset="0"/>
              <a:buChar char="•"/>
            </a:pPr>
            <a:r>
              <a:rPr lang="en-US" sz="2800" dirty="0"/>
              <a:t>Tagout provisions</a:t>
            </a:r>
          </a:p>
        </p:txBody>
      </p:sp>
    </p:spTree>
    <p:extLst>
      <p:ext uri="{BB962C8B-B14F-4D97-AF65-F5344CB8AC3E}">
        <p14:creationId xmlns:p14="http://schemas.microsoft.com/office/powerpoint/2010/main" val="22014681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1F3ACBA9-3546-4F7B-A9E4-7B0D4C820AFA}"/>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119</a:t>
            </a:fld>
            <a:endParaRPr lang="en-US" dirty="0"/>
          </a:p>
        </p:txBody>
      </p:sp>
      <p:sp>
        <p:nvSpPr>
          <p:cNvPr id="10242" name="Rectangle 2">
            <a:extLst>
              <a:ext uri="{FF2B5EF4-FFF2-40B4-BE49-F238E27FC236}">
                <a16:creationId xmlns:a16="http://schemas.microsoft.com/office/drawing/2014/main" id="{CBC7ADAF-5253-43FC-A4E3-A1EE17645C28}"/>
              </a:ext>
            </a:extLst>
          </p:cNvPr>
          <p:cNvSpPr>
            <a:spLocks noGrp="1" noChangeArrowheads="1"/>
          </p:cNvSpPr>
          <p:nvPr>
            <p:ph type="title"/>
          </p:nvPr>
        </p:nvSpPr>
        <p:spPr>
          <a:xfrm>
            <a:off x="0" y="558800"/>
            <a:ext cx="8229600" cy="792163"/>
          </a:xfrm>
        </p:spPr>
        <p:txBody>
          <a:bodyPr>
            <a:normAutofit fontScale="90000"/>
          </a:bodyPr>
          <a:lstStyle/>
          <a:p>
            <a:r>
              <a:rPr lang="en-US" altLang="en-US" sz="4000" b="1" dirty="0">
                <a:solidFill>
                  <a:schemeClr val="tx1"/>
                </a:solidFill>
              </a:rPr>
              <a:t>REQUIRED TRAINING</a:t>
            </a:r>
            <a:br>
              <a:rPr lang="en-US" altLang="en-US" sz="4000" dirty="0"/>
            </a:br>
            <a:r>
              <a:rPr lang="en-US" altLang="en-US" sz="3100" dirty="0">
                <a:solidFill>
                  <a:srgbClr val="EEB211"/>
                </a:solidFill>
              </a:rPr>
              <a:t>Tagout</a:t>
            </a:r>
            <a:br>
              <a:rPr lang="en-US" altLang="en-US" sz="4000" b="1" dirty="0">
                <a:solidFill>
                  <a:schemeClr val="tx1"/>
                </a:solidFill>
              </a:rPr>
            </a:br>
            <a:endParaRPr lang="en-US" altLang="en-US" sz="4000" b="1" dirty="0">
              <a:solidFill>
                <a:schemeClr val="tx1"/>
              </a:solidFill>
            </a:endParaRPr>
          </a:p>
        </p:txBody>
      </p:sp>
      <p:sp>
        <p:nvSpPr>
          <p:cNvPr id="10243" name="Rectangle 3">
            <a:extLst>
              <a:ext uri="{FF2B5EF4-FFF2-40B4-BE49-F238E27FC236}">
                <a16:creationId xmlns:a16="http://schemas.microsoft.com/office/drawing/2014/main" id="{ECB445E7-1CF5-479C-8F96-0ABF3BA603C2}"/>
              </a:ext>
            </a:extLst>
          </p:cNvPr>
          <p:cNvSpPr>
            <a:spLocks noGrp="1" noChangeArrowheads="1"/>
          </p:cNvSpPr>
          <p:nvPr>
            <p:ph type="body" idx="1"/>
          </p:nvPr>
        </p:nvSpPr>
        <p:spPr>
          <a:xfrm>
            <a:off x="-1" y="1507066"/>
            <a:ext cx="8677835" cy="5791200"/>
          </a:xfrm>
        </p:spPr>
        <p:txBody>
          <a:bodyPr/>
          <a:lstStyle/>
          <a:p>
            <a:r>
              <a:rPr lang="en-US" altLang="en-US" dirty="0"/>
              <a:t>	</a:t>
            </a:r>
            <a:r>
              <a:rPr lang="en-US" altLang="en-US" sz="2800" dirty="0"/>
              <a:t>Employees must be trained in the following limitations of tagout systems:</a:t>
            </a:r>
          </a:p>
          <a:p>
            <a:pPr lvl="1"/>
            <a:r>
              <a:rPr lang="en-US" altLang="en-US" sz="2800" dirty="0"/>
              <a:t>Tags are warning devices and do not provide the physical restraint that is provided by a lock.</a:t>
            </a:r>
          </a:p>
          <a:p>
            <a:pPr lvl="1"/>
            <a:r>
              <a:rPr lang="en-US" altLang="en-US" sz="2800" dirty="0"/>
              <a:t>When a tag is attached to an energy isolating means, it is never to be removed without authorization or ignored.</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5697B3AA-E86C-4EDE-87D7-CE584CFE013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120</a:t>
            </a:fld>
            <a:endParaRPr lang="en-US" dirty="0"/>
          </a:p>
        </p:txBody>
      </p:sp>
      <p:sp>
        <p:nvSpPr>
          <p:cNvPr id="13316" name="Rectangle 4">
            <a:extLst>
              <a:ext uri="{FF2B5EF4-FFF2-40B4-BE49-F238E27FC236}">
                <a16:creationId xmlns:a16="http://schemas.microsoft.com/office/drawing/2014/main" id="{C76A36A3-79CC-430A-B62D-E08B6EF5BAB5}"/>
              </a:ext>
            </a:extLst>
          </p:cNvPr>
          <p:cNvSpPr>
            <a:spLocks noGrp="1" noChangeArrowheads="1"/>
          </p:cNvSpPr>
          <p:nvPr>
            <p:ph type="title" idx="4294967295"/>
          </p:nvPr>
        </p:nvSpPr>
        <p:spPr bwMode="auto">
          <a:xfrm>
            <a:off x="143933" y="37571"/>
            <a:ext cx="4203523" cy="1077218"/>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chemeClr val="tx1"/>
                </a:solidFill>
                <a:effectLst/>
                <a:uLnTx/>
                <a:uFillTx/>
                <a:latin typeface="+mn-lt"/>
                <a:ea typeface="+mn-ea"/>
                <a:cs typeface="+mn-cs"/>
              </a:rPr>
              <a:t>REQUIRED TRAINING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EEB211"/>
                </a:solidFill>
                <a:effectLst/>
                <a:uLnTx/>
                <a:uFillTx/>
                <a:latin typeface="+mn-lt"/>
                <a:ea typeface="+mn-ea"/>
                <a:cs typeface="+mn-cs"/>
              </a:rPr>
              <a:t>Tagout (Cont.)</a:t>
            </a:r>
          </a:p>
        </p:txBody>
      </p:sp>
      <p:sp>
        <p:nvSpPr>
          <p:cNvPr id="13315" name="Rectangle 3">
            <a:extLst>
              <a:ext uri="{FF2B5EF4-FFF2-40B4-BE49-F238E27FC236}">
                <a16:creationId xmlns:a16="http://schemas.microsoft.com/office/drawing/2014/main" id="{24D81D41-B314-43D5-9291-305586DD0C17}"/>
              </a:ext>
            </a:extLst>
          </p:cNvPr>
          <p:cNvSpPr>
            <a:spLocks noGrp="1" noChangeArrowheads="1"/>
          </p:cNvSpPr>
          <p:nvPr>
            <p:ph type="body" idx="1"/>
          </p:nvPr>
        </p:nvSpPr>
        <p:spPr>
          <a:xfrm>
            <a:off x="143933" y="1332112"/>
            <a:ext cx="8661400" cy="5211762"/>
          </a:xfrm>
        </p:spPr>
        <p:txBody>
          <a:bodyPr/>
          <a:lstStyle/>
          <a:p>
            <a:r>
              <a:rPr lang="en-US" altLang="en-US" sz="2800" dirty="0"/>
              <a:t>Tags must be understandable by all authorized employees, affected employees, and all other employees whose work operations are in the area.</a:t>
            </a:r>
          </a:p>
          <a:p>
            <a:r>
              <a:rPr lang="en-US" altLang="en-US" sz="2800" dirty="0"/>
              <a:t>Tags and their means of attachment must be made of materials that will withstand the environmental conditions in the workplace.</a:t>
            </a:r>
          </a:p>
          <a:p>
            <a:r>
              <a:rPr lang="en-US" altLang="en-US" sz="2800" dirty="0"/>
              <a:t>Tags may evoke a false sense of security.</a:t>
            </a:r>
          </a:p>
          <a:p>
            <a:r>
              <a:rPr lang="en-US" altLang="en-US" sz="2800" dirty="0"/>
              <a:t>Tags must be securely attached to energy-isolating devices so that they cannot be detached during use.</a:t>
            </a:r>
          </a:p>
          <a:p>
            <a:endParaRPr lang="en-US" altLang="en-US" sz="28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DF5FD14A-914C-467C-8AF8-40FF76A66355}"/>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121</a:t>
            </a:fld>
            <a:endParaRPr lang="en-US" dirty="0"/>
          </a:p>
        </p:txBody>
      </p:sp>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0"/>
            <a:ext cx="6607801" cy="1143000"/>
          </a:xfrm>
        </p:spPr>
        <p:txBody>
          <a:bodyPr>
            <a:noAutofit/>
          </a:bodyPr>
          <a:lstStyle/>
          <a:p>
            <a:r>
              <a:rPr lang="en-US" sz="3600" dirty="0"/>
              <a:t>TRAINING &amp; RE-TRAINING</a:t>
            </a:r>
            <a:br>
              <a:rPr lang="en-US" dirty="0"/>
            </a:br>
            <a:r>
              <a:rPr lang="en-US" sz="2800" dirty="0">
                <a:solidFill>
                  <a:srgbClr val="EEB211"/>
                </a:solidFill>
              </a:rPr>
              <a:t>Re-training is required when:</a:t>
            </a:r>
          </a:p>
        </p:txBody>
      </p:sp>
      <p:sp>
        <p:nvSpPr>
          <p:cNvPr id="11" name="Rectangle 3">
            <a:extLst>
              <a:ext uri="{FF2B5EF4-FFF2-40B4-BE49-F238E27FC236}">
                <a16:creationId xmlns:a16="http://schemas.microsoft.com/office/drawing/2014/main" id="{CDE9A6DC-292E-4996-9927-00AA30D38422}"/>
              </a:ext>
            </a:extLst>
          </p:cNvPr>
          <p:cNvSpPr txBox="1">
            <a:spLocks noChangeArrowheads="1"/>
          </p:cNvSpPr>
          <p:nvPr/>
        </p:nvSpPr>
        <p:spPr>
          <a:xfrm>
            <a:off x="111465" y="1530206"/>
            <a:ext cx="7696103"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spcAft>
                <a:spcPts val="1200"/>
              </a:spcAft>
              <a:buClr>
                <a:srgbClr val="262626"/>
              </a:buClr>
            </a:pPr>
            <a:r>
              <a:rPr lang="en-US" sz="2800" dirty="0"/>
              <a:t>Change in job assignment</a:t>
            </a:r>
          </a:p>
          <a:p>
            <a:pPr>
              <a:spcBef>
                <a:spcPts val="1200"/>
              </a:spcBef>
              <a:spcAft>
                <a:spcPts val="1200"/>
              </a:spcAft>
              <a:buClr>
                <a:srgbClr val="262626"/>
              </a:buClr>
            </a:pPr>
            <a:r>
              <a:rPr lang="en-US" sz="2800" dirty="0"/>
              <a:t>Change in machine or process</a:t>
            </a:r>
          </a:p>
          <a:p>
            <a:pPr>
              <a:spcBef>
                <a:spcPts val="1200"/>
              </a:spcBef>
              <a:spcAft>
                <a:spcPts val="1200"/>
              </a:spcAft>
              <a:buClr>
                <a:srgbClr val="262626"/>
              </a:buClr>
            </a:pPr>
            <a:r>
              <a:rPr lang="en-US" sz="2800" dirty="0"/>
              <a:t>Change in lockout/tagout procedure</a:t>
            </a:r>
          </a:p>
          <a:p>
            <a:pPr>
              <a:spcBef>
                <a:spcPts val="1200"/>
              </a:spcBef>
              <a:spcAft>
                <a:spcPts val="1200"/>
              </a:spcAft>
              <a:buClr>
                <a:srgbClr val="262626"/>
              </a:buClr>
            </a:pPr>
            <a:r>
              <a:rPr lang="en-US" sz="2800" dirty="0"/>
              <a:t>Equipment or processes present new hazards </a:t>
            </a:r>
          </a:p>
          <a:p>
            <a:pPr>
              <a:spcBef>
                <a:spcPts val="1200"/>
              </a:spcBef>
              <a:spcAft>
                <a:spcPts val="1200"/>
              </a:spcAft>
              <a:buClr>
                <a:srgbClr val="262626"/>
              </a:buClr>
            </a:pPr>
            <a:r>
              <a:rPr lang="en-US" sz="2800" dirty="0"/>
              <a:t>Inadequacies revealed in periodic review</a:t>
            </a:r>
          </a:p>
        </p:txBody>
      </p:sp>
    </p:spTree>
    <p:extLst>
      <p:ext uri="{BB962C8B-B14F-4D97-AF65-F5344CB8AC3E}">
        <p14:creationId xmlns:p14="http://schemas.microsoft.com/office/powerpoint/2010/main" val="177985292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7AF4D9E6-54EE-4A72-8687-8932A69CAAD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122</a:t>
            </a:fld>
            <a:endParaRPr lang="en-US" dirty="0"/>
          </a:p>
        </p:txBody>
      </p:sp>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5028"/>
            <a:ext cx="6607801" cy="1143000"/>
          </a:xfrm>
        </p:spPr>
        <p:txBody>
          <a:bodyPr>
            <a:noAutofit/>
          </a:bodyPr>
          <a:lstStyle/>
          <a:p>
            <a:r>
              <a:rPr lang="en-US" sz="3600" dirty="0"/>
              <a:t>TRAINING &amp; RE-TRAINING</a:t>
            </a:r>
            <a:br>
              <a:rPr lang="en-US" dirty="0"/>
            </a:br>
            <a:r>
              <a:rPr lang="en-US" sz="2800" dirty="0">
                <a:solidFill>
                  <a:srgbClr val="EEB211"/>
                </a:solidFill>
              </a:rPr>
              <a:t>Certification</a:t>
            </a:r>
          </a:p>
        </p:txBody>
      </p:sp>
      <p:pic>
        <p:nvPicPr>
          <p:cNvPr id="9" name="Picture 2" descr="This photo shows one employee observing another employee performing lockout/tagout. ">
            <a:extLst>
              <a:ext uri="{FF2B5EF4-FFF2-40B4-BE49-F238E27FC236}">
                <a16:creationId xmlns:a16="http://schemas.microsoft.com/office/drawing/2014/main" id="{FE4EE8CC-554E-4C06-AF07-D681330E7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3908" y="2179734"/>
            <a:ext cx="5311262" cy="397282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A817E098-3182-49E4-858E-B7D4B37A4D2B}"/>
              </a:ext>
            </a:extLst>
          </p:cNvPr>
          <p:cNvSpPr txBox="1">
            <a:spLocks noChangeArrowheads="1"/>
          </p:cNvSpPr>
          <p:nvPr/>
        </p:nvSpPr>
        <p:spPr>
          <a:xfrm>
            <a:off x="0" y="1446572"/>
            <a:ext cx="8229600"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2800" dirty="0"/>
              <a:t>Certify that the training has been conducted and kept up to date:</a:t>
            </a:r>
          </a:p>
          <a:p>
            <a:pPr lvl="1"/>
            <a:r>
              <a:rPr lang="en-US" sz="2400" dirty="0"/>
              <a:t>Employee names</a:t>
            </a:r>
          </a:p>
          <a:p>
            <a:pPr lvl="1"/>
            <a:r>
              <a:rPr lang="en-US" sz="2400" dirty="0"/>
              <a:t>Date(s) of training</a:t>
            </a:r>
          </a:p>
        </p:txBody>
      </p:sp>
    </p:spTree>
    <p:extLst>
      <p:ext uri="{BB962C8B-B14F-4D97-AF65-F5344CB8AC3E}">
        <p14:creationId xmlns:p14="http://schemas.microsoft.com/office/powerpoint/2010/main" val="12022286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DE7DC-1300-479F-877A-8C30EFCF92E5}"/>
              </a:ext>
            </a:extLst>
          </p:cNvPr>
          <p:cNvSpPr>
            <a:spLocks noGrp="1"/>
          </p:cNvSpPr>
          <p:nvPr>
            <p:ph type="ctrTitle"/>
          </p:nvPr>
        </p:nvSpPr>
        <p:spPr/>
        <p:txBody>
          <a:bodyPr/>
          <a:lstStyle/>
          <a:p>
            <a:r>
              <a:rPr lang="en-US" sz="4000" dirty="0">
                <a:solidFill>
                  <a:schemeClr val="tx1"/>
                </a:solidFill>
              </a:rPr>
              <a:t>PERIODIC INSPECTIONS</a:t>
            </a:r>
          </a:p>
        </p:txBody>
      </p:sp>
    </p:spTree>
    <p:extLst>
      <p:ext uri="{BB962C8B-B14F-4D97-AF65-F5344CB8AC3E}">
        <p14:creationId xmlns:p14="http://schemas.microsoft.com/office/powerpoint/2010/main" val="209074080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6" y="223595"/>
            <a:ext cx="6412523" cy="1143000"/>
          </a:xfrm>
        </p:spPr>
        <p:txBody>
          <a:bodyPr/>
          <a:lstStyle/>
          <a:p>
            <a:r>
              <a:rPr lang="en-US" sz="3600" b="1" dirty="0"/>
              <a:t>PERIODIC INSPECTION</a:t>
            </a:r>
          </a:p>
        </p:txBody>
      </p:sp>
      <p:sp>
        <p:nvSpPr>
          <p:cNvPr id="3" name="Slide Number Placeholder 2">
            <a:extLst>
              <a:ext uri="{FF2B5EF4-FFF2-40B4-BE49-F238E27FC236}">
                <a16:creationId xmlns:a16="http://schemas.microsoft.com/office/drawing/2014/main" id="{FAD368FA-BC26-4FA6-B023-E753AD871DBD}"/>
              </a:ext>
              <a:ext uri="{C183D7F6-B498-43B3-948B-1728B52AA6E4}">
                <adec:decorative xmlns:adec="http://schemas.microsoft.com/office/drawing/2017/decorative" val="1"/>
              </a:ext>
            </a:extLst>
          </p:cNvPr>
          <p:cNvSpPr>
            <a:spLocks noGrp="1"/>
          </p:cNvSpPr>
          <p:nvPr>
            <p:ph type="sldNum" sz="quarter" idx="11"/>
          </p:nvPr>
        </p:nvSpPr>
        <p:spPr/>
        <p:txBody>
          <a:bodyPr/>
          <a:lstStyle/>
          <a:p>
            <a:fld id="{B7F3D65F-049E-4173-BDEA-F57F01D06649}" type="slidenum">
              <a:rPr lang="en-US" altLang="en-US" smtClean="0"/>
              <a:pPr/>
              <a:t>124</a:t>
            </a:fld>
            <a:endParaRPr lang="en-US" altLang="en-US"/>
          </a:p>
        </p:txBody>
      </p:sp>
      <p:sp>
        <p:nvSpPr>
          <p:cNvPr id="28675" name="Rectangle 3">
            <a:extLst>
              <a:ext uri="{FF2B5EF4-FFF2-40B4-BE49-F238E27FC236}">
                <a16:creationId xmlns:a16="http://schemas.microsoft.com/office/drawing/2014/main" id="{DE4697F7-C2D8-423B-934A-01413048C853}"/>
              </a:ext>
            </a:extLst>
          </p:cNvPr>
          <p:cNvSpPr>
            <a:spLocks noChangeArrowheads="1"/>
          </p:cNvSpPr>
          <p:nvPr/>
        </p:nvSpPr>
        <p:spPr bwMode="auto">
          <a:xfrm>
            <a:off x="0" y="1531938"/>
            <a:ext cx="52514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ct val="20000"/>
              </a:spcBef>
              <a:buFontTx/>
              <a:buChar char="•"/>
            </a:pPr>
            <a:r>
              <a:rPr lang="en-US" altLang="en-US" sz="2800" dirty="0">
                <a:latin typeface="+mn-lt"/>
                <a:cs typeface="Arial" panose="020B0604020202020204" pitchFamily="34" charset="0"/>
              </a:rPr>
              <a:t>Performed at least annually</a:t>
            </a:r>
          </a:p>
          <a:p>
            <a:pPr>
              <a:lnSpc>
                <a:spcPct val="90000"/>
              </a:lnSpc>
              <a:spcBef>
                <a:spcPct val="20000"/>
              </a:spcBef>
              <a:buFontTx/>
              <a:buChar char="•"/>
            </a:pPr>
            <a:endParaRPr lang="en-US" altLang="en-US" sz="1000" dirty="0">
              <a:latin typeface="+mn-lt"/>
              <a:cs typeface="Arial" panose="020B0604020202020204" pitchFamily="34" charset="0"/>
            </a:endParaRPr>
          </a:p>
          <a:p>
            <a:pPr>
              <a:lnSpc>
                <a:spcPct val="90000"/>
              </a:lnSpc>
              <a:spcBef>
                <a:spcPct val="20000"/>
              </a:spcBef>
              <a:buFontTx/>
              <a:buChar char="•"/>
            </a:pPr>
            <a:r>
              <a:rPr lang="en-US" altLang="en-US" sz="2800" dirty="0">
                <a:latin typeface="+mn-lt"/>
                <a:cs typeface="Arial" panose="020B0604020202020204" pitchFamily="34" charset="0"/>
              </a:rPr>
              <a:t>Conducted by authorized employees</a:t>
            </a:r>
          </a:p>
          <a:p>
            <a:pPr>
              <a:lnSpc>
                <a:spcPct val="90000"/>
              </a:lnSpc>
              <a:spcBef>
                <a:spcPct val="20000"/>
              </a:spcBef>
              <a:buFontTx/>
              <a:buChar char="•"/>
            </a:pPr>
            <a:endParaRPr lang="en-US" altLang="en-US" sz="1000" dirty="0">
              <a:latin typeface="+mn-lt"/>
              <a:cs typeface="Arial" panose="020B0604020202020204" pitchFamily="34" charset="0"/>
            </a:endParaRPr>
          </a:p>
          <a:p>
            <a:pPr>
              <a:lnSpc>
                <a:spcPct val="90000"/>
              </a:lnSpc>
              <a:spcBef>
                <a:spcPct val="20000"/>
              </a:spcBef>
              <a:buFontTx/>
              <a:buChar char="•"/>
            </a:pPr>
            <a:r>
              <a:rPr lang="en-US" altLang="en-US" sz="2800" dirty="0">
                <a:latin typeface="+mn-lt"/>
                <a:cs typeface="Arial" panose="020B0604020202020204" pitchFamily="34" charset="0"/>
              </a:rPr>
              <a:t>Intended to correct inadequacies identified in program</a:t>
            </a:r>
          </a:p>
          <a:p>
            <a:pPr>
              <a:lnSpc>
                <a:spcPct val="90000"/>
              </a:lnSpc>
              <a:spcBef>
                <a:spcPct val="20000"/>
              </a:spcBef>
              <a:buFontTx/>
              <a:buChar char="•"/>
            </a:pPr>
            <a:endParaRPr lang="en-US" altLang="en-US" sz="1000" dirty="0">
              <a:latin typeface="+mn-lt"/>
              <a:cs typeface="Arial" panose="020B0604020202020204" pitchFamily="34" charset="0"/>
            </a:endParaRPr>
          </a:p>
          <a:p>
            <a:pPr>
              <a:lnSpc>
                <a:spcPct val="90000"/>
              </a:lnSpc>
              <a:spcBef>
                <a:spcPct val="20000"/>
              </a:spcBef>
              <a:buFontTx/>
              <a:buChar char="•"/>
            </a:pPr>
            <a:r>
              <a:rPr lang="en-US" altLang="en-US" sz="2800" dirty="0">
                <a:latin typeface="+mn-lt"/>
                <a:cs typeface="Arial" panose="020B0604020202020204" pitchFamily="34" charset="0"/>
              </a:rPr>
              <a:t>Certified</a:t>
            </a:r>
          </a:p>
        </p:txBody>
      </p:sp>
      <p:pic>
        <p:nvPicPr>
          <p:cNvPr id="28676" name="Picture 4" descr="Employees inspecting a control panel on a machine, perhaps as part of a periodic inspection. &#10;">
            <a:extLst>
              <a:ext uri="{FF2B5EF4-FFF2-40B4-BE49-F238E27FC236}">
                <a16:creationId xmlns:a16="http://schemas.microsoft.com/office/drawing/2014/main" id="{8831540B-197A-4B40-B30E-0E884FA4AD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0315" y="1531938"/>
            <a:ext cx="3790471" cy="288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110120CC-9268-48E6-A668-164CA6286AA6}"/>
              </a:ext>
              <a:ext uri="{C183D7F6-B498-43B3-948B-1728B52AA6E4}">
                <adec:decorative xmlns:adec="http://schemas.microsoft.com/office/drawing/2017/decorative" val="1"/>
              </a:ext>
            </a:extLst>
          </p:cNvPr>
          <p:cNvSpPr>
            <a:spLocks noGrp="1"/>
          </p:cNvSpPr>
          <p:nvPr>
            <p:ph type="sldNum" sz="quarter" idx="12"/>
          </p:nvPr>
        </p:nvSpPr>
        <p:spPr/>
        <p:txBody>
          <a:bodyPr/>
          <a:lstStyle/>
          <a:p>
            <a:fld id="{9F12240B-D0A8-4CCC-A9A5-019FC9715B87}" type="slidenum">
              <a:rPr lang="en-US" smtClean="0"/>
              <a:pPr/>
              <a:t>125</a:t>
            </a:fld>
            <a:endParaRPr lang="en-US" dirty="0"/>
          </a:p>
        </p:txBody>
      </p:sp>
      <p:sp>
        <p:nvSpPr>
          <p:cNvPr id="14339" name="Rectangle 3">
            <a:extLst>
              <a:ext uri="{FF2B5EF4-FFF2-40B4-BE49-F238E27FC236}">
                <a16:creationId xmlns:a16="http://schemas.microsoft.com/office/drawing/2014/main" id="{EEEA9ECB-8E22-4417-A81B-B6B748AD15A3}"/>
              </a:ext>
            </a:extLst>
          </p:cNvPr>
          <p:cNvSpPr>
            <a:spLocks noGrp="1" noChangeArrowheads="1"/>
          </p:cNvSpPr>
          <p:nvPr>
            <p:ph type="body" idx="4294967295"/>
          </p:nvPr>
        </p:nvSpPr>
        <p:spPr>
          <a:xfrm>
            <a:off x="0" y="1356518"/>
            <a:ext cx="8229600" cy="4525963"/>
          </a:xfrm>
        </p:spPr>
        <p:txBody>
          <a:bodyPr>
            <a:normAutofit/>
          </a:bodyPr>
          <a:lstStyle/>
          <a:p>
            <a:pPr>
              <a:lnSpc>
                <a:spcPct val="90000"/>
              </a:lnSpc>
            </a:pPr>
            <a:r>
              <a:rPr lang="en-US" altLang="en-US" sz="2800" dirty="0"/>
              <a:t>The employer shall conduct a periodic inspection of the energy control procedure to ensure that the procedure and the requirements of this standard are being followed.</a:t>
            </a:r>
            <a:endParaRPr lang="en-US" altLang="en-US" sz="2800" b="1" dirty="0"/>
          </a:p>
          <a:p>
            <a:pPr>
              <a:lnSpc>
                <a:spcPct val="90000"/>
              </a:lnSpc>
            </a:pPr>
            <a:r>
              <a:rPr lang="en-US" altLang="en-US" sz="2800" dirty="0"/>
              <a:t>The periodic inspection shall be performed by an authorized employee (other than the one(s) utilizing the energy control procedure being inspected).</a:t>
            </a:r>
          </a:p>
        </p:txBody>
      </p:sp>
      <p:sp>
        <p:nvSpPr>
          <p:cNvPr id="14338" name="Rectangle 2">
            <a:extLst>
              <a:ext uri="{FF2B5EF4-FFF2-40B4-BE49-F238E27FC236}">
                <a16:creationId xmlns:a16="http://schemas.microsoft.com/office/drawing/2014/main" id="{E3F7D591-C484-40A8-A199-9EC73CDA56E3}"/>
              </a:ext>
            </a:extLst>
          </p:cNvPr>
          <p:cNvSpPr>
            <a:spLocks noGrp="1" noChangeArrowheads="1"/>
          </p:cNvSpPr>
          <p:nvPr>
            <p:ph type="title" idx="4294967295"/>
          </p:nvPr>
        </p:nvSpPr>
        <p:spPr>
          <a:xfrm>
            <a:off x="0" y="404019"/>
            <a:ext cx="8229600" cy="1143000"/>
          </a:xfrm>
        </p:spPr>
        <p:txBody>
          <a:bodyPr>
            <a:normAutofit fontScale="90000"/>
          </a:bodyPr>
          <a:lstStyle/>
          <a:p>
            <a:r>
              <a:rPr lang="en-US" altLang="en-US" sz="4000" b="1" dirty="0"/>
              <a:t>PERIODIC INSPECTION (CONT.)</a:t>
            </a:r>
            <a:br>
              <a:rPr lang="en-US" altLang="en-US" sz="4000" b="1" dirty="0">
                <a:solidFill>
                  <a:schemeClr val="tx1"/>
                </a:solidFill>
              </a:rPr>
            </a:br>
            <a:endParaRPr lang="en-US" altLang="en-US" sz="4000" b="1" dirty="0">
              <a:solidFill>
                <a:schemeClr val="tx1"/>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0DEB5809-8E60-4061-A6A0-BD063F1AEB6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126</a:t>
            </a:fld>
            <a:endParaRPr lang="en-US" dirty="0"/>
          </a:p>
        </p:txBody>
      </p:sp>
      <p:sp>
        <p:nvSpPr>
          <p:cNvPr id="2" name="Title 1">
            <a:extLst>
              <a:ext uri="{FF2B5EF4-FFF2-40B4-BE49-F238E27FC236}">
                <a16:creationId xmlns:a16="http://schemas.microsoft.com/office/drawing/2014/main" id="{DF6902CA-EED1-4351-96B5-DFDC48381946}"/>
              </a:ext>
            </a:extLst>
          </p:cNvPr>
          <p:cNvSpPr>
            <a:spLocks noGrp="1"/>
          </p:cNvSpPr>
          <p:nvPr>
            <p:ph type="title"/>
          </p:nvPr>
        </p:nvSpPr>
        <p:spPr>
          <a:xfrm>
            <a:off x="118534" y="71438"/>
            <a:ext cx="6096000" cy="1143000"/>
          </a:xfrm>
        </p:spPr>
        <p:txBody>
          <a:bodyPr>
            <a:noAutofit/>
          </a:bodyPr>
          <a:lstStyle/>
          <a:p>
            <a:r>
              <a:rPr lang="en-US" sz="3600" dirty="0"/>
              <a:t>WHY PERFORM PERIODIC INSPECTIONS?</a:t>
            </a:r>
          </a:p>
        </p:txBody>
      </p:sp>
      <p:sp>
        <p:nvSpPr>
          <p:cNvPr id="3" name="Content Placeholder 2">
            <a:extLst>
              <a:ext uri="{FF2B5EF4-FFF2-40B4-BE49-F238E27FC236}">
                <a16:creationId xmlns:a16="http://schemas.microsoft.com/office/drawing/2014/main" id="{D920CFD3-14F8-49E2-A3A5-11D6BDDF35BA}"/>
              </a:ext>
            </a:extLst>
          </p:cNvPr>
          <p:cNvSpPr>
            <a:spLocks noGrp="1"/>
          </p:cNvSpPr>
          <p:nvPr>
            <p:ph idx="1"/>
          </p:nvPr>
        </p:nvSpPr>
        <p:spPr>
          <a:xfrm>
            <a:off x="0" y="1574804"/>
            <a:ext cx="8229600" cy="4525963"/>
          </a:xfrm>
        </p:spPr>
        <p:txBody>
          <a:bodyPr/>
          <a:lstStyle/>
          <a:p>
            <a:pPr lvl="1">
              <a:lnSpc>
                <a:spcPct val="90000"/>
              </a:lnSpc>
              <a:buClr>
                <a:srgbClr val="262626"/>
              </a:buClr>
              <a:buFont typeface="Arial" panose="020B0604020202020204" pitchFamily="34" charset="0"/>
              <a:buChar char="•"/>
            </a:pPr>
            <a:r>
              <a:rPr lang="en-US" sz="3600" dirty="0"/>
              <a:t>Review Modifications</a:t>
            </a:r>
          </a:p>
          <a:p>
            <a:pPr lvl="1">
              <a:lnSpc>
                <a:spcPct val="90000"/>
              </a:lnSpc>
              <a:buClr>
                <a:srgbClr val="262626"/>
              </a:buClr>
              <a:buFont typeface="Arial" panose="020B0604020202020204" pitchFamily="34" charset="0"/>
              <a:buChar char="•"/>
            </a:pPr>
            <a:r>
              <a:rPr lang="en-US" sz="3600" dirty="0"/>
              <a:t> Verification of accuracy</a:t>
            </a:r>
          </a:p>
          <a:p>
            <a:pPr lvl="1">
              <a:lnSpc>
                <a:spcPct val="90000"/>
              </a:lnSpc>
              <a:buClr>
                <a:srgbClr val="262626"/>
              </a:buClr>
              <a:buFont typeface="Arial" panose="020B0604020202020204" pitchFamily="34" charset="0"/>
              <a:buChar char="•"/>
            </a:pPr>
            <a:r>
              <a:rPr lang="en-US" sz="3600" dirty="0"/>
              <a:t> Confirm successful execution by all authorized employees</a:t>
            </a:r>
          </a:p>
          <a:p>
            <a:pPr lvl="1">
              <a:lnSpc>
                <a:spcPct val="90000"/>
              </a:lnSpc>
              <a:buClr>
                <a:srgbClr val="262626"/>
              </a:buClr>
              <a:buFont typeface="Arial" panose="020B0604020202020204" pitchFamily="34" charset="0"/>
              <a:buChar char="•"/>
            </a:pPr>
            <a:r>
              <a:rPr lang="en-US" sz="3600" dirty="0"/>
              <a:t> Opportunity for Q&amp;A</a:t>
            </a:r>
          </a:p>
          <a:p>
            <a:endParaRPr lang="en-US" dirty="0"/>
          </a:p>
        </p:txBody>
      </p:sp>
    </p:spTree>
    <p:extLst>
      <p:ext uri="{BB962C8B-B14F-4D97-AF65-F5344CB8AC3E}">
        <p14:creationId xmlns:p14="http://schemas.microsoft.com/office/powerpoint/2010/main" val="65963729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88A457-6671-40C7-B56C-3DE42843434F}"/>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127</a:t>
            </a:fld>
            <a:endParaRPr lang="en-US" altLang="en-US"/>
          </a:p>
        </p:txBody>
      </p:sp>
      <p:sp>
        <p:nvSpPr>
          <p:cNvPr id="30722" name="Rectangle 2">
            <a:extLst>
              <a:ext uri="{FF2B5EF4-FFF2-40B4-BE49-F238E27FC236}">
                <a16:creationId xmlns:a16="http://schemas.microsoft.com/office/drawing/2014/main" id="{D0BAA9A3-CACC-4F14-8E52-51D52E17C332}"/>
              </a:ext>
            </a:extLst>
          </p:cNvPr>
          <p:cNvSpPr>
            <a:spLocks noGrp="1" noChangeArrowheads="1"/>
          </p:cNvSpPr>
          <p:nvPr>
            <p:ph type="title"/>
          </p:nvPr>
        </p:nvSpPr>
        <p:spPr>
          <a:xfrm>
            <a:off x="-1" y="0"/>
            <a:ext cx="6536267" cy="1143000"/>
          </a:xfrm>
        </p:spPr>
        <p:txBody>
          <a:bodyPr>
            <a:normAutofit fontScale="90000"/>
          </a:bodyPr>
          <a:lstStyle/>
          <a:p>
            <a:r>
              <a:rPr lang="en-US" altLang="en-US" sz="4000" b="1" dirty="0">
                <a:solidFill>
                  <a:schemeClr val="tx1"/>
                </a:solidFill>
              </a:rPr>
              <a:t>PERIODIC INSPECTIONS (CONT.)</a:t>
            </a:r>
          </a:p>
        </p:txBody>
      </p:sp>
      <p:sp>
        <p:nvSpPr>
          <p:cNvPr id="30723" name="Rectangle 3">
            <a:extLst>
              <a:ext uri="{FF2B5EF4-FFF2-40B4-BE49-F238E27FC236}">
                <a16:creationId xmlns:a16="http://schemas.microsoft.com/office/drawing/2014/main" id="{83FE81A7-4C83-44FB-9C1B-D528F6B63440}"/>
              </a:ext>
            </a:extLst>
          </p:cNvPr>
          <p:cNvSpPr>
            <a:spLocks noGrp="1" noChangeArrowheads="1"/>
          </p:cNvSpPr>
          <p:nvPr>
            <p:ph type="body" sz="half" idx="1"/>
          </p:nvPr>
        </p:nvSpPr>
        <p:spPr>
          <a:xfrm>
            <a:off x="152400" y="1329267"/>
            <a:ext cx="4673600" cy="4525963"/>
          </a:xfrm>
        </p:spPr>
        <p:txBody>
          <a:bodyPr>
            <a:normAutofit/>
          </a:bodyPr>
          <a:lstStyle/>
          <a:p>
            <a:pPr>
              <a:lnSpc>
                <a:spcPct val="90000"/>
              </a:lnSpc>
            </a:pPr>
            <a:r>
              <a:rPr lang="en-US" altLang="en-US" sz="2800" dirty="0"/>
              <a:t>	Where lockout is used, the inspection shall include a review, between the inspector and each </a:t>
            </a:r>
            <a:r>
              <a:rPr lang="en-US" altLang="en-US" sz="2800" u="sng" dirty="0"/>
              <a:t>authorized </a:t>
            </a:r>
            <a:r>
              <a:rPr lang="en-US" altLang="en-US" sz="2800" dirty="0"/>
              <a:t>employee</a:t>
            </a:r>
            <a:r>
              <a:rPr lang="en-US" altLang="en-US" dirty="0"/>
              <a:t>,</a:t>
            </a:r>
            <a:r>
              <a:rPr lang="en-US" altLang="en-US" sz="2800" dirty="0"/>
              <a:t> of that employee's responsibilities.</a:t>
            </a:r>
          </a:p>
          <a:p>
            <a:pPr>
              <a:lnSpc>
                <a:spcPct val="90000"/>
              </a:lnSpc>
            </a:pPr>
            <a:r>
              <a:rPr lang="en-US" altLang="en-US" sz="2800" dirty="0"/>
              <a:t>Where tagout is used, review must include both </a:t>
            </a:r>
            <a:r>
              <a:rPr lang="en-US" altLang="en-US" sz="2800" u="sng" dirty="0"/>
              <a:t>affected and authorized </a:t>
            </a:r>
            <a:r>
              <a:rPr lang="en-US" altLang="en-US" sz="2800" dirty="0"/>
              <a:t>employees. </a:t>
            </a:r>
          </a:p>
        </p:txBody>
      </p:sp>
      <p:pic>
        <p:nvPicPr>
          <p:cNvPr id="30724" name="Picture 4" descr="This photo demonstrates two employees reviewing a lockout/tagout equipment-specific procedure. &#10;">
            <a:extLst>
              <a:ext uri="{FF2B5EF4-FFF2-40B4-BE49-F238E27FC236}">
                <a16:creationId xmlns:a16="http://schemas.microsoft.com/office/drawing/2014/main" id="{E1A75DC1-0A61-4DB4-9153-5AF2999C089C}"/>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953000" y="1329267"/>
            <a:ext cx="3429000" cy="4271963"/>
          </a:xfrm>
          <a:noFill/>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6815FC75-C169-43E5-8316-6F47EEB7D4A4}"/>
              </a:ext>
              <a:ext uri="{C183D7F6-B498-43B3-948B-1728B52AA6E4}">
                <adec:decorative xmlns:adec="http://schemas.microsoft.com/office/drawing/2017/decorative" val="1"/>
              </a:ext>
            </a:extLst>
          </p:cNvPr>
          <p:cNvSpPr>
            <a:spLocks noGrp="1"/>
          </p:cNvSpPr>
          <p:nvPr>
            <p:ph type="sldNum" sz="quarter" idx="12"/>
          </p:nvPr>
        </p:nvSpPr>
        <p:spPr/>
        <p:txBody>
          <a:bodyPr/>
          <a:lstStyle/>
          <a:p>
            <a:fld id="{9F12240B-D0A8-4CCC-A9A5-019FC9715B87}" type="slidenum">
              <a:rPr lang="en-US" smtClean="0"/>
              <a:pPr/>
              <a:t>128</a:t>
            </a:fld>
            <a:endParaRPr lang="en-US" dirty="0"/>
          </a:p>
        </p:txBody>
      </p:sp>
      <p:sp>
        <p:nvSpPr>
          <p:cNvPr id="34818" name="Rectangle 2">
            <a:extLst>
              <a:ext uri="{FF2B5EF4-FFF2-40B4-BE49-F238E27FC236}">
                <a16:creationId xmlns:a16="http://schemas.microsoft.com/office/drawing/2014/main" id="{5E2B553E-3FE0-4B09-8EDA-292BF5150ABA}"/>
              </a:ext>
            </a:extLst>
          </p:cNvPr>
          <p:cNvSpPr>
            <a:spLocks noGrp="1" noChangeArrowheads="1"/>
          </p:cNvSpPr>
          <p:nvPr>
            <p:ph type="title" idx="4294967295"/>
          </p:nvPr>
        </p:nvSpPr>
        <p:spPr>
          <a:xfrm>
            <a:off x="0" y="0"/>
            <a:ext cx="6316133" cy="1143000"/>
          </a:xfrm>
        </p:spPr>
        <p:txBody>
          <a:bodyPr>
            <a:noAutofit/>
          </a:bodyPr>
          <a:lstStyle/>
          <a:p>
            <a:r>
              <a:rPr lang="en-US" altLang="en-US" sz="3600" b="1" dirty="0">
                <a:solidFill>
                  <a:schemeClr val="tx1"/>
                </a:solidFill>
              </a:rPr>
              <a:t>CERTIFICATION REQUIREMENTS</a:t>
            </a:r>
          </a:p>
        </p:txBody>
      </p:sp>
      <p:sp>
        <p:nvSpPr>
          <p:cNvPr id="34819" name="Rectangle 3">
            <a:extLst>
              <a:ext uri="{FF2B5EF4-FFF2-40B4-BE49-F238E27FC236}">
                <a16:creationId xmlns:a16="http://schemas.microsoft.com/office/drawing/2014/main" id="{55A1C655-DD42-4829-B0AD-1883E08A7DD1}"/>
              </a:ext>
            </a:extLst>
          </p:cNvPr>
          <p:cNvSpPr>
            <a:spLocks noGrp="1" noChangeArrowheads="1"/>
          </p:cNvSpPr>
          <p:nvPr>
            <p:ph type="body" idx="4294967295"/>
          </p:nvPr>
        </p:nvSpPr>
        <p:spPr>
          <a:xfrm>
            <a:off x="228600" y="1371600"/>
            <a:ext cx="5181600" cy="4953000"/>
          </a:xfrm>
        </p:spPr>
        <p:txBody>
          <a:bodyPr>
            <a:normAutofit/>
          </a:bodyPr>
          <a:lstStyle/>
          <a:p>
            <a:r>
              <a:rPr lang="en-US" altLang="en-US" sz="2800" dirty="0"/>
              <a:t>Identification of equipment or machinery</a:t>
            </a:r>
          </a:p>
          <a:p>
            <a:endParaRPr lang="en-US" altLang="en-US" sz="1400" dirty="0"/>
          </a:p>
          <a:p>
            <a:r>
              <a:rPr lang="en-US" altLang="en-US" sz="2800" dirty="0"/>
              <a:t>Date of inspection</a:t>
            </a:r>
          </a:p>
          <a:p>
            <a:endParaRPr lang="en-US" altLang="en-US" sz="1400" dirty="0"/>
          </a:p>
          <a:p>
            <a:r>
              <a:rPr lang="en-US" altLang="en-US" sz="2800" dirty="0"/>
              <a:t>Names of employees involved in the inspection</a:t>
            </a:r>
          </a:p>
          <a:p>
            <a:endParaRPr lang="en-US" altLang="en-US" sz="1400" dirty="0"/>
          </a:p>
          <a:p>
            <a:r>
              <a:rPr lang="en-US" altLang="en-US" sz="2800" dirty="0"/>
              <a:t>Name of person(s) performing inspection</a:t>
            </a:r>
          </a:p>
        </p:txBody>
      </p:sp>
      <p:pic>
        <p:nvPicPr>
          <p:cNvPr id="34820" name="Picture 4" descr="This photo demonstrates two employees inspecting an energy isolating device (an electrical disconnect). &#10;">
            <a:extLst>
              <a:ext uri="{FF2B5EF4-FFF2-40B4-BE49-F238E27FC236}">
                <a16:creationId xmlns:a16="http://schemas.microsoft.com/office/drawing/2014/main" id="{5989B500-AF42-46EA-92DC-F05CE2468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735667"/>
            <a:ext cx="3214688" cy="288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D3069477-2C02-4F1F-8BDE-F238CFCFE81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129</a:t>
            </a:fld>
            <a:endParaRPr lang="en-US" dirty="0"/>
          </a:p>
        </p:txBody>
      </p:sp>
      <p:sp>
        <p:nvSpPr>
          <p:cNvPr id="142339" name="Title 2">
            <a:extLst>
              <a:ext uri="{FF2B5EF4-FFF2-40B4-BE49-F238E27FC236}">
                <a16:creationId xmlns:a16="http://schemas.microsoft.com/office/drawing/2014/main" id="{95E7772F-B94E-4796-852A-2FFB6A93B8EB}"/>
              </a:ext>
            </a:extLst>
          </p:cNvPr>
          <p:cNvSpPr>
            <a:spLocks noGrp="1"/>
          </p:cNvSpPr>
          <p:nvPr>
            <p:ph type="title"/>
          </p:nvPr>
        </p:nvSpPr>
        <p:spPr>
          <a:xfrm>
            <a:off x="0" y="0"/>
            <a:ext cx="7535333" cy="1143000"/>
          </a:xfrm>
        </p:spPr>
        <p:txBody>
          <a:bodyPr>
            <a:noAutofit/>
          </a:bodyPr>
          <a:lstStyle/>
          <a:p>
            <a:r>
              <a:rPr lang="en-US" altLang="en-US" sz="3600" dirty="0"/>
              <a:t>EXERCISE: PERIODIC INSPECTIONS</a:t>
            </a:r>
          </a:p>
        </p:txBody>
      </p:sp>
      <p:sp>
        <p:nvSpPr>
          <p:cNvPr id="141313" name="Content Placeholder 1">
            <a:extLst>
              <a:ext uri="{FF2B5EF4-FFF2-40B4-BE49-F238E27FC236}">
                <a16:creationId xmlns:a16="http://schemas.microsoft.com/office/drawing/2014/main" id="{06F890F7-E2F0-43D6-AD52-4F8A6C684C7D}"/>
              </a:ext>
            </a:extLst>
          </p:cNvPr>
          <p:cNvSpPr>
            <a:spLocks noGrp="1"/>
          </p:cNvSpPr>
          <p:nvPr>
            <p:ph idx="1"/>
          </p:nvPr>
        </p:nvSpPr>
        <p:spPr>
          <a:xfrm>
            <a:off x="-33339" y="1124481"/>
            <a:ext cx="8737071" cy="5062537"/>
          </a:xfrm>
        </p:spPr>
        <p:txBody>
          <a:bodyPr>
            <a:normAutofit/>
          </a:bodyPr>
          <a:lstStyle/>
          <a:p>
            <a:pPr>
              <a:defRPr/>
            </a:pPr>
            <a:r>
              <a:rPr lang="en-US" altLang="en-US" sz="2800" dirty="0"/>
              <a:t>You have been hired as a consultant to assist XYZ company to implement procedures for periodic inspections. You notice the following issues:</a:t>
            </a:r>
          </a:p>
          <a:p>
            <a:pPr lvl="1">
              <a:defRPr/>
            </a:pPr>
            <a:r>
              <a:rPr lang="en-US" altLang="en-US" sz="2500" dirty="0"/>
              <a:t>There are no procedures for periodic inspections.</a:t>
            </a:r>
          </a:p>
          <a:p>
            <a:pPr lvl="1">
              <a:defRPr/>
            </a:pPr>
            <a:r>
              <a:rPr lang="en-US" altLang="en-US" sz="2500" dirty="0"/>
              <a:t>The safety manager, who is not an authorized employee, occasionally has interaction with workers while they implement lockout/tagout.</a:t>
            </a:r>
          </a:p>
          <a:p>
            <a:pPr lvl="1">
              <a:defRPr/>
            </a:pPr>
            <a:r>
              <a:rPr lang="en-US" altLang="en-US" sz="2500" dirty="0"/>
              <a:t>Meetings are held to discuss the machine specific procedures.</a:t>
            </a:r>
          </a:p>
          <a:p>
            <a:pPr lvl="1">
              <a:defRPr/>
            </a:pPr>
            <a:r>
              <a:rPr lang="en-US" altLang="en-US" sz="2500" dirty="0"/>
              <a:t>Some of the employees frequently have to consult with other workers on the execution of the procedures.</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Title 2">
            <a:extLst>
              <a:ext uri="{FF2B5EF4-FFF2-40B4-BE49-F238E27FC236}">
                <a16:creationId xmlns:a16="http://schemas.microsoft.com/office/drawing/2014/main" id="{8F179106-F2F0-4037-870E-3BA16FAD7E65}"/>
              </a:ext>
            </a:extLst>
          </p:cNvPr>
          <p:cNvSpPr>
            <a:spLocks noGrp="1"/>
          </p:cNvSpPr>
          <p:nvPr>
            <p:ph type="title"/>
          </p:nvPr>
        </p:nvSpPr>
        <p:spPr>
          <a:xfrm>
            <a:off x="0" y="152400"/>
            <a:ext cx="6781800" cy="1143000"/>
          </a:xfrm>
        </p:spPr>
        <p:txBody>
          <a:bodyPr/>
          <a:lstStyle/>
          <a:p>
            <a:r>
              <a:rPr lang="en-US" altLang="en-US" sz="3600" b="1" dirty="0"/>
              <a:t>EXERCISE: PERIODIC INSPECTIONS (CONT.)</a:t>
            </a:r>
          </a:p>
        </p:txBody>
      </p:sp>
      <p:sp>
        <p:nvSpPr>
          <p:cNvPr id="143361" name="Content Placeholder 1">
            <a:extLst>
              <a:ext uri="{FF2B5EF4-FFF2-40B4-BE49-F238E27FC236}">
                <a16:creationId xmlns:a16="http://schemas.microsoft.com/office/drawing/2014/main" id="{E9B773FC-C9CF-45B9-AB9F-61332EAD83D2}"/>
              </a:ext>
            </a:extLst>
          </p:cNvPr>
          <p:cNvSpPr>
            <a:spLocks noGrp="1"/>
          </p:cNvSpPr>
          <p:nvPr>
            <p:ph idx="1"/>
          </p:nvPr>
        </p:nvSpPr>
        <p:spPr>
          <a:xfrm>
            <a:off x="0" y="1414585"/>
            <a:ext cx="8415338" cy="4749800"/>
          </a:xfrm>
        </p:spPr>
        <p:txBody>
          <a:bodyPr>
            <a:normAutofit fontScale="85000" lnSpcReduction="10000"/>
          </a:bodyPr>
          <a:lstStyle/>
          <a:p>
            <a:pPr>
              <a:defRPr/>
            </a:pPr>
            <a:r>
              <a:rPr lang="en-US" altLang="en-US" dirty="0"/>
              <a:t>Based on the facts on the previous slide, what would you do to assist the company in developing and implementing a periodic inspection system. Address the following:</a:t>
            </a:r>
          </a:p>
          <a:p>
            <a:pPr lvl="1">
              <a:defRPr/>
            </a:pPr>
            <a:r>
              <a:rPr lang="en-US" altLang="en-US" dirty="0"/>
              <a:t>What elements need to be included in the system?</a:t>
            </a:r>
          </a:p>
          <a:p>
            <a:pPr lvl="1">
              <a:defRPr/>
            </a:pPr>
            <a:r>
              <a:rPr lang="en-US" altLang="en-US" dirty="0"/>
              <a:t>How would you conduct a periodic inspection?</a:t>
            </a:r>
          </a:p>
          <a:p>
            <a:pPr lvl="1">
              <a:defRPr/>
            </a:pPr>
            <a:r>
              <a:rPr lang="en-US" altLang="en-US" dirty="0"/>
              <a:t>Who needs to be involved in the periodic inspections?</a:t>
            </a:r>
          </a:p>
          <a:p>
            <a:pPr lvl="1">
              <a:defRPr/>
            </a:pPr>
            <a:r>
              <a:rPr lang="en-US" altLang="en-US" dirty="0"/>
              <a:t>What are the best practices to ensure that all machine specific procedures get evaluated?</a:t>
            </a:r>
          </a:p>
          <a:p>
            <a:pPr>
              <a:defRPr/>
            </a:pPr>
            <a:endParaRPr lang="en-US" alt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8EFB-9993-4AA1-8791-69BCE2D2D585}"/>
              </a:ext>
            </a:extLst>
          </p:cNvPr>
          <p:cNvSpPr>
            <a:spLocks noGrp="1"/>
          </p:cNvSpPr>
          <p:nvPr>
            <p:ph type="ctrTitle"/>
          </p:nvPr>
        </p:nvSpPr>
        <p:spPr/>
        <p:txBody>
          <a:bodyPr/>
          <a:lstStyle/>
          <a:p>
            <a:r>
              <a:rPr lang="en-US" sz="4000" dirty="0">
                <a:solidFill>
                  <a:schemeClr val="tx1"/>
                </a:solidFill>
              </a:rPr>
              <a:t>ADDITIONAL REQUIREMENTS</a:t>
            </a:r>
          </a:p>
        </p:txBody>
      </p:sp>
    </p:spTree>
    <p:extLst>
      <p:ext uri="{BB962C8B-B14F-4D97-AF65-F5344CB8AC3E}">
        <p14:creationId xmlns:p14="http://schemas.microsoft.com/office/powerpoint/2010/main" val="32133033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hidden="1">
            <a:extLst>
              <a:ext uri="{FF2B5EF4-FFF2-40B4-BE49-F238E27FC236}">
                <a16:creationId xmlns:a16="http://schemas.microsoft.com/office/drawing/2014/main" id="{7FBB0C86-C1ED-4D64-885D-6CD3A17E6EF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132</a:t>
            </a:fld>
            <a:endParaRPr lang="en-US" dirty="0"/>
          </a:p>
        </p:txBody>
      </p:sp>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36348"/>
            <a:ext cx="6607801" cy="1143000"/>
          </a:xfrm>
        </p:spPr>
        <p:txBody>
          <a:bodyPr>
            <a:noAutofit/>
          </a:bodyPr>
          <a:lstStyle/>
          <a:p>
            <a:r>
              <a:rPr lang="en-US" sz="3600" dirty="0"/>
              <a:t>OUTSIDE CONTRACTORS</a:t>
            </a:r>
            <a:endParaRPr lang="en-US" sz="3600" b="0" dirty="0">
              <a:solidFill>
                <a:srgbClr val="EEB211"/>
              </a:solidFill>
            </a:endParaRPr>
          </a:p>
        </p:txBody>
      </p:sp>
      <p:sp>
        <p:nvSpPr>
          <p:cNvPr id="7" name="Rectangle 3">
            <a:extLst>
              <a:ext uri="{FF2B5EF4-FFF2-40B4-BE49-F238E27FC236}">
                <a16:creationId xmlns:a16="http://schemas.microsoft.com/office/drawing/2014/main" id="{661892FA-B085-4121-842A-A308FD8462CF}"/>
              </a:ext>
            </a:extLst>
          </p:cNvPr>
          <p:cNvSpPr txBox="1">
            <a:spLocks noChangeArrowheads="1"/>
          </p:cNvSpPr>
          <p:nvPr/>
        </p:nvSpPr>
        <p:spPr>
          <a:xfrm>
            <a:off x="40943" y="1253422"/>
            <a:ext cx="4999646" cy="4865427"/>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altLang="en-US" sz="2800" dirty="0"/>
              <a:t>Whenever outside servicing personnel are to be engaged in activities covered by the scope and application of this standard:</a:t>
            </a:r>
          </a:p>
          <a:p>
            <a:pPr lvl="1"/>
            <a:r>
              <a:rPr lang="en-US" altLang="en-US" sz="2800" b="1" i="1" dirty="0"/>
              <a:t>The on-site employer and the outside employer shall inform each other of their respective lockout or tagout procedures.</a:t>
            </a:r>
          </a:p>
        </p:txBody>
      </p:sp>
      <p:pic>
        <p:nvPicPr>
          <p:cNvPr id="2" name="Picture 1" descr="Two employees reviewing a document.">
            <a:extLst>
              <a:ext uri="{FF2B5EF4-FFF2-40B4-BE49-F238E27FC236}">
                <a16:creationId xmlns:a16="http://schemas.microsoft.com/office/drawing/2014/main" id="{5662FB49-FB69-4590-920B-47DA5231D423}"/>
              </a:ext>
            </a:extLst>
          </p:cNvPr>
          <p:cNvPicPr>
            <a:picLocks noChangeAspect="1"/>
          </p:cNvPicPr>
          <p:nvPr/>
        </p:nvPicPr>
        <p:blipFill>
          <a:blip r:embed="rId3"/>
          <a:stretch>
            <a:fillRect/>
          </a:stretch>
        </p:blipFill>
        <p:spPr>
          <a:xfrm>
            <a:off x="5663821" y="1371598"/>
            <a:ext cx="3264098" cy="2314538"/>
          </a:xfrm>
          <a:prstGeom prst="rect">
            <a:avLst/>
          </a:prstGeom>
        </p:spPr>
      </p:pic>
    </p:spTree>
    <p:extLst>
      <p:ext uri="{BB962C8B-B14F-4D97-AF65-F5344CB8AC3E}">
        <p14:creationId xmlns:p14="http://schemas.microsoft.com/office/powerpoint/2010/main" val="15602585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hidden="1">
            <a:extLst>
              <a:ext uri="{FF2B5EF4-FFF2-40B4-BE49-F238E27FC236}">
                <a16:creationId xmlns:a16="http://schemas.microsoft.com/office/drawing/2014/main" id="{44640909-7013-48F4-A74A-83C30EB95985}"/>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133</a:t>
            </a:fld>
            <a:endParaRPr lang="en-US" dirty="0"/>
          </a:p>
        </p:txBody>
      </p:sp>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29025"/>
            <a:ext cx="7188591" cy="1181109"/>
          </a:xfrm>
        </p:spPr>
        <p:txBody>
          <a:bodyPr>
            <a:noAutofit/>
          </a:bodyPr>
          <a:lstStyle/>
          <a:p>
            <a:r>
              <a:rPr lang="en-US" sz="3600" dirty="0"/>
              <a:t>TESTING OR POSITIONING MACHINES</a:t>
            </a:r>
            <a:endParaRPr lang="en-US" sz="3600" b="0" dirty="0">
              <a:solidFill>
                <a:srgbClr val="EEB211"/>
              </a:solidFill>
            </a:endParaRPr>
          </a:p>
        </p:txBody>
      </p:sp>
      <p:sp>
        <p:nvSpPr>
          <p:cNvPr id="9" name="Rectangle 3">
            <a:extLst>
              <a:ext uri="{FF2B5EF4-FFF2-40B4-BE49-F238E27FC236}">
                <a16:creationId xmlns:a16="http://schemas.microsoft.com/office/drawing/2014/main" id="{4BE84ED5-D24F-45FE-B9D7-D05DA73641C2}"/>
              </a:ext>
            </a:extLst>
          </p:cNvPr>
          <p:cNvSpPr txBox="1">
            <a:spLocks noChangeArrowheads="1"/>
          </p:cNvSpPr>
          <p:nvPr/>
        </p:nvSpPr>
        <p:spPr>
          <a:xfrm>
            <a:off x="40943" y="1341662"/>
            <a:ext cx="4697115" cy="4835878"/>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spcAft>
                <a:spcPts val="1200"/>
              </a:spcAft>
              <a:buClr>
                <a:srgbClr val="262626"/>
              </a:buClr>
            </a:pPr>
            <a:r>
              <a:rPr lang="en-US" sz="2800" dirty="0"/>
              <a:t>Clear the machine of tools and materials</a:t>
            </a:r>
          </a:p>
          <a:p>
            <a:pPr>
              <a:spcBef>
                <a:spcPts val="1200"/>
              </a:spcBef>
              <a:spcAft>
                <a:spcPts val="1200"/>
              </a:spcAft>
              <a:buClr>
                <a:srgbClr val="262626"/>
              </a:buClr>
            </a:pPr>
            <a:r>
              <a:rPr lang="en-US" sz="2800" dirty="0"/>
              <a:t>Remove employees from the area</a:t>
            </a:r>
          </a:p>
          <a:p>
            <a:pPr>
              <a:spcBef>
                <a:spcPts val="1200"/>
              </a:spcBef>
              <a:spcAft>
                <a:spcPts val="1200"/>
              </a:spcAft>
              <a:buClr>
                <a:srgbClr val="262626"/>
              </a:buClr>
            </a:pPr>
            <a:r>
              <a:rPr lang="en-US" sz="2800" dirty="0"/>
              <a:t>Remove lockout/tagout devices</a:t>
            </a:r>
          </a:p>
          <a:p>
            <a:pPr>
              <a:spcBef>
                <a:spcPts val="1200"/>
              </a:spcBef>
              <a:spcAft>
                <a:spcPts val="1200"/>
              </a:spcAft>
              <a:buClr>
                <a:srgbClr val="262626"/>
              </a:buClr>
            </a:pPr>
            <a:r>
              <a:rPr lang="en-US" sz="2800" dirty="0"/>
              <a:t>Energize and proceed with testing/positioning</a:t>
            </a:r>
          </a:p>
          <a:p>
            <a:pPr>
              <a:spcBef>
                <a:spcPts val="1200"/>
              </a:spcBef>
              <a:spcAft>
                <a:spcPts val="1200"/>
              </a:spcAft>
              <a:buClr>
                <a:srgbClr val="262626"/>
              </a:buClr>
            </a:pPr>
            <a:r>
              <a:rPr lang="en-US" sz="2800" dirty="0"/>
              <a:t>De-energize and re-apply energy control measures</a:t>
            </a:r>
          </a:p>
        </p:txBody>
      </p:sp>
      <p:pic>
        <p:nvPicPr>
          <p:cNvPr id="2" name="Picture 1" descr="An employee testing a machine. &#10;">
            <a:extLst>
              <a:ext uri="{FF2B5EF4-FFF2-40B4-BE49-F238E27FC236}">
                <a16:creationId xmlns:a16="http://schemas.microsoft.com/office/drawing/2014/main" id="{0652F0BA-7890-4F36-A014-25188CA8301B}"/>
              </a:ext>
            </a:extLst>
          </p:cNvPr>
          <p:cNvPicPr>
            <a:picLocks noChangeAspect="1"/>
          </p:cNvPicPr>
          <p:nvPr/>
        </p:nvPicPr>
        <p:blipFill rotWithShape="1">
          <a:blip r:embed="rId3"/>
          <a:srcRect l="46463"/>
          <a:stretch/>
        </p:blipFill>
        <p:spPr>
          <a:xfrm>
            <a:off x="5070165" y="1482339"/>
            <a:ext cx="4032892" cy="4306203"/>
          </a:xfrm>
          <a:prstGeom prst="rect">
            <a:avLst/>
          </a:prstGeom>
        </p:spPr>
      </p:pic>
    </p:spTree>
    <p:extLst>
      <p:ext uri="{BB962C8B-B14F-4D97-AF65-F5344CB8AC3E}">
        <p14:creationId xmlns:p14="http://schemas.microsoft.com/office/powerpoint/2010/main" val="288968747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D92D41AA-6DB1-4AC6-BECA-37403DC7D10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134</a:t>
            </a:fld>
            <a:endParaRPr lang="en-US" dirty="0"/>
          </a:p>
        </p:txBody>
      </p:sp>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18139"/>
            <a:ext cx="6607801" cy="1143000"/>
          </a:xfrm>
        </p:spPr>
        <p:txBody>
          <a:bodyPr>
            <a:noAutofit/>
          </a:bodyPr>
          <a:lstStyle/>
          <a:p>
            <a:r>
              <a:rPr lang="en-US" sz="3600" dirty="0"/>
              <a:t>GROUP LOCKOUT TAGOUT</a:t>
            </a:r>
            <a:endParaRPr lang="en-US" sz="3600" b="0" dirty="0">
              <a:solidFill>
                <a:srgbClr val="EEB211"/>
              </a:solidFill>
            </a:endParaRPr>
          </a:p>
        </p:txBody>
      </p:sp>
      <p:sp>
        <p:nvSpPr>
          <p:cNvPr id="12" name="Rectangle 3">
            <a:extLst>
              <a:ext uri="{FF2B5EF4-FFF2-40B4-BE49-F238E27FC236}">
                <a16:creationId xmlns:a16="http://schemas.microsoft.com/office/drawing/2014/main" id="{203AF080-8071-43CC-951E-6677728A0859}"/>
              </a:ext>
            </a:extLst>
          </p:cNvPr>
          <p:cNvSpPr txBox="1">
            <a:spLocks noChangeArrowheads="1"/>
          </p:cNvSpPr>
          <p:nvPr/>
        </p:nvSpPr>
        <p:spPr>
          <a:xfrm>
            <a:off x="108039" y="1343200"/>
            <a:ext cx="5092611" cy="4956487"/>
          </a:xfrm>
          <a:prstGeom prst="rect">
            <a:avLst/>
          </a:prstGeom>
        </p:spPr>
        <p:txBody>
          <a:bodyPr vert="horz" lIns="91440" tIns="45720" rIns="91440" bIns="45720" rtlCol="0">
            <a:normAutofit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2800" dirty="0"/>
              <a:t>Personal lock or tag (usually)</a:t>
            </a:r>
          </a:p>
          <a:p>
            <a:pPr>
              <a:buClr>
                <a:srgbClr val="262626"/>
              </a:buClr>
            </a:pPr>
            <a:r>
              <a:rPr lang="en-US" sz="2800" dirty="0"/>
              <a:t>Lockbox or master tag system with principal authorized employee</a:t>
            </a:r>
          </a:p>
          <a:p>
            <a:pPr>
              <a:buFont typeface="Wingdings" pitchFamily="2" charset="2"/>
              <a:buNone/>
            </a:pPr>
            <a:endParaRPr lang="en-US" sz="2800" dirty="0"/>
          </a:p>
          <a:p>
            <a:pPr marL="287338" indent="0">
              <a:buFont typeface="Wingdings" pitchFamily="2" charset="2"/>
              <a:buNone/>
            </a:pPr>
            <a:r>
              <a:rPr lang="en-US" sz="2800" dirty="0"/>
              <a:t>“Shall utilize a procedure which affords a level of protection equivalent to that provided by the implementation of a personal lockout or tagout device”</a:t>
            </a:r>
          </a:p>
        </p:txBody>
      </p:sp>
      <p:pic>
        <p:nvPicPr>
          <p:cNvPr id="28676" name="Picture 4" descr="Lockout Devices, included hasps and locks. ">
            <a:extLst>
              <a:ext uri="{FF2B5EF4-FFF2-40B4-BE49-F238E27FC236}">
                <a16:creationId xmlns:a16="http://schemas.microsoft.com/office/drawing/2014/main" id="{C9FE00CD-8C3F-4D8E-AD2B-CFFAE4827E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97" t="2725" r="2533" b="5600"/>
          <a:stretch/>
        </p:blipFill>
        <p:spPr bwMode="auto">
          <a:xfrm>
            <a:off x="5486399" y="1446663"/>
            <a:ext cx="3452885" cy="19823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he picture shows a lock and two hasps to demonstrate a group lockout tagout in progress. ">
            <a:extLst>
              <a:ext uri="{FF2B5EF4-FFF2-40B4-BE49-F238E27FC236}">
                <a16:creationId xmlns:a16="http://schemas.microsoft.com/office/drawing/2014/main" id="{C5757FDF-F3AE-4B0D-BFCC-5F9A187BE423}"/>
              </a:ext>
            </a:extLst>
          </p:cNvPr>
          <p:cNvPicPr>
            <a:picLocks noChangeAspect="1"/>
          </p:cNvPicPr>
          <p:nvPr/>
        </p:nvPicPr>
        <p:blipFill>
          <a:blip r:embed="rId4"/>
          <a:stretch>
            <a:fillRect/>
          </a:stretch>
        </p:blipFill>
        <p:spPr>
          <a:xfrm>
            <a:off x="5813687" y="3821443"/>
            <a:ext cx="2798307" cy="2298391"/>
          </a:xfrm>
          <a:prstGeom prst="rect">
            <a:avLst/>
          </a:prstGeom>
        </p:spPr>
      </p:pic>
    </p:spTree>
    <p:extLst>
      <p:ext uri="{BB962C8B-B14F-4D97-AF65-F5344CB8AC3E}">
        <p14:creationId xmlns:p14="http://schemas.microsoft.com/office/powerpoint/2010/main" val="86444141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a:extLst>
              <a:ext uri="{FF2B5EF4-FFF2-40B4-BE49-F238E27FC236}">
                <a16:creationId xmlns:a16="http://schemas.microsoft.com/office/drawing/2014/main" id="{A4429FB8-C57A-4461-8618-89B8067F0207}"/>
              </a:ext>
            </a:extLst>
          </p:cNvPr>
          <p:cNvSpPr>
            <a:spLocks noGrp="1" noChangeArrowheads="1"/>
          </p:cNvSpPr>
          <p:nvPr>
            <p:ph type="title"/>
          </p:nvPr>
        </p:nvSpPr>
        <p:spPr>
          <a:xfrm>
            <a:off x="0" y="0"/>
            <a:ext cx="6781800" cy="1143000"/>
          </a:xfrm>
        </p:spPr>
        <p:txBody>
          <a:bodyPr/>
          <a:lstStyle/>
          <a:p>
            <a:r>
              <a:rPr lang="en-US" altLang="en-US" sz="3600" b="1" dirty="0"/>
              <a:t>GROUP LOCKOUT</a:t>
            </a:r>
          </a:p>
        </p:txBody>
      </p:sp>
      <p:pic>
        <p:nvPicPr>
          <p:cNvPr id="132100" name="Picture 5" descr="This photo illustrates personnel are conducting a group lockout. Note at least two or more locks and tags on the equipment (electrical disconnect).&#10;">
            <a:extLst>
              <a:ext uri="{FF2B5EF4-FFF2-40B4-BE49-F238E27FC236}">
                <a16:creationId xmlns:a16="http://schemas.microsoft.com/office/drawing/2014/main" id="{04A5FF6C-6664-412B-B7F4-6F9E21CDA455}"/>
              </a:ext>
            </a:extLst>
          </p:cNvPr>
          <p:cNvPicPr>
            <a:picLocks noGrp="1" noChangeAspect="1" noChangeArrowheads="1"/>
          </p:cNvPicPr>
          <p:nvPr>
            <p:ph type="body" sz="half" idx="4294967295"/>
          </p:nvPr>
        </p:nvPicPr>
        <p:blipFill>
          <a:blip r:embed="rId3">
            <a:extLst>
              <a:ext uri="{28A0092B-C50C-407E-A947-70E740481C1C}">
                <a14:useLocalDpi xmlns:a14="http://schemas.microsoft.com/office/drawing/2010/main" val="0"/>
              </a:ext>
            </a:extLst>
          </a:blip>
          <a:srcRect/>
          <a:stretch>
            <a:fillRect/>
          </a:stretch>
        </p:blipFill>
        <p:spPr>
          <a:xfrm>
            <a:off x="423332" y="1187450"/>
            <a:ext cx="3945467" cy="2886927"/>
          </a:xfrm>
          <a:noFill/>
        </p:spPr>
      </p:pic>
      <p:pic>
        <p:nvPicPr>
          <p:cNvPr id="132098" name="Picture 8" descr="This photo illustrates personnel are conducting a group lockout. Note at least two or more locks and tags on the equipment (electrical disconnect).&#10;">
            <a:extLst>
              <a:ext uri="{FF2B5EF4-FFF2-40B4-BE49-F238E27FC236}">
                <a16:creationId xmlns:a16="http://schemas.microsoft.com/office/drawing/2014/main" id="{46CDA602-7357-4B0C-BBAA-F47F6225829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4531075" y="2097823"/>
            <a:ext cx="3833991" cy="2583921"/>
          </a:xfrm>
        </p:spPr>
      </p:pic>
      <p:sp>
        <p:nvSpPr>
          <p:cNvPr id="132101" name="Text Box 9">
            <a:extLst>
              <a:ext uri="{FF2B5EF4-FFF2-40B4-BE49-F238E27FC236}">
                <a16:creationId xmlns:a16="http://schemas.microsoft.com/office/drawing/2014/main" id="{AA5114F6-8877-4504-A308-4D3930DF0956}"/>
              </a:ext>
            </a:extLst>
          </p:cNvPr>
          <p:cNvSpPr txBox="1">
            <a:spLocks noChangeArrowheads="1"/>
          </p:cNvSpPr>
          <p:nvPr/>
        </p:nvSpPr>
        <p:spPr bwMode="auto">
          <a:xfrm>
            <a:off x="990600" y="5029200"/>
            <a:ext cx="7162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mn-lt"/>
                <a:ea typeface="+mn-ea"/>
                <a:cs typeface="+mn-cs"/>
              </a:rPr>
              <a:t>Each exposed employee must be provided the same level of protection…Each person must be protected by their own lock!</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AB674A06-3A92-44D4-869A-E8ADA72BB35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136</a:t>
            </a:fld>
            <a:endParaRPr lang="en-US" dirty="0"/>
          </a:p>
        </p:txBody>
      </p:sp>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23103"/>
            <a:ext cx="6607801" cy="1143000"/>
          </a:xfrm>
        </p:spPr>
        <p:txBody>
          <a:bodyPr>
            <a:noAutofit/>
          </a:bodyPr>
          <a:lstStyle/>
          <a:p>
            <a:r>
              <a:rPr lang="en-US" sz="3600" dirty="0"/>
              <a:t>LOCKOUT TAGOUT RESOURCES</a:t>
            </a:r>
            <a:endParaRPr lang="en-US" sz="3600" b="0" dirty="0">
              <a:solidFill>
                <a:srgbClr val="EEB211"/>
              </a:solidFill>
            </a:endParaRPr>
          </a:p>
        </p:txBody>
      </p:sp>
      <p:sp>
        <p:nvSpPr>
          <p:cNvPr id="11" name="TextBox 10">
            <a:extLst>
              <a:ext uri="{FF2B5EF4-FFF2-40B4-BE49-F238E27FC236}">
                <a16:creationId xmlns:a16="http://schemas.microsoft.com/office/drawing/2014/main" id="{EE17A43A-A2B5-4DC0-951B-62AF8746FFB6}"/>
              </a:ext>
            </a:extLst>
          </p:cNvPr>
          <p:cNvSpPr txBox="1"/>
          <p:nvPr/>
        </p:nvSpPr>
        <p:spPr>
          <a:xfrm>
            <a:off x="216080" y="1211995"/>
            <a:ext cx="4004480" cy="5262979"/>
          </a:xfrm>
          <a:prstGeom prst="rect">
            <a:avLst/>
          </a:prstGeom>
          <a:noFill/>
        </p:spPr>
        <p:txBody>
          <a:bodyPr wrap="square" rtlCol="0">
            <a:spAutoFit/>
          </a:bodyPr>
          <a:lstStyle/>
          <a:p>
            <a:r>
              <a:rPr lang="en-US" sz="2400" dirty="0"/>
              <a:t>Lockout-Tagout eTool @</a:t>
            </a:r>
          </a:p>
          <a:p>
            <a:r>
              <a:rPr lang="en-US" sz="2400" dirty="0">
                <a:hlinkClick r:id="rId3"/>
              </a:rPr>
              <a:t>OSHA Website</a:t>
            </a:r>
            <a:endParaRPr lang="en-US" sz="2400" dirty="0"/>
          </a:p>
          <a:p>
            <a:pPr marL="342900" indent="-342900">
              <a:spcBef>
                <a:spcPts val="1200"/>
              </a:spcBef>
              <a:spcAft>
                <a:spcPts val="1200"/>
              </a:spcAft>
              <a:buClr>
                <a:srgbClr val="262626"/>
              </a:buClr>
              <a:buFont typeface="Arial" panose="020B0604020202020204" pitchFamily="34" charset="0"/>
              <a:buChar char="•"/>
            </a:pPr>
            <a:r>
              <a:rPr lang="en-US" sz="2400" dirty="0"/>
              <a:t> Tutorial</a:t>
            </a:r>
          </a:p>
          <a:p>
            <a:pPr marL="342900" indent="-342900">
              <a:spcBef>
                <a:spcPts val="1200"/>
              </a:spcBef>
              <a:spcAft>
                <a:spcPts val="1200"/>
              </a:spcAft>
              <a:buClr>
                <a:srgbClr val="262626"/>
              </a:buClr>
              <a:buFont typeface="Arial" panose="020B0604020202020204" pitchFamily="34" charset="0"/>
              <a:buChar char="•"/>
            </a:pPr>
            <a:r>
              <a:rPr lang="en-US" sz="2400" dirty="0"/>
              <a:t> Hot Topics</a:t>
            </a:r>
          </a:p>
          <a:p>
            <a:pPr marL="342900" indent="-342900">
              <a:spcBef>
                <a:spcPts val="1200"/>
              </a:spcBef>
              <a:spcAft>
                <a:spcPts val="1200"/>
              </a:spcAft>
              <a:buClr>
                <a:srgbClr val="262626"/>
              </a:buClr>
              <a:buFont typeface="Arial" panose="020B0604020202020204" pitchFamily="34" charset="0"/>
              <a:buChar char="•"/>
            </a:pPr>
            <a:r>
              <a:rPr lang="en-US" sz="2400" dirty="0"/>
              <a:t> Interactive Case Studies</a:t>
            </a:r>
          </a:p>
          <a:p>
            <a:pPr marL="342900" indent="-342900">
              <a:spcBef>
                <a:spcPts val="1200"/>
              </a:spcBef>
              <a:spcAft>
                <a:spcPts val="1200"/>
              </a:spcAft>
              <a:buClr>
                <a:srgbClr val="262626"/>
              </a:buClr>
              <a:buFont typeface="Arial" panose="020B0604020202020204" pitchFamily="34" charset="0"/>
              <a:buChar char="•"/>
            </a:pPr>
            <a:r>
              <a:rPr lang="en-US" sz="2400" dirty="0"/>
              <a:t> Standards</a:t>
            </a:r>
          </a:p>
          <a:p>
            <a:pPr marL="342900" indent="-342900">
              <a:spcBef>
                <a:spcPts val="1200"/>
              </a:spcBef>
              <a:spcAft>
                <a:spcPts val="1200"/>
              </a:spcAft>
              <a:buClr>
                <a:srgbClr val="262626"/>
              </a:buClr>
              <a:buFont typeface="Arial" panose="020B0604020202020204" pitchFamily="34" charset="0"/>
              <a:buChar char="•"/>
            </a:pPr>
            <a:r>
              <a:rPr lang="en-US" sz="2400" dirty="0"/>
              <a:t> Letters of Interpretation</a:t>
            </a:r>
          </a:p>
          <a:p>
            <a:pPr marL="342900" indent="-342900">
              <a:spcBef>
                <a:spcPts val="1200"/>
              </a:spcBef>
              <a:spcAft>
                <a:spcPts val="1200"/>
              </a:spcAft>
              <a:buClr>
                <a:srgbClr val="262626"/>
              </a:buClr>
              <a:buFont typeface="Arial" panose="020B0604020202020204" pitchFamily="34" charset="0"/>
              <a:buChar char="•"/>
            </a:pPr>
            <a:r>
              <a:rPr lang="en-US" sz="2400" dirty="0"/>
              <a:t> Compliance Directive</a:t>
            </a:r>
          </a:p>
          <a:p>
            <a:endParaRPr lang="en-US" sz="2400" dirty="0"/>
          </a:p>
        </p:txBody>
      </p:sp>
      <p:pic>
        <p:nvPicPr>
          <p:cNvPr id="15" name="Picture 2" descr="A screenshot of OSHA’s LOTO eTool homepage. &#10;">
            <a:extLst>
              <a:ext uri="{FF2B5EF4-FFF2-40B4-BE49-F238E27FC236}">
                <a16:creationId xmlns:a16="http://schemas.microsoft.com/office/drawing/2014/main" id="{54F461C2-356A-4B59-B307-920E1C51926E}"/>
              </a:ext>
            </a:extLst>
          </p:cNvPr>
          <p:cNvPicPr>
            <a:picLocks noChangeAspect="1" noChangeArrowheads="1"/>
          </p:cNvPicPr>
          <p:nvPr/>
        </p:nvPicPr>
        <p:blipFill rotWithShape="1">
          <a:blip r:embed="rId4" cstate="print"/>
          <a:srcRect l="-938" t="13752" r="37938" b="6251"/>
          <a:stretch/>
        </p:blipFill>
        <p:spPr bwMode="auto">
          <a:xfrm>
            <a:off x="4572000" y="1166103"/>
            <a:ext cx="3828197" cy="4956912"/>
          </a:xfrm>
          <a:prstGeom prst="rect">
            <a:avLst/>
          </a:prstGeom>
          <a:noFill/>
          <a:ln w="12700" cap="sq">
            <a:noFill/>
            <a:miter lim="800000"/>
            <a:headEnd type="none" w="sm" len="sm"/>
            <a:tailEnd type="none" w="sm" len="sm"/>
          </a:ln>
        </p:spPr>
      </p:pic>
    </p:spTree>
    <p:extLst>
      <p:ext uri="{BB962C8B-B14F-4D97-AF65-F5344CB8AC3E}">
        <p14:creationId xmlns:p14="http://schemas.microsoft.com/office/powerpoint/2010/main" val="395673404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45147545-EF22-4E3D-89AA-38675A890B2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137</a:t>
            </a:fld>
            <a:endParaRPr lang="en-US" dirty="0"/>
          </a:p>
        </p:txBody>
      </p:sp>
      <p:sp>
        <p:nvSpPr>
          <p:cNvPr id="52226" name="Rectangle 2"/>
          <p:cNvSpPr>
            <a:spLocks noGrp="1" noChangeArrowheads="1"/>
          </p:cNvSpPr>
          <p:nvPr>
            <p:ph type="title"/>
          </p:nvPr>
        </p:nvSpPr>
        <p:spPr>
          <a:xfrm>
            <a:off x="135466" y="37571"/>
            <a:ext cx="6096000" cy="1143000"/>
          </a:xfrm>
        </p:spPr>
        <p:txBody>
          <a:bodyPr rtlCol="0">
            <a:normAutofit/>
          </a:bodyPr>
          <a:lstStyle/>
          <a:p>
            <a:pPr eaLnBrk="1" fontAlgn="auto" hangingPunct="1">
              <a:spcAft>
                <a:spcPts val="0"/>
              </a:spcAft>
              <a:defRPr/>
            </a:pPr>
            <a:r>
              <a:rPr altLang="en-US" sz="3600" dirty="0"/>
              <a:t>SUMMARY</a:t>
            </a:r>
          </a:p>
        </p:txBody>
      </p:sp>
      <p:sp>
        <p:nvSpPr>
          <p:cNvPr id="61443" name="Rectangle 3"/>
          <p:cNvSpPr>
            <a:spLocks noGrp="1" noChangeArrowheads="1"/>
          </p:cNvSpPr>
          <p:nvPr>
            <p:ph idx="1"/>
          </p:nvPr>
        </p:nvSpPr>
        <p:spPr>
          <a:xfrm>
            <a:off x="135466" y="1180571"/>
            <a:ext cx="8229600" cy="4525963"/>
          </a:xfrm>
        </p:spPr>
        <p:txBody>
          <a:bodyPr>
            <a:normAutofit/>
          </a:bodyPr>
          <a:lstStyle/>
          <a:p>
            <a:pPr eaLnBrk="1" hangingPunct="1"/>
            <a:r>
              <a:rPr lang="en-US" altLang="en-US" sz="2800" dirty="0"/>
              <a:t>Written program including written procedures for each machine</a:t>
            </a:r>
          </a:p>
          <a:p>
            <a:pPr eaLnBrk="1" hangingPunct="1"/>
            <a:r>
              <a:rPr lang="en-US" altLang="en-US" sz="2800" dirty="0"/>
              <a:t>Training of employees</a:t>
            </a:r>
          </a:p>
          <a:p>
            <a:pPr eaLnBrk="1" hangingPunct="1"/>
            <a:r>
              <a:rPr lang="en-US" altLang="en-US" sz="2800" dirty="0"/>
              <a:t>Periodic review of program</a:t>
            </a:r>
          </a:p>
          <a:p>
            <a:pPr eaLnBrk="1" hangingPunct="1"/>
            <a:r>
              <a:rPr lang="en-US" altLang="en-US" sz="2800" dirty="0"/>
              <a:t>ENFORCEMENT</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A2D4C-A53A-4DD2-A714-7056EDBED6E3}"/>
              </a:ext>
            </a:extLst>
          </p:cNvPr>
          <p:cNvSpPr>
            <a:spLocks noGrp="1"/>
          </p:cNvSpPr>
          <p:nvPr>
            <p:ph type="ctrTitle"/>
          </p:nvPr>
        </p:nvSpPr>
        <p:spPr/>
        <p:txBody>
          <a:bodyPr/>
          <a:lstStyle/>
          <a:p>
            <a:r>
              <a:rPr lang="en-US" sz="4000" dirty="0">
                <a:solidFill>
                  <a:schemeClr val="tx1"/>
                </a:solidFill>
              </a:rPr>
              <a:t>GROUP ACTIVITY: </a:t>
            </a:r>
            <a:br>
              <a:rPr lang="en-US" sz="4000" dirty="0">
                <a:solidFill>
                  <a:schemeClr val="tx1"/>
                </a:solidFill>
              </a:rPr>
            </a:br>
            <a:r>
              <a:rPr lang="en-US" sz="4000" dirty="0">
                <a:solidFill>
                  <a:schemeClr val="tx1"/>
                </a:solidFill>
              </a:rPr>
              <a:t>fatality investigation workshop</a:t>
            </a:r>
          </a:p>
        </p:txBody>
      </p:sp>
    </p:spTree>
    <p:extLst>
      <p:ext uri="{BB962C8B-B14F-4D97-AF65-F5344CB8AC3E}">
        <p14:creationId xmlns:p14="http://schemas.microsoft.com/office/powerpoint/2010/main" val="354929152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058D02A8-197E-4FDC-95BE-1BC27429646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139</a:t>
            </a:fld>
            <a:endParaRPr lang="en-US" dirty="0"/>
          </a:p>
        </p:txBody>
      </p:sp>
      <p:sp>
        <p:nvSpPr>
          <p:cNvPr id="2" name="Title 1">
            <a:extLst>
              <a:ext uri="{FF2B5EF4-FFF2-40B4-BE49-F238E27FC236}">
                <a16:creationId xmlns:a16="http://schemas.microsoft.com/office/drawing/2014/main" id="{E6175ACD-4B0A-4380-81E9-F44D1FA39013}"/>
              </a:ext>
            </a:extLst>
          </p:cNvPr>
          <p:cNvSpPr>
            <a:spLocks noGrp="1"/>
          </p:cNvSpPr>
          <p:nvPr>
            <p:ph type="title"/>
          </p:nvPr>
        </p:nvSpPr>
        <p:spPr>
          <a:xfrm>
            <a:off x="178231" y="42163"/>
            <a:ext cx="6096000" cy="1143000"/>
          </a:xfrm>
        </p:spPr>
        <p:txBody>
          <a:bodyPr>
            <a:normAutofit/>
          </a:bodyPr>
          <a:lstStyle/>
          <a:p>
            <a:r>
              <a:rPr lang="en-US" sz="3600" dirty="0"/>
              <a:t>DIRECTIONS</a:t>
            </a:r>
          </a:p>
        </p:txBody>
      </p:sp>
      <p:sp>
        <p:nvSpPr>
          <p:cNvPr id="3" name="Content Placeholder 2">
            <a:extLst>
              <a:ext uri="{FF2B5EF4-FFF2-40B4-BE49-F238E27FC236}">
                <a16:creationId xmlns:a16="http://schemas.microsoft.com/office/drawing/2014/main" id="{3C8485CD-11A6-4DE1-9DEA-972844E56936}"/>
              </a:ext>
            </a:extLst>
          </p:cNvPr>
          <p:cNvSpPr>
            <a:spLocks noGrp="1"/>
          </p:cNvSpPr>
          <p:nvPr>
            <p:ph idx="1"/>
          </p:nvPr>
        </p:nvSpPr>
        <p:spPr>
          <a:xfrm>
            <a:off x="178231" y="1185163"/>
            <a:ext cx="8229600" cy="5029657"/>
          </a:xfrm>
        </p:spPr>
        <p:txBody>
          <a:bodyPr>
            <a:normAutofit/>
          </a:bodyPr>
          <a:lstStyle/>
          <a:p>
            <a:r>
              <a:rPr lang="en-US" sz="2700" dirty="0"/>
              <a:t>Read the NIOSH FACE Report assigned to your group.</a:t>
            </a:r>
          </a:p>
          <a:p>
            <a:r>
              <a:rPr lang="en-US" sz="2700" dirty="0"/>
              <a:t>Discuss the report with your group:</a:t>
            </a:r>
          </a:p>
          <a:p>
            <a:pPr lvl="1"/>
            <a:r>
              <a:rPr lang="en-US" sz="2700" dirty="0">
                <a:effectLst/>
                <a:ea typeface="Calibri" panose="020F0502020204030204" pitchFamily="34" charset="0"/>
                <a:cs typeface="Times New Roman" panose="02020603050405020304" pitchFamily="18" charset="0"/>
              </a:rPr>
              <a:t>Determine what the causes of the accident were and what could have been done to prevent the accident from occurring. </a:t>
            </a:r>
          </a:p>
          <a:p>
            <a:pPr lvl="1"/>
            <a:r>
              <a:rPr lang="en-US" sz="2700" dirty="0">
                <a:cs typeface="Times New Roman" panose="02020603050405020304" pitchFamily="18" charset="0"/>
              </a:rPr>
              <a:t>Use LOTO concepts.</a:t>
            </a:r>
          </a:p>
          <a:p>
            <a:pPr lvl="1"/>
            <a:r>
              <a:rPr lang="en-US" sz="2700" dirty="0">
                <a:effectLst/>
                <a:ea typeface="Calibri" panose="020F0502020204030204" pitchFamily="34" charset="0"/>
                <a:cs typeface="Times New Roman" panose="02020603050405020304" pitchFamily="18" charset="0"/>
              </a:rPr>
              <a:t>Feel free to add any safety and health management recommendations such as training, inspections, management support, etc.</a:t>
            </a:r>
          </a:p>
          <a:p>
            <a:r>
              <a:rPr lang="en-US" sz="2700" dirty="0">
                <a:cs typeface="Times New Roman" panose="02020603050405020304" pitchFamily="18" charset="0"/>
              </a:rPr>
              <a:t>Take ½ hour and then we will discuss the reports as a class. </a:t>
            </a:r>
            <a:endParaRPr lang="en-US" sz="2700" dirty="0"/>
          </a:p>
          <a:p>
            <a:endParaRPr lang="en-US" dirty="0"/>
          </a:p>
        </p:txBody>
      </p:sp>
    </p:spTree>
    <p:extLst>
      <p:ext uri="{BB962C8B-B14F-4D97-AF65-F5344CB8AC3E}">
        <p14:creationId xmlns:p14="http://schemas.microsoft.com/office/powerpoint/2010/main" val="143192477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ite Ma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2015_editable_slide_template</Template>
  <TotalTime>13380</TotalTime>
  <Words>17595</Words>
  <Application>Microsoft Office PowerPoint</Application>
  <PresentationFormat>On-screen Show (4:3)</PresentationFormat>
  <Paragraphs>1420</Paragraphs>
  <Slides>139</Slides>
  <Notes>139</Notes>
  <HiddenSlides>0</HiddenSlides>
  <MMClips>0</MMClips>
  <ScaleCrop>false</ScaleCrop>
  <HeadingPairs>
    <vt:vector size="8" baseType="variant">
      <vt:variant>
        <vt:lpstr>Fonts Used</vt:lpstr>
      </vt:variant>
      <vt:variant>
        <vt:i4>8</vt:i4>
      </vt:variant>
      <vt:variant>
        <vt:lpstr>Theme</vt:lpstr>
      </vt:variant>
      <vt:variant>
        <vt:i4>8</vt:i4>
      </vt:variant>
      <vt:variant>
        <vt:lpstr>Embedded OLE Servers</vt:lpstr>
      </vt:variant>
      <vt:variant>
        <vt:i4>3</vt:i4>
      </vt:variant>
      <vt:variant>
        <vt:lpstr>Slide Titles</vt:lpstr>
      </vt:variant>
      <vt:variant>
        <vt:i4>139</vt:i4>
      </vt:variant>
    </vt:vector>
  </HeadingPairs>
  <TitlesOfParts>
    <vt:vector size="158" baseType="lpstr">
      <vt:lpstr>Arial</vt:lpstr>
      <vt:lpstr>Calibri</vt:lpstr>
      <vt:lpstr>Courier New</vt:lpstr>
      <vt:lpstr>Lucida Grande</vt:lpstr>
      <vt:lpstr>Open Sans</vt:lpstr>
      <vt:lpstr>Roboto Light</vt:lpstr>
      <vt:lpstr>Times New Roman</vt:lpstr>
      <vt:lpstr>Wingdings</vt:lpstr>
      <vt:lpstr>Custom Design</vt:lpstr>
      <vt:lpstr>White Main</vt:lpstr>
      <vt:lpstr>1_Custom Design</vt:lpstr>
      <vt:lpstr>2_Custom Design</vt:lpstr>
      <vt:lpstr>3_Custom Design</vt:lpstr>
      <vt:lpstr>4_Custom Design</vt:lpstr>
      <vt:lpstr>5_Custom Design</vt:lpstr>
      <vt:lpstr>6_Custom Design</vt:lpstr>
      <vt:lpstr>Bitmap Image</vt:lpstr>
      <vt:lpstr>Clip</vt:lpstr>
      <vt:lpstr>Photo Editor Photo</vt:lpstr>
      <vt:lpstr>Hazardous Energy Control (lockout/tagout)</vt:lpstr>
      <vt:lpstr>WE WILL COVER:</vt:lpstr>
      <vt:lpstr>CLASS AGENDA AND OBJECTIVES</vt:lpstr>
      <vt:lpstr>OSHA BACKGROUND</vt:lpstr>
      <vt:lpstr>OSHA “101”</vt:lpstr>
      <vt:lpstr>OSHA—JURISDICTION</vt:lpstr>
      <vt:lpstr>EMPLOYER RIGHTS AND RESPONSIBILITIES</vt:lpstr>
      <vt:lpstr>WORKERS’ RIGHTS</vt:lpstr>
      <vt:lpstr>WORKERS’ RIGHTS (CONT.)</vt:lpstr>
      <vt:lpstr>WHISTLEBLOWER PROTECTION</vt:lpstr>
      <vt:lpstr>RECORDKEEPING AND REPORTING</vt:lpstr>
      <vt:lpstr>RECORDKEEPING AND REPORTING (CONT.)</vt:lpstr>
      <vt:lpstr>RECORDKEEPING FORMS</vt:lpstr>
      <vt:lpstr>SOURCES FOR REFERENCE</vt:lpstr>
      <vt:lpstr>1910.147:  Purpose and SCOPE</vt:lpstr>
      <vt:lpstr>INTRODUCTORY LOTO QUIZ</vt:lpstr>
      <vt:lpstr>LOCKOUT TAGOUT STANDARD</vt:lpstr>
      <vt:lpstr>LOCKOUT/TAGOUT: What is it? </vt:lpstr>
      <vt:lpstr>LOCKOUT/TAGOUT: What is it?</vt:lpstr>
      <vt:lpstr>WHY USE LOCKOUT/TAGOUT?</vt:lpstr>
      <vt:lpstr>LOCKOUT/TAGOUT</vt:lpstr>
      <vt:lpstr>PURPOSE</vt:lpstr>
      <vt:lpstr>SCOPE</vt:lpstr>
      <vt:lpstr>SCOPE (CONT.)</vt:lpstr>
      <vt:lpstr>LOTO APPLIES WHEN:</vt:lpstr>
      <vt:lpstr>LOTO ALSO APPLIES WHEN:</vt:lpstr>
      <vt:lpstr>DOES NOT APPLY TO:</vt:lpstr>
      <vt:lpstr>EXCEPTION TO LOTO </vt:lpstr>
      <vt:lpstr>MINOR SERVICING DURING NORMAL PRODUCTION OPERATIONS</vt:lpstr>
      <vt:lpstr>EXCEPTION TO LOTO</vt:lpstr>
      <vt:lpstr>ALTERNATIVE EFFECTIVE PROTECTION SUCH AS:</vt:lpstr>
      <vt:lpstr> EXAMPLE – MEETING EXCEPTION </vt:lpstr>
      <vt:lpstr>EXAMPLE – NOT MEETING EXCEPTION</vt:lpstr>
      <vt:lpstr>AUTOMATED PALLETIZER</vt:lpstr>
      <vt:lpstr>ALTERNATIVE EFFECTIVE PROTECTION?</vt:lpstr>
      <vt:lpstr>INCIDENT REPORTS</vt:lpstr>
      <vt:lpstr>WHY DOES A LOCKOUT/TAGOUT PROGRAM FAIL?</vt:lpstr>
      <vt:lpstr>LOCKED OUT?</vt:lpstr>
      <vt:lpstr>LOCKED OUT??</vt:lpstr>
      <vt:lpstr>Energy control program review</vt:lpstr>
      <vt:lpstr>CORE COMPONENTS OF AN ENERGY CONTROL PROGRAM</vt:lpstr>
      <vt:lpstr>LOCKOUT TAGOUT PROGRAM</vt:lpstr>
      <vt:lpstr>LOCKOUT TAGOUT REQUIREMENTS</vt:lpstr>
      <vt:lpstr>LOTO PROGRAM CONSISTS OF:</vt:lpstr>
      <vt:lpstr>WHO’S COVERED?</vt:lpstr>
      <vt:lpstr>SERVICING AND MAINTENANCE INCLUDES:</vt:lpstr>
      <vt:lpstr>SERVICING – POLISHING MACHINE</vt:lpstr>
      <vt:lpstr>CLEANING – MEAT GRINDER</vt:lpstr>
      <vt:lpstr>CLEANING – MEAT GRINDER (CONT.)</vt:lpstr>
      <vt:lpstr>INSPECTING - PRESS</vt:lpstr>
      <vt:lpstr>TERMS USED IN LOTO PROCESS:</vt:lpstr>
      <vt:lpstr>FORMS OF HAZARDOUS ENERGY </vt:lpstr>
      <vt:lpstr>DEFINITIONS</vt:lpstr>
      <vt:lpstr>ENERGY-ISOLATING DEVICE:</vt:lpstr>
      <vt:lpstr>STORED ENERGY Release, Block, or Otherwise Rendered Safe</vt:lpstr>
      <vt:lpstr>BLOCKING</vt:lpstr>
      <vt:lpstr>MOMENTUM - ENERGY</vt:lpstr>
      <vt:lpstr>ELECTRICAL ISOLATION  DEVICES</vt:lpstr>
      <vt:lpstr>PNEUMATIC VALVE ISOLATION DEVICES</vt:lpstr>
      <vt:lpstr>PIPE ISOLATION EXAMPLES</vt:lpstr>
      <vt:lpstr>CIRCUIT TYPE DEVICES</vt:lpstr>
      <vt:lpstr>DEFINITION: LOCKOUT DEVICE</vt:lpstr>
      <vt:lpstr>DEFINITION: LOCKOUT</vt:lpstr>
      <vt:lpstr>PROTECTIVE MATERIALS AND HARDWARE</vt:lpstr>
      <vt:lpstr>LOCKOUT VS. TAGOUT</vt:lpstr>
      <vt:lpstr>FULL EMPLOYEE PROTECTION?</vt:lpstr>
      <vt:lpstr>ELECTRICAL LOCKOUT DEVICES</vt:lpstr>
      <vt:lpstr>GROUP LOCK BOX</vt:lpstr>
      <vt:lpstr>FLUID AND GAS LOCKOUT  DEVICES</vt:lpstr>
      <vt:lpstr>VALVE LOCKOUT</vt:lpstr>
      <vt:lpstr>CLOSE CALL</vt:lpstr>
      <vt:lpstr>CLOSE CALL (CONT.)</vt:lpstr>
      <vt:lpstr> VERIFY EQUIPMENT ISOLATION</vt:lpstr>
      <vt:lpstr>VERIFY EQUIPMENT ISOLATION </vt:lpstr>
      <vt:lpstr>VERIFICATION</vt:lpstr>
      <vt:lpstr>INJURIES</vt:lpstr>
      <vt:lpstr>REVIEW</vt:lpstr>
      <vt:lpstr>ENERGY CONTROL PROCEDURE</vt:lpstr>
      <vt:lpstr> ENERGY CONTROL PROCEDURES   </vt:lpstr>
      <vt:lpstr>ENERGY CONTROL PROCEDURE REQUIREMENTS</vt:lpstr>
      <vt:lpstr>DEVELOPMENT OF ENERGY CONTROL PROCEDURE</vt:lpstr>
      <vt:lpstr>EXCEPTION</vt:lpstr>
      <vt:lpstr>EXCEPTION (CONT.)</vt:lpstr>
      <vt:lpstr>ENERGY CONTROL PROCEDURE Requirements</vt:lpstr>
      <vt:lpstr>ENERGY CONTROL PROCEDURE Requirements (Cont.) </vt:lpstr>
      <vt:lpstr>ENERGY CONTROL PROCEDURE Steps Included</vt:lpstr>
      <vt:lpstr>ENERGY CONTROL PROCEDURE Step 1 - Notification of Employees</vt:lpstr>
      <vt:lpstr>ENERGY CONTROL PROCEDURE Step 2 - Preparing for Shutdown</vt:lpstr>
      <vt:lpstr>ENERGY CONTROL PROCEDURE Step 3 - Machine or Equipment Shutdown</vt:lpstr>
      <vt:lpstr>ENERGY CONTROL PROCEDURE Step 4 - Machine or Equipment Isolation</vt:lpstr>
      <vt:lpstr>ENERGY ISOLATING DEVICES Electrical Energy</vt:lpstr>
      <vt:lpstr>ENERGY ISOLATING DEVICES Other Energy</vt:lpstr>
      <vt:lpstr>TEST YOUR KNOWLEDGE</vt:lpstr>
      <vt:lpstr>ENERGY ISOLATION</vt:lpstr>
      <vt:lpstr>ENERGY CONTROL PROCEDURE Step 5 – Lockout or Tagout Device Application</vt:lpstr>
      <vt:lpstr>LOCKOUT TAGOUT DEVICES Hardware Requirements (1)</vt:lpstr>
      <vt:lpstr>LOCKOUT TAGOUT DEVICES Hardware Requirements (2)</vt:lpstr>
      <vt:lpstr>LOCKOUT TAGOUT DEVICES Hasps and Plug Covers</vt:lpstr>
      <vt:lpstr>LOCKOUT TAGOUT DEVICES Valve Covers and Single Pole Device</vt:lpstr>
      <vt:lpstr>LOCKOUT TAGOUT DEVICES Hardware Requirements (3)</vt:lpstr>
      <vt:lpstr>DURABLE?</vt:lpstr>
      <vt:lpstr>LOCKOUT TAGOUT DEVICES Hardware Requirements (4)</vt:lpstr>
      <vt:lpstr>SUFFICIENT LOCKOUT/TAGOUT? </vt:lpstr>
      <vt:lpstr>ANY BETTER? </vt:lpstr>
      <vt:lpstr>EFFECTIVE LOCKOUT/TAGOUT?</vt:lpstr>
      <vt:lpstr>WHAT ABOUT THIS TAG?</vt:lpstr>
      <vt:lpstr>TAG SUFFICIENT? </vt:lpstr>
      <vt:lpstr>ENERGY CONTROL PROCEDURE Step 6 – Stored Energy</vt:lpstr>
      <vt:lpstr>ENERGY CONTROL PROCEDURE Step 7 – VERIFICATION OF ISOLATION</vt:lpstr>
      <vt:lpstr>FATALITY REPORT</vt:lpstr>
      <vt:lpstr>ENERGY CONTROL PROCEDURE Step 8 – Perform the Task </vt:lpstr>
      <vt:lpstr>ENERGY CONTROL PROCEDURE Step 9 – Release From Lockout or Tagout (1)</vt:lpstr>
      <vt:lpstr>ENERGY CONTROL PROCEDURE Step 9 – Release From Lockout or Tagout (2)</vt:lpstr>
      <vt:lpstr>REVIEW QUESTIONS</vt:lpstr>
      <vt:lpstr>Required training</vt:lpstr>
      <vt:lpstr>DEFINITIONS </vt:lpstr>
      <vt:lpstr>DEFINITIONS (CONT.)</vt:lpstr>
      <vt:lpstr>TRAINING &amp; RETRAINING</vt:lpstr>
      <vt:lpstr>REQUIRED TRAINING Tagout </vt:lpstr>
      <vt:lpstr>REQUIRED TRAINING Tagout (Cont.)</vt:lpstr>
      <vt:lpstr>TRAINING &amp; RE-TRAINING Re-training is required when:</vt:lpstr>
      <vt:lpstr>TRAINING &amp; RE-TRAINING Certification</vt:lpstr>
      <vt:lpstr>PERIODIC INSPECTIONS</vt:lpstr>
      <vt:lpstr>PERIODIC INSPECTION</vt:lpstr>
      <vt:lpstr>PERIODIC INSPECTION (CONT.) </vt:lpstr>
      <vt:lpstr>WHY PERFORM PERIODIC INSPECTIONS?</vt:lpstr>
      <vt:lpstr>PERIODIC INSPECTIONS (CONT.)</vt:lpstr>
      <vt:lpstr>CERTIFICATION REQUIREMENTS</vt:lpstr>
      <vt:lpstr>EXERCISE: PERIODIC INSPECTIONS</vt:lpstr>
      <vt:lpstr>EXERCISE: PERIODIC INSPECTIONS (CONT.)</vt:lpstr>
      <vt:lpstr>ADDITIONAL REQUIREMENTS</vt:lpstr>
      <vt:lpstr>OUTSIDE CONTRACTORS</vt:lpstr>
      <vt:lpstr>TESTING OR POSITIONING MACHINES</vt:lpstr>
      <vt:lpstr>GROUP LOCKOUT TAGOUT</vt:lpstr>
      <vt:lpstr>GROUP LOCKOUT</vt:lpstr>
      <vt:lpstr>LOCKOUT TAGOUT RESOURCES</vt:lpstr>
      <vt:lpstr>SUMMARY</vt:lpstr>
      <vt:lpstr>GROUP ACTIVITY:  fatality investigation workshop</vt:lpstr>
      <vt:lpstr>DIRECTIONS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Schneider, Rachel A</cp:lastModifiedBy>
  <cp:revision>264</cp:revision>
  <cp:lastPrinted>2018-05-02T15:23:19Z</cp:lastPrinted>
  <dcterms:created xsi:type="dcterms:W3CDTF">2016-03-09T16:46:53Z</dcterms:created>
  <dcterms:modified xsi:type="dcterms:W3CDTF">2021-02-15T17:46:44Z</dcterms:modified>
</cp:coreProperties>
</file>