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72259" y="1478051"/>
            <a:ext cx="5999480" cy="1856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84223" y="3465652"/>
            <a:ext cx="6575552" cy="20636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5917" y="1712658"/>
            <a:ext cx="3111500" cy="34658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3816" y="182321"/>
            <a:ext cx="8516366" cy="6988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244" y="1039825"/>
            <a:ext cx="7955280" cy="4643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8220"/>
            <a:ext cx="2425065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7731" y="6530087"/>
            <a:ext cx="232282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Relationship Id="rId4" Type="http://schemas.openxmlformats.org/officeDocument/2006/relationships/image" Target="../media/image32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Relationship Id="rId4" Type="http://schemas.openxmlformats.org/officeDocument/2006/relationships/image" Target="../media/image4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49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Relationship Id="rId4" Type="http://schemas.openxmlformats.org/officeDocument/2006/relationships/image" Target="../media/image54.jpg"/><Relationship Id="rId5" Type="http://schemas.openxmlformats.org/officeDocument/2006/relationships/image" Target="../media/image55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ATHENA/DATA/Continuing%20Ed/WorkSafe%20Institute/Chamber%20Grant%20Documents/_private/ergonomics%20awareness%20for%20employers/beef-hispeed2.rm" TargetMode="External"/><Relationship Id="rId3" Type="http://schemas.openxmlformats.org/officeDocument/2006/relationships/image" Target="../media/image56.jpg"/><Relationship Id="rId4" Type="http://schemas.openxmlformats.org/officeDocument/2006/relationships/image" Target="../media/image57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file://ATHENA/DATA/Continuing%20Ed/WorkSafe%20Institute/Chamber%20Grant%20Documents/_private/ergonomics%20awareness%20for%20employers/typing-hispeed2.rm" TargetMode="External"/><Relationship Id="rId3" Type="http://schemas.openxmlformats.org/officeDocument/2006/relationships/image" Target="../media/image58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Relationship Id="rId5" Type="http://schemas.openxmlformats.org/officeDocument/2006/relationships/image" Target="../media/image66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Relationship Id="rId4" Type="http://schemas.openxmlformats.org/officeDocument/2006/relationships/image" Target="../media/image69.jpg"/><Relationship Id="rId5" Type="http://schemas.openxmlformats.org/officeDocument/2006/relationships/image" Target="../media/image70.jpg"/><Relationship Id="rId6" Type="http://schemas.openxmlformats.org/officeDocument/2006/relationships/image" Target="../media/image71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image" Target="../media/image73.jpg"/><Relationship Id="rId4" Type="http://schemas.openxmlformats.org/officeDocument/2006/relationships/image" Target="../media/image74.jpg"/><Relationship Id="rId5" Type="http://schemas.openxmlformats.org/officeDocument/2006/relationships/image" Target="../media/image7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Relationship Id="rId3" Type="http://schemas.openxmlformats.org/officeDocument/2006/relationships/image" Target="../media/image77.jpg"/><Relationship Id="rId4" Type="http://schemas.openxmlformats.org/officeDocument/2006/relationships/image" Target="../media/image78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80.jpg"/><Relationship Id="rId4" Type="http://schemas.openxmlformats.org/officeDocument/2006/relationships/image" Target="../media/image81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Relationship Id="rId3" Type="http://schemas.openxmlformats.org/officeDocument/2006/relationships/image" Target="../media/image83.jpg"/><Relationship Id="rId4" Type="http://schemas.openxmlformats.org/officeDocument/2006/relationships/image" Target="../media/image84.jpg"/><Relationship Id="rId5" Type="http://schemas.openxmlformats.org/officeDocument/2006/relationships/image" Target="../media/image85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Relationship Id="rId3" Type="http://schemas.openxmlformats.org/officeDocument/2006/relationships/image" Target="../media/image87.jpg"/><Relationship Id="rId4" Type="http://schemas.openxmlformats.org/officeDocument/2006/relationships/image" Target="../media/image88.jpg"/><Relationship Id="rId5" Type="http://schemas.openxmlformats.org/officeDocument/2006/relationships/image" Target="../media/image8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91.jpg"/><Relationship Id="rId4" Type="http://schemas.openxmlformats.org/officeDocument/2006/relationships/image" Target="../media/image92.jpg"/><Relationship Id="rId5" Type="http://schemas.openxmlformats.org/officeDocument/2006/relationships/image" Target="../media/image93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4.jpg"/><Relationship Id="rId3" Type="http://schemas.openxmlformats.org/officeDocument/2006/relationships/image" Target="../media/image95.jpg"/><Relationship Id="rId4" Type="http://schemas.openxmlformats.org/officeDocument/2006/relationships/image" Target="../media/image96.jpg"/><Relationship Id="rId5" Type="http://schemas.openxmlformats.org/officeDocument/2006/relationships/image" Target="../media/image97.jpg"/><Relationship Id="rId6" Type="http://schemas.openxmlformats.org/officeDocument/2006/relationships/image" Target="../media/image98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g"/><Relationship Id="rId3" Type="http://schemas.openxmlformats.org/officeDocument/2006/relationships/image" Target="../media/image100.jpg"/><Relationship Id="rId4" Type="http://schemas.openxmlformats.org/officeDocument/2006/relationships/image" Target="../media/image101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jpg"/><Relationship Id="rId3" Type="http://schemas.openxmlformats.org/officeDocument/2006/relationships/image" Target="../media/image103.jpg"/><Relationship Id="rId4" Type="http://schemas.openxmlformats.org/officeDocument/2006/relationships/image" Target="../media/image104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240969" rIns="0" bIns="0" rtlCol="0" vert="horz">
            <a:spAutoFit/>
          </a:bodyPr>
          <a:lstStyle/>
          <a:p>
            <a:pPr marL="1345565" marR="5080" indent="-512445">
              <a:lnSpc>
                <a:spcPct val="100000"/>
              </a:lnSpc>
              <a:spcBef>
                <a:spcPts val="95"/>
              </a:spcBef>
            </a:pPr>
            <a:r>
              <a:rPr dirty="0" sz="4400"/>
              <a:t>Introduction</a:t>
            </a:r>
            <a:r>
              <a:rPr dirty="0" sz="4400" spc="-315"/>
              <a:t> </a:t>
            </a:r>
            <a:r>
              <a:rPr dirty="0" sz="4400" spc="-25"/>
              <a:t>to </a:t>
            </a:r>
            <a:r>
              <a:rPr dirty="0" sz="4400" spc="-10"/>
              <a:t>Ergonomics</a:t>
            </a:r>
            <a:endParaRPr sz="4400"/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984885" marR="5080" indent="-966469">
              <a:lnSpc>
                <a:spcPct val="100000"/>
              </a:lnSpc>
              <a:spcBef>
                <a:spcPts val="110"/>
              </a:spcBef>
            </a:pP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4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2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7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64096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32764"/>
            <a:ext cx="6904355" cy="3702050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27685" marR="995044" indent="-515620">
              <a:lnSpc>
                <a:spcPct val="100000"/>
              </a:lnSpc>
              <a:spcBef>
                <a:spcPts val="119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work-</a:t>
            </a:r>
            <a:r>
              <a:rPr dirty="0" sz="2800" spc="-10">
                <a:latin typeface="Tahoma"/>
                <a:cs typeface="Tahoma"/>
              </a:rPr>
              <a:t>related </a:t>
            </a:r>
            <a:r>
              <a:rPr dirty="0" sz="2800">
                <a:latin typeface="Tahoma"/>
                <a:cs typeface="Tahoma"/>
              </a:rPr>
              <a:t>musculoskeletal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disorders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(MSDs).</a:t>
            </a:r>
            <a:endParaRPr sz="2800">
              <a:latin typeface="Tahoma"/>
              <a:cs typeface="Tahoma"/>
            </a:endParaRPr>
          </a:p>
          <a:p>
            <a:pPr marL="527685" marR="439420" indent="-515620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factors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 spc="-35">
                <a:latin typeface="Tahoma"/>
                <a:cs typeface="Tahoma"/>
              </a:rPr>
              <a:t>work-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MSDs.</a:t>
            </a:r>
            <a:endParaRPr sz="2800">
              <a:latin typeface="Tahoma"/>
              <a:cs typeface="Tahoma"/>
            </a:endParaRPr>
          </a:p>
          <a:p>
            <a:pPr marL="527685" marR="5080" indent="-51562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ergonomic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eliminating/reducing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work-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MSDs.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640965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Introduction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34187" y="971930"/>
            <a:ext cx="7642225" cy="4829175"/>
            <a:chOff x="734187" y="971930"/>
            <a:chExt cx="7642225" cy="48291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3712" y="981455"/>
              <a:ext cx="7623048" cy="480974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738949" y="976693"/>
              <a:ext cx="7632700" cy="4819650"/>
            </a:xfrm>
            <a:custGeom>
              <a:avLst/>
              <a:gdLst/>
              <a:ahLst/>
              <a:cxnLst/>
              <a:rect l="l" t="t" r="r" b="b"/>
              <a:pathLst>
                <a:path w="7632700" h="4819650">
                  <a:moveTo>
                    <a:pt x="0" y="4819269"/>
                  </a:moveTo>
                  <a:lnTo>
                    <a:pt x="7632573" y="4819269"/>
                  </a:lnTo>
                  <a:lnTo>
                    <a:pt x="7632573" y="0"/>
                  </a:lnTo>
                  <a:lnTo>
                    <a:pt x="0" y="0"/>
                  </a:lnTo>
                  <a:lnTo>
                    <a:pt x="0" y="48192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172200" y="2362200"/>
              <a:ext cx="2118360" cy="1447800"/>
            </a:xfrm>
            <a:custGeom>
              <a:avLst/>
              <a:gdLst/>
              <a:ahLst/>
              <a:cxnLst/>
              <a:rect l="l" t="t" r="r" b="b"/>
              <a:pathLst>
                <a:path w="2118359" h="1447800">
                  <a:moveTo>
                    <a:pt x="1059180" y="0"/>
                  </a:moveTo>
                  <a:lnTo>
                    <a:pt x="1002928" y="1003"/>
                  </a:lnTo>
                  <a:lnTo>
                    <a:pt x="947442" y="3980"/>
                  </a:lnTo>
                  <a:lnTo>
                    <a:pt x="892793" y="8880"/>
                  </a:lnTo>
                  <a:lnTo>
                    <a:pt x="839055" y="15654"/>
                  </a:lnTo>
                  <a:lnTo>
                    <a:pt x="786301" y="24251"/>
                  </a:lnTo>
                  <a:lnTo>
                    <a:pt x="734605" y="34622"/>
                  </a:lnTo>
                  <a:lnTo>
                    <a:pt x="684040" y="46716"/>
                  </a:lnTo>
                  <a:lnTo>
                    <a:pt x="634678" y="60484"/>
                  </a:lnTo>
                  <a:lnTo>
                    <a:pt x="586594" y="75874"/>
                  </a:lnTo>
                  <a:lnTo>
                    <a:pt x="539860" y="92838"/>
                  </a:lnTo>
                  <a:lnTo>
                    <a:pt x="494549" y="111325"/>
                  </a:lnTo>
                  <a:lnTo>
                    <a:pt x="450735" y="131286"/>
                  </a:lnTo>
                  <a:lnTo>
                    <a:pt x="408491" y="152669"/>
                  </a:lnTo>
                  <a:lnTo>
                    <a:pt x="367889" y="175426"/>
                  </a:lnTo>
                  <a:lnTo>
                    <a:pt x="329005" y="199506"/>
                  </a:lnTo>
                  <a:lnTo>
                    <a:pt x="291909" y="224858"/>
                  </a:lnTo>
                  <a:lnTo>
                    <a:pt x="256677" y="251434"/>
                  </a:lnTo>
                  <a:lnTo>
                    <a:pt x="223380" y="279183"/>
                  </a:lnTo>
                  <a:lnTo>
                    <a:pt x="192093" y="308055"/>
                  </a:lnTo>
                  <a:lnTo>
                    <a:pt x="162887" y="338000"/>
                  </a:lnTo>
                  <a:lnTo>
                    <a:pt x="135838" y="368968"/>
                  </a:lnTo>
                  <a:lnTo>
                    <a:pt x="111017" y="400908"/>
                  </a:lnTo>
                  <a:lnTo>
                    <a:pt x="88498" y="433772"/>
                  </a:lnTo>
                  <a:lnTo>
                    <a:pt x="68354" y="467508"/>
                  </a:lnTo>
                  <a:lnTo>
                    <a:pt x="50658" y="502067"/>
                  </a:lnTo>
                  <a:lnTo>
                    <a:pt x="35484" y="537399"/>
                  </a:lnTo>
                  <a:lnTo>
                    <a:pt x="22905" y="573454"/>
                  </a:lnTo>
                  <a:lnTo>
                    <a:pt x="5823" y="647532"/>
                  </a:lnTo>
                  <a:lnTo>
                    <a:pt x="1468" y="685454"/>
                  </a:lnTo>
                  <a:lnTo>
                    <a:pt x="0" y="723900"/>
                  </a:lnTo>
                  <a:lnTo>
                    <a:pt x="1450" y="761877"/>
                  </a:lnTo>
                  <a:lnTo>
                    <a:pt x="1468" y="762345"/>
                  </a:lnTo>
                  <a:lnTo>
                    <a:pt x="5715" y="799320"/>
                  </a:lnTo>
                  <a:lnTo>
                    <a:pt x="5823" y="800267"/>
                  </a:lnTo>
                  <a:lnTo>
                    <a:pt x="22905" y="874345"/>
                  </a:lnTo>
                  <a:lnTo>
                    <a:pt x="35484" y="910400"/>
                  </a:lnTo>
                  <a:lnTo>
                    <a:pt x="50658" y="945732"/>
                  </a:lnTo>
                  <a:lnTo>
                    <a:pt x="68354" y="980291"/>
                  </a:lnTo>
                  <a:lnTo>
                    <a:pt x="88498" y="1014027"/>
                  </a:lnTo>
                  <a:lnTo>
                    <a:pt x="111017" y="1046891"/>
                  </a:lnTo>
                  <a:lnTo>
                    <a:pt x="135838" y="1078831"/>
                  </a:lnTo>
                  <a:lnTo>
                    <a:pt x="162887" y="1109799"/>
                  </a:lnTo>
                  <a:lnTo>
                    <a:pt x="192093" y="1139744"/>
                  </a:lnTo>
                  <a:lnTo>
                    <a:pt x="223380" y="1168616"/>
                  </a:lnTo>
                  <a:lnTo>
                    <a:pt x="256677" y="1196365"/>
                  </a:lnTo>
                  <a:lnTo>
                    <a:pt x="291909" y="1222941"/>
                  </a:lnTo>
                  <a:lnTo>
                    <a:pt x="329005" y="1248293"/>
                  </a:lnTo>
                  <a:lnTo>
                    <a:pt x="367889" y="1272373"/>
                  </a:lnTo>
                  <a:lnTo>
                    <a:pt x="408491" y="1295130"/>
                  </a:lnTo>
                  <a:lnTo>
                    <a:pt x="450735" y="1316513"/>
                  </a:lnTo>
                  <a:lnTo>
                    <a:pt x="494549" y="1336474"/>
                  </a:lnTo>
                  <a:lnTo>
                    <a:pt x="539860" y="1354961"/>
                  </a:lnTo>
                  <a:lnTo>
                    <a:pt x="586594" y="1371925"/>
                  </a:lnTo>
                  <a:lnTo>
                    <a:pt x="634678" y="1387315"/>
                  </a:lnTo>
                  <a:lnTo>
                    <a:pt x="684040" y="1401083"/>
                  </a:lnTo>
                  <a:lnTo>
                    <a:pt x="734605" y="1413177"/>
                  </a:lnTo>
                  <a:lnTo>
                    <a:pt x="786301" y="1423548"/>
                  </a:lnTo>
                  <a:lnTo>
                    <a:pt x="839055" y="1432145"/>
                  </a:lnTo>
                  <a:lnTo>
                    <a:pt x="892793" y="1438919"/>
                  </a:lnTo>
                  <a:lnTo>
                    <a:pt x="947442" y="1443819"/>
                  </a:lnTo>
                  <a:lnTo>
                    <a:pt x="1002928" y="1446796"/>
                  </a:lnTo>
                  <a:lnTo>
                    <a:pt x="1059180" y="1447800"/>
                  </a:lnTo>
                  <a:lnTo>
                    <a:pt x="1115431" y="1446796"/>
                  </a:lnTo>
                  <a:lnTo>
                    <a:pt x="1170917" y="1443819"/>
                  </a:lnTo>
                  <a:lnTo>
                    <a:pt x="1225566" y="1438919"/>
                  </a:lnTo>
                  <a:lnTo>
                    <a:pt x="1279304" y="1432145"/>
                  </a:lnTo>
                  <a:lnTo>
                    <a:pt x="1332058" y="1423548"/>
                  </a:lnTo>
                  <a:lnTo>
                    <a:pt x="1368801" y="1416177"/>
                  </a:lnTo>
                  <a:lnTo>
                    <a:pt x="1059180" y="1416177"/>
                  </a:lnTo>
                  <a:lnTo>
                    <a:pt x="1002807" y="1415152"/>
                  </a:lnTo>
                  <a:lnTo>
                    <a:pt x="947228" y="1412114"/>
                  </a:lnTo>
                  <a:lnTo>
                    <a:pt x="892521" y="1407114"/>
                  </a:lnTo>
                  <a:lnTo>
                    <a:pt x="838765" y="1400206"/>
                  </a:lnTo>
                  <a:lnTo>
                    <a:pt x="786038" y="1391443"/>
                  </a:lnTo>
                  <a:lnTo>
                    <a:pt x="734418" y="1380878"/>
                  </a:lnTo>
                  <a:lnTo>
                    <a:pt x="683984" y="1368562"/>
                  </a:lnTo>
                  <a:lnTo>
                    <a:pt x="634815" y="1354550"/>
                  </a:lnTo>
                  <a:lnTo>
                    <a:pt x="586988" y="1338894"/>
                  </a:lnTo>
                  <a:lnTo>
                    <a:pt x="540582" y="1321646"/>
                  </a:lnTo>
                  <a:lnTo>
                    <a:pt x="495676" y="1302860"/>
                  </a:lnTo>
                  <a:lnTo>
                    <a:pt x="452347" y="1282589"/>
                  </a:lnTo>
                  <a:lnTo>
                    <a:pt x="410675" y="1260885"/>
                  </a:lnTo>
                  <a:lnTo>
                    <a:pt x="370737" y="1237800"/>
                  </a:lnTo>
                  <a:lnTo>
                    <a:pt x="332613" y="1213389"/>
                  </a:lnTo>
                  <a:lnTo>
                    <a:pt x="296379" y="1187704"/>
                  </a:lnTo>
                  <a:lnTo>
                    <a:pt x="262116" y="1160797"/>
                  </a:lnTo>
                  <a:lnTo>
                    <a:pt x="229901" y="1132722"/>
                  </a:lnTo>
                  <a:lnTo>
                    <a:pt x="199813" y="1103531"/>
                  </a:lnTo>
                  <a:lnTo>
                    <a:pt x="171929" y="1073277"/>
                  </a:lnTo>
                  <a:lnTo>
                    <a:pt x="146329" y="1042012"/>
                  </a:lnTo>
                  <a:lnTo>
                    <a:pt x="123091" y="1009791"/>
                  </a:lnTo>
                  <a:lnTo>
                    <a:pt x="102294" y="976665"/>
                  </a:lnTo>
                  <a:lnTo>
                    <a:pt x="84015" y="942688"/>
                  </a:lnTo>
                  <a:lnTo>
                    <a:pt x="68333" y="907912"/>
                  </a:lnTo>
                  <a:lnTo>
                    <a:pt x="45073" y="836175"/>
                  </a:lnTo>
                  <a:lnTo>
                    <a:pt x="33200" y="762345"/>
                  </a:lnTo>
                  <a:lnTo>
                    <a:pt x="33143" y="761877"/>
                  </a:lnTo>
                  <a:lnTo>
                    <a:pt x="31623" y="723900"/>
                  </a:lnTo>
                  <a:lnTo>
                    <a:pt x="33143" y="685922"/>
                  </a:lnTo>
                  <a:lnTo>
                    <a:pt x="37653" y="648479"/>
                  </a:lnTo>
                  <a:lnTo>
                    <a:pt x="55326" y="575409"/>
                  </a:lnTo>
                  <a:lnTo>
                    <a:pt x="84015" y="505111"/>
                  </a:lnTo>
                  <a:lnTo>
                    <a:pt x="102294" y="471134"/>
                  </a:lnTo>
                  <a:lnTo>
                    <a:pt x="123091" y="438008"/>
                  </a:lnTo>
                  <a:lnTo>
                    <a:pt x="146329" y="405787"/>
                  </a:lnTo>
                  <a:lnTo>
                    <a:pt x="171929" y="374523"/>
                  </a:lnTo>
                  <a:lnTo>
                    <a:pt x="199813" y="344268"/>
                  </a:lnTo>
                  <a:lnTo>
                    <a:pt x="229901" y="315077"/>
                  </a:lnTo>
                  <a:lnTo>
                    <a:pt x="262116" y="287002"/>
                  </a:lnTo>
                  <a:lnTo>
                    <a:pt x="296379" y="260095"/>
                  </a:lnTo>
                  <a:lnTo>
                    <a:pt x="332612" y="234410"/>
                  </a:lnTo>
                  <a:lnTo>
                    <a:pt x="370737" y="209999"/>
                  </a:lnTo>
                  <a:lnTo>
                    <a:pt x="410675" y="186914"/>
                  </a:lnTo>
                  <a:lnTo>
                    <a:pt x="452347" y="165210"/>
                  </a:lnTo>
                  <a:lnTo>
                    <a:pt x="495676" y="144939"/>
                  </a:lnTo>
                  <a:lnTo>
                    <a:pt x="540582" y="126153"/>
                  </a:lnTo>
                  <a:lnTo>
                    <a:pt x="586988" y="108905"/>
                  </a:lnTo>
                  <a:lnTo>
                    <a:pt x="634815" y="93249"/>
                  </a:lnTo>
                  <a:lnTo>
                    <a:pt x="683984" y="79237"/>
                  </a:lnTo>
                  <a:lnTo>
                    <a:pt x="734418" y="66921"/>
                  </a:lnTo>
                  <a:lnTo>
                    <a:pt x="786038" y="56356"/>
                  </a:lnTo>
                  <a:lnTo>
                    <a:pt x="838765" y="47593"/>
                  </a:lnTo>
                  <a:lnTo>
                    <a:pt x="892521" y="40685"/>
                  </a:lnTo>
                  <a:lnTo>
                    <a:pt x="947228" y="35685"/>
                  </a:lnTo>
                  <a:lnTo>
                    <a:pt x="1002807" y="32647"/>
                  </a:lnTo>
                  <a:lnTo>
                    <a:pt x="1059180" y="31623"/>
                  </a:lnTo>
                  <a:lnTo>
                    <a:pt x="1368801" y="31623"/>
                  </a:lnTo>
                  <a:lnTo>
                    <a:pt x="1332058" y="24251"/>
                  </a:lnTo>
                  <a:lnTo>
                    <a:pt x="1279304" y="15654"/>
                  </a:lnTo>
                  <a:lnTo>
                    <a:pt x="1225566" y="8880"/>
                  </a:lnTo>
                  <a:lnTo>
                    <a:pt x="1170917" y="3980"/>
                  </a:lnTo>
                  <a:lnTo>
                    <a:pt x="1115431" y="1003"/>
                  </a:lnTo>
                  <a:lnTo>
                    <a:pt x="1059180" y="0"/>
                  </a:lnTo>
                  <a:close/>
                </a:path>
                <a:path w="2118359" h="1447800">
                  <a:moveTo>
                    <a:pt x="1368801" y="31623"/>
                  </a:moveTo>
                  <a:lnTo>
                    <a:pt x="1059180" y="31623"/>
                  </a:lnTo>
                  <a:lnTo>
                    <a:pt x="1115552" y="32647"/>
                  </a:lnTo>
                  <a:lnTo>
                    <a:pt x="1171131" y="35685"/>
                  </a:lnTo>
                  <a:lnTo>
                    <a:pt x="1225838" y="40685"/>
                  </a:lnTo>
                  <a:lnTo>
                    <a:pt x="1279594" y="47593"/>
                  </a:lnTo>
                  <a:lnTo>
                    <a:pt x="1332321" y="56356"/>
                  </a:lnTo>
                  <a:lnTo>
                    <a:pt x="1383941" y="66921"/>
                  </a:lnTo>
                  <a:lnTo>
                    <a:pt x="1434375" y="79237"/>
                  </a:lnTo>
                  <a:lnTo>
                    <a:pt x="1483544" y="93249"/>
                  </a:lnTo>
                  <a:lnTo>
                    <a:pt x="1531371" y="108905"/>
                  </a:lnTo>
                  <a:lnTo>
                    <a:pt x="1577777" y="126153"/>
                  </a:lnTo>
                  <a:lnTo>
                    <a:pt x="1622683" y="144939"/>
                  </a:lnTo>
                  <a:lnTo>
                    <a:pt x="1666012" y="165210"/>
                  </a:lnTo>
                  <a:lnTo>
                    <a:pt x="1707684" y="186914"/>
                  </a:lnTo>
                  <a:lnTo>
                    <a:pt x="1747622" y="209999"/>
                  </a:lnTo>
                  <a:lnTo>
                    <a:pt x="1785747" y="234410"/>
                  </a:lnTo>
                  <a:lnTo>
                    <a:pt x="1821980" y="260095"/>
                  </a:lnTo>
                  <a:lnTo>
                    <a:pt x="1856243" y="287002"/>
                  </a:lnTo>
                  <a:lnTo>
                    <a:pt x="1888458" y="315077"/>
                  </a:lnTo>
                  <a:lnTo>
                    <a:pt x="1918546" y="344268"/>
                  </a:lnTo>
                  <a:lnTo>
                    <a:pt x="1946430" y="374523"/>
                  </a:lnTo>
                  <a:lnTo>
                    <a:pt x="1972030" y="405787"/>
                  </a:lnTo>
                  <a:lnTo>
                    <a:pt x="1995268" y="438008"/>
                  </a:lnTo>
                  <a:lnTo>
                    <a:pt x="2016065" y="471134"/>
                  </a:lnTo>
                  <a:lnTo>
                    <a:pt x="2034344" y="505111"/>
                  </a:lnTo>
                  <a:lnTo>
                    <a:pt x="2050026" y="539887"/>
                  </a:lnTo>
                  <a:lnTo>
                    <a:pt x="2073286" y="611624"/>
                  </a:lnTo>
                  <a:lnTo>
                    <a:pt x="2085159" y="685454"/>
                  </a:lnTo>
                  <a:lnTo>
                    <a:pt x="2086737" y="723900"/>
                  </a:lnTo>
                  <a:lnTo>
                    <a:pt x="2085216" y="761877"/>
                  </a:lnTo>
                  <a:lnTo>
                    <a:pt x="2073286" y="836175"/>
                  </a:lnTo>
                  <a:lnTo>
                    <a:pt x="2050026" y="907912"/>
                  </a:lnTo>
                  <a:lnTo>
                    <a:pt x="2034344" y="942688"/>
                  </a:lnTo>
                  <a:lnTo>
                    <a:pt x="2016065" y="976665"/>
                  </a:lnTo>
                  <a:lnTo>
                    <a:pt x="1995268" y="1009791"/>
                  </a:lnTo>
                  <a:lnTo>
                    <a:pt x="1972030" y="1042012"/>
                  </a:lnTo>
                  <a:lnTo>
                    <a:pt x="1946430" y="1073277"/>
                  </a:lnTo>
                  <a:lnTo>
                    <a:pt x="1918546" y="1103531"/>
                  </a:lnTo>
                  <a:lnTo>
                    <a:pt x="1888458" y="1132722"/>
                  </a:lnTo>
                  <a:lnTo>
                    <a:pt x="1856243" y="1160797"/>
                  </a:lnTo>
                  <a:lnTo>
                    <a:pt x="1821980" y="1187704"/>
                  </a:lnTo>
                  <a:lnTo>
                    <a:pt x="1785746" y="1213389"/>
                  </a:lnTo>
                  <a:lnTo>
                    <a:pt x="1747622" y="1237800"/>
                  </a:lnTo>
                  <a:lnTo>
                    <a:pt x="1707684" y="1260885"/>
                  </a:lnTo>
                  <a:lnTo>
                    <a:pt x="1666012" y="1282589"/>
                  </a:lnTo>
                  <a:lnTo>
                    <a:pt x="1622683" y="1302860"/>
                  </a:lnTo>
                  <a:lnTo>
                    <a:pt x="1577777" y="1321646"/>
                  </a:lnTo>
                  <a:lnTo>
                    <a:pt x="1531371" y="1338894"/>
                  </a:lnTo>
                  <a:lnTo>
                    <a:pt x="1483544" y="1354550"/>
                  </a:lnTo>
                  <a:lnTo>
                    <a:pt x="1434375" y="1368562"/>
                  </a:lnTo>
                  <a:lnTo>
                    <a:pt x="1383941" y="1380878"/>
                  </a:lnTo>
                  <a:lnTo>
                    <a:pt x="1332321" y="1391443"/>
                  </a:lnTo>
                  <a:lnTo>
                    <a:pt x="1279594" y="1400206"/>
                  </a:lnTo>
                  <a:lnTo>
                    <a:pt x="1225838" y="1407114"/>
                  </a:lnTo>
                  <a:lnTo>
                    <a:pt x="1171131" y="1412114"/>
                  </a:lnTo>
                  <a:lnTo>
                    <a:pt x="1115552" y="1415152"/>
                  </a:lnTo>
                  <a:lnTo>
                    <a:pt x="1059180" y="1416177"/>
                  </a:lnTo>
                  <a:lnTo>
                    <a:pt x="1368801" y="1416177"/>
                  </a:lnTo>
                  <a:lnTo>
                    <a:pt x="1434319" y="1401083"/>
                  </a:lnTo>
                  <a:lnTo>
                    <a:pt x="1483681" y="1387315"/>
                  </a:lnTo>
                  <a:lnTo>
                    <a:pt x="1531765" y="1371925"/>
                  </a:lnTo>
                  <a:lnTo>
                    <a:pt x="1578499" y="1354961"/>
                  </a:lnTo>
                  <a:lnTo>
                    <a:pt x="1623810" y="1336474"/>
                  </a:lnTo>
                  <a:lnTo>
                    <a:pt x="1667624" y="1316513"/>
                  </a:lnTo>
                  <a:lnTo>
                    <a:pt x="1709868" y="1295130"/>
                  </a:lnTo>
                  <a:lnTo>
                    <a:pt x="1750470" y="1272373"/>
                  </a:lnTo>
                  <a:lnTo>
                    <a:pt x="1789354" y="1248293"/>
                  </a:lnTo>
                  <a:lnTo>
                    <a:pt x="1826450" y="1222941"/>
                  </a:lnTo>
                  <a:lnTo>
                    <a:pt x="1861682" y="1196365"/>
                  </a:lnTo>
                  <a:lnTo>
                    <a:pt x="1894979" y="1168616"/>
                  </a:lnTo>
                  <a:lnTo>
                    <a:pt x="1926266" y="1139744"/>
                  </a:lnTo>
                  <a:lnTo>
                    <a:pt x="1955472" y="1109799"/>
                  </a:lnTo>
                  <a:lnTo>
                    <a:pt x="1982521" y="1078831"/>
                  </a:lnTo>
                  <a:lnTo>
                    <a:pt x="2007342" y="1046891"/>
                  </a:lnTo>
                  <a:lnTo>
                    <a:pt x="2029861" y="1014027"/>
                  </a:lnTo>
                  <a:lnTo>
                    <a:pt x="2050005" y="980291"/>
                  </a:lnTo>
                  <a:lnTo>
                    <a:pt x="2067701" y="945732"/>
                  </a:lnTo>
                  <a:lnTo>
                    <a:pt x="2082875" y="910400"/>
                  </a:lnTo>
                  <a:lnTo>
                    <a:pt x="2095454" y="874345"/>
                  </a:lnTo>
                  <a:lnTo>
                    <a:pt x="2112536" y="800267"/>
                  </a:lnTo>
                  <a:lnTo>
                    <a:pt x="2116891" y="762345"/>
                  </a:lnTo>
                  <a:lnTo>
                    <a:pt x="2118360" y="723900"/>
                  </a:lnTo>
                  <a:lnTo>
                    <a:pt x="2116909" y="685922"/>
                  </a:lnTo>
                  <a:lnTo>
                    <a:pt x="2112536" y="647532"/>
                  </a:lnTo>
                  <a:lnTo>
                    <a:pt x="2095454" y="573454"/>
                  </a:lnTo>
                  <a:lnTo>
                    <a:pt x="2082875" y="537399"/>
                  </a:lnTo>
                  <a:lnTo>
                    <a:pt x="2067701" y="502067"/>
                  </a:lnTo>
                  <a:lnTo>
                    <a:pt x="2050005" y="467508"/>
                  </a:lnTo>
                  <a:lnTo>
                    <a:pt x="2029861" y="433772"/>
                  </a:lnTo>
                  <a:lnTo>
                    <a:pt x="2007342" y="400908"/>
                  </a:lnTo>
                  <a:lnTo>
                    <a:pt x="1982521" y="368968"/>
                  </a:lnTo>
                  <a:lnTo>
                    <a:pt x="1955472" y="338000"/>
                  </a:lnTo>
                  <a:lnTo>
                    <a:pt x="1926266" y="308055"/>
                  </a:lnTo>
                  <a:lnTo>
                    <a:pt x="1894979" y="279183"/>
                  </a:lnTo>
                  <a:lnTo>
                    <a:pt x="1861682" y="251434"/>
                  </a:lnTo>
                  <a:lnTo>
                    <a:pt x="1826450" y="224858"/>
                  </a:lnTo>
                  <a:lnTo>
                    <a:pt x="1789354" y="199506"/>
                  </a:lnTo>
                  <a:lnTo>
                    <a:pt x="1750470" y="175426"/>
                  </a:lnTo>
                  <a:lnTo>
                    <a:pt x="1709868" y="152669"/>
                  </a:lnTo>
                  <a:lnTo>
                    <a:pt x="1667624" y="131286"/>
                  </a:lnTo>
                  <a:lnTo>
                    <a:pt x="1623810" y="111325"/>
                  </a:lnTo>
                  <a:lnTo>
                    <a:pt x="1578499" y="92838"/>
                  </a:lnTo>
                  <a:lnTo>
                    <a:pt x="1531765" y="75874"/>
                  </a:lnTo>
                  <a:lnTo>
                    <a:pt x="1483681" y="60484"/>
                  </a:lnTo>
                  <a:lnTo>
                    <a:pt x="1434319" y="46716"/>
                  </a:lnTo>
                  <a:lnTo>
                    <a:pt x="1383754" y="34622"/>
                  </a:lnTo>
                  <a:lnTo>
                    <a:pt x="1368801" y="31623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172200" y="2362200"/>
              <a:ext cx="2118360" cy="1447800"/>
            </a:xfrm>
            <a:custGeom>
              <a:avLst/>
              <a:gdLst/>
              <a:ahLst/>
              <a:cxnLst/>
              <a:rect l="l" t="t" r="r" b="b"/>
              <a:pathLst>
                <a:path w="2118359" h="1447800">
                  <a:moveTo>
                    <a:pt x="0" y="723900"/>
                  </a:moveTo>
                  <a:lnTo>
                    <a:pt x="1468" y="685454"/>
                  </a:lnTo>
                  <a:lnTo>
                    <a:pt x="5823" y="647532"/>
                  </a:lnTo>
                  <a:lnTo>
                    <a:pt x="22905" y="573454"/>
                  </a:lnTo>
                  <a:lnTo>
                    <a:pt x="35484" y="537399"/>
                  </a:lnTo>
                  <a:lnTo>
                    <a:pt x="50658" y="502067"/>
                  </a:lnTo>
                  <a:lnTo>
                    <a:pt x="68354" y="467508"/>
                  </a:lnTo>
                  <a:lnTo>
                    <a:pt x="88498" y="433772"/>
                  </a:lnTo>
                  <a:lnTo>
                    <a:pt x="111017" y="400908"/>
                  </a:lnTo>
                  <a:lnTo>
                    <a:pt x="135838" y="368968"/>
                  </a:lnTo>
                  <a:lnTo>
                    <a:pt x="162887" y="338000"/>
                  </a:lnTo>
                  <a:lnTo>
                    <a:pt x="192093" y="308055"/>
                  </a:lnTo>
                  <a:lnTo>
                    <a:pt x="223380" y="279183"/>
                  </a:lnTo>
                  <a:lnTo>
                    <a:pt x="256677" y="251434"/>
                  </a:lnTo>
                  <a:lnTo>
                    <a:pt x="291909" y="224858"/>
                  </a:lnTo>
                  <a:lnTo>
                    <a:pt x="329005" y="199506"/>
                  </a:lnTo>
                  <a:lnTo>
                    <a:pt x="367889" y="175426"/>
                  </a:lnTo>
                  <a:lnTo>
                    <a:pt x="408491" y="152669"/>
                  </a:lnTo>
                  <a:lnTo>
                    <a:pt x="450735" y="131286"/>
                  </a:lnTo>
                  <a:lnTo>
                    <a:pt x="494549" y="111325"/>
                  </a:lnTo>
                  <a:lnTo>
                    <a:pt x="539860" y="92838"/>
                  </a:lnTo>
                  <a:lnTo>
                    <a:pt x="586594" y="75874"/>
                  </a:lnTo>
                  <a:lnTo>
                    <a:pt x="634678" y="60484"/>
                  </a:lnTo>
                  <a:lnTo>
                    <a:pt x="684040" y="46716"/>
                  </a:lnTo>
                  <a:lnTo>
                    <a:pt x="734605" y="34622"/>
                  </a:lnTo>
                  <a:lnTo>
                    <a:pt x="786301" y="24251"/>
                  </a:lnTo>
                  <a:lnTo>
                    <a:pt x="839055" y="15654"/>
                  </a:lnTo>
                  <a:lnTo>
                    <a:pt x="892793" y="8880"/>
                  </a:lnTo>
                  <a:lnTo>
                    <a:pt x="947442" y="3980"/>
                  </a:lnTo>
                  <a:lnTo>
                    <a:pt x="1002928" y="1003"/>
                  </a:lnTo>
                  <a:lnTo>
                    <a:pt x="1059180" y="0"/>
                  </a:lnTo>
                  <a:lnTo>
                    <a:pt x="1115431" y="1003"/>
                  </a:lnTo>
                  <a:lnTo>
                    <a:pt x="1170917" y="3980"/>
                  </a:lnTo>
                  <a:lnTo>
                    <a:pt x="1225566" y="8880"/>
                  </a:lnTo>
                  <a:lnTo>
                    <a:pt x="1279304" y="15654"/>
                  </a:lnTo>
                  <a:lnTo>
                    <a:pt x="1332058" y="24251"/>
                  </a:lnTo>
                  <a:lnTo>
                    <a:pt x="1383754" y="34622"/>
                  </a:lnTo>
                  <a:lnTo>
                    <a:pt x="1434319" y="46716"/>
                  </a:lnTo>
                  <a:lnTo>
                    <a:pt x="1483681" y="60484"/>
                  </a:lnTo>
                  <a:lnTo>
                    <a:pt x="1531765" y="75874"/>
                  </a:lnTo>
                  <a:lnTo>
                    <a:pt x="1578499" y="92838"/>
                  </a:lnTo>
                  <a:lnTo>
                    <a:pt x="1623810" y="111325"/>
                  </a:lnTo>
                  <a:lnTo>
                    <a:pt x="1667624" y="131286"/>
                  </a:lnTo>
                  <a:lnTo>
                    <a:pt x="1709868" y="152669"/>
                  </a:lnTo>
                  <a:lnTo>
                    <a:pt x="1750470" y="175426"/>
                  </a:lnTo>
                  <a:lnTo>
                    <a:pt x="1789354" y="199506"/>
                  </a:lnTo>
                  <a:lnTo>
                    <a:pt x="1826450" y="224858"/>
                  </a:lnTo>
                  <a:lnTo>
                    <a:pt x="1861682" y="251434"/>
                  </a:lnTo>
                  <a:lnTo>
                    <a:pt x="1894979" y="279183"/>
                  </a:lnTo>
                  <a:lnTo>
                    <a:pt x="1926266" y="308055"/>
                  </a:lnTo>
                  <a:lnTo>
                    <a:pt x="1955472" y="338000"/>
                  </a:lnTo>
                  <a:lnTo>
                    <a:pt x="1982521" y="368968"/>
                  </a:lnTo>
                  <a:lnTo>
                    <a:pt x="2007342" y="400908"/>
                  </a:lnTo>
                  <a:lnTo>
                    <a:pt x="2029861" y="433772"/>
                  </a:lnTo>
                  <a:lnTo>
                    <a:pt x="2050005" y="467508"/>
                  </a:lnTo>
                  <a:lnTo>
                    <a:pt x="2067701" y="502067"/>
                  </a:lnTo>
                  <a:lnTo>
                    <a:pt x="2082875" y="537399"/>
                  </a:lnTo>
                  <a:lnTo>
                    <a:pt x="2095454" y="573454"/>
                  </a:lnTo>
                  <a:lnTo>
                    <a:pt x="2112536" y="647532"/>
                  </a:lnTo>
                  <a:lnTo>
                    <a:pt x="2116891" y="685454"/>
                  </a:lnTo>
                  <a:lnTo>
                    <a:pt x="2118360" y="723900"/>
                  </a:lnTo>
                  <a:lnTo>
                    <a:pt x="2116891" y="762345"/>
                  </a:lnTo>
                  <a:lnTo>
                    <a:pt x="2112536" y="800267"/>
                  </a:lnTo>
                  <a:lnTo>
                    <a:pt x="2095454" y="874345"/>
                  </a:lnTo>
                  <a:lnTo>
                    <a:pt x="2082875" y="910400"/>
                  </a:lnTo>
                  <a:lnTo>
                    <a:pt x="2067701" y="945732"/>
                  </a:lnTo>
                  <a:lnTo>
                    <a:pt x="2050005" y="980291"/>
                  </a:lnTo>
                  <a:lnTo>
                    <a:pt x="2029861" y="1014027"/>
                  </a:lnTo>
                  <a:lnTo>
                    <a:pt x="2007342" y="1046891"/>
                  </a:lnTo>
                  <a:lnTo>
                    <a:pt x="1982521" y="1078831"/>
                  </a:lnTo>
                  <a:lnTo>
                    <a:pt x="1955472" y="1109799"/>
                  </a:lnTo>
                  <a:lnTo>
                    <a:pt x="1926266" y="1139744"/>
                  </a:lnTo>
                  <a:lnTo>
                    <a:pt x="1894979" y="1168616"/>
                  </a:lnTo>
                  <a:lnTo>
                    <a:pt x="1861682" y="1196365"/>
                  </a:lnTo>
                  <a:lnTo>
                    <a:pt x="1826450" y="1222941"/>
                  </a:lnTo>
                  <a:lnTo>
                    <a:pt x="1789354" y="1248293"/>
                  </a:lnTo>
                  <a:lnTo>
                    <a:pt x="1750470" y="1272373"/>
                  </a:lnTo>
                  <a:lnTo>
                    <a:pt x="1709868" y="1295130"/>
                  </a:lnTo>
                  <a:lnTo>
                    <a:pt x="1667624" y="1316513"/>
                  </a:lnTo>
                  <a:lnTo>
                    <a:pt x="1623810" y="1336474"/>
                  </a:lnTo>
                  <a:lnTo>
                    <a:pt x="1578499" y="1354961"/>
                  </a:lnTo>
                  <a:lnTo>
                    <a:pt x="1531765" y="1371925"/>
                  </a:lnTo>
                  <a:lnTo>
                    <a:pt x="1483681" y="1387315"/>
                  </a:lnTo>
                  <a:lnTo>
                    <a:pt x="1434319" y="1401083"/>
                  </a:lnTo>
                  <a:lnTo>
                    <a:pt x="1383754" y="1413177"/>
                  </a:lnTo>
                  <a:lnTo>
                    <a:pt x="1332058" y="1423548"/>
                  </a:lnTo>
                  <a:lnTo>
                    <a:pt x="1279304" y="1432145"/>
                  </a:lnTo>
                  <a:lnTo>
                    <a:pt x="1225566" y="1438919"/>
                  </a:lnTo>
                  <a:lnTo>
                    <a:pt x="1170917" y="1443819"/>
                  </a:lnTo>
                  <a:lnTo>
                    <a:pt x="1115431" y="1446796"/>
                  </a:lnTo>
                  <a:lnTo>
                    <a:pt x="1059180" y="1447800"/>
                  </a:lnTo>
                  <a:lnTo>
                    <a:pt x="1002928" y="1446796"/>
                  </a:lnTo>
                  <a:lnTo>
                    <a:pt x="947442" y="1443819"/>
                  </a:lnTo>
                  <a:lnTo>
                    <a:pt x="892793" y="1438919"/>
                  </a:lnTo>
                  <a:lnTo>
                    <a:pt x="839055" y="1432145"/>
                  </a:lnTo>
                  <a:lnTo>
                    <a:pt x="786301" y="1423548"/>
                  </a:lnTo>
                  <a:lnTo>
                    <a:pt x="734605" y="1413177"/>
                  </a:lnTo>
                  <a:lnTo>
                    <a:pt x="684040" y="1401083"/>
                  </a:lnTo>
                  <a:lnTo>
                    <a:pt x="634678" y="1387315"/>
                  </a:lnTo>
                  <a:lnTo>
                    <a:pt x="586594" y="1371925"/>
                  </a:lnTo>
                  <a:lnTo>
                    <a:pt x="539860" y="1354961"/>
                  </a:lnTo>
                  <a:lnTo>
                    <a:pt x="494549" y="1336474"/>
                  </a:lnTo>
                  <a:lnTo>
                    <a:pt x="450735" y="1316513"/>
                  </a:lnTo>
                  <a:lnTo>
                    <a:pt x="408491" y="1295130"/>
                  </a:lnTo>
                  <a:lnTo>
                    <a:pt x="367889" y="1272373"/>
                  </a:lnTo>
                  <a:lnTo>
                    <a:pt x="329005" y="1248293"/>
                  </a:lnTo>
                  <a:lnTo>
                    <a:pt x="291909" y="1222941"/>
                  </a:lnTo>
                  <a:lnTo>
                    <a:pt x="256677" y="1196365"/>
                  </a:lnTo>
                  <a:lnTo>
                    <a:pt x="223380" y="1168616"/>
                  </a:lnTo>
                  <a:lnTo>
                    <a:pt x="192093" y="1139744"/>
                  </a:lnTo>
                  <a:lnTo>
                    <a:pt x="162887" y="1109799"/>
                  </a:lnTo>
                  <a:lnTo>
                    <a:pt x="135838" y="1078831"/>
                  </a:lnTo>
                  <a:lnTo>
                    <a:pt x="111017" y="1046891"/>
                  </a:lnTo>
                  <a:lnTo>
                    <a:pt x="88498" y="1014027"/>
                  </a:lnTo>
                  <a:lnTo>
                    <a:pt x="68354" y="980291"/>
                  </a:lnTo>
                  <a:lnTo>
                    <a:pt x="50658" y="945732"/>
                  </a:lnTo>
                  <a:lnTo>
                    <a:pt x="35484" y="910400"/>
                  </a:lnTo>
                  <a:lnTo>
                    <a:pt x="22905" y="874345"/>
                  </a:lnTo>
                  <a:lnTo>
                    <a:pt x="5823" y="800267"/>
                  </a:lnTo>
                  <a:lnTo>
                    <a:pt x="1468" y="762345"/>
                  </a:lnTo>
                  <a:lnTo>
                    <a:pt x="0" y="723900"/>
                  </a:lnTo>
                  <a:close/>
                </a:path>
                <a:path w="2118359" h="1447800">
                  <a:moveTo>
                    <a:pt x="31623" y="723900"/>
                  </a:moveTo>
                  <a:lnTo>
                    <a:pt x="37653" y="799320"/>
                  </a:lnTo>
                  <a:lnTo>
                    <a:pt x="55326" y="872390"/>
                  </a:lnTo>
                  <a:lnTo>
                    <a:pt x="84015" y="942688"/>
                  </a:lnTo>
                  <a:lnTo>
                    <a:pt x="102294" y="976665"/>
                  </a:lnTo>
                  <a:lnTo>
                    <a:pt x="123091" y="1009791"/>
                  </a:lnTo>
                  <a:lnTo>
                    <a:pt x="146329" y="1042012"/>
                  </a:lnTo>
                  <a:lnTo>
                    <a:pt x="171929" y="1073277"/>
                  </a:lnTo>
                  <a:lnTo>
                    <a:pt x="199813" y="1103531"/>
                  </a:lnTo>
                  <a:lnTo>
                    <a:pt x="229901" y="1132722"/>
                  </a:lnTo>
                  <a:lnTo>
                    <a:pt x="262116" y="1160797"/>
                  </a:lnTo>
                  <a:lnTo>
                    <a:pt x="296379" y="1187704"/>
                  </a:lnTo>
                  <a:lnTo>
                    <a:pt x="332612" y="1213389"/>
                  </a:lnTo>
                  <a:lnTo>
                    <a:pt x="370737" y="1237800"/>
                  </a:lnTo>
                  <a:lnTo>
                    <a:pt x="410675" y="1260885"/>
                  </a:lnTo>
                  <a:lnTo>
                    <a:pt x="452347" y="1282589"/>
                  </a:lnTo>
                  <a:lnTo>
                    <a:pt x="495676" y="1302860"/>
                  </a:lnTo>
                  <a:lnTo>
                    <a:pt x="540582" y="1321646"/>
                  </a:lnTo>
                  <a:lnTo>
                    <a:pt x="586988" y="1338894"/>
                  </a:lnTo>
                  <a:lnTo>
                    <a:pt x="634815" y="1354550"/>
                  </a:lnTo>
                  <a:lnTo>
                    <a:pt x="683984" y="1368562"/>
                  </a:lnTo>
                  <a:lnTo>
                    <a:pt x="734418" y="1380878"/>
                  </a:lnTo>
                  <a:lnTo>
                    <a:pt x="786038" y="1391443"/>
                  </a:lnTo>
                  <a:lnTo>
                    <a:pt x="838765" y="1400206"/>
                  </a:lnTo>
                  <a:lnTo>
                    <a:pt x="892521" y="1407114"/>
                  </a:lnTo>
                  <a:lnTo>
                    <a:pt x="947228" y="1412114"/>
                  </a:lnTo>
                  <a:lnTo>
                    <a:pt x="1002807" y="1415152"/>
                  </a:lnTo>
                  <a:lnTo>
                    <a:pt x="1059180" y="1416177"/>
                  </a:lnTo>
                  <a:lnTo>
                    <a:pt x="1115552" y="1415152"/>
                  </a:lnTo>
                  <a:lnTo>
                    <a:pt x="1171131" y="1412114"/>
                  </a:lnTo>
                  <a:lnTo>
                    <a:pt x="1225838" y="1407114"/>
                  </a:lnTo>
                  <a:lnTo>
                    <a:pt x="1279594" y="1400206"/>
                  </a:lnTo>
                  <a:lnTo>
                    <a:pt x="1332321" y="1391443"/>
                  </a:lnTo>
                  <a:lnTo>
                    <a:pt x="1383941" y="1380878"/>
                  </a:lnTo>
                  <a:lnTo>
                    <a:pt x="1434375" y="1368562"/>
                  </a:lnTo>
                  <a:lnTo>
                    <a:pt x="1483544" y="1354550"/>
                  </a:lnTo>
                  <a:lnTo>
                    <a:pt x="1531371" y="1338894"/>
                  </a:lnTo>
                  <a:lnTo>
                    <a:pt x="1577777" y="1321646"/>
                  </a:lnTo>
                  <a:lnTo>
                    <a:pt x="1622683" y="1302860"/>
                  </a:lnTo>
                  <a:lnTo>
                    <a:pt x="1666012" y="1282589"/>
                  </a:lnTo>
                  <a:lnTo>
                    <a:pt x="1707684" y="1260885"/>
                  </a:lnTo>
                  <a:lnTo>
                    <a:pt x="1747622" y="1237800"/>
                  </a:lnTo>
                  <a:lnTo>
                    <a:pt x="1785746" y="1213389"/>
                  </a:lnTo>
                  <a:lnTo>
                    <a:pt x="1821980" y="1187704"/>
                  </a:lnTo>
                  <a:lnTo>
                    <a:pt x="1856243" y="1160797"/>
                  </a:lnTo>
                  <a:lnTo>
                    <a:pt x="1888458" y="1132722"/>
                  </a:lnTo>
                  <a:lnTo>
                    <a:pt x="1918546" y="1103531"/>
                  </a:lnTo>
                  <a:lnTo>
                    <a:pt x="1946430" y="1073277"/>
                  </a:lnTo>
                  <a:lnTo>
                    <a:pt x="1972030" y="1042012"/>
                  </a:lnTo>
                  <a:lnTo>
                    <a:pt x="1995268" y="1009791"/>
                  </a:lnTo>
                  <a:lnTo>
                    <a:pt x="2016065" y="976665"/>
                  </a:lnTo>
                  <a:lnTo>
                    <a:pt x="2034344" y="942688"/>
                  </a:lnTo>
                  <a:lnTo>
                    <a:pt x="2050026" y="907912"/>
                  </a:lnTo>
                  <a:lnTo>
                    <a:pt x="2073286" y="836175"/>
                  </a:lnTo>
                  <a:lnTo>
                    <a:pt x="2085216" y="761877"/>
                  </a:lnTo>
                  <a:lnTo>
                    <a:pt x="2086737" y="723900"/>
                  </a:lnTo>
                  <a:lnTo>
                    <a:pt x="2085216" y="685922"/>
                  </a:lnTo>
                  <a:lnTo>
                    <a:pt x="2073286" y="611624"/>
                  </a:lnTo>
                  <a:lnTo>
                    <a:pt x="2050026" y="539887"/>
                  </a:lnTo>
                  <a:lnTo>
                    <a:pt x="2034344" y="505111"/>
                  </a:lnTo>
                  <a:lnTo>
                    <a:pt x="2016065" y="471134"/>
                  </a:lnTo>
                  <a:lnTo>
                    <a:pt x="1995268" y="438008"/>
                  </a:lnTo>
                  <a:lnTo>
                    <a:pt x="1972030" y="405787"/>
                  </a:lnTo>
                  <a:lnTo>
                    <a:pt x="1946430" y="374523"/>
                  </a:lnTo>
                  <a:lnTo>
                    <a:pt x="1918546" y="344268"/>
                  </a:lnTo>
                  <a:lnTo>
                    <a:pt x="1888458" y="315077"/>
                  </a:lnTo>
                  <a:lnTo>
                    <a:pt x="1856243" y="287002"/>
                  </a:lnTo>
                  <a:lnTo>
                    <a:pt x="1821980" y="260095"/>
                  </a:lnTo>
                  <a:lnTo>
                    <a:pt x="1785747" y="234410"/>
                  </a:lnTo>
                  <a:lnTo>
                    <a:pt x="1747622" y="209999"/>
                  </a:lnTo>
                  <a:lnTo>
                    <a:pt x="1707684" y="186914"/>
                  </a:lnTo>
                  <a:lnTo>
                    <a:pt x="1666012" y="165210"/>
                  </a:lnTo>
                  <a:lnTo>
                    <a:pt x="1622683" y="144939"/>
                  </a:lnTo>
                  <a:lnTo>
                    <a:pt x="1577777" y="126153"/>
                  </a:lnTo>
                  <a:lnTo>
                    <a:pt x="1531371" y="108905"/>
                  </a:lnTo>
                  <a:lnTo>
                    <a:pt x="1483544" y="93249"/>
                  </a:lnTo>
                  <a:lnTo>
                    <a:pt x="1434375" y="79237"/>
                  </a:lnTo>
                  <a:lnTo>
                    <a:pt x="1383941" y="66921"/>
                  </a:lnTo>
                  <a:lnTo>
                    <a:pt x="1332321" y="56356"/>
                  </a:lnTo>
                  <a:lnTo>
                    <a:pt x="1279594" y="47593"/>
                  </a:lnTo>
                  <a:lnTo>
                    <a:pt x="1225838" y="40685"/>
                  </a:lnTo>
                  <a:lnTo>
                    <a:pt x="1171131" y="35685"/>
                  </a:lnTo>
                  <a:lnTo>
                    <a:pt x="1115552" y="32647"/>
                  </a:lnTo>
                  <a:lnTo>
                    <a:pt x="1059180" y="31623"/>
                  </a:lnTo>
                  <a:lnTo>
                    <a:pt x="1002807" y="32647"/>
                  </a:lnTo>
                  <a:lnTo>
                    <a:pt x="947228" y="35685"/>
                  </a:lnTo>
                  <a:lnTo>
                    <a:pt x="892521" y="40685"/>
                  </a:lnTo>
                  <a:lnTo>
                    <a:pt x="838765" y="47593"/>
                  </a:lnTo>
                  <a:lnTo>
                    <a:pt x="786038" y="56356"/>
                  </a:lnTo>
                  <a:lnTo>
                    <a:pt x="734418" y="66921"/>
                  </a:lnTo>
                  <a:lnTo>
                    <a:pt x="683984" y="79237"/>
                  </a:lnTo>
                  <a:lnTo>
                    <a:pt x="634815" y="93249"/>
                  </a:lnTo>
                  <a:lnTo>
                    <a:pt x="586988" y="108905"/>
                  </a:lnTo>
                  <a:lnTo>
                    <a:pt x="540582" y="126153"/>
                  </a:lnTo>
                  <a:lnTo>
                    <a:pt x="495676" y="144939"/>
                  </a:lnTo>
                  <a:lnTo>
                    <a:pt x="452347" y="165210"/>
                  </a:lnTo>
                  <a:lnTo>
                    <a:pt x="410675" y="186914"/>
                  </a:lnTo>
                  <a:lnTo>
                    <a:pt x="370737" y="209999"/>
                  </a:lnTo>
                  <a:lnTo>
                    <a:pt x="332612" y="234410"/>
                  </a:lnTo>
                  <a:lnTo>
                    <a:pt x="296379" y="260095"/>
                  </a:lnTo>
                  <a:lnTo>
                    <a:pt x="262116" y="287002"/>
                  </a:lnTo>
                  <a:lnTo>
                    <a:pt x="229901" y="315077"/>
                  </a:lnTo>
                  <a:lnTo>
                    <a:pt x="199813" y="344268"/>
                  </a:lnTo>
                  <a:lnTo>
                    <a:pt x="171929" y="374522"/>
                  </a:lnTo>
                  <a:lnTo>
                    <a:pt x="146329" y="405787"/>
                  </a:lnTo>
                  <a:lnTo>
                    <a:pt x="123091" y="438008"/>
                  </a:lnTo>
                  <a:lnTo>
                    <a:pt x="102294" y="471134"/>
                  </a:lnTo>
                  <a:lnTo>
                    <a:pt x="84015" y="505111"/>
                  </a:lnTo>
                  <a:lnTo>
                    <a:pt x="68333" y="539887"/>
                  </a:lnTo>
                  <a:lnTo>
                    <a:pt x="45073" y="611624"/>
                  </a:lnTo>
                  <a:lnTo>
                    <a:pt x="33143" y="685922"/>
                  </a:lnTo>
                  <a:lnTo>
                    <a:pt x="31623" y="7239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0940" y="5820867"/>
            <a:ext cx="661352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chart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how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MSDs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compare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other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hazards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based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percentage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injuries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illnesses</a:t>
            </a:r>
            <a:r>
              <a:rPr dirty="0" sz="800" spc="1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using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statistics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Bureau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Labor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Statistics,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FY2014.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1079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Introduction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57275" y="1389443"/>
            <a:ext cx="7029450" cy="3804920"/>
            <a:chOff x="1057275" y="1389443"/>
            <a:chExt cx="7029450" cy="38049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399171"/>
              <a:ext cx="7010400" cy="378551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62037" y="1394205"/>
              <a:ext cx="7019925" cy="3795395"/>
            </a:xfrm>
            <a:custGeom>
              <a:avLst/>
              <a:gdLst/>
              <a:ahLst/>
              <a:cxnLst/>
              <a:rect l="l" t="t" r="r" b="b"/>
              <a:pathLst>
                <a:path w="7019925" h="3795395">
                  <a:moveTo>
                    <a:pt x="0" y="3795141"/>
                  </a:moveTo>
                  <a:lnTo>
                    <a:pt x="7019925" y="3795141"/>
                  </a:lnTo>
                  <a:lnTo>
                    <a:pt x="7019925" y="0"/>
                  </a:lnTo>
                  <a:lnTo>
                    <a:pt x="0" y="0"/>
                  </a:lnTo>
                  <a:lnTo>
                    <a:pt x="0" y="37951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120546" y="5246877"/>
            <a:ext cx="56324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chart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shows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incident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rates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musculoskeletal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disorders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 </a:t>
            </a:r>
            <a:r>
              <a:rPr dirty="0" sz="800" spc="-10">
                <a:latin typeface="Calibri"/>
                <a:cs typeface="Calibri"/>
              </a:rPr>
              <a:t>selected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private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sector </a:t>
            </a:r>
            <a:r>
              <a:rPr dirty="0" sz="800" spc="-10">
                <a:latin typeface="Calibri"/>
                <a:cs typeface="Calibri"/>
              </a:rPr>
              <a:t>industries.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Bureau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Labor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Statistics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1079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06881" y="940414"/>
            <a:ext cx="6909434" cy="367982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 spc="-10">
                <a:latin typeface="Tahoma"/>
                <a:cs typeface="Tahoma"/>
              </a:rPr>
              <a:t>Ergonomics</a:t>
            </a:r>
            <a:endParaRPr sz="3200">
              <a:latin typeface="Tahoma"/>
              <a:cs typeface="Tahoma"/>
            </a:endParaRPr>
          </a:p>
          <a:p>
            <a:pPr marL="412115" marR="5080">
              <a:lnSpc>
                <a:spcPct val="100000"/>
              </a:lnSpc>
              <a:spcBef>
                <a:spcPts val="665"/>
              </a:spcBef>
            </a:pPr>
            <a:r>
              <a:rPr dirty="0" sz="2800">
                <a:latin typeface="Tahoma"/>
                <a:cs typeface="Tahoma"/>
              </a:rPr>
              <a:t>“The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scientific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discipline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concerned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>
                <a:latin typeface="Tahoma"/>
                <a:cs typeface="Tahoma"/>
              </a:rPr>
              <a:t>understanding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interactions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among </a:t>
            </a:r>
            <a:r>
              <a:rPr dirty="0" sz="2800">
                <a:latin typeface="Tahoma"/>
                <a:cs typeface="Tahoma"/>
              </a:rPr>
              <a:t>humans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elements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system,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profession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applies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theory, </a:t>
            </a:r>
            <a:r>
              <a:rPr dirty="0" sz="2800">
                <a:latin typeface="Tahoma"/>
                <a:cs typeface="Tahoma"/>
              </a:rPr>
              <a:t>principles,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 data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design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order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optimize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human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well-being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overall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system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performance”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51079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2044" y="1034923"/>
            <a:ext cx="6266180" cy="46710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Ergonomics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means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“fitting</a:t>
            </a:r>
            <a:r>
              <a:rPr dirty="0" sz="3200" spc="-5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the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job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to</a:t>
            </a:r>
            <a:r>
              <a:rPr dirty="0" sz="3200" spc="-5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the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worker,”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-10">
                <a:latin typeface="Tahoma"/>
                <a:cs typeface="Tahoma"/>
              </a:rPr>
              <a:t>including: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stations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marL="1939925" marR="1497965" indent="112395">
              <a:lnSpc>
                <a:spcPct val="129000"/>
              </a:lnSpc>
              <a:spcBef>
                <a:spcPts val="2600"/>
              </a:spcBef>
            </a:pPr>
            <a:r>
              <a:rPr dirty="0" sz="3350" spc="-65" b="1" i="1">
                <a:solidFill>
                  <a:srgbClr val="FF0000"/>
                </a:solidFill>
                <a:latin typeface="Tahoma"/>
                <a:cs typeface="Tahoma"/>
              </a:rPr>
              <a:t>Ergo</a:t>
            </a:r>
            <a:r>
              <a:rPr dirty="0" sz="3350" spc="-180" b="1" i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350" b="1" i="1">
                <a:solidFill>
                  <a:srgbClr val="FF0000"/>
                </a:solidFill>
                <a:latin typeface="Tahoma"/>
                <a:cs typeface="Tahoma"/>
              </a:rPr>
              <a:t>=</a:t>
            </a:r>
            <a:r>
              <a:rPr dirty="0" sz="3350" spc="-160" b="1" i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350" spc="-20" b="1" i="1">
                <a:solidFill>
                  <a:srgbClr val="FF0000"/>
                </a:solidFill>
                <a:latin typeface="Tahoma"/>
                <a:cs typeface="Tahoma"/>
              </a:rPr>
              <a:t>Work </a:t>
            </a:r>
            <a:r>
              <a:rPr dirty="0" sz="3350" spc="-95" b="1" i="1">
                <a:solidFill>
                  <a:srgbClr val="FF0000"/>
                </a:solidFill>
                <a:latin typeface="Tahoma"/>
                <a:cs typeface="Tahoma"/>
              </a:rPr>
              <a:t>Nomos</a:t>
            </a:r>
            <a:r>
              <a:rPr dirty="0" sz="3350" spc="-155" b="1" i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350" b="1" i="1">
                <a:solidFill>
                  <a:srgbClr val="FF0000"/>
                </a:solidFill>
                <a:latin typeface="Tahoma"/>
                <a:cs typeface="Tahoma"/>
              </a:rPr>
              <a:t>=</a:t>
            </a:r>
            <a:r>
              <a:rPr dirty="0" sz="3350" spc="-155" b="1" i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350" spc="-100" b="1" i="1">
                <a:solidFill>
                  <a:srgbClr val="FF0000"/>
                </a:solidFill>
                <a:latin typeface="Tahoma"/>
                <a:cs typeface="Tahoma"/>
              </a:rPr>
              <a:t>Law</a:t>
            </a:r>
            <a:endParaRPr sz="335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2640965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83944" y="1119651"/>
            <a:ext cx="6597650" cy="424180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Why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ergonomics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important?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Overexertion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leading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Most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costly</a:t>
            </a:r>
            <a:endParaRPr sz="2400">
              <a:latin typeface="Tahoma"/>
              <a:cs typeface="Tahoma"/>
            </a:endParaRPr>
          </a:p>
          <a:p>
            <a:pPr lvl="1" marL="754380" marR="33083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 spc="-10">
                <a:latin typeface="Tahoma"/>
                <a:cs typeface="Tahoma"/>
              </a:rPr>
              <a:t>Recurring/Persistent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develop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future</a:t>
            </a:r>
            <a:endParaRPr sz="24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Bodily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reaction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another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leading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cause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injuries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workplace</a:t>
            </a:r>
            <a:endParaRPr sz="2800">
              <a:latin typeface="Tahoma"/>
              <a:cs typeface="Tahoma"/>
            </a:endParaRPr>
          </a:p>
          <a:p>
            <a:pPr marL="356870" marR="58420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also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within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top</a:t>
            </a:r>
            <a:r>
              <a:rPr dirty="0" sz="2800" spc="-25">
                <a:latin typeface="Tahoma"/>
                <a:cs typeface="Tahoma"/>
              </a:rPr>
              <a:t> 10 </a:t>
            </a:r>
            <a:r>
              <a:rPr dirty="0" sz="2800">
                <a:latin typeface="Tahoma"/>
                <a:cs typeface="Tahoma"/>
              </a:rPr>
              <a:t>most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5946" rIns="0" bIns="0" rtlCol="0" vert="horz">
            <a:spAutoFit/>
          </a:bodyPr>
          <a:lstStyle/>
          <a:p>
            <a:pPr marL="969010">
              <a:lnSpc>
                <a:spcPct val="100000"/>
              </a:lnSpc>
              <a:spcBef>
                <a:spcPts val="110"/>
              </a:spcBef>
            </a:pPr>
            <a:r>
              <a:rPr dirty="0"/>
              <a:t>Common</a:t>
            </a:r>
            <a:r>
              <a:rPr dirty="0" spc="-25"/>
              <a:t> </a:t>
            </a:r>
            <a:r>
              <a:rPr dirty="0" spc="-10"/>
              <a:t>Work-</a:t>
            </a:r>
            <a:r>
              <a:rPr dirty="0"/>
              <a:t>Related</a:t>
            </a:r>
            <a:r>
              <a:rPr dirty="0" spc="-20"/>
              <a:t> MSDs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046175"/>
            <a:ext cx="7018655" cy="1792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835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Musculoskeletal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Disorders</a:t>
            </a:r>
            <a:r>
              <a:rPr dirty="0" sz="3200" spc="-2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(MSDs)</a:t>
            </a:r>
            <a:endParaRPr sz="3200">
              <a:latin typeface="Tahoma"/>
              <a:cs typeface="Tahoma"/>
            </a:endParaRPr>
          </a:p>
          <a:p>
            <a:pPr marL="469900" marR="5080" indent="-457834">
              <a:lnSpc>
                <a:spcPts val="3360"/>
              </a:lnSpc>
              <a:spcBef>
                <a:spcPts val="10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Affect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muscles,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nerves,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vessels, </a:t>
            </a:r>
            <a:r>
              <a:rPr dirty="0" sz="2800">
                <a:latin typeface="Tahoma"/>
                <a:cs typeface="Tahoma"/>
              </a:rPr>
              <a:t>ligaments,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tendons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ts val="325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Symptoms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98575" y="2853639"/>
            <a:ext cx="3571875" cy="266065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Discomfort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Pain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Numbness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Loss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motion/flexibility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Spasticity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Stiff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joints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671820" y="2853690"/>
            <a:ext cx="2098675" cy="266065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Burning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Swelling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Tingling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Inflammation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Throbbing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 spc="-25">
                <a:latin typeface="Tahoma"/>
                <a:cs typeface="Tahoma"/>
              </a:rPr>
              <a:t>−</a:t>
            </a:r>
            <a:r>
              <a:rPr dirty="0" sz="2400" spc="-2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Paralysis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494665">
              <a:lnSpc>
                <a:spcPct val="100000"/>
              </a:lnSpc>
              <a:spcBef>
                <a:spcPts val="110"/>
              </a:spcBef>
            </a:pPr>
            <a:r>
              <a:rPr dirty="0"/>
              <a:t>Common</a:t>
            </a:r>
            <a:r>
              <a:rPr dirty="0" spc="-45"/>
              <a:t> </a:t>
            </a:r>
            <a:r>
              <a:rPr dirty="0" spc="-10"/>
              <a:t>Work-</a:t>
            </a:r>
            <a:r>
              <a:rPr dirty="0"/>
              <a:t>Related</a:t>
            </a:r>
            <a:r>
              <a:rPr dirty="0" spc="-40"/>
              <a:t> </a:t>
            </a:r>
            <a:r>
              <a:rPr dirty="0" spc="-20"/>
              <a:t>MSDs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168532"/>
            <a:ext cx="4262120" cy="448564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MSD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disorders: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Carpal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Tunnel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Syndrome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0">
                <a:latin typeface="Tahoma"/>
                <a:cs typeface="Tahoma"/>
              </a:rPr>
              <a:t>Tennis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Elbow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Bursitis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Ischemia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De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Quervain’s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Sciatica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Herniated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Discs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Neck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strain/disability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5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Tendinitis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8636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/>
              <a:t>Rotator</a:t>
            </a:r>
            <a:r>
              <a:rPr dirty="0" sz="2400" spc="-90"/>
              <a:t> </a:t>
            </a:r>
            <a:r>
              <a:rPr dirty="0" sz="2400" spc="-20"/>
              <a:t>Cuff</a:t>
            </a:r>
            <a:endParaRPr sz="2400"/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/>
              <a:t>Neuritis</a:t>
            </a:r>
            <a:endParaRPr sz="2400"/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/>
              <a:t>Reynaud’s</a:t>
            </a:r>
            <a:r>
              <a:rPr dirty="0" sz="2400" spc="-125"/>
              <a:t> </a:t>
            </a:r>
            <a:r>
              <a:rPr dirty="0" sz="2400" spc="-10"/>
              <a:t>Syndrome</a:t>
            </a:r>
            <a:endParaRPr sz="2400"/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20"/>
              <a:t>Trigger</a:t>
            </a:r>
            <a:r>
              <a:rPr dirty="0" sz="2400" spc="-120"/>
              <a:t> </a:t>
            </a:r>
            <a:r>
              <a:rPr dirty="0" sz="2400" spc="-10"/>
              <a:t>Finger</a:t>
            </a:r>
            <a:endParaRPr sz="2400"/>
          </a:p>
          <a:p>
            <a:pPr marL="297180" marR="75946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/>
              <a:t>Thoracic</a:t>
            </a:r>
            <a:r>
              <a:rPr dirty="0" sz="2400" spc="-110"/>
              <a:t> </a:t>
            </a:r>
            <a:r>
              <a:rPr dirty="0" sz="2400" spc="-10"/>
              <a:t>Outlet 	Syndrome</a:t>
            </a:r>
            <a:endParaRPr sz="2400"/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/>
              <a:t>Epicondylitis</a:t>
            </a:r>
            <a:endParaRPr sz="2400"/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/>
              <a:t>Back</a:t>
            </a:r>
            <a:r>
              <a:rPr dirty="0" sz="2400" spc="-20"/>
              <a:t> </a:t>
            </a:r>
            <a:r>
              <a:rPr dirty="0" sz="2400" spc="-10"/>
              <a:t>strain/disability</a:t>
            </a:r>
            <a:endParaRPr sz="2400"/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94665">
              <a:lnSpc>
                <a:spcPct val="100000"/>
              </a:lnSpc>
              <a:spcBef>
                <a:spcPts val="105"/>
              </a:spcBef>
            </a:pPr>
            <a:r>
              <a:rPr dirty="0"/>
              <a:t>Common</a:t>
            </a:r>
            <a:r>
              <a:rPr dirty="0" spc="-10"/>
              <a:t> Work-</a:t>
            </a:r>
            <a:r>
              <a:rPr dirty="0"/>
              <a:t>Related</a:t>
            </a:r>
            <a:r>
              <a:rPr dirty="0" spc="-5"/>
              <a:t> </a:t>
            </a:r>
            <a:r>
              <a:rPr dirty="0" spc="-20"/>
              <a:t>MSDs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444" y="986155"/>
            <a:ext cx="2830195" cy="445135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25"/>
              </a:spcBef>
            </a:pPr>
            <a:r>
              <a:rPr dirty="0" sz="3200">
                <a:latin typeface="Tahoma"/>
                <a:cs typeface="Tahoma"/>
              </a:rPr>
              <a:t>Most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commonly </a:t>
            </a:r>
            <a:r>
              <a:rPr dirty="0" sz="3200">
                <a:latin typeface="Tahoma"/>
                <a:cs typeface="Tahoma"/>
              </a:rPr>
              <a:t>affected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areas: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2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0">
                <a:latin typeface="Tahoma"/>
                <a:cs typeface="Tahoma"/>
              </a:rPr>
              <a:t>Back</a:t>
            </a:r>
            <a:endParaRPr sz="2800">
              <a:latin typeface="Tahoma"/>
              <a:cs typeface="Tahoma"/>
            </a:endParaRPr>
          </a:p>
          <a:p>
            <a:pPr marL="356870" marR="225425" indent="-344805">
              <a:lnSpc>
                <a:spcPts val="3020"/>
              </a:lnSpc>
              <a:spcBef>
                <a:spcPts val="7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Arms,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Elbows,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Shoulders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29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0">
                <a:latin typeface="Tahoma"/>
                <a:cs typeface="Tahoma"/>
              </a:rPr>
              <a:t>Neck</a:t>
            </a:r>
            <a:endParaRPr sz="2800">
              <a:latin typeface="Tahoma"/>
              <a:cs typeface="Tahoma"/>
            </a:endParaRPr>
          </a:p>
          <a:p>
            <a:pPr marL="356870" marR="192405" indent="-344805">
              <a:lnSpc>
                <a:spcPts val="3020"/>
              </a:lnSpc>
              <a:spcBef>
                <a:spcPts val="7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Hands,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Wrists,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Fingers</a:t>
            </a:r>
            <a:endParaRPr sz="2800">
              <a:latin typeface="Tahoma"/>
              <a:cs typeface="Tahoma"/>
            </a:endParaRPr>
          </a:p>
          <a:p>
            <a:pPr marL="356870" marR="178435" indent="-344805">
              <a:lnSpc>
                <a:spcPts val="302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Knees,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Ankles,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Feet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08387" y="1133411"/>
            <a:ext cx="5179695" cy="3981450"/>
            <a:chOff x="3608387" y="1133411"/>
            <a:chExt cx="5179695" cy="3981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7975" y="1143000"/>
              <a:ext cx="5160264" cy="39624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613150" y="1138174"/>
              <a:ext cx="5170170" cy="3971925"/>
            </a:xfrm>
            <a:custGeom>
              <a:avLst/>
              <a:gdLst/>
              <a:ahLst/>
              <a:cxnLst/>
              <a:rect l="l" t="t" r="r" b="b"/>
              <a:pathLst>
                <a:path w="5170170" h="3971925">
                  <a:moveTo>
                    <a:pt x="0" y="3971925"/>
                  </a:moveTo>
                  <a:lnTo>
                    <a:pt x="5169788" y="3971925"/>
                  </a:lnTo>
                  <a:lnTo>
                    <a:pt x="5169788" y="0"/>
                  </a:lnTo>
                  <a:lnTo>
                    <a:pt x="0" y="0"/>
                  </a:lnTo>
                  <a:lnTo>
                    <a:pt x="0" y="3971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585209" y="5168900"/>
            <a:ext cx="5071745" cy="2686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chart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distribution</a:t>
            </a:r>
            <a:r>
              <a:rPr dirty="0" sz="800">
                <a:latin typeface="Calibri"/>
                <a:cs typeface="Calibri"/>
              </a:rPr>
              <a:t> of </a:t>
            </a:r>
            <a:r>
              <a:rPr dirty="0" sz="800" spc="-10">
                <a:latin typeface="Calibri"/>
                <a:cs typeface="Calibri"/>
              </a:rPr>
              <a:t>injuries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illnesses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body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parts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due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MSDs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using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statistics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 Bureau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Labor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Statistics,</a:t>
            </a:r>
            <a:r>
              <a:rPr dirty="0" sz="800" spc="6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FY2014.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94665">
              <a:lnSpc>
                <a:spcPct val="100000"/>
              </a:lnSpc>
              <a:spcBef>
                <a:spcPts val="105"/>
              </a:spcBef>
            </a:pPr>
            <a:r>
              <a:rPr dirty="0"/>
              <a:t>Common</a:t>
            </a:r>
            <a:r>
              <a:rPr dirty="0" spc="-10"/>
              <a:t> Work-</a:t>
            </a:r>
            <a:r>
              <a:rPr dirty="0"/>
              <a:t>Related</a:t>
            </a:r>
            <a:r>
              <a:rPr dirty="0" spc="-5"/>
              <a:t> </a:t>
            </a:r>
            <a:r>
              <a:rPr dirty="0" spc="-20"/>
              <a:t>MSDs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87298" y="1014602"/>
            <a:ext cx="8517255" cy="4844415"/>
            <a:chOff x="487298" y="1014602"/>
            <a:chExt cx="8517255" cy="48444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298" y="1014602"/>
              <a:ext cx="8172450" cy="484403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449823" y="1371600"/>
              <a:ext cx="3542029" cy="1143000"/>
            </a:xfrm>
            <a:custGeom>
              <a:avLst/>
              <a:gdLst/>
              <a:ahLst/>
              <a:cxnLst/>
              <a:rect l="l" t="t" r="r" b="b"/>
              <a:pathLst>
                <a:path w="3542029" h="1143000">
                  <a:moveTo>
                    <a:pt x="571500" y="0"/>
                  </a:moveTo>
                  <a:lnTo>
                    <a:pt x="0" y="571500"/>
                  </a:lnTo>
                  <a:lnTo>
                    <a:pt x="571500" y="1143000"/>
                  </a:lnTo>
                  <a:lnTo>
                    <a:pt x="571500" y="857250"/>
                  </a:lnTo>
                  <a:lnTo>
                    <a:pt x="3541776" y="857250"/>
                  </a:lnTo>
                  <a:lnTo>
                    <a:pt x="3541776" y="285750"/>
                  </a:lnTo>
                  <a:lnTo>
                    <a:pt x="571500" y="285750"/>
                  </a:lnTo>
                  <a:lnTo>
                    <a:pt x="5715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449823" y="1371600"/>
              <a:ext cx="3542029" cy="1143000"/>
            </a:xfrm>
            <a:custGeom>
              <a:avLst/>
              <a:gdLst/>
              <a:ahLst/>
              <a:cxnLst/>
              <a:rect l="l" t="t" r="r" b="b"/>
              <a:pathLst>
                <a:path w="3542029" h="1143000">
                  <a:moveTo>
                    <a:pt x="0" y="57150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3541776" y="285750"/>
                  </a:lnTo>
                  <a:lnTo>
                    <a:pt x="3541776" y="857250"/>
                  </a:lnTo>
                  <a:lnTo>
                    <a:pt x="571500" y="857250"/>
                  </a:lnTo>
                  <a:lnTo>
                    <a:pt x="571500" y="1143000"/>
                  </a:lnTo>
                  <a:lnTo>
                    <a:pt x="0" y="5715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845809" y="1798396"/>
            <a:ext cx="3037840" cy="285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b="1">
                <a:solidFill>
                  <a:srgbClr val="FFFFFF"/>
                </a:solidFill>
                <a:latin typeface="Tahoma"/>
                <a:cs typeface="Tahoma"/>
              </a:rPr>
              <a:t>Highest</a:t>
            </a:r>
            <a:r>
              <a:rPr dirty="0" sz="1700" spc="-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ahoma"/>
                <a:cs typeface="Tahoma"/>
              </a:rPr>
              <a:t>rate</a:t>
            </a:r>
            <a:r>
              <a:rPr dirty="0" sz="1700" spc="-6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dirty="0" sz="1700" spc="-1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700" b="1">
                <a:solidFill>
                  <a:srgbClr val="FFFFFF"/>
                </a:solidFill>
                <a:latin typeface="Tahoma"/>
                <a:cs typeface="Tahoma"/>
              </a:rPr>
              <a:t>missed</a:t>
            </a:r>
            <a:r>
              <a:rPr dirty="0" sz="1700" spc="-3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700" spc="-20" b="1">
                <a:solidFill>
                  <a:srgbClr val="FFFFFF"/>
                </a:solidFill>
                <a:latin typeface="Tahoma"/>
                <a:cs typeface="Tahoma"/>
              </a:rPr>
              <a:t>days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53059" y="1739900"/>
            <a:ext cx="3225800" cy="1168400"/>
            <a:chOff x="353059" y="1739900"/>
            <a:chExt cx="3225800" cy="1168400"/>
          </a:xfrm>
        </p:grpSpPr>
        <p:sp>
          <p:nvSpPr>
            <p:cNvPr id="9" name="object 9" descr=""/>
            <p:cNvSpPr/>
            <p:nvPr/>
          </p:nvSpPr>
          <p:spPr>
            <a:xfrm>
              <a:off x="365759" y="1752600"/>
              <a:ext cx="3200400" cy="1143000"/>
            </a:xfrm>
            <a:custGeom>
              <a:avLst/>
              <a:gdLst/>
              <a:ahLst/>
              <a:cxnLst/>
              <a:rect l="l" t="t" r="r" b="b"/>
              <a:pathLst>
                <a:path w="3200400" h="1143000">
                  <a:moveTo>
                    <a:pt x="2628900" y="0"/>
                  </a:moveTo>
                  <a:lnTo>
                    <a:pt x="2628900" y="285750"/>
                  </a:lnTo>
                  <a:lnTo>
                    <a:pt x="0" y="285750"/>
                  </a:lnTo>
                  <a:lnTo>
                    <a:pt x="0" y="857250"/>
                  </a:lnTo>
                  <a:lnTo>
                    <a:pt x="2628900" y="857250"/>
                  </a:lnTo>
                  <a:lnTo>
                    <a:pt x="2628900" y="1143000"/>
                  </a:lnTo>
                  <a:lnTo>
                    <a:pt x="3200400" y="571500"/>
                  </a:lnTo>
                  <a:lnTo>
                    <a:pt x="26289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5759" y="1752600"/>
              <a:ext cx="3200400" cy="1143000"/>
            </a:xfrm>
            <a:custGeom>
              <a:avLst/>
              <a:gdLst/>
              <a:ahLst/>
              <a:cxnLst/>
              <a:rect l="l" t="t" r="r" b="b"/>
              <a:pathLst>
                <a:path w="3200400" h="1143000">
                  <a:moveTo>
                    <a:pt x="0" y="285750"/>
                  </a:moveTo>
                  <a:lnTo>
                    <a:pt x="2628900" y="285750"/>
                  </a:lnTo>
                  <a:lnTo>
                    <a:pt x="2628900" y="0"/>
                  </a:lnTo>
                  <a:lnTo>
                    <a:pt x="3200400" y="571500"/>
                  </a:lnTo>
                  <a:lnTo>
                    <a:pt x="2628900" y="1143000"/>
                  </a:lnTo>
                  <a:lnTo>
                    <a:pt x="2628900" y="857250"/>
                  </a:lnTo>
                  <a:lnTo>
                    <a:pt x="0" y="857250"/>
                  </a:lnTo>
                  <a:lnTo>
                    <a:pt x="0" y="28575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03910" y="2175509"/>
            <a:ext cx="24345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FFFFFF"/>
                </a:solidFill>
                <a:latin typeface="Tahoma"/>
                <a:cs typeface="Tahoma"/>
              </a:rPr>
              <a:t>Highest</a:t>
            </a:r>
            <a:r>
              <a:rPr dirty="0" sz="18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b="1">
                <a:solidFill>
                  <a:srgbClr val="FFFFFF"/>
                </a:solidFill>
                <a:latin typeface="Tahoma"/>
                <a:cs typeface="Tahoma"/>
              </a:rPr>
              <a:t>incident</a:t>
            </a:r>
            <a:r>
              <a:rPr dirty="0" sz="1800" spc="-45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800" spc="-20" b="1">
                <a:solidFill>
                  <a:srgbClr val="FFFFFF"/>
                </a:solidFill>
                <a:latin typeface="Tahoma"/>
                <a:cs typeface="Tahoma"/>
              </a:rPr>
              <a:t>rate</a:t>
            </a:r>
            <a:endParaRPr sz="1800">
              <a:latin typeface="Tahoma"/>
              <a:cs typeface="Tahoma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012305" y="5896457"/>
            <a:ext cx="1407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Bureau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Labor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Statistics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95"/>
              </a:spcBef>
            </a:pPr>
            <a:r>
              <a:rPr dirty="0" sz="3800"/>
              <a:t>Risk</a:t>
            </a:r>
            <a:r>
              <a:rPr dirty="0" sz="3800" spc="-130"/>
              <a:t> </a:t>
            </a:r>
            <a:r>
              <a:rPr dirty="0" sz="3800"/>
              <a:t>Factors</a:t>
            </a:r>
            <a:r>
              <a:rPr dirty="0" sz="3800" spc="-130"/>
              <a:t> </a:t>
            </a:r>
            <a:r>
              <a:rPr dirty="0" sz="3800"/>
              <a:t>Associated</a:t>
            </a:r>
            <a:r>
              <a:rPr dirty="0" sz="3800" spc="-100"/>
              <a:t> </a:t>
            </a:r>
            <a:r>
              <a:rPr dirty="0" sz="3800"/>
              <a:t>with</a:t>
            </a:r>
            <a:r>
              <a:rPr dirty="0" sz="3800" spc="-130"/>
              <a:t> </a:t>
            </a:r>
            <a:r>
              <a:rPr dirty="0" sz="3800" spc="-20"/>
              <a:t>MSDs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86032"/>
            <a:ext cx="6644640" cy="243586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3200">
                <a:latin typeface="Tahoma"/>
                <a:cs typeface="Tahoma"/>
              </a:rPr>
              <a:t>Risk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factors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MSD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injuries: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Dependent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upon: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positions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postures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often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task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performed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Level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required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effort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duration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task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95"/>
              </a:spcBef>
            </a:pPr>
            <a:r>
              <a:rPr dirty="0" sz="3800"/>
              <a:t>Risk</a:t>
            </a:r>
            <a:r>
              <a:rPr dirty="0" sz="3800" spc="-130"/>
              <a:t> </a:t>
            </a:r>
            <a:r>
              <a:rPr dirty="0" sz="3800"/>
              <a:t>Factors</a:t>
            </a:r>
            <a:r>
              <a:rPr dirty="0" sz="3800" spc="-130"/>
              <a:t> </a:t>
            </a:r>
            <a:r>
              <a:rPr dirty="0" sz="3800"/>
              <a:t>Associated</a:t>
            </a:r>
            <a:r>
              <a:rPr dirty="0" sz="3800" spc="-100"/>
              <a:t> </a:t>
            </a:r>
            <a:r>
              <a:rPr dirty="0" sz="3800"/>
              <a:t>with</a:t>
            </a:r>
            <a:r>
              <a:rPr dirty="0" sz="3800" spc="-130"/>
              <a:t> </a:t>
            </a:r>
            <a:r>
              <a:rPr dirty="0" sz="3800" spc="-20"/>
              <a:t>MSDs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012642"/>
            <a:ext cx="5451475" cy="355028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factors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include: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Exerting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excessive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force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Lifting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heavy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objects/people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Pushing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pulling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heavy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loads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Manual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pouring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materials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Maintaining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control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equipment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tools</a:t>
            </a:r>
            <a:endParaRPr sz="20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6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Performing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same/similar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tasks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latin typeface="Tahoma"/>
                <a:cs typeface="Tahoma"/>
              </a:rPr>
              <a:t>repetitively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38811" y="1590611"/>
            <a:ext cx="2320290" cy="3085465"/>
            <a:chOff x="6238811" y="1590611"/>
            <a:chExt cx="2320290" cy="30854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48399" y="1600200"/>
              <a:ext cx="2301240" cy="30662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43573" y="1595374"/>
              <a:ext cx="2310765" cy="3075940"/>
            </a:xfrm>
            <a:custGeom>
              <a:avLst/>
              <a:gdLst/>
              <a:ahLst/>
              <a:cxnLst/>
              <a:rect l="l" t="t" r="r" b="b"/>
              <a:pathLst>
                <a:path w="2310765" h="3075940">
                  <a:moveTo>
                    <a:pt x="0" y="3075813"/>
                  </a:moveTo>
                  <a:lnTo>
                    <a:pt x="2310764" y="3075813"/>
                  </a:lnTo>
                  <a:lnTo>
                    <a:pt x="2310764" y="0"/>
                  </a:lnTo>
                  <a:lnTo>
                    <a:pt x="0" y="0"/>
                  </a:lnTo>
                  <a:lnTo>
                    <a:pt x="0" y="30758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97114" y="4694301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95"/>
              </a:spcBef>
            </a:pPr>
            <a:r>
              <a:rPr dirty="0" sz="3800"/>
              <a:t>Risk</a:t>
            </a:r>
            <a:r>
              <a:rPr dirty="0" sz="3800" spc="-130"/>
              <a:t> </a:t>
            </a:r>
            <a:r>
              <a:rPr dirty="0" sz="3800"/>
              <a:t>Factors</a:t>
            </a:r>
            <a:r>
              <a:rPr dirty="0" sz="3800" spc="-130"/>
              <a:t> </a:t>
            </a:r>
            <a:r>
              <a:rPr dirty="0" sz="3800"/>
              <a:t>Associated</a:t>
            </a:r>
            <a:r>
              <a:rPr dirty="0" sz="3800" spc="-100"/>
              <a:t> </a:t>
            </a:r>
            <a:r>
              <a:rPr dirty="0" sz="3800"/>
              <a:t>with</a:t>
            </a:r>
            <a:r>
              <a:rPr dirty="0" sz="3800" spc="-130"/>
              <a:t> </a:t>
            </a:r>
            <a:r>
              <a:rPr dirty="0" sz="3800" spc="-20"/>
              <a:t>MSDs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097102"/>
            <a:ext cx="5493385" cy="4735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awkward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postures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same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postures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periods</a:t>
            </a:r>
            <a:endParaRPr sz="24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 spc="-10">
                <a:latin typeface="Tahoma"/>
                <a:cs typeface="Tahoma"/>
              </a:rPr>
              <a:t>Prolonged/repetitive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reaching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above</a:t>
            </a:r>
            <a:endParaRPr sz="2000">
              <a:latin typeface="Tahoma"/>
              <a:cs typeface="Tahoma"/>
            </a:endParaRPr>
          </a:p>
          <a:p>
            <a:pPr marL="6985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shoulder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height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 spc="-10">
                <a:latin typeface="Tahoma"/>
                <a:cs typeface="Tahoma"/>
              </a:rPr>
              <a:t>Kneeling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 spc="-10">
                <a:latin typeface="Tahoma"/>
                <a:cs typeface="Tahoma"/>
              </a:rPr>
              <a:t>Squatting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Leaning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over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counter/bending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Using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knife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wrists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bent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 spc="-20">
                <a:latin typeface="Tahoma"/>
                <a:cs typeface="Tahoma"/>
              </a:rPr>
              <a:t>Twisting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torso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while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lifting</a:t>
            </a:r>
            <a:endParaRPr sz="20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6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Localized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pressure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into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body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part</a:t>
            </a:r>
            <a:endParaRPr sz="24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Pressing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body/part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body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against</a:t>
            </a:r>
            <a:endParaRPr sz="2000">
              <a:latin typeface="Tahoma"/>
              <a:cs typeface="Tahoma"/>
            </a:endParaRPr>
          </a:p>
          <a:p>
            <a:pPr marL="6985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hard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sharp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edges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Using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hand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hammer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09499" y="1218755"/>
            <a:ext cx="2101215" cy="2990850"/>
            <a:chOff x="6409499" y="1218755"/>
            <a:chExt cx="2101215" cy="2990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19087" y="1228343"/>
              <a:ext cx="2081784" cy="2971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414261" y="1223517"/>
              <a:ext cx="2091689" cy="2981325"/>
            </a:xfrm>
            <a:custGeom>
              <a:avLst/>
              <a:gdLst/>
              <a:ahLst/>
              <a:cxnLst/>
              <a:rect l="l" t="t" r="r" b="b"/>
              <a:pathLst>
                <a:path w="2091690" h="2981325">
                  <a:moveTo>
                    <a:pt x="0" y="2981324"/>
                  </a:moveTo>
                  <a:lnTo>
                    <a:pt x="2091309" y="2981324"/>
                  </a:lnTo>
                  <a:lnTo>
                    <a:pt x="2091309" y="0"/>
                  </a:lnTo>
                  <a:lnTo>
                    <a:pt x="0" y="0"/>
                  </a:lnTo>
                  <a:lnTo>
                    <a:pt x="0" y="29813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43519" y="4281932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95"/>
              </a:spcBef>
            </a:pPr>
            <a:r>
              <a:rPr dirty="0" sz="3800"/>
              <a:t>Risk</a:t>
            </a:r>
            <a:r>
              <a:rPr dirty="0" sz="3800" spc="-130"/>
              <a:t> </a:t>
            </a:r>
            <a:r>
              <a:rPr dirty="0" sz="3800"/>
              <a:t>Factors</a:t>
            </a:r>
            <a:r>
              <a:rPr dirty="0" sz="3800" spc="-130"/>
              <a:t> </a:t>
            </a:r>
            <a:r>
              <a:rPr dirty="0" sz="3800"/>
              <a:t>Associated</a:t>
            </a:r>
            <a:r>
              <a:rPr dirty="0" sz="3800" spc="-100"/>
              <a:t> </a:t>
            </a:r>
            <a:r>
              <a:rPr dirty="0" sz="3800"/>
              <a:t>with</a:t>
            </a:r>
            <a:r>
              <a:rPr dirty="0" sz="3800" spc="-130"/>
              <a:t> </a:t>
            </a:r>
            <a:r>
              <a:rPr dirty="0" sz="3800" spc="-20"/>
              <a:t>MSDs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338148"/>
            <a:ext cx="5544185" cy="273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10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Cold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temperatures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(in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combination with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risk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factors)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Vibration</a:t>
            </a:r>
            <a:endParaRPr sz="24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>
                <a:latin typeface="Tahoma"/>
                <a:cs typeface="Tahoma"/>
              </a:rPr>
              <a:t>Whole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body</a:t>
            </a:r>
            <a:endParaRPr sz="20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000" spc="-25">
                <a:latin typeface="Tahoma"/>
                <a:cs typeface="Tahoma"/>
              </a:rPr>
              <a:t>Hand-arm</a:t>
            </a:r>
            <a:endParaRPr sz="20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6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Combined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several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risk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factors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121914" y="5877559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0464" y="1127760"/>
            <a:ext cx="1767839" cy="191719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4867211" y="3248786"/>
            <a:ext cx="3670935" cy="2710815"/>
            <a:chOff x="4867211" y="3248786"/>
            <a:chExt cx="3670935" cy="27108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6799" y="3258359"/>
              <a:ext cx="3608715" cy="269133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871973" y="3253549"/>
              <a:ext cx="3661410" cy="2701290"/>
            </a:xfrm>
            <a:custGeom>
              <a:avLst/>
              <a:gdLst/>
              <a:ahLst/>
              <a:cxnLst/>
              <a:rect l="l" t="t" r="r" b="b"/>
              <a:pathLst>
                <a:path w="3661409" h="2701290">
                  <a:moveTo>
                    <a:pt x="0" y="2700909"/>
                  </a:moveTo>
                  <a:lnTo>
                    <a:pt x="3661029" y="2700909"/>
                  </a:lnTo>
                  <a:lnTo>
                    <a:pt x="3661029" y="0"/>
                  </a:lnTo>
                  <a:lnTo>
                    <a:pt x="0" y="0"/>
                  </a:lnTo>
                  <a:lnTo>
                    <a:pt x="0" y="27009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2044" y="1310139"/>
            <a:ext cx="6646545" cy="344868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Methods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protecting</a:t>
            </a:r>
            <a:r>
              <a:rPr dirty="0" sz="3200" spc="-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against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MSDs: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Establish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ergonomics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6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Training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Feedback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levels</a:t>
            </a:r>
            <a:endParaRPr sz="24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Conduct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job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analysis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(JHAs)</a:t>
            </a:r>
            <a:endParaRPr sz="2800">
              <a:latin typeface="Tahoma"/>
              <a:cs typeface="Tahoma"/>
            </a:endParaRPr>
          </a:p>
          <a:p>
            <a:pPr marL="356870" marR="100266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Early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recognition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reporting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MSDs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59" y="1569719"/>
            <a:ext cx="7654290" cy="3219449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0100" y="1600200"/>
            <a:ext cx="7543800" cy="310896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793750" y="1593850"/>
          <a:ext cx="7632700" cy="3107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/>
                <a:gridCol w="2514600"/>
                <a:gridCol w="2514600"/>
              </a:tblGrid>
              <a:tr h="518159">
                <a:tc gridSpan="3"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Job</a:t>
                      </a:r>
                      <a:r>
                        <a:rPr dirty="0" sz="2800" spc="-3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Hazard</a:t>
                      </a:r>
                      <a:r>
                        <a:rPr dirty="0" sz="2800" spc="-5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Analysis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18159">
                <a:tc>
                  <a:txBody>
                    <a:bodyPr/>
                    <a:lstStyle/>
                    <a:p>
                      <a:pPr marL="83311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8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Tasks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330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8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Hazards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>
                        <a:alpha val="1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6153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8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Controls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>
                        <a:alpha val="19999"/>
                      </a:srgbClr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8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  <p:sp>
        <p:nvSpPr>
          <p:cNvPr id="6" name="object 6" descr=""/>
          <p:cNvSpPr txBox="1"/>
          <p:nvPr/>
        </p:nvSpPr>
        <p:spPr>
          <a:xfrm>
            <a:off x="879144" y="4829378"/>
            <a:ext cx="7377430" cy="268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This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table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provides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example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tool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that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 when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conducting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job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hazard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analysis.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first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column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provides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 list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 </a:t>
            </a:r>
            <a:r>
              <a:rPr dirty="0" sz="800" spc="-10">
                <a:latin typeface="Calibri"/>
                <a:cs typeface="Calibri"/>
              </a:rPr>
              <a:t>tasks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performed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job;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middle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column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is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800" spc="-10">
                <a:latin typeface="Calibri"/>
                <a:cs typeface="Calibri"/>
              </a:rPr>
              <a:t>provided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 listing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identified</a:t>
            </a:r>
            <a:r>
              <a:rPr dirty="0" sz="800" spc="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hazards;</a:t>
            </a:r>
            <a:r>
              <a:rPr dirty="0" sz="800">
                <a:latin typeface="Calibri"/>
                <a:cs typeface="Calibri"/>
              </a:rPr>
              <a:t> and,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 third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column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provides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list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controls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that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can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used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mitigate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 </a:t>
            </a:r>
            <a:r>
              <a:rPr dirty="0" sz="800" spc="-10">
                <a:latin typeface="Calibri"/>
                <a:cs typeface="Calibri"/>
              </a:rPr>
              <a:t>hazards.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88842"/>
            <a:ext cx="6073775" cy="229362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engineering</a:t>
            </a:r>
            <a:r>
              <a:rPr dirty="0" sz="2800" spc="-50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controls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station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setup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Ergonomically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tools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Ergonomically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equipment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weight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reduction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4938" y="3495675"/>
            <a:ext cx="2692400" cy="2375535"/>
            <a:chOff x="654938" y="3495675"/>
            <a:chExt cx="2692400" cy="23755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63" y="3505200"/>
              <a:ext cx="2673096" cy="235610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9701" y="3500437"/>
              <a:ext cx="2682875" cy="2366010"/>
            </a:xfrm>
            <a:custGeom>
              <a:avLst/>
              <a:gdLst/>
              <a:ahLst/>
              <a:cxnLst/>
              <a:rect l="l" t="t" r="r" b="b"/>
              <a:pathLst>
                <a:path w="2682875" h="2366010">
                  <a:moveTo>
                    <a:pt x="0" y="2365629"/>
                  </a:moveTo>
                  <a:lnTo>
                    <a:pt x="2682621" y="2365629"/>
                  </a:lnTo>
                  <a:lnTo>
                    <a:pt x="2682621" y="0"/>
                  </a:lnTo>
                  <a:lnTo>
                    <a:pt x="0" y="0"/>
                  </a:lnTo>
                  <a:lnTo>
                    <a:pt x="0" y="23656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568763" y="3495675"/>
            <a:ext cx="2463800" cy="2378710"/>
            <a:chOff x="3568763" y="3495675"/>
            <a:chExt cx="2463800" cy="23787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8352" y="3505200"/>
              <a:ext cx="2444496" cy="235915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573526" y="3500437"/>
              <a:ext cx="2454275" cy="2369185"/>
            </a:xfrm>
            <a:custGeom>
              <a:avLst/>
              <a:gdLst/>
              <a:ahLst/>
              <a:cxnLst/>
              <a:rect l="l" t="t" r="r" b="b"/>
              <a:pathLst>
                <a:path w="2454275" h="2369185">
                  <a:moveTo>
                    <a:pt x="0" y="2368677"/>
                  </a:moveTo>
                  <a:lnTo>
                    <a:pt x="2454021" y="2368677"/>
                  </a:lnTo>
                  <a:lnTo>
                    <a:pt x="2454021" y="0"/>
                  </a:lnTo>
                  <a:lnTo>
                    <a:pt x="0" y="0"/>
                  </a:lnTo>
                  <a:lnTo>
                    <a:pt x="0" y="23686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254051" y="3498722"/>
            <a:ext cx="2235200" cy="2378710"/>
            <a:chOff x="6254051" y="3498722"/>
            <a:chExt cx="2235200" cy="237871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3640" y="3508247"/>
              <a:ext cx="2215895" cy="235915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258814" y="3503485"/>
              <a:ext cx="2225675" cy="2369185"/>
            </a:xfrm>
            <a:custGeom>
              <a:avLst/>
              <a:gdLst/>
              <a:ahLst/>
              <a:cxnLst/>
              <a:rect l="l" t="t" r="r" b="b"/>
              <a:pathLst>
                <a:path w="2225675" h="2369185">
                  <a:moveTo>
                    <a:pt x="0" y="2368677"/>
                  </a:moveTo>
                  <a:lnTo>
                    <a:pt x="2225420" y="2368677"/>
                  </a:lnTo>
                  <a:lnTo>
                    <a:pt x="2225420" y="0"/>
                  </a:lnTo>
                  <a:lnTo>
                    <a:pt x="0" y="0"/>
                  </a:lnTo>
                  <a:lnTo>
                    <a:pt x="0" y="23686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568446" y="5966561"/>
            <a:ext cx="202057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(International</a:t>
            </a:r>
            <a:r>
              <a:rPr dirty="0" sz="800" spc="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Labor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Organization)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128103"/>
            <a:ext cx="6434455" cy="2922270"/>
          </a:xfrm>
          <a:prstGeom prst="rect">
            <a:avLst/>
          </a:prstGeom>
        </p:spPr>
        <p:txBody>
          <a:bodyPr wrap="square" lIns="0" tIns="590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proper</a:t>
            </a:r>
            <a:r>
              <a:rPr dirty="0" sz="2800" spc="-5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work</a:t>
            </a:r>
            <a:r>
              <a:rPr dirty="0" sz="2800" spc="-15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practices: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0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techniques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(NIOSH)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30">
                <a:latin typeface="Tahoma"/>
                <a:cs typeface="Tahoma"/>
              </a:rPr>
              <a:t>Team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heavy/bulky/awkward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loads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Stretch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rotation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1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45">
                <a:latin typeface="Tahoma"/>
                <a:cs typeface="Tahoma"/>
              </a:rPr>
              <a:t>Task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variety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Increase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breaks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30563" y="4288154"/>
            <a:ext cx="1561465" cy="1695450"/>
            <a:chOff x="2730563" y="4288154"/>
            <a:chExt cx="1561465" cy="1695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0152" y="4297679"/>
              <a:ext cx="1542287" cy="16763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735326" y="4292917"/>
              <a:ext cx="1551940" cy="1685925"/>
            </a:xfrm>
            <a:custGeom>
              <a:avLst/>
              <a:gdLst/>
              <a:ahLst/>
              <a:cxnLst/>
              <a:rect l="l" t="t" r="r" b="b"/>
              <a:pathLst>
                <a:path w="1551939" h="1685925">
                  <a:moveTo>
                    <a:pt x="0" y="1685925"/>
                  </a:moveTo>
                  <a:lnTo>
                    <a:pt x="1551813" y="1685925"/>
                  </a:lnTo>
                  <a:lnTo>
                    <a:pt x="1551813" y="0"/>
                  </a:lnTo>
                  <a:lnTo>
                    <a:pt x="0" y="0"/>
                  </a:lnTo>
                  <a:lnTo>
                    <a:pt x="0" y="1685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516691" y="4288154"/>
            <a:ext cx="1238250" cy="1695450"/>
            <a:chOff x="4516691" y="4288154"/>
            <a:chExt cx="1238250" cy="16954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6279" y="4297679"/>
              <a:ext cx="1219199" cy="16763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521453" y="4292917"/>
              <a:ext cx="1228725" cy="1685925"/>
            </a:xfrm>
            <a:custGeom>
              <a:avLst/>
              <a:gdLst/>
              <a:ahLst/>
              <a:cxnLst/>
              <a:rect l="l" t="t" r="r" b="b"/>
              <a:pathLst>
                <a:path w="1228725" h="1685925">
                  <a:moveTo>
                    <a:pt x="0" y="1685925"/>
                  </a:moveTo>
                  <a:lnTo>
                    <a:pt x="1228725" y="1685925"/>
                  </a:lnTo>
                  <a:lnTo>
                    <a:pt x="1228725" y="0"/>
                  </a:lnTo>
                  <a:lnTo>
                    <a:pt x="0" y="0"/>
                  </a:lnTo>
                  <a:lnTo>
                    <a:pt x="0" y="1685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988875" y="4288154"/>
            <a:ext cx="976630" cy="1695450"/>
            <a:chOff x="5988875" y="4288154"/>
            <a:chExt cx="976630" cy="16954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8464" y="4297679"/>
              <a:ext cx="957071" cy="167639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993638" y="4292917"/>
              <a:ext cx="967105" cy="1685925"/>
            </a:xfrm>
            <a:custGeom>
              <a:avLst/>
              <a:gdLst/>
              <a:ahLst/>
              <a:cxnLst/>
              <a:rect l="l" t="t" r="r" b="b"/>
              <a:pathLst>
                <a:path w="967104" h="1685925">
                  <a:moveTo>
                    <a:pt x="0" y="1685925"/>
                  </a:moveTo>
                  <a:lnTo>
                    <a:pt x="966596" y="1685925"/>
                  </a:lnTo>
                  <a:lnTo>
                    <a:pt x="966596" y="0"/>
                  </a:lnTo>
                  <a:lnTo>
                    <a:pt x="0" y="0"/>
                  </a:lnTo>
                  <a:lnTo>
                    <a:pt x="0" y="1685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7195883" y="4275963"/>
            <a:ext cx="900430" cy="1708150"/>
            <a:chOff x="7195883" y="4275963"/>
            <a:chExt cx="900430" cy="170815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05471" y="4285488"/>
              <a:ext cx="880871" cy="168859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7200645" y="4280725"/>
              <a:ext cx="890905" cy="1698625"/>
            </a:xfrm>
            <a:custGeom>
              <a:avLst/>
              <a:gdLst/>
              <a:ahLst/>
              <a:cxnLst/>
              <a:rect l="l" t="t" r="r" b="b"/>
              <a:pathLst>
                <a:path w="890904" h="1698625">
                  <a:moveTo>
                    <a:pt x="0" y="1698117"/>
                  </a:moveTo>
                  <a:lnTo>
                    <a:pt x="890397" y="1698117"/>
                  </a:lnTo>
                  <a:lnTo>
                    <a:pt x="890397" y="0"/>
                  </a:lnTo>
                  <a:lnTo>
                    <a:pt x="0" y="0"/>
                  </a:lnTo>
                  <a:lnTo>
                    <a:pt x="0" y="169811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/>
          <p:cNvGrpSpPr/>
          <p:nvPr/>
        </p:nvGrpSpPr>
        <p:grpSpPr>
          <a:xfrm>
            <a:off x="1020699" y="4288154"/>
            <a:ext cx="1479550" cy="1695450"/>
            <a:chOff x="1020699" y="4288154"/>
            <a:chExt cx="1479550" cy="169545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0224" y="4297679"/>
              <a:ext cx="1459991" cy="1676399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1025461" y="4292917"/>
              <a:ext cx="1470025" cy="1685925"/>
            </a:xfrm>
            <a:custGeom>
              <a:avLst/>
              <a:gdLst/>
              <a:ahLst/>
              <a:cxnLst/>
              <a:rect l="l" t="t" r="r" b="b"/>
              <a:pathLst>
                <a:path w="1470025" h="1685925">
                  <a:moveTo>
                    <a:pt x="0" y="1685925"/>
                  </a:moveTo>
                  <a:lnTo>
                    <a:pt x="1469516" y="1685925"/>
                  </a:lnTo>
                  <a:lnTo>
                    <a:pt x="1469516" y="0"/>
                  </a:lnTo>
                  <a:lnTo>
                    <a:pt x="0" y="0"/>
                  </a:lnTo>
                  <a:lnTo>
                    <a:pt x="0" y="1685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3940809" y="6021425"/>
            <a:ext cx="106807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21" name="object 2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4" name="object 2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7244" y="1401235"/>
            <a:ext cx="3202940" cy="332676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5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 b="1">
                <a:latin typeface="Tahoma"/>
                <a:cs typeface="Tahoma"/>
              </a:rPr>
              <a:t>PPE: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0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Gripping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gloves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Knee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Vibration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gloves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Thermal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gloves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straps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Shoulder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harness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braces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117403" y="1477835"/>
            <a:ext cx="4478655" cy="4485005"/>
            <a:chOff x="4117403" y="1477835"/>
            <a:chExt cx="4478655" cy="44850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56831" y="3215640"/>
              <a:ext cx="1688592" cy="236524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652005" y="3210813"/>
              <a:ext cx="1698625" cy="2374900"/>
            </a:xfrm>
            <a:custGeom>
              <a:avLst/>
              <a:gdLst/>
              <a:ahLst/>
              <a:cxnLst/>
              <a:rect l="l" t="t" r="r" b="b"/>
              <a:pathLst>
                <a:path w="1698625" h="2374900">
                  <a:moveTo>
                    <a:pt x="0" y="2374773"/>
                  </a:moveTo>
                  <a:lnTo>
                    <a:pt x="1698117" y="2374773"/>
                  </a:lnTo>
                  <a:lnTo>
                    <a:pt x="1698117" y="0"/>
                  </a:lnTo>
                  <a:lnTo>
                    <a:pt x="0" y="0"/>
                  </a:lnTo>
                  <a:lnTo>
                    <a:pt x="0" y="23747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9" y="2237231"/>
              <a:ext cx="2151888" cy="25907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567173" y="2232405"/>
              <a:ext cx="2161540" cy="2600325"/>
            </a:xfrm>
            <a:custGeom>
              <a:avLst/>
              <a:gdLst/>
              <a:ahLst/>
              <a:cxnLst/>
              <a:rect l="l" t="t" r="r" b="b"/>
              <a:pathLst>
                <a:path w="2161540" h="2600325">
                  <a:moveTo>
                    <a:pt x="0" y="2600325"/>
                  </a:moveTo>
                  <a:lnTo>
                    <a:pt x="2161412" y="2600325"/>
                  </a:lnTo>
                  <a:lnTo>
                    <a:pt x="2161412" y="0"/>
                  </a:lnTo>
                  <a:lnTo>
                    <a:pt x="0" y="0"/>
                  </a:lnTo>
                  <a:lnTo>
                    <a:pt x="0" y="260032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48399" y="1487423"/>
              <a:ext cx="2337816" cy="14477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243573" y="1482597"/>
              <a:ext cx="2347595" cy="1457325"/>
            </a:xfrm>
            <a:custGeom>
              <a:avLst/>
              <a:gdLst/>
              <a:ahLst/>
              <a:cxnLst/>
              <a:rect l="l" t="t" r="r" b="b"/>
              <a:pathLst>
                <a:path w="2347595" h="1457325">
                  <a:moveTo>
                    <a:pt x="0" y="1457325"/>
                  </a:moveTo>
                  <a:lnTo>
                    <a:pt x="2347341" y="1457325"/>
                  </a:lnTo>
                  <a:lnTo>
                    <a:pt x="2347341" y="0"/>
                  </a:lnTo>
                  <a:lnTo>
                    <a:pt x="0" y="0"/>
                  </a:lnTo>
                  <a:lnTo>
                    <a:pt x="0" y="1457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6991" y="4764024"/>
              <a:ext cx="1810511" cy="118872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4122165" y="4759261"/>
              <a:ext cx="1820545" cy="1198245"/>
            </a:xfrm>
            <a:custGeom>
              <a:avLst/>
              <a:gdLst/>
              <a:ahLst/>
              <a:cxnLst/>
              <a:rect l="l" t="t" r="r" b="b"/>
              <a:pathLst>
                <a:path w="1820545" h="1198245">
                  <a:moveTo>
                    <a:pt x="0" y="1198245"/>
                  </a:moveTo>
                  <a:lnTo>
                    <a:pt x="1820037" y="1198245"/>
                  </a:lnTo>
                  <a:lnTo>
                    <a:pt x="1820037" y="0"/>
                  </a:lnTo>
                  <a:lnTo>
                    <a:pt x="0" y="0"/>
                  </a:lnTo>
                  <a:lnTo>
                    <a:pt x="0" y="11982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6283833" y="5838240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917166"/>
            <a:ext cx="8084184" cy="1923414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3200">
                <a:latin typeface="Tahoma"/>
                <a:cs typeface="Tahoma"/>
              </a:rPr>
              <a:t>Physical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r>
              <a:rPr dirty="0" sz="3200" spc="-10">
                <a:latin typeface="Tahoma"/>
                <a:cs typeface="Tahoma"/>
              </a:rPr>
              <a:t>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Reaching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above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head/shoulders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65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9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above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than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25">
                <a:latin typeface="Tahoma"/>
                <a:cs typeface="Tahoma"/>
              </a:rPr>
              <a:t> day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88731" y="2910458"/>
            <a:ext cx="2792730" cy="2963545"/>
            <a:chOff x="1788731" y="2910458"/>
            <a:chExt cx="2792730" cy="29635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20" y="2919983"/>
              <a:ext cx="2773680" cy="29443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93494" y="2915221"/>
              <a:ext cx="2783205" cy="2954020"/>
            </a:xfrm>
            <a:custGeom>
              <a:avLst/>
              <a:gdLst/>
              <a:ahLst/>
              <a:cxnLst/>
              <a:rect l="l" t="t" r="r" b="b"/>
              <a:pathLst>
                <a:path w="2783204" h="2954020">
                  <a:moveTo>
                    <a:pt x="0" y="2953892"/>
                  </a:moveTo>
                  <a:lnTo>
                    <a:pt x="2783205" y="2953892"/>
                  </a:lnTo>
                  <a:lnTo>
                    <a:pt x="2783205" y="0"/>
                  </a:lnTo>
                  <a:lnTo>
                    <a:pt x="0" y="0"/>
                  </a:lnTo>
                  <a:lnTo>
                    <a:pt x="0" y="295389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641340" y="2907283"/>
            <a:ext cx="1650364" cy="2969895"/>
            <a:chOff x="5641340" y="2907283"/>
            <a:chExt cx="1650364" cy="29698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4040" y="2919984"/>
              <a:ext cx="1614808" cy="294436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647690" y="2913633"/>
              <a:ext cx="1637664" cy="2957195"/>
            </a:xfrm>
            <a:custGeom>
              <a:avLst/>
              <a:gdLst/>
              <a:ahLst/>
              <a:cxnLst/>
              <a:rect l="l" t="t" r="r" b="b"/>
              <a:pathLst>
                <a:path w="1637665" h="2957195">
                  <a:moveTo>
                    <a:pt x="0" y="2957067"/>
                  </a:moveTo>
                  <a:lnTo>
                    <a:pt x="1637284" y="2957067"/>
                  </a:lnTo>
                  <a:lnTo>
                    <a:pt x="1637284" y="0"/>
                  </a:lnTo>
                  <a:lnTo>
                    <a:pt x="0" y="0"/>
                  </a:lnTo>
                  <a:lnTo>
                    <a:pt x="0" y="295706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499864" y="597326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94205" y="1242517"/>
            <a:ext cx="6673850" cy="88074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latin typeface="Arial"/>
                <a:cs typeface="Arial"/>
              </a:rPr>
              <a:t>–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elbows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above </a:t>
            </a:r>
            <a:r>
              <a:rPr dirty="0" sz="2800">
                <a:latin typeface="Tahoma"/>
                <a:cs typeface="Tahoma"/>
              </a:rPr>
              <a:t>shoulders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2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hours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day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90611" y="2273426"/>
            <a:ext cx="2457450" cy="3448050"/>
            <a:chOff x="1590611" y="2273426"/>
            <a:chExt cx="2457450" cy="3448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2282951"/>
              <a:ext cx="2438400" cy="3429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595374" y="2278189"/>
              <a:ext cx="2447925" cy="3438525"/>
            </a:xfrm>
            <a:custGeom>
              <a:avLst/>
              <a:gdLst/>
              <a:ahLst/>
              <a:cxnLst/>
              <a:rect l="l" t="t" r="r" b="b"/>
              <a:pathLst>
                <a:path w="2447925" h="3438525">
                  <a:moveTo>
                    <a:pt x="0" y="3438525"/>
                  </a:moveTo>
                  <a:lnTo>
                    <a:pt x="2447925" y="3438525"/>
                  </a:lnTo>
                  <a:lnTo>
                    <a:pt x="2447925" y="0"/>
                  </a:lnTo>
                  <a:lnTo>
                    <a:pt x="0" y="0"/>
                  </a:lnTo>
                  <a:lnTo>
                    <a:pt x="0" y="3438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095811" y="2273426"/>
            <a:ext cx="2905760" cy="3448050"/>
            <a:chOff x="5095811" y="2273426"/>
            <a:chExt cx="2905760" cy="34480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399" y="2282951"/>
              <a:ext cx="2886455" cy="34290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100573" y="2278189"/>
              <a:ext cx="2896235" cy="3438525"/>
            </a:xfrm>
            <a:custGeom>
              <a:avLst/>
              <a:gdLst/>
              <a:ahLst/>
              <a:cxnLst/>
              <a:rect l="l" t="t" r="r" b="b"/>
              <a:pathLst>
                <a:path w="2896234" h="3438525">
                  <a:moveTo>
                    <a:pt x="0" y="3438525"/>
                  </a:moveTo>
                  <a:lnTo>
                    <a:pt x="2895980" y="3438525"/>
                  </a:lnTo>
                  <a:lnTo>
                    <a:pt x="2895980" y="0"/>
                  </a:lnTo>
                  <a:lnTo>
                    <a:pt x="0" y="0"/>
                  </a:lnTo>
                  <a:lnTo>
                    <a:pt x="0" y="3438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38980" y="589706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7155" rIns="0" bIns="0" rtlCol="0" vert="horz">
            <a:spAutoFit/>
          </a:bodyPr>
          <a:lstStyle/>
          <a:p>
            <a:pPr marL="368935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69570" algn="l"/>
              </a:tabLst>
            </a:pPr>
            <a:r>
              <a:rPr dirty="0" sz="2800"/>
              <a:t>Reaching</a:t>
            </a:r>
            <a:r>
              <a:rPr dirty="0" sz="2800" spc="-80"/>
              <a:t> </a:t>
            </a:r>
            <a:r>
              <a:rPr dirty="0" sz="2800"/>
              <a:t>above</a:t>
            </a:r>
            <a:r>
              <a:rPr dirty="0" sz="2800" spc="-45"/>
              <a:t> </a:t>
            </a:r>
            <a:r>
              <a:rPr dirty="0" sz="2800"/>
              <a:t>the</a:t>
            </a:r>
            <a:r>
              <a:rPr dirty="0" sz="2800" spc="-55"/>
              <a:t> </a:t>
            </a:r>
            <a:r>
              <a:rPr dirty="0" sz="2800"/>
              <a:t>head/shoulders</a:t>
            </a:r>
            <a:r>
              <a:rPr dirty="0" sz="2800" spc="-55"/>
              <a:t> </a:t>
            </a:r>
            <a:r>
              <a:rPr dirty="0" sz="2800"/>
              <a:t>-</a:t>
            </a:r>
            <a:r>
              <a:rPr dirty="0" sz="2800" spc="-55"/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67080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67715" algn="l"/>
              </a:tabLst>
            </a:pP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within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close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reach</a:t>
            </a:r>
            <a:endParaRPr sz="2400">
              <a:latin typeface="Tahoma"/>
              <a:cs typeface="Tahoma"/>
            </a:endParaRPr>
          </a:p>
          <a:p>
            <a:pPr lvl="1" marL="767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67715" algn="l"/>
              </a:tabLst>
            </a:pPr>
            <a:r>
              <a:rPr dirty="0" sz="2400">
                <a:latin typeface="Tahoma"/>
                <a:cs typeface="Tahoma"/>
              </a:rPr>
              <a:t>Elevate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areas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59866" y="3065907"/>
            <a:ext cx="2329815" cy="2802255"/>
            <a:chOff x="459866" y="3065907"/>
            <a:chExt cx="2329815" cy="28022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9391" y="3075419"/>
              <a:ext cx="2299295" cy="278279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4629" y="3070669"/>
              <a:ext cx="2320290" cy="2792730"/>
            </a:xfrm>
            <a:custGeom>
              <a:avLst/>
              <a:gdLst/>
              <a:ahLst/>
              <a:cxnLst/>
              <a:rect l="l" t="t" r="r" b="b"/>
              <a:pathLst>
                <a:path w="2320290" h="2792729">
                  <a:moveTo>
                    <a:pt x="0" y="2792349"/>
                  </a:moveTo>
                  <a:lnTo>
                    <a:pt x="2319909" y="2792349"/>
                  </a:lnTo>
                  <a:lnTo>
                    <a:pt x="2319909" y="0"/>
                  </a:lnTo>
                  <a:lnTo>
                    <a:pt x="0" y="0"/>
                  </a:lnTo>
                  <a:lnTo>
                    <a:pt x="0" y="27923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60654" y="5888837"/>
            <a:ext cx="621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044507" y="2651379"/>
            <a:ext cx="2470150" cy="3216910"/>
            <a:chOff x="3044507" y="2651379"/>
            <a:chExt cx="2470150" cy="321691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4096" y="2660883"/>
              <a:ext cx="2418198" cy="319737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049270" y="2656141"/>
              <a:ext cx="2460625" cy="3207385"/>
            </a:xfrm>
            <a:custGeom>
              <a:avLst/>
              <a:gdLst/>
              <a:ahLst/>
              <a:cxnLst/>
              <a:rect l="l" t="t" r="r" b="b"/>
              <a:pathLst>
                <a:path w="2460625" h="3207385">
                  <a:moveTo>
                    <a:pt x="0" y="3206877"/>
                  </a:moveTo>
                  <a:lnTo>
                    <a:pt x="2460117" y="3206877"/>
                  </a:lnTo>
                  <a:lnTo>
                    <a:pt x="2460117" y="0"/>
                  </a:lnTo>
                  <a:lnTo>
                    <a:pt x="0" y="0"/>
                  </a:lnTo>
                  <a:lnTo>
                    <a:pt x="0" y="32068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968241" y="5888837"/>
            <a:ext cx="621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772467" y="2060067"/>
            <a:ext cx="2860040" cy="3808095"/>
            <a:chOff x="5772467" y="2060067"/>
            <a:chExt cx="2860040" cy="380809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2055" y="2069592"/>
              <a:ext cx="2840735" cy="3788663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777229" y="2064829"/>
              <a:ext cx="2850515" cy="3798570"/>
            </a:xfrm>
            <a:custGeom>
              <a:avLst/>
              <a:gdLst/>
              <a:ahLst/>
              <a:cxnLst/>
              <a:rect l="l" t="t" r="r" b="b"/>
              <a:pathLst>
                <a:path w="2850515" h="3798570">
                  <a:moveTo>
                    <a:pt x="0" y="3798188"/>
                  </a:moveTo>
                  <a:lnTo>
                    <a:pt x="2850260" y="3798188"/>
                  </a:lnTo>
                  <a:lnTo>
                    <a:pt x="2850260" y="0"/>
                  </a:lnTo>
                  <a:lnTo>
                    <a:pt x="0" y="0"/>
                  </a:lnTo>
                  <a:lnTo>
                    <a:pt x="0" y="379818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946263" y="5888837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48741" y="1032228"/>
            <a:ext cx="7962900" cy="214630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Reaching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above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head/shoulders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Remove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obstacles</a:t>
            </a:r>
            <a:endParaRPr sz="2400">
              <a:latin typeface="Tahoma"/>
              <a:cs typeface="Tahoma"/>
            </a:endParaRPr>
          </a:p>
          <a:p>
            <a:pPr lvl="1" marL="754380" marR="319595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Utilize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equipment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lower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move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items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closer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worker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075" y="3267075"/>
            <a:ext cx="1558290" cy="2600960"/>
            <a:chOff x="600075" y="3267075"/>
            <a:chExt cx="1558290" cy="26009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3276600"/>
              <a:ext cx="1539239" cy="25816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4837" y="3271837"/>
              <a:ext cx="1548765" cy="2591435"/>
            </a:xfrm>
            <a:custGeom>
              <a:avLst/>
              <a:gdLst/>
              <a:ahLst/>
              <a:cxnLst/>
              <a:rect l="l" t="t" r="r" b="b"/>
              <a:pathLst>
                <a:path w="1548764" h="2591435">
                  <a:moveTo>
                    <a:pt x="0" y="2591181"/>
                  </a:moveTo>
                  <a:lnTo>
                    <a:pt x="1548764" y="2591181"/>
                  </a:lnTo>
                  <a:lnTo>
                    <a:pt x="1548764" y="0"/>
                  </a:lnTo>
                  <a:lnTo>
                    <a:pt x="0" y="0"/>
                  </a:lnTo>
                  <a:lnTo>
                    <a:pt x="0" y="25911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7392" y="5909259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01379" y="3440810"/>
            <a:ext cx="3259454" cy="2448560"/>
            <a:chOff x="2401379" y="3440810"/>
            <a:chExt cx="3259454" cy="24485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0968" y="3450336"/>
              <a:ext cx="3240023" cy="24292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406142" y="3445573"/>
              <a:ext cx="3249930" cy="2439035"/>
            </a:xfrm>
            <a:custGeom>
              <a:avLst/>
              <a:gdLst/>
              <a:ahLst/>
              <a:cxnLst/>
              <a:rect l="l" t="t" r="r" b="b"/>
              <a:pathLst>
                <a:path w="3249929" h="2439035">
                  <a:moveTo>
                    <a:pt x="0" y="2438780"/>
                  </a:moveTo>
                  <a:lnTo>
                    <a:pt x="3249549" y="2438780"/>
                  </a:lnTo>
                  <a:lnTo>
                    <a:pt x="3249549" y="0"/>
                  </a:lnTo>
                  <a:lnTo>
                    <a:pt x="0" y="0"/>
                  </a:lnTo>
                  <a:lnTo>
                    <a:pt x="0" y="2438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3806444" y="5909259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934011" y="2114930"/>
            <a:ext cx="2747010" cy="3774440"/>
            <a:chOff x="5934011" y="2114930"/>
            <a:chExt cx="2747010" cy="377444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599" y="2124455"/>
              <a:ext cx="2727899" cy="3755084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938773" y="2119693"/>
              <a:ext cx="2737485" cy="3764915"/>
            </a:xfrm>
            <a:custGeom>
              <a:avLst/>
              <a:gdLst/>
              <a:ahLst/>
              <a:cxnLst/>
              <a:rect l="l" t="t" r="r" b="b"/>
              <a:pathLst>
                <a:path w="2737484" h="3764915">
                  <a:moveTo>
                    <a:pt x="0" y="3764661"/>
                  </a:moveTo>
                  <a:lnTo>
                    <a:pt x="2737485" y="3764661"/>
                  </a:lnTo>
                  <a:lnTo>
                    <a:pt x="2737485" y="0"/>
                  </a:lnTo>
                  <a:lnTo>
                    <a:pt x="0" y="0"/>
                  </a:lnTo>
                  <a:lnTo>
                    <a:pt x="0" y="376466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973948" y="5888837"/>
            <a:ext cx="621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899336"/>
            <a:ext cx="6886575" cy="13423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postures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9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Working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neck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back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bent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forward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 30°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940363" y="2352611"/>
            <a:ext cx="3957320" cy="3637279"/>
            <a:chOff x="4940363" y="2352611"/>
            <a:chExt cx="3957320" cy="36372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49952" y="2362199"/>
              <a:ext cx="2109216" cy="2667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45126" y="2357373"/>
              <a:ext cx="2118995" cy="2676525"/>
            </a:xfrm>
            <a:custGeom>
              <a:avLst/>
              <a:gdLst/>
              <a:ahLst/>
              <a:cxnLst/>
              <a:rect l="l" t="t" r="r" b="b"/>
              <a:pathLst>
                <a:path w="2118995" h="2676525">
                  <a:moveTo>
                    <a:pt x="0" y="2676525"/>
                  </a:moveTo>
                  <a:lnTo>
                    <a:pt x="2118741" y="2676525"/>
                  </a:lnTo>
                  <a:lnTo>
                    <a:pt x="2118741" y="0"/>
                  </a:lnTo>
                  <a:lnTo>
                    <a:pt x="0" y="0"/>
                  </a:lnTo>
                  <a:lnTo>
                    <a:pt x="0" y="2676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1632" y="3313175"/>
              <a:ext cx="1926335" cy="26670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956805" y="3308413"/>
              <a:ext cx="1936114" cy="2676525"/>
            </a:xfrm>
            <a:custGeom>
              <a:avLst/>
              <a:gdLst/>
              <a:ahLst/>
              <a:cxnLst/>
              <a:rect l="l" t="t" r="r" b="b"/>
              <a:pathLst>
                <a:path w="1936115" h="2676525">
                  <a:moveTo>
                    <a:pt x="0" y="2676525"/>
                  </a:moveTo>
                  <a:lnTo>
                    <a:pt x="1935861" y="2676525"/>
                  </a:lnTo>
                  <a:lnTo>
                    <a:pt x="1935861" y="0"/>
                  </a:lnTo>
                  <a:lnTo>
                    <a:pt x="0" y="0"/>
                  </a:lnTo>
                  <a:lnTo>
                    <a:pt x="0" y="2676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600075" y="2352611"/>
            <a:ext cx="4161790" cy="3637279"/>
            <a:chOff x="600075" y="2352611"/>
            <a:chExt cx="4161790" cy="3637279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" y="2362199"/>
              <a:ext cx="2130552" cy="266700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04837" y="2357373"/>
              <a:ext cx="2140585" cy="2676525"/>
            </a:xfrm>
            <a:custGeom>
              <a:avLst/>
              <a:gdLst/>
              <a:ahLst/>
              <a:cxnLst/>
              <a:rect l="l" t="t" r="r" b="b"/>
              <a:pathLst>
                <a:path w="2140585" h="2676525">
                  <a:moveTo>
                    <a:pt x="0" y="2676525"/>
                  </a:moveTo>
                  <a:lnTo>
                    <a:pt x="2140077" y="2676525"/>
                  </a:lnTo>
                  <a:lnTo>
                    <a:pt x="2140077" y="0"/>
                  </a:lnTo>
                  <a:lnTo>
                    <a:pt x="0" y="0"/>
                  </a:lnTo>
                  <a:lnTo>
                    <a:pt x="0" y="2676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90800" y="3313175"/>
              <a:ext cx="2161031" cy="266700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585973" y="3308413"/>
              <a:ext cx="2171065" cy="2676525"/>
            </a:xfrm>
            <a:custGeom>
              <a:avLst/>
              <a:gdLst/>
              <a:ahLst/>
              <a:cxnLst/>
              <a:rect l="l" t="t" r="r" b="b"/>
              <a:pathLst>
                <a:path w="2171065" h="2676525">
                  <a:moveTo>
                    <a:pt x="0" y="2676525"/>
                  </a:moveTo>
                  <a:lnTo>
                    <a:pt x="2170556" y="2676525"/>
                  </a:lnTo>
                  <a:lnTo>
                    <a:pt x="2170556" y="0"/>
                  </a:lnTo>
                  <a:lnTo>
                    <a:pt x="0" y="0"/>
                  </a:lnTo>
                  <a:lnTo>
                    <a:pt x="0" y="267652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063548" y="5882436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6" name="object 1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165605"/>
            <a:ext cx="57435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0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Squatting for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33475" y="1971675"/>
            <a:ext cx="3524250" cy="3783329"/>
            <a:chOff x="1133475" y="1971675"/>
            <a:chExt cx="3524250" cy="378332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981200"/>
              <a:ext cx="3505200" cy="376427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138237" y="1976437"/>
              <a:ext cx="3514725" cy="3773804"/>
            </a:xfrm>
            <a:custGeom>
              <a:avLst/>
              <a:gdLst/>
              <a:ahLst/>
              <a:cxnLst/>
              <a:rect l="l" t="t" r="r" b="b"/>
              <a:pathLst>
                <a:path w="3514725" h="3773804">
                  <a:moveTo>
                    <a:pt x="0" y="3773804"/>
                  </a:moveTo>
                  <a:lnTo>
                    <a:pt x="3514725" y="3773804"/>
                  </a:lnTo>
                  <a:lnTo>
                    <a:pt x="3514725" y="0"/>
                  </a:lnTo>
                  <a:lnTo>
                    <a:pt x="0" y="0"/>
                  </a:lnTo>
                  <a:lnTo>
                    <a:pt x="0" y="377380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268851" y="589706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629211" y="1971675"/>
            <a:ext cx="2274570" cy="3752850"/>
            <a:chOff x="5629211" y="1971675"/>
            <a:chExt cx="2274570" cy="37528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799" y="1981200"/>
              <a:ext cx="2255520" cy="37338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633973" y="1976437"/>
              <a:ext cx="2265045" cy="3743325"/>
            </a:xfrm>
            <a:custGeom>
              <a:avLst/>
              <a:gdLst/>
              <a:ahLst/>
              <a:cxnLst/>
              <a:rect l="l" t="t" r="r" b="b"/>
              <a:pathLst>
                <a:path w="2265045" h="3743325">
                  <a:moveTo>
                    <a:pt x="0" y="3743325"/>
                  </a:moveTo>
                  <a:lnTo>
                    <a:pt x="2265045" y="3743325"/>
                  </a:lnTo>
                  <a:lnTo>
                    <a:pt x="2265045" y="0"/>
                  </a:lnTo>
                  <a:lnTo>
                    <a:pt x="0" y="0"/>
                  </a:lnTo>
                  <a:lnTo>
                    <a:pt x="0" y="3743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165605"/>
            <a:ext cx="56146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1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Kneeling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4875" y="1971675"/>
            <a:ext cx="3557904" cy="3752850"/>
            <a:chOff x="904875" y="1971675"/>
            <a:chExt cx="3557904" cy="3752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1981200"/>
              <a:ext cx="3538728" cy="3733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9637" y="1976437"/>
              <a:ext cx="3548379" cy="3743325"/>
            </a:xfrm>
            <a:custGeom>
              <a:avLst/>
              <a:gdLst/>
              <a:ahLst/>
              <a:cxnLst/>
              <a:rect l="l" t="t" r="r" b="b"/>
              <a:pathLst>
                <a:path w="3548379" h="3743325">
                  <a:moveTo>
                    <a:pt x="0" y="3743325"/>
                  </a:moveTo>
                  <a:lnTo>
                    <a:pt x="3548253" y="3743325"/>
                  </a:lnTo>
                  <a:lnTo>
                    <a:pt x="3548253" y="0"/>
                  </a:lnTo>
                  <a:lnTo>
                    <a:pt x="0" y="0"/>
                  </a:lnTo>
                  <a:lnTo>
                    <a:pt x="0" y="3743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276471" y="5897067"/>
            <a:ext cx="5930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48211" y="1971675"/>
            <a:ext cx="3067050" cy="3752850"/>
            <a:chOff x="5248211" y="1971675"/>
            <a:chExt cx="3067050" cy="37528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7799" y="1981200"/>
              <a:ext cx="3048000" cy="37338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252973" y="1976437"/>
              <a:ext cx="3057525" cy="3743325"/>
            </a:xfrm>
            <a:custGeom>
              <a:avLst/>
              <a:gdLst/>
              <a:ahLst/>
              <a:cxnLst/>
              <a:rect l="l" t="t" r="r" b="b"/>
              <a:pathLst>
                <a:path w="3057525" h="3743325">
                  <a:moveTo>
                    <a:pt x="0" y="3743325"/>
                  </a:moveTo>
                  <a:lnTo>
                    <a:pt x="3057525" y="3743325"/>
                  </a:lnTo>
                  <a:lnTo>
                    <a:pt x="3057525" y="0"/>
                  </a:lnTo>
                  <a:lnTo>
                    <a:pt x="0" y="0"/>
                  </a:lnTo>
                  <a:lnTo>
                    <a:pt x="0" y="3743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48741" y="1032228"/>
            <a:ext cx="6506209" cy="141414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postures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Raise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and/or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tilt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better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access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stool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ground-</a:t>
            </a:r>
            <a:r>
              <a:rPr dirty="0" sz="2400">
                <a:latin typeface="Tahoma"/>
                <a:cs typeface="Tahoma"/>
              </a:rPr>
              <a:t>level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work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96443" y="2812859"/>
            <a:ext cx="8187690" cy="2860040"/>
            <a:chOff x="496443" y="2812859"/>
            <a:chExt cx="8187690" cy="28600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7400" y="3529584"/>
              <a:ext cx="2807207" cy="21336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62573" y="3524821"/>
              <a:ext cx="2816860" cy="2143125"/>
            </a:xfrm>
            <a:custGeom>
              <a:avLst/>
              <a:gdLst/>
              <a:ahLst/>
              <a:cxnLst/>
              <a:rect l="l" t="t" r="r" b="b"/>
              <a:pathLst>
                <a:path w="2816859" h="2143125">
                  <a:moveTo>
                    <a:pt x="0" y="2143125"/>
                  </a:moveTo>
                  <a:lnTo>
                    <a:pt x="2816732" y="2143125"/>
                  </a:lnTo>
                  <a:lnTo>
                    <a:pt x="2816732" y="0"/>
                  </a:lnTo>
                  <a:lnTo>
                    <a:pt x="0" y="0"/>
                  </a:lnTo>
                  <a:lnTo>
                    <a:pt x="0" y="2143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07079" y="3188252"/>
              <a:ext cx="2635193" cy="227676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302253" y="3183381"/>
              <a:ext cx="2652395" cy="2286635"/>
            </a:xfrm>
            <a:custGeom>
              <a:avLst/>
              <a:gdLst/>
              <a:ahLst/>
              <a:cxnLst/>
              <a:rect l="l" t="t" r="r" b="b"/>
              <a:pathLst>
                <a:path w="2652395" h="2286635">
                  <a:moveTo>
                    <a:pt x="0" y="2286381"/>
                  </a:moveTo>
                  <a:lnTo>
                    <a:pt x="2652141" y="2286381"/>
                  </a:lnTo>
                  <a:lnTo>
                    <a:pt x="2652141" y="0"/>
                  </a:lnTo>
                  <a:lnTo>
                    <a:pt x="0" y="0"/>
                  </a:lnTo>
                  <a:lnTo>
                    <a:pt x="0" y="22863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968" y="2822448"/>
              <a:ext cx="2883408" cy="206959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01205" y="2817622"/>
              <a:ext cx="2893060" cy="2079625"/>
            </a:xfrm>
            <a:custGeom>
              <a:avLst/>
              <a:gdLst/>
              <a:ahLst/>
              <a:cxnLst/>
              <a:rect l="l" t="t" r="r" b="b"/>
              <a:pathLst>
                <a:path w="2893060" h="2079625">
                  <a:moveTo>
                    <a:pt x="0" y="2079116"/>
                  </a:moveTo>
                  <a:lnTo>
                    <a:pt x="2892933" y="2079116"/>
                  </a:lnTo>
                  <a:lnTo>
                    <a:pt x="2892933" y="0"/>
                  </a:lnTo>
                  <a:lnTo>
                    <a:pt x="0" y="0"/>
                  </a:lnTo>
                  <a:lnTo>
                    <a:pt x="0" y="207911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548741" y="4957064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307204" y="5485891"/>
            <a:ext cx="621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12048" y="5693765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032228"/>
            <a:ext cx="6798309" cy="1780539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postures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longer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handles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Alternate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between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bending,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kneeling,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sitting,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squatting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6443" y="3419475"/>
            <a:ext cx="2747010" cy="2470150"/>
            <a:chOff x="496443" y="3419475"/>
            <a:chExt cx="2747010" cy="24701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5968" y="3429000"/>
              <a:ext cx="2727959" cy="24505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1205" y="3424237"/>
              <a:ext cx="2737485" cy="2460625"/>
            </a:xfrm>
            <a:custGeom>
              <a:avLst/>
              <a:gdLst/>
              <a:ahLst/>
              <a:cxnLst/>
              <a:rect l="l" t="t" r="r" b="b"/>
              <a:pathLst>
                <a:path w="2737485" h="2460625">
                  <a:moveTo>
                    <a:pt x="0" y="2460116"/>
                  </a:moveTo>
                  <a:lnTo>
                    <a:pt x="2737485" y="2460116"/>
                  </a:lnTo>
                  <a:lnTo>
                    <a:pt x="2737485" y="0"/>
                  </a:lnTo>
                  <a:lnTo>
                    <a:pt x="0" y="0"/>
                  </a:lnTo>
                  <a:lnTo>
                    <a:pt x="0" y="246011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10851" y="2986658"/>
            <a:ext cx="2475738" cy="2902457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521919" y="5909259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483100" y="5912002"/>
            <a:ext cx="6242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70320" y="3252215"/>
            <a:ext cx="2264663" cy="2627375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8017509" y="5909259"/>
            <a:ext cx="59563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</a:t>
            </a:r>
            <a:r>
              <a:rPr dirty="0" spc="-4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444" y="1079804"/>
            <a:ext cx="5266055" cy="134239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grips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9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Gripping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10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pounds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>
                <a:latin typeface="Tahoma"/>
                <a:cs typeface="Tahoma"/>
              </a:rPr>
              <a:t>force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1075" y="2919602"/>
            <a:ext cx="3143250" cy="3067050"/>
            <a:chOff x="981075" y="2919602"/>
            <a:chExt cx="3143250" cy="3067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2929127"/>
              <a:ext cx="3124200" cy="3048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85837" y="2924365"/>
              <a:ext cx="3133725" cy="3057525"/>
            </a:xfrm>
            <a:custGeom>
              <a:avLst/>
              <a:gdLst/>
              <a:ahLst/>
              <a:cxnLst/>
              <a:rect l="l" t="t" r="r" b="b"/>
              <a:pathLst>
                <a:path w="3133725" h="3057525">
                  <a:moveTo>
                    <a:pt x="0" y="3057525"/>
                  </a:moveTo>
                  <a:lnTo>
                    <a:pt x="3133725" y="3057525"/>
                  </a:lnTo>
                  <a:lnTo>
                    <a:pt x="3133725" y="0"/>
                  </a:lnTo>
                  <a:lnTo>
                    <a:pt x="0" y="0"/>
                  </a:lnTo>
                  <a:lnTo>
                    <a:pt x="0" y="3057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5144" y="1094232"/>
            <a:ext cx="2557271" cy="204520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412803" y="3264027"/>
            <a:ext cx="3271520" cy="2661920"/>
            <a:chOff x="5412803" y="3264027"/>
            <a:chExt cx="3271520" cy="26619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22391" y="3273552"/>
              <a:ext cx="3252216" cy="264261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417565" y="3268789"/>
              <a:ext cx="3261995" cy="2652395"/>
            </a:xfrm>
            <a:custGeom>
              <a:avLst/>
              <a:gdLst/>
              <a:ahLst/>
              <a:cxnLst/>
              <a:rect l="l" t="t" r="r" b="b"/>
              <a:pathLst>
                <a:path w="3261995" h="2652395">
                  <a:moveTo>
                    <a:pt x="0" y="2652141"/>
                  </a:moveTo>
                  <a:lnTo>
                    <a:pt x="3261741" y="2652141"/>
                  </a:lnTo>
                  <a:lnTo>
                    <a:pt x="3261741" y="0"/>
                  </a:lnTo>
                  <a:lnTo>
                    <a:pt x="0" y="0"/>
                  </a:lnTo>
                  <a:lnTo>
                    <a:pt x="0" y="26521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089653" y="6005576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032228"/>
            <a:ext cx="7519670" cy="134112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grips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9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Pinching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pounds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weight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more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pounds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force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5672" y="2837688"/>
            <a:ext cx="3843528" cy="29718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476811" y="2828163"/>
            <a:ext cx="2838450" cy="2990850"/>
            <a:chOff x="5476811" y="2828163"/>
            <a:chExt cx="2838450" cy="29908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86399" y="2837688"/>
              <a:ext cx="2819400" cy="29718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481573" y="2832925"/>
              <a:ext cx="2828925" cy="2981325"/>
            </a:xfrm>
            <a:custGeom>
              <a:avLst/>
              <a:gdLst/>
              <a:ahLst/>
              <a:cxnLst/>
              <a:rect l="l" t="t" r="r" b="b"/>
              <a:pathLst>
                <a:path w="2828925" h="2981325">
                  <a:moveTo>
                    <a:pt x="0" y="2981325"/>
                  </a:moveTo>
                  <a:lnTo>
                    <a:pt x="2828925" y="2981325"/>
                  </a:lnTo>
                  <a:lnTo>
                    <a:pt x="2828925" y="0"/>
                  </a:lnTo>
                  <a:lnTo>
                    <a:pt x="0" y="0"/>
                  </a:lnTo>
                  <a:lnTo>
                    <a:pt x="0" y="29813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343527" y="597326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96874" y="1006017"/>
            <a:ext cx="6685915" cy="273304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grips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Design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layout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reduce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hand-carrying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Reduce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amount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carried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time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non-</a:t>
            </a:r>
            <a:r>
              <a:rPr dirty="0" sz="2400">
                <a:latin typeface="Tahoma"/>
                <a:cs typeface="Tahoma"/>
              </a:rPr>
              <a:t>pinch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grip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postures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ergonomically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designed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tools/aids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job/task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rotation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4632" y="4163567"/>
            <a:ext cx="2063495" cy="16520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34055" y="4163567"/>
            <a:ext cx="1984247" cy="1652015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4894643" y="4202747"/>
            <a:ext cx="1832610" cy="1619250"/>
            <a:chOff x="4894643" y="4202747"/>
            <a:chExt cx="1832610" cy="16192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04231" y="4212335"/>
              <a:ext cx="1813560" cy="1322832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899405" y="4207509"/>
              <a:ext cx="1823085" cy="1609725"/>
            </a:xfrm>
            <a:custGeom>
              <a:avLst/>
              <a:gdLst/>
              <a:ahLst/>
              <a:cxnLst/>
              <a:rect l="l" t="t" r="r" b="b"/>
              <a:pathLst>
                <a:path w="1823084" h="1609725">
                  <a:moveTo>
                    <a:pt x="0" y="1332356"/>
                  </a:moveTo>
                  <a:lnTo>
                    <a:pt x="1823084" y="1332356"/>
                  </a:lnTo>
                  <a:lnTo>
                    <a:pt x="1823084" y="0"/>
                  </a:lnTo>
                  <a:lnTo>
                    <a:pt x="0" y="0"/>
                  </a:lnTo>
                  <a:lnTo>
                    <a:pt x="0" y="1332356"/>
                  </a:lnTo>
                  <a:close/>
                </a:path>
                <a:path w="1823084" h="1609725">
                  <a:moveTo>
                    <a:pt x="6350" y="1609598"/>
                  </a:moveTo>
                  <a:lnTo>
                    <a:pt x="1819909" y="1609598"/>
                  </a:lnTo>
                  <a:lnTo>
                    <a:pt x="1819909" y="1329182"/>
                  </a:lnTo>
                  <a:lnTo>
                    <a:pt x="6350" y="1329182"/>
                  </a:lnTo>
                  <a:lnTo>
                    <a:pt x="6350" y="160959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905755" y="5536691"/>
            <a:ext cx="1813560" cy="28067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719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59"/>
              </a:spcBef>
            </a:pPr>
            <a:r>
              <a:rPr dirty="0" sz="1400">
                <a:latin typeface="Tahoma"/>
                <a:cs typeface="Tahoma"/>
              </a:rPr>
              <a:t>“C”</a:t>
            </a:r>
            <a:r>
              <a:rPr dirty="0" sz="1400" spc="-40">
                <a:latin typeface="Tahoma"/>
                <a:cs typeface="Tahoma"/>
              </a:rPr>
              <a:t> </a:t>
            </a:r>
            <a:r>
              <a:rPr dirty="0" sz="1400">
                <a:latin typeface="Tahoma"/>
                <a:cs typeface="Tahoma"/>
              </a:rPr>
              <a:t>shaped</a:t>
            </a:r>
            <a:r>
              <a:rPr dirty="0" sz="1400" spc="-10">
                <a:latin typeface="Tahoma"/>
                <a:cs typeface="Tahoma"/>
              </a:rPr>
              <a:t> posture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897179" y="3090291"/>
            <a:ext cx="1866264" cy="2734945"/>
            <a:chOff x="6897179" y="3090291"/>
            <a:chExt cx="1866264" cy="2734945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06768" y="3099816"/>
              <a:ext cx="1847087" cy="2715768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901942" y="3095053"/>
              <a:ext cx="1856739" cy="2725420"/>
            </a:xfrm>
            <a:custGeom>
              <a:avLst/>
              <a:gdLst/>
              <a:ahLst/>
              <a:cxnLst/>
              <a:rect l="l" t="t" r="r" b="b"/>
              <a:pathLst>
                <a:path w="1856740" h="2725420">
                  <a:moveTo>
                    <a:pt x="0" y="2725293"/>
                  </a:moveTo>
                  <a:lnTo>
                    <a:pt x="1856613" y="2725293"/>
                  </a:lnTo>
                  <a:lnTo>
                    <a:pt x="1856613" y="0"/>
                  </a:lnTo>
                  <a:lnTo>
                    <a:pt x="0" y="0"/>
                  </a:lnTo>
                  <a:lnTo>
                    <a:pt x="0" y="27252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39870" y="5983935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032228"/>
            <a:ext cx="6471920" cy="170688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motions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04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Repeating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same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motion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two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hands,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wrists,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elbows, </a:t>
            </a:r>
            <a:r>
              <a:rPr dirty="0" sz="2400">
                <a:latin typeface="Tahoma"/>
                <a:cs typeface="Tahoma"/>
              </a:rPr>
              <a:t>shoulders,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neck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81075" y="3373818"/>
            <a:ext cx="3201670" cy="2140585"/>
            <a:chOff x="981075" y="3373818"/>
            <a:chExt cx="3201670" cy="2140585"/>
          </a:xfrm>
        </p:grpSpPr>
        <p:pic>
          <p:nvPicPr>
            <p:cNvPr id="5" name="object 5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600" y="3383279"/>
              <a:ext cx="3182112" cy="2121408"/>
            </a:xfrm>
            <a:prstGeom prst="rect">
              <a:avLst/>
            </a:prstGeom>
          </p:spPr>
        </p:pic>
        <p:sp>
          <p:nvSpPr>
            <p:cNvPr id="6" name="object 6" descr="">
              <a:hlinkClick r:id="rId2"/>
            </p:cNvPr>
            <p:cNvSpPr/>
            <p:nvPr/>
          </p:nvSpPr>
          <p:spPr>
            <a:xfrm>
              <a:off x="985837" y="3378580"/>
              <a:ext cx="3192145" cy="2131060"/>
            </a:xfrm>
            <a:custGeom>
              <a:avLst/>
              <a:gdLst/>
              <a:ahLst/>
              <a:cxnLst/>
              <a:rect l="l" t="t" r="r" b="b"/>
              <a:pathLst>
                <a:path w="3192145" h="2131060">
                  <a:moveTo>
                    <a:pt x="0" y="2130933"/>
                  </a:moveTo>
                  <a:lnTo>
                    <a:pt x="3191637" y="2130933"/>
                  </a:lnTo>
                  <a:lnTo>
                    <a:pt x="3191637" y="0"/>
                  </a:lnTo>
                  <a:lnTo>
                    <a:pt x="0" y="0"/>
                  </a:lnTo>
                  <a:lnTo>
                    <a:pt x="0" y="213093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05400" y="3380232"/>
            <a:ext cx="2840736" cy="2124456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276471" y="5917793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032228"/>
            <a:ext cx="6901815" cy="97536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motions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Intense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keying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124138" y="2200275"/>
            <a:ext cx="4895850" cy="3652520"/>
            <a:chOff x="2124138" y="2200275"/>
            <a:chExt cx="4895850" cy="3652520"/>
          </a:xfrm>
        </p:grpSpPr>
        <p:pic>
          <p:nvPicPr>
            <p:cNvPr id="5" name="object 5" descr="">
              <a:hlinkClick r:id="rId2"/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33600" y="2209800"/>
              <a:ext cx="4876800" cy="3633215"/>
            </a:xfrm>
            <a:prstGeom prst="rect">
              <a:avLst/>
            </a:prstGeom>
          </p:spPr>
        </p:pic>
        <p:sp>
          <p:nvSpPr>
            <p:cNvPr id="6" name="object 6" descr="">
              <a:hlinkClick r:id="rId2"/>
            </p:cNvPr>
            <p:cNvSpPr/>
            <p:nvPr/>
          </p:nvSpPr>
          <p:spPr>
            <a:xfrm>
              <a:off x="2128901" y="2205037"/>
              <a:ext cx="4886325" cy="3642995"/>
            </a:xfrm>
            <a:custGeom>
              <a:avLst/>
              <a:gdLst/>
              <a:ahLst/>
              <a:cxnLst/>
              <a:rect l="l" t="t" r="r" b="b"/>
              <a:pathLst>
                <a:path w="4886325" h="3642995">
                  <a:moveTo>
                    <a:pt x="0" y="3642741"/>
                  </a:moveTo>
                  <a:lnTo>
                    <a:pt x="4886325" y="3642741"/>
                  </a:lnTo>
                  <a:lnTo>
                    <a:pt x="4886325" y="0"/>
                  </a:lnTo>
                  <a:lnTo>
                    <a:pt x="0" y="0"/>
                  </a:lnTo>
                  <a:lnTo>
                    <a:pt x="0" y="364274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316095" y="5874207"/>
            <a:ext cx="59372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5565" y="948153"/>
            <a:ext cx="6660515" cy="317055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motions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Arrange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avoid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unnecessary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motions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Let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machinery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work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Spread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repetitive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out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during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 spc="-50">
                <a:latin typeface="Tahoma"/>
                <a:cs typeface="Tahoma"/>
              </a:rPr>
              <a:t>Take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stretch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pauses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Rotate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task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co-</a:t>
            </a:r>
            <a:r>
              <a:rPr dirty="0" sz="2400">
                <a:latin typeface="Tahoma"/>
                <a:cs typeface="Tahoma"/>
              </a:rPr>
              <a:t>workers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if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possible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Change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motions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frequently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3555" y="4257675"/>
            <a:ext cx="3478529" cy="1680210"/>
            <a:chOff x="1523555" y="4257675"/>
            <a:chExt cx="3478529" cy="16802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3143" y="4267200"/>
              <a:ext cx="3459479" cy="166116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528317" y="4262437"/>
              <a:ext cx="3469004" cy="1670685"/>
            </a:xfrm>
            <a:custGeom>
              <a:avLst/>
              <a:gdLst/>
              <a:ahLst/>
              <a:cxnLst/>
              <a:rect l="l" t="t" r="r" b="b"/>
              <a:pathLst>
                <a:path w="3469004" h="1670685">
                  <a:moveTo>
                    <a:pt x="0" y="1670685"/>
                  </a:moveTo>
                  <a:lnTo>
                    <a:pt x="3469004" y="1670685"/>
                  </a:lnTo>
                  <a:lnTo>
                    <a:pt x="3469004" y="0"/>
                  </a:lnTo>
                  <a:lnTo>
                    <a:pt x="0" y="0"/>
                  </a:lnTo>
                  <a:lnTo>
                    <a:pt x="0" y="16706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35752" y="4267200"/>
            <a:ext cx="2337816" cy="1661160"/>
          </a:xfrm>
          <a:prstGeom prst="rect">
            <a:avLst/>
          </a:prstGeom>
        </p:spPr>
      </p:pic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104513" y="5957417"/>
            <a:ext cx="107251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5344" y="1051937"/>
            <a:ext cx="7129145" cy="295211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Localized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4380" marR="623570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Pressing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body/part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body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against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hard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 sharp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edges</a:t>
            </a:r>
            <a:endParaRPr sz="2400">
              <a:latin typeface="Tahoma"/>
              <a:cs typeface="Tahoma"/>
            </a:endParaRPr>
          </a:p>
          <a:p>
            <a:pPr lvl="1" marL="754380" marR="54546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Standing/kneeling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prolonged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periods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on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hard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surfaces</a:t>
            </a:r>
            <a:endParaRPr sz="2400">
              <a:latin typeface="Tahoma"/>
              <a:cs typeface="Tahoma"/>
            </a:endParaRPr>
          </a:p>
          <a:p>
            <a:pPr lvl="1" marL="754380" marR="956944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Using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hard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handle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surfaces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short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handles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8991" y="4242815"/>
            <a:ext cx="2971800" cy="1639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00" y="3694176"/>
            <a:ext cx="2551176" cy="229514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040251" y="591169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032228"/>
            <a:ext cx="7901940" cy="134112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Localized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algn="ctr" marL="45720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Using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hands/knees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hammer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 10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times</a:t>
            </a:r>
            <a:endParaRPr sz="2400">
              <a:latin typeface="Tahoma"/>
              <a:cs typeface="Tahoma"/>
            </a:endParaRPr>
          </a:p>
          <a:p>
            <a:pPr algn="ctr" marL="50292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hour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2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times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day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 spc="-30">
                <a:latin typeface="Tahoma"/>
                <a:cs typeface="Tahoma"/>
              </a:rPr>
              <a:t>(long-</a:t>
            </a:r>
            <a:r>
              <a:rPr dirty="0" sz="2400" spc="-10">
                <a:latin typeface="Tahoma"/>
                <a:cs typeface="Tahoma"/>
              </a:rPr>
              <a:t>term)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74403" y="4327778"/>
            <a:ext cx="1668145" cy="1430655"/>
            <a:chOff x="2974403" y="4327778"/>
            <a:chExt cx="1668145" cy="14306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3992" y="4337303"/>
              <a:ext cx="1648968" cy="141122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979166" y="4332541"/>
              <a:ext cx="1658620" cy="1421130"/>
            </a:xfrm>
            <a:custGeom>
              <a:avLst/>
              <a:gdLst/>
              <a:ahLst/>
              <a:cxnLst/>
              <a:rect l="l" t="t" r="r" b="b"/>
              <a:pathLst>
                <a:path w="1658620" h="1421129">
                  <a:moveTo>
                    <a:pt x="0" y="1420749"/>
                  </a:moveTo>
                  <a:lnTo>
                    <a:pt x="1658493" y="1420749"/>
                  </a:lnTo>
                  <a:lnTo>
                    <a:pt x="1658493" y="0"/>
                  </a:lnTo>
                  <a:lnTo>
                    <a:pt x="0" y="0"/>
                  </a:lnTo>
                  <a:lnTo>
                    <a:pt x="0" y="14207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76275" y="2559875"/>
            <a:ext cx="2228850" cy="2028189"/>
            <a:chOff x="676275" y="2559875"/>
            <a:chExt cx="2228850" cy="2028189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0" y="2569464"/>
              <a:ext cx="2209800" cy="2008632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81037" y="2564638"/>
              <a:ext cx="2219325" cy="2018664"/>
            </a:xfrm>
            <a:custGeom>
              <a:avLst/>
              <a:gdLst/>
              <a:ahLst/>
              <a:cxnLst/>
              <a:rect l="l" t="t" r="r" b="b"/>
              <a:pathLst>
                <a:path w="2219325" h="2018664">
                  <a:moveTo>
                    <a:pt x="0" y="2018157"/>
                  </a:moveTo>
                  <a:lnTo>
                    <a:pt x="2219325" y="2018157"/>
                  </a:lnTo>
                  <a:lnTo>
                    <a:pt x="2219325" y="0"/>
                  </a:lnTo>
                  <a:lnTo>
                    <a:pt x="0" y="0"/>
                  </a:lnTo>
                  <a:lnTo>
                    <a:pt x="0" y="20181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379019" y="2559875"/>
            <a:ext cx="2259330" cy="2028189"/>
            <a:chOff x="6379019" y="2559875"/>
            <a:chExt cx="2259330" cy="2028189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8608" y="2569464"/>
              <a:ext cx="2240279" cy="200863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383782" y="2564638"/>
              <a:ext cx="2249805" cy="2018664"/>
            </a:xfrm>
            <a:custGeom>
              <a:avLst/>
              <a:gdLst/>
              <a:ahLst/>
              <a:cxnLst/>
              <a:rect l="l" t="t" r="r" b="b"/>
              <a:pathLst>
                <a:path w="2249804" h="2018664">
                  <a:moveTo>
                    <a:pt x="0" y="2018157"/>
                  </a:moveTo>
                  <a:lnTo>
                    <a:pt x="2249805" y="2018157"/>
                  </a:lnTo>
                  <a:lnTo>
                    <a:pt x="2249805" y="0"/>
                  </a:lnTo>
                  <a:lnTo>
                    <a:pt x="0" y="0"/>
                  </a:lnTo>
                  <a:lnTo>
                    <a:pt x="0" y="20181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711763" y="4327778"/>
            <a:ext cx="1591945" cy="1439545"/>
            <a:chOff x="4711763" y="4327778"/>
            <a:chExt cx="1591945" cy="143954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21352" y="4337303"/>
              <a:ext cx="1572768" cy="1420368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716526" y="4332541"/>
              <a:ext cx="1582420" cy="1430020"/>
            </a:xfrm>
            <a:custGeom>
              <a:avLst/>
              <a:gdLst/>
              <a:ahLst/>
              <a:cxnLst/>
              <a:rect l="l" t="t" r="r" b="b"/>
              <a:pathLst>
                <a:path w="1582420" h="1430020">
                  <a:moveTo>
                    <a:pt x="0" y="1429893"/>
                  </a:moveTo>
                  <a:lnTo>
                    <a:pt x="1582293" y="1429893"/>
                  </a:lnTo>
                  <a:lnTo>
                    <a:pt x="1582293" y="0"/>
                  </a:lnTo>
                  <a:lnTo>
                    <a:pt x="0" y="0"/>
                  </a:lnTo>
                  <a:lnTo>
                    <a:pt x="0" y="14298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4072509" y="5939434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8" name="object 1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7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844" y="1110586"/>
            <a:ext cx="7347584" cy="221932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Localized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longer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handles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padded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grips</a:t>
            </a:r>
            <a:endParaRPr sz="2400">
              <a:latin typeface="Tahoma"/>
              <a:cs typeface="Tahoma"/>
            </a:endParaRPr>
          </a:p>
          <a:p>
            <a:pPr lvl="1" marL="755015" marR="554355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Alternate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between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bending,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kneeling,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sitting,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squatting;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sit/stand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stools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tables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720" y="3514344"/>
            <a:ext cx="1133855" cy="23530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5792" y="4245864"/>
            <a:ext cx="1207007" cy="16215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77055" y="3508248"/>
            <a:ext cx="2093976" cy="128625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547427" y="4906898"/>
            <a:ext cx="2110105" cy="939800"/>
            <a:chOff x="3547427" y="4906898"/>
            <a:chExt cx="2110105" cy="9398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7016" y="4916424"/>
              <a:ext cx="2090927" cy="9204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552190" y="4911661"/>
              <a:ext cx="2100580" cy="930275"/>
            </a:xfrm>
            <a:custGeom>
              <a:avLst/>
              <a:gdLst/>
              <a:ahLst/>
              <a:cxnLst/>
              <a:rect l="l" t="t" r="r" b="b"/>
              <a:pathLst>
                <a:path w="2100579" h="930275">
                  <a:moveTo>
                    <a:pt x="0" y="930020"/>
                  </a:moveTo>
                  <a:lnTo>
                    <a:pt x="2100453" y="930020"/>
                  </a:lnTo>
                  <a:lnTo>
                    <a:pt x="2100453" y="0"/>
                  </a:lnTo>
                  <a:lnTo>
                    <a:pt x="0" y="0"/>
                  </a:lnTo>
                  <a:lnTo>
                    <a:pt x="0" y="9300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174803" y="4029075"/>
            <a:ext cx="2411730" cy="1817370"/>
            <a:chOff x="6174803" y="4029075"/>
            <a:chExt cx="2411730" cy="181737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84391" y="4038600"/>
              <a:ext cx="2392679" cy="179832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179565" y="4033837"/>
              <a:ext cx="2402205" cy="1807845"/>
            </a:xfrm>
            <a:custGeom>
              <a:avLst/>
              <a:gdLst/>
              <a:ahLst/>
              <a:cxnLst/>
              <a:rect l="l" t="t" r="r" b="b"/>
              <a:pathLst>
                <a:path w="2402204" h="1807845">
                  <a:moveTo>
                    <a:pt x="0" y="1807845"/>
                  </a:moveTo>
                  <a:lnTo>
                    <a:pt x="2402205" y="1807845"/>
                  </a:lnTo>
                  <a:lnTo>
                    <a:pt x="2402205" y="0"/>
                  </a:lnTo>
                  <a:lnTo>
                    <a:pt x="0" y="0"/>
                  </a:lnTo>
                  <a:lnTo>
                    <a:pt x="0" y="18078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963415" y="5915659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</a:t>
            </a:r>
            <a:r>
              <a:rPr dirty="0" spc="-4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9144" y="986646"/>
            <a:ext cx="7349490" cy="251333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algn="ctr" marL="3441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44170" algn="l"/>
              </a:tabLst>
            </a:pPr>
            <a:r>
              <a:rPr dirty="0" sz="2800">
                <a:latin typeface="Tahoma"/>
                <a:cs typeface="Tahoma"/>
              </a:rPr>
              <a:t>Localized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pressure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algn="ctr" lvl="1" marL="285115" marR="1955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85115" algn="l"/>
              </a:tabLst>
            </a:pPr>
            <a:r>
              <a:rPr dirty="0" sz="2400">
                <a:latin typeface="Tahoma"/>
                <a:cs typeface="Tahoma"/>
              </a:rPr>
              <a:t>Pad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table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edges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tables/desktops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with</a:t>
            </a:r>
            <a:endParaRPr sz="2400">
              <a:latin typeface="Tahoma"/>
              <a:cs typeface="Tahoma"/>
            </a:endParaRPr>
          </a:p>
          <a:p>
            <a:pPr algn="ctr" marR="383032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rounded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edges</a:t>
            </a:r>
            <a:endParaRPr sz="2400">
              <a:latin typeface="Tahoma"/>
              <a:cs typeface="Tahoma"/>
            </a:endParaRPr>
          </a:p>
          <a:p>
            <a:pPr algn="ctr" lvl="1" marL="285115" marR="157480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85115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wrist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rests,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anti-</a:t>
            </a:r>
            <a:r>
              <a:rPr dirty="0" sz="2400">
                <a:latin typeface="Tahoma"/>
                <a:cs typeface="Tahoma"/>
              </a:rPr>
              <a:t>fatigue </a:t>
            </a:r>
            <a:r>
              <a:rPr dirty="0" sz="2400" spc="-10">
                <a:latin typeface="Tahoma"/>
                <a:cs typeface="Tahoma"/>
              </a:rPr>
              <a:t>mats,</a:t>
            </a:r>
            <a:endParaRPr sz="2400">
              <a:latin typeface="Tahoma"/>
              <a:cs typeface="Tahoma"/>
            </a:endParaRPr>
          </a:p>
          <a:p>
            <a:pPr algn="ctr" marR="148844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knee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pads,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inserts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other</a:t>
            </a:r>
            <a:endParaRPr sz="2400">
              <a:latin typeface="Tahoma"/>
              <a:cs typeface="Tahoma"/>
            </a:endParaRPr>
          </a:p>
          <a:p>
            <a:pPr algn="ctr" marR="654050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items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reduce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stress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body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parts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7080" y="2392679"/>
            <a:ext cx="1368552" cy="119176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7447" y="3974591"/>
            <a:ext cx="1981200" cy="193548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309683" y="3968115"/>
            <a:ext cx="2204720" cy="1930400"/>
            <a:chOff x="3309683" y="3968115"/>
            <a:chExt cx="2204720" cy="19304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19272" y="3977640"/>
              <a:ext cx="2185416" cy="191109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314446" y="3972877"/>
              <a:ext cx="2195195" cy="1920875"/>
            </a:xfrm>
            <a:custGeom>
              <a:avLst/>
              <a:gdLst/>
              <a:ahLst/>
              <a:cxnLst/>
              <a:rect l="l" t="t" r="r" b="b"/>
              <a:pathLst>
                <a:path w="2195195" h="1920875">
                  <a:moveTo>
                    <a:pt x="0" y="1920620"/>
                  </a:moveTo>
                  <a:lnTo>
                    <a:pt x="2194941" y="1920620"/>
                  </a:lnTo>
                  <a:lnTo>
                    <a:pt x="2194941" y="0"/>
                  </a:lnTo>
                  <a:lnTo>
                    <a:pt x="0" y="0"/>
                  </a:lnTo>
                  <a:lnTo>
                    <a:pt x="0" y="192062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5912611" y="3961891"/>
            <a:ext cx="2653030" cy="1415415"/>
            <a:chOff x="5912611" y="3961891"/>
            <a:chExt cx="2653030" cy="141541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25311" y="3974591"/>
              <a:ext cx="2627376" cy="138988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918961" y="3968241"/>
              <a:ext cx="2640330" cy="1402715"/>
            </a:xfrm>
            <a:custGeom>
              <a:avLst/>
              <a:gdLst/>
              <a:ahLst/>
              <a:cxnLst/>
              <a:rect l="l" t="t" r="r" b="b"/>
              <a:pathLst>
                <a:path w="2640329" h="1402714">
                  <a:moveTo>
                    <a:pt x="0" y="1402587"/>
                  </a:moveTo>
                  <a:lnTo>
                    <a:pt x="2640076" y="1402587"/>
                  </a:lnTo>
                  <a:lnTo>
                    <a:pt x="2640076" y="0"/>
                  </a:lnTo>
                  <a:lnTo>
                    <a:pt x="0" y="0"/>
                  </a:lnTo>
                  <a:lnTo>
                    <a:pt x="0" y="14025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201536" y="5776671"/>
            <a:ext cx="1068070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088842"/>
            <a:ext cx="5422265" cy="335661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objects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than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0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75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lbs.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once/day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55 lbs.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ten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times/day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10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lbs.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more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twice/minute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or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more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than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2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hours/day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25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lbs.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above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shoulders,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below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knees,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arms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length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more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than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25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times/day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91211" y="1666811"/>
            <a:ext cx="2000250" cy="1771650"/>
            <a:chOff x="6391211" y="1666811"/>
            <a:chExt cx="2000250" cy="17716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99" y="1676399"/>
              <a:ext cx="1981200" cy="17526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395973" y="1671573"/>
              <a:ext cx="1990725" cy="1762125"/>
            </a:xfrm>
            <a:custGeom>
              <a:avLst/>
              <a:gdLst/>
              <a:ahLst/>
              <a:cxnLst/>
              <a:rect l="l" t="t" r="r" b="b"/>
              <a:pathLst>
                <a:path w="1990725" h="1762125">
                  <a:moveTo>
                    <a:pt x="0" y="1762125"/>
                  </a:moveTo>
                  <a:lnTo>
                    <a:pt x="1990725" y="1762125"/>
                  </a:lnTo>
                  <a:lnTo>
                    <a:pt x="1990725" y="0"/>
                  </a:lnTo>
                  <a:lnTo>
                    <a:pt x="0" y="0"/>
                  </a:lnTo>
                  <a:lnTo>
                    <a:pt x="0" y="1762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2668016" y="5863538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4340352"/>
            <a:ext cx="1395984" cy="170992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391211" y="4096130"/>
            <a:ext cx="2018664" cy="1964055"/>
            <a:chOff x="6391211" y="4096130"/>
            <a:chExt cx="2018664" cy="196405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00799" y="4105655"/>
              <a:ext cx="1999488" cy="1944624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395973" y="4100893"/>
              <a:ext cx="2009139" cy="1954530"/>
            </a:xfrm>
            <a:custGeom>
              <a:avLst/>
              <a:gdLst/>
              <a:ahLst/>
              <a:cxnLst/>
              <a:rect l="l" t="t" r="r" b="b"/>
              <a:pathLst>
                <a:path w="2009140" h="1954529">
                  <a:moveTo>
                    <a:pt x="0" y="1954149"/>
                  </a:moveTo>
                  <a:lnTo>
                    <a:pt x="2009012" y="1954149"/>
                  </a:lnTo>
                  <a:lnTo>
                    <a:pt x="2009012" y="0"/>
                  </a:lnTo>
                  <a:lnTo>
                    <a:pt x="0" y="0"/>
                  </a:lnTo>
                  <a:lnTo>
                    <a:pt x="0" y="195414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65483"/>
            <a:ext cx="5713730" cy="975994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objects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165">
                <a:latin typeface="Arial"/>
                <a:cs typeface="Arial"/>
              </a:rPr>
              <a:t> </a:t>
            </a:r>
            <a:r>
              <a:rPr dirty="0" sz="2400" spc="-25">
                <a:latin typeface="Tahoma"/>
                <a:cs typeface="Tahoma"/>
              </a:rPr>
              <a:t>Heavy,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frequent,</a:t>
            </a:r>
            <a:r>
              <a:rPr dirty="0" sz="2400" spc="-1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awkward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lifting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7298" y="2505011"/>
            <a:ext cx="2091689" cy="2762250"/>
            <a:chOff x="487298" y="2505011"/>
            <a:chExt cx="2091689" cy="27622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823" y="2514599"/>
              <a:ext cx="2072639" cy="2743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2061" y="2509773"/>
              <a:ext cx="2082164" cy="2752725"/>
            </a:xfrm>
            <a:custGeom>
              <a:avLst/>
              <a:gdLst/>
              <a:ahLst/>
              <a:cxnLst/>
              <a:rect l="l" t="t" r="r" b="b"/>
              <a:pathLst>
                <a:path w="2082164" h="2752725">
                  <a:moveTo>
                    <a:pt x="0" y="2752725"/>
                  </a:moveTo>
                  <a:lnTo>
                    <a:pt x="2082164" y="2752725"/>
                  </a:lnTo>
                  <a:lnTo>
                    <a:pt x="2082164" y="0"/>
                  </a:lnTo>
                  <a:lnTo>
                    <a:pt x="0" y="0"/>
                  </a:lnTo>
                  <a:lnTo>
                    <a:pt x="0" y="2752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2910395" y="2529395"/>
            <a:ext cx="2762250" cy="2762250"/>
            <a:chOff x="2910395" y="2529395"/>
            <a:chExt cx="2762250" cy="27622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19983" y="2538983"/>
              <a:ext cx="2743199" cy="27432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2915157" y="2534157"/>
              <a:ext cx="2752725" cy="2752725"/>
            </a:xfrm>
            <a:custGeom>
              <a:avLst/>
              <a:gdLst/>
              <a:ahLst/>
              <a:cxnLst/>
              <a:rect l="l" t="t" r="r" b="b"/>
              <a:pathLst>
                <a:path w="2752725" h="2752725">
                  <a:moveTo>
                    <a:pt x="0" y="2752725"/>
                  </a:moveTo>
                  <a:lnTo>
                    <a:pt x="2752724" y="2752725"/>
                  </a:lnTo>
                  <a:lnTo>
                    <a:pt x="2752724" y="0"/>
                  </a:lnTo>
                  <a:lnTo>
                    <a:pt x="0" y="0"/>
                  </a:lnTo>
                  <a:lnTo>
                    <a:pt x="0" y="2752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6004115" y="2505011"/>
            <a:ext cx="2631440" cy="2762250"/>
            <a:chOff x="6004115" y="2505011"/>
            <a:chExt cx="2631440" cy="276225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3704" y="2514599"/>
              <a:ext cx="2612136" cy="274320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008878" y="2509773"/>
              <a:ext cx="2621915" cy="2752725"/>
            </a:xfrm>
            <a:custGeom>
              <a:avLst/>
              <a:gdLst/>
              <a:ahLst/>
              <a:cxnLst/>
              <a:rect l="l" t="t" r="r" b="b"/>
              <a:pathLst>
                <a:path w="2621915" h="2752725">
                  <a:moveTo>
                    <a:pt x="0" y="2752725"/>
                  </a:moveTo>
                  <a:lnTo>
                    <a:pt x="2621660" y="2752725"/>
                  </a:lnTo>
                  <a:lnTo>
                    <a:pt x="2621660" y="0"/>
                  </a:lnTo>
                  <a:lnTo>
                    <a:pt x="0" y="0"/>
                  </a:lnTo>
                  <a:lnTo>
                    <a:pt x="0" y="27527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40251" y="591169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110586"/>
            <a:ext cx="5510530" cy="445325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Managing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lifting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Plan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lifts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Minimize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lifting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distances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Position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materials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power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zone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levels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Avoid</a:t>
            </a:r>
            <a:r>
              <a:rPr dirty="0" sz="2000" spc="-1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manually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lifting/lowering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loads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to/from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floor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 spc="-10">
                <a:latin typeface="Tahoma"/>
                <a:cs typeface="Tahoma"/>
              </a:rPr>
              <a:t>Identify/reduce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unstable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heavy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 spc="-10">
                <a:latin typeface="Tahoma"/>
                <a:cs typeface="Tahoma"/>
              </a:rPr>
              <a:t>loads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Reduce</a:t>
            </a:r>
            <a:r>
              <a:rPr dirty="0" sz="2000" spc="-9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frequency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10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lifting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duration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lifting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tasks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Provide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clear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access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321363" y="978090"/>
            <a:ext cx="3271520" cy="4978400"/>
            <a:chOff x="5321363" y="978090"/>
            <a:chExt cx="3271520" cy="4978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600" y="1164335"/>
              <a:ext cx="1991133" cy="24384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319774" y="1159509"/>
              <a:ext cx="2027555" cy="2447925"/>
            </a:xfrm>
            <a:custGeom>
              <a:avLst/>
              <a:gdLst/>
              <a:ahLst/>
              <a:cxnLst/>
              <a:rect l="l" t="t" r="r" b="b"/>
              <a:pathLst>
                <a:path w="2027554" h="2447925">
                  <a:moveTo>
                    <a:pt x="0" y="2447925"/>
                  </a:moveTo>
                  <a:lnTo>
                    <a:pt x="2027301" y="2447925"/>
                  </a:lnTo>
                  <a:lnTo>
                    <a:pt x="2027301" y="0"/>
                  </a:lnTo>
                  <a:lnTo>
                    <a:pt x="0" y="0"/>
                  </a:lnTo>
                  <a:lnTo>
                    <a:pt x="0" y="2447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0952" y="987551"/>
              <a:ext cx="1088122" cy="157886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326126" y="982852"/>
              <a:ext cx="1104265" cy="1588770"/>
            </a:xfrm>
            <a:custGeom>
              <a:avLst/>
              <a:gdLst/>
              <a:ahLst/>
              <a:cxnLst/>
              <a:rect l="l" t="t" r="r" b="b"/>
              <a:pathLst>
                <a:path w="1104264" h="1588770">
                  <a:moveTo>
                    <a:pt x="0" y="1588389"/>
                  </a:moveTo>
                  <a:lnTo>
                    <a:pt x="1103756" y="1588389"/>
                  </a:lnTo>
                  <a:lnTo>
                    <a:pt x="1103756" y="0"/>
                  </a:lnTo>
                  <a:lnTo>
                    <a:pt x="0" y="0"/>
                  </a:lnTo>
                  <a:lnTo>
                    <a:pt x="0" y="15883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600" y="3429068"/>
              <a:ext cx="1864233" cy="197803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700774" y="3424173"/>
              <a:ext cx="1887220" cy="1988185"/>
            </a:xfrm>
            <a:custGeom>
              <a:avLst/>
              <a:gdLst/>
              <a:ahLst/>
              <a:cxnLst/>
              <a:rect l="l" t="t" r="r" b="b"/>
              <a:pathLst>
                <a:path w="1887220" h="1988185">
                  <a:moveTo>
                    <a:pt x="0" y="1987677"/>
                  </a:moveTo>
                  <a:lnTo>
                    <a:pt x="1887093" y="1987677"/>
                  </a:lnTo>
                  <a:lnTo>
                    <a:pt x="1887093" y="0"/>
                  </a:lnTo>
                  <a:lnTo>
                    <a:pt x="0" y="0"/>
                  </a:lnTo>
                  <a:lnTo>
                    <a:pt x="0" y="198767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44312" y="4416612"/>
              <a:ext cx="1408176" cy="153000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539486" y="4411789"/>
              <a:ext cx="1417955" cy="1539875"/>
            </a:xfrm>
            <a:custGeom>
              <a:avLst/>
              <a:gdLst/>
              <a:ahLst/>
              <a:cxnLst/>
              <a:rect l="l" t="t" r="r" b="b"/>
              <a:pathLst>
                <a:path w="1417954" h="1539875">
                  <a:moveTo>
                    <a:pt x="0" y="1539621"/>
                  </a:moveTo>
                  <a:lnTo>
                    <a:pt x="1417700" y="1539621"/>
                  </a:lnTo>
                  <a:lnTo>
                    <a:pt x="1417700" y="0"/>
                  </a:lnTo>
                  <a:lnTo>
                    <a:pt x="0" y="0"/>
                  </a:lnTo>
                  <a:lnTo>
                    <a:pt x="0" y="15396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7051040" y="5820257"/>
            <a:ext cx="10972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graphics: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6598475" y="904811"/>
            <a:ext cx="2116455" cy="4990465"/>
            <a:chOff x="6598475" y="904811"/>
            <a:chExt cx="2116455" cy="49904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52488" y="4410514"/>
              <a:ext cx="1737885" cy="147514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947662" y="4405693"/>
              <a:ext cx="1762125" cy="1485265"/>
            </a:xfrm>
            <a:custGeom>
              <a:avLst/>
              <a:gdLst/>
              <a:ahLst/>
              <a:cxnLst/>
              <a:rect l="l" t="t" r="r" b="b"/>
              <a:pathLst>
                <a:path w="1762125" h="1485264">
                  <a:moveTo>
                    <a:pt x="0" y="1484757"/>
                  </a:moveTo>
                  <a:lnTo>
                    <a:pt x="1762125" y="1484757"/>
                  </a:lnTo>
                  <a:lnTo>
                    <a:pt x="1762125" y="0"/>
                  </a:lnTo>
                  <a:lnTo>
                    <a:pt x="0" y="0"/>
                  </a:lnTo>
                  <a:lnTo>
                    <a:pt x="0" y="1484757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8064" y="3011424"/>
              <a:ext cx="1428333" cy="143255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603238" y="3006597"/>
              <a:ext cx="1448435" cy="1442085"/>
            </a:xfrm>
            <a:custGeom>
              <a:avLst/>
              <a:gdLst/>
              <a:ahLst/>
              <a:cxnLst/>
              <a:rect l="l" t="t" r="r" b="b"/>
              <a:pathLst>
                <a:path w="1448434" h="1442085">
                  <a:moveTo>
                    <a:pt x="0" y="1442084"/>
                  </a:moveTo>
                  <a:lnTo>
                    <a:pt x="1448180" y="1442084"/>
                  </a:lnTo>
                  <a:lnTo>
                    <a:pt x="1448180" y="0"/>
                  </a:lnTo>
                  <a:lnTo>
                    <a:pt x="0" y="0"/>
                  </a:lnTo>
                  <a:lnTo>
                    <a:pt x="0" y="14420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21880" y="2133626"/>
              <a:ext cx="1283163" cy="137154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7417054" y="2128774"/>
              <a:ext cx="1292860" cy="1381125"/>
            </a:xfrm>
            <a:custGeom>
              <a:avLst/>
              <a:gdLst/>
              <a:ahLst/>
              <a:cxnLst/>
              <a:rect l="l" t="t" r="r" b="b"/>
              <a:pathLst>
                <a:path w="1292859" h="1381125">
                  <a:moveTo>
                    <a:pt x="0" y="1381125"/>
                  </a:moveTo>
                  <a:lnTo>
                    <a:pt x="1292732" y="1381125"/>
                  </a:lnTo>
                  <a:lnTo>
                    <a:pt x="1292732" y="0"/>
                  </a:lnTo>
                  <a:lnTo>
                    <a:pt x="0" y="0"/>
                  </a:lnTo>
                  <a:lnTo>
                    <a:pt x="0" y="1381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38544" y="914400"/>
              <a:ext cx="1393073" cy="168249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633718" y="909574"/>
              <a:ext cx="1417955" cy="1692275"/>
            </a:xfrm>
            <a:custGeom>
              <a:avLst/>
              <a:gdLst/>
              <a:ahLst/>
              <a:cxnLst/>
              <a:rect l="l" t="t" r="r" b="b"/>
              <a:pathLst>
                <a:path w="1417954" h="1692275">
                  <a:moveTo>
                    <a:pt x="0" y="1692021"/>
                  </a:moveTo>
                  <a:lnTo>
                    <a:pt x="1417701" y="1692021"/>
                  </a:lnTo>
                  <a:lnTo>
                    <a:pt x="1417701" y="0"/>
                  </a:lnTo>
                  <a:lnTo>
                    <a:pt x="0" y="0"/>
                  </a:lnTo>
                  <a:lnTo>
                    <a:pt x="0" y="16920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656336" y="1020671"/>
            <a:ext cx="5667375" cy="504126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guidelines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safer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lifting</a:t>
            </a:r>
            <a:endParaRPr sz="24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Stretch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before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lifting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Check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tags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loads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 spc="-30">
                <a:latin typeface="Tahoma"/>
                <a:cs typeface="Tahoma"/>
              </a:rPr>
              <a:t>Test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load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for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stability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weight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Plan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lift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Use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proper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lifting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techniques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–</a:t>
            </a:r>
            <a:endParaRPr sz="2000">
              <a:latin typeface="Tahoma"/>
              <a:cs typeface="Tahoma"/>
            </a:endParaRPr>
          </a:p>
          <a:p>
            <a:pPr marL="1155700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Tahoma"/>
                <a:cs typeface="Tahoma"/>
              </a:rPr>
              <a:t>grip;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two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hands;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smooth,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even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motions; </a:t>
            </a:r>
            <a:r>
              <a:rPr dirty="0" sz="2000">
                <a:latin typeface="Tahoma"/>
                <a:cs typeface="Tahoma"/>
              </a:rPr>
              <a:t>load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close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body;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legs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push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up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>
                <a:latin typeface="Tahoma"/>
                <a:cs typeface="Tahoma"/>
              </a:rPr>
              <a:t>lift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load;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avoid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twisting;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alternate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with </a:t>
            </a:r>
            <a:r>
              <a:rPr dirty="0" sz="2000">
                <a:latin typeface="Tahoma"/>
                <a:cs typeface="Tahoma"/>
              </a:rPr>
              <a:t>less</a:t>
            </a:r>
            <a:r>
              <a:rPr dirty="0" sz="2000" spc="-10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physically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demanding</a:t>
            </a:r>
            <a:r>
              <a:rPr dirty="0" sz="2000" spc="-10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tasks;</a:t>
            </a:r>
            <a:endParaRPr sz="2000">
              <a:latin typeface="Tahoma"/>
              <a:cs typeface="Tahoma"/>
            </a:endParaRPr>
          </a:p>
          <a:p>
            <a:pPr marL="115570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rest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breaks</a:t>
            </a:r>
            <a:endParaRPr sz="20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000">
                <a:latin typeface="Tahoma"/>
                <a:cs typeface="Tahoma"/>
              </a:rPr>
              <a:t>Get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assistance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necessary</a:t>
            </a:r>
            <a:endParaRPr sz="2000">
              <a:latin typeface="Tahoma"/>
              <a:cs typeface="Tahoma"/>
            </a:endParaRPr>
          </a:p>
          <a:p>
            <a:pPr marL="3319779">
              <a:lnSpc>
                <a:spcPct val="100000"/>
              </a:lnSpc>
              <a:spcBef>
                <a:spcPts val="175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9700" y="2197100"/>
            <a:ext cx="8788400" cy="3164840"/>
            <a:chOff x="139700" y="2197100"/>
            <a:chExt cx="8788400" cy="3164840"/>
          </a:xfrm>
        </p:grpSpPr>
        <p:sp>
          <p:nvSpPr>
            <p:cNvPr id="3" name="object 3" descr=""/>
            <p:cNvSpPr/>
            <p:nvPr/>
          </p:nvSpPr>
          <p:spPr>
            <a:xfrm>
              <a:off x="152400" y="2209800"/>
              <a:ext cx="8763000" cy="3139440"/>
            </a:xfrm>
            <a:custGeom>
              <a:avLst/>
              <a:gdLst/>
              <a:ahLst/>
              <a:cxnLst/>
              <a:rect l="l" t="t" r="r" b="b"/>
              <a:pathLst>
                <a:path w="8763000" h="3139440">
                  <a:moveTo>
                    <a:pt x="8763000" y="0"/>
                  </a:moveTo>
                  <a:lnTo>
                    <a:pt x="0" y="0"/>
                  </a:lnTo>
                  <a:lnTo>
                    <a:pt x="0" y="3139440"/>
                  </a:lnTo>
                  <a:lnTo>
                    <a:pt x="8763000" y="3139440"/>
                  </a:lnTo>
                  <a:lnTo>
                    <a:pt x="8763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52400" y="2209800"/>
              <a:ext cx="8763000" cy="3139440"/>
            </a:xfrm>
            <a:custGeom>
              <a:avLst/>
              <a:gdLst/>
              <a:ahLst/>
              <a:cxnLst/>
              <a:rect l="l" t="t" r="r" b="b"/>
              <a:pathLst>
                <a:path w="8763000" h="3139440">
                  <a:moveTo>
                    <a:pt x="0" y="3139440"/>
                  </a:moveTo>
                  <a:lnTo>
                    <a:pt x="8763000" y="3139440"/>
                  </a:lnTo>
                  <a:lnTo>
                    <a:pt x="8763000" y="0"/>
                  </a:lnTo>
                  <a:lnTo>
                    <a:pt x="0" y="0"/>
                  </a:lnTo>
                  <a:lnTo>
                    <a:pt x="0" y="3139440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764844" y="1110586"/>
            <a:ext cx="4623435" cy="97536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9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techniques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20040" y="2366010"/>
            <a:ext cx="1633220" cy="2768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0"/>
              </a:spcBef>
            </a:pP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Caution:</a:t>
            </a:r>
            <a:r>
              <a:rPr dirty="0" sz="2000" spc="-5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FF0000"/>
                </a:solidFill>
                <a:latin typeface="Calibri"/>
                <a:cs typeface="Calibri"/>
              </a:rPr>
              <a:t>This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technique</a:t>
            </a:r>
            <a:r>
              <a:rPr dirty="0" sz="2000" spc="-7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FF0000"/>
                </a:solidFill>
                <a:latin typeface="Calibri"/>
                <a:cs typeface="Calibri"/>
              </a:rPr>
              <a:t>may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be</a:t>
            </a:r>
            <a:r>
              <a:rPr dirty="0" sz="2000" spc="-1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Calibri"/>
                <a:cs typeface="Calibri"/>
              </a:rPr>
              <a:t>effective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only</a:t>
            </a:r>
            <a:r>
              <a:rPr dirty="0" sz="2000" spc="-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if</a:t>
            </a:r>
            <a:r>
              <a:rPr dirty="0" sz="2000" spc="-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20" b="1">
                <a:solidFill>
                  <a:srgbClr val="FF0000"/>
                </a:solidFill>
                <a:latin typeface="Calibri"/>
                <a:cs typeface="Calibri"/>
              </a:rPr>
              <a:t>loads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are</a:t>
            </a:r>
            <a:r>
              <a:rPr dirty="0" sz="2000" spc="-4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small,</a:t>
            </a:r>
            <a:r>
              <a:rPr dirty="0" sz="2000" spc="-3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Calibri"/>
                <a:cs typeface="Calibri"/>
              </a:rPr>
              <a:t>light-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weight,</a:t>
            </a:r>
            <a:r>
              <a:rPr dirty="0" sz="20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FF0000"/>
                </a:solidFill>
                <a:latin typeface="Calibri"/>
                <a:cs typeface="Calibri"/>
              </a:rPr>
              <a:t>and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 can</a:t>
            </a:r>
            <a:r>
              <a:rPr dirty="0" sz="2000" spc="-5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easily</a:t>
            </a:r>
            <a:r>
              <a:rPr dirty="0" sz="2000" spc="-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FF0000"/>
                </a:solidFill>
                <a:latin typeface="Calibri"/>
                <a:cs typeface="Calibri"/>
              </a:rPr>
              <a:t>fit </a:t>
            </a:r>
            <a:r>
              <a:rPr dirty="0" sz="2000" b="1">
                <a:solidFill>
                  <a:srgbClr val="FF0000"/>
                </a:solidFill>
                <a:latin typeface="Calibri"/>
                <a:cs typeface="Calibri"/>
              </a:rPr>
              <a:t>between</a:t>
            </a:r>
            <a:r>
              <a:rPr dirty="0" sz="2000" spc="-90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000" spc="-25" b="1">
                <a:solidFill>
                  <a:srgbClr val="FF0000"/>
                </a:solidFill>
                <a:latin typeface="Calibri"/>
                <a:cs typeface="Calibri"/>
              </a:rPr>
              <a:t>the </a:t>
            </a:r>
            <a:r>
              <a:rPr dirty="0" sz="2000" spc="-10" b="1">
                <a:solidFill>
                  <a:srgbClr val="FF0000"/>
                </a:solidFill>
                <a:latin typeface="Calibri"/>
                <a:cs typeface="Calibri"/>
              </a:rPr>
              <a:t>knees.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2060003" y="2337371"/>
            <a:ext cx="6788784" cy="2625725"/>
            <a:chOff x="2060003" y="2337371"/>
            <a:chExt cx="6788784" cy="262572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9592" y="2346974"/>
              <a:ext cx="1626952" cy="259992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064766" y="2342133"/>
              <a:ext cx="1646555" cy="2609850"/>
            </a:xfrm>
            <a:custGeom>
              <a:avLst/>
              <a:gdLst/>
              <a:ahLst/>
              <a:cxnLst/>
              <a:rect l="l" t="t" r="r" b="b"/>
              <a:pathLst>
                <a:path w="1646554" h="2609850">
                  <a:moveTo>
                    <a:pt x="0" y="2609469"/>
                  </a:moveTo>
                  <a:lnTo>
                    <a:pt x="1646301" y="2609469"/>
                  </a:lnTo>
                  <a:lnTo>
                    <a:pt x="1646301" y="0"/>
                  </a:lnTo>
                  <a:lnTo>
                    <a:pt x="0" y="0"/>
                  </a:lnTo>
                  <a:lnTo>
                    <a:pt x="0" y="260946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94760" y="2359151"/>
              <a:ext cx="1621424" cy="2593792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3789933" y="2354452"/>
              <a:ext cx="1631314" cy="2603500"/>
            </a:xfrm>
            <a:custGeom>
              <a:avLst/>
              <a:gdLst/>
              <a:ahLst/>
              <a:cxnLst/>
              <a:rect l="l" t="t" r="r" b="b"/>
              <a:pathLst>
                <a:path w="1631314" h="2603500">
                  <a:moveTo>
                    <a:pt x="0" y="2603373"/>
                  </a:moveTo>
                  <a:lnTo>
                    <a:pt x="1631061" y="2603373"/>
                  </a:lnTo>
                  <a:lnTo>
                    <a:pt x="1631061" y="0"/>
                  </a:lnTo>
                  <a:lnTo>
                    <a:pt x="0" y="0"/>
                  </a:lnTo>
                  <a:lnTo>
                    <a:pt x="0" y="26033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4687" y="2359151"/>
              <a:ext cx="1621424" cy="2593792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5499862" y="2354452"/>
              <a:ext cx="1631314" cy="2603500"/>
            </a:xfrm>
            <a:custGeom>
              <a:avLst/>
              <a:gdLst/>
              <a:ahLst/>
              <a:cxnLst/>
              <a:rect l="l" t="t" r="r" b="b"/>
              <a:pathLst>
                <a:path w="1631315" h="2603500">
                  <a:moveTo>
                    <a:pt x="0" y="2603373"/>
                  </a:moveTo>
                  <a:lnTo>
                    <a:pt x="1631061" y="2603373"/>
                  </a:lnTo>
                  <a:lnTo>
                    <a:pt x="1631061" y="0"/>
                  </a:lnTo>
                  <a:lnTo>
                    <a:pt x="0" y="0"/>
                  </a:lnTo>
                  <a:lnTo>
                    <a:pt x="0" y="26033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14616" y="2346959"/>
              <a:ext cx="1624533" cy="259988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209789" y="2342133"/>
              <a:ext cx="1634489" cy="2609850"/>
            </a:xfrm>
            <a:custGeom>
              <a:avLst/>
              <a:gdLst/>
              <a:ahLst/>
              <a:cxnLst/>
              <a:rect l="l" t="t" r="r" b="b"/>
              <a:pathLst>
                <a:path w="1634490" h="2609850">
                  <a:moveTo>
                    <a:pt x="0" y="2609469"/>
                  </a:moveTo>
                  <a:lnTo>
                    <a:pt x="1634108" y="2609469"/>
                  </a:lnTo>
                  <a:lnTo>
                    <a:pt x="1634108" y="0"/>
                  </a:lnTo>
                  <a:lnTo>
                    <a:pt x="0" y="0"/>
                  </a:lnTo>
                  <a:lnTo>
                    <a:pt x="0" y="2609469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2198242" y="4967096"/>
            <a:ext cx="652208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Keep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the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load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close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to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your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body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and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lift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by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pushing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up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with</a:t>
            </a:r>
            <a:r>
              <a:rPr dirty="0" sz="1800" spc="-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your</a:t>
            </a:r>
            <a:r>
              <a:rPr dirty="0" sz="1800" spc="-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legs.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81152" y="5377433"/>
            <a:ext cx="62420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20" name="object 2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3123" y="2120900"/>
            <a:ext cx="8712200" cy="3808095"/>
            <a:chOff x="103123" y="2120900"/>
            <a:chExt cx="8712200" cy="3808095"/>
          </a:xfrm>
        </p:grpSpPr>
        <p:sp>
          <p:nvSpPr>
            <p:cNvPr id="3" name="object 3" descr=""/>
            <p:cNvSpPr/>
            <p:nvPr/>
          </p:nvSpPr>
          <p:spPr>
            <a:xfrm>
              <a:off x="115823" y="2133600"/>
              <a:ext cx="8686800" cy="3782695"/>
            </a:xfrm>
            <a:custGeom>
              <a:avLst/>
              <a:gdLst/>
              <a:ahLst/>
              <a:cxnLst/>
              <a:rect l="l" t="t" r="r" b="b"/>
              <a:pathLst>
                <a:path w="8686800" h="3782695">
                  <a:moveTo>
                    <a:pt x="8686800" y="0"/>
                  </a:moveTo>
                  <a:lnTo>
                    <a:pt x="0" y="0"/>
                  </a:lnTo>
                  <a:lnTo>
                    <a:pt x="0" y="3782568"/>
                  </a:lnTo>
                  <a:lnTo>
                    <a:pt x="8686800" y="3782568"/>
                  </a:lnTo>
                  <a:lnTo>
                    <a:pt x="8686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5823" y="2133600"/>
              <a:ext cx="8686800" cy="3782695"/>
            </a:xfrm>
            <a:custGeom>
              <a:avLst/>
              <a:gdLst/>
              <a:ahLst/>
              <a:cxnLst/>
              <a:rect l="l" t="t" r="r" b="b"/>
              <a:pathLst>
                <a:path w="8686800" h="3782695">
                  <a:moveTo>
                    <a:pt x="0" y="3782568"/>
                  </a:moveTo>
                  <a:lnTo>
                    <a:pt x="8686800" y="3782568"/>
                  </a:lnTo>
                  <a:lnTo>
                    <a:pt x="8686800" y="0"/>
                  </a:lnTo>
                  <a:lnTo>
                    <a:pt x="0" y="0"/>
                  </a:lnTo>
                  <a:lnTo>
                    <a:pt x="0" y="3782568"/>
                  </a:lnTo>
                  <a:close/>
                </a:path>
              </a:pathLst>
            </a:custGeom>
            <a:ln w="2539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223" y="2301228"/>
              <a:ext cx="1784007" cy="25603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3461" y="2296413"/>
              <a:ext cx="1814195" cy="2569845"/>
            </a:xfrm>
            <a:custGeom>
              <a:avLst/>
              <a:gdLst/>
              <a:ahLst/>
              <a:cxnLst/>
              <a:rect l="l" t="t" r="r" b="b"/>
              <a:pathLst>
                <a:path w="1814195" h="2569845">
                  <a:moveTo>
                    <a:pt x="0" y="2569845"/>
                  </a:moveTo>
                  <a:lnTo>
                    <a:pt x="1813941" y="2569845"/>
                  </a:lnTo>
                  <a:lnTo>
                    <a:pt x="1813941" y="0"/>
                  </a:lnTo>
                  <a:lnTo>
                    <a:pt x="0" y="0"/>
                  </a:lnTo>
                  <a:lnTo>
                    <a:pt x="0" y="25698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727659" y="1040074"/>
            <a:ext cx="4623435" cy="97663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-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techniques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6194" y="4909261"/>
            <a:ext cx="1553210" cy="5149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dirty="0" sz="1600">
                <a:latin typeface="Calibri"/>
                <a:cs typeface="Calibri"/>
              </a:rPr>
              <a:t>Lean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the sack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onto</a:t>
            </a:r>
            <a:endParaRPr sz="1600">
              <a:latin typeface="Calibri"/>
              <a:cs typeface="Calibri"/>
            </a:endParaRPr>
          </a:p>
          <a:p>
            <a:pPr marL="39370">
              <a:lnSpc>
                <a:spcPct val="100000"/>
              </a:lnSpc>
            </a:pPr>
            <a:r>
              <a:rPr dirty="0" sz="1600">
                <a:latin typeface="Calibri"/>
                <a:cs typeface="Calibri"/>
              </a:rPr>
              <a:t>your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kneeling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leg.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148395" y="2288603"/>
            <a:ext cx="1710689" cy="2597785"/>
            <a:chOff x="2148395" y="2288603"/>
            <a:chExt cx="1710689" cy="259778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7983" y="2298192"/>
              <a:ext cx="1691640" cy="2578607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2153157" y="2293366"/>
              <a:ext cx="1701164" cy="2588260"/>
            </a:xfrm>
            <a:custGeom>
              <a:avLst/>
              <a:gdLst/>
              <a:ahLst/>
              <a:cxnLst/>
              <a:rect l="l" t="t" r="r" b="b"/>
              <a:pathLst>
                <a:path w="1701164" h="2588260">
                  <a:moveTo>
                    <a:pt x="0" y="2588132"/>
                  </a:moveTo>
                  <a:lnTo>
                    <a:pt x="1701165" y="2588132"/>
                  </a:lnTo>
                  <a:lnTo>
                    <a:pt x="1701165" y="0"/>
                  </a:lnTo>
                  <a:lnTo>
                    <a:pt x="0" y="0"/>
                  </a:lnTo>
                  <a:lnTo>
                    <a:pt x="0" y="258813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2334514" y="4858639"/>
            <a:ext cx="1388110" cy="758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08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Calibri"/>
                <a:cs typeface="Calibri"/>
              </a:rPr>
              <a:t>Slide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the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sack</a:t>
            </a:r>
            <a:r>
              <a:rPr dirty="0" sz="1600" spc="-25">
                <a:latin typeface="Calibri"/>
                <a:cs typeface="Calibri"/>
              </a:rPr>
              <a:t> up </a:t>
            </a:r>
            <a:r>
              <a:rPr dirty="0" sz="1600">
                <a:latin typeface="Calibri"/>
                <a:cs typeface="Calibri"/>
              </a:rPr>
              <a:t>onto</a:t>
            </a:r>
            <a:r>
              <a:rPr dirty="0" sz="1600" spc="-6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your </a:t>
            </a:r>
            <a:r>
              <a:rPr dirty="0" sz="1600">
                <a:latin typeface="Calibri"/>
                <a:cs typeface="Calibri"/>
              </a:rPr>
              <a:t>kneeling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leg.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25379" y="2288603"/>
            <a:ext cx="1835785" cy="2597785"/>
            <a:chOff x="3925379" y="2288603"/>
            <a:chExt cx="1835785" cy="259778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4967" y="2298180"/>
              <a:ext cx="1806445" cy="2578619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3930141" y="2293366"/>
              <a:ext cx="1826260" cy="2588260"/>
            </a:xfrm>
            <a:custGeom>
              <a:avLst/>
              <a:gdLst/>
              <a:ahLst/>
              <a:cxnLst/>
              <a:rect l="l" t="t" r="r" b="b"/>
              <a:pathLst>
                <a:path w="1826260" h="2588260">
                  <a:moveTo>
                    <a:pt x="0" y="2588132"/>
                  </a:moveTo>
                  <a:lnTo>
                    <a:pt x="1826133" y="2588132"/>
                  </a:lnTo>
                  <a:lnTo>
                    <a:pt x="1826133" y="0"/>
                  </a:lnTo>
                  <a:lnTo>
                    <a:pt x="0" y="0"/>
                  </a:lnTo>
                  <a:lnTo>
                    <a:pt x="0" y="2588132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083639" y="4858639"/>
            <a:ext cx="1572895" cy="1002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R="5080" indent="127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Calibri"/>
                <a:cs typeface="Calibri"/>
              </a:rPr>
              <a:t>Slide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the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sack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onto </a:t>
            </a:r>
            <a:r>
              <a:rPr dirty="0" sz="1600">
                <a:latin typeface="Calibri"/>
                <a:cs typeface="Calibri"/>
              </a:rPr>
              <a:t>the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other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leg</a:t>
            </a:r>
            <a:r>
              <a:rPr dirty="0" sz="1600" spc="-20">
                <a:latin typeface="Calibri"/>
                <a:cs typeface="Calibri"/>
              </a:rPr>
              <a:t> while </a:t>
            </a:r>
            <a:r>
              <a:rPr dirty="0" sz="1600">
                <a:latin typeface="Calibri"/>
                <a:cs typeface="Calibri"/>
              </a:rPr>
              <a:t>keeping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the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sack </a:t>
            </a:r>
            <a:r>
              <a:rPr dirty="0" sz="1600">
                <a:latin typeface="Calibri"/>
                <a:cs typeface="Calibri"/>
              </a:rPr>
              <a:t>close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to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your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body.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827331" y="2288603"/>
            <a:ext cx="2899410" cy="2604135"/>
            <a:chOff x="5827331" y="2288603"/>
            <a:chExt cx="2899410" cy="260413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36920" y="2298180"/>
              <a:ext cx="1487424" cy="2578619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832094" y="2293366"/>
              <a:ext cx="1497330" cy="2588260"/>
            </a:xfrm>
            <a:custGeom>
              <a:avLst/>
              <a:gdLst/>
              <a:ahLst/>
              <a:cxnLst/>
              <a:rect l="l" t="t" r="r" b="b"/>
              <a:pathLst>
                <a:path w="1497329" h="2588260">
                  <a:moveTo>
                    <a:pt x="0" y="2588132"/>
                  </a:moveTo>
                  <a:lnTo>
                    <a:pt x="1496949" y="2588132"/>
                  </a:lnTo>
                  <a:lnTo>
                    <a:pt x="1496949" y="0"/>
                  </a:lnTo>
                  <a:lnTo>
                    <a:pt x="0" y="0"/>
                  </a:lnTo>
                  <a:lnTo>
                    <a:pt x="0" y="2588132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09688" y="2298150"/>
              <a:ext cx="1307592" cy="2584745"/>
            </a:xfrm>
            <a:prstGeom prst="rect">
              <a:avLst/>
            </a:prstGeom>
          </p:spPr>
        </p:pic>
        <p:sp>
          <p:nvSpPr>
            <p:cNvPr id="22" name="object 22" descr=""/>
            <p:cNvSpPr/>
            <p:nvPr/>
          </p:nvSpPr>
          <p:spPr>
            <a:xfrm>
              <a:off x="7404861" y="2293366"/>
              <a:ext cx="1317625" cy="2594610"/>
            </a:xfrm>
            <a:custGeom>
              <a:avLst/>
              <a:gdLst/>
              <a:ahLst/>
              <a:cxnLst/>
              <a:rect l="l" t="t" r="r" b="b"/>
              <a:pathLst>
                <a:path w="1317625" h="2594610">
                  <a:moveTo>
                    <a:pt x="0" y="2594229"/>
                  </a:moveTo>
                  <a:lnTo>
                    <a:pt x="1317117" y="2594229"/>
                  </a:lnTo>
                  <a:lnTo>
                    <a:pt x="1317117" y="0"/>
                  </a:lnTo>
                  <a:lnTo>
                    <a:pt x="0" y="0"/>
                  </a:lnTo>
                  <a:lnTo>
                    <a:pt x="0" y="25942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"/>
          <p:cNvSpPr txBox="1"/>
          <p:nvPr/>
        </p:nvSpPr>
        <p:spPr>
          <a:xfrm>
            <a:off x="6032880" y="4858639"/>
            <a:ext cx="2536825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78790" marR="5080" indent="-479425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Calibri"/>
                <a:cs typeface="Calibri"/>
              </a:rPr>
              <a:t>As</a:t>
            </a:r>
            <a:r>
              <a:rPr dirty="0" sz="1600" spc="-5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you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stand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up,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keep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the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sack </a:t>
            </a:r>
            <a:r>
              <a:rPr dirty="0" sz="1600">
                <a:latin typeface="Calibri"/>
                <a:cs typeface="Calibri"/>
              </a:rPr>
              <a:t>close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to</a:t>
            </a:r>
            <a:r>
              <a:rPr dirty="0" sz="1600" spc="-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your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body.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94259" y="5916269"/>
            <a:ext cx="621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5" name="object 2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26" name="object 2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9" name="object 2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952218"/>
            <a:ext cx="6463030" cy="2143760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3200">
                <a:latin typeface="Tahoma"/>
                <a:cs typeface="Tahoma"/>
              </a:rPr>
              <a:t>Vibration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Moderate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 2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hours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day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High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more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than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30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minutes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</a:t>
            </a:r>
            <a:r>
              <a:rPr dirty="0" sz="2800" spc="-25">
                <a:latin typeface="Tahoma"/>
                <a:cs typeface="Tahoma"/>
              </a:rPr>
              <a:t> day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Prolonged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36403" y="4029075"/>
            <a:ext cx="1537335" cy="1893570"/>
            <a:chOff x="3736403" y="4029075"/>
            <a:chExt cx="1537335" cy="1893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5991" y="4038600"/>
              <a:ext cx="1517903" cy="18745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741165" y="4033837"/>
              <a:ext cx="1527810" cy="1884045"/>
            </a:xfrm>
            <a:custGeom>
              <a:avLst/>
              <a:gdLst/>
              <a:ahLst/>
              <a:cxnLst/>
              <a:rect l="l" t="t" r="r" b="b"/>
              <a:pathLst>
                <a:path w="1527810" h="1884045">
                  <a:moveTo>
                    <a:pt x="0" y="1884045"/>
                  </a:moveTo>
                  <a:lnTo>
                    <a:pt x="1527428" y="1884045"/>
                  </a:lnTo>
                  <a:lnTo>
                    <a:pt x="1527428" y="0"/>
                  </a:lnTo>
                  <a:lnTo>
                    <a:pt x="0" y="0"/>
                  </a:lnTo>
                  <a:lnTo>
                    <a:pt x="0" y="18840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613971" y="3276219"/>
            <a:ext cx="2609850" cy="2649855"/>
            <a:chOff x="5613971" y="3276219"/>
            <a:chExt cx="2609850" cy="26498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23560" y="3285744"/>
              <a:ext cx="2590799" cy="263042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618734" y="3280981"/>
              <a:ext cx="2600325" cy="2640330"/>
            </a:xfrm>
            <a:custGeom>
              <a:avLst/>
              <a:gdLst/>
              <a:ahLst/>
              <a:cxnLst/>
              <a:rect l="l" t="t" r="r" b="b"/>
              <a:pathLst>
                <a:path w="2600325" h="2640329">
                  <a:moveTo>
                    <a:pt x="0" y="2639948"/>
                  </a:moveTo>
                  <a:lnTo>
                    <a:pt x="2600325" y="2639948"/>
                  </a:lnTo>
                  <a:lnTo>
                    <a:pt x="2600325" y="0"/>
                  </a:lnTo>
                  <a:lnTo>
                    <a:pt x="0" y="0"/>
                  </a:lnTo>
                  <a:lnTo>
                    <a:pt x="0" y="263994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956691" y="4477130"/>
            <a:ext cx="2442210" cy="1445895"/>
            <a:chOff x="956691" y="4477130"/>
            <a:chExt cx="2442210" cy="144589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6216" y="4486655"/>
              <a:ext cx="2423160" cy="142646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961453" y="4481893"/>
              <a:ext cx="2432685" cy="1436370"/>
            </a:xfrm>
            <a:custGeom>
              <a:avLst/>
              <a:gdLst/>
              <a:ahLst/>
              <a:cxnLst/>
              <a:rect l="l" t="t" r="r" b="b"/>
              <a:pathLst>
                <a:path w="2432685" h="1436370">
                  <a:moveTo>
                    <a:pt x="0" y="1435989"/>
                  </a:moveTo>
                  <a:lnTo>
                    <a:pt x="2432685" y="1435989"/>
                  </a:lnTo>
                  <a:lnTo>
                    <a:pt x="2432685" y="0"/>
                  </a:lnTo>
                  <a:lnTo>
                    <a:pt x="0" y="0"/>
                  </a:lnTo>
                  <a:lnTo>
                    <a:pt x="0" y="14359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019803" y="5980887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</a:t>
            </a:r>
            <a:r>
              <a:rPr dirty="0" spc="-40"/>
              <a:t>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952218"/>
            <a:ext cx="7529830" cy="3992245"/>
          </a:xfrm>
          <a:prstGeom prst="rect">
            <a:avLst/>
          </a:prstGeom>
        </p:spPr>
        <p:txBody>
          <a:bodyPr wrap="square" lIns="0" tIns="107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5"/>
              </a:spcBef>
            </a:pPr>
            <a:r>
              <a:rPr dirty="0" sz="3200">
                <a:latin typeface="Tahoma"/>
                <a:cs typeface="Tahoma"/>
              </a:rPr>
              <a:t>Vibration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00AF50"/>
                </a:solidFill>
                <a:latin typeface="Tahoma"/>
                <a:cs typeface="Tahoma"/>
              </a:rPr>
              <a:t>solutions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low-</a:t>
            </a:r>
            <a:r>
              <a:rPr dirty="0" sz="2800">
                <a:latin typeface="Tahoma"/>
                <a:cs typeface="Tahoma"/>
              </a:rPr>
              <a:t>vibration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 </a:t>
            </a:r>
            <a:r>
              <a:rPr dirty="0" sz="2800" spc="-25">
                <a:latin typeface="Tahoma"/>
                <a:cs typeface="Tahoma"/>
              </a:rPr>
              <a:t>may </a:t>
            </a:r>
            <a:r>
              <a:rPr dirty="0" sz="2800">
                <a:latin typeface="Tahoma"/>
                <a:cs typeface="Tahoma"/>
              </a:rPr>
              <a:t>reduce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vibration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(tool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balancers,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extension </a:t>
            </a:r>
            <a:r>
              <a:rPr dirty="0" sz="2600">
                <a:latin typeface="Tahoma"/>
                <a:cs typeface="Tahoma"/>
              </a:rPr>
              <a:t>handles,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vibration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isolators,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damping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techniques)</a:t>
            </a:r>
            <a:endParaRPr sz="26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Adequate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rest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periods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Rotate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jobs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Maintenance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648267" y="3221291"/>
            <a:ext cx="5685790" cy="2799080"/>
            <a:chOff x="2648267" y="3221291"/>
            <a:chExt cx="5685790" cy="27990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8423" y="3230880"/>
              <a:ext cx="2645664" cy="1905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673597" y="3226054"/>
              <a:ext cx="2655570" cy="1914525"/>
            </a:xfrm>
            <a:custGeom>
              <a:avLst/>
              <a:gdLst/>
              <a:ahLst/>
              <a:cxnLst/>
              <a:rect l="l" t="t" r="r" b="b"/>
              <a:pathLst>
                <a:path w="2655570" h="1914525">
                  <a:moveTo>
                    <a:pt x="0" y="1914525"/>
                  </a:moveTo>
                  <a:lnTo>
                    <a:pt x="2655188" y="1914525"/>
                  </a:lnTo>
                  <a:lnTo>
                    <a:pt x="2655188" y="0"/>
                  </a:lnTo>
                  <a:lnTo>
                    <a:pt x="0" y="0"/>
                  </a:lnTo>
                  <a:lnTo>
                    <a:pt x="0" y="1914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999" y="4181856"/>
              <a:ext cx="1905000" cy="137769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186173" y="4177030"/>
              <a:ext cx="1914525" cy="1387475"/>
            </a:xfrm>
            <a:custGeom>
              <a:avLst/>
              <a:gdLst/>
              <a:ahLst/>
              <a:cxnLst/>
              <a:rect l="l" t="t" r="r" b="b"/>
              <a:pathLst>
                <a:path w="1914525" h="1387475">
                  <a:moveTo>
                    <a:pt x="0" y="1387221"/>
                  </a:moveTo>
                  <a:lnTo>
                    <a:pt x="1914525" y="1387221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13872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57855" y="4733544"/>
              <a:ext cx="1749551" cy="127711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2653029" y="4728781"/>
              <a:ext cx="1759585" cy="1287145"/>
            </a:xfrm>
            <a:custGeom>
              <a:avLst/>
              <a:gdLst/>
              <a:ahLst/>
              <a:cxnLst/>
              <a:rect l="l" t="t" r="r" b="b"/>
              <a:pathLst>
                <a:path w="1759585" h="1287145">
                  <a:moveTo>
                    <a:pt x="0" y="1286636"/>
                  </a:moveTo>
                  <a:lnTo>
                    <a:pt x="1759076" y="1286636"/>
                  </a:lnTo>
                  <a:lnTo>
                    <a:pt x="1759076" y="0"/>
                  </a:lnTo>
                  <a:lnTo>
                    <a:pt x="0" y="0"/>
                  </a:lnTo>
                  <a:lnTo>
                    <a:pt x="0" y="128663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7241540" y="5826048"/>
            <a:ext cx="106743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0">
                <a:latin typeface="Calibri"/>
                <a:cs typeface="Calibri"/>
              </a:rPr>
              <a:t> graphics: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716915">
              <a:lnSpc>
                <a:spcPct val="100000"/>
              </a:lnSpc>
              <a:spcBef>
                <a:spcPts val="110"/>
              </a:spcBef>
            </a:pPr>
            <a:r>
              <a:rPr dirty="0"/>
              <a:t>Ergonomic</a:t>
            </a:r>
            <a:r>
              <a:rPr dirty="0" spc="-40"/>
              <a:t> </a:t>
            </a:r>
            <a:r>
              <a:rPr dirty="0"/>
              <a:t>Control </a:t>
            </a:r>
            <a:r>
              <a:rPr dirty="0" spc="-10"/>
              <a:t>Methods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05351"/>
            <a:ext cx="7150734" cy="455739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Environmental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</a:t>
            </a:r>
            <a:r>
              <a:rPr dirty="0" sz="3200" spc="-2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Amplify/increase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MSDs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Examples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Hot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weather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Cold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weather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affects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coordination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latin typeface="Tahoma"/>
                <a:cs typeface="Tahoma"/>
              </a:rPr>
              <a:t>dexterity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High-</a:t>
            </a:r>
            <a:r>
              <a:rPr dirty="0" sz="2400">
                <a:latin typeface="Tahoma"/>
                <a:cs typeface="Tahoma"/>
              </a:rPr>
              <a:t>temperature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indoor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(steam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rooms,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attics)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Cold-</a:t>
            </a:r>
            <a:r>
              <a:rPr dirty="0" sz="2400">
                <a:latin typeface="Tahoma"/>
                <a:cs typeface="Tahoma"/>
              </a:rPr>
              <a:t>temperature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indoor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45">
                <a:latin typeface="Tahoma"/>
                <a:cs typeface="Tahoma"/>
              </a:rPr>
              <a:t>(walk-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freezers,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cold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process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rooms)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Low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visibility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Employer/Employee</a:t>
            </a:r>
            <a:r>
              <a:rPr dirty="0" sz="3600" spc="-25"/>
              <a:t> </a:t>
            </a:r>
            <a:r>
              <a:rPr dirty="0" sz="3600" spc="-10"/>
              <a:t>Requirements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74344" y="1204440"/>
            <a:ext cx="7910195" cy="464883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2800" b="1">
                <a:latin typeface="Tahoma"/>
                <a:cs typeface="Tahoma"/>
              </a:rPr>
              <a:t>General</a:t>
            </a:r>
            <a:r>
              <a:rPr dirty="0" sz="2800" spc="-25" b="1">
                <a:latin typeface="Tahoma"/>
                <a:cs typeface="Tahoma"/>
              </a:rPr>
              <a:t> </a:t>
            </a:r>
            <a:r>
              <a:rPr dirty="0" sz="2800" b="1">
                <a:latin typeface="Tahoma"/>
                <a:cs typeface="Tahoma"/>
              </a:rPr>
              <a:t>Duty</a:t>
            </a:r>
            <a:r>
              <a:rPr dirty="0" sz="2800" spc="-45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Clause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400" b="1">
                <a:latin typeface="Tahoma"/>
                <a:cs typeface="Tahoma"/>
              </a:rPr>
              <a:t>Each</a:t>
            </a:r>
            <a:r>
              <a:rPr dirty="0" sz="2400" spc="-35" b="1">
                <a:latin typeface="Tahoma"/>
                <a:cs typeface="Tahoma"/>
              </a:rPr>
              <a:t> </a:t>
            </a:r>
            <a:r>
              <a:rPr dirty="0" sz="2400" spc="-10" b="1">
                <a:latin typeface="Tahoma"/>
                <a:cs typeface="Tahoma"/>
              </a:rPr>
              <a:t>Employer:</a:t>
            </a:r>
            <a:endParaRPr sz="2400">
              <a:latin typeface="Tahoma"/>
              <a:cs typeface="Tahoma"/>
            </a:endParaRPr>
          </a:p>
          <a:p>
            <a:pPr lvl="1" marL="1271270" marR="227965" indent="-344805">
              <a:lnSpc>
                <a:spcPct val="100000"/>
              </a:lnSpc>
              <a:spcBef>
                <a:spcPts val="500"/>
              </a:spcBef>
              <a:buAutoNum type="arabicPeriod"/>
              <a:tabLst>
                <a:tab pos="1271270" algn="l"/>
              </a:tabLst>
            </a:pPr>
            <a:r>
              <a:rPr dirty="0" sz="2000">
                <a:latin typeface="Tahoma"/>
                <a:cs typeface="Tahoma"/>
              </a:rPr>
              <a:t>Shall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furnish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each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his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employees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employment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50">
                <a:latin typeface="Tahoma"/>
                <a:cs typeface="Tahoma"/>
              </a:rPr>
              <a:t>a </a:t>
            </a:r>
            <a:r>
              <a:rPr dirty="0" sz="2000">
                <a:latin typeface="Tahoma"/>
                <a:cs typeface="Tahoma"/>
              </a:rPr>
              <a:t>place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employment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which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free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from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recognized </a:t>
            </a:r>
            <a:r>
              <a:rPr dirty="0" sz="2000">
                <a:latin typeface="Tahoma"/>
                <a:cs typeface="Tahoma"/>
              </a:rPr>
              <a:t>hazards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that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causing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likely to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cause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death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or </a:t>
            </a:r>
            <a:r>
              <a:rPr dirty="0" sz="2000">
                <a:latin typeface="Tahoma"/>
                <a:cs typeface="Tahoma"/>
              </a:rPr>
              <a:t>serious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physical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harm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his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employees;</a:t>
            </a:r>
            <a:endParaRPr sz="2000">
              <a:latin typeface="Tahoma"/>
              <a:cs typeface="Tahoma"/>
            </a:endParaRPr>
          </a:p>
          <a:p>
            <a:pPr lvl="1" marL="1271270" indent="-34417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1271270" algn="l"/>
              </a:tabLst>
            </a:pPr>
            <a:r>
              <a:rPr dirty="0" sz="2000">
                <a:latin typeface="Tahoma"/>
                <a:cs typeface="Tahoma"/>
              </a:rPr>
              <a:t>Shall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comply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occupational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safety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7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health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standards</a:t>
            </a:r>
            <a:endParaRPr sz="2000">
              <a:latin typeface="Tahoma"/>
              <a:cs typeface="Tahoma"/>
            </a:endParaRPr>
          </a:p>
          <a:p>
            <a:pPr marL="1271270">
              <a:lnSpc>
                <a:spcPct val="100000"/>
              </a:lnSpc>
            </a:pPr>
            <a:r>
              <a:rPr dirty="0" sz="2000">
                <a:latin typeface="Tahoma"/>
                <a:cs typeface="Tahoma"/>
              </a:rPr>
              <a:t>promulgated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under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this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Act.</a:t>
            </a:r>
            <a:endParaRPr sz="20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5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400" b="1">
                <a:latin typeface="Tahoma"/>
                <a:cs typeface="Tahoma"/>
              </a:rPr>
              <a:t>Each</a:t>
            </a:r>
            <a:r>
              <a:rPr dirty="0" sz="2400" spc="-40" b="1">
                <a:latin typeface="Tahoma"/>
                <a:cs typeface="Tahoma"/>
              </a:rPr>
              <a:t> </a:t>
            </a:r>
            <a:r>
              <a:rPr dirty="0" sz="2400" spc="-10" b="1">
                <a:latin typeface="Tahoma"/>
                <a:cs typeface="Tahoma"/>
              </a:rPr>
              <a:t>Employee:</a:t>
            </a:r>
            <a:endParaRPr sz="2400">
              <a:latin typeface="Tahoma"/>
              <a:cs typeface="Tahoma"/>
            </a:endParaRPr>
          </a:p>
          <a:p>
            <a:pPr lvl="1" marL="1271270" marR="5080" indent="-344805">
              <a:lnSpc>
                <a:spcPct val="100000"/>
              </a:lnSpc>
              <a:spcBef>
                <a:spcPts val="495"/>
              </a:spcBef>
              <a:buAutoNum type="arabicPeriod"/>
              <a:tabLst>
                <a:tab pos="1271270" algn="l"/>
              </a:tabLst>
            </a:pPr>
            <a:r>
              <a:rPr dirty="0" sz="2000">
                <a:latin typeface="Tahoma"/>
                <a:cs typeface="Tahoma"/>
              </a:rPr>
              <a:t>Shall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comply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occupational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safety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health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standards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all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rules,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regulations,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orders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issued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pursuant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to </a:t>
            </a:r>
            <a:r>
              <a:rPr dirty="0" sz="2000">
                <a:latin typeface="Tahoma"/>
                <a:cs typeface="Tahoma"/>
              </a:rPr>
              <a:t>this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Act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which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are</a:t>
            </a:r>
            <a:r>
              <a:rPr dirty="0" sz="2000" spc="-7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applicable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his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own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actions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and </a:t>
            </a:r>
            <a:r>
              <a:rPr dirty="0" sz="2000" spc="-10">
                <a:latin typeface="Tahoma"/>
                <a:cs typeface="Tahoma"/>
              </a:rPr>
              <a:t>conduct.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Employee/Employer</a:t>
            </a:r>
            <a:r>
              <a:rPr dirty="0" sz="3600" spc="-114"/>
              <a:t> </a:t>
            </a:r>
            <a:r>
              <a:rPr dirty="0" sz="3600" spc="-10"/>
              <a:t>Requirements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691260"/>
            <a:ext cx="7103109" cy="316865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b="1">
                <a:latin typeface="Tahoma"/>
                <a:cs typeface="Tahoma"/>
              </a:rPr>
              <a:t>Report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signs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symptoms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if: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Pain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persistent,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severe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worsening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Pain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radiates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Symptoms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include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numbness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tingling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Symptoms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sleeping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night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Fingers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blanch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turning </a:t>
            </a:r>
            <a:r>
              <a:rPr dirty="0" sz="2800" spc="-10">
                <a:latin typeface="Tahoma"/>
                <a:cs typeface="Tahoma"/>
              </a:rPr>
              <a:t>white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654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Employee/Employer</a:t>
            </a:r>
            <a:r>
              <a:rPr dirty="0" sz="3600" spc="-120"/>
              <a:t> </a:t>
            </a:r>
            <a:r>
              <a:rPr dirty="0" sz="3600" spc="-10"/>
              <a:t>Requirements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1069644" y="1158600"/>
            <a:ext cx="6661784" cy="410654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Getting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involved: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Look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jobs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Come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60">
                <a:latin typeface="Tahoma"/>
                <a:cs typeface="Tahoma"/>
              </a:rPr>
              <a:t>Take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part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356870" marR="1016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60">
                <a:latin typeface="Tahoma"/>
                <a:cs typeface="Tahoma"/>
              </a:rPr>
              <a:t>Take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responsibility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changing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way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job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Help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make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sure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efforts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successful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494665">
              <a:lnSpc>
                <a:spcPct val="100000"/>
              </a:lnSpc>
              <a:spcBef>
                <a:spcPts val="110"/>
              </a:spcBef>
            </a:pPr>
            <a:r>
              <a:rPr dirty="0"/>
              <a:t>Five</a:t>
            </a:r>
            <a:r>
              <a:rPr dirty="0" spc="-5"/>
              <a:t> </a:t>
            </a:r>
            <a:r>
              <a:rPr dirty="0"/>
              <a:t>Key</a:t>
            </a:r>
            <a:r>
              <a:rPr dirty="0" spc="-20"/>
              <a:t> </a:t>
            </a:r>
            <a:r>
              <a:rPr dirty="0"/>
              <a:t>Points</a:t>
            </a:r>
            <a:r>
              <a:rPr dirty="0" spc="-15"/>
              <a:t> </a:t>
            </a:r>
            <a:r>
              <a:rPr dirty="0"/>
              <a:t>to</a:t>
            </a:r>
            <a:r>
              <a:rPr dirty="0" spc="-5"/>
              <a:t> </a:t>
            </a:r>
            <a:r>
              <a:rPr dirty="0" spc="-10"/>
              <a:t>Remember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7244" y="1394155"/>
            <a:ext cx="7266305" cy="386778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Ergonomics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help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25">
                <a:latin typeface="Tahoma"/>
                <a:cs typeface="Tahoma"/>
              </a:rPr>
              <a:t> job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WMSDs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happen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 jobs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factors</a:t>
            </a:r>
            <a:endParaRPr sz="2800">
              <a:latin typeface="Tahoma"/>
              <a:cs typeface="Tahoma"/>
            </a:endParaRPr>
          </a:p>
          <a:p>
            <a:pPr marL="356870" marR="55880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factors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reduced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WMSDs prevented</a:t>
            </a:r>
            <a:endParaRPr sz="2800">
              <a:latin typeface="Tahoma"/>
              <a:cs typeface="Tahoma"/>
            </a:endParaRPr>
          </a:p>
          <a:p>
            <a:pPr marL="356870" marR="84010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Reporting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signs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symptoms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early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is </a:t>
            </a:r>
            <a:r>
              <a:rPr dirty="0" sz="2800" spc="-10">
                <a:latin typeface="Tahoma"/>
                <a:cs typeface="Tahoma"/>
              </a:rPr>
              <a:t>important</a:t>
            </a:r>
            <a:endParaRPr sz="2800">
              <a:latin typeface="Tahoma"/>
              <a:cs typeface="Tahoma"/>
            </a:endParaRPr>
          </a:p>
          <a:p>
            <a:pPr marL="356870" marR="952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help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company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put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ergonomics </a:t>
            </a:r>
            <a:r>
              <a:rPr dirty="0" sz="2800">
                <a:latin typeface="Tahoma"/>
                <a:cs typeface="Tahoma"/>
              </a:rPr>
              <a:t>changes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into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place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913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81551"/>
            <a:ext cx="6540500" cy="437324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40"/>
              </a:spcBef>
              <a:buAutoNum type="arabicPeriod"/>
              <a:tabLst>
                <a:tab pos="527050" algn="l"/>
                <a:tab pos="6402705" algn="l"/>
              </a:tabLst>
            </a:pPr>
            <a:r>
              <a:rPr dirty="0" sz="3200">
                <a:latin typeface="Tahoma"/>
                <a:cs typeface="Tahoma"/>
              </a:rPr>
              <a:t>Ergonomics is the science of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designing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job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fit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fitting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job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health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60"/>
              </a:spcBef>
            </a:pPr>
            <a:endParaRPr sz="2800">
              <a:latin typeface="Tahoma"/>
              <a:cs typeface="Tahoma"/>
            </a:endParaRPr>
          </a:p>
          <a:p>
            <a:pPr marL="1909445" marR="40005" indent="-124714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</a:t>
            </a:r>
            <a:r>
              <a:rPr dirty="0" sz="3200">
                <a:latin typeface="Tahoma"/>
                <a:cs typeface="Tahoma"/>
              </a:rPr>
              <a:t>: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a.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designing</a:t>
            </a:r>
            <a:r>
              <a:rPr dirty="0" sz="32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job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fit</a:t>
            </a:r>
            <a:r>
              <a:rPr dirty="0" sz="32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worker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913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55344" y="1176350"/>
            <a:ext cx="7121525" cy="43243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95"/>
              </a:spcBef>
              <a:buAutoNum type="arabicPeriod" startAt="2"/>
              <a:tabLst>
                <a:tab pos="527685" algn="l"/>
                <a:tab pos="7108190" algn="l"/>
              </a:tabLst>
            </a:pPr>
            <a:r>
              <a:rPr dirty="0" sz="3200">
                <a:latin typeface="Tahoma"/>
                <a:cs typeface="Tahoma"/>
              </a:rPr>
              <a:t>MSDs account for approximately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>
                <a:latin typeface="Tahoma"/>
                <a:cs typeface="Tahoma"/>
              </a:rPr>
              <a:t> 	of</a:t>
            </a:r>
            <a:r>
              <a:rPr dirty="0" u="none" sz="3200" spc="-6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all</a:t>
            </a:r>
            <a:r>
              <a:rPr dirty="0" u="none" sz="3200" spc="-65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injuries</a:t>
            </a:r>
            <a:r>
              <a:rPr dirty="0" u="none" sz="3200" spc="-10">
                <a:latin typeface="Tahoma"/>
                <a:cs typeface="Tahoma"/>
              </a:rPr>
              <a:t> </a:t>
            </a:r>
            <a:r>
              <a:rPr dirty="0" u="none" sz="3200">
                <a:latin typeface="Tahoma"/>
                <a:cs typeface="Tahoma"/>
              </a:rPr>
              <a:t>and</a:t>
            </a:r>
            <a:r>
              <a:rPr dirty="0" u="none" sz="3200" spc="-60">
                <a:latin typeface="Tahoma"/>
                <a:cs typeface="Tahoma"/>
              </a:rPr>
              <a:t> </a:t>
            </a:r>
            <a:r>
              <a:rPr dirty="0" u="none" sz="3200" spc="-10">
                <a:latin typeface="Tahoma"/>
                <a:cs typeface="Tahoma"/>
              </a:rPr>
              <a:t>illnesses.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705"/>
              </a:spcBef>
              <a:buAutoNum type="alphaLcPeriod"/>
              <a:tabLst>
                <a:tab pos="927100" algn="l"/>
              </a:tabLst>
            </a:pPr>
            <a:r>
              <a:rPr dirty="0" sz="3000" spc="-25">
                <a:latin typeface="Tahoma"/>
                <a:cs typeface="Tahoma"/>
              </a:rPr>
              <a:t>1%</a:t>
            </a:r>
            <a:endParaRPr sz="30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725"/>
              </a:spcBef>
              <a:buAutoNum type="alphaLcPeriod"/>
              <a:tabLst>
                <a:tab pos="927100" algn="l"/>
              </a:tabLst>
            </a:pPr>
            <a:r>
              <a:rPr dirty="0" sz="3000" spc="-25">
                <a:latin typeface="Tahoma"/>
                <a:cs typeface="Tahoma"/>
              </a:rPr>
              <a:t>10%</a:t>
            </a:r>
            <a:endParaRPr sz="30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927100" algn="l"/>
              </a:tabLst>
            </a:pPr>
            <a:r>
              <a:rPr dirty="0" sz="3000" spc="-25">
                <a:latin typeface="Tahoma"/>
                <a:cs typeface="Tahoma"/>
              </a:rPr>
              <a:t>33%</a:t>
            </a:r>
            <a:endParaRPr sz="30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720"/>
              </a:spcBef>
              <a:buAutoNum type="alphaLcPeriod"/>
              <a:tabLst>
                <a:tab pos="927100" algn="l"/>
              </a:tabLst>
            </a:pPr>
            <a:r>
              <a:rPr dirty="0" sz="3000" spc="-25">
                <a:latin typeface="Tahoma"/>
                <a:cs typeface="Tahoma"/>
              </a:rPr>
              <a:t>54%</a:t>
            </a:r>
            <a:endParaRPr sz="3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3000">
              <a:latin typeface="Tahoma"/>
              <a:cs typeface="Tahoma"/>
            </a:endParaRPr>
          </a:p>
          <a:p>
            <a:pPr algn="ctr" marL="11811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</a:t>
            </a:r>
            <a:r>
              <a:rPr dirty="0" sz="3200">
                <a:latin typeface="Tahoma"/>
                <a:cs typeface="Tahoma"/>
              </a:rPr>
              <a:t>: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33%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913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996187"/>
            <a:ext cx="7149465" cy="43522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26415" marR="5080" indent="-514350">
              <a:lnSpc>
                <a:spcPct val="100000"/>
              </a:lnSpc>
              <a:spcBef>
                <a:spcPts val="90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example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risk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factor?</a:t>
            </a:r>
            <a:endParaRPr sz="3200">
              <a:latin typeface="Tahoma"/>
              <a:cs typeface="Tahoma"/>
            </a:endParaRPr>
          </a:p>
          <a:p>
            <a:pPr lvl="1" marL="925830" indent="-513715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925830" algn="l"/>
              </a:tabLst>
            </a:pPr>
            <a:r>
              <a:rPr dirty="0" sz="3200">
                <a:latin typeface="Tahoma"/>
                <a:cs typeface="Tahoma"/>
              </a:rPr>
              <a:t>Neutral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postures</a:t>
            </a:r>
            <a:endParaRPr sz="32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926465" algn="l"/>
              </a:tabLst>
            </a:pPr>
            <a:r>
              <a:rPr dirty="0" sz="3200" spc="-20">
                <a:latin typeface="Tahoma"/>
                <a:cs typeface="Tahoma"/>
              </a:rPr>
              <a:t>Rest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770"/>
              </a:spcBef>
              <a:buAutoNum type="alphaLcPeriod"/>
              <a:tabLst>
                <a:tab pos="927100" algn="l"/>
              </a:tabLst>
            </a:pPr>
            <a:r>
              <a:rPr dirty="0" sz="3200" spc="-10">
                <a:latin typeface="Tahoma"/>
                <a:cs typeface="Tahoma"/>
              </a:rPr>
              <a:t>Repetition</a:t>
            </a:r>
            <a:endParaRPr sz="3200">
              <a:latin typeface="Tahoma"/>
              <a:cs typeface="Tahoma"/>
            </a:endParaRPr>
          </a:p>
          <a:p>
            <a:pPr lvl="1" marL="926465" indent="-514350">
              <a:lnSpc>
                <a:spcPct val="100000"/>
              </a:lnSpc>
              <a:spcBef>
                <a:spcPts val="775"/>
              </a:spcBef>
              <a:buAutoNum type="alphaLcPeriod"/>
              <a:tabLst>
                <a:tab pos="926465" algn="l"/>
              </a:tabLst>
            </a:pPr>
            <a:r>
              <a:rPr dirty="0" sz="3200">
                <a:latin typeface="Tahoma"/>
                <a:cs typeface="Tahoma"/>
              </a:rPr>
              <a:t>Personal</a:t>
            </a:r>
            <a:r>
              <a:rPr dirty="0" sz="3200" spc="-2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protective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equipment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3200">
              <a:latin typeface="Tahoma"/>
              <a:cs typeface="Tahoma"/>
            </a:endParaRPr>
          </a:p>
          <a:p>
            <a:pPr algn="ctr" marL="12065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Answer</a:t>
            </a:r>
            <a:r>
              <a:rPr dirty="0" sz="3200">
                <a:latin typeface="Tahoma"/>
                <a:cs typeface="Tahoma"/>
              </a:rPr>
              <a:t>: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Repetition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9913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6675" rIns="0" bIns="0" rtlCol="0" vert="horz">
            <a:spAutoFit/>
          </a:bodyPr>
          <a:lstStyle/>
          <a:p>
            <a:pPr marL="526415" marR="5080" indent="-514350">
              <a:lnSpc>
                <a:spcPts val="3460"/>
              </a:lnSpc>
              <a:spcBef>
                <a:spcPts val="525"/>
              </a:spcBef>
              <a:buAutoNum type="arabicPeriod" startAt="4"/>
              <a:tabLst>
                <a:tab pos="527685" algn="l"/>
              </a:tabLst>
            </a:pPr>
            <a:r>
              <a:rPr dirty="0"/>
              <a:t>Ergonomic</a:t>
            </a:r>
            <a:r>
              <a:rPr dirty="0" spc="-95"/>
              <a:t> </a:t>
            </a:r>
            <a:r>
              <a:rPr dirty="0"/>
              <a:t>hazards</a:t>
            </a:r>
            <a:r>
              <a:rPr dirty="0" spc="-100"/>
              <a:t> </a:t>
            </a:r>
            <a:r>
              <a:rPr dirty="0"/>
              <a:t>can</a:t>
            </a:r>
            <a:r>
              <a:rPr dirty="0" spc="-140"/>
              <a:t> </a:t>
            </a:r>
            <a:r>
              <a:rPr dirty="0"/>
              <a:t>be</a:t>
            </a:r>
            <a:r>
              <a:rPr dirty="0" spc="-130"/>
              <a:t> </a:t>
            </a:r>
            <a:r>
              <a:rPr dirty="0"/>
              <a:t>prevented</a:t>
            </a:r>
            <a:r>
              <a:rPr dirty="0" spc="-50"/>
              <a:t> </a:t>
            </a:r>
            <a:r>
              <a:rPr dirty="0" spc="-25"/>
              <a:t>or </a:t>
            </a:r>
            <a:r>
              <a:rPr dirty="0" spc="-25"/>
              <a:t>	</a:t>
            </a:r>
            <a:r>
              <a:rPr dirty="0"/>
              <a:t>reduced</a:t>
            </a:r>
            <a:r>
              <a:rPr dirty="0" spc="-60"/>
              <a:t> </a:t>
            </a:r>
            <a:r>
              <a:rPr dirty="0"/>
              <a:t>by</a:t>
            </a:r>
            <a:r>
              <a:rPr dirty="0" spc="-95"/>
              <a:t> </a:t>
            </a:r>
            <a:r>
              <a:rPr dirty="0"/>
              <a:t>which</a:t>
            </a:r>
            <a:r>
              <a:rPr dirty="0" spc="-55"/>
              <a:t> </a:t>
            </a:r>
            <a:r>
              <a:rPr dirty="0"/>
              <a:t>of</a:t>
            </a:r>
            <a:r>
              <a:rPr dirty="0" spc="-85"/>
              <a:t> </a:t>
            </a:r>
            <a:r>
              <a:rPr dirty="0"/>
              <a:t>the</a:t>
            </a:r>
            <a:r>
              <a:rPr dirty="0" spc="-70"/>
              <a:t> </a:t>
            </a:r>
            <a:r>
              <a:rPr dirty="0"/>
              <a:t>following</a:t>
            </a:r>
            <a:r>
              <a:rPr dirty="0" spc="5"/>
              <a:t> </a:t>
            </a:r>
            <a:r>
              <a:rPr dirty="0" spc="-10"/>
              <a:t>control 	methods?</a:t>
            </a:r>
          </a:p>
          <a:p>
            <a:pPr lvl="1" marL="927100" indent="-515620">
              <a:lnSpc>
                <a:spcPct val="100000"/>
              </a:lnSpc>
              <a:spcBef>
                <a:spcPts val="290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Engineering</a:t>
            </a:r>
            <a:r>
              <a:rPr dirty="0" sz="3000" spc="-114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controls</a:t>
            </a:r>
            <a:endParaRPr sz="3000">
              <a:latin typeface="Tahoma"/>
              <a:cs typeface="Tahoma"/>
            </a:endParaRPr>
          </a:p>
          <a:p>
            <a:pPr lvl="1" marL="927100" marR="892175" indent="-515620">
              <a:lnSpc>
                <a:spcPts val="3240"/>
              </a:lnSpc>
              <a:spcBef>
                <a:spcPts val="770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Proper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work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practices/administrative controls</a:t>
            </a:r>
            <a:endParaRPr sz="30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315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Personal</a:t>
            </a:r>
            <a:r>
              <a:rPr dirty="0" sz="3000" spc="-12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protective</a:t>
            </a:r>
            <a:r>
              <a:rPr dirty="0" sz="3000" spc="-10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equipment</a:t>
            </a:r>
            <a:endParaRPr sz="30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360"/>
              </a:spcBef>
              <a:buAutoNum type="alphaLcPeriod"/>
              <a:tabLst>
                <a:tab pos="927100" algn="l"/>
              </a:tabLst>
            </a:pPr>
            <a:r>
              <a:rPr dirty="0" sz="3000">
                <a:latin typeface="Tahoma"/>
                <a:cs typeface="Tahoma"/>
              </a:rPr>
              <a:t>All</a:t>
            </a:r>
            <a:r>
              <a:rPr dirty="0" sz="3000" spc="-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above</a:t>
            </a:r>
            <a:endParaRPr sz="3000">
              <a:latin typeface="Tahoma"/>
              <a:cs typeface="Tahoma"/>
            </a:endParaRPr>
          </a:p>
          <a:p>
            <a:pPr algn="ctr" marL="119380">
              <a:lnSpc>
                <a:spcPct val="100000"/>
              </a:lnSpc>
              <a:spcBef>
                <a:spcPts val="2700"/>
              </a:spcBef>
            </a:pPr>
            <a:r>
              <a:rPr dirty="0" b="1">
                <a:latin typeface="Tahoma"/>
                <a:cs typeface="Tahoma"/>
              </a:rPr>
              <a:t>Answer</a:t>
            </a:r>
            <a:r>
              <a:rPr dirty="0"/>
              <a:t>:</a:t>
            </a:r>
            <a:r>
              <a:rPr dirty="0" spc="-15"/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641985" marR="5080" indent="-628650">
              <a:lnSpc>
                <a:spcPct val="100000"/>
              </a:lnSpc>
              <a:spcBef>
                <a:spcPts val="105"/>
              </a:spcBef>
              <a:tabLst>
                <a:tab pos="3435350" algn="l"/>
              </a:tabLst>
            </a:pPr>
            <a:r>
              <a:rPr dirty="0" sz="6000">
                <a:solidFill>
                  <a:srgbClr val="800080"/>
                </a:solidFill>
              </a:rPr>
              <a:t>What</a:t>
            </a:r>
            <a:r>
              <a:rPr dirty="0" sz="6000" spc="-35">
                <a:solidFill>
                  <a:srgbClr val="800080"/>
                </a:solidFill>
              </a:rPr>
              <a:t> </a:t>
            </a:r>
            <a:r>
              <a:rPr dirty="0" sz="6000" spc="-10">
                <a:solidFill>
                  <a:srgbClr val="800080"/>
                </a:solidFill>
              </a:rPr>
              <a:t>questions </a:t>
            </a:r>
            <a:r>
              <a:rPr dirty="0" sz="6000">
                <a:solidFill>
                  <a:srgbClr val="800080"/>
                </a:solidFill>
              </a:rPr>
              <a:t>do</a:t>
            </a:r>
            <a:r>
              <a:rPr dirty="0" sz="6000" spc="-10">
                <a:solidFill>
                  <a:srgbClr val="800080"/>
                </a:solidFill>
              </a:rPr>
              <a:t> </a:t>
            </a:r>
            <a:r>
              <a:rPr dirty="0" sz="6000" spc="-25">
                <a:solidFill>
                  <a:srgbClr val="800080"/>
                </a:solidFill>
              </a:rPr>
              <a:t>you</a:t>
            </a:r>
            <a:r>
              <a:rPr dirty="0" sz="6000">
                <a:solidFill>
                  <a:srgbClr val="800080"/>
                </a:solidFill>
              </a:rPr>
              <a:t>	</a:t>
            </a:r>
            <a:r>
              <a:rPr dirty="0" sz="6000" spc="-10">
                <a:solidFill>
                  <a:srgbClr val="800080"/>
                </a:solidFill>
              </a:rPr>
              <a:t>have?</a:t>
            </a:r>
            <a:endParaRPr sz="6000"/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135887" rIns="0" bIns="0" rtlCol="0" vert="horz">
            <a:spAutoFit/>
          </a:bodyPr>
          <a:lstStyle/>
          <a:p>
            <a:pPr marL="126492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800080"/>
                </a:solidFill>
                <a:latin typeface="Tahoma"/>
                <a:cs typeface="Tahoma"/>
              </a:rPr>
              <a:t>Thank</a:t>
            </a:r>
            <a:r>
              <a:rPr dirty="0" sz="6000" spc="-25" b="1">
                <a:solidFill>
                  <a:srgbClr val="800080"/>
                </a:solidFill>
                <a:latin typeface="Tahoma"/>
                <a:cs typeface="Tahoma"/>
              </a:rPr>
              <a:t> You</a:t>
            </a:r>
            <a:endParaRPr sz="6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30"/>
              <a:t> </a:t>
            </a:r>
            <a:r>
              <a:rPr dirty="0"/>
              <a:t>Ergonomics</a:t>
            </a:r>
            <a:r>
              <a:rPr dirty="0" spc="-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Ergonomics_PPT_v-03-01-17</dc:title>
  <dcterms:created xsi:type="dcterms:W3CDTF">2025-06-10T18:07:39Z</dcterms:created>
  <dcterms:modified xsi:type="dcterms:W3CDTF">2025-06-10T18:07:39Z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for Microsoft 365</vt:lpwstr>
  </property>
</Properties>
</file>