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png" ContentType="image/png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73197" y="2317191"/>
            <a:ext cx="3197605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0107" y="182321"/>
            <a:ext cx="7523784" cy="7653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4844" y="1119651"/>
            <a:ext cx="5521325" cy="3449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8220"/>
            <a:ext cx="2306320" cy="147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37731" y="6530087"/>
            <a:ext cx="2322829" cy="26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osha.gov/video/shipyard_accidents/08_welder_electrocuted.html" TargetMode="External"/><Relationship Id="rId3" Type="http://schemas.openxmlformats.org/officeDocument/2006/relationships/hyperlink" Target="https://www.osha.gov/video/shipyard_accidents/15_lockout_tagout_failure.html" TargetMode="Externa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osha.gov/dts/vtools/construction/ladder_powerline_fnl_eng_web.html" TargetMode="Externa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youtu.be/Y2MwX738e1Y" TargetMode="External"/><Relationship Id="rId3" Type="http://schemas.openxmlformats.org/officeDocument/2006/relationships/image" Target="../media/image27.jpg"/><Relationship Id="rId4" Type="http://schemas.openxmlformats.org/officeDocument/2006/relationships/image" Target="../media/image28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Relationship Id="rId4" Type="http://schemas.openxmlformats.org/officeDocument/2006/relationships/image" Target="../media/image32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dirty="0" sz="5400" spc="-10"/>
              <a:t>Electrical</a:t>
            </a:r>
            <a:endParaRPr sz="5400"/>
          </a:p>
        </p:txBody>
      </p:sp>
      <p:sp>
        <p:nvSpPr>
          <p:cNvPr id="3" name="object 3" descr=""/>
          <p:cNvSpPr txBox="1"/>
          <p:nvPr/>
        </p:nvSpPr>
        <p:spPr>
          <a:xfrm>
            <a:off x="353974" y="3345698"/>
            <a:ext cx="8441690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49145" marR="5080" indent="-2037080">
              <a:lnSpc>
                <a:spcPct val="120000"/>
              </a:lnSpc>
              <a:spcBef>
                <a:spcPts val="100"/>
              </a:spcBef>
            </a:pP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OSHA</a:t>
            </a:r>
            <a:r>
              <a:rPr dirty="0" sz="4000" spc="-5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1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Outreach</a:t>
            </a:r>
            <a:r>
              <a:rPr dirty="0" sz="4000" spc="-2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Training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General</a:t>
            </a:r>
            <a:r>
              <a:rPr dirty="0" sz="4000" spc="-6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Industry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2590165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Electrical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95350" y="1047750"/>
            <a:ext cx="2857500" cy="4399915"/>
            <a:chOff x="895350" y="1047750"/>
            <a:chExt cx="2857500" cy="43999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1066800"/>
              <a:ext cx="2819400" cy="436168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904875" y="1057275"/>
              <a:ext cx="2838450" cy="4380865"/>
            </a:xfrm>
            <a:custGeom>
              <a:avLst/>
              <a:gdLst/>
              <a:ahLst/>
              <a:cxnLst/>
              <a:rect l="l" t="t" r="r" b="b"/>
              <a:pathLst>
                <a:path w="2838450" h="4380865">
                  <a:moveTo>
                    <a:pt x="0" y="4380738"/>
                  </a:moveTo>
                  <a:lnTo>
                    <a:pt x="2838450" y="4380738"/>
                  </a:lnTo>
                  <a:lnTo>
                    <a:pt x="2838450" y="0"/>
                  </a:lnTo>
                  <a:lnTo>
                    <a:pt x="0" y="0"/>
                  </a:lnTo>
                  <a:lnTo>
                    <a:pt x="0" y="438073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5695950" y="1291589"/>
            <a:ext cx="2418715" cy="1736089"/>
            <a:chOff x="5695950" y="1291589"/>
            <a:chExt cx="2418715" cy="1736089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5000" y="1310640"/>
              <a:ext cx="2380488" cy="169773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705475" y="1301114"/>
              <a:ext cx="2399665" cy="1717039"/>
            </a:xfrm>
            <a:custGeom>
              <a:avLst/>
              <a:gdLst/>
              <a:ahLst/>
              <a:cxnLst/>
              <a:rect l="l" t="t" r="r" b="b"/>
              <a:pathLst>
                <a:path w="2399665" h="1717039">
                  <a:moveTo>
                    <a:pt x="0" y="1716786"/>
                  </a:moveTo>
                  <a:lnTo>
                    <a:pt x="2399538" y="1716786"/>
                  </a:lnTo>
                  <a:lnTo>
                    <a:pt x="2399538" y="0"/>
                  </a:lnTo>
                  <a:lnTo>
                    <a:pt x="0" y="0"/>
                  </a:lnTo>
                  <a:lnTo>
                    <a:pt x="0" y="171678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244846" y="3879341"/>
            <a:ext cx="2897505" cy="1468120"/>
            <a:chOff x="5244846" y="3879341"/>
            <a:chExt cx="2897505" cy="146812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63896" y="3898391"/>
              <a:ext cx="2859023" cy="142951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254371" y="3888866"/>
              <a:ext cx="2878455" cy="1449070"/>
            </a:xfrm>
            <a:custGeom>
              <a:avLst/>
              <a:gdLst/>
              <a:ahLst/>
              <a:cxnLst/>
              <a:rect l="l" t="t" r="r" b="b"/>
              <a:pathLst>
                <a:path w="2878454" h="1449070">
                  <a:moveTo>
                    <a:pt x="0" y="1448562"/>
                  </a:moveTo>
                  <a:lnTo>
                    <a:pt x="2878074" y="1448562"/>
                  </a:lnTo>
                  <a:lnTo>
                    <a:pt x="2878074" y="0"/>
                  </a:lnTo>
                  <a:lnTo>
                    <a:pt x="0" y="0"/>
                  </a:lnTo>
                  <a:lnTo>
                    <a:pt x="0" y="1448562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4066794" y="5744667"/>
            <a:ext cx="100965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photos: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4" name="object 1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2296" rIns="0" bIns="0" rtlCol="0" vert="horz">
            <a:spAutoFit/>
          </a:bodyPr>
          <a:lstStyle/>
          <a:p>
            <a:pPr marL="2068195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74547" y="1119651"/>
            <a:ext cx="7100570" cy="308292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objectives:</a:t>
            </a:r>
            <a:endParaRPr sz="3200">
              <a:latin typeface="Tahoma"/>
              <a:cs typeface="Tahoma"/>
            </a:endParaRPr>
          </a:p>
          <a:p>
            <a:pPr marL="984885" indent="-514984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98488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major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984885" indent="-514984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984885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984885" indent="-514984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984885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protection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methods</a:t>
            </a:r>
            <a:endParaRPr sz="2800">
              <a:latin typeface="Tahoma"/>
              <a:cs typeface="Tahoma"/>
            </a:endParaRPr>
          </a:p>
          <a:p>
            <a:pPr marL="984885" marR="5080" indent="-51562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984885" algn="l"/>
              </a:tabLst>
            </a:pPr>
            <a:r>
              <a:rPr dirty="0" sz="2800">
                <a:latin typeface="Tahoma"/>
                <a:cs typeface="Tahoma"/>
              </a:rPr>
              <a:t>Recognize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requirements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 </a:t>
            </a: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373373" y="4248150"/>
            <a:ext cx="2247900" cy="1805939"/>
            <a:chOff x="3373373" y="4248150"/>
            <a:chExt cx="2247900" cy="180593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92423" y="4267200"/>
              <a:ext cx="2209800" cy="176783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382898" y="4257675"/>
              <a:ext cx="2228850" cy="1786889"/>
            </a:xfrm>
            <a:custGeom>
              <a:avLst/>
              <a:gdLst/>
              <a:ahLst/>
              <a:cxnLst/>
              <a:rect l="l" t="t" r="r" b="b"/>
              <a:pathLst>
                <a:path w="2228850" h="1786889">
                  <a:moveTo>
                    <a:pt x="0" y="1786889"/>
                  </a:moveTo>
                  <a:lnTo>
                    <a:pt x="2228850" y="1786889"/>
                  </a:lnTo>
                  <a:lnTo>
                    <a:pt x="2228850" y="0"/>
                  </a:lnTo>
                  <a:lnTo>
                    <a:pt x="0" y="0"/>
                  </a:lnTo>
                  <a:lnTo>
                    <a:pt x="0" y="1786889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681217" y="5872683"/>
            <a:ext cx="59499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2144395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 spc="-10"/>
              <a:t>Definitions:</a:t>
            </a:r>
            <a:endParaRPr sz="3200"/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/>
              <a:t>Electricity</a:t>
            </a:r>
            <a:r>
              <a:rPr dirty="0" sz="2800" spc="-80"/>
              <a:t> </a:t>
            </a:r>
            <a:r>
              <a:rPr dirty="0" sz="2800"/>
              <a:t>–</a:t>
            </a:r>
            <a:r>
              <a:rPr dirty="0" sz="2800" spc="-40"/>
              <a:t> </a:t>
            </a:r>
            <a:r>
              <a:rPr dirty="0" sz="2800" spc="-10"/>
              <a:t>movement</a:t>
            </a:r>
            <a:endParaRPr sz="2800"/>
          </a:p>
          <a:p>
            <a:pPr marL="356870" marR="527050">
              <a:lnSpc>
                <a:spcPct val="100000"/>
              </a:lnSpc>
              <a:spcBef>
                <a:spcPts val="5"/>
              </a:spcBef>
            </a:pPr>
            <a:r>
              <a:rPr dirty="0" sz="2800"/>
              <a:t>of</a:t>
            </a:r>
            <a:r>
              <a:rPr dirty="0" sz="2800" spc="-55"/>
              <a:t> </a:t>
            </a:r>
            <a:r>
              <a:rPr dirty="0" sz="2800"/>
              <a:t>the</a:t>
            </a:r>
            <a:r>
              <a:rPr dirty="0" sz="2800" spc="-40"/>
              <a:t> </a:t>
            </a:r>
            <a:r>
              <a:rPr dirty="0" sz="2800"/>
              <a:t>free</a:t>
            </a:r>
            <a:r>
              <a:rPr dirty="0" sz="2800" spc="-35"/>
              <a:t> </a:t>
            </a:r>
            <a:r>
              <a:rPr dirty="0" sz="2800"/>
              <a:t>electrons</a:t>
            </a:r>
            <a:r>
              <a:rPr dirty="0" sz="2800" spc="-75"/>
              <a:t> </a:t>
            </a:r>
            <a:r>
              <a:rPr dirty="0" sz="2800" spc="-10"/>
              <a:t>between atoms;</a:t>
            </a:r>
            <a:endParaRPr sz="2800"/>
          </a:p>
          <a:p>
            <a:pPr lvl="1" marL="755650" indent="-285750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Related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terms:</a:t>
            </a:r>
            <a:endParaRPr sz="24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Current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–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movement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of</a:t>
            </a:r>
            <a:endParaRPr sz="2000">
              <a:latin typeface="Tahoma"/>
              <a:cs typeface="Tahoma"/>
            </a:endParaRPr>
          </a:p>
          <a:p>
            <a:pPr marL="1155700">
              <a:lnSpc>
                <a:spcPct val="100000"/>
              </a:lnSpc>
            </a:pPr>
            <a:r>
              <a:rPr dirty="0" sz="2000"/>
              <a:t>electrical</a:t>
            </a:r>
            <a:r>
              <a:rPr dirty="0" sz="2000" spc="-80"/>
              <a:t> </a:t>
            </a:r>
            <a:r>
              <a:rPr dirty="0" sz="2000" spc="-10"/>
              <a:t>charge</a:t>
            </a:r>
            <a:endParaRPr sz="2000"/>
          </a:p>
          <a:p>
            <a:pPr lvl="2" marL="11557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Resistance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–</a:t>
            </a:r>
            <a:r>
              <a:rPr dirty="0" sz="2000" spc="-8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opposition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current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flow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679575" y="4605350"/>
            <a:ext cx="5130800" cy="329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2000">
                <a:latin typeface="Tahoma"/>
                <a:cs typeface="Tahoma"/>
              </a:rPr>
              <a:t>Voltage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–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measurement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electrical</a:t>
            </a:r>
            <a:r>
              <a:rPr dirty="0" sz="2000" spc="-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force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95427" y="1285811"/>
            <a:ext cx="1930400" cy="2152650"/>
            <a:chOff x="6595427" y="1285811"/>
            <a:chExt cx="1930400" cy="21526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5016" y="1295420"/>
              <a:ext cx="1911000" cy="213324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600190" y="1290574"/>
              <a:ext cx="1920875" cy="2143125"/>
            </a:xfrm>
            <a:custGeom>
              <a:avLst/>
              <a:gdLst/>
              <a:ahLst/>
              <a:cxnLst/>
              <a:rect l="l" t="t" r="r" b="b"/>
              <a:pathLst>
                <a:path w="1920875" h="2143125">
                  <a:moveTo>
                    <a:pt x="0" y="2143125"/>
                  </a:moveTo>
                  <a:lnTo>
                    <a:pt x="1920621" y="2143125"/>
                  </a:lnTo>
                  <a:lnTo>
                    <a:pt x="1920621" y="0"/>
                  </a:lnTo>
                  <a:lnTo>
                    <a:pt x="0" y="0"/>
                  </a:lnTo>
                  <a:lnTo>
                    <a:pt x="0" y="2143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901685" y="3451605"/>
            <a:ext cx="62420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2144395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08175" y="1328750"/>
            <a:ext cx="6055360" cy="22815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2000">
                <a:latin typeface="Tahoma"/>
                <a:cs typeface="Tahoma"/>
              </a:rPr>
              <a:t>Conductors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–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substances,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such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as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metals,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that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have</a:t>
            </a:r>
            <a:endParaRPr sz="2000">
              <a:latin typeface="Tahoma"/>
              <a:cs typeface="Tahoma"/>
            </a:endParaRPr>
          </a:p>
          <a:p>
            <a:pPr marL="24130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little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resistance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electricity</a:t>
            </a:r>
            <a:endParaRPr sz="2000">
              <a:latin typeface="Tahoma"/>
              <a:cs typeface="Tahoma"/>
            </a:endParaRPr>
          </a:p>
          <a:p>
            <a:pPr marL="241300" marR="5905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000">
                <a:latin typeface="Tahoma"/>
                <a:cs typeface="Tahoma"/>
              </a:rPr>
              <a:t>Insulators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–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substances,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such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dry</a:t>
            </a:r>
            <a:r>
              <a:rPr dirty="0" sz="2000" spc="15" b="1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wood,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rubber, </a:t>
            </a:r>
            <a:r>
              <a:rPr dirty="0" sz="2000">
                <a:latin typeface="Tahoma"/>
                <a:cs typeface="Tahoma"/>
              </a:rPr>
              <a:t>glass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Bakelite,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that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have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high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resistance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to </a:t>
            </a:r>
            <a:r>
              <a:rPr dirty="0" sz="2000" spc="-10">
                <a:latin typeface="Tahoma"/>
                <a:cs typeface="Tahoma"/>
              </a:rPr>
              <a:t>electricity</a:t>
            </a:r>
            <a:endParaRPr sz="20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2000">
                <a:latin typeface="Tahoma"/>
                <a:cs typeface="Tahoma"/>
              </a:rPr>
              <a:t>Grounding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–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conductive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connection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earth</a:t>
            </a:r>
            <a:endParaRPr sz="2000">
              <a:latin typeface="Tahoma"/>
              <a:cs typeface="Tahoma"/>
            </a:endParaRPr>
          </a:p>
          <a:p>
            <a:pPr marL="24130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which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acts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as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protective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measure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770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85"/>
              <a:t> </a:t>
            </a:r>
            <a:r>
              <a:rPr dirty="0" spc="-10"/>
              <a:t>Hazards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065270" y="1660398"/>
            <a:ext cx="1111250" cy="1181100"/>
            <a:chOff x="4065270" y="1660398"/>
            <a:chExt cx="1111250" cy="1181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84320" y="1679448"/>
              <a:ext cx="1072896" cy="11430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074795" y="1669923"/>
              <a:ext cx="1092200" cy="1162050"/>
            </a:xfrm>
            <a:custGeom>
              <a:avLst/>
              <a:gdLst/>
              <a:ahLst/>
              <a:cxnLst/>
              <a:rect l="l" t="t" r="r" b="b"/>
              <a:pathLst>
                <a:path w="1092200" h="1162050">
                  <a:moveTo>
                    <a:pt x="0" y="1162050"/>
                  </a:moveTo>
                  <a:lnTo>
                    <a:pt x="1091946" y="1162050"/>
                  </a:lnTo>
                  <a:lnTo>
                    <a:pt x="1091946" y="0"/>
                  </a:lnTo>
                  <a:lnTo>
                    <a:pt x="0" y="0"/>
                  </a:lnTo>
                  <a:lnTo>
                    <a:pt x="0" y="116205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590550" y="1163574"/>
            <a:ext cx="2897505" cy="2552700"/>
            <a:chOff x="590550" y="1163574"/>
            <a:chExt cx="2897505" cy="25527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1182624"/>
              <a:ext cx="2859024" cy="25146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00075" y="1173099"/>
              <a:ext cx="2878455" cy="2533650"/>
            </a:xfrm>
            <a:custGeom>
              <a:avLst/>
              <a:gdLst/>
              <a:ahLst/>
              <a:cxnLst/>
              <a:rect l="l" t="t" r="r" b="b"/>
              <a:pathLst>
                <a:path w="2878454" h="2533650">
                  <a:moveTo>
                    <a:pt x="0" y="2533650"/>
                  </a:moveTo>
                  <a:lnTo>
                    <a:pt x="2878074" y="2533650"/>
                  </a:lnTo>
                  <a:lnTo>
                    <a:pt x="2878074" y="0"/>
                  </a:lnTo>
                  <a:lnTo>
                    <a:pt x="0" y="0"/>
                  </a:lnTo>
                  <a:lnTo>
                    <a:pt x="0" y="253365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1733550" y="4229861"/>
            <a:ext cx="1077595" cy="989330"/>
            <a:chOff x="1733550" y="4229861"/>
            <a:chExt cx="1077595" cy="98933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2600" y="4248911"/>
              <a:ext cx="1039368" cy="950976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743075" y="4239386"/>
              <a:ext cx="1058545" cy="970280"/>
            </a:xfrm>
            <a:custGeom>
              <a:avLst/>
              <a:gdLst/>
              <a:ahLst/>
              <a:cxnLst/>
              <a:rect l="l" t="t" r="r" b="b"/>
              <a:pathLst>
                <a:path w="1058545" h="970279">
                  <a:moveTo>
                    <a:pt x="0" y="970026"/>
                  </a:moveTo>
                  <a:lnTo>
                    <a:pt x="1058418" y="970026"/>
                  </a:lnTo>
                  <a:lnTo>
                    <a:pt x="1058418" y="0"/>
                  </a:lnTo>
                  <a:lnTo>
                    <a:pt x="0" y="0"/>
                  </a:lnTo>
                  <a:lnTo>
                    <a:pt x="0" y="97002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4479797" y="3190494"/>
            <a:ext cx="2522220" cy="2519680"/>
            <a:chOff x="4479797" y="3190494"/>
            <a:chExt cx="2522220" cy="251968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98847" y="3209544"/>
              <a:ext cx="2484120" cy="2481072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4489322" y="3200019"/>
              <a:ext cx="2503170" cy="2500630"/>
            </a:xfrm>
            <a:custGeom>
              <a:avLst/>
              <a:gdLst/>
              <a:ahLst/>
              <a:cxnLst/>
              <a:rect l="l" t="t" r="r" b="b"/>
              <a:pathLst>
                <a:path w="2503170" h="2500629">
                  <a:moveTo>
                    <a:pt x="0" y="2500122"/>
                  </a:moveTo>
                  <a:lnTo>
                    <a:pt x="2503170" y="2500122"/>
                  </a:lnTo>
                  <a:lnTo>
                    <a:pt x="2503170" y="0"/>
                  </a:lnTo>
                  <a:lnTo>
                    <a:pt x="0" y="0"/>
                  </a:lnTo>
                  <a:lnTo>
                    <a:pt x="0" y="2500122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5772150" y="1163574"/>
            <a:ext cx="2418715" cy="1626235"/>
            <a:chOff x="5772150" y="1163574"/>
            <a:chExt cx="2418715" cy="162623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91200" y="1182624"/>
              <a:ext cx="2380488" cy="1588008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5781675" y="1173099"/>
              <a:ext cx="2399665" cy="1607185"/>
            </a:xfrm>
            <a:custGeom>
              <a:avLst/>
              <a:gdLst/>
              <a:ahLst/>
              <a:cxnLst/>
              <a:rect l="l" t="t" r="r" b="b"/>
              <a:pathLst>
                <a:path w="2399665" h="1607185">
                  <a:moveTo>
                    <a:pt x="0" y="1607058"/>
                  </a:moveTo>
                  <a:lnTo>
                    <a:pt x="2399538" y="1607058"/>
                  </a:lnTo>
                  <a:lnTo>
                    <a:pt x="2399538" y="0"/>
                  </a:lnTo>
                  <a:lnTo>
                    <a:pt x="0" y="0"/>
                  </a:lnTo>
                  <a:lnTo>
                    <a:pt x="0" y="160705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688644" y="5782767"/>
            <a:ext cx="558673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Serious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injuries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 </a:t>
            </a:r>
            <a:r>
              <a:rPr dirty="0" sz="800" spc="-10">
                <a:latin typeface="Calibri"/>
                <a:cs typeface="Calibri"/>
              </a:rPr>
              <a:t>death </a:t>
            </a:r>
            <a:r>
              <a:rPr dirty="0" sz="800">
                <a:latin typeface="Calibri"/>
                <a:cs typeface="Calibri"/>
              </a:rPr>
              <a:t>can be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caused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by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electrical</a:t>
            </a:r>
            <a:r>
              <a:rPr dirty="0" sz="800" spc="-10">
                <a:latin typeface="Calibri"/>
                <a:cs typeface="Calibri"/>
              </a:rPr>
              <a:t> hazards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such as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arc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flash,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shocks,</a:t>
            </a:r>
            <a:r>
              <a:rPr dirty="0" sz="800">
                <a:latin typeface="Calibri"/>
                <a:cs typeface="Calibri"/>
              </a:rPr>
              <a:t> burns,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falls,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fires.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 of</a:t>
            </a:r>
            <a:r>
              <a:rPr dirty="0" sz="800" spc="5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20" name="object 2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3" name="object 2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770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8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844" y="1329308"/>
            <a:ext cx="7329170" cy="334200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3200">
                <a:latin typeface="Tahoma"/>
                <a:cs typeface="Tahoma"/>
              </a:rPr>
              <a:t>Examples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electrical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that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could </a:t>
            </a:r>
            <a:r>
              <a:rPr dirty="0" sz="3200">
                <a:latin typeface="Tahoma"/>
                <a:cs typeface="Tahoma"/>
              </a:rPr>
              <a:t>cause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workers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electrocuted.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20"/>
              </a:spcBef>
            </a:pP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</a:tabLst>
            </a:pPr>
            <a:r>
              <a:rPr dirty="0" u="sng" sz="3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Repair</a:t>
            </a:r>
            <a:r>
              <a:rPr dirty="0" u="sng" sz="3200" spc="-17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sng" sz="3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Welder</a:t>
            </a:r>
            <a:r>
              <a:rPr dirty="0" u="sng" sz="3200" spc="-14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sng" sz="32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Electrocuted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15"/>
              </a:spcBef>
              <a:buFont typeface="Arial"/>
              <a:buChar char="•"/>
            </a:pP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Font typeface="Arial"/>
              <a:buChar char="•"/>
              <a:tabLst>
                <a:tab pos="356870" algn="l"/>
              </a:tabLst>
            </a:pPr>
            <a:r>
              <a:rPr dirty="0" u="sng" sz="3200" spc="-3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3"/>
              </a:rPr>
              <a:t>Lockout/Tagout</a:t>
            </a:r>
            <a:r>
              <a:rPr dirty="0" u="sng" sz="3200" spc="-1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dirty="0" u="sng" sz="32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3"/>
              </a:rPr>
              <a:t>Failure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770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8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8575" y="1119651"/>
            <a:ext cx="3223895" cy="368046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 b="1">
                <a:latin typeface="Tahoma"/>
                <a:cs typeface="Tahoma"/>
              </a:rPr>
              <a:t>BE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SAFE: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 b="1">
                <a:latin typeface="Tahoma"/>
                <a:cs typeface="Tahoma"/>
              </a:rPr>
              <a:t>B</a:t>
            </a:r>
            <a:r>
              <a:rPr dirty="0" sz="2800" spc="-10">
                <a:latin typeface="Tahoma"/>
                <a:cs typeface="Tahoma"/>
              </a:rPr>
              <a:t>urns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 b="1">
                <a:latin typeface="Tahoma"/>
                <a:cs typeface="Tahoma"/>
              </a:rPr>
              <a:t>E</a:t>
            </a:r>
            <a:r>
              <a:rPr dirty="0" sz="2800" spc="-10">
                <a:latin typeface="Tahoma"/>
                <a:cs typeface="Tahoma"/>
              </a:rPr>
              <a:t>lectrocution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 b="1">
                <a:latin typeface="Tahoma"/>
                <a:cs typeface="Tahoma"/>
              </a:rPr>
              <a:t>S</a:t>
            </a:r>
            <a:r>
              <a:rPr dirty="0" sz="2800" spc="-10">
                <a:latin typeface="Tahoma"/>
                <a:cs typeface="Tahoma"/>
              </a:rPr>
              <a:t>hock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b="1">
                <a:latin typeface="Tahoma"/>
                <a:cs typeface="Tahoma"/>
              </a:rPr>
              <a:t>A</a:t>
            </a:r>
            <a:r>
              <a:rPr dirty="0" sz="2800">
                <a:latin typeface="Tahoma"/>
                <a:cs typeface="Tahoma"/>
              </a:rPr>
              <a:t>rc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flash/arc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blast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20" b="1">
                <a:latin typeface="Tahoma"/>
                <a:cs typeface="Tahoma"/>
              </a:rPr>
              <a:t>F</a:t>
            </a:r>
            <a:r>
              <a:rPr dirty="0" sz="2800" spc="-20">
                <a:latin typeface="Tahoma"/>
                <a:cs typeface="Tahoma"/>
              </a:rPr>
              <a:t>ire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 b="1">
                <a:latin typeface="Tahoma"/>
                <a:cs typeface="Tahoma"/>
              </a:rPr>
              <a:t>E</a:t>
            </a:r>
            <a:r>
              <a:rPr dirty="0" sz="2800" spc="-10">
                <a:latin typeface="Tahoma"/>
                <a:cs typeface="Tahoma"/>
              </a:rPr>
              <a:t>xplosions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770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8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22044" y="1193899"/>
            <a:ext cx="5774055" cy="2947670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dirty="0" sz="3200" spc="-10">
                <a:latin typeface="Tahoma"/>
                <a:cs typeface="Tahoma"/>
              </a:rPr>
              <a:t>Burns: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Most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common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35">
                <a:latin typeface="Tahoma"/>
                <a:cs typeface="Tahoma"/>
              </a:rPr>
              <a:t>shock-</a:t>
            </a:r>
            <a:r>
              <a:rPr dirty="0" sz="2800">
                <a:latin typeface="Tahoma"/>
                <a:cs typeface="Tahoma"/>
              </a:rPr>
              <a:t>related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injury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Three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burns: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6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Electrical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Arc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flash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Thermal </a:t>
            </a:r>
            <a:r>
              <a:rPr dirty="0" sz="2400" spc="-10">
                <a:latin typeface="Tahoma"/>
                <a:cs typeface="Tahoma"/>
              </a:rPr>
              <a:t>contact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89131" y="3327971"/>
            <a:ext cx="3115945" cy="1939289"/>
            <a:chOff x="4989131" y="3327971"/>
            <a:chExt cx="3115945" cy="193928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8720" y="3337560"/>
              <a:ext cx="3096768" cy="192023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993894" y="3332734"/>
              <a:ext cx="3106420" cy="1929764"/>
            </a:xfrm>
            <a:custGeom>
              <a:avLst/>
              <a:gdLst/>
              <a:ahLst/>
              <a:cxnLst/>
              <a:rect l="l" t="t" r="r" b="b"/>
              <a:pathLst>
                <a:path w="3106420" h="1929764">
                  <a:moveTo>
                    <a:pt x="0" y="1929764"/>
                  </a:moveTo>
                  <a:lnTo>
                    <a:pt x="3106293" y="1929764"/>
                  </a:lnTo>
                  <a:lnTo>
                    <a:pt x="3106293" y="0"/>
                  </a:lnTo>
                  <a:lnTo>
                    <a:pt x="0" y="0"/>
                  </a:lnTo>
                  <a:lnTo>
                    <a:pt x="0" y="192976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439406" y="5287136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094" rIns="0" bIns="0" rtlCol="0" vert="horz">
            <a:spAutoFit/>
          </a:bodyPr>
          <a:lstStyle/>
          <a:p>
            <a:pPr marL="1477010">
              <a:lnSpc>
                <a:spcPct val="100000"/>
              </a:lnSpc>
              <a:spcBef>
                <a:spcPts val="105"/>
              </a:spcBef>
            </a:pPr>
            <a:r>
              <a:rPr dirty="0"/>
              <a:t>Electrical</a:t>
            </a:r>
            <a:r>
              <a:rPr dirty="0" spc="-9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317978"/>
            <a:ext cx="6421120" cy="2571115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dirty="0" sz="3200" spc="-10">
                <a:latin typeface="Tahoma"/>
                <a:cs typeface="Tahoma"/>
              </a:rPr>
              <a:t>Electrocution: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fatal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Meaning: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kill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shock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Results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human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 </a:t>
            </a:r>
            <a:r>
              <a:rPr dirty="0" sz="2800" spc="-50">
                <a:latin typeface="Tahoma"/>
                <a:cs typeface="Tahoma"/>
              </a:rPr>
              <a:t>a </a:t>
            </a:r>
            <a:r>
              <a:rPr dirty="0" sz="2800">
                <a:latin typeface="Tahoma"/>
                <a:cs typeface="Tahoma"/>
              </a:rPr>
              <a:t>lethal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amount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energy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770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8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51603"/>
            <a:ext cx="4330065" cy="291211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 spc="-10">
                <a:latin typeface="Tahoma"/>
                <a:cs typeface="Tahoma"/>
              </a:rPr>
              <a:t>Shock:</a:t>
            </a:r>
            <a:endParaRPr sz="3200">
              <a:latin typeface="Tahoma"/>
              <a:cs typeface="Tahoma"/>
            </a:endParaRPr>
          </a:p>
          <a:p>
            <a:pPr marL="356870" marR="947419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Body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becomes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part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circuit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Reflex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response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 </a:t>
            </a:r>
            <a:r>
              <a:rPr dirty="0" sz="2800">
                <a:latin typeface="Tahoma"/>
                <a:cs typeface="Tahoma"/>
              </a:rPr>
              <a:t>passage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electric </a:t>
            </a:r>
            <a:r>
              <a:rPr dirty="0" sz="2800">
                <a:latin typeface="Tahoma"/>
                <a:cs typeface="Tahoma"/>
              </a:rPr>
              <a:t>current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through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body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82907" y="1563179"/>
            <a:ext cx="2978785" cy="2006600"/>
            <a:chOff x="5482907" y="1563179"/>
            <a:chExt cx="2978785" cy="20066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92496" y="1572767"/>
              <a:ext cx="2959607" cy="19872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487670" y="1567941"/>
              <a:ext cx="2969260" cy="1997075"/>
            </a:xfrm>
            <a:custGeom>
              <a:avLst/>
              <a:gdLst/>
              <a:ahLst/>
              <a:cxnLst/>
              <a:rect l="l" t="t" r="r" b="b"/>
              <a:pathLst>
                <a:path w="2969259" h="1997075">
                  <a:moveTo>
                    <a:pt x="0" y="1996820"/>
                  </a:moveTo>
                  <a:lnTo>
                    <a:pt x="2969132" y="1996820"/>
                  </a:lnTo>
                  <a:lnTo>
                    <a:pt x="2969132" y="0"/>
                  </a:lnTo>
                  <a:lnTo>
                    <a:pt x="0" y="0"/>
                  </a:lnTo>
                  <a:lnTo>
                    <a:pt x="0" y="199682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738618" y="3632403"/>
            <a:ext cx="59245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770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8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34800"/>
            <a:ext cx="7061200" cy="3532504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200">
                <a:latin typeface="Tahoma"/>
                <a:cs typeface="Tahoma"/>
              </a:rPr>
              <a:t>Arc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Flash/Arc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Blast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Arc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flash</a:t>
            </a:r>
            <a:endParaRPr sz="28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Sudden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release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electrical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energy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through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air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high-</a:t>
            </a:r>
            <a:r>
              <a:rPr dirty="0" sz="2400">
                <a:latin typeface="Tahoma"/>
                <a:cs typeface="Tahoma"/>
              </a:rPr>
              <a:t>voltage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gap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exists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there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a </a:t>
            </a:r>
            <a:r>
              <a:rPr dirty="0" sz="2400" spc="-5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breakdown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between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conductors</a:t>
            </a:r>
            <a:endParaRPr sz="2400">
              <a:latin typeface="Tahoma"/>
              <a:cs typeface="Tahoma"/>
            </a:endParaRPr>
          </a:p>
          <a:p>
            <a:pPr lvl="1" marL="754380" marR="247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Gives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off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thermal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radiation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(heat)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bright,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intense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light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cause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burns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25">
                <a:latin typeface="Tahoma"/>
                <a:cs typeface="Tahoma"/>
              </a:rPr>
              <a:t>Temperatures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high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35,000°F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770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8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45844" y="1326261"/>
            <a:ext cx="6368415" cy="17341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Arc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blast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high-</a:t>
            </a:r>
            <a:r>
              <a:rPr dirty="0" sz="2800">
                <a:latin typeface="Tahoma"/>
                <a:cs typeface="Tahoma"/>
              </a:rPr>
              <a:t>voltage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arcs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also </a:t>
            </a:r>
            <a:r>
              <a:rPr dirty="0" sz="2800">
                <a:latin typeface="Tahoma"/>
                <a:cs typeface="Tahoma"/>
              </a:rPr>
              <a:t>produce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considerable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pressure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waves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rapidly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heating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air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">
                <a:latin typeface="Tahoma"/>
                <a:cs typeface="Tahoma"/>
              </a:rPr>
              <a:t> creating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blast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770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8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8575" y="1081551"/>
            <a:ext cx="6675120" cy="248539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 spc="-10">
                <a:latin typeface="Tahoma"/>
                <a:cs typeface="Tahoma"/>
              </a:rPr>
              <a:t>Fire: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Most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result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problems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"fixed</a:t>
            </a:r>
            <a:endParaRPr sz="2800">
              <a:latin typeface="Tahoma"/>
              <a:cs typeface="Tahoma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dirty="0" sz="2800" spc="-10">
                <a:latin typeface="Tahoma"/>
                <a:cs typeface="Tahoma"/>
              </a:rPr>
              <a:t>wiring”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Problems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cords,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plugs,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receptacles,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switches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also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cause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fires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770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8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119651"/>
            <a:ext cx="7190105" cy="337439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 spc="-10">
                <a:latin typeface="Tahoma"/>
                <a:cs typeface="Tahoma"/>
              </a:rPr>
              <a:t>Explosions:</a:t>
            </a:r>
            <a:endParaRPr sz="3200">
              <a:latin typeface="Tahoma"/>
              <a:cs typeface="Tahoma"/>
            </a:endParaRPr>
          </a:p>
          <a:p>
            <a:pPr marL="356870" marR="56134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  <a:tab pos="5177790" algn="l"/>
              </a:tabLst>
            </a:pPr>
            <a:r>
              <a:rPr dirty="0" sz="2800">
                <a:latin typeface="Tahoma"/>
                <a:cs typeface="Tahoma"/>
              </a:rPr>
              <a:t>Occur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electricity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ignites</a:t>
            </a:r>
            <a:r>
              <a:rPr dirty="0" sz="2800">
                <a:latin typeface="Tahoma"/>
                <a:cs typeface="Tahoma"/>
              </a:rPr>
              <a:t>	</a:t>
            </a:r>
            <a:r>
              <a:rPr dirty="0" sz="2800" spc="-10">
                <a:latin typeface="Tahoma"/>
                <a:cs typeface="Tahoma"/>
              </a:rPr>
              <a:t>explosive </a:t>
            </a:r>
            <a:r>
              <a:rPr dirty="0" sz="2800">
                <a:latin typeface="Tahoma"/>
                <a:cs typeface="Tahoma"/>
              </a:rPr>
              <a:t>mixture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air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Note: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Electricity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source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these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hazards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equal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importance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Lesson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focuses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eliminating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electrical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770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8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644" y="1205209"/>
            <a:ext cx="7743825" cy="291147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200">
                <a:latin typeface="Tahoma"/>
                <a:cs typeface="Tahoma"/>
              </a:rPr>
              <a:t>Examples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fatal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accidents:</a:t>
            </a:r>
            <a:endParaRPr sz="32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Case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#1: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electrocuted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ladder </a:t>
            </a:r>
            <a:r>
              <a:rPr dirty="0" sz="2800">
                <a:latin typeface="Tahoma"/>
                <a:cs typeface="Tahoma"/>
              </a:rPr>
              <a:t>came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contact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overhead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lines</a:t>
            </a:r>
            <a:endParaRPr sz="2800">
              <a:latin typeface="Tahoma"/>
              <a:cs typeface="Tahoma"/>
            </a:endParaRPr>
          </a:p>
          <a:p>
            <a:pPr marL="356870" marR="51752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Case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#2: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electrocuted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mast </a:t>
            </a:r>
            <a:r>
              <a:rPr dirty="0" sz="2800">
                <a:latin typeface="Tahoma"/>
                <a:cs typeface="Tahoma"/>
              </a:rPr>
              <a:t>came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contact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high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voltage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overhead lines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770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8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1044" y="1478661"/>
            <a:ext cx="7329170" cy="17341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Case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#3: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changing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energized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ballast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light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fixture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was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electrocuted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fell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concrete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floor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while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working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8' </a:t>
            </a:r>
            <a:r>
              <a:rPr dirty="0" sz="2800">
                <a:latin typeface="Tahoma"/>
                <a:cs typeface="Tahoma"/>
              </a:rPr>
              <a:t>fiberglass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stepladder.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770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8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6244" y="1081551"/>
            <a:ext cx="5603875" cy="1631314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U.S.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Bureau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Labor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Statistics: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156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electrocutions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2014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Up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141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2013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68883" y="3029330"/>
            <a:ext cx="3155950" cy="2780665"/>
            <a:chOff x="968883" y="3029330"/>
            <a:chExt cx="3155950" cy="27806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8408" y="3038855"/>
              <a:ext cx="3136391" cy="276148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73645" y="3034093"/>
              <a:ext cx="3146425" cy="2771140"/>
            </a:xfrm>
            <a:custGeom>
              <a:avLst/>
              <a:gdLst/>
              <a:ahLst/>
              <a:cxnLst/>
              <a:rect l="l" t="t" r="r" b="b"/>
              <a:pathLst>
                <a:path w="3146425" h="2771140">
                  <a:moveTo>
                    <a:pt x="0" y="2771013"/>
                  </a:moveTo>
                  <a:lnTo>
                    <a:pt x="3145916" y="2771013"/>
                  </a:lnTo>
                  <a:lnTo>
                    <a:pt x="3145916" y="0"/>
                  </a:lnTo>
                  <a:lnTo>
                    <a:pt x="0" y="0"/>
                  </a:lnTo>
                  <a:lnTo>
                    <a:pt x="0" y="277101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039361" y="5918098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062027" y="3922395"/>
            <a:ext cx="2396490" cy="1976120"/>
            <a:chOff x="6062027" y="3922395"/>
            <a:chExt cx="2396490" cy="197612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71616" y="3931920"/>
              <a:ext cx="2377440" cy="195681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066790" y="3927157"/>
              <a:ext cx="2386965" cy="1966595"/>
            </a:xfrm>
            <a:custGeom>
              <a:avLst/>
              <a:gdLst/>
              <a:ahLst/>
              <a:cxnLst/>
              <a:rect l="l" t="t" r="r" b="b"/>
              <a:pathLst>
                <a:path w="2386965" h="1966595">
                  <a:moveTo>
                    <a:pt x="0" y="1966340"/>
                  </a:moveTo>
                  <a:lnTo>
                    <a:pt x="2386965" y="1966340"/>
                  </a:lnTo>
                  <a:lnTo>
                    <a:pt x="2386965" y="0"/>
                  </a:lnTo>
                  <a:lnTo>
                    <a:pt x="0" y="0"/>
                  </a:lnTo>
                  <a:lnTo>
                    <a:pt x="0" y="19663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6052883" y="1755203"/>
            <a:ext cx="2406015" cy="1988185"/>
            <a:chOff x="6052883" y="1755203"/>
            <a:chExt cx="2406015" cy="198818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62472" y="1764792"/>
              <a:ext cx="2387600" cy="1968499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6057646" y="1759966"/>
              <a:ext cx="2396490" cy="1978660"/>
            </a:xfrm>
            <a:custGeom>
              <a:avLst/>
              <a:gdLst/>
              <a:ahLst/>
              <a:cxnLst/>
              <a:rect l="l" t="t" r="r" b="b"/>
              <a:pathLst>
                <a:path w="2396490" h="1978660">
                  <a:moveTo>
                    <a:pt x="0" y="1978532"/>
                  </a:moveTo>
                  <a:lnTo>
                    <a:pt x="2396108" y="1978532"/>
                  </a:lnTo>
                  <a:lnTo>
                    <a:pt x="2396108" y="0"/>
                  </a:lnTo>
                  <a:lnTo>
                    <a:pt x="0" y="0"/>
                  </a:lnTo>
                  <a:lnTo>
                    <a:pt x="0" y="197853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10"/>
              </a:spcBef>
            </a:pPr>
            <a:r>
              <a:rPr dirty="0"/>
              <a:t>Types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/>
              <a:t>Electrical</a:t>
            </a:r>
            <a:r>
              <a:rPr dirty="0" spc="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26744" y="1158600"/>
            <a:ext cx="6365875" cy="3361690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200">
                <a:latin typeface="Tahoma"/>
                <a:cs typeface="Tahoma"/>
              </a:rPr>
              <a:t>Contact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overhead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power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lines:</a:t>
            </a:r>
            <a:endParaRPr sz="3200">
              <a:latin typeface="Tahoma"/>
              <a:cs typeface="Tahoma"/>
            </a:endParaRPr>
          </a:p>
          <a:p>
            <a:pPr marL="356870" marR="242062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Overhead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buried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lines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carry </a:t>
            </a:r>
            <a:r>
              <a:rPr dirty="0" sz="2800">
                <a:latin typeface="Tahoma"/>
                <a:cs typeface="Tahoma"/>
              </a:rPr>
              <a:t>extremely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high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voltage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Risks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Electrocution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(main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risk)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Burns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0">
                <a:latin typeface="Tahoma"/>
                <a:cs typeface="Tahoma"/>
              </a:rPr>
              <a:t> falls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695950" y="1885950"/>
            <a:ext cx="2794000" cy="3464560"/>
            <a:chOff x="5695950" y="1885950"/>
            <a:chExt cx="2794000" cy="34645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5000" y="1905000"/>
              <a:ext cx="2728758" cy="342595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705475" y="1895475"/>
              <a:ext cx="2774950" cy="3445510"/>
            </a:xfrm>
            <a:custGeom>
              <a:avLst/>
              <a:gdLst/>
              <a:ahLst/>
              <a:cxnLst/>
              <a:rect l="l" t="t" r="r" b="b"/>
              <a:pathLst>
                <a:path w="2774950" h="3445510">
                  <a:moveTo>
                    <a:pt x="0" y="3445002"/>
                  </a:moveTo>
                  <a:lnTo>
                    <a:pt x="2774442" y="3445002"/>
                  </a:lnTo>
                  <a:lnTo>
                    <a:pt x="2774442" y="0"/>
                  </a:lnTo>
                  <a:lnTo>
                    <a:pt x="0" y="0"/>
                  </a:lnTo>
                  <a:lnTo>
                    <a:pt x="0" y="3445002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799069" y="5376113"/>
            <a:ext cx="62166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8270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10"/>
              </a:spcBef>
            </a:pPr>
            <a:r>
              <a:rPr dirty="0"/>
              <a:t>Types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/>
              <a:t>Electrical</a:t>
            </a:r>
            <a:r>
              <a:rPr dirty="0" spc="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844" y="1554861"/>
            <a:ext cx="5164455" cy="2673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6870" marR="765175" indent="-34480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Cranes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only </a:t>
            </a:r>
            <a:r>
              <a:rPr dirty="0" sz="2800">
                <a:latin typeface="Tahoma"/>
                <a:cs typeface="Tahoma"/>
              </a:rPr>
              <a:t>equipment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10">
                <a:latin typeface="Tahoma"/>
                <a:cs typeface="Tahoma"/>
              </a:rPr>
              <a:t> reach </a:t>
            </a:r>
            <a:r>
              <a:rPr dirty="0" sz="2800">
                <a:latin typeface="Tahoma"/>
                <a:cs typeface="Tahoma"/>
              </a:rPr>
              <a:t>overhead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lines.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ladders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suspension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man-</a:t>
            </a:r>
            <a:r>
              <a:rPr dirty="0" sz="2800">
                <a:latin typeface="Tahoma"/>
                <a:cs typeface="Tahoma"/>
              </a:rPr>
              <a:t>basket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under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near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lines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risks.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723443" y="1566354"/>
            <a:ext cx="1793239" cy="1924050"/>
            <a:chOff x="6723443" y="1566354"/>
            <a:chExt cx="1793239" cy="1924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33032" y="1575815"/>
              <a:ext cx="1773935" cy="1905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728206" y="1571116"/>
              <a:ext cx="1783714" cy="1914525"/>
            </a:xfrm>
            <a:custGeom>
              <a:avLst/>
              <a:gdLst/>
              <a:ahLst/>
              <a:cxnLst/>
              <a:rect l="l" t="t" r="r" b="b"/>
              <a:pathLst>
                <a:path w="1783715" h="1914525">
                  <a:moveTo>
                    <a:pt x="0" y="1914525"/>
                  </a:moveTo>
                  <a:lnTo>
                    <a:pt x="1783461" y="1914525"/>
                  </a:lnTo>
                  <a:lnTo>
                    <a:pt x="1783461" y="0"/>
                  </a:lnTo>
                  <a:lnTo>
                    <a:pt x="0" y="0"/>
                  </a:lnTo>
                  <a:lnTo>
                    <a:pt x="0" y="1914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66633" y="3509009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10"/>
              </a:spcBef>
            </a:pPr>
            <a:r>
              <a:rPr dirty="0"/>
              <a:t>Types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/>
              <a:t>Electrical</a:t>
            </a:r>
            <a:r>
              <a:rPr dirty="0" spc="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630756"/>
            <a:ext cx="6953250" cy="26739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b="1">
                <a:latin typeface="Tahoma"/>
                <a:cs typeface="Tahoma"/>
              </a:rPr>
              <a:t>Important</a:t>
            </a:r>
            <a:r>
              <a:rPr dirty="0" sz="2800">
                <a:latin typeface="Tahoma"/>
                <a:cs typeface="Tahoma"/>
              </a:rPr>
              <a:t>: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covering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overhead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line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primarily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weather </a:t>
            </a:r>
            <a:r>
              <a:rPr dirty="0" sz="2800">
                <a:latin typeface="Tahoma"/>
                <a:cs typeface="Tahoma"/>
              </a:rPr>
              <a:t>protection;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therefore,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need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 </a:t>
            </a:r>
            <a:r>
              <a:rPr dirty="0" sz="2800">
                <a:latin typeface="Tahoma"/>
                <a:cs typeface="Tahoma"/>
              </a:rPr>
              <a:t>know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if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they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touch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line, </a:t>
            </a:r>
            <a:r>
              <a:rPr dirty="0" sz="2800">
                <a:latin typeface="Tahoma"/>
                <a:cs typeface="Tahoma"/>
              </a:rPr>
              <a:t>covered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bare,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death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probable.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  <a:tabLst>
                <a:tab pos="356870" algn="l"/>
              </a:tabLst>
            </a:pPr>
            <a:r>
              <a:rPr dirty="0" u="sng" sz="28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Ladders</a:t>
            </a:r>
            <a:r>
              <a:rPr dirty="0" u="sng" sz="2800" spc="-4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sng" sz="28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near</a:t>
            </a:r>
            <a:r>
              <a:rPr dirty="0" u="sng" sz="28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sng" sz="28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powerlines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10"/>
              </a:spcBef>
            </a:pPr>
            <a:r>
              <a:rPr dirty="0"/>
              <a:t>Types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/>
              <a:t>Electrical</a:t>
            </a:r>
            <a:r>
              <a:rPr dirty="0" spc="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1044" y="1367408"/>
            <a:ext cx="5755640" cy="512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00">
                <a:latin typeface="Tahoma"/>
                <a:cs typeface="Tahoma"/>
              </a:rPr>
              <a:t>Contact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energized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sources: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41044" y="1854044"/>
            <a:ext cx="4084320" cy="231838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Live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parts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major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hazards</a:t>
            </a:r>
            <a:endParaRPr sz="24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Electrical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shock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burns</a:t>
            </a:r>
            <a:endParaRPr sz="2000">
              <a:latin typeface="Tahoma"/>
              <a:cs typeface="Tahoma"/>
            </a:endParaRPr>
          </a:p>
          <a:p>
            <a:pPr lvl="2" marL="1155700" marR="11239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Electrical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shock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occurs </a:t>
            </a:r>
            <a:r>
              <a:rPr dirty="0" sz="2000">
                <a:latin typeface="Tahoma"/>
                <a:cs typeface="Tahoma"/>
              </a:rPr>
              <a:t>when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body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becomes </a:t>
            </a:r>
            <a:r>
              <a:rPr dirty="0" sz="2000">
                <a:latin typeface="Tahoma"/>
                <a:cs typeface="Tahoma"/>
              </a:rPr>
              <a:t>part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electric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circuit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73902" y="1962150"/>
            <a:ext cx="2333625" cy="2781300"/>
            <a:chOff x="6073902" y="1962150"/>
            <a:chExt cx="2333625" cy="27813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2952" y="1981200"/>
              <a:ext cx="2295144" cy="27432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083427" y="1971675"/>
              <a:ext cx="2314575" cy="2762250"/>
            </a:xfrm>
            <a:custGeom>
              <a:avLst/>
              <a:gdLst/>
              <a:ahLst/>
              <a:cxnLst/>
              <a:rect l="l" t="t" r="r" b="b"/>
              <a:pathLst>
                <a:path w="2314575" h="2762250">
                  <a:moveTo>
                    <a:pt x="0" y="2762250"/>
                  </a:moveTo>
                  <a:lnTo>
                    <a:pt x="2314194" y="2762250"/>
                  </a:lnTo>
                  <a:lnTo>
                    <a:pt x="2314194" y="0"/>
                  </a:lnTo>
                  <a:lnTo>
                    <a:pt x="0" y="0"/>
                  </a:lnTo>
                  <a:lnTo>
                    <a:pt x="0" y="276225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735061" y="4815077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10"/>
              </a:spcBef>
            </a:pPr>
            <a:r>
              <a:rPr dirty="0"/>
              <a:t>Types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/>
              <a:t>Electrical</a:t>
            </a:r>
            <a:r>
              <a:rPr dirty="0" spc="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50975" y="1326260"/>
            <a:ext cx="6479540" cy="3698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597535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Severity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effects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electrical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shock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depend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number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factors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Pathway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through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8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body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Amount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current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Length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time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exposure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Whether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skin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is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wet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dry</a:t>
            </a:r>
            <a:endParaRPr sz="20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6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Water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Great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conductor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Allows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current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flow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more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easily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wet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conditions</a:t>
            </a:r>
            <a:endParaRPr sz="2000">
              <a:latin typeface="Tahoma"/>
              <a:cs typeface="Tahoma"/>
            </a:endParaRPr>
          </a:p>
          <a:p>
            <a:pPr marL="69850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through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wet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skin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47942" y="139064"/>
          <a:ext cx="9004935" cy="57569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32504"/>
                <a:gridCol w="5383530"/>
              </a:tblGrid>
              <a:tr h="365125">
                <a:tc gridSpan="2">
                  <a:txBody>
                    <a:bodyPr/>
                    <a:lstStyle/>
                    <a:p>
                      <a:pPr marL="7867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(1,000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milliamperes</a:t>
                      </a:r>
                      <a:r>
                        <a:rPr dirty="0" sz="1800" spc="-4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8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amp;</a:t>
                      </a:r>
                      <a:r>
                        <a:rPr dirty="0" sz="18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therefore,</a:t>
                      </a:r>
                      <a:r>
                        <a:rPr dirty="0" sz="1800" spc="-5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15,000 milliamperes</a:t>
                      </a:r>
                      <a:r>
                        <a:rPr dirty="0" sz="1800" spc="-5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dirty="0" sz="1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15</a:t>
                      </a:r>
                      <a:r>
                        <a:rPr dirty="0" sz="18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amp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circuit)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600" spc="-10" b="1">
                          <a:latin typeface="Calibri"/>
                          <a:cs typeface="Calibri"/>
                        </a:rPr>
                        <a:t>Current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600" spc="-10" b="1">
                          <a:latin typeface="Calibri"/>
                          <a:cs typeface="Calibri"/>
                        </a:rPr>
                        <a:t>Reaction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Below</a:t>
                      </a:r>
                      <a:r>
                        <a:rPr dirty="0" sz="16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6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milliampere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Generally</a:t>
                      </a:r>
                      <a:r>
                        <a:rPr dirty="0" sz="16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6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perceptible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1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milliampere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Faint</a:t>
                      </a:r>
                      <a:r>
                        <a:rPr dirty="0" sz="1600" spc="-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tingle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5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milliampere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8351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Slight</a:t>
                      </a:r>
                      <a:r>
                        <a:rPr dirty="0" sz="16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shock</a:t>
                      </a:r>
                      <a:r>
                        <a:rPr dirty="0" sz="16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felt;</a:t>
                      </a:r>
                      <a:r>
                        <a:rPr dirty="0" sz="16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6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painful</a:t>
                      </a:r>
                      <a:r>
                        <a:rPr dirty="0" sz="16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but</a:t>
                      </a:r>
                      <a:r>
                        <a:rPr dirty="0" sz="16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disturbing.</a:t>
                      </a:r>
                      <a:r>
                        <a:rPr dirty="0" sz="16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Average</a:t>
                      </a:r>
                      <a:r>
                        <a:rPr dirty="0" sz="16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individual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can</a:t>
                      </a:r>
                      <a:r>
                        <a:rPr dirty="0" sz="16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let</a:t>
                      </a:r>
                      <a:r>
                        <a:rPr dirty="0" sz="16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go.</a:t>
                      </a:r>
                      <a:r>
                        <a:rPr dirty="0" sz="1600" spc="-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Strong</a:t>
                      </a:r>
                      <a:r>
                        <a:rPr dirty="0" sz="16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involuntary</a:t>
                      </a:r>
                      <a:r>
                        <a:rPr dirty="0" sz="16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reactions</a:t>
                      </a:r>
                      <a:r>
                        <a:rPr dirty="0" sz="16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can</a:t>
                      </a:r>
                      <a:r>
                        <a:rPr dirty="0" sz="16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lead</a:t>
                      </a:r>
                      <a:r>
                        <a:rPr dirty="0" sz="16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6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other injuries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6-25</a:t>
                      </a:r>
                      <a:r>
                        <a:rPr dirty="0" sz="1600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milliamperes</a:t>
                      </a:r>
                      <a:r>
                        <a:rPr dirty="0" sz="16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(women)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Painful</a:t>
                      </a:r>
                      <a:r>
                        <a:rPr dirty="0" sz="1600" spc="-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shock,</a:t>
                      </a:r>
                      <a:r>
                        <a:rPr dirty="0" sz="16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loss</a:t>
                      </a:r>
                      <a:r>
                        <a:rPr dirty="0" sz="16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6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muscular</a:t>
                      </a:r>
                      <a:r>
                        <a:rPr dirty="0" sz="1600" spc="-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control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9-30</a:t>
                      </a:r>
                      <a:r>
                        <a:rPr dirty="0" sz="1600" spc="-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milliamperes</a:t>
                      </a:r>
                      <a:r>
                        <a:rPr dirty="0" sz="16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20">
                          <a:latin typeface="Calibri"/>
                          <a:cs typeface="Calibri"/>
                        </a:rPr>
                        <a:t>(men)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0668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6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freezing</a:t>
                      </a:r>
                      <a:r>
                        <a:rPr dirty="0" sz="16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current</a:t>
                      </a:r>
                      <a:r>
                        <a:rPr dirty="0" sz="16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6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“let-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go”</a:t>
                      </a:r>
                      <a:r>
                        <a:rPr dirty="0" sz="16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range.</a:t>
                      </a:r>
                      <a:r>
                        <a:rPr dirty="0" sz="16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Individual</a:t>
                      </a:r>
                      <a:r>
                        <a:rPr dirty="0" sz="16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cannot</a:t>
                      </a:r>
                      <a:r>
                        <a:rPr dirty="0" sz="16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let</a:t>
                      </a:r>
                      <a:r>
                        <a:rPr dirty="0" sz="1600" spc="-25">
                          <a:latin typeface="Calibri"/>
                          <a:cs typeface="Calibri"/>
                        </a:rPr>
                        <a:t> go,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but</a:t>
                      </a:r>
                      <a:r>
                        <a:rPr dirty="0" sz="1600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can</a:t>
                      </a:r>
                      <a:r>
                        <a:rPr dirty="0" sz="16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6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thrown</a:t>
                      </a:r>
                      <a:r>
                        <a:rPr dirty="0" sz="16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away</a:t>
                      </a:r>
                      <a:r>
                        <a:rPr dirty="0" sz="1600" spc="-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6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6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circuit</a:t>
                      </a:r>
                      <a:r>
                        <a:rPr dirty="0" sz="16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16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extensor</a:t>
                      </a:r>
                      <a:r>
                        <a:rPr dirty="0" sz="16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muscles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6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stimulated.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50-150</a:t>
                      </a:r>
                      <a:r>
                        <a:rPr dirty="0" sz="16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milliampres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092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Extreme</a:t>
                      </a:r>
                      <a:r>
                        <a:rPr dirty="0" sz="16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pain,</a:t>
                      </a:r>
                      <a:r>
                        <a:rPr dirty="0" sz="16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respiratory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arrest,</a:t>
                      </a:r>
                      <a:r>
                        <a:rPr dirty="0" sz="16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severe</a:t>
                      </a:r>
                      <a:r>
                        <a:rPr dirty="0" sz="16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muscular</a:t>
                      </a:r>
                      <a:r>
                        <a:rPr dirty="0" sz="1600" spc="-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contractions.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Death</a:t>
                      </a:r>
                      <a:r>
                        <a:rPr dirty="0" sz="16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6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possible.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1,000-4,300</a:t>
                      </a:r>
                      <a:r>
                        <a:rPr dirty="0" sz="16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milliamperes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6845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Rhythmic</a:t>
                      </a:r>
                      <a:r>
                        <a:rPr dirty="0" sz="16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pumping</a:t>
                      </a:r>
                      <a:r>
                        <a:rPr dirty="0" sz="16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action</a:t>
                      </a:r>
                      <a:r>
                        <a:rPr dirty="0" sz="16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6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6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heart</a:t>
                      </a:r>
                      <a:r>
                        <a:rPr dirty="0" sz="16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ceases.</a:t>
                      </a:r>
                      <a:r>
                        <a:rPr dirty="0" sz="16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Muscular contraction</a:t>
                      </a:r>
                      <a:r>
                        <a:rPr dirty="0" sz="16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6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nerve</a:t>
                      </a:r>
                      <a:r>
                        <a:rPr dirty="0" sz="16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damage</a:t>
                      </a:r>
                      <a:r>
                        <a:rPr dirty="0" sz="1600" spc="-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occur;</a:t>
                      </a:r>
                      <a:r>
                        <a:rPr dirty="0" sz="16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death</a:t>
                      </a:r>
                      <a:r>
                        <a:rPr dirty="0" sz="16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likely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2490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10,000</a:t>
                      </a:r>
                      <a:r>
                        <a:rPr dirty="0" sz="16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milliamperes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600">
                          <a:latin typeface="Calibri"/>
                          <a:cs typeface="Calibri"/>
                        </a:rPr>
                        <a:t>Cardiac</a:t>
                      </a:r>
                      <a:r>
                        <a:rPr dirty="0" sz="16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arrest,</a:t>
                      </a:r>
                      <a:r>
                        <a:rPr dirty="0" sz="16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severe</a:t>
                      </a:r>
                      <a:r>
                        <a:rPr dirty="0" sz="16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burns;</a:t>
                      </a:r>
                      <a:r>
                        <a:rPr dirty="0" sz="16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>
                          <a:latin typeface="Calibri"/>
                          <a:cs typeface="Calibri"/>
                        </a:rPr>
                        <a:t>death</a:t>
                      </a:r>
                      <a:r>
                        <a:rPr dirty="0" sz="16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>
                          <a:latin typeface="Calibri"/>
                          <a:cs typeface="Calibri"/>
                        </a:rPr>
                        <a:t>probable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sp>
        <p:nvSpPr>
          <p:cNvPr id="3" name="object 3" descr=""/>
          <p:cNvSpPr txBox="1"/>
          <p:nvPr/>
        </p:nvSpPr>
        <p:spPr>
          <a:xfrm>
            <a:off x="383540" y="5935776"/>
            <a:ext cx="3910329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This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table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shows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body’s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reaction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when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exposed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various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levels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current.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10"/>
              </a:spcBef>
            </a:pPr>
            <a:r>
              <a:rPr dirty="0"/>
              <a:t>Types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/>
              <a:t>Electrical</a:t>
            </a:r>
            <a:r>
              <a:rPr dirty="0" spc="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42540"/>
            <a:ext cx="6777990" cy="360997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Damaged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bare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wires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Fault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current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travel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through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body,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causing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electrical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burns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death,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if</a:t>
            </a:r>
            <a:endParaRPr sz="24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Power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supply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not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grounded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Path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has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been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broken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There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are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live</a:t>
            </a:r>
            <a:r>
              <a:rPr dirty="0" sz="2000" spc="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parts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bare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wires</a:t>
            </a:r>
            <a:endParaRPr sz="20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6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Extreme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conditions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rough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treatment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can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change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electrical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equipment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hazardous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10"/>
              </a:spcBef>
            </a:pPr>
            <a:r>
              <a:rPr dirty="0"/>
              <a:t>Types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/>
              <a:t>Electrical</a:t>
            </a:r>
            <a:r>
              <a:rPr dirty="0" spc="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78661"/>
            <a:ext cx="4887595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Defective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equipment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tools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48083" y="3267011"/>
            <a:ext cx="2948305" cy="1982470"/>
            <a:chOff x="5748083" y="3267011"/>
            <a:chExt cx="2948305" cy="19824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7672" y="3276599"/>
              <a:ext cx="2929128" cy="196291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752846" y="3271773"/>
              <a:ext cx="2938780" cy="1972945"/>
            </a:xfrm>
            <a:custGeom>
              <a:avLst/>
              <a:gdLst/>
              <a:ahLst/>
              <a:cxnLst/>
              <a:rect l="l" t="t" r="r" b="b"/>
              <a:pathLst>
                <a:path w="2938779" h="1972945">
                  <a:moveTo>
                    <a:pt x="0" y="1972437"/>
                  </a:moveTo>
                  <a:lnTo>
                    <a:pt x="2938653" y="1972437"/>
                  </a:lnTo>
                  <a:lnTo>
                    <a:pt x="2938653" y="0"/>
                  </a:lnTo>
                  <a:lnTo>
                    <a:pt x="0" y="0"/>
                  </a:lnTo>
                  <a:lnTo>
                    <a:pt x="0" y="197243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39115" y="3297618"/>
            <a:ext cx="2838450" cy="1951989"/>
            <a:chOff x="539115" y="3297618"/>
            <a:chExt cx="2838450" cy="1951989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640" y="3307079"/>
              <a:ext cx="2819400" cy="193243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43877" y="3302380"/>
              <a:ext cx="2828925" cy="1942464"/>
            </a:xfrm>
            <a:custGeom>
              <a:avLst/>
              <a:gdLst/>
              <a:ahLst/>
              <a:cxnLst/>
              <a:rect l="l" t="t" r="r" b="b"/>
              <a:pathLst>
                <a:path w="2828925" h="1942464">
                  <a:moveTo>
                    <a:pt x="0" y="1941957"/>
                  </a:moveTo>
                  <a:lnTo>
                    <a:pt x="2828925" y="1941957"/>
                  </a:lnTo>
                  <a:lnTo>
                    <a:pt x="2828925" y="0"/>
                  </a:lnTo>
                  <a:lnTo>
                    <a:pt x="0" y="0"/>
                  </a:lnTo>
                  <a:lnTo>
                    <a:pt x="0" y="19419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516947" y="2233739"/>
            <a:ext cx="2091689" cy="1637664"/>
            <a:chOff x="3516947" y="2233739"/>
            <a:chExt cx="2091689" cy="1637664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6535" y="2243327"/>
              <a:ext cx="2072639" cy="1618488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3521709" y="2238501"/>
              <a:ext cx="2082164" cy="1628139"/>
            </a:xfrm>
            <a:custGeom>
              <a:avLst/>
              <a:gdLst/>
              <a:ahLst/>
              <a:cxnLst/>
              <a:rect l="l" t="t" r="r" b="b"/>
              <a:pathLst>
                <a:path w="2082164" h="1628139">
                  <a:moveTo>
                    <a:pt x="0" y="1628013"/>
                  </a:moveTo>
                  <a:lnTo>
                    <a:pt x="2082164" y="1628013"/>
                  </a:lnTo>
                  <a:lnTo>
                    <a:pt x="2082164" y="0"/>
                  </a:lnTo>
                  <a:lnTo>
                    <a:pt x="0" y="0"/>
                  </a:lnTo>
                  <a:lnTo>
                    <a:pt x="0" y="162801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536244" y="5820867"/>
            <a:ext cx="3507104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These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photos</a:t>
            </a:r>
            <a:r>
              <a:rPr dirty="0" sz="800" spc="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show examples</a:t>
            </a:r>
            <a:r>
              <a:rPr dirty="0" sz="800" spc="5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defective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equipment/tools.</a:t>
            </a:r>
            <a:r>
              <a:rPr dirty="0" sz="800" spc="6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photos:</a:t>
            </a:r>
            <a:r>
              <a:rPr dirty="0" sz="800" spc="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10"/>
              </a:spcBef>
            </a:pPr>
            <a:r>
              <a:rPr dirty="0"/>
              <a:t>Types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/>
              <a:t>Electrical</a:t>
            </a:r>
            <a:r>
              <a:rPr dirty="0" spc="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844" y="1127383"/>
            <a:ext cx="7493634" cy="299021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Improper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repairs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Examples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incidents</a:t>
            </a:r>
            <a:endParaRPr sz="2400">
              <a:latin typeface="Tahoma"/>
              <a:cs typeface="Tahoma"/>
            </a:endParaRPr>
          </a:p>
          <a:p>
            <a:pPr lvl="2" marL="1155700" marR="67945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Ballast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strap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not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replaced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after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repair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Electrocution</a:t>
            </a:r>
            <a:r>
              <a:rPr dirty="0" sz="2000" spc="-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of </a:t>
            </a:r>
            <a:r>
              <a:rPr dirty="0" sz="2000">
                <a:latin typeface="Tahoma"/>
                <a:cs typeface="Tahoma"/>
              </a:rPr>
              <a:t>11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year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old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boy</a:t>
            </a:r>
            <a:endParaRPr sz="2000">
              <a:latin typeface="Tahoma"/>
              <a:cs typeface="Tahoma"/>
            </a:endParaRPr>
          </a:p>
          <a:p>
            <a:pPr lvl="2" marL="1155700" marR="11303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Cutting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off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bleed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resistor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on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capacitor=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causes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370-</a:t>
            </a:r>
            <a:r>
              <a:rPr dirty="0" sz="2000" spc="-20">
                <a:latin typeface="Tahoma"/>
                <a:cs typeface="Tahoma"/>
              </a:rPr>
              <a:t>volt </a:t>
            </a:r>
            <a:r>
              <a:rPr dirty="0" sz="2000" spc="-10">
                <a:latin typeface="Tahoma"/>
                <a:cs typeface="Tahoma"/>
              </a:rPr>
              <a:t>shock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Removing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leaving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off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terminal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insulator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on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capacitor</a:t>
            </a:r>
            <a:endParaRPr sz="2000">
              <a:latin typeface="Tahoma"/>
              <a:cs typeface="Tahoma"/>
            </a:endParaRPr>
          </a:p>
          <a:p>
            <a:pPr marL="115570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causes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 spc="-30">
                <a:latin typeface="Tahoma"/>
                <a:cs typeface="Tahoma"/>
              </a:rPr>
              <a:t>440-</a:t>
            </a:r>
            <a:r>
              <a:rPr dirty="0" sz="2000">
                <a:latin typeface="Tahoma"/>
                <a:cs typeface="Tahoma"/>
              </a:rPr>
              <a:t>volt</a:t>
            </a:r>
            <a:r>
              <a:rPr dirty="0" sz="2000" spc="3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shock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10"/>
              </a:spcBef>
            </a:pPr>
            <a:r>
              <a:rPr dirty="0"/>
              <a:t>Types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/>
              <a:t>Electrical</a:t>
            </a:r>
            <a:r>
              <a:rPr dirty="0" spc="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61089"/>
            <a:ext cx="4743450" cy="243395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200">
                <a:latin typeface="Tahoma"/>
                <a:cs typeface="Tahoma"/>
              </a:rPr>
              <a:t>Improper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use: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Extension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flexible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cords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20">
                <a:latin typeface="Tahoma"/>
                <a:cs typeface="Tahoma"/>
              </a:rPr>
              <a:t>Care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Connection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Capacity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62995" y="2416619"/>
            <a:ext cx="3585210" cy="2692400"/>
            <a:chOff x="4662995" y="2416619"/>
            <a:chExt cx="3585210" cy="2692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2584" y="2426208"/>
              <a:ext cx="3566160" cy="267309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667758" y="2421382"/>
              <a:ext cx="3575685" cy="2682875"/>
            </a:xfrm>
            <a:custGeom>
              <a:avLst/>
              <a:gdLst/>
              <a:ahLst/>
              <a:cxnLst/>
              <a:rect l="l" t="t" r="r" b="b"/>
              <a:pathLst>
                <a:path w="3575684" h="2682875">
                  <a:moveTo>
                    <a:pt x="0" y="2682621"/>
                  </a:moveTo>
                  <a:lnTo>
                    <a:pt x="3575685" y="2682621"/>
                  </a:lnTo>
                  <a:lnTo>
                    <a:pt x="3575685" y="0"/>
                  </a:lnTo>
                  <a:lnTo>
                    <a:pt x="0" y="0"/>
                  </a:lnTo>
                  <a:lnTo>
                    <a:pt x="0" y="268262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103744" y="5129021"/>
            <a:ext cx="115887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SH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46F1-</a:t>
            </a:r>
            <a:r>
              <a:rPr dirty="0" sz="800" spc="-20">
                <a:latin typeface="Calibri"/>
                <a:cs typeface="Calibri"/>
              </a:rPr>
              <a:t>HT06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2367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10"/>
              </a:spcBef>
            </a:pPr>
            <a:r>
              <a:rPr dirty="0"/>
              <a:t>Types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/>
              <a:t>Electrical</a:t>
            </a:r>
            <a:r>
              <a:rPr dirty="0" spc="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33145" y="1670730"/>
            <a:ext cx="3646170" cy="3344545"/>
          </a:xfrm>
          <a:prstGeom prst="rect">
            <a:avLst/>
          </a:prstGeom>
        </p:spPr>
        <p:txBody>
          <a:bodyPr wrap="square" lIns="0" tIns="90170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71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Capacity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affected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by</a:t>
            </a:r>
            <a:endParaRPr sz="2400">
              <a:latin typeface="Tahoma"/>
              <a:cs typeface="Tahoma"/>
            </a:endParaRPr>
          </a:p>
          <a:p>
            <a:pPr algn="just" lvl="1" marL="695960" indent="-226695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695960" algn="l"/>
              </a:tabLst>
            </a:pPr>
            <a:r>
              <a:rPr dirty="0" sz="2000">
                <a:latin typeface="Tahoma"/>
                <a:cs typeface="Tahoma"/>
              </a:rPr>
              <a:t>Size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20">
                <a:latin typeface="Tahoma"/>
                <a:cs typeface="Tahoma"/>
              </a:rPr>
              <a:t> wire</a:t>
            </a:r>
            <a:endParaRPr sz="2000">
              <a:latin typeface="Tahoma"/>
              <a:cs typeface="Tahoma"/>
            </a:endParaRPr>
          </a:p>
          <a:p>
            <a:pPr algn="just" lvl="2" marL="1155065" indent="-227965">
              <a:lnSpc>
                <a:spcPct val="100000"/>
              </a:lnSpc>
              <a:spcBef>
                <a:spcPts val="440"/>
              </a:spcBef>
              <a:buFont typeface="Arial"/>
              <a:buChar char="–"/>
              <a:tabLst>
                <a:tab pos="1155065" algn="l"/>
              </a:tabLst>
            </a:pPr>
            <a:r>
              <a:rPr dirty="0" sz="1800">
                <a:latin typeface="Tahoma"/>
                <a:cs typeface="Tahoma"/>
              </a:rPr>
              <a:t>14</a:t>
            </a:r>
            <a:r>
              <a:rPr dirty="0" sz="1800" spc="-2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gauge</a:t>
            </a:r>
            <a:r>
              <a:rPr dirty="0" sz="1800" spc="-1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=</a:t>
            </a:r>
            <a:r>
              <a:rPr dirty="0" sz="1800" spc="-4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15</a:t>
            </a:r>
            <a:r>
              <a:rPr dirty="0" sz="1800" spc="-25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amps</a:t>
            </a:r>
            <a:endParaRPr sz="1800">
              <a:latin typeface="Tahoma"/>
              <a:cs typeface="Tahoma"/>
            </a:endParaRPr>
          </a:p>
          <a:p>
            <a:pPr algn="just" lvl="2" marL="1155065" indent="-22796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1155065" algn="l"/>
              </a:tabLst>
            </a:pPr>
            <a:r>
              <a:rPr dirty="0" sz="1800">
                <a:latin typeface="Tahoma"/>
                <a:cs typeface="Tahoma"/>
              </a:rPr>
              <a:t>12</a:t>
            </a:r>
            <a:r>
              <a:rPr dirty="0" sz="1800" spc="-2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gauge</a:t>
            </a:r>
            <a:r>
              <a:rPr dirty="0" sz="1800" spc="-1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=</a:t>
            </a:r>
            <a:r>
              <a:rPr dirty="0" sz="1800" spc="-4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20</a:t>
            </a:r>
            <a:r>
              <a:rPr dirty="0" sz="1800" spc="-25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amps</a:t>
            </a:r>
            <a:endParaRPr sz="1800">
              <a:latin typeface="Tahoma"/>
              <a:cs typeface="Tahoma"/>
            </a:endParaRPr>
          </a:p>
          <a:p>
            <a:pPr algn="just" lvl="1" marL="695960" indent="-226695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695960" algn="l"/>
              </a:tabLst>
            </a:pPr>
            <a:r>
              <a:rPr dirty="0" sz="2000">
                <a:latin typeface="Tahoma"/>
                <a:cs typeface="Tahoma"/>
              </a:rPr>
              <a:t>Length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cord</a:t>
            </a:r>
            <a:endParaRPr sz="2000">
              <a:latin typeface="Tahoma"/>
              <a:cs typeface="Tahoma"/>
            </a:endParaRPr>
          </a:p>
          <a:p>
            <a:pPr algn="just" lvl="2" marL="1155065" indent="-227965">
              <a:lnSpc>
                <a:spcPct val="100000"/>
              </a:lnSpc>
              <a:spcBef>
                <a:spcPts val="440"/>
              </a:spcBef>
              <a:buFont typeface="Arial"/>
              <a:buChar char="–"/>
              <a:tabLst>
                <a:tab pos="1155065" algn="l"/>
              </a:tabLst>
            </a:pPr>
            <a:r>
              <a:rPr dirty="0" sz="1800">
                <a:latin typeface="Tahoma"/>
                <a:cs typeface="Tahoma"/>
              </a:rPr>
              <a:t>UL</a:t>
            </a:r>
            <a:r>
              <a:rPr dirty="0" sz="1800" spc="-2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tag</a:t>
            </a:r>
            <a:r>
              <a:rPr dirty="0" sz="1800" spc="-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capacity</a:t>
            </a:r>
            <a:endParaRPr sz="1800">
              <a:latin typeface="Tahoma"/>
              <a:cs typeface="Tahoma"/>
            </a:endParaRPr>
          </a:p>
          <a:p>
            <a:pPr algn="just" lvl="2" marL="1155700" marR="5080" indent="-22860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1155700" algn="l"/>
              </a:tabLst>
            </a:pPr>
            <a:r>
              <a:rPr dirty="0" sz="1800">
                <a:latin typeface="Tahoma"/>
                <a:cs typeface="Tahoma"/>
              </a:rPr>
              <a:t>In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general</a:t>
            </a:r>
            <a:r>
              <a:rPr dirty="0" sz="1800" spc="-2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any</a:t>
            </a:r>
            <a:r>
              <a:rPr dirty="0" sz="1800" spc="-2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cord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over </a:t>
            </a:r>
            <a:r>
              <a:rPr dirty="0" sz="1800">
                <a:latin typeface="Tahoma"/>
                <a:cs typeface="Tahoma"/>
              </a:rPr>
              <a:t>100</a:t>
            </a:r>
            <a:r>
              <a:rPr dirty="0" sz="1800" spc="-3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ft.</a:t>
            </a:r>
            <a:r>
              <a:rPr dirty="0" sz="1800" spc="-4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requires</a:t>
            </a:r>
            <a:r>
              <a:rPr dirty="0" sz="1800" spc="-2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one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size </a:t>
            </a:r>
            <a:r>
              <a:rPr dirty="0" sz="1800">
                <a:latin typeface="Tahoma"/>
                <a:cs typeface="Tahoma"/>
              </a:rPr>
              <a:t>larger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cord</a:t>
            </a:r>
            <a:endParaRPr sz="1800">
              <a:latin typeface="Tahoma"/>
              <a:cs typeface="Tahoma"/>
            </a:endParaRPr>
          </a:p>
          <a:p>
            <a:pPr algn="just" marL="1155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Tahoma"/>
                <a:cs typeface="Tahoma"/>
              </a:rPr>
              <a:t>(14</a:t>
            </a:r>
            <a:r>
              <a:rPr dirty="0" sz="1800" spc="-4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gauge</a:t>
            </a:r>
            <a:r>
              <a:rPr dirty="0" sz="1800" spc="2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to</a:t>
            </a:r>
            <a:r>
              <a:rPr dirty="0" sz="1800" spc="-4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12</a:t>
            </a:r>
            <a:r>
              <a:rPr dirty="0" sz="1800" spc="-1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gauge)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043679" y="1422971"/>
            <a:ext cx="4457700" cy="3420745"/>
            <a:chOff x="4043679" y="1422971"/>
            <a:chExt cx="4457700" cy="34207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1432560"/>
              <a:ext cx="3462527" cy="340156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024373" y="1427733"/>
              <a:ext cx="3472179" cy="3411220"/>
            </a:xfrm>
            <a:custGeom>
              <a:avLst/>
              <a:gdLst/>
              <a:ahLst/>
              <a:cxnLst/>
              <a:rect l="l" t="t" r="r" b="b"/>
              <a:pathLst>
                <a:path w="3472179" h="3411220">
                  <a:moveTo>
                    <a:pt x="0" y="3411092"/>
                  </a:moveTo>
                  <a:lnTo>
                    <a:pt x="3472053" y="3411092"/>
                  </a:lnTo>
                  <a:lnTo>
                    <a:pt x="3472053" y="0"/>
                  </a:lnTo>
                  <a:lnTo>
                    <a:pt x="0" y="0"/>
                  </a:lnTo>
                  <a:lnTo>
                    <a:pt x="0" y="341109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141975" y="3078479"/>
              <a:ext cx="683260" cy="429895"/>
            </a:xfrm>
            <a:custGeom>
              <a:avLst/>
              <a:gdLst/>
              <a:ahLst/>
              <a:cxnLst/>
              <a:rect l="l" t="t" r="r" b="b"/>
              <a:pathLst>
                <a:path w="683260" h="429895">
                  <a:moveTo>
                    <a:pt x="341376" y="0"/>
                  </a:moveTo>
                  <a:lnTo>
                    <a:pt x="285988" y="2814"/>
                  </a:lnTo>
                  <a:lnTo>
                    <a:pt x="233452" y="10960"/>
                  </a:lnTo>
                  <a:lnTo>
                    <a:pt x="184468" y="23996"/>
                  </a:lnTo>
                  <a:lnTo>
                    <a:pt x="139738" y="41477"/>
                  </a:lnTo>
                  <a:lnTo>
                    <a:pt x="99964" y="62960"/>
                  </a:lnTo>
                  <a:lnTo>
                    <a:pt x="65848" y="88001"/>
                  </a:lnTo>
                  <a:lnTo>
                    <a:pt x="38092" y="116158"/>
                  </a:lnTo>
                  <a:lnTo>
                    <a:pt x="4466" y="180043"/>
                  </a:lnTo>
                  <a:lnTo>
                    <a:pt x="0" y="214884"/>
                  </a:lnTo>
                  <a:lnTo>
                    <a:pt x="4466" y="249724"/>
                  </a:lnTo>
                  <a:lnTo>
                    <a:pt x="38092" y="313609"/>
                  </a:lnTo>
                  <a:lnTo>
                    <a:pt x="65848" y="341766"/>
                  </a:lnTo>
                  <a:lnTo>
                    <a:pt x="99964" y="366807"/>
                  </a:lnTo>
                  <a:lnTo>
                    <a:pt x="139738" y="388290"/>
                  </a:lnTo>
                  <a:lnTo>
                    <a:pt x="184468" y="405771"/>
                  </a:lnTo>
                  <a:lnTo>
                    <a:pt x="233452" y="418807"/>
                  </a:lnTo>
                  <a:lnTo>
                    <a:pt x="285988" y="426953"/>
                  </a:lnTo>
                  <a:lnTo>
                    <a:pt x="341376" y="429768"/>
                  </a:lnTo>
                  <a:lnTo>
                    <a:pt x="396763" y="426953"/>
                  </a:lnTo>
                  <a:lnTo>
                    <a:pt x="449299" y="418807"/>
                  </a:lnTo>
                  <a:lnTo>
                    <a:pt x="498283" y="405771"/>
                  </a:lnTo>
                  <a:lnTo>
                    <a:pt x="510324" y="401066"/>
                  </a:lnTo>
                  <a:lnTo>
                    <a:pt x="341376" y="401066"/>
                  </a:lnTo>
                  <a:lnTo>
                    <a:pt x="285163" y="398067"/>
                  </a:lnTo>
                  <a:lnTo>
                    <a:pt x="232259" y="389423"/>
                  </a:lnTo>
                  <a:lnTo>
                    <a:pt x="183547" y="375656"/>
                  </a:lnTo>
                  <a:lnTo>
                    <a:pt x="139909" y="357292"/>
                  </a:lnTo>
                  <a:lnTo>
                    <a:pt x="102227" y="334857"/>
                  </a:lnTo>
                  <a:lnTo>
                    <a:pt x="71383" y="308873"/>
                  </a:lnTo>
                  <a:lnTo>
                    <a:pt x="33738" y="248362"/>
                  </a:lnTo>
                  <a:lnTo>
                    <a:pt x="28701" y="214884"/>
                  </a:lnTo>
                  <a:lnTo>
                    <a:pt x="33738" y="181405"/>
                  </a:lnTo>
                  <a:lnTo>
                    <a:pt x="71383" y="120894"/>
                  </a:lnTo>
                  <a:lnTo>
                    <a:pt x="102227" y="94910"/>
                  </a:lnTo>
                  <a:lnTo>
                    <a:pt x="139909" y="72475"/>
                  </a:lnTo>
                  <a:lnTo>
                    <a:pt x="183547" y="54111"/>
                  </a:lnTo>
                  <a:lnTo>
                    <a:pt x="232259" y="40344"/>
                  </a:lnTo>
                  <a:lnTo>
                    <a:pt x="285163" y="31700"/>
                  </a:lnTo>
                  <a:lnTo>
                    <a:pt x="341376" y="28702"/>
                  </a:lnTo>
                  <a:lnTo>
                    <a:pt x="510324" y="28702"/>
                  </a:lnTo>
                  <a:lnTo>
                    <a:pt x="498283" y="23996"/>
                  </a:lnTo>
                  <a:lnTo>
                    <a:pt x="449299" y="10960"/>
                  </a:lnTo>
                  <a:lnTo>
                    <a:pt x="396763" y="2814"/>
                  </a:lnTo>
                  <a:lnTo>
                    <a:pt x="341376" y="0"/>
                  </a:lnTo>
                  <a:close/>
                </a:path>
                <a:path w="683260" h="429895">
                  <a:moveTo>
                    <a:pt x="510324" y="28702"/>
                  </a:moveTo>
                  <a:lnTo>
                    <a:pt x="341376" y="28702"/>
                  </a:lnTo>
                  <a:lnTo>
                    <a:pt x="397588" y="31700"/>
                  </a:lnTo>
                  <a:lnTo>
                    <a:pt x="450492" y="40344"/>
                  </a:lnTo>
                  <a:lnTo>
                    <a:pt x="499204" y="54111"/>
                  </a:lnTo>
                  <a:lnTo>
                    <a:pt x="542842" y="72475"/>
                  </a:lnTo>
                  <a:lnTo>
                    <a:pt x="580524" y="94910"/>
                  </a:lnTo>
                  <a:lnTo>
                    <a:pt x="611368" y="120894"/>
                  </a:lnTo>
                  <a:lnTo>
                    <a:pt x="649013" y="181405"/>
                  </a:lnTo>
                  <a:lnTo>
                    <a:pt x="654050" y="214884"/>
                  </a:lnTo>
                  <a:lnTo>
                    <a:pt x="649013" y="248362"/>
                  </a:lnTo>
                  <a:lnTo>
                    <a:pt x="611368" y="308873"/>
                  </a:lnTo>
                  <a:lnTo>
                    <a:pt x="580524" y="334857"/>
                  </a:lnTo>
                  <a:lnTo>
                    <a:pt x="542842" y="357292"/>
                  </a:lnTo>
                  <a:lnTo>
                    <a:pt x="499204" y="375656"/>
                  </a:lnTo>
                  <a:lnTo>
                    <a:pt x="450492" y="389423"/>
                  </a:lnTo>
                  <a:lnTo>
                    <a:pt x="397588" y="398067"/>
                  </a:lnTo>
                  <a:lnTo>
                    <a:pt x="341376" y="401066"/>
                  </a:lnTo>
                  <a:lnTo>
                    <a:pt x="510324" y="401066"/>
                  </a:lnTo>
                  <a:lnTo>
                    <a:pt x="582787" y="366807"/>
                  </a:lnTo>
                  <a:lnTo>
                    <a:pt x="616903" y="341766"/>
                  </a:lnTo>
                  <a:lnTo>
                    <a:pt x="644659" y="313609"/>
                  </a:lnTo>
                  <a:lnTo>
                    <a:pt x="678285" y="249724"/>
                  </a:lnTo>
                  <a:lnTo>
                    <a:pt x="682752" y="214884"/>
                  </a:lnTo>
                  <a:lnTo>
                    <a:pt x="678285" y="180043"/>
                  </a:lnTo>
                  <a:lnTo>
                    <a:pt x="644659" y="116158"/>
                  </a:lnTo>
                  <a:lnTo>
                    <a:pt x="616903" y="88001"/>
                  </a:lnTo>
                  <a:lnTo>
                    <a:pt x="582787" y="62960"/>
                  </a:lnTo>
                  <a:lnTo>
                    <a:pt x="543013" y="41477"/>
                  </a:lnTo>
                  <a:lnTo>
                    <a:pt x="510324" y="2870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141975" y="3078479"/>
              <a:ext cx="683260" cy="429895"/>
            </a:xfrm>
            <a:custGeom>
              <a:avLst/>
              <a:gdLst/>
              <a:ahLst/>
              <a:cxnLst/>
              <a:rect l="l" t="t" r="r" b="b"/>
              <a:pathLst>
                <a:path w="683260" h="429895">
                  <a:moveTo>
                    <a:pt x="0" y="214884"/>
                  </a:moveTo>
                  <a:lnTo>
                    <a:pt x="17397" y="146986"/>
                  </a:lnTo>
                  <a:lnTo>
                    <a:pt x="65848" y="88001"/>
                  </a:lnTo>
                  <a:lnTo>
                    <a:pt x="99964" y="62960"/>
                  </a:lnTo>
                  <a:lnTo>
                    <a:pt x="139738" y="41477"/>
                  </a:lnTo>
                  <a:lnTo>
                    <a:pt x="184468" y="23996"/>
                  </a:lnTo>
                  <a:lnTo>
                    <a:pt x="233452" y="10960"/>
                  </a:lnTo>
                  <a:lnTo>
                    <a:pt x="285988" y="2814"/>
                  </a:lnTo>
                  <a:lnTo>
                    <a:pt x="341376" y="0"/>
                  </a:lnTo>
                  <a:lnTo>
                    <a:pt x="396763" y="2814"/>
                  </a:lnTo>
                  <a:lnTo>
                    <a:pt x="449299" y="10960"/>
                  </a:lnTo>
                  <a:lnTo>
                    <a:pt x="498283" y="23996"/>
                  </a:lnTo>
                  <a:lnTo>
                    <a:pt x="543013" y="41477"/>
                  </a:lnTo>
                  <a:lnTo>
                    <a:pt x="582787" y="62960"/>
                  </a:lnTo>
                  <a:lnTo>
                    <a:pt x="616903" y="88001"/>
                  </a:lnTo>
                  <a:lnTo>
                    <a:pt x="644659" y="116158"/>
                  </a:lnTo>
                  <a:lnTo>
                    <a:pt x="678285" y="180043"/>
                  </a:lnTo>
                  <a:lnTo>
                    <a:pt x="682752" y="214884"/>
                  </a:lnTo>
                  <a:lnTo>
                    <a:pt x="678285" y="249724"/>
                  </a:lnTo>
                  <a:lnTo>
                    <a:pt x="644659" y="313609"/>
                  </a:lnTo>
                  <a:lnTo>
                    <a:pt x="616903" y="341766"/>
                  </a:lnTo>
                  <a:lnTo>
                    <a:pt x="582787" y="366807"/>
                  </a:lnTo>
                  <a:lnTo>
                    <a:pt x="543013" y="388290"/>
                  </a:lnTo>
                  <a:lnTo>
                    <a:pt x="498283" y="405771"/>
                  </a:lnTo>
                  <a:lnTo>
                    <a:pt x="449299" y="418807"/>
                  </a:lnTo>
                  <a:lnTo>
                    <a:pt x="396763" y="426953"/>
                  </a:lnTo>
                  <a:lnTo>
                    <a:pt x="341376" y="429768"/>
                  </a:lnTo>
                  <a:lnTo>
                    <a:pt x="285988" y="426953"/>
                  </a:lnTo>
                  <a:lnTo>
                    <a:pt x="233452" y="418807"/>
                  </a:lnTo>
                  <a:lnTo>
                    <a:pt x="184468" y="405771"/>
                  </a:lnTo>
                  <a:lnTo>
                    <a:pt x="139738" y="388290"/>
                  </a:lnTo>
                  <a:lnTo>
                    <a:pt x="99964" y="366807"/>
                  </a:lnTo>
                  <a:lnTo>
                    <a:pt x="65848" y="341766"/>
                  </a:lnTo>
                  <a:lnTo>
                    <a:pt x="38092" y="313609"/>
                  </a:lnTo>
                  <a:lnTo>
                    <a:pt x="4466" y="249724"/>
                  </a:lnTo>
                  <a:lnTo>
                    <a:pt x="0" y="214884"/>
                  </a:lnTo>
                  <a:close/>
                </a:path>
                <a:path w="683260" h="429895">
                  <a:moveTo>
                    <a:pt x="28701" y="214884"/>
                  </a:moveTo>
                  <a:lnTo>
                    <a:pt x="48259" y="279866"/>
                  </a:lnTo>
                  <a:lnTo>
                    <a:pt x="102227" y="334857"/>
                  </a:lnTo>
                  <a:lnTo>
                    <a:pt x="139909" y="357292"/>
                  </a:lnTo>
                  <a:lnTo>
                    <a:pt x="183547" y="375656"/>
                  </a:lnTo>
                  <a:lnTo>
                    <a:pt x="232259" y="389423"/>
                  </a:lnTo>
                  <a:lnTo>
                    <a:pt x="285163" y="398067"/>
                  </a:lnTo>
                  <a:lnTo>
                    <a:pt x="341376" y="401066"/>
                  </a:lnTo>
                  <a:lnTo>
                    <a:pt x="397588" y="398067"/>
                  </a:lnTo>
                  <a:lnTo>
                    <a:pt x="450492" y="389423"/>
                  </a:lnTo>
                  <a:lnTo>
                    <a:pt x="499204" y="375656"/>
                  </a:lnTo>
                  <a:lnTo>
                    <a:pt x="542842" y="357292"/>
                  </a:lnTo>
                  <a:lnTo>
                    <a:pt x="580524" y="334857"/>
                  </a:lnTo>
                  <a:lnTo>
                    <a:pt x="611368" y="308873"/>
                  </a:lnTo>
                  <a:lnTo>
                    <a:pt x="649013" y="248362"/>
                  </a:lnTo>
                  <a:lnTo>
                    <a:pt x="654050" y="214884"/>
                  </a:lnTo>
                  <a:lnTo>
                    <a:pt x="649013" y="181405"/>
                  </a:lnTo>
                  <a:lnTo>
                    <a:pt x="611368" y="120894"/>
                  </a:lnTo>
                  <a:lnTo>
                    <a:pt x="580524" y="94910"/>
                  </a:lnTo>
                  <a:lnTo>
                    <a:pt x="542842" y="72475"/>
                  </a:lnTo>
                  <a:lnTo>
                    <a:pt x="499204" y="54111"/>
                  </a:lnTo>
                  <a:lnTo>
                    <a:pt x="450492" y="40344"/>
                  </a:lnTo>
                  <a:lnTo>
                    <a:pt x="397588" y="31700"/>
                  </a:lnTo>
                  <a:lnTo>
                    <a:pt x="341376" y="28702"/>
                  </a:lnTo>
                  <a:lnTo>
                    <a:pt x="285163" y="31700"/>
                  </a:lnTo>
                  <a:lnTo>
                    <a:pt x="232259" y="40344"/>
                  </a:lnTo>
                  <a:lnTo>
                    <a:pt x="183547" y="54111"/>
                  </a:lnTo>
                  <a:lnTo>
                    <a:pt x="139909" y="72475"/>
                  </a:lnTo>
                  <a:lnTo>
                    <a:pt x="102227" y="94910"/>
                  </a:lnTo>
                  <a:lnTo>
                    <a:pt x="71383" y="120894"/>
                  </a:lnTo>
                  <a:lnTo>
                    <a:pt x="33738" y="181405"/>
                  </a:lnTo>
                  <a:lnTo>
                    <a:pt x="28701" y="214884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062094" y="2734055"/>
              <a:ext cx="1090930" cy="526415"/>
            </a:xfrm>
            <a:custGeom>
              <a:avLst/>
              <a:gdLst/>
              <a:ahLst/>
              <a:cxnLst/>
              <a:rect l="l" t="t" r="r" b="b"/>
              <a:pathLst>
                <a:path w="1090929" h="526414">
                  <a:moveTo>
                    <a:pt x="77851" y="0"/>
                  </a:moveTo>
                  <a:lnTo>
                    <a:pt x="0" y="30734"/>
                  </a:lnTo>
                  <a:lnTo>
                    <a:pt x="30734" y="108585"/>
                  </a:lnTo>
                  <a:lnTo>
                    <a:pt x="42545" y="81407"/>
                  </a:lnTo>
                  <a:lnTo>
                    <a:pt x="1067308" y="525907"/>
                  </a:lnTo>
                  <a:lnTo>
                    <a:pt x="1090803" y="471678"/>
                  </a:lnTo>
                  <a:lnTo>
                    <a:pt x="66040" y="27178"/>
                  </a:lnTo>
                  <a:lnTo>
                    <a:pt x="7785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062094" y="2734055"/>
              <a:ext cx="1090930" cy="526415"/>
            </a:xfrm>
            <a:custGeom>
              <a:avLst/>
              <a:gdLst/>
              <a:ahLst/>
              <a:cxnLst/>
              <a:rect l="l" t="t" r="r" b="b"/>
              <a:pathLst>
                <a:path w="1090929" h="526414">
                  <a:moveTo>
                    <a:pt x="30734" y="108585"/>
                  </a:moveTo>
                  <a:lnTo>
                    <a:pt x="0" y="30734"/>
                  </a:lnTo>
                  <a:lnTo>
                    <a:pt x="77851" y="0"/>
                  </a:lnTo>
                  <a:lnTo>
                    <a:pt x="66040" y="27178"/>
                  </a:lnTo>
                  <a:lnTo>
                    <a:pt x="1090803" y="471678"/>
                  </a:lnTo>
                  <a:lnTo>
                    <a:pt x="1067308" y="525907"/>
                  </a:lnTo>
                  <a:lnTo>
                    <a:pt x="42545" y="81407"/>
                  </a:lnTo>
                  <a:lnTo>
                    <a:pt x="30734" y="108585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257925" y="2663827"/>
              <a:ext cx="593725" cy="433705"/>
            </a:xfrm>
            <a:custGeom>
              <a:avLst/>
              <a:gdLst/>
              <a:ahLst/>
              <a:cxnLst/>
              <a:rect l="l" t="t" r="r" b="b"/>
              <a:pathLst>
                <a:path w="593725" h="433705">
                  <a:moveTo>
                    <a:pt x="271003" y="0"/>
                  </a:moveTo>
                  <a:lnTo>
                    <a:pt x="219541" y="3322"/>
                  </a:lnTo>
                  <a:lnTo>
                    <a:pt x="171272" y="13031"/>
                  </a:lnTo>
                  <a:lnTo>
                    <a:pt x="127066" y="28662"/>
                  </a:lnTo>
                  <a:lnTo>
                    <a:pt x="87998" y="49643"/>
                  </a:lnTo>
                  <a:lnTo>
                    <a:pt x="54832" y="75566"/>
                  </a:lnTo>
                  <a:lnTo>
                    <a:pt x="28540" y="105914"/>
                  </a:lnTo>
                  <a:lnTo>
                    <a:pt x="10041" y="140197"/>
                  </a:lnTo>
                  <a:lnTo>
                    <a:pt x="255" y="177924"/>
                  </a:lnTo>
                  <a:lnTo>
                    <a:pt x="0" y="216918"/>
                  </a:lnTo>
                  <a:lnTo>
                    <a:pt x="9011" y="254745"/>
                  </a:lnTo>
                  <a:lnTo>
                    <a:pt x="26568" y="290841"/>
                  </a:lnTo>
                  <a:lnTo>
                    <a:pt x="51901" y="324443"/>
                  </a:lnTo>
                  <a:lnTo>
                    <a:pt x="84255" y="354840"/>
                  </a:lnTo>
                  <a:lnTo>
                    <a:pt x="122871" y="381321"/>
                  </a:lnTo>
                  <a:lnTo>
                    <a:pt x="166994" y="403173"/>
                  </a:lnTo>
                  <a:lnTo>
                    <a:pt x="215867" y="419686"/>
                  </a:lnTo>
                  <a:lnTo>
                    <a:pt x="268733" y="430146"/>
                  </a:lnTo>
                  <a:lnTo>
                    <a:pt x="322504" y="433699"/>
                  </a:lnTo>
                  <a:lnTo>
                    <a:pt x="373985" y="430377"/>
                  </a:lnTo>
                  <a:lnTo>
                    <a:pt x="422262" y="420672"/>
                  </a:lnTo>
                  <a:lnTo>
                    <a:pt x="466418" y="405075"/>
                  </a:lnTo>
                  <a:lnTo>
                    <a:pt x="327623" y="405075"/>
                  </a:lnTo>
                  <a:lnTo>
                    <a:pt x="272416" y="401698"/>
                  </a:lnTo>
                  <a:lnTo>
                    <a:pt x="218876" y="390850"/>
                  </a:lnTo>
                  <a:lnTo>
                    <a:pt x="169969" y="373470"/>
                  </a:lnTo>
                  <a:lnTo>
                    <a:pt x="126672" y="350443"/>
                  </a:lnTo>
                  <a:lnTo>
                    <a:pt x="89965" y="322656"/>
                  </a:lnTo>
                  <a:lnTo>
                    <a:pt x="60823" y="290993"/>
                  </a:lnTo>
                  <a:lnTo>
                    <a:pt x="40226" y="256340"/>
                  </a:lnTo>
                  <a:lnTo>
                    <a:pt x="29151" y="219583"/>
                  </a:lnTo>
                  <a:lnTo>
                    <a:pt x="28576" y="181607"/>
                  </a:lnTo>
                  <a:lnTo>
                    <a:pt x="38935" y="145065"/>
                  </a:lnTo>
                  <a:lnTo>
                    <a:pt x="59131" y="112421"/>
                  </a:lnTo>
                  <a:lnTo>
                    <a:pt x="87990" y="84275"/>
                  </a:lnTo>
                  <a:lnTo>
                    <a:pt x="124334" y="61226"/>
                  </a:lnTo>
                  <a:lnTo>
                    <a:pt x="166989" y="43875"/>
                  </a:lnTo>
                  <a:lnTo>
                    <a:pt x="214778" y="32820"/>
                  </a:lnTo>
                  <a:lnTo>
                    <a:pt x="266526" y="28662"/>
                  </a:lnTo>
                  <a:lnTo>
                    <a:pt x="420977" y="28662"/>
                  </a:lnTo>
                  <a:lnTo>
                    <a:pt x="377610" y="14013"/>
                  </a:lnTo>
                  <a:lnTo>
                    <a:pt x="324740" y="3553"/>
                  </a:lnTo>
                  <a:lnTo>
                    <a:pt x="271003" y="0"/>
                  </a:lnTo>
                  <a:close/>
                </a:path>
                <a:path w="593725" h="433705">
                  <a:moveTo>
                    <a:pt x="420977" y="28662"/>
                  </a:moveTo>
                  <a:lnTo>
                    <a:pt x="266526" y="28662"/>
                  </a:lnTo>
                  <a:lnTo>
                    <a:pt x="321057" y="32001"/>
                  </a:lnTo>
                  <a:lnTo>
                    <a:pt x="374602" y="42885"/>
                  </a:lnTo>
                  <a:lnTo>
                    <a:pt x="423522" y="60282"/>
                  </a:lnTo>
                  <a:lnTo>
                    <a:pt x="466834" y="83311"/>
                  </a:lnTo>
                  <a:lnTo>
                    <a:pt x="503556" y="111090"/>
                  </a:lnTo>
                  <a:lnTo>
                    <a:pt x="532706" y="142739"/>
                  </a:lnTo>
                  <a:lnTo>
                    <a:pt x="553300" y="177376"/>
                  </a:lnTo>
                  <a:lnTo>
                    <a:pt x="564358" y="214121"/>
                  </a:lnTo>
                  <a:lnTo>
                    <a:pt x="564897" y="252092"/>
                  </a:lnTo>
                  <a:lnTo>
                    <a:pt x="554543" y="288633"/>
                  </a:lnTo>
                  <a:lnTo>
                    <a:pt x="534360" y="321277"/>
                  </a:lnTo>
                  <a:lnTo>
                    <a:pt x="505517" y="349423"/>
                  </a:lnTo>
                  <a:lnTo>
                    <a:pt x="469187" y="372472"/>
                  </a:lnTo>
                  <a:lnTo>
                    <a:pt x="426540" y="389823"/>
                  </a:lnTo>
                  <a:lnTo>
                    <a:pt x="378749" y="400878"/>
                  </a:lnTo>
                  <a:lnTo>
                    <a:pt x="326496" y="405075"/>
                  </a:lnTo>
                  <a:lnTo>
                    <a:pt x="466418" y="405075"/>
                  </a:lnTo>
                  <a:lnTo>
                    <a:pt x="505538" y="384077"/>
                  </a:lnTo>
                  <a:lnTo>
                    <a:pt x="538707" y="358169"/>
                  </a:lnTo>
                  <a:lnTo>
                    <a:pt x="565008" y="327843"/>
                  </a:lnTo>
                  <a:lnTo>
                    <a:pt x="583526" y="293590"/>
                  </a:lnTo>
                  <a:lnTo>
                    <a:pt x="593231" y="256340"/>
                  </a:lnTo>
                  <a:lnTo>
                    <a:pt x="593608" y="216918"/>
                  </a:lnTo>
                  <a:lnTo>
                    <a:pt x="584573" y="179012"/>
                  </a:lnTo>
                  <a:lnTo>
                    <a:pt x="567000" y="142895"/>
                  </a:lnTo>
                  <a:lnTo>
                    <a:pt x="541646" y="109277"/>
                  </a:lnTo>
                  <a:lnTo>
                    <a:pt x="509272" y="78869"/>
                  </a:lnTo>
                  <a:lnTo>
                    <a:pt x="470635" y="52382"/>
                  </a:lnTo>
                  <a:lnTo>
                    <a:pt x="426495" y="30526"/>
                  </a:lnTo>
                  <a:lnTo>
                    <a:pt x="420977" y="286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257913" y="2663827"/>
              <a:ext cx="593725" cy="433705"/>
            </a:xfrm>
            <a:custGeom>
              <a:avLst/>
              <a:gdLst/>
              <a:ahLst/>
              <a:cxnLst/>
              <a:rect l="l" t="t" r="r" b="b"/>
              <a:pathLst>
                <a:path w="593725" h="433705">
                  <a:moveTo>
                    <a:pt x="267" y="177924"/>
                  </a:moveTo>
                  <a:lnTo>
                    <a:pt x="0" y="216869"/>
                  </a:lnTo>
                  <a:lnTo>
                    <a:pt x="9023" y="254745"/>
                  </a:lnTo>
                  <a:lnTo>
                    <a:pt x="26579" y="290841"/>
                  </a:lnTo>
                  <a:lnTo>
                    <a:pt x="51913" y="324443"/>
                  </a:lnTo>
                  <a:lnTo>
                    <a:pt x="84266" y="354840"/>
                  </a:lnTo>
                  <a:lnTo>
                    <a:pt x="122883" y="381321"/>
                  </a:lnTo>
                  <a:lnTo>
                    <a:pt x="167006" y="403173"/>
                  </a:lnTo>
                  <a:lnTo>
                    <a:pt x="215879" y="419686"/>
                  </a:lnTo>
                  <a:lnTo>
                    <a:pt x="268745" y="430146"/>
                  </a:lnTo>
                  <a:lnTo>
                    <a:pt x="322515" y="433699"/>
                  </a:lnTo>
                  <a:lnTo>
                    <a:pt x="373997" y="430377"/>
                  </a:lnTo>
                  <a:lnTo>
                    <a:pt x="422274" y="420672"/>
                  </a:lnTo>
                  <a:lnTo>
                    <a:pt x="466430" y="405075"/>
                  </a:lnTo>
                  <a:lnTo>
                    <a:pt x="505550" y="384077"/>
                  </a:lnTo>
                  <a:lnTo>
                    <a:pt x="538719" y="358169"/>
                  </a:lnTo>
                  <a:lnTo>
                    <a:pt x="565020" y="327843"/>
                  </a:lnTo>
                  <a:lnTo>
                    <a:pt x="583537" y="293590"/>
                  </a:lnTo>
                  <a:lnTo>
                    <a:pt x="593357" y="255902"/>
                  </a:lnTo>
                  <a:lnTo>
                    <a:pt x="593620" y="216918"/>
                  </a:lnTo>
                  <a:lnTo>
                    <a:pt x="584585" y="179012"/>
                  </a:lnTo>
                  <a:lnTo>
                    <a:pt x="567011" y="142895"/>
                  </a:lnTo>
                  <a:lnTo>
                    <a:pt x="541658" y="109277"/>
                  </a:lnTo>
                  <a:lnTo>
                    <a:pt x="509283" y="78869"/>
                  </a:lnTo>
                  <a:lnTo>
                    <a:pt x="470647" y="52382"/>
                  </a:lnTo>
                  <a:lnTo>
                    <a:pt x="426506" y="30526"/>
                  </a:lnTo>
                  <a:lnTo>
                    <a:pt x="377622" y="14013"/>
                  </a:lnTo>
                  <a:lnTo>
                    <a:pt x="324752" y="3553"/>
                  </a:lnTo>
                  <a:lnTo>
                    <a:pt x="271015" y="0"/>
                  </a:lnTo>
                  <a:lnTo>
                    <a:pt x="219552" y="3322"/>
                  </a:lnTo>
                  <a:lnTo>
                    <a:pt x="171284" y="13031"/>
                  </a:lnTo>
                  <a:lnTo>
                    <a:pt x="127130" y="28634"/>
                  </a:lnTo>
                  <a:lnTo>
                    <a:pt x="88010" y="49643"/>
                  </a:lnTo>
                  <a:lnTo>
                    <a:pt x="54844" y="75566"/>
                  </a:lnTo>
                  <a:lnTo>
                    <a:pt x="28551" y="105914"/>
                  </a:lnTo>
                  <a:lnTo>
                    <a:pt x="10052" y="140197"/>
                  </a:lnTo>
                  <a:lnTo>
                    <a:pt x="267" y="177924"/>
                  </a:lnTo>
                  <a:close/>
                </a:path>
                <a:path w="593725" h="433705">
                  <a:moveTo>
                    <a:pt x="28588" y="181607"/>
                  </a:moveTo>
                  <a:lnTo>
                    <a:pt x="59143" y="112421"/>
                  </a:lnTo>
                  <a:lnTo>
                    <a:pt x="88001" y="84275"/>
                  </a:lnTo>
                  <a:lnTo>
                    <a:pt x="124346" y="61226"/>
                  </a:lnTo>
                  <a:lnTo>
                    <a:pt x="167000" y="43875"/>
                  </a:lnTo>
                  <a:lnTo>
                    <a:pt x="214790" y="32820"/>
                  </a:lnTo>
                  <a:lnTo>
                    <a:pt x="266538" y="28662"/>
                  </a:lnTo>
                  <a:lnTo>
                    <a:pt x="321069" y="32001"/>
                  </a:lnTo>
                  <a:lnTo>
                    <a:pt x="374614" y="42885"/>
                  </a:lnTo>
                  <a:lnTo>
                    <a:pt x="423534" y="60282"/>
                  </a:lnTo>
                  <a:lnTo>
                    <a:pt x="466846" y="83311"/>
                  </a:lnTo>
                  <a:lnTo>
                    <a:pt x="503568" y="111090"/>
                  </a:lnTo>
                  <a:lnTo>
                    <a:pt x="532717" y="142739"/>
                  </a:lnTo>
                  <a:lnTo>
                    <a:pt x="553312" y="177376"/>
                  </a:lnTo>
                  <a:lnTo>
                    <a:pt x="564370" y="214121"/>
                  </a:lnTo>
                  <a:lnTo>
                    <a:pt x="564909" y="252092"/>
                  </a:lnTo>
                  <a:lnTo>
                    <a:pt x="554555" y="288633"/>
                  </a:lnTo>
                  <a:lnTo>
                    <a:pt x="534371" y="321277"/>
                  </a:lnTo>
                  <a:lnTo>
                    <a:pt x="505529" y="349423"/>
                  </a:lnTo>
                  <a:lnTo>
                    <a:pt x="469198" y="372472"/>
                  </a:lnTo>
                  <a:lnTo>
                    <a:pt x="426552" y="389823"/>
                  </a:lnTo>
                  <a:lnTo>
                    <a:pt x="378760" y="400878"/>
                  </a:lnTo>
                  <a:lnTo>
                    <a:pt x="326995" y="405036"/>
                  </a:lnTo>
                  <a:lnTo>
                    <a:pt x="272428" y="401698"/>
                  </a:lnTo>
                  <a:lnTo>
                    <a:pt x="218888" y="390850"/>
                  </a:lnTo>
                  <a:lnTo>
                    <a:pt x="169980" y="373470"/>
                  </a:lnTo>
                  <a:lnTo>
                    <a:pt x="126684" y="350443"/>
                  </a:lnTo>
                  <a:lnTo>
                    <a:pt x="89976" y="322656"/>
                  </a:lnTo>
                  <a:lnTo>
                    <a:pt x="60835" y="290993"/>
                  </a:lnTo>
                  <a:lnTo>
                    <a:pt x="40238" y="256340"/>
                  </a:lnTo>
                  <a:lnTo>
                    <a:pt x="29163" y="219583"/>
                  </a:lnTo>
                  <a:lnTo>
                    <a:pt x="28588" y="181607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056379" y="2850641"/>
              <a:ext cx="1216025" cy="233679"/>
            </a:xfrm>
            <a:custGeom>
              <a:avLst/>
              <a:gdLst/>
              <a:ahLst/>
              <a:cxnLst/>
              <a:rect l="l" t="t" r="r" b="b"/>
              <a:pathLst>
                <a:path w="1216025" h="233680">
                  <a:moveTo>
                    <a:pt x="1207897" y="0"/>
                  </a:moveTo>
                  <a:lnTo>
                    <a:pt x="74295" y="130174"/>
                  </a:lnTo>
                  <a:lnTo>
                    <a:pt x="70358" y="95757"/>
                  </a:lnTo>
                  <a:lnTo>
                    <a:pt x="0" y="173608"/>
                  </a:lnTo>
                  <a:lnTo>
                    <a:pt x="86233" y="233552"/>
                  </a:lnTo>
                  <a:lnTo>
                    <a:pt x="82169" y="199135"/>
                  </a:lnTo>
                  <a:lnTo>
                    <a:pt x="1215771" y="68960"/>
                  </a:lnTo>
                  <a:lnTo>
                    <a:pt x="120789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056379" y="2850641"/>
              <a:ext cx="1216025" cy="233679"/>
            </a:xfrm>
            <a:custGeom>
              <a:avLst/>
              <a:gdLst/>
              <a:ahLst/>
              <a:cxnLst/>
              <a:rect l="l" t="t" r="r" b="b"/>
              <a:pathLst>
                <a:path w="1216025" h="233680">
                  <a:moveTo>
                    <a:pt x="86233" y="233552"/>
                  </a:moveTo>
                  <a:lnTo>
                    <a:pt x="0" y="173608"/>
                  </a:lnTo>
                  <a:lnTo>
                    <a:pt x="70358" y="95757"/>
                  </a:lnTo>
                  <a:lnTo>
                    <a:pt x="74295" y="130174"/>
                  </a:lnTo>
                  <a:lnTo>
                    <a:pt x="1207897" y="0"/>
                  </a:lnTo>
                  <a:lnTo>
                    <a:pt x="1215771" y="68960"/>
                  </a:lnTo>
                  <a:lnTo>
                    <a:pt x="82169" y="199135"/>
                  </a:lnTo>
                  <a:lnTo>
                    <a:pt x="86233" y="233552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796276" y="4877765"/>
            <a:ext cx="59245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7" name="object 1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10"/>
              </a:spcBef>
            </a:pPr>
            <a:r>
              <a:rPr dirty="0"/>
              <a:t>Types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/>
              <a:t>Electrical</a:t>
            </a:r>
            <a:r>
              <a:rPr dirty="0" spc="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7244" y="1318740"/>
            <a:ext cx="3382645" cy="170688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strips:</a:t>
            </a:r>
            <a:endParaRPr sz="2800">
              <a:latin typeface="Tahoma"/>
              <a:cs typeface="Tahoma"/>
            </a:endParaRPr>
          </a:p>
          <a:p>
            <a:pPr algn="just" marL="756285" marR="5080" indent="-287020">
              <a:lnSpc>
                <a:spcPct val="100000"/>
              </a:lnSpc>
              <a:spcBef>
                <a:spcPts val="57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15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Can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over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loaded </a:t>
            </a:r>
            <a:r>
              <a:rPr dirty="0" sz="2400">
                <a:latin typeface="Tahoma"/>
                <a:cs typeface="Tahoma"/>
              </a:rPr>
              <a:t>because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multiple </a:t>
            </a:r>
            <a:r>
              <a:rPr dirty="0" sz="2400">
                <a:latin typeface="Tahoma"/>
                <a:cs typeface="Tahoma"/>
              </a:rPr>
              <a:t>plug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arrangement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74775" y="3073095"/>
            <a:ext cx="437070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190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Most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have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overload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protection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74775" y="3366639"/>
            <a:ext cx="4843780" cy="902969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299085">
              <a:lnSpc>
                <a:spcPct val="100000"/>
              </a:lnSpc>
              <a:spcBef>
                <a:spcPts val="670"/>
              </a:spcBef>
            </a:pPr>
            <a:r>
              <a:rPr dirty="0" sz="2400">
                <a:latin typeface="Tahoma"/>
                <a:cs typeface="Tahoma"/>
              </a:rPr>
              <a:t>but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often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malfunction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causing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fire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40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fixed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wiring when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possible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921819" y="1362011"/>
            <a:ext cx="2546350" cy="1911985"/>
            <a:chOff x="5921819" y="1362011"/>
            <a:chExt cx="2546350" cy="19119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31408" y="1371600"/>
              <a:ext cx="2526791" cy="1892808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926582" y="1366774"/>
              <a:ext cx="2536825" cy="1902460"/>
            </a:xfrm>
            <a:custGeom>
              <a:avLst/>
              <a:gdLst/>
              <a:ahLst/>
              <a:cxnLst/>
              <a:rect l="l" t="t" r="r" b="b"/>
              <a:pathLst>
                <a:path w="2536825" h="1902460">
                  <a:moveTo>
                    <a:pt x="0" y="1902333"/>
                  </a:moveTo>
                  <a:lnTo>
                    <a:pt x="2536316" y="1902333"/>
                  </a:lnTo>
                  <a:lnTo>
                    <a:pt x="2536316" y="0"/>
                  </a:lnTo>
                  <a:lnTo>
                    <a:pt x="0" y="0"/>
                  </a:lnTo>
                  <a:lnTo>
                    <a:pt x="0" y="190233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7855457" y="3294125"/>
            <a:ext cx="63690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UBATC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0200">
              <a:lnSpc>
                <a:spcPct val="100000"/>
              </a:lnSpc>
              <a:spcBef>
                <a:spcPts val="110"/>
              </a:spcBef>
            </a:pPr>
            <a:r>
              <a:rPr dirty="0"/>
              <a:t>Types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35"/>
              <a:t> </a:t>
            </a:r>
            <a:r>
              <a:rPr dirty="0"/>
              <a:t>Electrical</a:t>
            </a:r>
            <a:r>
              <a:rPr dirty="0" spc="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50975" y="1062299"/>
            <a:ext cx="5504815" cy="214757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Portable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heaters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appliances:</a:t>
            </a:r>
            <a:endParaRPr sz="2800">
              <a:latin typeface="Tahoma"/>
              <a:cs typeface="Tahoma"/>
            </a:endParaRPr>
          </a:p>
          <a:p>
            <a:pPr lvl="1" marL="755015" marR="479425" indent="-285750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Manufacturer</a:t>
            </a:r>
            <a:r>
              <a:rPr dirty="0" sz="2400" spc="-1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recommendations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followed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Do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plug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power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strip!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This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causes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overloads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fires.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04875" y="3590163"/>
            <a:ext cx="3115945" cy="2341880"/>
            <a:chOff x="904875" y="3590163"/>
            <a:chExt cx="3115945" cy="23418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3599688"/>
              <a:ext cx="3096768" cy="23225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09637" y="3594925"/>
              <a:ext cx="3106420" cy="2332355"/>
            </a:xfrm>
            <a:custGeom>
              <a:avLst/>
              <a:gdLst/>
              <a:ahLst/>
              <a:cxnLst/>
              <a:rect l="l" t="t" r="r" b="b"/>
              <a:pathLst>
                <a:path w="3106420" h="2332354">
                  <a:moveTo>
                    <a:pt x="0" y="2332101"/>
                  </a:moveTo>
                  <a:lnTo>
                    <a:pt x="3106293" y="2332101"/>
                  </a:lnTo>
                  <a:lnTo>
                    <a:pt x="3106293" y="0"/>
                  </a:lnTo>
                  <a:lnTo>
                    <a:pt x="0" y="0"/>
                  </a:lnTo>
                  <a:lnTo>
                    <a:pt x="0" y="23321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044822" y="5951931"/>
            <a:ext cx="105410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photos: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UBATC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053139" y="3590163"/>
            <a:ext cx="3326129" cy="2341880"/>
            <a:chOff x="5053139" y="3590163"/>
            <a:chExt cx="3326129" cy="234188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2728" y="3599688"/>
              <a:ext cx="3307079" cy="232257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057902" y="3594925"/>
              <a:ext cx="3316604" cy="2332355"/>
            </a:xfrm>
            <a:custGeom>
              <a:avLst/>
              <a:gdLst/>
              <a:ahLst/>
              <a:cxnLst/>
              <a:rect l="l" t="t" r="r" b="b"/>
              <a:pathLst>
                <a:path w="3316604" h="2332354">
                  <a:moveTo>
                    <a:pt x="0" y="2332101"/>
                  </a:moveTo>
                  <a:lnTo>
                    <a:pt x="3316604" y="2332101"/>
                  </a:lnTo>
                  <a:lnTo>
                    <a:pt x="3316604" y="0"/>
                  </a:lnTo>
                  <a:lnTo>
                    <a:pt x="0" y="0"/>
                  </a:lnTo>
                  <a:lnTo>
                    <a:pt x="0" y="23321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75"/>
              <a:t> </a:t>
            </a:r>
            <a:r>
              <a:rPr dirty="0"/>
              <a:t>Protection</a:t>
            </a:r>
            <a:r>
              <a:rPr dirty="0" spc="-85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844" y="1329308"/>
            <a:ext cx="5172075" cy="3315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216535">
              <a:lnSpc>
                <a:spcPct val="100000"/>
              </a:lnSpc>
              <a:spcBef>
                <a:spcPts val="90"/>
              </a:spcBef>
            </a:pPr>
            <a:r>
              <a:rPr dirty="0" sz="3200">
                <a:latin typeface="Tahoma"/>
                <a:cs typeface="Tahoma"/>
              </a:rPr>
              <a:t>Maintain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safe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distance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from </a:t>
            </a:r>
            <a:r>
              <a:rPr dirty="0" sz="3200">
                <a:latin typeface="Tahoma"/>
                <a:cs typeface="Tahoma"/>
              </a:rPr>
              <a:t>overhead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power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lines: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Staying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away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Following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table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shows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safe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line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clearance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distance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various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line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voltages.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Font typeface="Arial"/>
              <a:buChar char="•"/>
              <a:tabLst>
                <a:tab pos="356870" algn="l"/>
              </a:tabLst>
            </a:pPr>
            <a:r>
              <a:rPr dirty="0" u="sng" sz="24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Safe</a:t>
            </a:r>
            <a:r>
              <a:rPr dirty="0" u="sng" sz="2400" spc="-9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sng" sz="24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Distance</a:t>
            </a:r>
            <a:r>
              <a:rPr dirty="0" u="sng" sz="2400" spc="-8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 </a:t>
            </a:r>
            <a:r>
              <a:rPr dirty="0" u="sng" sz="24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Video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077011" y="1285811"/>
            <a:ext cx="1390650" cy="1494790"/>
            <a:chOff x="7077011" y="1285811"/>
            <a:chExt cx="1390650" cy="14947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86599" y="1295400"/>
              <a:ext cx="1371600" cy="147523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081773" y="1290574"/>
              <a:ext cx="1381125" cy="1485265"/>
            </a:xfrm>
            <a:custGeom>
              <a:avLst/>
              <a:gdLst/>
              <a:ahLst/>
              <a:cxnLst/>
              <a:rect l="l" t="t" r="r" b="b"/>
              <a:pathLst>
                <a:path w="1381125" h="1485264">
                  <a:moveTo>
                    <a:pt x="0" y="1484756"/>
                  </a:moveTo>
                  <a:lnTo>
                    <a:pt x="1381125" y="1484756"/>
                  </a:lnTo>
                  <a:lnTo>
                    <a:pt x="1381125" y="0"/>
                  </a:lnTo>
                  <a:lnTo>
                    <a:pt x="0" y="0"/>
                  </a:lnTo>
                  <a:lnTo>
                    <a:pt x="0" y="1484756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6315011" y="3193859"/>
            <a:ext cx="2152650" cy="2350770"/>
            <a:chOff x="6315011" y="3193859"/>
            <a:chExt cx="2152650" cy="235077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24599" y="3203448"/>
              <a:ext cx="2133600" cy="233171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319773" y="3198622"/>
              <a:ext cx="2143125" cy="2341245"/>
            </a:xfrm>
            <a:custGeom>
              <a:avLst/>
              <a:gdLst/>
              <a:ahLst/>
              <a:cxnLst/>
              <a:rect l="l" t="t" r="r" b="b"/>
              <a:pathLst>
                <a:path w="2143125" h="2341245">
                  <a:moveTo>
                    <a:pt x="0" y="2341244"/>
                  </a:moveTo>
                  <a:lnTo>
                    <a:pt x="2143125" y="2341244"/>
                  </a:lnTo>
                  <a:lnTo>
                    <a:pt x="2143125" y="0"/>
                  </a:lnTo>
                  <a:lnTo>
                    <a:pt x="0" y="0"/>
                  </a:lnTo>
                  <a:lnTo>
                    <a:pt x="0" y="234124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429627" y="5564225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75"/>
              <a:t> </a:t>
            </a:r>
            <a:r>
              <a:rPr dirty="0"/>
              <a:t>Protection</a:t>
            </a:r>
            <a:r>
              <a:rPr dirty="0" spc="-85"/>
              <a:t> </a:t>
            </a:r>
            <a:r>
              <a:rPr dirty="0" spc="-10"/>
              <a:t>Methods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412750" y="961897"/>
          <a:ext cx="8394700" cy="4876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51910"/>
                <a:gridCol w="4453890"/>
              </a:tblGrid>
              <a:tr h="779780"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Voltage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(nominal,</a:t>
                      </a:r>
                      <a:r>
                        <a:rPr dirty="0" sz="1800" spc="-6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kV,</a:t>
                      </a:r>
                      <a:r>
                        <a:rPr dirty="0" sz="1800" spc="-6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alternating</a:t>
                      </a:r>
                      <a:r>
                        <a:rPr dirty="0" sz="1800" spc="-6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current)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79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dirty="0" sz="24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Minimum</a:t>
                      </a:r>
                      <a:r>
                        <a:rPr dirty="0" sz="24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Clearance</a:t>
                      </a:r>
                      <a:r>
                        <a:rPr dirty="0" sz="2400" spc="-4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Distance</a:t>
                      </a:r>
                      <a:endParaRPr sz="2400">
                        <a:latin typeface="Calibri"/>
                        <a:cs typeface="Calibri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(feet)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79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Up</a:t>
                      </a:r>
                      <a:r>
                        <a:rPr dirty="0"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50</a:t>
                      </a:r>
                      <a:r>
                        <a:rPr dirty="0"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20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200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15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200</a:t>
                      </a:r>
                      <a:r>
                        <a:rPr dirty="0"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20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350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20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20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350</a:t>
                      </a:r>
                      <a:r>
                        <a:rPr dirty="0" sz="20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20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500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25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500</a:t>
                      </a:r>
                      <a:r>
                        <a:rPr dirty="0"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20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750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111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35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111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750</a:t>
                      </a:r>
                      <a:r>
                        <a:rPr dirty="0"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20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1000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45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7208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20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1000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2730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(As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 established</a:t>
                      </a:r>
                      <a:r>
                        <a:rPr dirty="0" sz="2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sz="20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20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power</a:t>
                      </a:r>
                      <a:r>
                        <a:rPr dirty="0" sz="2000" spc="-20">
                          <a:latin typeface="Calibri"/>
                          <a:cs typeface="Calibri"/>
                        </a:rPr>
                        <a:t> line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owner/operator</a:t>
                      </a:r>
                      <a:r>
                        <a:rPr dirty="0" sz="20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20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registered professional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engineer</a:t>
                      </a:r>
                      <a:r>
                        <a:rPr dirty="0" sz="2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who</a:t>
                      </a:r>
                      <a:r>
                        <a:rPr dirty="0" sz="20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20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20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qualified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person</a:t>
                      </a:r>
                      <a:r>
                        <a:rPr dirty="0" sz="20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20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respect</a:t>
                      </a:r>
                      <a:r>
                        <a:rPr dirty="0" sz="20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20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electrical transmission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 and</a:t>
                      </a:r>
                      <a:r>
                        <a:rPr dirty="0" sz="20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distribution)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498144" y="5919012"/>
            <a:ext cx="442976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This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table</a:t>
            </a:r>
            <a:r>
              <a:rPr dirty="0" sz="800" spc="-10">
                <a:latin typeface="Calibri"/>
                <a:cs typeface="Calibri"/>
              </a:rPr>
              <a:t> shows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10">
                <a:latin typeface="Calibri"/>
                <a:cs typeface="Calibri"/>
              </a:rPr>
              <a:t> minimum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clearance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distances,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feet,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</a:t>
            </a:r>
            <a:r>
              <a:rPr dirty="0" sz="800" spc="-10">
                <a:latin typeface="Calibri"/>
                <a:cs typeface="Calibri"/>
              </a:rPr>
              <a:t> different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power </a:t>
            </a:r>
            <a:r>
              <a:rPr dirty="0" sz="800">
                <a:latin typeface="Calibri"/>
                <a:cs typeface="Calibri"/>
              </a:rPr>
              <a:t>line</a:t>
            </a:r>
            <a:r>
              <a:rPr dirty="0" sz="800" spc="-10">
                <a:latin typeface="Calibri"/>
                <a:cs typeface="Calibri"/>
              </a:rPr>
              <a:t> voltages.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Source: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75"/>
              <a:t> </a:t>
            </a:r>
            <a:r>
              <a:rPr dirty="0"/>
              <a:t>Protection</a:t>
            </a:r>
            <a:r>
              <a:rPr dirty="0" spc="-85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2444" y="1176350"/>
            <a:ext cx="4618990" cy="3817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0767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30">
                <a:latin typeface="Tahoma"/>
                <a:cs typeface="Tahoma"/>
              </a:rPr>
              <a:t>ground-</a:t>
            </a:r>
            <a:r>
              <a:rPr dirty="0" sz="3200">
                <a:latin typeface="Tahoma"/>
                <a:cs typeface="Tahoma"/>
              </a:rPr>
              <a:t>fault</a:t>
            </a:r>
            <a:r>
              <a:rPr dirty="0" sz="3200" spc="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circuit </a:t>
            </a:r>
            <a:r>
              <a:rPr dirty="0" sz="3200">
                <a:latin typeface="Tahoma"/>
                <a:cs typeface="Tahoma"/>
              </a:rPr>
              <a:t>interrupters</a:t>
            </a:r>
            <a:r>
              <a:rPr dirty="0" sz="3200" spc="-1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(GFCI):</a:t>
            </a:r>
            <a:endParaRPr sz="32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Designed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 protect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people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shock</a:t>
            </a:r>
            <a:endParaRPr sz="2800">
              <a:latin typeface="Tahoma"/>
              <a:cs typeface="Tahoma"/>
            </a:endParaRPr>
          </a:p>
          <a:p>
            <a:pPr marL="356870" marR="19875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Detects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ground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faults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interrupts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current</a:t>
            </a:r>
            <a:endParaRPr sz="2800">
              <a:latin typeface="Tahoma"/>
              <a:cs typeface="Tahoma"/>
            </a:endParaRPr>
          </a:p>
          <a:p>
            <a:pPr marL="356870" marR="14604" indent="-344805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Limits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duration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electrical shock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62611" y="1362011"/>
            <a:ext cx="2338705" cy="3219450"/>
            <a:chOff x="6162611" y="1362011"/>
            <a:chExt cx="2338705" cy="32194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2199" y="1371600"/>
              <a:ext cx="2319528" cy="32004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167373" y="1366774"/>
              <a:ext cx="2329180" cy="3209925"/>
            </a:xfrm>
            <a:custGeom>
              <a:avLst/>
              <a:gdLst/>
              <a:ahLst/>
              <a:cxnLst/>
              <a:rect l="l" t="t" r="r" b="b"/>
              <a:pathLst>
                <a:path w="2329179" h="3209925">
                  <a:moveTo>
                    <a:pt x="0" y="3209925"/>
                  </a:moveTo>
                  <a:lnTo>
                    <a:pt x="2329053" y="3209925"/>
                  </a:lnTo>
                  <a:lnTo>
                    <a:pt x="2329053" y="0"/>
                  </a:lnTo>
                  <a:lnTo>
                    <a:pt x="0" y="0"/>
                  </a:lnTo>
                  <a:lnTo>
                    <a:pt x="0" y="32099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73110" y="4601083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75"/>
              <a:t> </a:t>
            </a:r>
            <a:r>
              <a:rPr dirty="0"/>
              <a:t>Protection</a:t>
            </a:r>
            <a:r>
              <a:rPr dirty="0" spc="-85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22044" y="1238300"/>
            <a:ext cx="4455795" cy="222059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dirty="0" sz="3200">
                <a:latin typeface="Tahoma"/>
                <a:cs typeface="Tahoma"/>
              </a:rPr>
              <a:t>Three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types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GFCI:</a:t>
            </a:r>
            <a:endParaRPr sz="3200">
              <a:latin typeface="Tahoma"/>
              <a:cs typeface="Tahoma"/>
            </a:endParaRPr>
          </a:p>
          <a:p>
            <a:pPr marL="485140" indent="-472440">
              <a:lnSpc>
                <a:spcPct val="100000"/>
              </a:lnSpc>
              <a:spcBef>
                <a:spcPts val="1170"/>
              </a:spcBef>
              <a:buSzPct val="114285"/>
              <a:buFont typeface="Arial"/>
              <a:buChar char="•"/>
              <a:tabLst>
                <a:tab pos="485140" algn="l"/>
              </a:tabLst>
            </a:pPr>
            <a:r>
              <a:rPr dirty="0" sz="2800">
                <a:latin typeface="Tahoma"/>
                <a:cs typeface="Tahoma"/>
              </a:rPr>
              <a:t>Receptacle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GFCI</a:t>
            </a:r>
            <a:endParaRPr sz="2800">
              <a:latin typeface="Tahoma"/>
              <a:cs typeface="Tahoma"/>
            </a:endParaRPr>
          </a:p>
          <a:p>
            <a:pPr marL="466725" indent="-454025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466725" algn="l"/>
              </a:tabLst>
            </a:pPr>
            <a:r>
              <a:rPr dirty="0" sz="2800" spc="-20">
                <a:latin typeface="Tahoma"/>
                <a:cs typeface="Tahoma"/>
              </a:rPr>
              <a:t>Temporary/portable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GFCI</a:t>
            </a:r>
            <a:endParaRPr sz="2800">
              <a:latin typeface="Tahoma"/>
              <a:cs typeface="Tahoma"/>
            </a:endParaRPr>
          </a:p>
          <a:p>
            <a:pPr marL="466725" indent="-45402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66725" algn="l"/>
              </a:tabLst>
            </a:pPr>
            <a:r>
              <a:rPr dirty="0" sz="2800">
                <a:latin typeface="Tahoma"/>
                <a:cs typeface="Tahoma"/>
              </a:rPr>
              <a:t>Circuit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Breaker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GFCI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621091" y="4068698"/>
            <a:ext cx="973455" cy="1656080"/>
            <a:chOff x="1621091" y="4068698"/>
            <a:chExt cx="973455" cy="16560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0679" y="4078223"/>
              <a:ext cx="954024" cy="16367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625853" y="4073461"/>
              <a:ext cx="963930" cy="1646555"/>
            </a:xfrm>
            <a:custGeom>
              <a:avLst/>
              <a:gdLst/>
              <a:ahLst/>
              <a:cxnLst/>
              <a:rect l="l" t="t" r="r" b="b"/>
              <a:pathLst>
                <a:path w="963930" h="1646554">
                  <a:moveTo>
                    <a:pt x="0" y="1646301"/>
                  </a:moveTo>
                  <a:lnTo>
                    <a:pt x="963549" y="1646301"/>
                  </a:lnTo>
                  <a:lnTo>
                    <a:pt x="963549" y="0"/>
                  </a:lnTo>
                  <a:lnTo>
                    <a:pt x="0" y="0"/>
                  </a:lnTo>
                  <a:lnTo>
                    <a:pt x="0" y="16463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181411" y="4080890"/>
            <a:ext cx="1034415" cy="1644014"/>
            <a:chOff x="4181411" y="4080890"/>
            <a:chExt cx="1034415" cy="1644014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0999" y="4090415"/>
              <a:ext cx="1014984" cy="162458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186173" y="4085653"/>
              <a:ext cx="1024890" cy="1634489"/>
            </a:xfrm>
            <a:custGeom>
              <a:avLst/>
              <a:gdLst/>
              <a:ahLst/>
              <a:cxnLst/>
              <a:rect l="l" t="t" r="r" b="b"/>
              <a:pathLst>
                <a:path w="1024889" h="1634489">
                  <a:moveTo>
                    <a:pt x="0" y="1634108"/>
                  </a:moveTo>
                  <a:lnTo>
                    <a:pt x="1024509" y="1634108"/>
                  </a:lnTo>
                  <a:lnTo>
                    <a:pt x="1024509" y="0"/>
                  </a:lnTo>
                  <a:lnTo>
                    <a:pt x="0" y="0"/>
                  </a:lnTo>
                  <a:lnTo>
                    <a:pt x="0" y="163410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7305611" y="2136267"/>
            <a:ext cx="528320" cy="3588385"/>
            <a:chOff x="7305611" y="2136267"/>
            <a:chExt cx="528320" cy="358838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5199" y="2145792"/>
              <a:ext cx="509016" cy="3569208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7310373" y="2141029"/>
              <a:ext cx="518795" cy="3578860"/>
            </a:xfrm>
            <a:custGeom>
              <a:avLst/>
              <a:gdLst/>
              <a:ahLst/>
              <a:cxnLst/>
              <a:rect l="l" t="t" r="r" b="b"/>
              <a:pathLst>
                <a:path w="518795" h="3578860">
                  <a:moveTo>
                    <a:pt x="0" y="3578733"/>
                  </a:moveTo>
                  <a:lnTo>
                    <a:pt x="518541" y="3578733"/>
                  </a:lnTo>
                  <a:lnTo>
                    <a:pt x="518541" y="0"/>
                  </a:lnTo>
                  <a:lnTo>
                    <a:pt x="0" y="0"/>
                  </a:lnTo>
                  <a:lnTo>
                    <a:pt x="0" y="357873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2896616" y="5897067"/>
            <a:ext cx="3351529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These </a:t>
            </a:r>
            <a:r>
              <a:rPr dirty="0" sz="800" spc="-10">
                <a:latin typeface="Calibri"/>
                <a:cs typeface="Calibri"/>
              </a:rPr>
              <a:t>photos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show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examples</a:t>
            </a:r>
            <a:r>
              <a:rPr dirty="0" sz="800" spc="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three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types of </a:t>
            </a:r>
            <a:r>
              <a:rPr dirty="0" sz="800" spc="-10">
                <a:latin typeface="Calibri"/>
                <a:cs typeface="Calibri"/>
              </a:rPr>
              <a:t>GFCI.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photos: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75"/>
              <a:t> </a:t>
            </a:r>
            <a:r>
              <a:rPr dirty="0"/>
              <a:t>Protection</a:t>
            </a:r>
            <a:r>
              <a:rPr dirty="0" spc="-85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644" y="1329308"/>
            <a:ext cx="7574915" cy="28778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1029335">
              <a:lnSpc>
                <a:spcPct val="100000"/>
              </a:lnSpc>
              <a:spcBef>
                <a:spcPts val="90"/>
              </a:spcBef>
            </a:pPr>
            <a:r>
              <a:rPr dirty="0" sz="3200">
                <a:latin typeface="Tahoma"/>
                <a:cs typeface="Tahoma"/>
              </a:rPr>
              <a:t>Inspect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portable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tools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extension cords:</a:t>
            </a:r>
            <a:endParaRPr sz="32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inspect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extension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cords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prior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their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any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cuts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abrasion.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Electric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old,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damaged,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>
                <a:latin typeface="Tahoma"/>
                <a:cs typeface="Tahoma"/>
              </a:rPr>
              <a:t>misused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have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damaged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insulation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inside.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75"/>
              <a:t> </a:t>
            </a:r>
            <a:r>
              <a:rPr dirty="0"/>
              <a:t>Protection</a:t>
            </a:r>
            <a:r>
              <a:rPr dirty="0" spc="-85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329308"/>
            <a:ext cx="6626225" cy="24511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384175">
              <a:lnSpc>
                <a:spcPct val="100000"/>
              </a:lnSpc>
              <a:spcBef>
                <a:spcPts val="90"/>
              </a:spcBef>
            </a:pP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power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tools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equipment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as </a:t>
            </a:r>
            <a:r>
              <a:rPr dirty="0" sz="3200" spc="-10">
                <a:latin typeface="Tahoma"/>
                <a:cs typeface="Tahoma"/>
              </a:rPr>
              <a:t>designed:</a:t>
            </a:r>
            <a:endParaRPr sz="32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Follow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tips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avoid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misusing equipment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Follow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manufacturer’s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instructions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75"/>
              <a:t> </a:t>
            </a:r>
            <a:r>
              <a:rPr dirty="0"/>
              <a:t>Protection</a:t>
            </a:r>
            <a:r>
              <a:rPr dirty="0" spc="-85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326261"/>
            <a:ext cx="3771265" cy="88074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Common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examples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>
                <a:latin typeface="Tahoma"/>
                <a:cs typeface="Tahoma"/>
              </a:rPr>
              <a:t>misused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07147" y="2980563"/>
            <a:ext cx="3137535" cy="2686050"/>
            <a:chOff x="1307147" y="2980563"/>
            <a:chExt cx="3137535" cy="2686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6736" y="2990088"/>
              <a:ext cx="3118104" cy="2667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311910" y="2985325"/>
              <a:ext cx="3128010" cy="2676525"/>
            </a:xfrm>
            <a:custGeom>
              <a:avLst/>
              <a:gdLst/>
              <a:ahLst/>
              <a:cxnLst/>
              <a:rect l="l" t="t" r="r" b="b"/>
              <a:pathLst>
                <a:path w="3128010" h="2676525">
                  <a:moveTo>
                    <a:pt x="0" y="2676525"/>
                  </a:moveTo>
                  <a:lnTo>
                    <a:pt x="3127629" y="2676525"/>
                  </a:lnTo>
                  <a:lnTo>
                    <a:pt x="3127629" y="0"/>
                  </a:lnTo>
                  <a:lnTo>
                    <a:pt x="0" y="0"/>
                  </a:lnTo>
                  <a:lnTo>
                    <a:pt x="0" y="267652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302766" y="5700471"/>
            <a:ext cx="100965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photos: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857811" y="1230947"/>
            <a:ext cx="2485390" cy="1869439"/>
            <a:chOff x="5857811" y="1230947"/>
            <a:chExt cx="2485390" cy="1869439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399" y="1240536"/>
              <a:ext cx="2465831" cy="185013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862573" y="1235710"/>
              <a:ext cx="2475865" cy="1859914"/>
            </a:xfrm>
            <a:custGeom>
              <a:avLst/>
              <a:gdLst/>
              <a:ahLst/>
              <a:cxnLst/>
              <a:rect l="l" t="t" r="r" b="b"/>
              <a:pathLst>
                <a:path w="2475865" h="1859914">
                  <a:moveTo>
                    <a:pt x="0" y="1859661"/>
                  </a:moveTo>
                  <a:lnTo>
                    <a:pt x="2475356" y="1859661"/>
                  </a:lnTo>
                  <a:lnTo>
                    <a:pt x="2475356" y="0"/>
                  </a:lnTo>
                  <a:lnTo>
                    <a:pt x="0" y="0"/>
                  </a:lnTo>
                  <a:lnTo>
                    <a:pt x="0" y="185966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186676" y="3117595"/>
            <a:ext cx="115887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SH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46F1-</a:t>
            </a:r>
            <a:r>
              <a:rPr dirty="0" sz="800" spc="-20">
                <a:latin typeface="Calibri"/>
                <a:cs typeface="Calibri"/>
              </a:rPr>
              <a:t>HT06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866955" y="3513963"/>
            <a:ext cx="2475865" cy="2152650"/>
            <a:chOff x="5866955" y="3513963"/>
            <a:chExt cx="2475865" cy="215265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76543" y="3523488"/>
              <a:ext cx="2456688" cy="213360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871717" y="3518725"/>
              <a:ext cx="2466340" cy="2143125"/>
            </a:xfrm>
            <a:custGeom>
              <a:avLst/>
              <a:gdLst/>
              <a:ahLst/>
              <a:cxnLst/>
              <a:rect l="l" t="t" r="r" b="b"/>
              <a:pathLst>
                <a:path w="2466340" h="2143125">
                  <a:moveTo>
                    <a:pt x="0" y="2143125"/>
                  </a:moveTo>
                  <a:lnTo>
                    <a:pt x="2466213" y="2143125"/>
                  </a:lnTo>
                  <a:lnTo>
                    <a:pt x="2466213" y="0"/>
                  </a:lnTo>
                  <a:lnTo>
                    <a:pt x="0" y="0"/>
                  </a:lnTo>
                  <a:lnTo>
                    <a:pt x="0" y="2143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336663" y="5687974"/>
            <a:ext cx="100965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photos: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494278" y="5930595"/>
            <a:ext cx="215646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These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photos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show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examples</a:t>
            </a:r>
            <a:r>
              <a:rPr dirty="0" sz="800" spc="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equipment</a:t>
            </a:r>
            <a:r>
              <a:rPr dirty="0" sz="800" spc="5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misuse.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8" name="object 1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75"/>
              <a:t> </a:t>
            </a:r>
            <a:r>
              <a:rPr dirty="0"/>
              <a:t>Protection</a:t>
            </a:r>
            <a:r>
              <a:rPr dirty="0" spc="-85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234800"/>
            <a:ext cx="6355715" cy="3935729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200" spc="-45">
                <a:latin typeface="Tahoma"/>
                <a:cs typeface="Tahoma"/>
              </a:rPr>
              <a:t>Tool</a:t>
            </a:r>
            <a:r>
              <a:rPr dirty="0" sz="3200" spc="-1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safety</a:t>
            </a:r>
            <a:r>
              <a:rPr dirty="0" sz="3200" spc="-17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tips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Never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carry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cord.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Never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yank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cord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disconnect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it.</a:t>
            </a:r>
            <a:endParaRPr sz="2800">
              <a:latin typeface="Tahoma"/>
              <a:cs typeface="Tahoma"/>
            </a:endParaRPr>
          </a:p>
          <a:p>
            <a:pPr marL="356870" marR="32956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Keep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cords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away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heat,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oil,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sharp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edges.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Disconnect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when </a:t>
            </a:r>
            <a:r>
              <a:rPr dirty="0" sz="2800">
                <a:latin typeface="Tahoma"/>
                <a:cs typeface="Tahoma"/>
              </a:rPr>
              <a:t>changing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accessories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such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blades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bits.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75"/>
              <a:t> </a:t>
            </a:r>
            <a:r>
              <a:rPr dirty="0"/>
              <a:t>Protection</a:t>
            </a:r>
            <a:r>
              <a:rPr dirty="0" spc="-85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78661"/>
            <a:ext cx="6259195" cy="23323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Avoid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accidental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starting.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hold </a:t>
            </a:r>
            <a:r>
              <a:rPr dirty="0" sz="2800">
                <a:latin typeface="Tahoma"/>
                <a:cs typeface="Tahoma"/>
              </a:rPr>
              <a:t>fingers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switch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button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while </a:t>
            </a:r>
            <a:r>
              <a:rPr dirty="0" sz="2800">
                <a:latin typeface="Tahoma"/>
                <a:cs typeface="Tahoma"/>
              </a:rPr>
              <a:t>carrying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plugged-in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tool.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gloves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appropriate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footwear.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Store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dry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place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using.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75"/>
              <a:t> </a:t>
            </a:r>
            <a:r>
              <a:rPr dirty="0"/>
              <a:t>Protection</a:t>
            </a:r>
            <a:r>
              <a:rPr dirty="0" spc="-85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394155"/>
            <a:ext cx="6866890" cy="301434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Don’t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 in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wet/damp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environments.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Keep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areas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well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lit.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Ensure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cords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cause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tripping hazard.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Remove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damaged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use.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double-insulated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tools.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75"/>
              <a:t> </a:t>
            </a:r>
            <a:r>
              <a:rPr dirty="0"/>
              <a:t>Protection</a:t>
            </a:r>
            <a:r>
              <a:rPr dirty="0" spc="-85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644" y="1176350"/>
            <a:ext cx="5371465" cy="27552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6515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Follow</a:t>
            </a:r>
            <a:r>
              <a:rPr dirty="0" sz="3200" spc="-1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lockout/tagout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(LOTO) procedures: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Lockout/tagout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Essential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safety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procedure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Protects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workers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injury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while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working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near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electrical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45844" y="3831907"/>
            <a:ext cx="4758055" cy="163639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299085">
              <a:lnSpc>
                <a:spcPct val="100000"/>
              </a:lnSpc>
              <a:spcBef>
                <a:spcPts val="680"/>
              </a:spcBef>
            </a:pPr>
            <a:r>
              <a:rPr dirty="0" sz="2400">
                <a:latin typeface="Tahoma"/>
                <a:cs typeface="Tahoma"/>
              </a:rPr>
              <a:t>circuits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equipment</a:t>
            </a:r>
            <a:endParaRPr sz="2400">
              <a:latin typeface="Tahoma"/>
              <a:cs typeface="Tahoma"/>
            </a:endParaRPr>
          </a:p>
          <a:p>
            <a:pPr marL="299085" marR="5080" indent="-287020">
              <a:lnSpc>
                <a:spcPct val="100000"/>
              </a:lnSpc>
              <a:spcBef>
                <a:spcPts val="58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185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Prevents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contact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operating </a:t>
            </a:r>
            <a:r>
              <a:rPr dirty="0" sz="2400">
                <a:latin typeface="Tahoma"/>
                <a:cs typeface="Tahoma"/>
              </a:rPr>
              <a:t>equipment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parts</a:t>
            </a:r>
            <a:r>
              <a:rPr dirty="0" sz="2400" spc="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such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as,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blades, </a:t>
            </a:r>
            <a:r>
              <a:rPr dirty="0" sz="2400">
                <a:latin typeface="Tahoma"/>
                <a:cs typeface="Tahoma"/>
              </a:rPr>
              <a:t>gears,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shafts,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etc.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4976" y="1274063"/>
            <a:ext cx="2270760" cy="274320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943468" y="4045407"/>
            <a:ext cx="59245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75"/>
              <a:t> </a:t>
            </a:r>
            <a:r>
              <a:rPr dirty="0"/>
              <a:t>Protection</a:t>
            </a:r>
            <a:r>
              <a:rPr dirty="0" spc="-85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6351" rIns="0" bIns="0" rtlCol="0" vert="horz">
            <a:spAutoFit/>
          </a:bodyPr>
          <a:lstStyle/>
          <a:p>
            <a:pPr marL="466725" marR="5080" indent="-28702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–</a:t>
            </a:r>
            <a:r>
              <a:rPr dirty="0" spc="170">
                <a:latin typeface="Arial"/>
                <a:cs typeface="Arial"/>
              </a:rPr>
              <a:t> </a:t>
            </a:r>
            <a:r>
              <a:rPr dirty="0"/>
              <a:t>LOTO</a:t>
            </a:r>
            <a:r>
              <a:rPr dirty="0" spc="-60"/>
              <a:t> </a:t>
            </a:r>
            <a:r>
              <a:rPr dirty="0"/>
              <a:t>prevents</a:t>
            </a:r>
            <a:r>
              <a:rPr dirty="0" spc="-80"/>
              <a:t> </a:t>
            </a:r>
            <a:r>
              <a:rPr dirty="0"/>
              <a:t>the</a:t>
            </a:r>
            <a:r>
              <a:rPr dirty="0" spc="-50"/>
              <a:t> </a:t>
            </a:r>
            <a:r>
              <a:rPr dirty="0" spc="-10"/>
              <a:t>unexpected </a:t>
            </a:r>
            <a:r>
              <a:rPr dirty="0"/>
              <a:t>release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50"/>
              <a:t> </a:t>
            </a:r>
            <a:r>
              <a:rPr dirty="0"/>
              <a:t>hazardous</a:t>
            </a:r>
            <a:r>
              <a:rPr dirty="0" spc="-35"/>
              <a:t> </a:t>
            </a:r>
            <a:r>
              <a:rPr dirty="0"/>
              <a:t>gases,</a:t>
            </a:r>
            <a:r>
              <a:rPr dirty="0" spc="-65"/>
              <a:t> </a:t>
            </a:r>
            <a:r>
              <a:rPr dirty="0"/>
              <a:t>fluids,</a:t>
            </a:r>
            <a:r>
              <a:rPr dirty="0" spc="-70"/>
              <a:t> </a:t>
            </a:r>
            <a:r>
              <a:rPr dirty="0" spc="-25"/>
              <a:t>or </a:t>
            </a:r>
            <a:r>
              <a:rPr dirty="0"/>
              <a:t>solid</a:t>
            </a:r>
            <a:r>
              <a:rPr dirty="0" spc="-45"/>
              <a:t> </a:t>
            </a:r>
            <a:r>
              <a:rPr dirty="0"/>
              <a:t>matter</a:t>
            </a:r>
            <a:r>
              <a:rPr dirty="0" spc="-20"/>
              <a:t> </a:t>
            </a:r>
            <a:r>
              <a:rPr dirty="0"/>
              <a:t>in</a:t>
            </a:r>
            <a:r>
              <a:rPr dirty="0" spc="-20"/>
              <a:t> </a:t>
            </a:r>
            <a:r>
              <a:rPr dirty="0"/>
              <a:t>areas</a:t>
            </a:r>
            <a:r>
              <a:rPr dirty="0" spc="-15"/>
              <a:t> </a:t>
            </a:r>
            <a:r>
              <a:rPr dirty="0"/>
              <a:t>where</a:t>
            </a:r>
            <a:r>
              <a:rPr dirty="0" spc="-55"/>
              <a:t> </a:t>
            </a:r>
            <a:r>
              <a:rPr dirty="0" spc="-10"/>
              <a:t>workers </a:t>
            </a:r>
            <a:r>
              <a:rPr dirty="0"/>
              <a:t>are</a:t>
            </a:r>
            <a:r>
              <a:rPr dirty="0" spc="-30"/>
              <a:t> </a:t>
            </a:r>
            <a:r>
              <a:rPr dirty="0" spc="-10"/>
              <a:t>present.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285811" y="3193859"/>
            <a:ext cx="3067050" cy="2305050"/>
            <a:chOff x="1285811" y="3193859"/>
            <a:chExt cx="3067050" cy="2305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5400" y="3203448"/>
              <a:ext cx="3048000" cy="2286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290574" y="3198622"/>
              <a:ext cx="3057525" cy="2295525"/>
            </a:xfrm>
            <a:custGeom>
              <a:avLst/>
              <a:gdLst/>
              <a:ahLst/>
              <a:cxnLst/>
              <a:rect l="l" t="t" r="r" b="b"/>
              <a:pathLst>
                <a:path w="3057525" h="2295525">
                  <a:moveTo>
                    <a:pt x="0" y="2295525"/>
                  </a:moveTo>
                  <a:lnTo>
                    <a:pt x="3057525" y="2295525"/>
                  </a:lnTo>
                  <a:lnTo>
                    <a:pt x="3057525" y="0"/>
                  </a:lnTo>
                  <a:lnTo>
                    <a:pt x="0" y="0"/>
                  </a:lnTo>
                  <a:lnTo>
                    <a:pt x="0" y="2295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066413" y="5801359"/>
            <a:ext cx="100965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photos: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085776" y="864552"/>
            <a:ext cx="2314575" cy="5128895"/>
            <a:chOff x="6085776" y="864552"/>
            <a:chExt cx="2314575" cy="512889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0" y="874775"/>
              <a:ext cx="2293747" cy="510849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090539" y="869314"/>
              <a:ext cx="2305050" cy="5119370"/>
            </a:xfrm>
            <a:custGeom>
              <a:avLst/>
              <a:gdLst/>
              <a:ahLst/>
              <a:cxnLst/>
              <a:rect l="l" t="t" r="r" b="b"/>
              <a:pathLst>
                <a:path w="2305050" h="5119370">
                  <a:moveTo>
                    <a:pt x="0" y="4882603"/>
                  </a:moveTo>
                  <a:lnTo>
                    <a:pt x="737870" y="0"/>
                  </a:lnTo>
                  <a:lnTo>
                    <a:pt x="2304542" y="236727"/>
                  </a:lnTo>
                  <a:lnTo>
                    <a:pt x="1566672" y="5119370"/>
                  </a:lnTo>
                  <a:lnTo>
                    <a:pt x="0" y="488260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dirty="0"/>
              <a:t>Electrical</a:t>
            </a:r>
            <a:r>
              <a:rPr dirty="0" spc="-75"/>
              <a:t> </a:t>
            </a:r>
            <a:r>
              <a:rPr dirty="0"/>
              <a:t>Protection</a:t>
            </a:r>
            <a:r>
              <a:rPr dirty="0" spc="-85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1044" y="1119651"/>
            <a:ext cx="7306945" cy="299720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Power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source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identification:</a:t>
            </a:r>
            <a:endParaRPr sz="32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Mark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breakers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accordingly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circuits </a:t>
            </a:r>
            <a:r>
              <a:rPr dirty="0" sz="2800">
                <a:latin typeface="Tahoma"/>
                <a:cs typeface="Tahoma"/>
              </a:rPr>
              <a:t>they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</a:t>
            </a:r>
            <a:endParaRPr sz="2800">
              <a:latin typeface="Tahoma"/>
              <a:cs typeface="Tahoma"/>
            </a:endParaRPr>
          </a:p>
          <a:p>
            <a:pPr marL="356870" marR="37147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Mark</a:t>
            </a:r>
            <a:r>
              <a:rPr dirty="0" sz="2800" spc="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disconnect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means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accordingly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for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equipment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they </a:t>
            </a:r>
            <a:r>
              <a:rPr dirty="0" sz="2800" spc="-10">
                <a:latin typeface="Tahoma"/>
                <a:cs typeface="Tahoma"/>
              </a:rPr>
              <a:t>service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voltages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labeling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699770">
              <a:lnSpc>
                <a:spcPct val="100000"/>
              </a:lnSpc>
              <a:spcBef>
                <a:spcPts val="110"/>
              </a:spcBef>
            </a:pPr>
            <a:r>
              <a:rPr dirty="0"/>
              <a:t>Employer</a:t>
            </a:r>
            <a:r>
              <a:rPr dirty="0" spc="-55"/>
              <a:t> </a:t>
            </a:r>
            <a:r>
              <a:rPr dirty="0" spc="-10"/>
              <a:t>Requirements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50544" y="1081551"/>
            <a:ext cx="7732395" cy="402209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Employer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requirements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workers: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Ensure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overhead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line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safety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Isolate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parts</a:t>
            </a:r>
            <a:endParaRPr sz="2800">
              <a:latin typeface="Tahoma"/>
              <a:cs typeface="Tahoma"/>
            </a:endParaRPr>
          </a:p>
          <a:p>
            <a:pPr marL="356870" marR="126364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Supply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ground-</a:t>
            </a:r>
            <a:r>
              <a:rPr dirty="0" sz="2800">
                <a:latin typeface="Tahoma"/>
                <a:cs typeface="Tahoma"/>
              </a:rPr>
              <a:t>fault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circuit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interrupters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(GFCI) protection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Establish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implement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10">
                <a:latin typeface="Tahoma"/>
                <a:cs typeface="Tahoma"/>
              </a:rPr>
              <a:t> AEGCP</a:t>
            </a:r>
            <a:endParaRPr sz="2800">
              <a:latin typeface="Tahoma"/>
              <a:cs typeface="Tahoma"/>
            </a:endParaRPr>
          </a:p>
          <a:p>
            <a:pPr marL="356870" marR="45656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Ensure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maintained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1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safe </a:t>
            </a:r>
            <a:r>
              <a:rPr dirty="0" sz="2800" spc="-10">
                <a:latin typeface="Tahoma"/>
                <a:cs typeface="Tahoma"/>
              </a:rPr>
              <a:t>condition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699770">
              <a:lnSpc>
                <a:spcPct val="100000"/>
              </a:lnSpc>
              <a:spcBef>
                <a:spcPts val="110"/>
              </a:spcBef>
            </a:pPr>
            <a:r>
              <a:rPr dirty="0"/>
              <a:t>Employer</a:t>
            </a:r>
            <a:r>
              <a:rPr dirty="0" spc="-55"/>
              <a:t> </a:t>
            </a:r>
            <a:r>
              <a:rPr dirty="0" spc="-10"/>
              <a:t>Requirements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56044"/>
            <a:ext cx="7138034" cy="344170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Ensure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guarding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Provide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Enforce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LOTO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related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practices</a:t>
            </a:r>
            <a:endParaRPr sz="2800">
              <a:latin typeface="Tahoma"/>
              <a:cs typeface="Tahoma"/>
            </a:endParaRPr>
          </a:p>
          <a:p>
            <a:pPr marL="356870" marR="634365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Ensure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flexible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cords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strips</a:t>
            </a:r>
            <a:endParaRPr sz="2800">
              <a:latin typeface="Tahoma"/>
              <a:cs typeface="Tahoma"/>
            </a:endParaRPr>
          </a:p>
          <a:p>
            <a:pPr marL="356870" marR="94869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Ensure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identification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power sources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809114">
              <a:lnSpc>
                <a:spcPct val="100000"/>
              </a:lnSpc>
              <a:spcBef>
                <a:spcPts val="110"/>
              </a:spcBef>
            </a:pPr>
            <a:r>
              <a:rPr dirty="0"/>
              <a:t>What’s</a:t>
            </a:r>
            <a:r>
              <a:rPr dirty="0" spc="-30"/>
              <a:t> </a:t>
            </a:r>
            <a:r>
              <a:rPr dirty="0" spc="-10"/>
              <a:t>Wrong?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76275" y="1743011"/>
            <a:ext cx="3701415" cy="3061335"/>
            <a:chOff x="676275" y="1743011"/>
            <a:chExt cx="3701415" cy="30613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1752599"/>
              <a:ext cx="3681984" cy="304190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81037" y="1747773"/>
              <a:ext cx="3691890" cy="3051810"/>
            </a:xfrm>
            <a:custGeom>
              <a:avLst/>
              <a:gdLst/>
              <a:ahLst/>
              <a:cxnLst/>
              <a:rect l="l" t="t" r="r" b="b"/>
              <a:pathLst>
                <a:path w="3691890" h="3051810">
                  <a:moveTo>
                    <a:pt x="0" y="3051429"/>
                  </a:moveTo>
                  <a:lnTo>
                    <a:pt x="3691509" y="3051429"/>
                  </a:lnTo>
                  <a:lnTo>
                    <a:pt x="3691509" y="0"/>
                  </a:lnTo>
                  <a:lnTo>
                    <a:pt x="0" y="0"/>
                  </a:lnTo>
                  <a:lnTo>
                    <a:pt x="0" y="30514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4714811" y="1718627"/>
            <a:ext cx="4082415" cy="3067050"/>
            <a:chOff x="4714811" y="1718627"/>
            <a:chExt cx="4082415" cy="30670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4399" y="1728215"/>
              <a:ext cx="4062984" cy="30479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719573" y="1723389"/>
              <a:ext cx="4072890" cy="3057525"/>
            </a:xfrm>
            <a:custGeom>
              <a:avLst/>
              <a:gdLst/>
              <a:ahLst/>
              <a:cxnLst/>
              <a:rect l="l" t="t" r="r" b="b"/>
              <a:pathLst>
                <a:path w="4072890" h="3057525">
                  <a:moveTo>
                    <a:pt x="0" y="3057525"/>
                  </a:moveTo>
                  <a:lnTo>
                    <a:pt x="4072508" y="3057525"/>
                  </a:lnTo>
                  <a:lnTo>
                    <a:pt x="4072508" y="0"/>
                  </a:lnTo>
                  <a:lnTo>
                    <a:pt x="0" y="0"/>
                  </a:lnTo>
                  <a:lnTo>
                    <a:pt x="0" y="3057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3018789" y="5744667"/>
            <a:ext cx="311023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latin typeface="Calibri"/>
                <a:cs typeface="Calibri"/>
              </a:rPr>
              <a:t>Identify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hazards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these </a:t>
            </a:r>
            <a:r>
              <a:rPr dirty="0" sz="800" spc="-10">
                <a:latin typeface="Calibri"/>
                <a:cs typeface="Calibri"/>
              </a:rPr>
              <a:t>photos.</a:t>
            </a:r>
            <a:r>
              <a:rPr dirty="0" sz="800" spc="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 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photos:</a:t>
            </a:r>
            <a:r>
              <a:rPr dirty="0" sz="800" spc="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SH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46F1-</a:t>
            </a:r>
            <a:r>
              <a:rPr dirty="0" sz="800" spc="-20">
                <a:latin typeface="Calibri"/>
                <a:cs typeface="Calibri"/>
              </a:rPr>
              <a:t>HT06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809114">
              <a:lnSpc>
                <a:spcPct val="100000"/>
              </a:lnSpc>
              <a:spcBef>
                <a:spcPts val="110"/>
              </a:spcBef>
            </a:pPr>
            <a:r>
              <a:rPr dirty="0"/>
              <a:t>What’s</a:t>
            </a:r>
            <a:r>
              <a:rPr dirty="0" spc="-30"/>
              <a:t> </a:t>
            </a:r>
            <a:r>
              <a:rPr dirty="0" spc="-10"/>
              <a:t>Wrong?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990600"/>
            <a:ext cx="3194304" cy="48768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248211" y="981075"/>
            <a:ext cx="3024505" cy="4895850"/>
            <a:chOff x="5248211" y="981075"/>
            <a:chExt cx="3024505" cy="48958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57799" y="990600"/>
              <a:ext cx="3005328" cy="48768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252973" y="985837"/>
              <a:ext cx="3014980" cy="4886325"/>
            </a:xfrm>
            <a:custGeom>
              <a:avLst/>
              <a:gdLst/>
              <a:ahLst/>
              <a:cxnLst/>
              <a:rect l="l" t="t" r="r" b="b"/>
              <a:pathLst>
                <a:path w="3014979" h="4886325">
                  <a:moveTo>
                    <a:pt x="0" y="4886325"/>
                  </a:moveTo>
                  <a:lnTo>
                    <a:pt x="3014853" y="4886325"/>
                  </a:lnTo>
                  <a:lnTo>
                    <a:pt x="3014853" y="0"/>
                  </a:lnTo>
                  <a:lnTo>
                    <a:pt x="0" y="0"/>
                  </a:lnTo>
                  <a:lnTo>
                    <a:pt x="0" y="48863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3302253" y="5913221"/>
            <a:ext cx="254444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10">
                <a:latin typeface="Calibri"/>
                <a:cs typeface="Calibri"/>
              </a:rPr>
              <a:t>Identify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hazards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these</a:t>
            </a:r>
            <a:r>
              <a:rPr dirty="0" sz="800" spc="-10">
                <a:latin typeface="Calibri"/>
                <a:cs typeface="Calibri"/>
              </a:rPr>
              <a:t> photos.</a:t>
            </a:r>
            <a:r>
              <a:rPr dirty="0" sz="800" spc="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photos:</a:t>
            </a:r>
            <a:r>
              <a:rPr dirty="0" sz="800" spc="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9542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844" y="1386079"/>
            <a:ext cx="7421245" cy="427672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459"/>
              </a:spcBef>
              <a:buAutoNum type="arabicPeriod"/>
              <a:tabLst>
                <a:tab pos="527050" algn="l"/>
              </a:tabLst>
            </a:pP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electricity?</a:t>
            </a:r>
            <a:endParaRPr sz="32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33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movement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atoms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within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</a:t>
            </a:r>
            <a:endParaRPr sz="2800">
              <a:latin typeface="Tahoma"/>
              <a:cs typeface="Tahoma"/>
            </a:endParaRPr>
          </a:p>
          <a:p>
            <a:pPr lvl="1" marL="927100" marR="5080" indent="-515620">
              <a:lnSpc>
                <a:spcPts val="3030"/>
              </a:lnSpc>
              <a:spcBef>
                <a:spcPts val="71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movement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free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electrons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between atoms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29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Solid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mass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Movement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within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nucleus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atom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2800">
              <a:latin typeface="Tahoma"/>
              <a:cs typeface="Tahoma"/>
            </a:endParaRPr>
          </a:p>
          <a:p>
            <a:pPr marL="2027555" marR="230504" indent="-1786889">
              <a:lnSpc>
                <a:spcPct val="100000"/>
              </a:lnSpc>
              <a:spcBef>
                <a:spcPts val="5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32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movement</a:t>
            </a:r>
            <a:r>
              <a:rPr dirty="0" sz="32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dirty="0" sz="32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free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electrons</a:t>
            </a:r>
            <a:r>
              <a:rPr dirty="0" sz="3200" spc="-1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between</a:t>
            </a:r>
            <a:r>
              <a:rPr dirty="0" sz="3200" spc="-1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atoms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9542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1044" y="1375890"/>
            <a:ext cx="6001385" cy="2656205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845"/>
              </a:spcBef>
              <a:buAutoNum type="arabicPeriod" startAt="2"/>
              <a:tabLst>
                <a:tab pos="527050" algn="l"/>
                <a:tab pos="5267325" algn="l"/>
              </a:tabLst>
            </a:pPr>
            <a:r>
              <a:rPr dirty="0" sz="3200">
                <a:latin typeface="Tahoma"/>
                <a:cs typeface="Tahoma"/>
              </a:rPr>
              <a:t>“Electrocution” means </a:t>
            </a:r>
            <a:r>
              <a:rPr dirty="0" u="heavy" sz="3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none" sz="3200" spc="-50">
                <a:latin typeface="Tahoma"/>
                <a:cs typeface="Tahoma"/>
              </a:rPr>
              <a:t>.</a:t>
            </a:r>
            <a:endParaRPr sz="32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6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received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mild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shock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killed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shock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exposed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 electrical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current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any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accident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involving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electricity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831975" y="4447413"/>
            <a:ext cx="4038600" cy="1000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3200" spc="-10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killed</a:t>
            </a:r>
            <a:r>
              <a:rPr dirty="0" sz="3200" spc="-1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by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electrical</a:t>
            </a:r>
            <a:r>
              <a:rPr dirty="0" sz="3200" spc="-1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shock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6476491" y="4547108"/>
            <a:ext cx="863600" cy="1113790"/>
            <a:chOff x="6476491" y="4547108"/>
            <a:chExt cx="863600" cy="1113790"/>
          </a:xfrm>
        </p:grpSpPr>
        <p:sp>
          <p:nvSpPr>
            <p:cNvPr id="6" name="object 6" descr=""/>
            <p:cNvSpPr/>
            <p:nvPr/>
          </p:nvSpPr>
          <p:spPr>
            <a:xfrm>
              <a:off x="6489191" y="4559808"/>
              <a:ext cx="838200" cy="1088390"/>
            </a:xfrm>
            <a:custGeom>
              <a:avLst/>
              <a:gdLst/>
              <a:ahLst/>
              <a:cxnLst/>
              <a:rect l="l" t="t" r="r" b="b"/>
              <a:pathLst>
                <a:path w="838200" h="1088389">
                  <a:moveTo>
                    <a:pt x="419100" y="0"/>
                  </a:moveTo>
                  <a:lnTo>
                    <a:pt x="378728" y="2490"/>
                  </a:lnTo>
                  <a:lnTo>
                    <a:pt x="339445" y="9810"/>
                  </a:lnTo>
                  <a:lnTo>
                    <a:pt x="301424" y="21731"/>
                  </a:lnTo>
                  <a:lnTo>
                    <a:pt x="264842" y="38025"/>
                  </a:lnTo>
                  <a:lnTo>
                    <a:pt x="229874" y="58464"/>
                  </a:lnTo>
                  <a:lnTo>
                    <a:pt x="196696" y="82820"/>
                  </a:lnTo>
                  <a:lnTo>
                    <a:pt x="165482" y="110866"/>
                  </a:lnTo>
                  <a:lnTo>
                    <a:pt x="136409" y="142373"/>
                  </a:lnTo>
                  <a:lnTo>
                    <a:pt x="109651" y="177113"/>
                  </a:lnTo>
                  <a:lnTo>
                    <a:pt x="85384" y="214858"/>
                  </a:lnTo>
                  <a:lnTo>
                    <a:pt x="63783" y="255380"/>
                  </a:lnTo>
                  <a:lnTo>
                    <a:pt x="45025" y="298452"/>
                  </a:lnTo>
                  <a:lnTo>
                    <a:pt x="29283" y="343844"/>
                  </a:lnTo>
                  <a:lnTo>
                    <a:pt x="16735" y="391330"/>
                  </a:lnTo>
                  <a:lnTo>
                    <a:pt x="7554" y="440681"/>
                  </a:lnTo>
                  <a:lnTo>
                    <a:pt x="1917" y="491670"/>
                  </a:lnTo>
                  <a:lnTo>
                    <a:pt x="0" y="544067"/>
                  </a:lnTo>
                  <a:lnTo>
                    <a:pt x="0" y="1088136"/>
                  </a:lnTo>
                  <a:lnTo>
                    <a:pt x="838200" y="1088136"/>
                  </a:lnTo>
                  <a:lnTo>
                    <a:pt x="838200" y="544067"/>
                  </a:lnTo>
                  <a:lnTo>
                    <a:pt x="836282" y="491670"/>
                  </a:lnTo>
                  <a:lnTo>
                    <a:pt x="830645" y="440681"/>
                  </a:lnTo>
                  <a:lnTo>
                    <a:pt x="821464" y="391330"/>
                  </a:lnTo>
                  <a:lnTo>
                    <a:pt x="808916" y="343844"/>
                  </a:lnTo>
                  <a:lnTo>
                    <a:pt x="793174" y="298452"/>
                  </a:lnTo>
                  <a:lnTo>
                    <a:pt x="774416" y="255380"/>
                  </a:lnTo>
                  <a:lnTo>
                    <a:pt x="752815" y="214858"/>
                  </a:lnTo>
                  <a:lnTo>
                    <a:pt x="728548" y="177113"/>
                  </a:lnTo>
                  <a:lnTo>
                    <a:pt x="701790" y="142373"/>
                  </a:lnTo>
                  <a:lnTo>
                    <a:pt x="672717" y="110866"/>
                  </a:lnTo>
                  <a:lnTo>
                    <a:pt x="641503" y="82820"/>
                  </a:lnTo>
                  <a:lnTo>
                    <a:pt x="608325" y="58464"/>
                  </a:lnTo>
                  <a:lnTo>
                    <a:pt x="573357" y="38025"/>
                  </a:lnTo>
                  <a:lnTo>
                    <a:pt x="536775" y="21731"/>
                  </a:lnTo>
                  <a:lnTo>
                    <a:pt x="498754" y="9810"/>
                  </a:lnTo>
                  <a:lnTo>
                    <a:pt x="459471" y="2490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489191" y="4559808"/>
              <a:ext cx="838200" cy="1088390"/>
            </a:xfrm>
            <a:custGeom>
              <a:avLst/>
              <a:gdLst/>
              <a:ahLst/>
              <a:cxnLst/>
              <a:rect l="l" t="t" r="r" b="b"/>
              <a:pathLst>
                <a:path w="838200" h="1088389">
                  <a:moveTo>
                    <a:pt x="0" y="1088136"/>
                  </a:moveTo>
                  <a:lnTo>
                    <a:pt x="0" y="544067"/>
                  </a:lnTo>
                  <a:lnTo>
                    <a:pt x="1917" y="491670"/>
                  </a:lnTo>
                  <a:lnTo>
                    <a:pt x="7554" y="440681"/>
                  </a:lnTo>
                  <a:lnTo>
                    <a:pt x="16735" y="391330"/>
                  </a:lnTo>
                  <a:lnTo>
                    <a:pt x="29283" y="343844"/>
                  </a:lnTo>
                  <a:lnTo>
                    <a:pt x="45025" y="298452"/>
                  </a:lnTo>
                  <a:lnTo>
                    <a:pt x="63783" y="255380"/>
                  </a:lnTo>
                  <a:lnTo>
                    <a:pt x="85384" y="214858"/>
                  </a:lnTo>
                  <a:lnTo>
                    <a:pt x="109651" y="177113"/>
                  </a:lnTo>
                  <a:lnTo>
                    <a:pt x="136409" y="142373"/>
                  </a:lnTo>
                  <a:lnTo>
                    <a:pt x="165482" y="110866"/>
                  </a:lnTo>
                  <a:lnTo>
                    <a:pt x="196696" y="82820"/>
                  </a:lnTo>
                  <a:lnTo>
                    <a:pt x="229874" y="58464"/>
                  </a:lnTo>
                  <a:lnTo>
                    <a:pt x="264842" y="38025"/>
                  </a:lnTo>
                  <a:lnTo>
                    <a:pt x="301424" y="21731"/>
                  </a:lnTo>
                  <a:lnTo>
                    <a:pt x="339445" y="9810"/>
                  </a:lnTo>
                  <a:lnTo>
                    <a:pt x="378728" y="2490"/>
                  </a:lnTo>
                  <a:lnTo>
                    <a:pt x="419100" y="0"/>
                  </a:lnTo>
                  <a:lnTo>
                    <a:pt x="459471" y="2490"/>
                  </a:lnTo>
                  <a:lnTo>
                    <a:pt x="498754" y="9810"/>
                  </a:lnTo>
                  <a:lnTo>
                    <a:pt x="536775" y="21731"/>
                  </a:lnTo>
                  <a:lnTo>
                    <a:pt x="573357" y="38025"/>
                  </a:lnTo>
                  <a:lnTo>
                    <a:pt x="608325" y="58464"/>
                  </a:lnTo>
                  <a:lnTo>
                    <a:pt x="641503" y="82820"/>
                  </a:lnTo>
                  <a:lnTo>
                    <a:pt x="672717" y="110866"/>
                  </a:lnTo>
                  <a:lnTo>
                    <a:pt x="701790" y="142373"/>
                  </a:lnTo>
                  <a:lnTo>
                    <a:pt x="728548" y="177113"/>
                  </a:lnTo>
                  <a:lnTo>
                    <a:pt x="752815" y="214858"/>
                  </a:lnTo>
                  <a:lnTo>
                    <a:pt x="774416" y="255380"/>
                  </a:lnTo>
                  <a:lnTo>
                    <a:pt x="793174" y="298452"/>
                  </a:lnTo>
                  <a:lnTo>
                    <a:pt x="808916" y="343844"/>
                  </a:lnTo>
                  <a:lnTo>
                    <a:pt x="821464" y="391330"/>
                  </a:lnTo>
                  <a:lnTo>
                    <a:pt x="830645" y="440681"/>
                  </a:lnTo>
                  <a:lnTo>
                    <a:pt x="836282" y="491670"/>
                  </a:lnTo>
                  <a:lnTo>
                    <a:pt x="838200" y="544067"/>
                  </a:lnTo>
                  <a:lnTo>
                    <a:pt x="838200" y="1088136"/>
                  </a:lnTo>
                  <a:lnTo>
                    <a:pt x="0" y="1088136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674866" y="5003368"/>
            <a:ext cx="4718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0">
                <a:latin typeface="Calibri"/>
                <a:cs typeface="Calibri"/>
              </a:rPr>
              <a:t>R.I.P.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9542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481404"/>
            <a:ext cx="7321550" cy="38207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95"/>
              </a:spcBef>
              <a:buAutoNum type="arabicPeriod" startAt="3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Arc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flash/arc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blast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can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reach </a:t>
            </a:r>
            <a:r>
              <a:rPr dirty="0" sz="3200">
                <a:latin typeface="Tahoma"/>
                <a:cs typeface="Tahoma"/>
              </a:rPr>
              <a:t>maximum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temperatures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up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350˚F?</a:t>
            </a:r>
            <a:endParaRPr sz="32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665"/>
              </a:spcBef>
              <a:buAutoNum type="alphaLcPeriod"/>
              <a:tabLst>
                <a:tab pos="927100" algn="l"/>
              </a:tabLst>
            </a:pPr>
            <a:r>
              <a:rPr dirty="0" sz="2800" spc="-20">
                <a:latin typeface="Tahoma"/>
                <a:cs typeface="Tahoma"/>
              </a:rPr>
              <a:t>True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 spc="-10">
                <a:latin typeface="Tahoma"/>
                <a:cs typeface="Tahoma"/>
              </a:rPr>
              <a:t>False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85"/>
              </a:spcBef>
            </a:pPr>
            <a:endParaRPr sz="2800">
              <a:latin typeface="Tahoma"/>
              <a:cs typeface="Tahoma"/>
            </a:endParaRPr>
          </a:p>
          <a:p>
            <a:pPr marL="1798955" marR="624205" indent="-1786889">
              <a:lnSpc>
                <a:spcPct val="100000"/>
              </a:lnSpc>
              <a:spcBef>
                <a:spcPts val="5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32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False</a:t>
            </a:r>
            <a:r>
              <a:rPr dirty="0" sz="32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-</a:t>
            </a:r>
            <a:r>
              <a:rPr dirty="0" sz="32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temperatures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can</a:t>
            </a:r>
            <a:r>
              <a:rPr dirty="0" sz="32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reach</a:t>
            </a:r>
            <a:r>
              <a:rPr dirty="0" sz="32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up</a:t>
            </a:r>
            <a:r>
              <a:rPr dirty="0" sz="32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dirty="0" sz="32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3,500˚F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9542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80541"/>
            <a:ext cx="7444105" cy="4592320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624205" marR="687070" indent="-514350">
              <a:lnSpc>
                <a:spcPts val="3460"/>
              </a:lnSpc>
              <a:spcBef>
                <a:spcPts val="525"/>
              </a:spcBef>
              <a:buAutoNum type="arabicPeriod" startAt="4"/>
              <a:tabLst>
                <a:tab pos="62547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gauge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wire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will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carry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the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most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current?</a:t>
            </a:r>
            <a:endParaRPr sz="3200">
              <a:latin typeface="Tahoma"/>
              <a:cs typeface="Tahoma"/>
            </a:endParaRPr>
          </a:p>
          <a:p>
            <a:pPr lvl="1" marL="1024890" indent="-514984">
              <a:lnSpc>
                <a:spcPct val="100000"/>
              </a:lnSpc>
              <a:spcBef>
                <a:spcPts val="270"/>
              </a:spcBef>
              <a:buAutoNum type="alphaLcPeriod"/>
              <a:tabLst>
                <a:tab pos="1024890" algn="l"/>
              </a:tabLst>
            </a:pPr>
            <a:r>
              <a:rPr dirty="0" sz="2800">
                <a:latin typeface="Tahoma"/>
                <a:cs typeface="Tahoma"/>
              </a:rPr>
              <a:t>14</a:t>
            </a:r>
            <a:r>
              <a:rPr dirty="0" sz="2800" spc="-10">
                <a:latin typeface="Tahoma"/>
                <a:cs typeface="Tahoma"/>
              </a:rPr>
              <a:t> gauge</a:t>
            </a:r>
            <a:endParaRPr sz="2800">
              <a:latin typeface="Tahoma"/>
              <a:cs typeface="Tahoma"/>
            </a:endParaRPr>
          </a:p>
          <a:p>
            <a:pPr lvl="1" marL="1024890" indent="-514984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1024890" algn="l"/>
              </a:tabLst>
            </a:pPr>
            <a:r>
              <a:rPr dirty="0" sz="2800">
                <a:latin typeface="Tahoma"/>
                <a:cs typeface="Tahoma"/>
              </a:rPr>
              <a:t>12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gauge</a:t>
            </a:r>
            <a:endParaRPr sz="2800">
              <a:latin typeface="Tahoma"/>
              <a:cs typeface="Tahoma"/>
            </a:endParaRPr>
          </a:p>
          <a:p>
            <a:pPr lvl="1" marL="1024890" indent="-514984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1024890" algn="l"/>
              </a:tabLst>
            </a:pPr>
            <a:r>
              <a:rPr dirty="0" sz="2800">
                <a:latin typeface="Tahoma"/>
                <a:cs typeface="Tahoma"/>
              </a:rPr>
              <a:t>10</a:t>
            </a:r>
            <a:r>
              <a:rPr dirty="0" sz="2800" spc="-10">
                <a:latin typeface="Tahoma"/>
                <a:cs typeface="Tahoma"/>
              </a:rPr>
              <a:t> gauge</a:t>
            </a:r>
            <a:endParaRPr sz="2800">
              <a:latin typeface="Tahoma"/>
              <a:cs typeface="Tahoma"/>
            </a:endParaRPr>
          </a:p>
          <a:p>
            <a:pPr lvl="1" marL="1024890" indent="-514984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1024890" algn="l"/>
              </a:tabLst>
            </a:pPr>
            <a:r>
              <a:rPr dirty="0" sz="2800">
                <a:latin typeface="Tahoma"/>
                <a:cs typeface="Tahoma"/>
              </a:rPr>
              <a:t>00</a:t>
            </a:r>
            <a:r>
              <a:rPr dirty="0" sz="2800" spc="-10">
                <a:latin typeface="Tahoma"/>
                <a:cs typeface="Tahoma"/>
              </a:rPr>
              <a:t> gauge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2800">
              <a:latin typeface="Tahoma"/>
              <a:cs typeface="Tahoma"/>
            </a:endParaRPr>
          </a:p>
          <a:p>
            <a:pPr marL="1798955" marR="5080" indent="-1786889">
              <a:lnSpc>
                <a:spcPts val="3460"/>
              </a:lnSpc>
              <a:spcBef>
                <a:spcPts val="5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1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00</a:t>
            </a:r>
            <a:r>
              <a:rPr dirty="0" sz="32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gauge</a:t>
            </a:r>
            <a:r>
              <a:rPr dirty="0" sz="32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–</a:t>
            </a:r>
            <a:r>
              <a:rPr dirty="0" sz="32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lower</a:t>
            </a:r>
            <a:r>
              <a:rPr dirty="0" sz="32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the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wire</a:t>
            </a:r>
            <a:r>
              <a:rPr dirty="0" sz="32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gauge</a:t>
            </a:r>
            <a:r>
              <a:rPr dirty="0" sz="3200" spc="-10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number,</a:t>
            </a:r>
            <a:r>
              <a:rPr dirty="0" sz="32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the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more</a:t>
            </a:r>
            <a:r>
              <a:rPr dirty="0" sz="32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current</a:t>
            </a:r>
            <a:r>
              <a:rPr dirty="0" sz="32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it</a:t>
            </a:r>
            <a:r>
              <a:rPr dirty="0" sz="32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can</a:t>
            </a:r>
            <a:r>
              <a:rPr dirty="0" sz="32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carry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9542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386032"/>
            <a:ext cx="6676390" cy="427672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844"/>
              </a:spcBef>
              <a:buAutoNum type="arabicPeriod" startAt="5"/>
              <a:tabLst>
                <a:tab pos="527050" algn="l"/>
              </a:tabLst>
            </a:pP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does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GFCI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stand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for?</a:t>
            </a:r>
            <a:endParaRPr sz="32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66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Ground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Flexible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Conduit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Insulator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Ground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Flow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Current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Interceptor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Ground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Fault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Circuit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Interrupter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Ground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Floor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Connection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Intersector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700"/>
              </a:spcBef>
            </a:pPr>
            <a:endParaRPr sz="2800">
              <a:latin typeface="Tahoma"/>
              <a:cs typeface="Tahoma"/>
            </a:endParaRPr>
          </a:p>
          <a:p>
            <a:pPr marL="1951355" marR="133985" indent="-1786889">
              <a:lnSpc>
                <a:spcPct val="100000"/>
              </a:lnSpc>
              <a:spcBef>
                <a:spcPts val="5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32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Ground</a:t>
            </a:r>
            <a:r>
              <a:rPr dirty="0" sz="32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Fault</a:t>
            </a:r>
            <a:r>
              <a:rPr dirty="0" sz="32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Circuit Interrupter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9542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6244" y="1234800"/>
            <a:ext cx="8057515" cy="4677410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835"/>
              </a:spcBef>
              <a:buAutoNum type="arabicPeriod" startAt="6"/>
              <a:tabLst>
                <a:tab pos="527050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safe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practice?</a:t>
            </a:r>
            <a:endParaRPr sz="32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6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Carrying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20">
                <a:latin typeface="Tahoma"/>
                <a:cs typeface="Tahoma"/>
              </a:rPr>
              <a:t> cord</a:t>
            </a:r>
            <a:endParaRPr sz="2800">
              <a:latin typeface="Tahoma"/>
              <a:cs typeface="Tahoma"/>
            </a:endParaRPr>
          </a:p>
          <a:p>
            <a:pPr lvl="1" marL="927100" marR="1101725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Holding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fingers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switch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button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while </a:t>
            </a:r>
            <a:r>
              <a:rPr dirty="0" sz="2800">
                <a:latin typeface="Tahoma"/>
                <a:cs typeface="Tahoma"/>
              </a:rPr>
              <a:t>carrying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plugged-in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tool</a:t>
            </a:r>
            <a:endParaRPr sz="2800">
              <a:latin typeface="Tahoma"/>
              <a:cs typeface="Tahoma"/>
            </a:endParaRPr>
          </a:p>
          <a:p>
            <a:pPr lvl="1" marL="927100" marR="508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Keeping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cords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away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heat,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oil,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sharp edges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 spc="-10">
                <a:latin typeface="Tahoma"/>
                <a:cs typeface="Tahoma"/>
              </a:rPr>
              <a:t>Yanking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cord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disconnect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plug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outlet</a:t>
            </a:r>
            <a:endParaRPr sz="2800">
              <a:latin typeface="Tahoma"/>
              <a:cs typeface="Tahoma"/>
            </a:endParaRPr>
          </a:p>
          <a:p>
            <a:pPr marL="2179955" marR="227965" indent="-1786889">
              <a:lnSpc>
                <a:spcPct val="100000"/>
              </a:lnSpc>
              <a:spcBef>
                <a:spcPts val="152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3200" spc="-1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Keeping</a:t>
            </a:r>
            <a:r>
              <a:rPr dirty="0" sz="3200" spc="-10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cords</a:t>
            </a:r>
            <a:r>
              <a:rPr dirty="0" sz="32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away</a:t>
            </a:r>
            <a:r>
              <a:rPr dirty="0" sz="3200" spc="-1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from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heat,</a:t>
            </a:r>
            <a:r>
              <a:rPr dirty="0" sz="32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oil,</a:t>
            </a:r>
            <a:r>
              <a:rPr dirty="0" sz="32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32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sharp</a:t>
            </a:r>
            <a:r>
              <a:rPr dirty="0" sz="32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edges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9542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844" y="1329308"/>
            <a:ext cx="7704455" cy="40951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26415" marR="5080" indent="-514350">
              <a:lnSpc>
                <a:spcPct val="100000"/>
              </a:lnSpc>
              <a:spcBef>
                <a:spcPts val="90"/>
              </a:spcBef>
              <a:buAutoNum type="arabicPeriod" startAt="7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Who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responsible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ensuring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that </a:t>
            </a:r>
            <a:r>
              <a:rPr dirty="0" sz="3200" spc="-2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overhead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power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lines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30">
                <a:latin typeface="Tahoma"/>
                <a:cs typeface="Tahoma"/>
              </a:rPr>
              <a:t>de-</a:t>
            </a:r>
            <a:r>
              <a:rPr dirty="0" sz="3200" spc="-10">
                <a:latin typeface="Tahoma"/>
                <a:cs typeface="Tahoma"/>
              </a:rPr>
              <a:t>energized?</a:t>
            </a:r>
            <a:endParaRPr sz="32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company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7100" algn="l"/>
              </a:tabLst>
            </a:pPr>
            <a:r>
              <a:rPr dirty="0" sz="2800" spc="-10">
                <a:latin typeface="Tahoma"/>
                <a:cs typeface="Tahoma"/>
              </a:rPr>
              <a:t>Employer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 spc="-10">
                <a:latin typeface="Tahoma"/>
                <a:cs typeface="Tahoma"/>
              </a:rPr>
              <a:t>Employee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 spc="-10">
                <a:latin typeface="Tahoma"/>
                <a:cs typeface="Tahoma"/>
              </a:rPr>
              <a:t>Municipality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19"/>
              </a:spcBef>
            </a:pPr>
            <a:endParaRPr sz="2800">
              <a:latin typeface="Tahoma"/>
              <a:cs typeface="Tahoma"/>
            </a:endParaRPr>
          </a:p>
          <a:p>
            <a:pPr algn="ctr" marR="81915">
              <a:lnSpc>
                <a:spcPct val="100000"/>
              </a:lnSpc>
              <a:spcBef>
                <a:spcPts val="5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3200" spc="-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Employer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Electrical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Electrical_PPT_v-03-01-17</dc:title>
  <dcterms:created xsi:type="dcterms:W3CDTF">2025-06-10T18:08:56Z</dcterms:created>
  <dcterms:modified xsi:type="dcterms:W3CDTF">2025-06-10T18:08:56Z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2025-06-10T00:00:00Z</vt:filetime>
  </property>
  <property fmtid="{D5CDD505-2E9C-101B-9397-08002B2CF9AE}" pid="5" name="Producer">
    <vt:lpwstr>Microsoft® PowerPoint® for Microsoft 365</vt:lpwstr>
  </property>
</Properties>
</file>