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5856" y="1172972"/>
            <a:ext cx="7385684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58156" y="3494168"/>
            <a:ext cx="8227687" cy="1245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80" y="617105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52400"/>
            <a:ext cx="5943599" cy="59435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300037" y="147637"/>
            <a:ext cx="5953125" cy="5953125"/>
          </a:xfrm>
          <a:custGeom>
            <a:avLst/>
            <a:gdLst/>
            <a:ahLst/>
            <a:cxnLst/>
            <a:rect l="l" t="t" r="r" b="b"/>
            <a:pathLst>
              <a:path w="5953125" h="5953125">
                <a:moveTo>
                  <a:pt x="0" y="0"/>
                </a:moveTo>
                <a:lnTo>
                  <a:pt x="5953125" y="0"/>
                </a:lnTo>
                <a:lnTo>
                  <a:pt x="5953125" y="5953125"/>
                </a:lnTo>
                <a:lnTo>
                  <a:pt x="0" y="595312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609981" y="5181600"/>
            <a:ext cx="2057400" cy="685800"/>
          </a:xfrm>
          <a:custGeom>
            <a:avLst/>
            <a:gdLst/>
            <a:ahLst/>
            <a:cxnLst/>
            <a:rect l="l" t="t" r="r" b="b"/>
            <a:pathLst>
              <a:path w="2057400" h="685800">
                <a:moveTo>
                  <a:pt x="2057400" y="0"/>
                </a:moveTo>
                <a:lnTo>
                  <a:pt x="0" y="0"/>
                </a:lnTo>
                <a:lnTo>
                  <a:pt x="0" y="86360"/>
                </a:lnTo>
                <a:lnTo>
                  <a:pt x="0" y="600710"/>
                </a:lnTo>
                <a:lnTo>
                  <a:pt x="0" y="685800"/>
                </a:lnTo>
                <a:lnTo>
                  <a:pt x="2057400" y="685800"/>
                </a:lnTo>
                <a:lnTo>
                  <a:pt x="2057400" y="600710"/>
                </a:lnTo>
                <a:lnTo>
                  <a:pt x="85725" y="600710"/>
                </a:lnTo>
                <a:lnTo>
                  <a:pt x="85725" y="86360"/>
                </a:lnTo>
                <a:lnTo>
                  <a:pt x="1971675" y="86360"/>
                </a:lnTo>
                <a:lnTo>
                  <a:pt x="1971675" y="600456"/>
                </a:lnTo>
                <a:lnTo>
                  <a:pt x="2057400" y="600456"/>
                </a:lnTo>
                <a:lnTo>
                  <a:pt x="2057400" y="86360"/>
                </a:lnTo>
                <a:lnTo>
                  <a:pt x="2057400" y="86106"/>
                </a:lnTo>
                <a:lnTo>
                  <a:pt x="20574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609981" y="5181980"/>
            <a:ext cx="2057400" cy="685800"/>
          </a:xfrm>
          <a:custGeom>
            <a:avLst/>
            <a:gdLst/>
            <a:ahLst/>
            <a:cxnLst/>
            <a:rect l="l" t="t" r="r" b="b"/>
            <a:pathLst>
              <a:path w="2057400" h="685800">
                <a:moveTo>
                  <a:pt x="0" y="0"/>
                </a:moveTo>
                <a:lnTo>
                  <a:pt x="2057400" y="0"/>
                </a:lnTo>
                <a:lnTo>
                  <a:pt x="20574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  <a:path w="2057400" h="685800">
                <a:moveTo>
                  <a:pt x="85725" y="600075"/>
                </a:moveTo>
                <a:lnTo>
                  <a:pt x="1971675" y="600075"/>
                </a:lnTo>
                <a:lnTo>
                  <a:pt x="1971675" y="85725"/>
                </a:lnTo>
                <a:lnTo>
                  <a:pt x="85725" y="85725"/>
                </a:lnTo>
                <a:lnTo>
                  <a:pt x="85725" y="600075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6172580" y="3734180"/>
            <a:ext cx="2514600" cy="990600"/>
          </a:xfrm>
          <a:custGeom>
            <a:avLst/>
            <a:gdLst/>
            <a:ahLst/>
            <a:cxnLst/>
            <a:rect l="l" t="t" r="r" b="b"/>
            <a:pathLst>
              <a:path w="2514600" h="990600">
                <a:moveTo>
                  <a:pt x="2514600" y="0"/>
                </a:moveTo>
                <a:lnTo>
                  <a:pt x="0" y="0"/>
                </a:lnTo>
                <a:lnTo>
                  <a:pt x="0" y="990600"/>
                </a:lnTo>
                <a:lnTo>
                  <a:pt x="2514600" y="990600"/>
                </a:lnTo>
                <a:lnTo>
                  <a:pt x="25146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6172580" y="3734180"/>
            <a:ext cx="2514600" cy="990600"/>
          </a:xfrm>
          <a:custGeom>
            <a:avLst/>
            <a:gdLst/>
            <a:ahLst/>
            <a:cxnLst/>
            <a:rect l="l" t="t" r="r" b="b"/>
            <a:pathLst>
              <a:path w="2514600" h="990600">
                <a:moveTo>
                  <a:pt x="0" y="0"/>
                </a:moveTo>
                <a:lnTo>
                  <a:pt x="2514600" y="0"/>
                </a:lnTo>
                <a:lnTo>
                  <a:pt x="251460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2637856" y="3919918"/>
            <a:ext cx="3522345" cy="1270635"/>
          </a:xfrm>
          <a:custGeom>
            <a:avLst/>
            <a:gdLst/>
            <a:ahLst/>
            <a:cxnLst/>
            <a:rect l="l" t="t" r="r" b="b"/>
            <a:pathLst>
              <a:path w="3522345" h="1270635">
                <a:moveTo>
                  <a:pt x="3521951" y="0"/>
                </a:moveTo>
                <a:lnTo>
                  <a:pt x="3115614" y="0"/>
                </a:lnTo>
                <a:lnTo>
                  <a:pt x="0" y="1270622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80" y="617105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649" y="106172"/>
            <a:ext cx="8914701" cy="7178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4540" y="1115710"/>
            <a:ext cx="5501640" cy="4706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5525"/>
            <a:ext cx="3618229" cy="147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8355" y="6527458"/>
            <a:ext cx="232790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3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Relationship Id="rId4" Type="http://schemas.openxmlformats.org/officeDocument/2006/relationships/image" Target="../media/image60.jpg"/><Relationship Id="rId5" Type="http://schemas.openxmlformats.org/officeDocument/2006/relationships/image" Target="../media/image61.png"/><Relationship Id="rId6" Type="http://schemas.openxmlformats.org/officeDocument/2006/relationships/image" Target="../media/image62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image" Target="../media/image73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Relationship Id="rId3" Type="http://schemas.openxmlformats.org/officeDocument/2006/relationships/image" Target="../media/image76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Relationship Id="rId3" Type="http://schemas.openxmlformats.org/officeDocument/2006/relationships/image" Target="../media/image78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80.png"/><Relationship Id="rId4" Type="http://schemas.openxmlformats.org/officeDocument/2006/relationships/image" Target="../media/image78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70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100"/>
              </a:spcBef>
            </a:pPr>
            <a:r>
              <a:rPr dirty="0"/>
              <a:t>Exit</a:t>
            </a:r>
            <a:r>
              <a:rPr dirty="0" spc="-50"/>
              <a:t> </a:t>
            </a:r>
            <a:r>
              <a:rPr dirty="0"/>
              <a:t>Routes,</a:t>
            </a:r>
            <a:r>
              <a:rPr dirty="0" spc="-55"/>
              <a:t> </a:t>
            </a:r>
            <a:r>
              <a:rPr dirty="0" spc="-10"/>
              <a:t>Emergency </a:t>
            </a:r>
            <a:r>
              <a:rPr dirty="0"/>
              <a:t>Action</a:t>
            </a:r>
            <a:r>
              <a:rPr dirty="0" spc="-65"/>
              <a:t> </a:t>
            </a:r>
            <a:r>
              <a:rPr dirty="0"/>
              <a:t>Plans,</a:t>
            </a:r>
            <a:r>
              <a:rPr dirty="0" spc="-50"/>
              <a:t> </a:t>
            </a:r>
            <a:r>
              <a:rPr dirty="0"/>
              <a:t>Fire</a:t>
            </a:r>
            <a:r>
              <a:rPr dirty="0" spc="-65"/>
              <a:t> </a:t>
            </a:r>
            <a:r>
              <a:rPr dirty="0" spc="-10"/>
              <a:t>Prevention </a:t>
            </a:r>
            <a:r>
              <a:rPr dirty="0"/>
              <a:t>Plans,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/>
              <a:t>Fire</a:t>
            </a:r>
            <a:r>
              <a:rPr dirty="0" spc="-40"/>
              <a:t> </a:t>
            </a:r>
            <a:r>
              <a:rPr dirty="0" spc="-10"/>
              <a:t>Protection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07845" marR="5080" indent="-179578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7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2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17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4889" rIns="0" bIns="0" rtlCol="0" vert="horz">
            <a:spAutoFit/>
          </a:bodyPr>
          <a:lstStyle/>
          <a:p>
            <a:pPr marL="283972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07466" y="1181480"/>
            <a:ext cx="5996305" cy="2223135"/>
            <a:chOff x="307466" y="1181480"/>
            <a:chExt cx="5996305" cy="2223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191006"/>
              <a:ext cx="3287267" cy="220370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12229" y="1186243"/>
              <a:ext cx="3296920" cy="2213610"/>
            </a:xfrm>
            <a:custGeom>
              <a:avLst/>
              <a:gdLst/>
              <a:ahLst/>
              <a:cxnLst/>
              <a:rect l="l" t="t" r="r" b="b"/>
              <a:pathLst>
                <a:path w="3296920" h="2213610">
                  <a:moveTo>
                    <a:pt x="0" y="0"/>
                  </a:moveTo>
                  <a:lnTo>
                    <a:pt x="3296792" y="0"/>
                  </a:lnTo>
                  <a:lnTo>
                    <a:pt x="3296792" y="2213229"/>
                  </a:lnTo>
                  <a:lnTo>
                    <a:pt x="0" y="22132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4908" y="1287017"/>
              <a:ext cx="2839211" cy="186004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50145" y="1282255"/>
              <a:ext cx="2849245" cy="1870075"/>
            </a:xfrm>
            <a:custGeom>
              <a:avLst/>
              <a:gdLst/>
              <a:ahLst/>
              <a:cxnLst/>
              <a:rect l="l" t="t" r="r" b="b"/>
              <a:pathLst>
                <a:path w="2849245" h="1870075">
                  <a:moveTo>
                    <a:pt x="0" y="0"/>
                  </a:moveTo>
                  <a:lnTo>
                    <a:pt x="2848737" y="0"/>
                  </a:lnTo>
                  <a:lnTo>
                    <a:pt x="2848737" y="1869566"/>
                  </a:lnTo>
                  <a:lnTo>
                    <a:pt x="0" y="186956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2725657" y="5533469"/>
            <a:ext cx="58166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NOAA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650725" y="1351627"/>
            <a:ext cx="5670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66158" y="1300042"/>
            <a:ext cx="105537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National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Archives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38937" y="1124330"/>
            <a:ext cx="8148955" cy="4634865"/>
            <a:chOff x="638937" y="1124330"/>
            <a:chExt cx="8148955" cy="463486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5523" y="1133855"/>
              <a:ext cx="3442715" cy="231724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330761" y="1129093"/>
              <a:ext cx="3452495" cy="2327275"/>
            </a:xfrm>
            <a:custGeom>
              <a:avLst/>
              <a:gdLst/>
              <a:ahLst/>
              <a:cxnLst/>
              <a:rect l="l" t="t" r="r" b="b"/>
              <a:pathLst>
                <a:path w="3452495" h="2327275">
                  <a:moveTo>
                    <a:pt x="0" y="0"/>
                  </a:moveTo>
                  <a:lnTo>
                    <a:pt x="3452241" y="0"/>
                  </a:lnTo>
                  <a:lnTo>
                    <a:pt x="3452241" y="2326767"/>
                  </a:lnTo>
                  <a:lnTo>
                    <a:pt x="0" y="232676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462" y="3353561"/>
              <a:ext cx="3279647" cy="2265425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43699" y="3348799"/>
              <a:ext cx="3289300" cy="2275205"/>
            </a:xfrm>
            <a:custGeom>
              <a:avLst/>
              <a:gdLst/>
              <a:ahLst/>
              <a:cxnLst/>
              <a:rect l="l" t="t" r="r" b="b"/>
              <a:pathLst>
                <a:path w="3289300" h="2275204">
                  <a:moveTo>
                    <a:pt x="0" y="0"/>
                  </a:moveTo>
                  <a:lnTo>
                    <a:pt x="3289173" y="0"/>
                  </a:lnTo>
                  <a:lnTo>
                    <a:pt x="3289173" y="2274951"/>
                  </a:lnTo>
                  <a:lnTo>
                    <a:pt x="0" y="227495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3374" y="3070860"/>
              <a:ext cx="3148583" cy="267842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368611" y="3066097"/>
              <a:ext cx="3158490" cy="2687955"/>
            </a:xfrm>
            <a:custGeom>
              <a:avLst/>
              <a:gdLst/>
              <a:ahLst/>
              <a:cxnLst/>
              <a:rect l="l" t="t" r="r" b="b"/>
              <a:pathLst>
                <a:path w="3158490" h="2687954">
                  <a:moveTo>
                    <a:pt x="0" y="0"/>
                  </a:moveTo>
                  <a:lnTo>
                    <a:pt x="3158108" y="0"/>
                  </a:lnTo>
                  <a:lnTo>
                    <a:pt x="3158108" y="2687955"/>
                  </a:lnTo>
                  <a:lnTo>
                    <a:pt x="0" y="268795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8006775" y="5205819"/>
            <a:ext cx="48768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CSB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198015" y="1159782"/>
            <a:ext cx="48768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CSB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848410" y="5612722"/>
            <a:ext cx="48768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6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CSB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307466" y="1124330"/>
            <a:ext cx="8480425" cy="4504690"/>
            <a:chOff x="307466" y="1124330"/>
            <a:chExt cx="8480425" cy="450469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4120" y="3451098"/>
              <a:ext cx="2362187" cy="1864613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84595" y="3441573"/>
              <a:ext cx="2381250" cy="1883664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6289357" y="3446335"/>
              <a:ext cx="2371725" cy="1874520"/>
            </a:xfrm>
            <a:custGeom>
              <a:avLst/>
              <a:gdLst/>
              <a:ahLst/>
              <a:cxnLst/>
              <a:rect l="l" t="t" r="r" b="b"/>
              <a:pathLst>
                <a:path w="2371725" h="1874520">
                  <a:moveTo>
                    <a:pt x="0" y="0"/>
                  </a:moveTo>
                  <a:lnTo>
                    <a:pt x="2371725" y="0"/>
                  </a:lnTo>
                  <a:lnTo>
                    <a:pt x="2371725" y="1874139"/>
                  </a:lnTo>
                  <a:lnTo>
                    <a:pt x="0" y="187413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5524" y="1133855"/>
              <a:ext cx="3442715" cy="2317241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5330761" y="1129093"/>
              <a:ext cx="3452495" cy="2327275"/>
            </a:xfrm>
            <a:custGeom>
              <a:avLst/>
              <a:gdLst/>
              <a:ahLst/>
              <a:cxnLst/>
              <a:rect l="l" t="t" r="r" b="b"/>
              <a:pathLst>
                <a:path w="3452495" h="2327275">
                  <a:moveTo>
                    <a:pt x="0" y="0"/>
                  </a:moveTo>
                  <a:lnTo>
                    <a:pt x="3452241" y="0"/>
                  </a:lnTo>
                  <a:lnTo>
                    <a:pt x="3452241" y="2326767"/>
                  </a:lnTo>
                  <a:lnTo>
                    <a:pt x="0" y="232676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191006"/>
              <a:ext cx="3287267" cy="2203703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12229" y="1186243"/>
              <a:ext cx="3296920" cy="2213610"/>
            </a:xfrm>
            <a:custGeom>
              <a:avLst/>
              <a:gdLst/>
              <a:ahLst/>
              <a:cxnLst/>
              <a:rect l="l" t="t" r="r" b="b"/>
              <a:pathLst>
                <a:path w="3296920" h="2213610">
                  <a:moveTo>
                    <a:pt x="0" y="0"/>
                  </a:moveTo>
                  <a:lnTo>
                    <a:pt x="3296792" y="0"/>
                  </a:lnTo>
                  <a:lnTo>
                    <a:pt x="3296792" y="2213229"/>
                  </a:lnTo>
                  <a:lnTo>
                    <a:pt x="0" y="22132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461" y="3353561"/>
              <a:ext cx="3279647" cy="2265425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643699" y="3348799"/>
              <a:ext cx="3289300" cy="2275205"/>
            </a:xfrm>
            <a:custGeom>
              <a:avLst/>
              <a:gdLst/>
              <a:ahLst/>
              <a:cxnLst/>
              <a:rect l="l" t="t" r="r" b="b"/>
              <a:pathLst>
                <a:path w="3289300" h="2275204">
                  <a:moveTo>
                    <a:pt x="0" y="0"/>
                  </a:moveTo>
                  <a:lnTo>
                    <a:pt x="3289173" y="0"/>
                  </a:lnTo>
                  <a:lnTo>
                    <a:pt x="3289173" y="2274951"/>
                  </a:lnTo>
                  <a:lnTo>
                    <a:pt x="0" y="227495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154939" y="5876978"/>
            <a:ext cx="8758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Fires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and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explosions,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well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other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workplace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incidents,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may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require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emergency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actions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and</a:t>
            </a:r>
            <a:r>
              <a:rPr dirty="0" sz="1200" spc="-5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evacuations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to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protect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employees.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712957" y="5495433"/>
            <a:ext cx="6070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NOAA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3445383" y="1277492"/>
            <a:ext cx="2858770" cy="1879600"/>
            <a:chOff x="3445383" y="1277492"/>
            <a:chExt cx="2858770" cy="1879600"/>
          </a:xfrm>
        </p:grpSpPr>
        <p:pic>
          <p:nvPicPr>
            <p:cNvPr id="34" name="object 3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4908" y="1287017"/>
              <a:ext cx="2839211" cy="1860041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3450145" y="1282255"/>
              <a:ext cx="2849245" cy="1870075"/>
            </a:xfrm>
            <a:custGeom>
              <a:avLst/>
              <a:gdLst/>
              <a:ahLst/>
              <a:cxnLst/>
              <a:rect l="l" t="t" r="r" b="b"/>
              <a:pathLst>
                <a:path w="2849245" h="1870075">
                  <a:moveTo>
                    <a:pt x="0" y="0"/>
                  </a:moveTo>
                  <a:lnTo>
                    <a:pt x="2848737" y="0"/>
                  </a:lnTo>
                  <a:lnTo>
                    <a:pt x="2848737" y="1869566"/>
                  </a:lnTo>
                  <a:lnTo>
                    <a:pt x="0" y="186956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3638025" y="1313591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53458" y="1262006"/>
            <a:ext cx="108077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National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Archives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3363848" y="3061335"/>
            <a:ext cx="3168015" cy="2697480"/>
            <a:chOff x="3363848" y="3061335"/>
            <a:chExt cx="3168015" cy="2697480"/>
          </a:xfrm>
        </p:grpSpPr>
        <p:pic>
          <p:nvPicPr>
            <p:cNvPr id="39" name="object 3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3374" y="3070860"/>
              <a:ext cx="3148583" cy="2678429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3368611" y="3066097"/>
              <a:ext cx="3158490" cy="2687955"/>
            </a:xfrm>
            <a:custGeom>
              <a:avLst/>
              <a:gdLst/>
              <a:ahLst/>
              <a:cxnLst/>
              <a:rect l="l" t="t" r="r" b="b"/>
              <a:pathLst>
                <a:path w="3158490" h="2687954">
                  <a:moveTo>
                    <a:pt x="0" y="0"/>
                  </a:moveTo>
                  <a:lnTo>
                    <a:pt x="3158108" y="0"/>
                  </a:lnTo>
                  <a:lnTo>
                    <a:pt x="3158108" y="2687955"/>
                  </a:lnTo>
                  <a:lnTo>
                    <a:pt x="0" y="268795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7994075" y="5167782"/>
            <a:ext cx="5130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CSB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45" name="object 4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42" name="object 42" descr=""/>
          <p:cNvSpPr txBox="1"/>
          <p:nvPr/>
        </p:nvSpPr>
        <p:spPr>
          <a:xfrm>
            <a:off x="8185315" y="1121745"/>
            <a:ext cx="5130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CSB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5835710" y="5574686"/>
            <a:ext cx="51308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CSB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83972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52076" y="1028844"/>
            <a:ext cx="8195309" cy="436499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benefits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Emergency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Plan.</a:t>
            </a:r>
            <a:endParaRPr sz="28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Plan.</a:t>
            </a:r>
            <a:endParaRPr sz="2800">
              <a:latin typeface="Tahoma"/>
              <a:cs typeface="Tahoma"/>
            </a:endParaRPr>
          </a:p>
          <a:p>
            <a:pPr algn="just" marL="526415" marR="909319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conditions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under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evacuation </a:t>
            </a:r>
            <a:r>
              <a:rPr dirty="0" sz="2800">
                <a:latin typeface="Tahoma"/>
                <a:cs typeface="Tahoma"/>
              </a:rPr>
              <a:t>actions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necessary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 situation.</a:t>
            </a:r>
            <a:endParaRPr sz="2800">
              <a:latin typeface="Tahoma"/>
              <a:cs typeface="Tahoma"/>
            </a:endParaRPr>
          </a:p>
          <a:p>
            <a:pPr marL="527050" marR="1933575" indent="-51435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05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conditions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under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which </a:t>
            </a:r>
            <a:r>
              <a:rPr dirty="0" sz="2800" spc="-20">
                <a:latin typeface="Tahoma"/>
                <a:cs typeface="Tahoma"/>
              </a:rPr>
              <a:t>shelter-</a:t>
            </a:r>
            <a:r>
              <a:rPr dirty="0" sz="2800" spc="-10">
                <a:latin typeface="Tahoma"/>
                <a:cs typeface="Tahoma"/>
              </a:rPr>
              <a:t>in-</a:t>
            </a:r>
            <a:r>
              <a:rPr dirty="0" sz="2800">
                <a:latin typeface="Tahoma"/>
                <a:cs typeface="Tahoma"/>
              </a:rPr>
              <a:t>place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necessary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emergency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situation.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83972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21652"/>
            <a:ext cx="7673975" cy="3183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1261110" indent="-514350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characteristics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effective </a:t>
            </a:r>
            <a:r>
              <a:rPr dirty="0" sz="2800">
                <a:latin typeface="Tahoma"/>
                <a:cs typeface="Tahoma"/>
              </a:rPr>
              <a:t>emergency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escape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route.</a:t>
            </a:r>
            <a:endParaRPr sz="2800">
              <a:latin typeface="Tahoma"/>
              <a:cs typeface="Tahoma"/>
            </a:endParaRPr>
          </a:p>
          <a:p>
            <a:pPr marL="526415" marR="5080" indent="-514350">
              <a:lnSpc>
                <a:spcPct val="100000"/>
              </a:lnSpc>
              <a:spcBef>
                <a:spcPts val="670"/>
              </a:spcBef>
              <a:buAutoNum type="arabicPeriod" startAt="5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five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extinguishers, 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can </a:t>
            </a:r>
            <a:r>
              <a:rPr dirty="0" sz="2800" spc="-10">
                <a:latin typeface="Tahoma"/>
                <a:cs typeface="Tahoma"/>
              </a:rPr>
              <a:t>extinguish.</a:t>
            </a:r>
            <a:endParaRPr sz="2800">
              <a:latin typeface="Tahoma"/>
              <a:cs typeface="Tahoma"/>
            </a:endParaRPr>
          </a:p>
          <a:p>
            <a:pPr marL="526415" marR="48895" indent="-514350">
              <a:lnSpc>
                <a:spcPct val="100000"/>
              </a:lnSpc>
              <a:spcBef>
                <a:spcPts val="675"/>
              </a:spcBef>
              <a:buAutoNum type="arabicPeriod" startAt="5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Review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maintenance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portable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20"/>
              <a:t> </a:t>
            </a:r>
            <a:r>
              <a:rPr dirty="0"/>
              <a:t>Action</a:t>
            </a:r>
            <a:r>
              <a:rPr dirty="0" spc="-95"/>
              <a:t> </a:t>
            </a:r>
            <a:r>
              <a:rPr dirty="0" spc="-10"/>
              <a:t>Plans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796" y="1115710"/>
            <a:ext cx="6357620" cy="351155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Benefits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EAP: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Written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document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facilitates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organizes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 </a:t>
            </a:r>
            <a:r>
              <a:rPr dirty="0" sz="2800">
                <a:latin typeface="Tahoma"/>
                <a:cs typeface="Tahoma"/>
              </a:rPr>
              <a:t>actions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emergencies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Fewer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less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severe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Less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structural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damage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Reduce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confusion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230012"/>
            <a:ext cx="7023734" cy="351155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Purpose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EAP:</a:t>
            </a:r>
            <a:endParaRPr sz="3200">
              <a:latin typeface="Tahoma"/>
              <a:cs typeface="Tahoma"/>
            </a:endParaRPr>
          </a:p>
          <a:p>
            <a:pPr marL="355600" marR="454659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Describes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actions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taken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ensure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Uses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plans/maps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show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 </a:t>
            </a:r>
            <a:r>
              <a:rPr dirty="0" sz="2800">
                <a:latin typeface="Tahoma"/>
                <a:cs typeface="Tahoma"/>
              </a:rPr>
              <a:t>escape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routes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0">
                <a:latin typeface="Tahoma"/>
                <a:cs typeface="Tahoma"/>
              </a:rPr>
              <a:t>Tells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take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Covers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reasonably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expected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emergencies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20"/>
              <a:t> </a:t>
            </a:r>
            <a:r>
              <a:rPr dirty="0"/>
              <a:t>Action</a:t>
            </a:r>
            <a:r>
              <a:rPr dirty="0" spc="-95"/>
              <a:t> </a:t>
            </a:r>
            <a:r>
              <a:rPr dirty="0" spc="-10"/>
              <a:t>Plans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20"/>
              <a:t> </a:t>
            </a:r>
            <a:r>
              <a:rPr dirty="0"/>
              <a:t>Action</a:t>
            </a:r>
            <a:r>
              <a:rPr dirty="0" spc="-95"/>
              <a:t> </a:t>
            </a:r>
            <a:r>
              <a:rPr dirty="0" spc="-10"/>
              <a:t>Plans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/>
              <a:t>Required</a:t>
            </a:r>
            <a:r>
              <a:rPr dirty="0" spc="-95"/>
              <a:t> </a:t>
            </a:r>
            <a:r>
              <a:rPr dirty="0"/>
              <a:t>elements</a:t>
            </a:r>
            <a:r>
              <a:rPr dirty="0" spc="-100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 spc="-10"/>
              <a:t>plan: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Means</a:t>
            </a:r>
            <a:r>
              <a:rPr dirty="0" sz="2800" spc="-40"/>
              <a:t> </a:t>
            </a:r>
            <a:r>
              <a:rPr dirty="0" sz="2800"/>
              <a:t>of</a:t>
            </a:r>
            <a:r>
              <a:rPr dirty="0" sz="2800" spc="-50"/>
              <a:t> </a:t>
            </a:r>
            <a:r>
              <a:rPr dirty="0" sz="2800" spc="-10"/>
              <a:t>reporting</a:t>
            </a:r>
            <a:endParaRPr sz="2800"/>
          </a:p>
          <a:p>
            <a:pPr marL="355600" marR="90487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Evacuation</a:t>
            </a:r>
            <a:r>
              <a:rPr dirty="0" sz="2800" spc="-170"/>
              <a:t> </a:t>
            </a:r>
            <a:r>
              <a:rPr dirty="0" sz="2800"/>
              <a:t>procedures</a:t>
            </a:r>
            <a:r>
              <a:rPr dirty="0" sz="2800" spc="-165"/>
              <a:t> </a:t>
            </a:r>
            <a:r>
              <a:rPr dirty="0" sz="2800" spc="-25"/>
              <a:t>and </a:t>
            </a:r>
            <a:r>
              <a:rPr dirty="0" sz="2800"/>
              <a:t>emergency</a:t>
            </a:r>
            <a:r>
              <a:rPr dirty="0" sz="2800" spc="-100"/>
              <a:t> </a:t>
            </a:r>
            <a:r>
              <a:rPr dirty="0" sz="2800"/>
              <a:t>escape</a:t>
            </a:r>
            <a:r>
              <a:rPr dirty="0" sz="2800" spc="-100"/>
              <a:t> </a:t>
            </a:r>
            <a:r>
              <a:rPr dirty="0" sz="2800" spc="-10"/>
              <a:t>routes</a:t>
            </a:r>
            <a:endParaRPr sz="2800"/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Procedures</a:t>
            </a:r>
            <a:r>
              <a:rPr dirty="0" sz="2800" spc="-70"/>
              <a:t> </a:t>
            </a:r>
            <a:r>
              <a:rPr dirty="0" sz="2800"/>
              <a:t>for</a:t>
            </a:r>
            <a:r>
              <a:rPr dirty="0" sz="2800" spc="-75"/>
              <a:t> </a:t>
            </a:r>
            <a:r>
              <a:rPr dirty="0" sz="2800"/>
              <a:t>critical</a:t>
            </a:r>
            <a:r>
              <a:rPr dirty="0" sz="2800" spc="-80"/>
              <a:t> </a:t>
            </a:r>
            <a:r>
              <a:rPr dirty="0" sz="2800" spc="-10"/>
              <a:t>operations</a:t>
            </a:r>
            <a:endParaRPr sz="2800"/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Accounting</a:t>
            </a:r>
            <a:r>
              <a:rPr dirty="0" sz="2800" spc="-70"/>
              <a:t> </a:t>
            </a:r>
            <a:r>
              <a:rPr dirty="0" sz="2800"/>
              <a:t>of</a:t>
            </a:r>
            <a:r>
              <a:rPr dirty="0" sz="2800" spc="-60"/>
              <a:t> </a:t>
            </a:r>
            <a:r>
              <a:rPr dirty="0" sz="2800" spc="-10"/>
              <a:t>employees</a:t>
            </a:r>
            <a:endParaRPr sz="2800"/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Rescue</a:t>
            </a:r>
            <a:r>
              <a:rPr dirty="0" sz="2800" spc="-95"/>
              <a:t> </a:t>
            </a:r>
            <a:r>
              <a:rPr dirty="0" sz="2800"/>
              <a:t>and</a:t>
            </a:r>
            <a:r>
              <a:rPr dirty="0" sz="2800" spc="-70"/>
              <a:t> </a:t>
            </a:r>
            <a:r>
              <a:rPr dirty="0" sz="2800"/>
              <a:t>medical</a:t>
            </a:r>
            <a:r>
              <a:rPr dirty="0" sz="2800" spc="-85"/>
              <a:t> </a:t>
            </a:r>
            <a:r>
              <a:rPr dirty="0" sz="2800" spc="-10"/>
              <a:t>duties</a:t>
            </a:r>
            <a:endParaRPr sz="2800"/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Contact</a:t>
            </a:r>
            <a:r>
              <a:rPr dirty="0" sz="2800" spc="-85"/>
              <a:t> </a:t>
            </a:r>
            <a:r>
              <a:rPr dirty="0" sz="2800" spc="-10"/>
              <a:t>persons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0390" y="1028700"/>
            <a:ext cx="1422653" cy="21335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55664" y="3275838"/>
            <a:ext cx="1897379" cy="13571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81584" y="4745735"/>
            <a:ext cx="1845551" cy="138455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084493" y="5975964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14"/>
              <a:t> </a:t>
            </a:r>
            <a:r>
              <a:rPr dirty="0"/>
              <a:t>Action</a:t>
            </a:r>
            <a:r>
              <a:rPr dirty="0" spc="-100"/>
              <a:t> </a:t>
            </a:r>
            <a:r>
              <a:rPr dirty="0" spc="-10"/>
              <a:t>Plans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846038"/>
            <a:ext cx="7497445" cy="478218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r" marL="342900" marR="227838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42900" algn="l"/>
              </a:tabLst>
            </a:pPr>
            <a:r>
              <a:rPr dirty="0" sz="2800" spc="-30">
                <a:latin typeface="Tahoma"/>
                <a:cs typeface="Tahoma"/>
              </a:rPr>
              <a:t>Training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EAP</a:t>
            </a:r>
            <a:endParaRPr sz="2800">
              <a:latin typeface="Tahoma"/>
              <a:cs typeface="Tahoma"/>
            </a:endParaRPr>
          </a:p>
          <a:p>
            <a:pPr algn="r" lvl="1" marL="284480" marR="23412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84480" algn="l"/>
              </a:tabLst>
            </a:pPr>
            <a:r>
              <a:rPr dirty="0" sz="2400">
                <a:latin typeface="Tahoma"/>
                <a:cs typeface="Tahoma"/>
              </a:rPr>
              <a:t>Review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employee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Initial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development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plan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Initial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assignment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employee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job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Changes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plan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employee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actions/responsibilities</a:t>
            </a:r>
            <a:endParaRPr sz="20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Annual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retraining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drills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practice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evacuation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gathering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assembly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area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 spc="-10">
                <a:latin typeface="Tahoma"/>
                <a:cs typeface="Tahoma"/>
              </a:rPr>
              <a:t>Educate/train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20">
                <a:latin typeface="Tahoma"/>
                <a:cs typeface="Tahoma"/>
              </a:rPr>
              <a:t>Types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emergencies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Course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actions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Functions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elements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EAP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Special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hazards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78914" y="5663548"/>
            <a:ext cx="43681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000">
                <a:latin typeface="Tahoma"/>
                <a:cs typeface="Tahoma"/>
              </a:rPr>
              <a:t>Fire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hazards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fire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prevention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plan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53047" y="580958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3817" y="4011929"/>
            <a:ext cx="2400299" cy="1770887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14"/>
              <a:t> </a:t>
            </a:r>
            <a:r>
              <a:rPr dirty="0"/>
              <a:t>Action</a:t>
            </a:r>
            <a:r>
              <a:rPr dirty="0" spc="-100"/>
              <a:t> </a:t>
            </a:r>
            <a:r>
              <a:rPr dirty="0" spc="-10"/>
              <a:t>Plans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020132"/>
            <a:ext cx="5925820" cy="494093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Roles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responsibilities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Threats,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protective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actions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Notification,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warning,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communications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Locating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family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members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Location/use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emergency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Procedures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Emergency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response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Evacuation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shelter-in-place</a:t>
            </a:r>
            <a:endParaRPr sz="2000">
              <a:latin typeface="Tahoma"/>
              <a:cs typeface="Tahoma"/>
            </a:endParaRPr>
          </a:p>
          <a:p>
            <a:pPr lvl="2" marL="1155065" marR="1628139" indent="-2292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Assembly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accounting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of </a:t>
            </a:r>
            <a:r>
              <a:rPr dirty="0" sz="2000" spc="-10">
                <a:latin typeface="Tahoma"/>
                <a:cs typeface="Tahoma"/>
              </a:rPr>
              <a:t>employees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Emergency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shut-down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06386" y="1209675"/>
            <a:ext cx="1493520" cy="1716405"/>
            <a:chOff x="6906386" y="1209675"/>
            <a:chExt cx="1493520" cy="17164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5924" y="1219200"/>
              <a:ext cx="1474457" cy="169696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11149" y="1214437"/>
              <a:ext cx="1483995" cy="1706880"/>
            </a:xfrm>
            <a:custGeom>
              <a:avLst/>
              <a:gdLst/>
              <a:ahLst/>
              <a:cxnLst/>
              <a:rect l="l" t="t" r="r" b="b"/>
              <a:pathLst>
                <a:path w="1483995" h="1706880">
                  <a:moveTo>
                    <a:pt x="0" y="0"/>
                  </a:moveTo>
                  <a:lnTo>
                    <a:pt x="1483995" y="0"/>
                  </a:lnTo>
                  <a:lnTo>
                    <a:pt x="1483995" y="1706499"/>
                  </a:lnTo>
                  <a:lnTo>
                    <a:pt x="0" y="1706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118759" y="5953442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541389" y="3871340"/>
            <a:ext cx="1858645" cy="1985010"/>
            <a:chOff x="6541389" y="3871340"/>
            <a:chExt cx="1858645" cy="198501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0914" y="3880866"/>
              <a:ext cx="1839467" cy="196595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546151" y="3876103"/>
              <a:ext cx="1849120" cy="1975485"/>
            </a:xfrm>
            <a:custGeom>
              <a:avLst/>
              <a:gdLst/>
              <a:ahLst/>
              <a:cxnLst/>
              <a:rect l="l" t="t" r="r" b="b"/>
              <a:pathLst>
                <a:path w="1849120" h="1975485">
                  <a:moveTo>
                    <a:pt x="0" y="0"/>
                  </a:moveTo>
                  <a:lnTo>
                    <a:pt x="1848993" y="0"/>
                  </a:lnTo>
                  <a:lnTo>
                    <a:pt x="1848993" y="1975484"/>
                  </a:lnTo>
                  <a:lnTo>
                    <a:pt x="0" y="197548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796" y="1077612"/>
            <a:ext cx="5985510" cy="214630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procedures: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reporting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Instructions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exit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Instructions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limited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mobility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95095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14"/>
              <a:t> </a:t>
            </a:r>
            <a:r>
              <a:rPr dirty="0"/>
              <a:t>Action</a:t>
            </a:r>
            <a:r>
              <a:rPr dirty="0" spc="-100"/>
              <a:t> </a:t>
            </a:r>
            <a:r>
              <a:rPr dirty="0" spc="-10"/>
              <a:t>Plans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34008" y="3419475"/>
            <a:ext cx="2305050" cy="2305050"/>
            <a:chOff x="834008" y="3419475"/>
            <a:chExt cx="2305050" cy="2305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533" y="3429000"/>
              <a:ext cx="2285999" cy="2285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38771" y="3424237"/>
              <a:ext cx="2295525" cy="2295525"/>
            </a:xfrm>
            <a:custGeom>
              <a:avLst/>
              <a:gdLst/>
              <a:ahLst/>
              <a:cxnLst/>
              <a:rect l="l" t="t" r="r" b="b"/>
              <a:pathLst>
                <a:path w="2295525" h="2295525">
                  <a:moveTo>
                    <a:pt x="0" y="0"/>
                  </a:moveTo>
                  <a:lnTo>
                    <a:pt x="2295525" y="0"/>
                  </a:lnTo>
                  <a:lnTo>
                    <a:pt x="2295525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565778" y="3419475"/>
            <a:ext cx="1290955" cy="1695450"/>
            <a:chOff x="3565778" y="3419475"/>
            <a:chExt cx="1290955" cy="1695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5303" y="3429000"/>
              <a:ext cx="1271777" cy="16763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570541" y="3424237"/>
              <a:ext cx="1281430" cy="1685925"/>
            </a:xfrm>
            <a:custGeom>
              <a:avLst/>
              <a:gdLst/>
              <a:ahLst/>
              <a:cxnLst/>
              <a:rect l="l" t="t" r="r" b="b"/>
              <a:pathLst>
                <a:path w="1281429" h="1685925">
                  <a:moveTo>
                    <a:pt x="0" y="0"/>
                  </a:moveTo>
                  <a:lnTo>
                    <a:pt x="1281302" y="0"/>
                  </a:lnTo>
                  <a:lnTo>
                    <a:pt x="1281302" y="1685925"/>
                  </a:lnTo>
                  <a:lnTo>
                    <a:pt x="0" y="1685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6850" y="3429000"/>
            <a:ext cx="3238499" cy="2057399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4037806" y="5875197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34686" y="1115710"/>
            <a:ext cx="3835400" cy="3316604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FPP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writing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Kept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workplace</a:t>
            </a:r>
            <a:endParaRPr sz="24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Available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employees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review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must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91428" y="4480050"/>
            <a:ext cx="6833234" cy="1196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228600" indent="-284480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400">
                <a:latin typeface="Tahoma"/>
                <a:cs typeface="Tahoma"/>
              </a:rPr>
              <a:t>Inform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initially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assigned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job</a:t>
            </a:r>
            <a:endParaRPr sz="2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400">
                <a:latin typeface="Tahoma"/>
                <a:cs typeface="Tahoma"/>
              </a:rPr>
              <a:t>Review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applicable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FPP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parts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00446" y="1444371"/>
            <a:ext cx="3291204" cy="2375535"/>
            <a:chOff x="5100446" y="1444371"/>
            <a:chExt cx="3291204" cy="23755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9971" y="1453896"/>
              <a:ext cx="3272015" cy="235609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05209" y="1449133"/>
              <a:ext cx="3281679" cy="2366010"/>
            </a:xfrm>
            <a:custGeom>
              <a:avLst/>
              <a:gdLst/>
              <a:ahLst/>
              <a:cxnLst/>
              <a:rect l="l" t="t" r="r" b="b"/>
              <a:pathLst>
                <a:path w="3281679" h="2366010">
                  <a:moveTo>
                    <a:pt x="0" y="0"/>
                  </a:moveTo>
                  <a:lnTo>
                    <a:pt x="3281553" y="0"/>
                  </a:lnTo>
                  <a:lnTo>
                    <a:pt x="3281553" y="2365629"/>
                  </a:lnTo>
                  <a:lnTo>
                    <a:pt x="0" y="23656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52626" y="3836922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125894"/>
            <a:ext cx="7142480" cy="44894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Included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FPP</a:t>
            </a:r>
            <a:endParaRPr sz="28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Lists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major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handling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storage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hazardous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ignition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sources/controls,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</a:t>
            </a:r>
            <a:endParaRPr sz="2400">
              <a:latin typeface="Tahoma"/>
              <a:cs typeface="Tahoma"/>
            </a:endParaRPr>
          </a:p>
          <a:p>
            <a:pPr lvl="1" marL="753745" marR="29908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Procedures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flammable/combustible 	wastes</a:t>
            </a:r>
            <a:endParaRPr sz="2400">
              <a:latin typeface="Tahoma"/>
              <a:cs typeface="Tahoma"/>
            </a:endParaRPr>
          </a:p>
          <a:p>
            <a:pPr lvl="1" marL="753745" marR="26860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Procedures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maintenance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safeguards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20">
                <a:latin typeface="Tahoma"/>
                <a:cs typeface="Tahoma"/>
              </a:rPr>
              <a:t>heat-</a:t>
            </a:r>
            <a:r>
              <a:rPr dirty="0" sz="2400">
                <a:latin typeface="Tahoma"/>
                <a:cs typeface="Tahoma"/>
              </a:rPr>
              <a:t>producing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</a:t>
            </a:r>
            <a:endParaRPr sz="2400">
              <a:latin typeface="Tahoma"/>
              <a:cs typeface="Tahoma"/>
            </a:endParaRPr>
          </a:p>
          <a:p>
            <a:pPr lvl="1" marL="753745" marR="26035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Name/job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titles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with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responsibilities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maintenance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1741" y="925212"/>
            <a:ext cx="5465445" cy="463359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Preventing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fires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Understanding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fires</a:t>
            </a:r>
            <a:endParaRPr sz="28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Rapid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reaction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between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oxygen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combustible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</a:t>
            </a:r>
            <a:endParaRPr sz="2400">
              <a:latin typeface="Tahoma"/>
              <a:cs typeface="Tahoma"/>
            </a:endParaRPr>
          </a:p>
          <a:p>
            <a:pPr lvl="1" marL="753745" marR="45339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Results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release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heat,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light,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flames,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smoke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Requires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four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elements: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10">
                <a:latin typeface="Tahoma"/>
                <a:cs typeface="Tahoma"/>
              </a:rPr>
              <a:t>Oxygen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Ignition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source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(heat)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20">
                <a:latin typeface="Tahoma"/>
                <a:cs typeface="Tahoma"/>
              </a:rPr>
              <a:t>Fuel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Chemical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reaction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12583" y="5888430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921627" y="1476375"/>
            <a:ext cx="1447800" cy="1543050"/>
            <a:chOff x="6921627" y="1476375"/>
            <a:chExt cx="1447800" cy="15430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1152" y="1485900"/>
              <a:ext cx="1428749" cy="15239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926389" y="1481137"/>
              <a:ext cx="1438275" cy="1533525"/>
            </a:xfrm>
            <a:custGeom>
              <a:avLst/>
              <a:gdLst/>
              <a:ahLst/>
              <a:cxnLst/>
              <a:rect l="l" t="t" r="r" b="b"/>
              <a:pathLst>
                <a:path w="1438275" h="1533525">
                  <a:moveTo>
                    <a:pt x="0" y="0"/>
                  </a:moveTo>
                  <a:lnTo>
                    <a:pt x="1438275" y="0"/>
                  </a:lnTo>
                  <a:lnTo>
                    <a:pt x="1438275" y="1533525"/>
                  </a:lnTo>
                  <a:lnTo>
                    <a:pt x="0" y="1533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3429000"/>
            <a:ext cx="2721101" cy="2367533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9883" y="1037222"/>
            <a:ext cx="3225165" cy="3977004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Ignition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sources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Open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flames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Smoking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Static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electricity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Hotwork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Hot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surfaces</a:t>
            </a:r>
            <a:endParaRPr sz="24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mechanical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sparks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Lightning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12583" y="5888430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72075" y="2812160"/>
            <a:ext cx="1924050" cy="1447800"/>
            <a:chOff x="5172075" y="2812160"/>
            <a:chExt cx="1924050" cy="14478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81600" y="2821685"/>
              <a:ext cx="1904999" cy="142874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76837" y="2816923"/>
              <a:ext cx="1914525" cy="1438275"/>
            </a:xfrm>
            <a:custGeom>
              <a:avLst/>
              <a:gdLst/>
              <a:ahLst/>
              <a:cxnLst/>
              <a:rect l="l" t="t" r="r" b="b"/>
              <a:pathLst>
                <a:path w="1914525" h="1438275">
                  <a:moveTo>
                    <a:pt x="0" y="0"/>
                  </a:moveTo>
                  <a:lnTo>
                    <a:pt x="1914525" y="0"/>
                  </a:lnTo>
                  <a:lnTo>
                    <a:pt x="1914525" y="1438275"/>
                  </a:lnTo>
                  <a:lnTo>
                    <a:pt x="0" y="14382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485763" y="932307"/>
            <a:ext cx="2219960" cy="1668780"/>
            <a:chOff x="6485763" y="932307"/>
            <a:chExt cx="2219960" cy="16687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5288" y="941832"/>
              <a:ext cx="2200655" cy="164972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490525" y="937069"/>
              <a:ext cx="2210435" cy="1659255"/>
            </a:xfrm>
            <a:custGeom>
              <a:avLst/>
              <a:gdLst/>
              <a:ahLst/>
              <a:cxnLst/>
              <a:rect l="l" t="t" r="r" b="b"/>
              <a:pathLst>
                <a:path w="2210434" h="1659255">
                  <a:moveTo>
                    <a:pt x="0" y="0"/>
                  </a:moveTo>
                  <a:lnTo>
                    <a:pt x="2210181" y="0"/>
                  </a:lnTo>
                  <a:lnTo>
                    <a:pt x="2210181" y="1659255"/>
                  </a:lnTo>
                  <a:lnTo>
                    <a:pt x="0" y="165925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73873" y="3149345"/>
            <a:ext cx="1307591" cy="202158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616577" y="4442840"/>
            <a:ext cx="1847850" cy="1390650"/>
            <a:chOff x="4616577" y="4442840"/>
            <a:chExt cx="1847850" cy="13906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6101" y="4452365"/>
              <a:ext cx="1828799" cy="137159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621339" y="4447603"/>
              <a:ext cx="1838325" cy="1381125"/>
            </a:xfrm>
            <a:custGeom>
              <a:avLst/>
              <a:gdLst/>
              <a:ahLst/>
              <a:cxnLst/>
              <a:rect l="l" t="t" r="r" b="b"/>
              <a:pathLst>
                <a:path w="1838325" h="1381125">
                  <a:moveTo>
                    <a:pt x="0" y="0"/>
                  </a:moveTo>
                  <a:lnTo>
                    <a:pt x="1838325" y="0"/>
                  </a:lnTo>
                  <a:lnTo>
                    <a:pt x="1838325" y="1381124"/>
                  </a:lnTo>
                  <a:lnTo>
                    <a:pt x="0" y="138112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4265295" y="1285875"/>
            <a:ext cx="1965325" cy="1407160"/>
            <a:chOff x="4265295" y="1285875"/>
            <a:chExt cx="1965325" cy="140716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4820" y="1295400"/>
              <a:ext cx="1946147" cy="1387601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270057" y="1290637"/>
              <a:ext cx="1955800" cy="1397635"/>
            </a:xfrm>
            <a:custGeom>
              <a:avLst/>
              <a:gdLst/>
              <a:ahLst/>
              <a:cxnLst/>
              <a:rect l="l" t="t" r="r" b="b"/>
              <a:pathLst>
                <a:path w="1955800" h="1397635">
                  <a:moveTo>
                    <a:pt x="0" y="0"/>
                  </a:moveTo>
                  <a:lnTo>
                    <a:pt x="1955673" y="0"/>
                  </a:lnTo>
                  <a:lnTo>
                    <a:pt x="1955673" y="1397127"/>
                  </a:lnTo>
                  <a:lnTo>
                    <a:pt x="0" y="139712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335519" y="2687240"/>
            <a:ext cx="52768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CDC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1108" y="1097535"/>
            <a:ext cx="7758430" cy="2927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45">
                <a:latin typeface="Tahoma"/>
                <a:cs typeface="Tahoma"/>
              </a:rPr>
              <a:t>Tasks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examples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Hotwork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30-</a:t>
            </a:r>
            <a:r>
              <a:rPr dirty="0" sz="2400">
                <a:latin typeface="Tahoma"/>
                <a:cs typeface="Tahoma"/>
              </a:rPr>
              <a:t>minute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watch</a:t>
            </a:r>
            <a:endParaRPr sz="2400">
              <a:latin typeface="Tahoma"/>
              <a:cs typeface="Tahoma"/>
            </a:endParaRPr>
          </a:p>
          <a:p>
            <a:pPr lvl="1" marL="754380" marR="8255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Dispensing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flammables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combustibles: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gasoline,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diesel,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natural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gas</a:t>
            </a:r>
            <a:endParaRPr sz="2400">
              <a:latin typeface="Tahoma"/>
              <a:cs typeface="Tahoma"/>
            </a:endParaRPr>
          </a:p>
          <a:p>
            <a:pPr lvl="1" marL="753745" marR="49022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wastes: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solvent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waste,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oily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rags,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liquids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63955" y="4144136"/>
            <a:ext cx="2386330" cy="1770380"/>
            <a:chOff x="1163955" y="4144136"/>
            <a:chExt cx="2386330" cy="17703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480" y="4153661"/>
              <a:ext cx="2366759" cy="175107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68717" y="4148899"/>
              <a:ext cx="2376805" cy="1760855"/>
            </a:xfrm>
            <a:custGeom>
              <a:avLst/>
              <a:gdLst/>
              <a:ahLst/>
              <a:cxnLst/>
              <a:rect l="l" t="t" r="r" b="b"/>
              <a:pathLst>
                <a:path w="2376804" h="1760854">
                  <a:moveTo>
                    <a:pt x="0" y="0"/>
                  </a:moveTo>
                  <a:lnTo>
                    <a:pt x="2376297" y="0"/>
                  </a:lnTo>
                  <a:lnTo>
                    <a:pt x="2376297" y="1760601"/>
                  </a:lnTo>
                  <a:lnTo>
                    <a:pt x="0" y="17606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868292" y="4108322"/>
            <a:ext cx="2523490" cy="1770380"/>
            <a:chOff x="3868292" y="4108322"/>
            <a:chExt cx="2523490" cy="17703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7817" y="4117847"/>
              <a:ext cx="2503931" cy="175107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873055" y="4113085"/>
              <a:ext cx="2513965" cy="1760855"/>
            </a:xfrm>
            <a:custGeom>
              <a:avLst/>
              <a:gdLst/>
              <a:ahLst/>
              <a:cxnLst/>
              <a:rect l="l" t="t" r="r" b="b"/>
              <a:pathLst>
                <a:path w="2513965" h="1760854">
                  <a:moveTo>
                    <a:pt x="0" y="0"/>
                  </a:moveTo>
                  <a:lnTo>
                    <a:pt x="2513457" y="0"/>
                  </a:lnTo>
                  <a:lnTo>
                    <a:pt x="2513457" y="1760601"/>
                  </a:lnTo>
                  <a:lnTo>
                    <a:pt x="0" y="17606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105357" y="5982477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9316" y="3754386"/>
            <a:ext cx="1586483" cy="2115299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4014" y="1204100"/>
            <a:ext cx="6096000" cy="346519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3745" marR="40830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approved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metal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safety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containers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original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manufacturer’s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containers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storage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Practice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good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housekeeping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containers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closed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Store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exits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passageways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ignition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sources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01636" y="1285875"/>
            <a:ext cx="1694814" cy="1695450"/>
            <a:chOff x="7001636" y="1285875"/>
            <a:chExt cx="1694814" cy="1695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11161" y="1295400"/>
              <a:ext cx="1675637" cy="16763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006399" y="1290637"/>
              <a:ext cx="1685289" cy="1685925"/>
            </a:xfrm>
            <a:custGeom>
              <a:avLst/>
              <a:gdLst/>
              <a:ahLst/>
              <a:cxnLst/>
              <a:rect l="l" t="t" r="r" b="b"/>
              <a:pathLst>
                <a:path w="1685290" h="1685925">
                  <a:moveTo>
                    <a:pt x="0" y="0"/>
                  </a:moveTo>
                  <a:lnTo>
                    <a:pt x="1685163" y="0"/>
                  </a:lnTo>
                  <a:lnTo>
                    <a:pt x="1685163" y="1685925"/>
                  </a:lnTo>
                  <a:lnTo>
                    <a:pt x="0" y="1685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772275" y="3830954"/>
            <a:ext cx="1924050" cy="1934210"/>
            <a:chOff x="6772275" y="3830954"/>
            <a:chExt cx="1924050" cy="19342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1800" y="3840479"/>
              <a:ext cx="1904999" cy="191490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777037" y="3835717"/>
              <a:ext cx="1914525" cy="1924685"/>
            </a:xfrm>
            <a:custGeom>
              <a:avLst/>
              <a:gdLst/>
              <a:ahLst/>
              <a:cxnLst/>
              <a:rect l="l" t="t" r="r" b="b"/>
              <a:pathLst>
                <a:path w="1914525" h="1924685">
                  <a:moveTo>
                    <a:pt x="0" y="0"/>
                  </a:moveTo>
                  <a:lnTo>
                    <a:pt x="1914525" y="0"/>
                  </a:lnTo>
                  <a:lnTo>
                    <a:pt x="1914525" y="1924431"/>
                  </a:lnTo>
                  <a:lnTo>
                    <a:pt x="0" y="192443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321791" y="5905285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100"/>
              </a:spcBef>
            </a:pPr>
            <a:r>
              <a:rPr dirty="0"/>
              <a:t>Fire</a:t>
            </a:r>
            <a:r>
              <a:rPr dirty="0" spc="-55"/>
              <a:t> </a:t>
            </a:r>
            <a:r>
              <a:rPr dirty="0"/>
              <a:t>Prevention</a:t>
            </a:r>
            <a:r>
              <a:rPr dirty="0" spc="-55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125894"/>
            <a:ext cx="4414520" cy="214884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Suppression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Portable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fire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extinguishers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Fixed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systems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658" y="3509771"/>
            <a:ext cx="3082289" cy="228980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3823334" y="1338072"/>
            <a:ext cx="4526280" cy="4331970"/>
            <a:chOff x="3823334" y="1338072"/>
            <a:chExt cx="4526280" cy="43319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2859" y="4083570"/>
              <a:ext cx="1729739" cy="157656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828097" y="4078795"/>
              <a:ext cx="1739264" cy="1586230"/>
            </a:xfrm>
            <a:custGeom>
              <a:avLst/>
              <a:gdLst/>
              <a:ahLst/>
              <a:cxnLst/>
              <a:rect l="l" t="t" r="r" b="b"/>
              <a:pathLst>
                <a:path w="1739264" h="1586229">
                  <a:moveTo>
                    <a:pt x="0" y="0"/>
                  </a:moveTo>
                  <a:lnTo>
                    <a:pt x="1739264" y="0"/>
                  </a:lnTo>
                  <a:lnTo>
                    <a:pt x="1739264" y="1586103"/>
                  </a:lnTo>
                  <a:lnTo>
                    <a:pt x="0" y="158610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7799" y="2172461"/>
              <a:ext cx="1676399" cy="24818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9682" y="1338072"/>
              <a:ext cx="1490471" cy="19080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0997" y="4259579"/>
              <a:ext cx="1879079" cy="127177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456235" y="4254817"/>
              <a:ext cx="1889125" cy="1281430"/>
            </a:xfrm>
            <a:custGeom>
              <a:avLst/>
              <a:gdLst/>
              <a:ahLst/>
              <a:cxnLst/>
              <a:rect l="l" t="t" r="r" b="b"/>
              <a:pathLst>
                <a:path w="1889125" h="1281429">
                  <a:moveTo>
                    <a:pt x="0" y="0"/>
                  </a:moveTo>
                  <a:lnTo>
                    <a:pt x="1888617" y="0"/>
                  </a:lnTo>
                  <a:lnTo>
                    <a:pt x="1888617" y="1281303"/>
                  </a:lnTo>
                  <a:lnTo>
                    <a:pt x="0" y="128130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308363" y="5943074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Conditions</a:t>
            </a:r>
            <a:r>
              <a:rPr dirty="0" spc="-114"/>
              <a:t> </a:t>
            </a:r>
            <a:r>
              <a:rPr dirty="0"/>
              <a:t>Requiring</a:t>
            </a:r>
            <a:r>
              <a:rPr dirty="0" spc="-135"/>
              <a:t> </a:t>
            </a:r>
            <a:r>
              <a:rPr dirty="0" spc="-10"/>
              <a:t>Evacuation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74495"/>
            <a:ext cx="77590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Tahoma"/>
                <a:cs typeface="Tahoma"/>
              </a:rPr>
              <a:t>Workplace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evacuation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may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for: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39185" y="1853958"/>
            <a:ext cx="4336415" cy="3500754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25" b="1">
                <a:latin typeface="Tahoma"/>
                <a:cs typeface="Tahoma"/>
              </a:rPr>
              <a:t>Man-</a:t>
            </a:r>
            <a:r>
              <a:rPr dirty="0" sz="2600" b="1">
                <a:latin typeface="Tahoma"/>
                <a:cs typeface="Tahoma"/>
              </a:rPr>
              <a:t>made</a:t>
            </a:r>
            <a:r>
              <a:rPr dirty="0" sz="2600" spc="-25" b="1">
                <a:latin typeface="Tahoma"/>
                <a:cs typeface="Tahoma"/>
              </a:rPr>
              <a:t> </a:t>
            </a:r>
            <a:r>
              <a:rPr dirty="0" sz="2600" spc="-10" b="1">
                <a:latin typeface="Tahoma"/>
                <a:cs typeface="Tahoma"/>
              </a:rPr>
              <a:t>emergencies</a:t>
            </a:r>
            <a:endParaRPr sz="26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Fires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Explosions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30">
                <a:latin typeface="Tahoma"/>
                <a:cs typeface="Tahoma"/>
              </a:rPr>
              <a:t>Toxic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releases</a:t>
            </a:r>
            <a:endParaRPr sz="2400">
              <a:latin typeface="Tahoma"/>
              <a:cs typeface="Tahoma"/>
            </a:endParaRPr>
          </a:p>
          <a:p>
            <a:pPr lvl="1" marL="753745" marR="61785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Radiological/biological 	incidents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Civil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disturbances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Workplace</a:t>
            </a:r>
            <a:r>
              <a:rPr dirty="0" sz="2400" spc="-1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violence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955540" y="1853958"/>
            <a:ext cx="3811904" cy="313499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b="1">
                <a:latin typeface="Tahoma"/>
                <a:cs typeface="Tahoma"/>
              </a:rPr>
              <a:t>Natural</a:t>
            </a:r>
            <a:r>
              <a:rPr dirty="0" sz="2600" spc="-105" b="1">
                <a:latin typeface="Tahoma"/>
                <a:cs typeface="Tahoma"/>
              </a:rPr>
              <a:t> </a:t>
            </a:r>
            <a:r>
              <a:rPr dirty="0" sz="2600" spc="-10" b="1">
                <a:latin typeface="Tahoma"/>
                <a:cs typeface="Tahoma"/>
              </a:rPr>
              <a:t>emergencies</a:t>
            </a:r>
            <a:endParaRPr sz="26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Floods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Earthquakes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Hurricanes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Tornadoes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Wildfires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Winter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weather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6991" y="925212"/>
            <a:ext cx="7724775" cy="265811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Factors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affecting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response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emergencies: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Type/extent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Location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45">
                <a:latin typeface="Tahoma"/>
                <a:cs typeface="Tahoma"/>
              </a:rPr>
              <a:t>Type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building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located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Shutting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down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critical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Conditions</a:t>
            </a:r>
            <a:r>
              <a:rPr dirty="0" spc="-114"/>
              <a:t> </a:t>
            </a:r>
            <a:r>
              <a:rPr dirty="0"/>
              <a:t>Requiring</a:t>
            </a:r>
            <a:r>
              <a:rPr dirty="0" spc="-135"/>
              <a:t> </a:t>
            </a:r>
            <a:r>
              <a:rPr dirty="0" spc="-10"/>
              <a:t>Evacuation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037614" y="5910734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174" y="4419600"/>
            <a:ext cx="1721357" cy="138455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4704" y="4419600"/>
            <a:ext cx="1833371" cy="138455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640960" y="4410075"/>
            <a:ext cx="1870075" cy="1403985"/>
            <a:chOff x="4640960" y="4410075"/>
            <a:chExt cx="1870075" cy="140398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0485" y="4419600"/>
              <a:ext cx="1850897" cy="138455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645723" y="4414837"/>
              <a:ext cx="1860550" cy="1394460"/>
            </a:xfrm>
            <a:custGeom>
              <a:avLst/>
              <a:gdLst/>
              <a:ahLst/>
              <a:cxnLst/>
              <a:rect l="l" t="t" r="r" b="b"/>
              <a:pathLst>
                <a:path w="1860550" h="1394460">
                  <a:moveTo>
                    <a:pt x="0" y="0"/>
                  </a:moveTo>
                  <a:lnTo>
                    <a:pt x="1860423" y="0"/>
                  </a:lnTo>
                  <a:lnTo>
                    <a:pt x="1860423" y="1394079"/>
                  </a:lnTo>
                  <a:lnTo>
                    <a:pt x="0" y="139407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724268" y="3526154"/>
            <a:ext cx="1717675" cy="2287905"/>
            <a:chOff x="6724268" y="3526154"/>
            <a:chExt cx="1717675" cy="228790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3793" y="3535679"/>
              <a:ext cx="1698497" cy="226847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729031" y="3530917"/>
              <a:ext cx="1708150" cy="2278380"/>
            </a:xfrm>
            <a:custGeom>
              <a:avLst/>
              <a:gdLst/>
              <a:ahLst/>
              <a:cxnLst/>
              <a:rect l="l" t="t" r="r" b="b"/>
              <a:pathLst>
                <a:path w="1708150" h="2278379">
                  <a:moveTo>
                    <a:pt x="0" y="0"/>
                  </a:moveTo>
                  <a:lnTo>
                    <a:pt x="1708023" y="0"/>
                  </a:lnTo>
                  <a:lnTo>
                    <a:pt x="1708023" y="2277999"/>
                  </a:lnTo>
                  <a:lnTo>
                    <a:pt x="0" y="2277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540" y="1022095"/>
            <a:ext cx="5046345" cy="4732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Fire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emergencies: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Fight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Flee?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Options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evacuation</a:t>
            </a:r>
            <a:endParaRPr sz="2800">
              <a:latin typeface="Tahoma"/>
              <a:cs typeface="Tahoma"/>
            </a:endParaRPr>
          </a:p>
          <a:p>
            <a:pPr algn="just" lvl="1" marL="926465" indent="-456565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926465" algn="l"/>
              </a:tabLst>
            </a:pPr>
            <a:r>
              <a:rPr dirty="0" sz="2400" spc="-25">
                <a:latin typeface="Tahoma"/>
                <a:cs typeface="Tahoma"/>
              </a:rPr>
              <a:t>Total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evacuation</a:t>
            </a:r>
            <a:endParaRPr sz="2400">
              <a:latin typeface="Tahoma"/>
              <a:cs typeface="Tahoma"/>
            </a:endParaRPr>
          </a:p>
          <a:p>
            <a:pPr algn="just" lvl="1" marL="926465" marR="1000760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Designated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employees </a:t>
            </a:r>
            <a:r>
              <a:rPr dirty="0" sz="2400">
                <a:latin typeface="Tahoma"/>
                <a:cs typeface="Tahoma"/>
              </a:rPr>
              <a:t>authorized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fight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fire;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evacuate</a:t>
            </a:r>
            <a:endParaRPr sz="2400">
              <a:latin typeface="Tahoma"/>
              <a:cs typeface="Tahoma"/>
            </a:endParaRPr>
          </a:p>
          <a:p>
            <a:pPr lvl="1" marL="927100" marR="40068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authorized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>
                <a:latin typeface="Tahoma"/>
                <a:cs typeface="Tahoma"/>
              </a:rPr>
              <a:t>fight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fire</a:t>
            </a:r>
            <a:endParaRPr sz="2400">
              <a:latin typeface="Tahoma"/>
              <a:cs typeface="Tahoma"/>
            </a:endParaRPr>
          </a:p>
          <a:p>
            <a:pPr lvl="1" marL="926465" marR="5080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Extinguishers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not </a:t>
            </a:r>
            <a:r>
              <a:rPr dirty="0" sz="2400">
                <a:latin typeface="Tahoma"/>
                <a:cs typeface="Tahoma"/>
              </a:rPr>
              <a:t>intended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Conditions</a:t>
            </a:r>
            <a:r>
              <a:rPr dirty="0" spc="-114"/>
              <a:t> </a:t>
            </a:r>
            <a:r>
              <a:rPr dirty="0"/>
              <a:t>Requiring</a:t>
            </a:r>
            <a:r>
              <a:rPr dirty="0" spc="-135"/>
              <a:t> </a:t>
            </a:r>
            <a:r>
              <a:rPr dirty="0" spc="-10"/>
              <a:t>Evacuation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422891" y="5627338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50839" y="1208913"/>
            <a:ext cx="2609850" cy="1713230"/>
            <a:chOff x="5950839" y="1208913"/>
            <a:chExt cx="2609850" cy="17132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0364" y="1218438"/>
              <a:ext cx="2590799" cy="169392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955601" y="1213675"/>
              <a:ext cx="2600325" cy="1703705"/>
            </a:xfrm>
            <a:custGeom>
              <a:avLst/>
              <a:gdLst/>
              <a:ahLst/>
              <a:cxnLst/>
              <a:rect l="l" t="t" r="r" b="b"/>
              <a:pathLst>
                <a:path w="2600325" h="1703705">
                  <a:moveTo>
                    <a:pt x="0" y="0"/>
                  </a:moveTo>
                  <a:lnTo>
                    <a:pt x="2600324" y="0"/>
                  </a:lnTo>
                  <a:lnTo>
                    <a:pt x="2600324" y="1703451"/>
                  </a:lnTo>
                  <a:lnTo>
                    <a:pt x="0" y="170345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955410" y="3171825"/>
            <a:ext cx="2625090" cy="2438400"/>
            <a:chOff x="5955410" y="3171825"/>
            <a:chExt cx="2625090" cy="24384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4936" y="3181350"/>
              <a:ext cx="2606027" cy="241934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960173" y="3176587"/>
              <a:ext cx="2615565" cy="2428875"/>
            </a:xfrm>
            <a:custGeom>
              <a:avLst/>
              <a:gdLst/>
              <a:ahLst/>
              <a:cxnLst/>
              <a:rect l="l" t="t" r="r" b="b"/>
              <a:pathLst>
                <a:path w="2615565" h="2428875">
                  <a:moveTo>
                    <a:pt x="0" y="0"/>
                  </a:moveTo>
                  <a:lnTo>
                    <a:pt x="2615565" y="0"/>
                  </a:lnTo>
                  <a:lnTo>
                    <a:pt x="2615565" y="2428875"/>
                  </a:lnTo>
                  <a:lnTo>
                    <a:pt x="0" y="24288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540" y="1022095"/>
            <a:ext cx="3319145" cy="4792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Fire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emergencies: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Fight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Flee?</a:t>
            </a:r>
            <a:endParaRPr sz="3200">
              <a:latin typeface="Tahoma"/>
              <a:cs typeface="Tahoma"/>
            </a:endParaRPr>
          </a:p>
          <a:p>
            <a:pPr marL="355600" marR="29146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Performing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risk </a:t>
            </a:r>
            <a:r>
              <a:rPr dirty="0" sz="2800" spc="-10">
                <a:latin typeface="Tahoma"/>
                <a:cs typeface="Tahoma"/>
              </a:rPr>
              <a:t>assessment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big?</a:t>
            </a:r>
            <a:endParaRPr sz="2400">
              <a:latin typeface="Tahoma"/>
              <a:cs typeface="Tahoma"/>
            </a:endParaRPr>
          </a:p>
          <a:p>
            <a:pPr lvl="1" marL="753745" marR="33655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air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breathe?</a:t>
            </a:r>
            <a:endParaRPr sz="24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environment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too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smoky?</a:t>
            </a:r>
            <a:endParaRPr sz="2400">
              <a:latin typeface="Tahoma"/>
              <a:cs typeface="Tahoma"/>
            </a:endParaRPr>
          </a:p>
          <a:p>
            <a:pPr lvl="1" marL="754380" marR="27051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safe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evacuation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path?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Conditions</a:t>
            </a:r>
            <a:r>
              <a:rPr dirty="0" spc="-114"/>
              <a:t> </a:t>
            </a:r>
            <a:r>
              <a:rPr dirty="0"/>
              <a:t>Requiring</a:t>
            </a:r>
            <a:r>
              <a:rPr dirty="0" spc="-135"/>
              <a:t> </a:t>
            </a:r>
            <a:r>
              <a:rPr dirty="0" spc="-10"/>
              <a:t>Evacuation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867275" y="1285875"/>
            <a:ext cx="3752850" cy="3752850"/>
            <a:chOff x="4867275" y="1285875"/>
            <a:chExt cx="3752850" cy="3752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00" y="1295400"/>
              <a:ext cx="3733787" cy="3733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872037" y="1290637"/>
              <a:ext cx="3743325" cy="3743325"/>
            </a:xfrm>
            <a:custGeom>
              <a:avLst/>
              <a:gdLst/>
              <a:ahLst/>
              <a:cxnLst/>
              <a:rect l="l" t="t" r="r" b="b"/>
              <a:pathLst>
                <a:path w="3743325" h="3743325">
                  <a:moveTo>
                    <a:pt x="0" y="0"/>
                  </a:moveTo>
                  <a:lnTo>
                    <a:pt x="3743325" y="0"/>
                  </a:lnTo>
                  <a:lnTo>
                    <a:pt x="3743325" y="3743325"/>
                  </a:lnTo>
                  <a:lnTo>
                    <a:pt x="0" y="3743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938007" y="512273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242807" y="5297880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Conditions</a:t>
            </a:r>
            <a:r>
              <a:rPr dirty="0" spc="-114"/>
              <a:t> </a:t>
            </a:r>
            <a:r>
              <a:rPr dirty="0"/>
              <a:t>Requiring</a:t>
            </a:r>
            <a:r>
              <a:rPr dirty="0" spc="-135"/>
              <a:t> </a:t>
            </a:r>
            <a:r>
              <a:rPr dirty="0" spc="-10"/>
              <a:t>Evacuation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59740" y="1230012"/>
            <a:ext cx="4253865" cy="441388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Evacuation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maps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show: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Exits: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thru,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away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least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two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ways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out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Primary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exit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Secondary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exit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Assembly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area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Location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map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Additional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information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Location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9763" y="1461515"/>
            <a:ext cx="3852671" cy="3858767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/>
              <a:t>Evacuation</a:t>
            </a:r>
            <a:r>
              <a:rPr dirty="0" spc="-180"/>
              <a:t> </a:t>
            </a:r>
            <a:r>
              <a:rPr dirty="0" spc="-10"/>
              <a:t>actions: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Alerting</a:t>
            </a:r>
            <a:r>
              <a:rPr dirty="0" sz="2800" spc="-90"/>
              <a:t> </a:t>
            </a:r>
            <a:r>
              <a:rPr dirty="0" sz="2800"/>
              <a:t>employees</a:t>
            </a:r>
            <a:r>
              <a:rPr dirty="0" sz="2800" spc="-80"/>
              <a:t> </a:t>
            </a:r>
            <a:r>
              <a:rPr dirty="0" sz="2800"/>
              <a:t>to</a:t>
            </a:r>
            <a:r>
              <a:rPr dirty="0" sz="2800" spc="-80"/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evacuate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Alarm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Enunciator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panel/speaker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Accounting</a:t>
            </a:r>
            <a:r>
              <a:rPr dirty="0" sz="2800" spc="-70"/>
              <a:t> </a:t>
            </a:r>
            <a:r>
              <a:rPr dirty="0" sz="2800"/>
              <a:t>for</a:t>
            </a:r>
            <a:r>
              <a:rPr dirty="0" sz="2800" spc="-65"/>
              <a:t> </a:t>
            </a:r>
            <a:r>
              <a:rPr dirty="0" sz="2800"/>
              <a:t>who</a:t>
            </a:r>
            <a:r>
              <a:rPr dirty="0" sz="2800" spc="-65"/>
              <a:t> </a:t>
            </a:r>
            <a:r>
              <a:rPr dirty="0" sz="2800"/>
              <a:t>has</a:t>
            </a:r>
            <a:r>
              <a:rPr dirty="0" sz="2800" spc="-45"/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exited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accomplished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Keeping</a:t>
            </a:r>
            <a:r>
              <a:rPr dirty="0" sz="2800" spc="-150"/>
              <a:t> </a:t>
            </a:r>
            <a:r>
              <a:rPr dirty="0" sz="2800"/>
              <a:t>employees</a:t>
            </a:r>
            <a:r>
              <a:rPr dirty="0" sz="2800" spc="-155"/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informed</a:t>
            </a:r>
            <a:endParaRPr sz="2800">
              <a:latin typeface="Tahoma"/>
              <a:cs typeface="Tahoma"/>
            </a:endParaRPr>
          </a:p>
          <a:p>
            <a:pPr lvl="1" marL="753745" marR="65341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clear,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re-</a:t>
            </a:r>
            <a:r>
              <a:rPr dirty="0" sz="2400" spc="-35">
                <a:latin typeface="Tahoma"/>
                <a:cs typeface="Tahoma"/>
              </a:rPr>
              <a:t>enter,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remain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at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assembly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point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Clear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leave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workplace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Conditions</a:t>
            </a:r>
            <a:r>
              <a:rPr dirty="0" spc="-114"/>
              <a:t> </a:t>
            </a:r>
            <a:r>
              <a:rPr dirty="0"/>
              <a:t>Requiring</a:t>
            </a:r>
            <a:r>
              <a:rPr dirty="0" spc="-135"/>
              <a:t> </a:t>
            </a:r>
            <a:r>
              <a:rPr dirty="0" spc="-10"/>
              <a:t>Evacuation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00722" y="1240536"/>
            <a:ext cx="1125473" cy="14264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2596" y="2844558"/>
            <a:ext cx="2502395" cy="116889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283071" y="4181475"/>
            <a:ext cx="2152650" cy="1695450"/>
            <a:chOff x="6283071" y="4181475"/>
            <a:chExt cx="2152650" cy="16954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2596" y="4191000"/>
              <a:ext cx="2133599" cy="167638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287833" y="4186237"/>
              <a:ext cx="2143125" cy="1685925"/>
            </a:xfrm>
            <a:custGeom>
              <a:avLst/>
              <a:gdLst/>
              <a:ahLst/>
              <a:cxnLst/>
              <a:rect l="l" t="t" r="r" b="b"/>
              <a:pathLst>
                <a:path w="2143125" h="1685925">
                  <a:moveTo>
                    <a:pt x="0" y="0"/>
                  </a:moveTo>
                  <a:lnTo>
                    <a:pt x="2143125" y="0"/>
                  </a:lnTo>
                  <a:lnTo>
                    <a:pt x="2143125" y="1685925"/>
                  </a:lnTo>
                  <a:lnTo>
                    <a:pt x="0" y="1685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394541" y="5929068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3896" y="987044"/>
            <a:ext cx="7804784" cy="299910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Incidents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require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shelter-</a:t>
            </a:r>
            <a:r>
              <a:rPr dirty="0" sz="3200" spc="-20">
                <a:latin typeface="Tahoma"/>
                <a:cs typeface="Tahoma"/>
              </a:rPr>
              <a:t>in-</a:t>
            </a:r>
            <a:r>
              <a:rPr dirty="0" sz="3200" spc="-10">
                <a:latin typeface="Tahoma"/>
                <a:cs typeface="Tahoma"/>
              </a:rPr>
              <a:t>place:</a:t>
            </a:r>
            <a:endParaRPr sz="3200">
              <a:latin typeface="Tahoma"/>
              <a:cs typeface="Tahoma"/>
            </a:endParaRPr>
          </a:p>
          <a:p>
            <a:pPr marL="355600" marR="25463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Release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biological,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radiological contaminants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Severe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weather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tornadoes</a:t>
            </a:r>
            <a:endParaRPr sz="2800">
              <a:latin typeface="Tahoma"/>
              <a:cs typeface="Tahoma"/>
            </a:endParaRPr>
          </a:p>
          <a:p>
            <a:pPr marL="355600" marR="3387725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situations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occurring </a:t>
            </a:r>
            <a:r>
              <a:rPr dirty="0" sz="2800">
                <a:latin typeface="Tahoma"/>
                <a:cs typeface="Tahoma"/>
              </a:rPr>
              <a:t>outside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/>
              <a:t>Conditions</a:t>
            </a:r>
            <a:r>
              <a:rPr dirty="0" sz="3700" spc="-65"/>
              <a:t> </a:t>
            </a:r>
            <a:r>
              <a:rPr dirty="0" sz="3700"/>
              <a:t>Requiring</a:t>
            </a:r>
            <a:r>
              <a:rPr dirty="0" sz="3700" spc="-65"/>
              <a:t> </a:t>
            </a:r>
            <a:r>
              <a:rPr dirty="0" sz="3700" spc="-10"/>
              <a:t>Shelter-in-Place</a:t>
            </a:r>
            <a:endParaRPr sz="3700"/>
          </a:p>
        </p:txBody>
      </p:sp>
      <p:grpSp>
        <p:nvGrpSpPr>
          <p:cNvPr id="4" name="object 4"/>
          <p:cNvGrpSpPr/>
          <p:nvPr/>
        </p:nvGrpSpPr>
        <p:grpSpPr>
          <a:xfrm>
            <a:off x="960500" y="4190619"/>
            <a:ext cx="2562860" cy="1587500"/>
            <a:chOff x="960500" y="4190619"/>
            <a:chExt cx="2562860" cy="1587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038" y="4200144"/>
              <a:ext cx="2543543" cy="15681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65263" y="4195381"/>
              <a:ext cx="2553335" cy="1577975"/>
            </a:xfrm>
            <a:custGeom>
              <a:avLst/>
              <a:gdLst/>
              <a:ahLst/>
              <a:cxnLst/>
              <a:rect l="l" t="t" r="r" b="b"/>
              <a:pathLst>
                <a:path w="2553335" h="1577975">
                  <a:moveTo>
                    <a:pt x="0" y="0"/>
                  </a:moveTo>
                  <a:lnTo>
                    <a:pt x="2553080" y="0"/>
                  </a:lnTo>
                  <a:lnTo>
                    <a:pt x="2553080" y="1577720"/>
                  </a:lnTo>
                  <a:lnTo>
                    <a:pt x="0" y="157772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15762" y="5810072"/>
            <a:ext cx="52768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CDC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45810" y="3267075"/>
            <a:ext cx="3191510" cy="2525395"/>
            <a:chOff x="5345810" y="3267075"/>
            <a:chExt cx="3191510" cy="252539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5335" y="3276600"/>
              <a:ext cx="3172205" cy="250400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350573" y="3271837"/>
              <a:ext cx="3181985" cy="2515870"/>
            </a:xfrm>
            <a:custGeom>
              <a:avLst/>
              <a:gdLst/>
              <a:ahLst/>
              <a:cxnLst/>
              <a:rect l="l" t="t" r="r" b="b"/>
              <a:pathLst>
                <a:path w="3181984" h="2515870">
                  <a:moveTo>
                    <a:pt x="0" y="0"/>
                  </a:moveTo>
                  <a:lnTo>
                    <a:pt x="3181731" y="0"/>
                  </a:lnTo>
                  <a:lnTo>
                    <a:pt x="3181731" y="2515743"/>
                  </a:lnTo>
                  <a:lnTo>
                    <a:pt x="0" y="251574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496809" y="5795502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FEMA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Region</a:t>
            </a:r>
            <a:r>
              <a:rPr dirty="0" sz="800" spc="-25">
                <a:latin typeface="Calibri"/>
                <a:cs typeface="Calibri"/>
              </a:rPr>
              <a:t> VI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796" y="928142"/>
            <a:ext cx="7314565" cy="299910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25">
                <a:latin typeface="Tahoma"/>
                <a:cs typeface="Tahoma"/>
              </a:rPr>
              <a:t>Shelter-</a:t>
            </a:r>
            <a:r>
              <a:rPr dirty="0" sz="3200" spc="-20">
                <a:latin typeface="Tahoma"/>
                <a:cs typeface="Tahoma"/>
              </a:rPr>
              <a:t>in-</a:t>
            </a:r>
            <a:r>
              <a:rPr dirty="0" sz="3200" spc="-10">
                <a:latin typeface="Tahoma"/>
                <a:cs typeface="Tahoma"/>
              </a:rPr>
              <a:t>place: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Means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taking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refuge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interior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room(s)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>
                <a:latin typeface="Tahoma"/>
                <a:cs typeface="Tahoma"/>
              </a:rPr>
              <a:t>no/few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windows</a:t>
            </a:r>
            <a:endParaRPr sz="2800">
              <a:latin typeface="Tahoma"/>
              <a:cs typeface="Tahoma"/>
            </a:endParaRPr>
          </a:p>
          <a:p>
            <a:pPr marL="355600" marR="4508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Local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authorities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often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issue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shelter-in-place </a:t>
            </a:r>
            <a:r>
              <a:rPr dirty="0" sz="2800">
                <a:latin typeface="Tahoma"/>
                <a:cs typeface="Tahoma"/>
              </a:rPr>
              <a:t>advice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TV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radio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Procedures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specific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worksite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/>
              <a:t>Conditions</a:t>
            </a:r>
            <a:r>
              <a:rPr dirty="0" sz="3700" spc="-65"/>
              <a:t> </a:t>
            </a:r>
            <a:r>
              <a:rPr dirty="0" sz="3700"/>
              <a:t>Requiring</a:t>
            </a:r>
            <a:r>
              <a:rPr dirty="0" sz="3700" spc="-65"/>
              <a:t> </a:t>
            </a:r>
            <a:r>
              <a:rPr dirty="0" sz="3700" spc="-10"/>
              <a:t>Shelter-in-Place</a:t>
            </a:r>
            <a:endParaRPr sz="3700"/>
          </a:p>
        </p:txBody>
      </p:sp>
      <p:grpSp>
        <p:nvGrpSpPr>
          <p:cNvPr id="4" name="object 4"/>
          <p:cNvGrpSpPr/>
          <p:nvPr/>
        </p:nvGrpSpPr>
        <p:grpSpPr>
          <a:xfrm>
            <a:off x="1285875" y="4046601"/>
            <a:ext cx="1761489" cy="1847850"/>
            <a:chOff x="1285875" y="4046601"/>
            <a:chExt cx="1761489" cy="1847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400" y="4056126"/>
              <a:ext cx="1741932" cy="1828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90637" y="4051363"/>
              <a:ext cx="1751964" cy="1838325"/>
            </a:xfrm>
            <a:custGeom>
              <a:avLst/>
              <a:gdLst/>
              <a:ahLst/>
              <a:cxnLst/>
              <a:rect l="l" t="t" r="r" b="b"/>
              <a:pathLst>
                <a:path w="1751964" h="1838325">
                  <a:moveTo>
                    <a:pt x="0" y="0"/>
                  </a:moveTo>
                  <a:lnTo>
                    <a:pt x="1751457" y="0"/>
                  </a:lnTo>
                  <a:lnTo>
                    <a:pt x="1751457" y="1838325"/>
                  </a:lnTo>
                  <a:lnTo>
                    <a:pt x="0" y="1838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952875" y="4943475"/>
            <a:ext cx="1238250" cy="857250"/>
            <a:chOff x="3952875" y="4943475"/>
            <a:chExt cx="1238250" cy="8572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2400" y="4953000"/>
              <a:ext cx="1219200" cy="8382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957637" y="4948237"/>
              <a:ext cx="1228725" cy="847725"/>
            </a:xfrm>
            <a:custGeom>
              <a:avLst/>
              <a:gdLst/>
              <a:ahLst/>
              <a:cxnLst/>
              <a:rect l="l" t="t" r="r" b="b"/>
              <a:pathLst>
                <a:path w="1228725" h="847725">
                  <a:moveTo>
                    <a:pt x="0" y="0"/>
                  </a:moveTo>
                  <a:lnTo>
                    <a:pt x="1228725" y="0"/>
                  </a:lnTo>
                  <a:lnTo>
                    <a:pt x="1228725" y="847725"/>
                  </a:lnTo>
                  <a:lnTo>
                    <a:pt x="0" y="847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7000" y="3103626"/>
            <a:ext cx="1904987" cy="2781299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4037677" y="5970523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9339" y="1103427"/>
            <a:ext cx="6567170" cy="2120265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200">
                <a:latin typeface="Tahoma"/>
                <a:cs typeface="Tahoma"/>
              </a:rPr>
              <a:t>Planning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shelter-</a:t>
            </a:r>
            <a:r>
              <a:rPr dirty="0" sz="3200" spc="-20">
                <a:latin typeface="Tahoma"/>
                <a:cs typeface="Tahoma"/>
              </a:rPr>
              <a:t>in-</a:t>
            </a:r>
            <a:r>
              <a:rPr dirty="0" sz="3200">
                <a:latin typeface="Tahoma"/>
                <a:cs typeface="Tahoma"/>
              </a:rPr>
              <a:t>place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actions: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Alerting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950" spc="-90" b="1" i="1">
                <a:solidFill>
                  <a:srgbClr val="FF0000"/>
                </a:solidFill>
                <a:latin typeface="Tahoma"/>
                <a:cs typeface="Tahoma"/>
              </a:rPr>
              <a:t>shelter-</a:t>
            </a:r>
            <a:r>
              <a:rPr dirty="0" sz="2950" spc="-85" b="1" i="1">
                <a:solidFill>
                  <a:srgbClr val="FF0000"/>
                </a:solidFill>
                <a:latin typeface="Tahoma"/>
                <a:cs typeface="Tahoma"/>
              </a:rPr>
              <a:t>in-</a:t>
            </a:r>
            <a:r>
              <a:rPr dirty="0" sz="2950" spc="-55" b="1" i="1">
                <a:solidFill>
                  <a:srgbClr val="FF0000"/>
                </a:solidFill>
                <a:latin typeface="Tahoma"/>
                <a:cs typeface="Tahoma"/>
              </a:rPr>
              <a:t>place</a:t>
            </a:r>
            <a:endParaRPr sz="295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Accounting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950" spc="-10" b="1" i="1">
                <a:solidFill>
                  <a:srgbClr val="FF0000"/>
                </a:solidFill>
                <a:latin typeface="Tahoma"/>
                <a:cs typeface="Tahoma"/>
              </a:rPr>
              <a:t>refuge</a:t>
            </a:r>
            <a:endParaRPr sz="295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Keeping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informed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3886200"/>
            <a:ext cx="2222753" cy="166344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172075" y="3711321"/>
            <a:ext cx="2762250" cy="1847850"/>
            <a:chOff x="5172075" y="3711321"/>
            <a:chExt cx="2762250" cy="18478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600" y="3720846"/>
              <a:ext cx="2743199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76837" y="3716083"/>
              <a:ext cx="2752725" cy="1838325"/>
            </a:xfrm>
            <a:custGeom>
              <a:avLst/>
              <a:gdLst/>
              <a:ahLst/>
              <a:cxnLst/>
              <a:rect l="l" t="t" r="r" b="b"/>
              <a:pathLst>
                <a:path w="2752725" h="1838325">
                  <a:moveTo>
                    <a:pt x="0" y="0"/>
                  </a:moveTo>
                  <a:lnTo>
                    <a:pt x="2752725" y="0"/>
                  </a:lnTo>
                  <a:lnTo>
                    <a:pt x="2752725" y="1838324"/>
                  </a:lnTo>
                  <a:lnTo>
                    <a:pt x="0" y="183832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037677" y="5894323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/>
              <a:t>Conditions</a:t>
            </a:r>
            <a:r>
              <a:rPr dirty="0" sz="3700" spc="-65"/>
              <a:t> </a:t>
            </a:r>
            <a:r>
              <a:rPr dirty="0" sz="3700"/>
              <a:t>Requiring</a:t>
            </a:r>
            <a:r>
              <a:rPr dirty="0" sz="3700" spc="-65"/>
              <a:t> </a:t>
            </a:r>
            <a:r>
              <a:rPr dirty="0" sz="3700" spc="-10"/>
              <a:t>Shelter-in-Place</a:t>
            </a:r>
            <a:endParaRPr sz="37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25"/>
              <a:t> </a:t>
            </a:r>
            <a:r>
              <a:rPr dirty="0"/>
              <a:t>Escape</a:t>
            </a:r>
            <a:r>
              <a:rPr dirty="0" spc="-110"/>
              <a:t> </a:t>
            </a:r>
            <a:r>
              <a:rPr dirty="0" spc="-10"/>
              <a:t>Routes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77612"/>
            <a:ext cx="7229475" cy="432879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Exit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routes: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Continuous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unobstructed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path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exit </a:t>
            </a:r>
            <a:r>
              <a:rPr dirty="0" sz="2800">
                <a:latin typeface="Tahoma"/>
                <a:cs typeface="Tahoma"/>
              </a:rPr>
              <a:t>travel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place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safety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Exit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access,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exit,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exit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discharge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be: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Clearly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marked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 spc="-30">
                <a:latin typeface="Tahoma"/>
                <a:cs typeface="Tahoma"/>
              </a:rPr>
              <a:t>Well-</a:t>
            </a:r>
            <a:r>
              <a:rPr dirty="0" sz="2400" spc="-25">
                <a:latin typeface="Tahoma"/>
                <a:cs typeface="Tahoma"/>
              </a:rPr>
              <a:t>lit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Appropriate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width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Unobstructed/clear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6875" y="3419475"/>
            <a:ext cx="2686050" cy="2019300"/>
            <a:chOff x="5476875" y="3419475"/>
            <a:chExt cx="2686050" cy="2019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0" y="3429000"/>
              <a:ext cx="2666999" cy="200024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81637" y="3424237"/>
              <a:ext cx="2676525" cy="2009775"/>
            </a:xfrm>
            <a:custGeom>
              <a:avLst/>
              <a:gdLst/>
              <a:ahLst/>
              <a:cxnLst/>
              <a:rect l="l" t="t" r="r" b="b"/>
              <a:pathLst>
                <a:path w="2676525" h="2009775">
                  <a:moveTo>
                    <a:pt x="0" y="0"/>
                  </a:moveTo>
                  <a:lnTo>
                    <a:pt x="2676525" y="0"/>
                  </a:lnTo>
                  <a:lnTo>
                    <a:pt x="2676525" y="2009775"/>
                  </a:lnTo>
                  <a:lnTo>
                    <a:pt x="0" y="20097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53197" y="5430559"/>
            <a:ext cx="55816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25"/>
              <a:t> </a:t>
            </a:r>
            <a:r>
              <a:rPr dirty="0"/>
              <a:t>Escape</a:t>
            </a:r>
            <a:r>
              <a:rPr dirty="0" spc="-110"/>
              <a:t> </a:t>
            </a:r>
            <a:r>
              <a:rPr dirty="0" spc="-10"/>
              <a:t>Routes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000414"/>
            <a:ext cx="5757545" cy="485394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Basic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exit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route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Permanent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Separated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fire-</a:t>
            </a:r>
            <a:r>
              <a:rPr dirty="0" sz="2400">
                <a:latin typeface="Tahoma"/>
                <a:cs typeface="Tahoma"/>
              </a:rPr>
              <a:t>resistant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materials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Limited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openings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Adequate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number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routes</a:t>
            </a:r>
            <a:endParaRPr sz="2400">
              <a:latin typeface="Tahoma"/>
              <a:cs typeface="Tahoma"/>
            </a:endParaRPr>
          </a:p>
          <a:p>
            <a:pPr lvl="1" marL="753745" marR="24257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Discharge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leading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directly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outside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place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access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outside</a:t>
            </a:r>
            <a:endParaRPr sz="2400">
              <a:latin typeface="Tahoma"/>
              <a:cs typeface="Tahoma"/>
            </a:endParaRPr>
          </a:p>
          <a:p>
            <a:pPr lvl="1" marL="754380" marR="918844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Exit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unlocked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inside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side-hinged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Adequate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capacity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Minimum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height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width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6402" y="1236726"/>
            <a:ext cx="1447799" cy="19049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401400" y="5864462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010018" y="3409569"/>
            <a:ext cx="1473835" cy="2437765"/>
            <a:chOff x="7010018" y="3409569"/>
            <a:chExt cx="1473835" cy="2437765"/>
          </a:xfrm>
        </p:grpSpPr>
        <p:sp>
          <p:nvSpPr>
            <p:cNvPr id="7" name="object 7" descr=""/>
            <p:cNvSpPr/>
            <p:nvPr/>
          </p:nvSpPr>
          <p:spPr>
            <a:xfrm>
              <a:off x="7019539" y="3419092"/>
              <a:ext cx="1450340" cy="2413635"/>
            </a:xfrm>
            <a:custGeom>
              <a:avLst/>
              <a:gdLst/>
              <a:ahLst/>
              <a:cxnLst/>
              <a:rect l="l" t="t" r="r" b="b"/>
              <a:pathLst>
                <a:path w="1450340" h="2413635">
                  <a:moveTo>
                    <a:pt x="1449731" y="2413030"/>
                  </a:moveTo>
                  <a:lnTo>
                    <a:pt x="0" y="2413030"/>
                  </a:lnTo>
                  <a:lnTo>
                    <a:pt x="0" y="0"/>
                  </a:lnTo>
                  <a:lnTo>
                    <a:pt x="1449731" y="0"/>
                  </a:lnTo>
                  <a:lnTo>
                    <a:pt x="1449731" y="24130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126161" y="3561912"/>
              <a:ext cx="1198880" cy="2227580"/>
            </a:xfrm>
            <a:custGeom>
              <a:avLst/>
              <a:gdLst/>
              <a:ahLst/>
              <a:cxnLst/>
              <a:rect l="l" t="t" r="r" b="b"/>
              <a:pathLst>
                <a:path w="1198879" h="2227579">
                  <a:moveTo>
                    <a:pt x="1198464" y="2227270"/>
                  </a:moveTo>
                  <a:lnTo>
                    <a:pt x="0" y="2227270"/>
                  </a:lnTo>
                  <a:lnTo>
                    <a:pt x="0" y="0"/>
                  </a:lnTo>
                  <a:lnTo>
                    <a:pt x="1198464" y="0"/>
                  </a:lnTo>
                  <a:lnTo>
                    <a:pt x="1198464" y="2227270"/>
                  </a:lnTo>
                  <a:close/>
                </a:path>
              </a:pathLst>
            </a:custGeom>
            <a:solidFill>
              <a:srgbClr val="8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053426" y="3457362"/>
              <a:ext cx="119380" cy="2330450"/>
            </a:xfrm>
            <a:custGeom>
              <a:avLst/>
              <a:gdLst/>
              <a:ahLst/>
              <a:cxnLst/>
              <a:rect l="l" t="t" r="r" b="b"/>
              <a:pathLst>
                <a:path w="119379" h="2330450">
                  <a:moveTo>
                    <a:pt x="119018" y="2329949"/>
                  </a:moveTo>
                  <a:lnTo>
                    <a:pt x="0" y="2329949"/>
                  </a:lnTo>
                  <a:lnTo>
                    <a:pt x="0" y="0"/>
                  </a:lnTo>
                  <a:lnTo>
                    <a:pt x="119018" y="134418"/>
                  </a:lnTo>
                  <a:lnTo>
                    <a:pt x="119018" y="2329949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053426" y="3456425"/>
              <a:ext cx="1394460" cy="134620"/>
            </a:xfrm>
            <a:custGeom>
              <a:avLst/>
              <a:gdLst/>
              <a:ahLst/>
              <a:cxnLst/>
              <a:rect l="l" t="t" r="r" b="b"/>
              <a:pathLst>
                <a:path w="1394459" h="134620">
                  <a:moveTo>
                    <a:pt x="1262107" y="134419"/>
                  </a:moveTo>
                  <a:lnTo>
                    <a:pt x="111578" y="134419"/>
                  </a:lnTo>
                  <a:lnTo>
                    <a:pt x="0" y="934"/>
                  </a:lnTo>
                  <a:lnTo>
                    <a:pt x="1394353" y="0"/>
                  </a:lnTo>
                  <a:lnTo>
                    <a:pt x="1262107" y="134419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315534" y="3457358"/>
              <a:ext cx="127000" cy="2329180"/>
            </a:xfrm>
            <a:custGeom>
              <a:avLst/>
              <a:gdLst/>
              <a:ahLst/>
              <a:cxnLst/>
              <a:rect l="l" t="t" r="r" b="b"/>
              <a:pathLst>
                <a:path w="127000" h="2329179">
                  <a:moveTo>
                    <a:pt x="125633" y="2329017"/>
                  </a:moveTo>
                  <a:lnTo>
                    <a:pt x="0" y="2329017"/>
                  </a:lnTo>
                  <a:lnTo>
                    <a:pt x="0" y="133484"/>
                  </a:lnTo>
                  <a:lnTo>
                    <a:pt x="126460" y="0"/>
                  </a:lnTo>
                  <a:lnTo>
                    <a:pt x="125633" y="2329017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250967" y="3599243"/>
              <a:ext cx="927100" cy="2172335"/>
            </a:xfrm>
            <a:custGeom>
              <a:avLst/>
              <a:gdLst/>
              <a:ahLst/>
              <a:cxnLst/>
              <a:rect l="l" t="t" r="r" b="b"/>
              <a:pathLst>
                <a:path w="927100" h="2172335">
                  <a:moveTo>
                    <a:pt x="0" y="2172194"/>
                  </a:moveTo>
                  <a:lnTo>
                    <a:pt x="824" y="0"/>
                  </a:lnTo>
                  <a:lnTo>
                    <a:pt x="926537" y="216566"/>
                  </a:lnTo>
                  <a:lnTo>
                    <a:pt x="926537" y="1926690"/>
                  </a:lnTo>
                  <a:lnTo>
                    <a:pt x="0" y="2172194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250966" y="3599243"/>
              <a:ext cx="927100" cy="2172335"/>
            </a:xfrm>
            <a:custGeom>
              <a:avLst/>
              <a:gdLst/>
              <a:ahLst/>
              <a:cxnLst/>
              <a:rect l="l" t="t" r="r" b="b"/>
              <a:pathLst>
                <a:path w="927100" h="2172335">
                  <a:moveTo>
                    <a:pt x="826" y="0"/>
                  </a:moveTo>
                  <a:lnTo>
                    <a:pt x="0" y="2172194"/>
                  </a:lnTo>
                  <a:lnTo>
                    <a:pt x="926538" y="1926690"/>
                  </a:lnTo>
                  <a:lnTo>
                    <a:pt x="926538" y="216565"/>
                  </a:lnTo>
                  <a:lnTo>
                    <a:pt x="826" y="0"/>
                  </a:lnTo>
                  <a:close/>
                </a:path>
              </a:pathLst>
            </a:custGeom>
            <a:ln w="6743">
              <a:solidFill>
                <a:srgbClr val="8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456772" y="3815809"/>
              <a:ext cx="604520" cy="810260"/>
            </a:xfrm>
            <a:custGeom>
              <a:avLst/>
              <a:gdLst/>
              <a:ahLst/>
              <a:cxnLst/>
              <a:rect l="l" t="t" r="r" b="b"/>
              <a:pathLst>
                <a:path w="604520" h="810260">
                  <a:moveTo>
                    <a:pt x="602538" y="810253"/>
                  </a:moveTo>
                  <a:lnTo>
                    <a:pt x="0" y="791586"/>
                  </a:lnTo>
                  <a:lnTo>
                    <a:pt x="0" y="0"/>
                  </a:lnTo>
                  <a:lnTo>
                    <a:pt x="604190" y="130686"/>
                  </a:lnTo>
                  <a:lnTo>
                    <a:pt x="602538" y="81025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460077" y="3845678"/>
              <a:ext cx="576580" cy="735965"/>
            </a:xfrm>
            <a:custGeom>
              <a:avLst/>
              <a:gdLst/>
              <a:ahLst/>
              <a:cxnLst/>
              <a:rect l="l" t="t" r="r" b="b"/>
              <a:pathLst>
                <a:path w="576579" h="735964">
                  <a:moveTo>
                    <a:pt x="574437" y="735578"/>
                  </a:moveTo>
                  <a:lnTo>
                    <a:pt x="0" y="730911"/>
                  </a:lnTo>
                  <a:lnTo>
                    <a:pt x="0" y="0"/>
                  </a:lnTo>
                  <a:lnTo>
                    <a:pt x="576089" y="123219"/>
                  </a:lnTo>
                  <a:lnTo>
                    <a:pt x="574437" y="735578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417097" y="3808338"/>
              <a:ext cx="33655" cy="799465"/>
            </a:xfrm>
            <a:custGeom>
              <a:avLst/>
              <a:gdLst/>
              <a:ahLst/>
              <a:cxnLst/>
              <a:rect l="l" t="t" r="r" b="b"/>
              <a:pathLst>
                <a:path w="33654" h="799464">
                  <a:moveTo>
                    <a:pt x="33061" y="799053"/>
                  </a:moveTo>
                  <a:lnTo>
                    <a:pt x="0" y="799053"/>
                  </a:lnTo>
                  <a:lnTo>
                    <a:pt x="0" y="0"/>
                  </a:lnTo>
                  <a:lnTo>
                    <a:pt x="33061" y="14935"/>
                  </a:lnTo>
                  <a:lnTo>
                    <a:pt x="33061" y="799053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450159" y="4725007"/>
              <a:ext cx="604520" cy="845819"/>
            </a:xfrm>
            <a:custGeom>
              <a:avLst/>
              <a:gdLst/>
              <a:ahLst/>
              <a:cxnLst/>
              <a:rect l="l" t="t" r="r" b="b"/>
              <a:pathLst>
                <a:path w="604520" h="845820">
                  <a:moveTo>
                    <a:pt x="0" y="845728"/>
                  </a:moveTo>
                  <a:lnTo>
                    <a:pt x="0" y="31737"/>
                  </a:lnTo>
                  <a:lnTo>
                    <a:pt x="603365" y="0"/>
                  </a:lnTo>
                  <a:lnTo>
                    <a:pt x="604190" y="718774"/>
                  </a:lnTo>
                  <a:lnTo>
                    <a:pt x="0" y="845728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465036" y="4753011"/>
              <a:ext cx="560070" cy="772160"/>
            </a:xfrm>
            <a:custGeom>
              <a:avLst/>
              <a:gdLst/>
              <a:ahLst/>
              <a:cxnLst/>
              <a:rect l="l" t="t" r="r" b="b"/>
              <a:pathLst>
                <a:path w="560070" h="772160">
                  <a:moveTo>
                    <a:pt x="0" y="771983"/>
                  </a:moveTo>
                  <a:lnTo>
                    <a:pt x="0" y="33605"/>
                  </a:lnTo>
                  <a:lnTo>
                    <a:pt x="558734" y="0"/>
                  </a:lnTo>
                  <a:lnTo>
                    <a:pt x="559561" y="662765"/>
                  </a:lnTo>
                  <a:lnTo>
                    <a:pt x="0" y="77198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416272" y="4756741"/>
              <a:ext cx="34925" cy="808990"/>
            </a:xfrm>
            <a:custGeom>
              <a:avLst/>
              <a:gdLst/>
              <a:ahLst/>
              <a:cxnLst/>
              <a:rect l="l" t="t" r="r" b="b"/>
              <a:pathLst>
                <a:path w="34925" h="808989">
                  <a:moveTo>
                    <a:pt x="34713" y="808389"/>
                  </a:moveTo>
                  <a:lnTo>
                    <a:pt x="0" y="802788"/>
                  </a:lnTo>
                  <a:lnTo>
                    <a:pt x="825" y="0"/>
                  </a:lnTo>
                  <a:lnTo>
                    <a:pt x="34713" y="1868"/>
                  </a:lnTo>
                  <a:lnTo>
                    <a:pt x="34713" y="808389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179057" y="3606701"/>
              <a:ext cx="73025" cy="2173605"/>
            </a:xfrm>
            <a:custGeom>
              <a:avLst/>
              <a:gdLst/>
              <a:ahLst/>
              <a:cxnLst/>
              <a:rect l="l" t="t" r="r" b="b"/>
              <a:pathLst>
                <a:path w="73025" h="2173604">
                  <a:moveTo>
                    <a:pt x="72734" y="2173127"/>
                  </a:moveTo>
                  <a:lnTo>
                    <a:pt x="0" y="2173127"/>
                  </a:lnTo>
                  <a:lnTo>
                    <a:pt x="0" y="29872"/>
                  </a:lnTo>
                  <a:lnTo>
                    <a:pt x="72734" y="0"/>
                  </a:lnTo>
                  <a:lnTo>
                    <a:pt x="72734" y="2173127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26250" y="4605517"/>
              <a:ext cx="110754" cy="145621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8070056" y="4535504"/>
              <a:ext cx="79375" cy="255904"/>
            </a:xfrm>
            <a:custGeom>
              <a:avLst/>
              <a:gdLst/>
              <a:ahLst/>
              <a:cxnLst/>
              <a:rect l="l" t="t" r="r" b="b"/>
              <a:pathLst>
                <a:path w="79375" h="255904">
                  <a:moveTo>
                    <a:pt x="79346" y="255771"/>
                  </a:moveTo>
                  <a:lnTo>
                    <a:pt x="0" y="255771"/>
                  </a:lnTo>
                  <a:lnTo>
                    <a:pt x="0" y="0"/>
                  </a:lnTo>
                  <a:lnTo>
                    <a:pt x="79346" y="0"/>
                  </a:lnTo>
                  <a:lnTo>
                    <a:pt x="79346" y="255771"/>
                  </a:lnTo>
                  <a:close/>
                </a:path>
              </a:pathLst>
            </a:custGeom>
            <a:solidFill>
              <a:srgbClr val="FF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074189" y="4537370"/>
              <a:ext cx="73025" cy="251460"/>
            </a:xfrm>
            <a:custGeom>
              <a:avLst/>
              <a:gdLst/>
              <a:ahLst/>
              <a:cxnLst/>
              <a:rect l="l" t="t" r="r" b="b"/>
              <a:pathLst>
                <a:path w="73025" h="251460">
                  <a:moveTo>
                    <a:pt x="72734" y="251104"/>
                  </a:moveTo>
                  <a:lnTo>
                    <a:pt x="0" y="251104"/>
                  </a:lnTo>
                  <a:lnTo>
                    <a:pt x="0" y="0"/>
                  </a:lnTo>
                  <a:lnTo>
                    <a:pt x="72734" y="0"/>
                  </a:lnTo>
                  <a:lnTo>
                    <a:pt x="72734" y="251104"/>
                  </a:lnTo>
                  <a:close/>
                </a:path>
              </a:pathLst>
            </a:custGeom>
            <a:solidFill>
              <a:srgbClr val="DF6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074189" y="4537369"/>
              <a:ext cx="73025" cy="251460"/>
            </a:xfrm>
            <a:custGeom>
              <a:avLst/>
              <a:gdLst/>
              <a:ahLst/>
              <a:cxnLst/>
              <a:rect l="l" t="t" r="r" b="b"/>
              <a:pathLst>
                <a:path w="73025" h="251460">
                  <a:moveTo>
                    <a:pt x="0" y="0"/>
                  </a:moveTo>
                  <a:lnTo>
                    <a:pt x="72734" y="0"/>
                  </a:lnTo>
                  <a:lnTo>
                    <a:pt x="72734" y="251104"/>
                  </a:lnTo>
                  <a:lnTo>
                    <a:pt x="0" y="251104"/>
                  </a:lnTo>
                  <a:lnTo>
                    <a:pt x="0" y="0"/>
                  </a:lnTo>
                  <a:close/>
                </a:path>
              </a:pathLst>
            </a:custGeom>
            <a:ln w="6678">
              <a:solidFill>
                <a:srgbClr val="FFC08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2454" y="4555105"/>
              <a:ext cx="81826" cy="16522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7014781" y="3414331"/>
              <a:ext cx="1464310" cy="2428240"/>
            </a:xfrm>
            <a:custGeom>
              <a:avLst/>
              <a:gdLst/>
              <a:ahLst/>
              <a:cxnLst/>
              <a:rect l="l" t="t" r="r" b="b"/>
              <a:pathLst>
                <a:path w="1464309" h="2428240">
                  <a:moveTo>
                    <a:pt x="0" y="0"/>
                  </a:moveTo>
                  <a:lnTo>
                    <a:pt x="1464182" y="0"/>
                  </a:lnTo>
                  <a:lnTo>
                    <a:pt x="1464182" y="2428113"/>
                  </a:lnTo>
                  <a:lnTo>
                    <a:pt x="0" y="24281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8" name="object 2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/>
              <a:t>Emergency</a:t>
            </a:r>
            <a:r>
              <a:rPr dirty="0" spc="-125"/>
              <a:t> </a:t>
            </a:r>
            <a:r>
              <a:rPr dirty="0"/>
              <a:t>Escape</a:t>
            </a:r>
            <a:r>
              <a:rPr dirty="0" spc="-110"/>
              <a:t> </a:t>
            </a:r>
            <a:r>
              <a:rPr dirty="0" spc="-10"/>
              <a:t>Routes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57997" y="995212"/>
            <a:ext cx="8004809" cy="185610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Clearly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communicate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3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escape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route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Exit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access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pathway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Nearest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points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building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Pathway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building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structure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36688" y="3010090"/>
            <a:ext cx="2295525" cy="2870835"/>
            <a:chOff x="936688" y="3010090"/>
            <a:chExt cx="2295525" cy="2870835"/>
          </a:xfrm>
        </p:grpSpPr>
        <p:sp>
          <p:nvSpPr>
            <p:cNvPr id="5" name="object 5" descr=""/>
            <p:cNvSpPr/>
            <p:nvPr/>
          </p:nvSpPr>
          <p:spPr>
            <a:xfrm>
              <a:off x="941450" y="3014852"/>
              <a:ext cx="2286000" cy="2856865"/>
            </a:xfrm>
            <a:custGeom>
              <a:avLst/>
              <a:gdLst/>
              <a:ahLst/>
              <a:cxnLst/>
              <a:rect l="l" t="t" r="r" b="b"/>
              <a:pathLst>
                <a:path w="2286000" h="2856865">
                  <a:moveTo>
                    <a:pt x="2286000" y="0"/>
                  </a:moveTo>
                  <a:lnTo>
                    <a:pt x="0" y="0"/>
                  </a:lnTo>
                  <a:lnTo>
                    <a:pt x="0" y="2856738"/>
                  </a:lnTo>
                  <a:lnTo>
                    <a:pt x="2286000" y="2856738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41450" y="3014852"/>
              <a:ext cx="2286000" cy="2856865"/>
            </a:xfrm>
            <a:custGeom>
              <a:avLst/>
              <a:gdLst/>
              <a:ahLst/>
              <a:cxnLst/>
              <a:rect l="l" t="t" r="r" b="b"/>
              <a:pathLst>
                <a:path w="2286000" h="2856865">
                  <a:moveTo>
                    <a:pt x="0" y="0"/>
                  </a:moveTo>
                  <a:lnTo>
                    <a:pt x="2286000" y="0"/>
                  </a:lnTo>
                  <a:lnTo>
                    <a:pt x="2286000" y="2856738"/>
                  </a:lnTo>
                  <a:lnTo>
                    <a:pt x="0" y="285673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1100" y="3643122"/>
              <a:ext cx="1805177" cy="222808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76337" y="3638359"/>
              <a:ext cx="1814830" cy="2237740"/>
            </a:xfrm>
            <a:custGeom>
              <a:avLst/>
              <a:gdLst/>
              <a:ahLst/>
              <a:cxnLst/>
              <a:rect l="l" t="t" r="r" b="b"/>
              <a:pathLst>
                <a:path w="1814830" h="2237740">
                  <a:moveTo>
                    <a:pt x="0" y="0"/>
                  </a:moveTo>
                  <a:lnTo>
                    <a:pt x="1814702" y="0"/>
                  </a:lnTo>
                  <a:lnTo>
                    <a:pt x="1814702" y="2237613"/>
                  </a:lnTo>
                  <a:lnTo>
                    <a:pt x="0" y="22376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881" y="3143249"/>
              <a:ext cx="661415" cy="42443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718119" y="3138487"/>
              <a:ext cx="671195" cy="434340"/>
            </a:xfrm>
            <a:custGeom>
              <a:avLst/>
              <a:gdLst/>
              <a:ahLst/>
              <a:cxnLst/>
              <a:rect l="l" t="t" r="r" b="b"/>
              <a:pathLst>
                <a:path w="671194" h="434339">
                  <a:moveTo>
                    <a:pt x="0" y="0"/>
                  </a:moveTo>
                  <a:lnTo>
                    <a:pt x="670941" y="0"/>
                  </a:lnTo>
                  <a:lnTo>
                    <a:pt x="670941" y="433959"/>
                  </a:lnTo>
                  <a:lnTo>
                    <a:pt x="0" y="43395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3597783" y="3005708"/>
            <a:ext cx="1948814" cy="2877820"/>
            <a:chOff x="3597783" y="3005708"/>
            <a:chExt cx="1948814" cy="287782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7308" y="3015233"/>
              <a:ext cx="1929383" cy="285826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602545" y="3010471"/>
              <a:ext cx="1939289" cy="2868295"/>
            </a:xfrm>
            <a:custGeom>
              <a:avLst/>
              <a:gdLst/>
              <a:ahLst/>
              <a:cxnLst/>
              <a:rect l="l" t="t" r="r" b="b"/>
              <a:pathLst>
                <a:path w="1939289" h="2868295">
                  <a:moveTo>
                    <a:pt x="0" y="0"/>
                  </a:moveTo>
                  <a:lnTo>
                    <a:pt x="1938909" y="0"/>
                  </a:lnTo>
                  <a:lnTo>
                    <a:pt x="1938909" y="2867787"/>
                  </a:lnTo>
                  <a:lnTo>
                    <a:pt x="0" y="286778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4037677" y="5894323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5916929" y="3014472"/>
            <a:ext cx="2465070" cy="2852420"/>
            <a:chOff x="5916929" y="3014472"/>
            <a:chExt cx="2465070" cy="2852420"/>
          </a:xfrm>
        </p:grpSpPr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26073" y="3044952"/>
              <a:ext cx="2440685" cy="281939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916930" y="3014471"/>
              <a:ext cx="2465070" cy="2853055"/>
            </a:xfrm>
            <a:custGeom>
              <a:avLst/>
              <a:gdLst/>
              <a:ahLst/>
              <a:cxnLst/>
              <a:rect l="l" t="t" r="r" b="b"/>
              <a:pathLst>
                <a:path w="2465070" h="2853054">
                  <a:moveTo>
                    <a:pt x="2465070" y="0"/>
                  </a:moveTo>
                  <a:lnTo>
                    <a:pt x="2406129" y="0"/>
                  </a:lnTo>
                  <a:lnTo>
                    <a:pt x="2406129" y="68580"/>
                  </a:lnTo>
                  <a:lnTo>
                    <a:pt x="2406129" y="2785110"/>
                  </a:lnTo>
                  <a:lnTo>
                    <a:pt x="58940" y="2785110"/>
                  </a:lnTo>
                  <a:lnTo>
                    <a:pt x="58940" y="68580"/>
                  </a:lnTo>
                  <a:lnTo>
                    <a:pt x="217678" y="68580"/>
                  </a:lnTo>
                  <a:lnTo>
                    <a:pt x="2406129" y="68580"/>
                  </a:lnTo>
                  <a:lnTo>
                    <a:pt x="2406129" y="0"/>
                  </a:lnTo>
                  <a:lnTo>
                    <a:pt x="217678" y="0"/>
                  </a:lnTo>
                  <a:lnTo>
                    <a:pt x="0" y="0"/>
                  </a:lnTo>
                  <a:lnTo>
                    <a:pt x="0" y="68580"/>
                  </a:lnTo>
                  <a:lnTo>
                    <a:pt x="0" y="2785110"/>
                  </a:lnTo>
                  <a:lnTo>
                    <a:pt x="0" y="2852432"/>
                  </a:lnTo>
                  <a:lnTo>
                    <a:pt x="2465070" y="2852432"/>
                  </a:lnTo>
                  <a:lnTo>
                    <a:pt x="2465070" y="2785110"/>
                  </a:lnTo>
                  <a:lnTo>
                    <a:pt x="2465070" y="68580"/>
                  </a:lnTo>
                  <a:lnTo>
                    <a:pt x="24650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4663" y="3803904"/>
              <a:ext cx="471665" cy="307085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6106667" y="4282439"/>
              <a:ext cx="407034" cy="0"/>
            </a:xfrm>
            <a:custGeom>
              <a:avLst/>
              <a:gdLst/>
              <a:ahLst/>
              <a:cxnLst/>
              <a:rect l="l" t="t" r="r" b="b"/>
              <a:pathLst>
                <a:path w="407034" h="0">
                  <a:moveTo>
                    <a:pt x="0" y="0"/>
                  </a:moveTo>
                  <a:lnTo>
                    <a:pt x="406908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437378" y="4234809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76200" h="95250">
                  <a:moveTo>
                    <a:pt x="0" y="0"/>
                  </a:moveTo>
                  <a:lnTo>
                    <a:pt x="76200" y="47624"/>
                  </a:lnTo>
                  <a:lnTo>
                    <a:pt x="0" y="95249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94100" y="3910838"/>
            <a:ext cx="1981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50">
                <a:latin typeface="Tahoma"/>
                <a:cs typeface="Tahoma"/>
              </a:rPr>
              <a:t>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304274" y="4215586"/>
            <a:ext cx="3009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25">
                <a:latin typeface="Tahoma"/>
                <a:cs typeface="Tahoma"/>
              </a:rPr>
              <a:t>an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579017" y="3923414"/>
            <a:ext cx="1962150" cy="61150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12700" indent="-13335">
              <a:lnSpc>
                <a:spcPts val="2400"/>
              </a:lnSpc>
              <a:spcBef>
                <a:spcPts val="10"/>
              </a:spcBef>
            </a:pPr>
            <a:r>
              <a:rPr dirty="0" sz="2000">
                <a:latin typeface="Tahoma"/>
                <a:cs typeface="Tahoma"/>
              </a:rPr>
              <a:t>esignate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primary </a:t>
            </a:r>
            <a:r>
              <a:rPr dirty="0" sz="2000">
                <a:latin typeface="Tahoma"/>
                <a:cs typeface="Tahoma"/>
              </a:rPr>
              <a:t>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secondary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exits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492880" y="749680"/>
            <a:ext cx="5292090" cy="1444625"/>
            <a:chOff x="3492880" y="749680"/>
            <a:chExt cx="5292090" cy="1444625"/>
          </a:xfrm>
        </p:grpSpPr>
        <p:sp>
          <p:nvSpPr>
            <p:cNvPr id="6" name="object 6" descr=""/>
            <p:cNvSpPr/>
            <p:nvPr/>
          </p:nvSpPr>
          <p:spPr>
            <a:xfrm>
              <a:off x="3505581" y="1496059"/>
              <a:ext cx="1066800" cy="685800"/>
            </a:xfrm>
            <a:custGeom>
              <a:avLst/>
              <a:gdLst/>
              <a:ahLst/>
              <a:cxnLst/>
              <a:rect l="l" t="t" r="r" b="b"/>
              <a:pathLst>
                <a:path w="1066800" h="685800">
                  <a:moveTo>
                    <a:pt x="1066800" y="0"/>
                  </a:moveTo>
                  <a:lnTo>
                    <a:pt x="981075" y="0"/>
                  </a:lnTo>
                  <a:lnTo>
                    <a:pt x="981075" y="85090"/>
                  </a:lnTo>
                  <a:lnTo>
                    <a:pt x="981075" y="599440"/>
                  </a:lnTo>
                  <a:lnTo>
                    <a:pt x="85725" y="599440"/>
                  </a:lnTo>
                  <a:lnTo>
                    <a:pt x="85725" y="85090"/>
                  </a:lnTo>
                  <a:lnTo>
                    <a:pt x="981075" y="85090"/>
                  </a:lnTo>
                  <a:lnTo>
                    <a:pt x="981075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599440"/>
                  </a:lnTo>
                  <a:lnTo>
                    <a:pt x="0" y="685800"/>
                  </a:lnTo>
                  <a:lnTo>
                    <a:pt x="1066800" y="685800"/>
                  </a:lnTo>
                  <a:lnTo>
                    <a:pt x="1066800" y="599440"/>
                  </a:lnTo>
                  <a:lnTo>
                    <a:pt x="1066800" y="85090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05580" y="1495425"/>
              <a:ext cx="1066800" cy="685800"/>
            </a:xfrm>
            <a:custGeom>
              <a:avLst/>
              <a:gdLst/>
              <a:ahLst/>
              <a:cxnLst/>
              <a:rect l="l" t="t" r="r" b="b"/>
              <a:pathLst>
                <a:path w="1066800" h="685800">
                  <a:moveTo>
                    <a:pt x="0" y="0"/>
                  </a:moveTo>
                  <a:lnTo>
                    <a:pt x="1066800" y="0"/>
                  </a:lnTo>
                  <a:lnTo>
                    <a:pt x="1066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  <a:path w="1066800" h="685800">
                  <a:moveTo>
                    <a:pt x="85725" y="600075"/>
                  </a:moveTo>
                  <a:lnTo>
                    <a:pt x="981075" y="600075"/>
                  </a:lnTo>
                  <a:lnTo>
                    <a:pt x="981075" y="85725"/>
                  </a:lnTo>
                  <a:lnTo>
                    <a:pt x="85725" y="85725"/>
                  </a:lnTo>
                  <a:lnTo>
                    <a:pt x="85725" y="60007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257163" y="762380"/>
              <a:ext cx="2514600" cy="990600"/>
            </a:xfrm>
            <a:custGeom>
              <a:avLst/>
              <a:gdLst/>
              <a:ahLst/>
              <a:cxnLst/>
              <a:rect l="l" t="t" r="r" b="b"/>
              <a:pathLst>
                <a:path w="2514600" h="990600">
                  <a:moveTo>
                    <a:pt x="25146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2514600" y="99060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257163" y="762380"/>
              <a:ext cx="2514600" cy="990600"/>
            </a:xfrm>
            <a:custGeom>
              <a:avLst/>
              <a:gdLst/>
              <a:ahLst/>
              <a:cxnLst/>
              <a:rect l="l" t="t" r="r" b="b"/>
              <a:pathLst>
                <a:path w="2514600" h="990600">
                  <a:moveTo>
                    <a:pt x="0" y="0"/>
                  </a:moveTo>
                  <a:lnTo>
                    <a:pt x="2514600" y="0"/>
                  </a:lnTo>
                  <a:lnTo>
                    <a:pt x="2514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516528" y="948118"/>
              <a:ext cx="1728470" cy="565150"/>
            </a:xfrm>
            <a:custGeom>
              <a:avLst/>
              <a:gdLst/>
              <a:ahLst/>
              <a:cxnLst/>
              <a:rect l="l" t="t" r="r" b="b"/>
              <a:pathLst>
                <a:path w="1728470" h="565150">
                  <a:moveTo>
                    <a:pt x="1727860" y="0"/>
                  </a:moveTo>
                  <a:lnTo>
                    <a:pt x="1321523" y="0"/>
                  </a:lnTo>
                  <a:lnTo>
                    <a:pt x="0" y="564565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408591" y="951614"/>
            <a:ext cx="2211070" cy="61150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408305" indent="-408940">
              <a:lnSpc>
                <a:spcPts val="2400"/>
              </a:lnSpc>
              <a:spcBef>
                <a:spcPts val="10"/>
              </a:spcBef>
            </a:pPr>
            <a:r>
              <a:rPr dirty="0" sz="2000">
                <a:latin typeface="Tahoma"/>
                <a:cs typeface="Tahoma"/>
              </a:rPr>
              <a:t>No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emergency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exits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10">
                <a:latin typeface="Tahoma"/>
                <a:cs typeface="Tahoma"/>
              </a:rPr>
              <a:t> restrooms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322199" y="749680"/>
            <a:ext cx="8462645" cy="4499610"/>
            <a:chOff x="322199" y="749680"/>
            <a:chExt cx="8462645" cy="4499610"/>
          </a:xfrm>
        </p:grpSpPr>
        <p:sp>
          <p:nvSpPr>
            <p:cNvPr id="13" name="object 13" descr=""/>
            <p:cNvSpPr/>
            <p:nvPr/>
          </p:nvSpPr>
          <p:spPr>
            <a:xfrm>
              <a:off x="5105781" y="4495800"/>
              <a:ext cx="843280" cy="685800"/>
            </a:xfrm>
            <a:custGeom>
              <a:avLst/>
              <a:gdLst/>
              <a:ahLst/>
              <a:cxnLst/>
              <a:rect l="l" t="t" r="r" b="b"/>
              <a:pathLst>
                <a:path w="843279" h="685800">
                  <a:moveTo>
                    <a:pt x="842772" y="0"/>
                  </a:moveTo>
                  <a:lnTo>
                    <a:pt x="0" y="0"/>
                  </a:lnTo>
                  <a:lnTo>
                    <a:pt x="0" y="86360"/>
                  </a:lnTo>
                  <a:lnTo>
                    <a:pt x="0" y="600710"/>
                  </a:lnTo>
                  <a:lnTo>
                    <a:pt x="0" y="685800"/>
                  </a:lnTo>
                  <a:lnTo>
                    <a:pt x="842772" y="685800"/>
                  </a:lnTo>
                  <a:lnTo>
                    <a:pt x="842772" y="600710"/>
                  </a:lnTo>
                  <a:lnTo>
                    <a:pt x="85725" y="600710"/>
                  </a:lnTo>
                  <a:lnTo>
                    <a:pt x="85725" y="86360"/>
                  </a:lnTo>
                  <a:lnTo>
                    <a:pt x="757047" y="86360"/>
                  </a:lnTo>
                  <a:lnTo>
                    <a:pt x="757047" y="600456"/>
                  </a:lnTo>
                  <a:lnTo>
                    <a:pt x="842772" y="600456"/>
                  </a:lnTo>
                  <a:lnTo>
                    <a:pt x="842772" y="86360"/>
                  </a:lnTo>
                  <a:lnTo>
                    <a:pt x="842772" y="86106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105781" y="4496180"/>
              <a:ext cx="843280" cy="685800"/>
            </a:xfrm>
            <a:custGeom>
              <a:avLst/>
              <a:gdLst/>
              <a:ahLst/>
              <a:cxnLst/>
              <a:rect l="l" t="t" r="r" b="b"/>
              <a:pathLst>
                <a:path w="843279" h="685800">
                  <a:moveTo>
                    <a:pt x="0" y="0"/>
                  </a:moveTo>
                  <a:lnTo>
                    <a:pt x="842772" y="0"/>
                  </a:lnTo>
                  <a:lnTo>
                    <a:pt x="84277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  <a:path w="843279" h="685800">
                  <a:moveTo>
                    <a:pt x="85725" y="600075"/>
                  </a:moveTo>
                  <a:lnTo>
                    <a:pt x="757047" y="600075"/>
                  </a:lnTo>
                  <a:lnTo>
                    <a:pt x="757047" y="85725"/>
                  </a:lnTo>
                  <a:lnTo>
                    <a:pt x="85725" y="85725"/>
                  </a:lnTo>
                  <a:lnTo>
                    <a:pt x="85725" y="60007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629781" y="4016883"/>
              <a:ext cx="2142490" cy="1219200"/>
            </a:xfrm>
            <a:custGeom>
              <a:avLst/>
              <a:gdLst/>
              <a:ahLst/>
              <a:cxnLst/>
              <a:rect l="l" t="t" r="r" b="b"/>
              <a:pathLst>
                <a:path w="2142490" h="1219200">
                  <a:moveTo>
                    <a:pt x="2141981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2141981" y="1219200"/>
                  </a:lnTo>
                  <a:lnTo>
                    <a:pt x="214198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629781" y="4016883"/>
              <a:ext cx="2142490" cy="1219200"/>
            </a:xfrm>
            <a:custGeom>
              <a:avLst/>
              <a:gdLst/>
              <a:ahLst/>
              <a:cxnLst/>
              <a:rect l="l" t="t" r="r" b="b"/>
              <a:pathLst>
                <a:path w="2142490" h="1219200">
                  <a:moveTo>
                    <a:pt x="0" y="0"/>
                  </a:moveTo>
                  <a:lnTo>
                    <a:pt x="2141981" y="0"/>
                  </a:lnTo>
                  <a:lnTo>
                    <a:pt x="2141981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916119" y="4245483"/>
              <a:ext cx="702945" cy="267970"/>
            </a:xfrm>
            <a:custGeom>
              <a:avLst/>
              <a:gdLst/>
              <a:ahLst/>
              <a:cxnLst/>
              <a:rect l="l" t="t" r="r" b="b"/>
              <a:pathLst>
                <a:path w="702945" h="267970">
                  <a:moveTo>
                    <a:pt x="702779" y="0"/>
                  </a:moveTo>
                  <a:lnTo>
                    <a:pt x="356654" y="0"/>
                  </a:lnTo>
                  <a:lnTo>
                    <a:pt x="0" y="267462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34899" y="1242059"/>
              <a:ext cx="814069" cy="685800"/>
            </a:xfrm>
            <a:custGeom>
              <a:avLst/>
              <a:gdLst/>
              <a:ahLst/>
              <a:cxnLst/>
              <a:rect l="l" t="t" r="r" b="b"/>
              <a:pathLst>
                <a:path w="814069" h="685800">
                  <a:moveTo>
                    <a:pt x="813816" y="0"/>
                  </a:moveTo>
                  <a:lnTo>
                    <a:pt x="0" y="0"/>
                  </a:lnTo>
                  <a:lnTo>
                    <a:pt x="0" y="85090"/>
                  </a:lnTo>
                  <a:lnTo>
                    <a:pt x="0" y="599440"/>
                  </a:lnTo>
                  <a:lnTo>
                    <a:pt x="0" y="685800"/>
                  </a:lnTo>
                  <a:lnTo>
                    <a:pt x="813816" y="685800"/>
                  </a:lnTo>
                  <a:lnTo>
                    <a:pt x="813816" y="599694"/>
                  </a:lnTo>
                  <a:lnTo>
                    <a:pt x="813816" y="599440"/>
                  </a:lnTo>
                  <a:lnTo>
                    <a:pt x="813816" y="85344"/>
                  </a:lnTo>
                  <a:lnTo>
                    <a:pt x="728078" y="85344"/>
                  </a:lnTo>
                  <a:lnTo>
                    <a:pt x="728078" y="599440"/>
                  </a:lnTo>
                  <a:lnTo>
                    <a:pt x="85725" y="599440"/>
                  </a:lnTo>
                  <a:lnTo>
                    <a:pt x="85725" y="85090"/>
                  </a:lnTo>
                  <a:lnTo>
                    <a:pt x="813816" y="85090"/>
                  </a:lnTo>
                  <a:lnTo>
                    <a:pt x="81381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34899" y="1241679"/>
              <a:ext cx="814069" cy="685800"/>
            </a:xfrm>
            <a:custGeom>
              <a:avLst/>
              <a:gdLst/>
              <a:ahLst/>
              <a:cxnLst/>
              <a:rect l="l" t="t" r="r" b="b"/>
              <a:pathLst>
                <a:path w="814069" h="685800">
                  <a:moveTo>
                    <a:pt x="0" y="0"/>
                  </a:moveTo>
                  <a:lnTo>
                    <a:pt x="813816" y="0"/>
                  </a:lnTo>
                  <a:lnTo>
                    <a:pt x="813816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  <a:path w="814069" h="685800">
                  <a:moveTo>
                    <a:pt x="85724" y="600075"/>
                  </a:moveTo>
                  <a:lnTo>
                    <a:pt x="728090" y="600075"/>
                  </a:lnTo>
                  <a:lnTo>
                    <a:pt x="728090" y="85725"/>
                  </a:lnTo>
                  <a:lnTo>
                    <a:pt x="85724" y="85725"/>
                  </a:lnTo>
                  <a:lnTo>
                    <a:pt x="85724" y="60007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477381" y="762380"/>
              <a:ext cx="2209800" cy="1219200"/>
            </a:xfrm>
            <a:custGeom>
              <a:avLst/>
              <a:gdLst/>
              <a:ahLst/>
              <a:cxnLst/>
              <a:rect l="l" t="t" r="r" b="b"/>
              <a:pathLst>
                <a:path w="2209800" h="1219200">
                  <a:moveTo>
                    <a:pt x="2209800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2209800" y="1219200"/>
                  </a:lnTo>
                  <a:lnTo>
                    <a:pt x="2209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477381" y="762380"/>
              <a:ext cx="2209800" cy="1219200"/>
            </a:xfrm>
            <a:custGeom>
              <a:avLst/>
              <a:gdLst/>
              <a:ahLst/>
              <a:cxnLst/>
              <a:rect l="l" t="t" r="r" b="b"/>
              <a:pathLst>
                <a:path w="2209800" h="1219200">
                  <a:moveTo>
                    <a:pt x="0" y="0"/>
                  </a:moveTo>
                  <a:lnTo>
                    <a:pt x="2209800" y="0"/>
                  </a:lnTo>
                  <a:lnTo>
                    <a:pt x="22098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135851" y="990980"/>
              <a:ext cx="5330825" cy="325755"/>
            </a:xfrm>
            <a:custGeom>
              <a:avLst/>
              <a:gdLst/>
              <a:ahLst/>
              <a:cxnLst/>
              <a:rect l="l" t="t" r="r" b="b"/>
              <a:pathLst>
                <a:path w="5330825" h="325755">
                  <a:moveTo>
                    <a:pt x="5330304" y="0"/>
                  </a:moveTo>
                  <a:lnTo>
                    <a:pt x="5044859" y="11569"/>
                  </a:lnTo>
                  <a:lnTo>
                    <a:pt x="0" y="325348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6773322" y="913514"/>
            <a:ext cx="1616710" cy="306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00"/>
              </a:lnSpc>
            </a:pPr>
            <a:r>
              <a:rPr dirty="0" sz="2000">
                <a:latin typeface="Tahoma"/>
                <a:cs typeface="Tahoma"/>
              </a:rPr>
              <a:t>No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emergency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3492880" y="2612770"/>
            <a:ext cx="5045075" cy="927735"/>
            <a:chOff x="3492880" y="2612770"/>
            <a:chExt cx="5045075" cy="927735"/>
          </a:xfrm>
        </p:grpSpPr>
        <p:sp>
          <p:nvSpPr>
            <p:cNvPr id="25" name="object 25" descr=""/>
            <p:cNvSpPr/>
            <p:nvPr/>
          </p:nvSpPr>
          <p:spPr>
            <a:xfrm>
              <a:off x="3505581" y="3173729"/>
              <a:ext cx="533400" cy="354330"/>
            </a:xfrm>
            <a:custGeom>
              <a:avLst/>
              <a:gdLst/>
              <a:ahLst/>
              <a:cxnLst/>
              <a:rect l="l" t="t" r="r" b="b"/>
              <a:pathLst>
                <a:path w="533400" h="354329">
                  <a:moveTo>
                    <a:pt x="533400" y="44577"/>
                  </a:moveTo>
                  <a:lnTo>
                    <a:pt x="489204" y="44577"/>
                  </a:lnTo>
                  <a:lnTo>
                    <a:pt x="489204" y="309753"/>
                  </a:lnTo>
                  <a:lnTo>
                    <a:pt x="533400" y="309753"/>
                  </a:lnTo>
                  <a:lnTo>
                    <a:pt x="533400" y="44577"/>
                  </a:lnTo>
                  <a:close/>
                </a:path>
                <a:path w="533400" h="354329">
                  <a:moveTo>
                    <a:pt x="533400" y="0"/>
                  </a:moveTo>
                  <a:lnTo>
                    <a:pt x="0" y="0"/>
                  </a:lnTo>
                  <a:lnTo>
                    <a:pt x="0" y="44450"/>
                  </a:lnTo>
                  <a:lnTo>
                    <a:pt x="0" y="309880"/>
                  </a:lnTo>
                  <a:lnTo>
                    <a:pt x="0" y="354330"/>
                  </a:lnTo>
                  <a:lnTo>
                    <a:pt x="533400" y="354330"/>
                  </a:lnTo>
                  <a:lnTo>
                    <a:pt x="533400" y="309880"/>
                  </a:lnTo>
                  <a:lnTo>
                    <a:pt x="44196" y="309880"/>
                  </a:lnTo>
                  <a:lnTo>
                    <a:pt x="44196" y="44450"/>
                  </a:lnTo>
                  <a:lnTo>
                    <a:pt x="533400" y="4445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505580" y="3174110"/>
              <a:ext cx="533400" cy="353695"/>
            </a:xfrm>
            <a:custGeom>
              <a:avLst/>
              <a:gdLst/>
              <a:ahLst/>
              <a:cxnLst/>
              <a:rect l="l" t="t" r="r" b="b"/>
              <a:pathLst>
                <a:path w="533400" h="353695">
                  <a:moveTo>
                    <a:pt x="0" y="0"/>
                  </a:moveTo>
                  <a:lnTo>
                    <a:pt x="533400" y="0"/>
                  </a:lnTo>
                  <a:lnTo>
                    <a:pt x="533400" y="353567"/>
                  </a:lnTo>
                  <a:lnTo>
                    <a:pt x="0" y="353567"/>
                  </a:lnTo>
                  <a:lnTo>
                    <a:pt x="0" y="0"/>
                  </a:lnTo>
                  <a:close/>
                </a:path>
                <a:path w="533400" h="353695">
                  <a:moveTo>
                    <a:pt x="44196" y="309372"/>
                  </a:moveTo>
                  <a:lnTo>
                    <a:pt x="489204" y="309372"/>
                  </a:lnTo>
                  <a:lnTo>
                    <a:pt x="489204" y="44196"/>
                  </a:lnTo>
                  <a:lnTo>
                    <a:pt x="44196" y="44196"/>
                  </a:lnTo>
                  <a:lnTo>
                    <a:pt x="44196" y="309372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537073" y="2625470"/>
              <a:ext cx="2988310" cy="833755"/>
            </a:xfrm>
            <a:custGeom>
              <a:avLst/>
              <a:gdLst/>
              <a:ahLst/>
              <a:cxnLst/>
              <a:rect l="l" t="t" r="r" b="b"/>
              <a:pathLst>
                <a:path w="2988309" h="833754">
                  <a:moveTo>
                    <a:pt x="2987802" y="0"/>
                  </a:moveTo>
                  <a:lnTo>
                    <a:pt x="0" y="0"/>
                  </a:lnTo>
                  <a:lnTo>
                    <a:pt x="0" y="833627"/>
                  </a:lnTo>
                  <a:lnTo>
                    <a:pt x="2987802" y="833627"/>
                  </a:lnTo>
                  <a:lnTo>
                    <a:pt x="298780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537073" y="2625470"/>
              <a:ext cx="2988310" cy="833755"/>
            </a:xfrm>
            <a:custGeom>
              <a:avLst/>
              <a:gdLst/>
              <a:ahLst/>
              <a:cxnLst/>
              <a:rect l="l" t="t" r="r" b="b"/>
              <a:pathLst>
                <a:path w="2988309" h="833754">
                  <a:moveTo>
                    <a:pt x="0" y="0"/>
                  </a:moveTo>
                  <a:lnTo>
                    <a:pt x="2987802" y="0"/>
                  </a:lnTo>
                  <a:lnTo>
                    <a:pt x="2987802" y="833627"/>
                  </a:lnTo>
                  <a:lnTo>
                    <a:pt x="0" y="833627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009261" y="2781774"/>
              <a:ext cx="1513205" cy="396875"/>
            </a:xfrm>
            <a:custGeom>
              <a:avLst/>
              <a:gdLst/>
              <a:ahLst/>
              <a:cxnLst/>
              <a:rect l="l" t="t" r="r" b="b"/>
              <a:pathLst>
                <a:path w="1513204" h="396875">
                  <a:moveTo>
                    <a:pt x="1512633" y="0"/>
                  </a:moveTo>
                  <a:lnTo>
                    <a:pt x="1029830" y="0"/>
                  </a:lnTo>
                  <a:lnTo>
                    <a:pt x="0" y="39657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5692184" y="2723468"/>
            <a:ext cx="44894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305" marR="5080" indent="-15240">
              <a:lnSpc>
                <a:spcPct val="100000"/>
              </a:lnSpc>
              <a:spcBef>
                <a:spcPts val="95"/>
              </a:spcBef>
            </a:pPr>
            <a:r>
              <a:rPr dirty="0" sz="2000" spc="-20">
                <a:latin typeface="Tahoma"/>
                <a:cs typeface="Tahoma"/>
              </a:rPr>
              <a:t>Exit </a:t>
            </a:r>
            <a:r>
              <a:rPr dirty="0" sz="2000" spc="-25">
                <a:latin typeface="Tahoma"/>
                <a:cs typeface="Tahoma"/>
              </a:rPr>
              <a:t>nea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128529" y="2736044"/>
            <a:ext cx="2228215" cy="61150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indent="69215">
              <a:lnSpc>
                <a:spcPts val="2400"/>
              </a:lnSpc>
              <a:spcBef>
                <a:spcPts val="10"/>
              </a:spcBef>
            </a:pPr>
            <a:r>
              <a:rPr dirty="0" sz="2000">
                <a:latin typeface="Tahoma"/>
                <a:cs typeface="Tahoma"/>
              </a:rPr>
              <a:t>signs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indicating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the </a:t>
            </a:r>
            <a:r>
              <a:rPr dirty="0" sz="2000">
                <a:latin typeface="Tahoma"/>
                <a:cs typeface="Tahoma"/>
              </a:rPr>
              <a:t>rest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emergency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exit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2045080" y="240665"/>
            <a:ext cx="6589395" cy="1029969"/>
            <a:chOff x="2045080" y="240665"/>
            <a:chExt cx="6589395" cy="1029969"/>
          </a:xfrm>
        </p:grpSpPr>
        <p:sp>
          <p:nvSpPr>
            <p:cNvPr id="33" name="object 33" descr=""/>
            <p:cNvSpPr/>
            <p:nvPr/>
          </p:nvSpPr>
          <p:spPr>
            <a:xfrm>
              <a:off x="2057781" y="253999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1828800" y="0"/>
                  </a:moveTo>
                  <a:lnTo>
                    <a:pt x="0" y="0"/>
                  </a:lnTo>
                  <a:lnTo>
                    <a:pt x="0" y="85090"/>
                  </a:lnTo>
                  <a:lnTo>
                    <a:pt x="0" y="599440"/>
                  </a:lnTo>
                  <a:lnTo>
                    <a:pt x="0" y="685800"/>
                  </a:lnTo>
                  <a:lnTo>
                    <a:pt x="1828800" y="685800"/>
                  </a:lnTo>
                  <a:lnTo>
                    <a:pt x="1828800" y="599440"/>
                  </a:lnTo>
                  <a:lnTo>
                    <a:pt x="1828800" y="85102"/>
                  </a:lnTo>
                  <a:lnTo>
                    <a:pt x="1743075" y="85102"/>
                  </a:lnTo>
                  <a:lnTo>
                    <a:pt x="1743075" y="599440"/>
                  </a:lnTo>
                  <a:lnTo>
                    <a:pt x="85725" y="599440"/>
                  </a:lnTo>
                  <a:lnTo>
                    <a:pt x="85725" y="85090"/>
                  </a:lnTo>
                  <a:lnTo>
                    <a:pt x="1828800" y="85090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057780" y="253365"/>
              <a:ext cx="1828800" cy="685800"/>
            </a:xfrm>
            <a:custGeom>
              <a:avLst/>
              <a:gdLst/>
              <a:ahLst/>
              <a:cxnLst/>
              <a:rect l="l" t="t" r="r" b="b"/>
              <a:pathLst>
                <a:path w="1828800" h="685800">
                  <a:moveTo>
                    <a:pt x="0" y="0"/>
                  </a:moveTo>
                  <a:lnTo>
                    <a:pt x="1828799" y="0"/>
                  </a:lnTo>
                  <a:lnTo>
                    <a:pt x="1828799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  <a:path w="1828800" h="685800">
                  <a:moveTo>
                    <a:pt x="85725" y="600074"/>
                  </a:moveTo>
                  <a:lnTo>
                    <a:pt x="1743074" y="600074"/>
                  </a:lnTo>
                  <a:lnTo>
                    <a:pt x="1743074" y="85725"/>
                  </a:lnTo>
                  <a:lnTo>
                    <a:pt x="85725" y="85725"/>
                  </a:lnTo>
                  <a:lnTo>
                    <a:pt x="85725" y="600074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107048" y="267081"/>
              <a:ext cx="2514600" cy="990600"/>
            </a:xfrm>
            <a:custGeom>
              <a:avLst/>
              <a:gdLst/>
              <a:ahLst/>
              <a:cxnLst/>
              <a:rect l="l" t="t" r="r" b="b"/>
              <a:pathLst>
                <a:path w="2514600" h="990600">
                  <a:moveTo>
                    <a:pt x="25146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2514600" y="99060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107048" y="267081"/>
              <a:ext cx="2514600" cy="990600"/>
            </a:xfrm>
            <a:custGeom>
              <a:avLst/>
              <a:gdLst/>
              <a:ahLst/>
              <a:cxnLst/>
              <a:rect l="l" t="t" r="r" b="b"/>
              <a:pathLst>
                <a:path w="2514600" h="990600">
                  <a:moveTo>
                    <a:pt x="0" y="0"/>
                  </a:moveTo>
                  <a:lnTo>
                    <a:pt x="2514600" y="0"/>
                  </a:lnTo>
                  <a:lnTo>
                    <a:pt x="2514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3926588" y="452819"/>
              <a:ext cx="2167890" cy="20955"/>
            </a:xfrm>
            <a:custGeom>
              <a:avLst/>
              <a:gdLst/>
              <a:ahLst/>
              <a:cxnLst/>
              <a:rect l="l" t="t" r="r" b="b"/>
              <a:pathLst>
                <a:path w="2167890" h="20954">
                  <a:moveTo>
                    <a:pt x="2167686" y="0"/>
                  </a:moveTo>
                  <a:lnTo>
                    <a:pt x="1761350" y="0"/>
                  </a:lnTo>
                  <a:lnTo>
                    <a:pt x="0" y="20548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6618464" y="443738"/>
            <a:ext cx="14916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Tahoma"/>
                <a:cs typeface="Tahoma"/>
              </a:rPr>
              <a:t>Designate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551475" y="748487"/>
            <a:ext cx="2724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25">
                <a:latin typeface="Tahoma"/>
                <a:cs typeface="Tahoma"/>
              </a:rPr>
              <a:t>as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810923" y="761063"/>
            <a:ext cx="1711325" cy="1068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00"/>
              </a:lnSpc>
            </a:pPr>
            <a:r>
              <a:rPr dirty="0" sz="2000">
                <a:latin typeface="Tahoma"/>
                <a:cs typeface="Tahoma"/>
              </a:rPr>
              <a:t>sembly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area</a:t>
            </a:r>
            <a:endParaRPr sz="2000">
              <a:latin typeface="Tahoma"/>
              <a:cs typeface="Tahoma"/>
            </a:endParaRPr>
          </a:p>
          <a:p>
            <a:pPr marL="260985" indent="-113664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Tahoma"/>
                <a:cs typeface="Tahoma"/>
              </a:rPr>
              <a:t>ts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into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narrow passages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768730" y="613283"/>
            <a:ext cx="8235950" cy="5495925"/>
            <a:chOff x="768730" y="613283"/>
            <a:chExt cx="8235950" cy="5495925"/>
          </a:xfrm>
        </p:grpSpPr>
        <p:sp>
          <p:nvSpPr>
            <p:cNvPr id="42" name="object 42" descr=""/>
            <p:cNvSpPr/>
            <p:nvPr/>
          </p:nvSpPr>
          <p:spPr>
            <a:xfrm>
              <a:off x="2514981" y="2783839"/>
              <a:ext cx="745490" cy="1026160"/>
            </a:xfrm>
            <a:custGeom>
              <a:avLst/>
              <a:gdLst/>
              <a:ahLst/>
              <a:cxnLst/>
              <a:rect l="l" t="t" r="r" b="b"/>
              <a:pathLst>
                <a:path w="745489" h="1026160">
                  <a:moveTo>
                    <a:pt x="745223" y="93281"/>
                  </a:moveTo>
                  <a:lnTo>
                    <a:pt x="652081" y="93281"/>
                  </a:lnTo>
                  <a:lnTo>
                    <a:pt x="652081" y="933386"/>
                  </a:lnTo>
                  <a:lnTo>
                    <a:pt x="745223" y="933386"/>
                  </a:lnTo>
                  <a:lnTo>
                    <a:pt x="745223" y="93281"/>
                  </a:lnTo>
                  <a:close/>
                </a:path>
                <a:path w="745489" h="1026160">
                  <a:moveTo>
                    <a:pt x="745223" y="0"/>
                  </a:moveTo>
                  <a:lnTo>
                    <a:pt x="0" y="0"/>
                  </a:lnTo>
                  <a:lnTo>
                    <a:pt x="0" y="92710"/>
                  </a:lnTo>
                  <a:lnTo>
                    <a:pt x="0" y="933450"/>
                  </a:lnTo>
                  <a:lnTo>
                    <a:pt x="0" y="1026160"/>
                  </a:lnTo>
                  <a:lnTo>
                    <a:pt x="745223" y="1026160"/>
                  </a:lnTo>
                  <a:lnTo>
                    <a:pt x="745223" y="933450"/>
                  </a:lnTo>
                  <a:lnTo>
                    <a:pt x="93154" y="933450"/>
                  </a:lnTo>
                  <a:lnTo>
                    <a:pt x="93154" y="92710"/>
                  </a:lnTo>
                  <a:lnTo>
                    <a:pt x="745223" y="92710"/>
                  </a:lnTo>
                  <a:lnTo>
                    <a:pt x="74522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2514980" y="2783966"/>
              <a:ext cx="745490" cy="1026794"/>
            </a:xfrm>
            <a:custGeom>
              <a:avLst/>
              <a:gdLst/>
              <a:ahLst/>
              <a:cxnLst/>
              <a:rect l="l" t="t" r="r" b="b"/>
              <a:pathLst>
                <a:path w="745489" h="1026795">
                  <a:moveTo>
                    <a:pt x="0" y="0"/>
                  </a:moveTo>
                  <a:lnTo>
                    <a:pt x="745235" y="0"/>
                  </a:lnTo>
                  <a:lnTo>
                    <a:pt x="745235" y="1026413"/>
                  </a:lnTo>
                  <a:lnTo>
                    <a:pt x="0" y="1026413"/>
                  </a:lnTo>
                  <a:lnTo>
                    <a:pt x="0" y="0"/>
                  </a:lnTo>
                  <a:close/>
                </a:path>
                <a:path w="745489" h="1026795">
                  <a:moveTo>
                    <a:pt x="93154" y="933259"/>
                  </a:moveTo>
                  <a:lnTo>
                    <a:pt x="652081" y="933259"/>
                  </a:lnTo>
                  <a:lnTo>
                    <a:pt x="652081" y="93154"/>
                  </a:lnTo>
                  <a:lnTo>
                    <a:pt x="93154" y="93154"/>
                  </a:lnTo>
                  <a:lnTo>
                    <a:pt x="93154" y="933259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107048" y="2304668"/>
              <a:ext cx="2514600" cy="1219200"/>
            </a:xfrm>
            <a:custGeom>
              <a:avLst/>
              <a:gdLst/>
              <a:ahLst/>
              <a:cxnLst/>
              <a:rect l="l" t="t" r="r" b="b"/>
              <a:pathLst>
                <a:path w="2514600" h="1219200">
                  <a:moveTo>
                    <a:pt x="2514600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2514600" y="121920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107048" y="2304668"/>
              <a:ext cx="2514600" cy="1219200"/>
            </a:xfrm>
            <a:custGeom>
              <a:avLst/>
              <a:gdLst/>
              <a:ahLst/>
              <a:cxnLst/>
              <a:rect l="l" t="t" r="r" b="b"/>
              <a:pathLst>
                <a:path w="2514600" h="1219200">
                  <a:moveTo>
                    <a:pt x="0" y="0"/>
                  </a:moveTo>
                  <a:lnTo>
                    <a:pt x="2514600" y="0"/>
                  </a:lnTo>
                  <a:lnTo>
                    <a:pt x="25146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3232076" y="2533268"/>
              <a:ext cx="2862580" cy="510540"/>
            </a:xfrm>
            <a:custGeom>
              <a:avLst/>
              <a:gdLst/>
              <a:ahLst/>
              <a:cxnLst/>
              <a:rect l="l" t="t" r="r" b="b"/>
              <a:pathLst>
                <a:path w="2862579" h="510539">
                  <a:moveTo>
                    <a:pt x="2862199" y="0"/>
                  </a:moveTo>
                  <a:lnTo>
                    <a:pt x="2455862" y="0"/>
                  </a:lnTo>
                  <a:lnTo>
                    <a:pt x="0" y="51052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781431" y="939799"/>
              <a:ext cx="1126490" cy="1041400"/>
            </a:xfrm>
            <a:custGeom>
              <a:avLst/>
              <a:gdLst/>
              <a:ahLst/>
              <a:cxnLst/>
              <a:rect l="l" t="t" r="r" b="b"/>
              <a:pathLst>
                <a:path w="1126489" h="1041400">
                  <a:moveTo>
                    <a:pt x="1126236" y="129667"/>
                  </a:moveTo>
                  <a:lnTo>
                    <a:pt x="995934" y="129667"/>
                  </a:lnTo>
                  <a:lnTo>
                    <a:pt x="995934" y="911479"/>
                  </a:lnTo>
                  <a:lnTo>
                    <a:pt x="1126236" y="911479"/>
                  </a:lnTo>
                  <a:lnTo>
                    <a:pt x="1126236" y="129667"/>
                  </a:lnTo>
                  <a:close/>
                </a:path>
                <a:path w="1126489" h="1041400">
                  <a:moveTo>
                    <a:pt x="1126236" y="0"/>
                  </a:moveTo>
                  <a:lnTo>
                    <a:pt x="0" y="0"/>
                  </a:lnTo>
                  <a:lnTo>
                    <a:pt x="0" y="129540"/>
                  </a:lnTo>
                  <a:lnTo>
                    <a:pt x="0" y="911860"/>
                  </a:lnTo>
                  <a:lnTo>
                    <a:pt x="0" y="1041400"/>
                  </a:lnTo>
                  <a:lnTo>
                    <a:pt x="1126236" y="1041400"/>
                  </a:lnTo>
                  <a:lnTo>
                    <a:pt x="1126236" y="911860"/>
                  </a:lnTo>
                  <a:lnTo>
                    <a:pt x="130302" y="911860"/>
                  </a:lnTo>
                  <a:lnTo>
                    <a:pt x="130302" y="129540"/>
                  </a:lnTo>
                  <a:lnTo>
                    <a:pt x="1126236" y="129540"/>
                  </a:lnTo>
                  <a:lnTo>
                    <a:pt x="11262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781430" y="939165"/>
              <a:ext cx="1126490" cy="1042669"/>
            </a:xfrm>
            <a:custGeom>
              <a:avLst/>
              <a:gdLst/>
              <a:ahLst/>
              <a:cxnLst/>
              <a:rect l="l" t="t" r="r" b="b"/>
              <a:pathLst>
                <a:path w="1126489" h="1042669">
                  <a:moveTo>
                    <a:pt x="0" y="0"/>
                  </a:moveTo>
                  <a:lnTo>
                    <a:pt x="1126236" y="0"/>
                  </a:lnTo>
                  <a:lnTo>
                    <a:pt x="1126236" y="1042415"/>
                  </a:lnTo>
                  <a:lnTo>
                    <a:pt x="0" y="1042415"/>
                  </a:lnTo>
                  <a:lnTo>
                    <a:pt x="0" y="0"/>
                  </a:lnTo>
                  <a:close/>
                </a:path>
                <a:path w="1126489" h="1042669">
                  <a:moveTo>
                    <a:pt x="130302" y="912113"/>
                  </a:moveTo>
                  <a:lnTo>
                    <a:pt x="995933" y="912113"/>
                  </a:lnTo>
                  <a:lnTo>
                    <a:pt x="995933" y="130301"/>
                  </a:lnTo>
                  <a:lnTo>
                    <a:pt x="130302" y="130301"/>
                  </a:lnTo>
                  <a:lnTo>
                    <a:pt x="130302" y="91211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923913" y="625983"/>
              <a:ext cx="2068195" cy="1219200"/>
            </a:xfrm>
            <a:custGeom>
              <a:avLst/>
              <a:gdLst/>
              <a:ahLst/>
              <a:cxnLst/>
              <a:rect l="l" t="t" r="r" b="b"/>
              <a:pathLst>
                <a:path w="2068195" h="1219200">
                  <a:moveTo>
                    <a:pt x="2068068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2068068" y="1219200"/>
                  </a:lnTo>
                  <a:lnTo>
                    <a:pt x="206806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923913" y="625983"/>
              <a:ext cx="2068195" cy="1219200"/>
            </a:xfrm>
            <a:custGeom>
              <a:avLst/>
              <a:gdLst/>
              <a:ahLst/>
              <a:cxnLst/>
              <a:rect l="l" t="t" r="r" b="b"/>
              <a:pathLst>
                <a:path w="2068195" h="1219200">
                  <a:moveTo>
                    <a:pt x="0" y="0"/>
                  </a:moveTo>
                  <a:lnTo>
                    <a:pt x="2068068" y="0"/>
                  </a:lnTo>
                  <a:lnTo>
                    <a:pt x="2068068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938169" y="854584"/>
              <a:ext cx="4975860" cy="348615"/>
            </a:xfrm>
            <a:custGeom>
              <a:avLst/>
              <a:gdLst/>
              <a:ahLst/>
              <a:cxnLst/>
              <a:rect l="l" t="t" r="r" b="b"/>
              <a:pathLst>
                <a:path w="4975859" h="348615">
                  <a:moveTo>
                    <a:pt x="4975237" y="0"/>
                  </a:moveTo>
                  <a:lnTo>
                    <a:pt x="4708105" y="11569"/>
                  </a:lnTo>
                  <a:lnTo>
                    <a:pt x="0" y="34850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798195" y="5656579"/>
              <a:ext cx="2057400" cy="439420"/>
            </a:xfrm>
            <a:custGeom>
              <a:avLst/>
              <a:gdLst/>
              <a:ahLst/>
              <a:cxnLst/>
              <a:rect l="l" t="t" r="r" b="b"/>
              <a:pathLst>
                <a:path w="2057400" h="439420">
                  <a:moveTo>
                    <a:pt x="2057400" y="0"/>
                  </a:moveTo>
                  <a:lnTo>
                    <a:pt x="0" y="0"/>
                  </a:lnTo>
                  <a:lnTo>
                    <a:pt x="0" y="54610"/>
                  </a:lnTo>
                  <a:lnTo>
                    <a:pt x="0" y="384810"/>
                  </a:lnTo>
                  <a:lnTo>
                    <a:pt x="0" y="439420"/>
                  </a:lnTo>
                  <a:lnTo>
                    <a:pt x="2057400" y="439420"/>
                  </a:lnTo>
                  <a:lnTo>
                    <a:pt x="2057400" y="384810"/>
                  </a:lnTo>
                  <a:lnTo>
                    <a:pt x="55054" y="384810"/>
                  </a:lnTo>
                  <a:lnTo>
                    <a:pt x="55054" y="54610"/>
                  </a:lnTo>
                  <a:lnTo>
                    <a:pt x="2002345" y="54610"/>
                  </a:lnTo>
                  <a:lnTo>
                    <a:pt x="2002345" y="384746"/>
                  </a:lnTo>
                  <a:lnTo>
                    <a:pt x="2057400" y="384746"/>
                  </a:lnTo>
                  <a:lnTo>
                    <a:pt x="2057400" y="54610"/>
                  </a:lnTo>
                  <a:lnTo>
                    <a:pt x="2057400" y="54419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798194" y="5655944"/>
              <a:ext cx="2057400" cy="440690"/>
            </a:xfrm>
            <a:custGeom>
              <a:avLst/>
              <a:gdLst/>
              <a:ahLst/>
              <a:cxnLst/>
              <a:rect l="l" t="t" r="r" b="b"/>
              <a:pathLst>
                <a:path w="2057400" h="440689">
                  <a:moveTo>
                    <a:pt x="0" y="0"/>
                  </a:moveTo>
                  <a:lnTo>
                    <a:pt x="2057400" y="0"/>
                  </a:lnTo>
                  <a:lnTo>
                    <a:pt x="2057400" y="440435"/>
                  </a:lnTo>
                  <a:lnTo>
                    <a:pt x="0" y="440435"/>
                  </a:lnTo>
                  <a:lnTo>
                    <a:pt x="0" y="0"/>
                  </a:lnTo>
                  <a:close/>
                </a:path>
                <a:path w="2057400" h="440689">
                  <a:moveTo>
                    <a:pt x="55054" y="385381"/>
                  </a:moveTo>
                  <a:lnTo>
                    <a:pt x="2002345" y="385381"/>
                  </a:lnTo>
                  <a:lnTo>
                    <a:pt x="2002345" y="55054"/>
                  </a:lnTo>
                  <a:lnTo>
                    <a:pt x="55054" y="55054"/>
                  </a:lnTo>
                  <a:lnTo>
                    <a:pt x="55054" y="385381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257163" y="4998338"/>
              <a:ext cx="2514600" cy="990600"/>
            </a:xfrm>
            <a:custGeom>
              <a:avLst/>
              <a:gdLst/>
              <a:ahLst/>
              <a:cxnLst/>
              <a:rect l="l" t="t" r="r" b="b"/>
              <a:pathLst>
                <a:path w="2514600" h="990600">
                  <a:moveTo>
                    <a:pt x="25146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2514600" y="99060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257163" y="4998338"/>
              <a:ext cx="2514600" cy="990600"/>
            </a:xfrm>
            <a:custGeom>
              <a:avLst/>
              <a:gdLst/>
              <a:ahLst/>
              <a:cxnLst/>
              <a:rect l="l" t="t" r="r" b="b"/>
              <a:pathLst>
                <a:path w="2514600" h="990600">
                  <a:moveTo>
                    <a:pt x="0" y="0"/>
                  </a:moveTo>
                  <a:lnTo>
                    <a:pt x="2514600" y="0"/>
                  </a:lnTo>
                  <a:lnTo>
                    <a:pt x="2514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2861350" y="5184076"/>
              <a:ext cx="3383279" cy="727075"/>
            </a:xfrm>
            <a:custGeom>
              <a:avLst/>
              <a:gdLst/>
              <a:ahLst/>
              <a:cxnLst/>
              <a:rect l="l" t="t" r="r" b="b"/>
              <a:pathLst>
                <a:path w="3383279" h="727075">
                  <a:moveTo>
                    <a:pt x="3383038" y="0"/>
                  </a:moveTo>
                  <a:lnTo>
                    <a:pt x="2976702" y="0"/>
                  </a:lnTo>
                  <a:lnTo>
                    <a:pt x="0" y="72661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 descr=""/>
          <p:cNvSpPr txBox="1"/>
          <p:nvPr/>
        </p:nvSpPr>
        <p:spPr>
          <a:xfrm>
            <a:off x="7195534" y="764453"/>
            <a:ext cx="15233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Tahoma"/>
                <a:cs typeface="Tahoma"/>
              </a:rPr>
              <a:t>Indicate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exits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2" name="object 6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63" name="object 6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58" name="object 58" descr=""/>
          <p:cNvSpPr txBox="1"/>
          <p:nvPr/>
        </p:nvSpPr>
        <p:spPr>
          <a:xfrm>
            <a:off x="6589813" y="1069202"/>
            <a:ext cx="229425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dirty="0" baseline="-29166" sz="3000">
                <a:latin typeface="Tahoma"/>
                <a:cs typeface="Tahoma"/>
              </a:rPr>
              <a:t>exi</a:t>
            </a:r>
            <a:r>
              <a:rPr dirty="0" baseline="-29166" sz="3000" spc="487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wheelchair</a:t>
            </a:r>
            <a:endParaRPr sz="2000">
              <a:latin typeface="Tahoma"/>
              <a:cs typeface="Tahoma"/>
            </a:endParaRPr>
          </a:p>
          <a:p>
            <a:pPr marL="1003300">
              <a:lnSpc>
                <a:spcPct val="100000"/>
              </a:lnSpc>
            </a:pPr>
            <a:r>
              <a:rPr dirty="0" sz="2000" spc="-10">
                <a:latin typeface="Tahoma"/>
                <a:cs typeface="Tahoma"/>
              </a:rPr>
              <a:t>access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6270883" y="2443237"/>
            <a:ext cx="218567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Tahoma"/>
                <a:cs typeface="Tahoma"/>
              </a:rPr>
              <a:t>No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use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elevators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reach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 </a:t>
            </a:r>
            <a:r>
              <a:rPr dirty="0" sz="2000">
                <a:latin typeface="Tahoma"/>
                <a:cs typeface="Tahoma"/>
              </a:rPr>
              <a:t>emergency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exit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6853085" y="4003040"/>
            <a:ext cx="169545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Tahoma"/>
                <a:cs typeface="Tahoma"/>
              </a:rPr>
              <a:t>Exit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away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from </a:t>
            </a:r>
            <a:r>
              <a:rPr dirty="0" sz="2000">
                <a:latin typeface="Tahoma"/>
                <a:cs typeface="Tahoma"/>
              </a:rPr>
              <a:t>rooms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with </a:t>
            </a:r>
            <a:r>
              <a:rPr dirty="0" sz="2000" spc="-10">
                <a:latin typeface="Tahoma"/>
                <a:cs typeface="Tahoma"/>
              </a:rPr>
              <a:t>hazardous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6406108" y="5022977"/>
            <a:ext cx="213614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7874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Tahoma"/>
                <a:cs typeface="Tahoma"/>
              </a:rPr>
              <a:t>Indicate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the </a:t>
            </a:r>
            <a:r>
              <a:rPr dirty="0" sz="2000" spc="-10">
                <a:latin typeface="Tahoma"/>
                <a:cs typeface="Tahoma"/>
              </a:rPr>
              <a:t>employee’s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current location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01412"/>
            <a:ext cx="4805680" cy="214630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Methods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fire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Fixed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extinguishing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brigades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4875" y="3609213"/>
            <a:ext cx="2914650" cy="2263140"/>
            <a:chOff x="904875" y="3609213"/>
            <a:chExt cx="2914650" cy="22631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3618738"/>
              <a:ext cx="2895599" cy="224408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9637" y="3613975"/>
              <a:ext cx="2905125" cy="2253615"/>
            </a:xfrm>
            <a:custGeom>
              <a:avLst/>
              <a:gdLst/>
              <a:ahLst/>
              <a:cxnLst/>
              <a:rect l="l" t="t" r="r" b="b"/>
              <a:pathLst>
                <a:path w="2905125" h="2253615">
                  <a:moveTo>
                    <a:pt x="0" y="0"/>
                  </a:moveTo>
                  <a:lnTo>
                    <a:pt x="2905125" y="0"/>
                  </a:lnTo>
                  <a:lnTo>
                    <a:pt x="2905125" y="2253615"/>
                  </a:lnTo>
                  <a:lnTo>
                    <a:pt x="0" y="225361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037677" y="5894323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24375" y="2732913"/>
            <a:ext cx="3758565" cy="3139440"/>
            <a:chOff x="4524375" y="2732913"/>
            <a:chExt cx="3758565" cy="31394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3900" y="2742438"/>
              <a:ext cx="3739121" cy="312038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529137" y="2737675"/>
              <a:ext cx="3749040" cy="3129915"/>
            </a:xfrm>
            <a:custGeom>
              <a:avLst/>
              <a:gdLst/>
              <a:ahLst/>
              <a:cxnLst/>
              <a:rect l="l" t="t" r="r" b="b"/>
              <a:pathLst>
                <a:path w="3749040" h="3129915">
                  <a:moveTo>
                    <a:pt x="0" y="0"/>
                  </a:moveTo>
                  <a:lnTo>
                    <a:pt x="3748659" y="0"/>
                  </a:lnTo>
                  <a:lnTo>
                    <a:pt x="3748659" y="3129915"/>
                  </a:lnTo>
                  <a:lnTo>
                    <a:pt x="0" y="312991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6624446" y="1115949"/>
            <a:ext cx="1645920" cy="1483995"/>
            <a:chOff x="6624446" y="1115949"/>
            <a:chExt cx="1645920" cy="148399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3971" y="1125474"/>
              <a:ext cx="1626869" cy="146456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629209" y="1120711"/>
              <a:ext cx="1636395" cy="1474470"/>
            </a:xfrm>
            <a:custGeom>
              <a:avLst/>
              <a:gdLst/>
              <a:ahLst/>
              <a:cxnLst/>
              <a:rect l="l" t="t" r="r" b="b"/>
              <a:pathLst>
                <a:path w="1636395" h="1474470">
                  <a:moveTo>
                    <a:pt x="0" y="0"/>
                  </a:moveTo>
                  <a:lnTo>
                    <a:pt x="1636395" y="0"/>
                  </a:lnTo>
                  <a:lnTo>
                    <a:pt x="1636395" y="1474089"/>
                  </a:lnTo>
                  <a:lnTo>
                    <a:pt x="0" y="14740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2809" y="1011595"/>
            <a:ext cx="7917815" cy="419671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Portable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extinguisher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training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education</a:t>
            </a:r>
            <a:endParaRPr sz="2800">
              <a:latin typeface="Tahoma"/>
              <a:cs typeface="Tahoma"/>
            </a:endParaRPr>
          </a:p>
          <a:p>
            <a:pPr lvl="1" marL="753745" marR="102425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Required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authorized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fire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extinguishers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General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principles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extinguisher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  <a:p>
            <a:pPr lvl="1" marL="753745" marR="368427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incipient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stage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fighting</a:t>
            </a:r>
            <a:endParaRPr sz="2400">
              <a:latin typeface="Tahoma"/>
              <a:cs typeface="Tahoma"/>
            </a:endParaRPr>
          </a:p>
          <a:p>
            <a:pPr lvl="1" marL="753745" marR="3961129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Operation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(instruction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</a:t>
            </a:r>
            <a:endParaRPr sz="2400">
              <a:latin typeface="Tahoma"/>
              <a:cs typeface="Tahoma"/>
            </a:endParaRPr>
          </a:p>
          <a:p>
            <a:pPr algn="ctr" marR="3888104">
              <a:lnSpc>
                <a:spcPct val="100000"/>
              </a:lnSpc>
            </a:pPr>
            <a:r>
              <a:rPr dirty="0" sz="2400" spc="-20">
                <a:latin typeface="Tahoma"/>
                <a:cs typeface="Tahoma"/>
              </a:rPr>
              <a:t>hands-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practice)</a:t>
            </a:r>
            <a:endParaRPr sz="2400">
              <a:latin typeface="Tahoma"/>
              <a:cs typeface="Tahoma"/>
            </a:endParaRPr>
          </a:p>
          <a:p>
            <a:pPr algn="ctr" lvl="1" marL="284480" marR="392112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84480" algn="l"/>
              </a:tabLst>
            </a:pPr>
            <a:r>
              <a:rPr dirty="0" sz="2400">
                <a:latin typeface="Tahoma"/>
                <a:cs typeface="Tahoma"/>
              </a:rPr>
              <a:t>Required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initial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15759" y="5182616"/>
            <a:ext cx="33299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Tahoma"/>
                <a:cs typeface="Tahoma"/>
              </a:rPr>
              <a:t>employment/assignment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16064" y="5548376"/>
            <a:ext cx="42500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annually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thereafter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14207" y="542843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54371" y="2931032"/>
            <a:ext cx="3385185" cy="2479040"/>
            <a:chOff x="5254371" y="2931032"/>
            <a:chExt cx="3385185" cy="24790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3896" y="2940570"/>
              <a:ext cx="3365753" cy="245972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259133" y="2935795"/>
              <a:ext cx="3375660" cy="2469515"/>
            </a:xfrm>
            <a:custGeom>
              <a:avLst/>
              <a:gdLst/>
              <a:ahLst/>
              <a:cxnLst/>
              <a:rect l="l" t="t" r="r" b="b"/>
              <a:pathLst>
                <a:path w="3375659" h="2469515">
                  <a:moveTo>
                    <a:pt x="0" y="0"/>
                  </a:moveTo>
                  <a:lnTo>
                    <a:pt x="3375279" y="0"/>
                  </a:lnTo>
                  <a:lnTo>
                    <a:pt x="3375279" y="2469261"/>
                  </a:lnTo>
                  <a:lnTo>
                    <a:pt x="0" y="24692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62283" y="906996"/>
            <a:ext cx="6693534" cy="316992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Classes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fires: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ordinary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combustibles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gases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energized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combustible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metals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cooking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oils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greases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8147546" y="5935657"/>
            <a:ext cx="60325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OTIEC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267081" y="4269104"/>
            <a:ext cx="8610600" cy="1640205"/>
          </a:xfrm>
          <a:custGeom>
            <a:avLst/>
            <a:gdLst/>
            <a:ahLst/>
            <a:cxnLst/>
            <a:rect l="l" t="t" r="r" b="b"/>
            <a:pathLst>
              <a:path w="8610600" h="1640204">
                <a:moveTo>
                  <a:pt x="8610600" y="0"/>
                </a:moveTo>
                <a:lnTo>
                  <a:pt x="0" y="0"/>
                </a:lnTo>
                <a:lnTo>
                  <a:pt x="0" y="1639824"/>
                </a:lnTo>
                <a:lnTo>
                  <a:pt x="8610600" y="1639824"/>
                </a:lnTo>
                <a:lnTo>
                  <a:pt x="8610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2172080" y="4726304"/>
            <a:ext cx="1004569" cy="1004569"/>
          </a:xfrm>
          <a:prstGeom prst="rect">
            <a:avLst/>
          </a:prstGeom>
          <a:solidFill>
            <a:srgbClr val="FF0000"/>
          </a:solidFill>
          <a:ln w="25400">
            <a:solidFill>
              <a:srgbClr val="000000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marL="210820">
              <a:lnSpc>
                <a:spcPct val="100000"/>
              </a:lnSpc>
              <a:spcBef>
                <a:spcPts val="305"/>
              </a:spcBef>
            </a:pPr>
            <a:r>
              <a:rPr dirty="0" sz="6000" spc="-50" b="1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endParaRPr sz="6000">
              <a:latin typeface="Verdana"/>
              <a:cs typeface="Verdan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284225" y="4332732"/>
            <a:ext cx="8150225" cy="1448435"/>
            <a:chOff x="284225" y="4332732"/>
            <a:chExt cx="8150225" cy="1448435"/>
          </a:xfrm>
        </p:grpSpPr>
        <p:sp>
          <p:nvSpPr>
            <p:cNvPr id="8" name="object 8" descr=""/>
            <p:cNvSpPr/>
            <p:nvPr/>
          </p:nvSpPr>
          <p:spPr>
            <a:xfrm>
              <a:off x="5356861" y="4597141"/>
              <a:ext cx="1358900" cy="1182370"/>
            </a:xfrm>
            <a:custGeom>
              <a:avLst/>
              <a:gdLst/>
              <a:ahLst/>
              <a:cxnLst/>
              <a:rect l="l" t="t" r="r" b="b"/>
              <a:pathLst>
                <a:path w="1358900" h="1182370">
                  <a:moveTo>
                    <a:pt x="679323" y="0"/>
                  </a:moveTo>
                  <a:lnTo>
                    <a:pt x="492252" y="417817"/>
                  </a:lnTo>
                  <a:lnTo>
                    <a:pt x="0" y="451434"/>
                  </a:lnTo>
                  <a:lnTo>
                    <a:pt x="376631" y="743280"/>
                  </a:lnTo>
                  <a:lnTo>
                    <a:pt x="259473" y="1181862"/>
                  </a:lnTo>
                  <a:lnTo>
                    <a:pt x="679323" y="944422"/>
                  </a:lnTo>
                  <a:lnTo>
                    <a:pt x="1099159" y="1181862"/>
                  </a:lnTo>
                  <a:lnTo>
                    <a:pt x="982014" y="743280"/>
                  </a:lnTo>
                  <a:lnTo>
                    <a:pt x="1358646" y="451434"/>
                  </a:lnTo>
                  <a:lnTo>
                    <a:pt x="866394" y="417817"/>
                  </a:lnTo>
                  <a:lnTo>
                    <a:pt x="67932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356861" y="4597141"/>
              <a:ext cx="1358900" cy="1182370"/>
            </a:xfrm>
            <a:custGeom>
              <a:avLst/>
              <a:gdLst/>
              <a:ahLst/>
              <a:cxnLst/>
              <a:rect l="l" t="t" r="r" b="b"/>
              <a:pathLst>
                <a:path w="1358900" h="1182370">
                  <a:moveTo>
                    <a:pt x="0" y="451434"/>
                  </a:moveTo>
                  <a:lnTo>
                    <a:pt x="492252" y="417817"/>
                  </a:lnTo>
                  <a:lnTo>
                    <a:pt x="679323" y="0"/>
                  </a:lnTo>
                  <a:lnTo>
                    <a:pt x="866394" y="417817"/>
                  </a:lnTo>
                  <a:lnTo>
                    <a:pt x="1358646" y="451434"/>
                  </a:lnTo>
                  <a:lnTo>
                    <a:pt x="982014" y="743280"/>
                  </a:lnTo>
                  <a:lnTo>
                    <a:pt x="1099159" y="1181862"/>
                  </a:lnTo>
                  <a:lnTo>
                    <a:pt x="679323" y="944422"/>
                  </a:lnTo>
                  <a:lnTo>
                    <a:pt x="259473" y="1181862"/>
                  </a:lnTo>
                  <a:lnTo>
                    <a:pt x="376631" y="743280"/>
                  </a:lnTo>
                  <a:lnTo>
                    <a:pt x="0" y="45143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225" y="4332732"/>
              <a:ext cx="541019" cy="68883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8770" y="4332732"/>
              <a:ext cx="540257" cy="68883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3853" y="4341113"/>
              <a:ext cx="540257" cy="68883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00849" y="4332732"/>
              <a:ext cx="540257" cy="68883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256907" y="4726304"/>
              <a:ext cx="1164590" cy="1004569"/>
            </a:xfrm>
            <a:custGeom>
              <a:avLst/>
              <a:gdLst/>
              <a:ahLst/>
              <a:cxnLst/>
              <a:rect l="l" t="t" r="r" b="b"/>
              <a:pathLst>
                <a:path w="1164590" h="1004570">
                  <a:moveTo>
                    <a:pt x="913257" y="0"/>
                  </a:moveTo>
                  <a:lnTo>
                    <a:pt x="251079" y="0"/>
                  </a:lnTo>
                  <a:lnTo>
                    <a:pt x="0" y="502158"/>
                  </a:lnTo>
                  <a:lnTo>
                    <a:pt x="251079" y="1004316"/>
                  </a:lnTo>
                  <a:lnTo>
                    <a:pt x="913257" y="1004316"/>
                  </a:lnTo>
                  <a:lnTo>
                    <a:pt x="1164336" y="502158"/>
                  </a:lnTo>
                  <a:lnTo>
                    <a:pt x="9132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256907" y="4726304"/>
              <a:ext cx="1164590" cy="1004569"/>
            </a:xfrm>
            <a:custGeom>
              <a:avLst/>
              <a:gdLst/>
              <a:ahLst/>
              <a:cxnLst/>
              <a:rect l="l" t="t" r="r" b="b"/>
              <a:pathLst>
                <a:path w="1164590" h="1004570">
                  <a:moveTo>
                    <a:pt x="0" y="502158"/>
                  </a:moveTo>
                  <a:lnTo>
                    <a:pt x="251079" y="0"/>
                  </a:lnTo>
                  <a:lnTo>
                    <a:pt x="913257" y="0"/>
                  </a:lnTo>
                  <a:lnTo>
                    <a:pt x="1164336" y="502158"/>
                  </a:lnTo>
                  <a:lnTo>
                    <a:pt x="913257" y="1004316"/>
                  </a:lnTo>
                  <a:lnTo>
                    <a:pt x="251079" y="1004316"/>
                  </a:lnTo>
                  <a:lnTo>
                    <a:pt x="0" y="502158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66768" y="4726304"/>
              <a:ext cx="1003935" cy="1004569"/>
            </a:xfrm>
            <a:custGeom>
              <a:avLst/>
              <a:gdLst/>
              <a:ahLst/>
              <a:cxnLst/>
              <a:rect l="l" t="t" r="r" b="b"/>
              <a:pathLst>
                <a:path w="1003935" h="1004570">
                  <a:moveTo>
                    <a:pt x="501777" y="0"/>
                  </a:moveTo>
                  <a:lnTo>
                    <a:pt x="453452" y="2298"/>
                  </a:lnTo>
                  <a:lnTo>
                    <a:pt x="406426" y="9054"/>
                  </a:lnTo>
                  <a:lnTo>
                    <a:pt x="360911" y="20057"/>
                  </a:lnTo>
                  <a:lnTo>
                    <a:pt x="317116" y="35096"/>
                  </a:lnTo>
                  <a:lnTo>
                    <a:pt x="275252" y="53961"/>
                  </a:lnTo>
                  <a:lnTo>
                    <a:pt x="235528" y="76442"/>
                  </a:lnTo>
                  <a:lnTo>
                    <a:pt x="198156" y="102328"/>
                  </a:lnTo>
                  <a:lnTo>
                    <a:pt x="163345" y="131408"/>
                  </a:lnTo>
                  <a:lnTo>
                    <a:pt x="131305" y="163472"/>
                  </a:lnTo>
                  <a:lnTo>
                    <a:pt x="102248" y="198309"/>
                  </a:lnTo>
                  <a:lnTo>
                    <a:pt x="76382" y="235710"/>
                  </a:lnTo>
                  <a:lnTo>
                    <a:pt x="53919" y="275464"/>
                  </a:lnTo>
                  <a:lnTo>
                    <a:pt x="35069" y="317360"/>
                  </a:lnTo>
                  <a:lnTo>
                    <a:pt x="20041" y="361188"/>
                  </a:lnTo>
                  <a:lnTo>
                    <a:pt x="9047" y="406737"/>
                  </a:lnTo>
                  <a:lnTo>
                    <a:pt x="2296" y="453797"/>
                  </a:lnTo>
                  <a:lnTo>
                    <a:pt x="0" y="502158"/>
                  </a:lnTo>
                  <a:lnTo>
                    <a:pt x="2296" y="550518"/>
                  </a:lnTo>
                  <a:lnTo>
                    <a:pt x="9047" y="597578"/>
                  </a:lnTo>
                  <a:lnTo>
                    <a:pt x="20041" y="643127"/>
                  </a:lnTo>
                  <a:lnTo>
                    <a:pt x="35069" y="686955"/>
                  </a:lnTo>
                  <a:lnTo>
                    <a:pt x="53919" y="728851"/>
                  </a:lnTo>
                  <a:lnTo>
                    <a:pt x="76382" y="768605"/>
                  </a:lnTo>
                  <a:lnTo>
                    <a:pt x="102248" y="806006"/>
                  </a:lnTo>
                  <a:lnTo>
                    <a:pt x="131305" y="840843"/>
                  </a:lnTo>
                  <a:lnTo>
                    <a:pt x="163345" y="872907"/>
                  </a:lnTo>
                  <a:lnTo>
                    <a:pt x="198156" y="901987"/>
                  </a:lnTo>
                  <a:lnTo>
                    <a:pt x="235528" y="927873"/>
                  </a:lnTo>
                  <a:lnTo>
                    <a:pt x="275252" y="950354"/>
                  </a:lnTo>
                  <a:lnTo>
                    <a:pt x="317116" y="969219"/>
                  </a:lnTo>
                  <a:lnTo>
                    <a:pt x="360911" y="984258"/>
                  </a:lnTo>
                  <a:lnTo>
                    <a:pt x="406426" y="995261"/>
                  </a:lnTo>
                  <a:lnTo>
                    <a:pt x="453452" y="1002017"/>
                  </a:lnTo>
                  <a:lnTo>
                    <a:pt x="501777" y="1004316"/>
                  </a:lnTo>
                  <a:lnTo>
                    <a:pt x="550101" y="1002017"/>
                  </a:lnTo>
                  <a:lnTo>
                    <a:pt x="597127" y="995261"/>
                  </a:lnTo>
                  <a:lnTo>
                    <a:pt x="642642" y="984258"/>
                  </a:lnTo>
                  <a:lnTo>
                    <a:pt x="686437" y="969219"/>
                  </a:lnTo>
                  <a:lnTo>
                    <a:pt x="728301" y="950354"/>
                  </a:lnTo>
                  <a:lnTo>
                    <a:pt x="768025" y="927873"/>
                  </a:lnTo>
                  <a:lnTo>
                    <a:pt x="805397" y="901987"/>
                  </a:lnTo>
                  <a:lnTo>
                    <a:pt x="840208" y="872907"/>
                  </a:lnTo>
                  <a:lnTo>
                    <a:pt x="872248" y="840843"/>
                  </a:lnTo>
                  <a:lnTo>
                    <a:pt x="901305" y="806006"/>
                  </a:lnTo>
                  <a:lnTo>
                    <a:pt x="927171" y="768605"/>
                  </a:lnTo>
                  <a:lnTo>
                    <a:pt x="949634" y="728851"/>
                  </a:lnTo>
                  <a:lnTo>
                    <a:pt x="968484" y="686955"/>
                  </a:lnTo>
                  <a:lnTo>
                    <a:pt x="983512" y="643127"/>
                  </a:lnTo>
                  <a:lnTo>
                    <a:pt x="994506" y="597578"/>
                  </a:lnTo>
                  <a:lnTo>
                    <a:pt x="1001257" y="550518"/>
                  </a:lnTo>
                  <a:lnTo>
                    <a:pt x="1003554" y="502158"/>
                  </a:lnTo>
                  <a:lnTo>
                    <a:pt x="1001257" y="453797"/>
                  </a:lnTo>
                  <a:lnTo>
                    <a:pt x="994506" y="406737"/>
                  </a:lnTo>
                  <a:lnTo>
                    <a:pt x="983512" y="361188"/>
                  </a:lnTo>
                  <a:lnTo>
                    <a:pt x="968484" y="317360"/>
                  </a:lnTo>
                  <a:lnTo>
                    <a:pt x="949634" y="275464"/>
                  </a:lnTo>
                  <a:lnTo>
                    <a:pt x="927171" y="235710"/>
                  </a:lnTo>
                  <a:lnTo>
                    <a:pt x="901305" y="198309"/>
                  </a:lnTo>
                  <a:lnTo>
                    <a:pt x="872248" y="163472"/>
                  </a:lnTo>
                  <a:lnTo>
                    <a:pt x="840208" y="131408"/>
                  </a:lnTo>
                  <a:lnTo>
                    <a:pt x="805397" y="102328"/>
                  </a:lnTo>
                  <a:lnTo>
                    <a:pt x="768025" y="76442"/>
                  </a:lnTo>
                  <a:lnTo>
                    <a:pt x="728301" y="53961"/>
                  </a:lnTo>
                  <a:lnTo>
                    <a:pt x="686437" y="35096"/>
                  </a:lnTo>
                  <a:lnTo>
                    <a:pt x="642642" y="20057"/>
                  </a:lnTo>
                  <a:lnTo>
                    <a:pt x="597127" y="9054"/>
                  </a:lnTo>
                  <a:lnTo>
                    <a:pt x="550101" y="2298"/>
                  </a:lnTo>
                  <a:lnTo>
                    <a:pt x="501777" y="0"/>
                  </a:lnTo>
                  <a:close/>
                </a:path>
              </a:pathLst>
            </a:custGeom>
            <a:solidFill>
              <a:srgbClr val="0081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866768" y="4726304"/>
              <a:ext cx="1003935" cy="1004569"/>
            </a:xfrm>
            <a:custGeom>
              <a:avLst/>
              <a:gdLst/>
              <a:ahLst/>
              <a:cxnLst/>
              <a:rect l="l" t="t" r="r" b="b"/>
              <a:pathLst>
                <a:path w="1003935" h="1004570">
                  <a:moveTo>
                    <a:pt x="0" y="502158"/>
                  </a:moveTo>
                  <a:lnTo>
                    <a:pt x="2296" y="453797"/>
                  </a:lnTo>
                  <a:lnTo>
                    <a:pt x="9047" y="406737"/>
                  </a:lnTo>
                  <a:lnTo>
                    <a:pt x="20041" y="361188"/>
                  </a:lnTo>
                  <a:lnTo>
                    <a:pt x="35069" y="317360"/>
                  </a:lnTo>
                  <a:lnTo>
                    <a:pt x="53919" y="275464"/>
                  </a:lnTo>
                  <a:lnTo>
                    <a:pt x="76382" y="235710"/>
                  </a:lnTo>
                  <a:lnTo>
                    <a:pt x="102248" y="198309"/>
                  </a:lnTo>
                  <a:lnTo>
                    <a:pt x="131305" y="163472"/>
                  </a:lnTo>
                  <a:lnTo>
                    <a:pt x="163345" y="131408"/>
                  </a:lnTo>
                  <a:lnTo>
                    <a:pt x="198156" y="102328"/>
                  </a:lnTo>
                  <a:lnTo>
                    <a:pt x="235528" y="76442"/>
                  </a:lnTo>
                  <a:lnTo>
                    <a:pt x="275252" y="53961"/>
                  </a:lnTo>
                  <a:lnTo>
                    <a:pt x="317116" y="35096"/>
                  </a:lnTo>
                  <a:lnTo>
                    <a:pt x="360911" y="20057"/>
                  </a:lnTo>
                  <a:lnTo>
                    <a:pt x="406426" y="9054"/>
                  </a:lnTo>
                  <a:lnTo>
                    <a:pt x="453452" y="2298"/>
                  </a:lnTo>
                  <a:lnTo>
                    <a:pt x="501777" y="0"/>
                  </a:lnTo>
                  <a:lnTo>
                    <a:pt x="550101" y="2298"/>
                  </a:lnTo>
                  <a:lnTo>
                    <a:pt x="597127" y="9054"/>
                  </a:lnTo>
                  <a:lnTo>
                    <a:pt x="642642" y="20057"/>
                  </a:lnTo>
                  <a:lnTo>
                    <a:pt x="686437" y="35096"/>
                  </a:lnTo>
                  <a:lnTo>
                    <a:pt x="728301" y="53961"/>
                  </a:lnTo>
                  <a:lnTo>
                    <a:pt x="768025" y="76442"/>
                  </a:lnTo>
                  <a:lnTo>
                    <a:pt x="805397" y="102328"/>
                  </a:lnTo>
                  <a:lnTo>
                    <a:pt x="840208" y="131408"/>
                  </a:lnTo>
                  <a:lnTo>
                    <a:pt x="872248" y="163472"/>
                  </a:lnTo>
                  <a:lnTo>
                    <a:pt x="901305" y="198309"/>
                  </a:lnTo>
                  <a:lnTo>
                    <a:pt x="927171" y="235710"/>
                  </a:lnTo>
                  <a:lnTo>
                    <a:pt x="949634" y="275464"/>
                  </a:lnTo>
                  <a:lnTo>
                    <a:pt x="968484" y="317360"/>
                  </a:lnTo>
                  <a:lnTo>
                    <a:pt x="983512" y="361188"/>
                  </a:lnTo>
                  <a:lnTo>
                    <a:pt x="994506" y="406737"/>
                  </a:lnTo>
                  <a:lnTo>
                    <a:pt x="1001257" y="453797"/>
                  </a:lnTo>
                  <a:lnTo>
                    <a:pt x="1003554" y="502158"/>
                  </a:lnTo>
                  <a:lnTo>
                    <a:pt x="1001257" y="550518"/>
                  </a:lnTo>
                  <a:lnTo>
                    <a:pt x="994506" y="597578"/>
                  </a:lnTo>
                  <a:lnTo>
                    <a:pt x="983512" y="643127"/>
                  </a:lnTo>
                  <a:lnTo>
                    <a:pt x="968484" y="686955"/>
                  </a:lnTo>
                  <a:lnTo>
                    <a:pt x="949634" y="728851"/>
                  </a:lnTo>
                  <a:lnTo>
                    <a:pt x="927171" y="768605"/>
                  </a:lnTo>
                  <a:lnTo>
                    <a:pt x="901305" y="806006"/>
                  </a:lnTo>
                  <a:lnTo>
                    <a:pt x="872248" y="840843"/>
                  </a:lnTo>
                  <a:lnTo>
                    <a:pt x="840208" y="872907"/>
                  </a:lnTo>
                  <a:lnTo>
                    <a:pt x="805397" y="901987"/>
                  </a:lnTo>
                  <a:lnTo>
                    <a:pt x="768025" y="927873"/>
                  </a:lnTo>
                  <a:lnTo>
                    <a:pt x="728301" y="950354"/>
                  </a:lnTo>
                  <a:lnTo>
                    <a:pt x="686437" y="969219"/>
                  </a:lnTo>
                  <a:lnTo>
                    <a:pt x="642642" y="984258"/>
                  </a:lnTo>
                  <a:lnTo>
                    <a:pt x="597127" y="995261"/>
                  </a:lnTo>
                  <a:lnTo>
                    <a:pt x="550101" y="1002017"/>
                  </a:lnTo>
                  <a:lnTo>
                    <a:pt x="501777" y="1004316"/>
                  </a:lnTo>
                  <a:lnTo>
                    <a:pt x="453452" y="1002017"/>
                  </a:lnTo>
                  <a:lnTo>
                    <a:pt x="406426" y="995261"/>
                  </a:lnTo>
                  <a:lnTo>
                    <a:pt x="360911" y="984258"/>
                  </a:lnTo>
                  <a:lnTo>
                    <a:pt x="317116" y="969219"/>
                  </a:lnTo>
                  <a:lnTo>
                    <a:pt x="275252" y="950354"/>
                  </a:lnTo>
                  <a:lnTo>
                    <a:pt x="235528" y="927873"/>
                  </a:lnTo>
                  <a:lnTo>
                    <a:pt x="198156" y="901987"/>
                  </a:lnTo>
                  <a:lnTo>
                    <a:pt x="163345" y="872907"/>
                  </a:lnTo>
                  <a:lnTo>
                    <a:pt x="131305" y="840843"/>
                  </a:lnTo>
                  <a:lnTo>
                    <a:pt x="102248" y="806006"/>
                  </a:lnTo>
                  <a:lnTo>
                    <a:pt x="76382" y="768605"/>
                  </a:lnTo>
                  <a:lnTo>
                    <a:pt x="53919" y="728851"/>
                  </a:lnTo>
                  <a:lnTo>
                    <a:pt x="35069" y="686955"/>
                  </a:lnTo>
                  <a:lnTo>
                    <a:pt x="20041" y="643127"/>
                  </a:lnTo>
                  <a:lnTo>
                    <a:pt x="9047" y="597578"/>
                  </a:lnTo>
                  <a:lnTo>
                    <a:pt x="2296" y="550518"/>
                  </a:lnTo>
                  <a:lnTo>
                    <a:pt x="0" y="502158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01954" y="4726304"/>
              <a:ext cx="1122680" cy="993775"/>
            </a:xfrm>
            <a:custGeom>
              <a:avLst/>
              <a:gdLst/>
              <a:ahLst/>
              <a:cxnLst/>
              <a:rect l="l" t="t" r="r" b="b"/>
              <a:pathLst>
                <a:path w="1122680" h="993775">
                  <a:moveTo>
                    <a:pt x="561213" y="0"/>
                  </a:moveTo>
                  <a:lnTo>
                    <a:pt x="0" y="993648"/>
                  </a:lnTo>
                  <a:lnTo>
                    <a:pt x="1122426" y="993648"/>
                  </a:lnTo>
                  <a:lnTo>
                    <a:pt x="561213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01954" y="4726304"/>
              <a:ext cx="1122680" cy="993775"/>
            </a:xfrm>
            <a:custGeom>
              <a:avLst/>
              <a:gdLst/>
              <a:ahLst/>
              <a:cxnLst/>
              <a:rect l="l" t="t" r="r" b="b"/>
              <a:pathLst>
                <a:path w="1122680" h="993775">
                  <a:moveTo>
                    <a:pt x="0" y="993648"/>
                  </a:moveTo>
                  <a:lnTo>
                    <a:pt x="561213" y="0"/>
                  </a:lnTo>
                  <a:lnTo>
                    <a:pt x="1122426" y="993648"/>
                  </a:lnTo>
                  <a:lnTo>
                    <a:pt x="0" y="993648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267081" y="4269104"/>
            <a:ext cx="8610600" cy="164020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495934" rIns="0" bIns="0" rtlCol="0" vert="horz">
            <a:spAutoFit/>
          </a:bodyPr>
          <a:lstStyle/>
          <a:p>
            <a:pPr marL="399415">
              <a:lnSpc>
                <a:spcPct val="100000"/>
              </a:lnSpc>
              <a:spcBef>
                <a:spcPts val="3904"/>
              </a:spcBef>
              <a:tabLst>
                <a:tab pos="3825240" algn="l"/>
                <a:tab pos="5505450" algn="l"/>
                <a:tab pos="7277734" algn="l"/>
              </a:tabLst>
            </a:pPr>
            <a:r>
              <a:rPr dirty="0" sz="6000" spc="-50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6000" b="1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6000" spc="-50" b="1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6000" b="1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5000" spc="-50" b="1">
                <a:latin typeface="Verdana"/>
                <a:cs typeface="Verdana"/>
              </a:rPr>
              <a:t>D</a:t>
            </a:r>
            <a:r>
              <a:rPr dirty="0" sz="5000" b="1">
                <a:latin typeface="Verdana"/>
                <a:cs typeface="Verdana"/>
              </a:rPr>
              <a:t>	</a:t>
            </a:r>
            <a:r>
              <a:rPr dirty="0" sz="6000" spc="-50" b="1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316395"/>
            <a:ext cx="4739640" cy="185610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How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extinguishers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work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heat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Displace/remove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oxygen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Stop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95853" y="3419475"/>
            <a:ext cx="2352675" cy="2305050"/>
            <a:chOff x="3395853" y="3419475"/>
            <a:chExt cx="2352675" cy="2305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5378" y="3429000"/>
              <a:ext cx="2333243" cy="2285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400615" y="3424237"/>
              <a:ext cx="2343150" cy="2295525"/>
            </a:xfrm>
            <a:custGeom>
              <a:avLst/>
              <a:gdLst/>
              <a:ahLst/>
              <a:cxnLst/>
              <a:rect l="l" t="t" r="r" b="b"/>
              <a:pathLst>
                <a:path w="2343150" h="2295525">
                  <a:moveTo>
                    <a:pt x="0" y="0"/>
                  </a:moveTo>
                  <a:lnTo>
                    <a:pt x="2342769" y="0"/>
                  </a:lnTo>
                  <a:lnTo>
                    <a:pt x="2342769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215020" y="59703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286511"/>
            <a:ext cx="62045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Parts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extinguisher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2662" y="2111882"/>
            <a:ext cx="3608070" cy="3371850"/>
            <a:chOff x="732662" y="2111882"/>
            <a:chExt cx="3608070" cy="3371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187" y="2121407"/>
              <a:ext cx="3589019" cy="3352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37425" y="2116645"/>
              <a:ext cx="3598545" cy="3362325"/>
            </a:xfrm>
            <a:custGeom>
              <a:avLst/>
              <a:gdLst/>
              <a:ahLst/>
              <a:cxnLst/>
              <a:rect l="l" t="t" r="r" b="b"/>
              <a:pathLst>
                <a:path w="3598545" h="3362325">
                  <a:moveTo>
                    <a:pt x="0" y="0"/>
                  </a:moveTo>
                  <a:lnTo>
                    <a:pt x="3598545" y="0"/>
                  </a:lnTo>
                  <a:lnTo>
                    <a:pt x="3598545" y="3362325"/>
                  </a:lnTo>
                  <a:lnTo>
                    <a:pt x="0" y="33623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562475" y="2111120"/>
            <a:ext cx="3912235" cy="3079750"/>
            <a:chOff x="4562475" y="2111120"/>
            <a:chExt cx="3912235" cy="30797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2120645"/>
              <a:ext cx="3893057" cy="306019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567237" y="2115883"/>
              <a:ext cx="3902710" cy="3070225"/>
            </a:xfrm>
            <a:custGeom>
              <a:avLst/>
              <a:gdLst/>
              <a:ahLst/>
              <a:cxnLst/>
              <a:rect l="l" t="t" r="r" b="b"/>
              <a:pathLst>
                <a:path w="3902709" h="3070225">
                  <a:moveTo>
                    <a:pt x="0" y="0"/>
                  </a:moveTo>
                  <a:lnTo>
                    <a:pt x="3902582" y="0"/>
                  </a:lnTo>
                  <a:lnTo>
                    <a:pt x="3902582" y="3069717"/>
                  </a:lnTo>
                  <a:lnTo>
                    <a:pt x="0" y="30697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977276" y="5970323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381416"/>
            <a:ext cx="4164329" cy="236664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extinguishers: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10">
                <a:latin typeface="Tahoma"/>
                <a:cs typeface="Tahoma"/>
              </a:rPr>
              <a:t>Water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Carbon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Dioxide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Dry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Chemical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0200" y="1600200"/>
            <a:ext cx="2953511" cy="38861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7691119" y="55133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96075" y="1057275"/>
            <a:ext cx="1877695" cy="4057650"/>
            <a:chOff x="6696075" y="1057275"/>
            <a:chExt cx="1877695" cy="4057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600" y="1066800"/>
              <a:ext cx="1858517" cy="40385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700837" y="1062037"/>
              <a:ext cx="1868170" cy="4048125"/>
            </a:xfrm>
            <a:custGeom>
              <a:avLst/>
              <a:gdLst/>
              <a:ahLst/>
              <a:cxnLst/>
              <a:rect l="l" t="t" r="r" b="b"/>
              <a:pathLst>
                <a:path w="1868170" h="4048125">
                  <a:moveTo>
                    <a:pt x="0" y="0"/>
                  </a:moveTo>
                  <a:lnTo>
                    <a:pt x="1868043" y="0"/>
                  </a:lnTo>
                  <a:lnTo>
                    <a:pt x="1868043" y="4048125"/>
                  </a:lnTo>
                  <a:lnTo>
                    <a:pt x="0" y="4048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696075" y="5248275"/>
            <a:ext cx="1877695" cy="746760"/>
            <a:chOff x="6696075" y="5248275"/>
            <a:chExt cx="1877695" cy="7467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12" y="5257800"/>
              <a:ext cx="1858505" cy="72770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700837" y="5253037"/>
              <a:ext cx="1868170" cy="737235"/>
            </a:xfrm>
            <a:custGeom>
              <a:avLst/>
              <a:gdLst/>
              <a:ahLst/>
              <a:cxnLst/>
              <a:rect l="l" t="t" r="r" b="b"/>
              <a:pathLst>
                <a:path w="1868170" h="737235">
                  <a:moveTo>
                    <a:pt x="0" y="0"/>
                  </a:moveTo>
                  <a:lnTo>
                    <a:pt x="1868043" y="0"/>
                  </a:lnTo>
                  <a:lnTo>
                    <a:pt x="1868043" y="737235"/>
                  </a:lnTo>
                  <a:lnTo>
                    <a:pt x="0" y="73723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612140" y="1211832"/>
            <a:ext cx="5763895" cy="4840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63373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Water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air-</a:t>
            </a:r>
            <a:r>
              <a:rPr dirty="0" sz="2800">
                <a:latin typeface="Tahoma"/>
                <a:cs typeface="Tahoma"/>
              </a:rPr>
              <a:t>pressurized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water </a:t>
            </a:r>
            <a:r>
              <a:rPr dirty="0" sz="2800">
                <a:latin typeface="Tahoma"/>
                <a:cs typeface="Tahoma"/>
              </a:rPr>
              <a:t>(APW)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4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4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fires</a:t>
            </a:r>
            <a:r>
              <a:rPr dirty="0" sz="24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FF0000"/>
                </a:solidFill>
                <a:latin typeface="Tahoma"/>
                <a:cs typeface="Tahoma"/>
              </a:rPr>
              <a:t>only</a:t>
            </a:r>
            <a:endParaRPr sz="2400">
              <a:latin typeface="Tahoma"/>
              <a:cs typeface="Tahoma"/>
            </a:endParaRPr>
          </a:p>
          <a:p>
            <a:pPr lvl="1" marL="753745" marR="20383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Large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silver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container,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3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ft.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tall,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weighing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about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25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lbs.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full</a:t>
            </a:r>
            <a:endParaRPr sz="2400">
              <a:latin typeface="Tahoma"/>
              <a:cs typeface="Tahoma"/>
            </a:endParaRPr>
          </a:p>
          <a:p>
            <a:pPr lvl="1" marL="753745" marR="29400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Filled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2/3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ordinary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40">
                <a:latin typeface="Tahoma"/>
                <a:cs typeface="Tahoma"/>
              </a:rPr>
              <a:t>water,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then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pressurized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air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Detergents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added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Cool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surface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heat</a:t>
            </a:r>
            <a:endParaRPr sz="2400">
              <a:latin typeface="Tahoma"/>
              <a:cs typeface="Tahoma"/>
            </a:endParaRPr>
          </a:p>
          <a:p>
            <a:pPr lvl="1" marL="850900" marR="243840" indent="-38100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Font typeface="Arial"/>
              <a:buChar char="–"/>
              <a:tabLst>
                <a:tab pos="946150" algn="l"/>
              </a:tabLst>
            </a:pP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Never</a:t>
            </a:r>
            <a:r>
              <a:rPr dirty="0" sz="2400" spc="-4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use</a:t>
            </a:r>
            <a:r>
              <a:rPr dirty="0" sz="2400" spc="-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4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extinguish</a:t>
            </a:r>
            <a:r>
              <a:rPr dirty="0" sz="24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flammable 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liquid</a:t>
            </a:r>
            <a:r>
              <a:rPr dirty="0" sz="24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fires</a:t>
            </a:r>
            <a:r>
              <a:rPr dirty="0" sz="24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4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electrical</a:t>
            </a:r>
            <a:r>
              <a:rPr dirty="0" sz="24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fires</a:t>
            </a:r>
            <a:endParaRPr sz="240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85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0331" y="937640"/>
            <a:ext cx="5963920" cy="492823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81000" algn="l"/>
              </a:tabLst>
            </a:pPr>
            <a:r>
              <a:rPr dirty="0" sz="2800">
                <a:latin typeface="Tahoma"/>
                <a:cs typeface="Tahoma"/>
              </a:rPr>
              <a:t>Carbon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Dioxide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(CO</a:t>
            </a:r>
            <a:r>
              <a:rPr dirty="0" baseline="-21021" sz="2775">
                <a:latin typeface="Tahoma"/>
                <a:cs typeface="Tahoma"/>
              </a:rPr>
              <a:t>2</a:t>
            </a:r>
            <a:r>
              <a:rPr dirty="0" sz="2800">
                <a:latin typeface="Tahoma"/>
                <a:cs typeface="Tahoma"/>
              </a:rPr>
              <a:t>)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extinguishers</a:t>
            </a:r>
            <a:endParaRPr sz="2800">
              <a:latin typeface="Tahoma"/>
              <a:cs typeface="Tahoma"/>
            </a:endParaRPr>
          </a:p>
          <a:p>
            <a:pPr lvl="1" marL="779145" marR="162750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80415" algn="l"/>
              </a:tabLst>
            </a:pP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4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B</a:t>
            </a:r>
            <a:r>
              <a:rPr dirty="0" sz="24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and 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 sz="24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fires</a:t>
            </a:r>
            <a:r>
              <a:rPr dirty="0" sz="24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FF0000"/>
                </a:solidFill>
                <a:latin typeface="Tahoma"/>
                <a:cs typeface="Tahoma"/>
              </a:rPr>
              <a:t>only</a:t>
            </a:r>
            <a:endParaRPr sz="2400">
              <a:latin typeface="Tahoma"/>
              <a:cs typeface="Tahoma"/>
            </a:endParaRPr>
          </a:p>
          <a:p>
            <a:pPr lvl="1" marL="779145" marR="4876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80415" algn="l"/>
              </a:tabLst>
            </a:pPr>
            <a:r>
              <a:rPr dirty="0" sz="2400">
                <a:latin typeface="Tahoma"/>
                <a:cs typeface="Tahoma"/>
              </a:rPr>
              <a:t>Red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cylinders,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ranging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5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100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lbs.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larger,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hard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horn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pressure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gauge</a:t>
            </a:r>
            <a:endParaRPr sz="2400">
              <a:latin typeface="Tahoma"/>
              <a:cs typeface="Tahoma"/>
            </a:endParaRPr>
          </a:p>
          <a:p>
            <a:pPr lvl="1" marL="779145" marR="74803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80415" algn="l"/>
              </a:tabLst>
            </a:pPr>
            <a:r>
              <a:rPr dirty="0" sz="2400">
                <a:latin typeface="Tahoma"/>
                <a:cs typeface="Tahoma"/>
              </a:rPr>
              <a:t>Filled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Dioxide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(CO</a:t>
            </a:r>
            <a:r>
              <a:rPr dirty="0" baseline="-20833" sz="2400" spc="-15">
                <a:latin typeface="Tahoma"/>
                <a:cs typeface="Tahoma"/>
              </a:rPr>
              <a:t>2</a:t>
            </a:r>
            <a:r>
              <a:rPr dirty="0" sz="2400" spc="-10">
                <a:latin typeface="Tahoma"/>
                <a:cs typeface="Tahoma"/>
              </a:rPr>
              <a:t>),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under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pressure</a:t>
            </a:r>
            <a:endParaRPr sz="2400">
              <a:latin typeface="Tahoma"/>
              <a:cs typeface="Tahoma"/>
            </a:endParaRPr>
          </a:p>
          <a:p>
            <a:pPr lvl="1" marL="779145" marR="34671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80415" algn="l"/>
              </a:tabLst>
            </a:pPr>
            <a:r>
              <a:rPr dirty="0" sz="2400">
                <a:latin typeface="Tahoma"/>
                <a:cs typeface="Tahoma"/>
              </a:rPr>
              <a:t>Displace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oxygen;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dry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ice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pieces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also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cooling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effect</a:t>
            </a:r>
            <a:endParaRPr sz="2400">
              <a:latin typeface="Tahoma"/>
              <a:cs typeface="Tahoma"/>
            </a:endParaRPr>
          </a:p>
          <a:p>
            <a:pPr lvl="1" marL="876300" marR="231140" indent="-38100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Font typeface="Arial"/>
              <a:buChar char="–"/>
              <a:tabLst>
                <a:tab pos="876300" algn="l"/>
              </a:tabLst>
            </a:pP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Never</a:t>
            </a:r>
            <a:r>
              <a:rPr dirty="0" sz="24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use</a:t>
            </a:r>
            <a:r>
              <a:rPr dirty="0" sz="24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in</a:t>
            </a:r>
            <a:r>
              <a:rPr dirty="0" sz="24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confines</a:t>
            </a:r>
            <a:r>
              <a:rPr dirty="0" sz="24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space</a:t>
            </a:r>
            <a:r>
              <a:rPr dirty="0" sz="24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without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respiratory</a:t>
            </a:r>
            <a:r>
              <a:rPr dirty="0" sz="2400" spc="-1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protection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510146" y="1560194"/>
            <a:ext cx="2186305" cy="3573779"/>
            <a:chOff x="6510146" y="1560194"/>
            <a:chExt cx="2186305" cy="35737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9671" y="1569720"/>
              <a:ext cx="2167115" cy="355472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514909" y="1564957"/>
              <a:ext cx="2176780" cy="3564254"/>
            </a:xfrm>
            <a:custGeom>
              <a:avLst/>
              <a:gdLst/>
              <a:ahLst/>
              <a:cxnLst/>
              <a:rect l="l" t="t" r="r" b="b"/>
              <a:pathLst>
                <a:path w="2176779" h="3564254">
                  <a:moveTo>
                    <a:pt x="0" y="0"/>
                  </a:moveTo>
                  <a:lnTo>
                    <a:pt x="2176653" y="0"/>
                  </a:lnTo>
                  <a:lnTo>
                    <a:pt x="2176653" y="3564254"/>
                  </a:lnTo>
                  <a:lnTo>
                    <a:pt x="0" y="356425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773798" y="5261990"/>
            <a:ext cx="1828800" cy="742950"/>
            <a:chOff x="6773798" y="5261990"/>
            <a:chExt cx="1828800" cy="7429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3323" y="5271515"/>
              <a:ext cx="1809749" cy="7238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778561" y="5266753"/>
              <a:ext cx="1819275" cy="733425"/>
            </a:xfrm>
            <a:custGeom>
              <a:avLst/>
              <a:gdLst/>
              <a:ahLst/>
              <a:cxnLst/>
              <a:rect l="l" t="t" r="r" b="b"/>
              <a:pathLst>
                <a:path w="1819275" h="733425">
                  <a:moveTo>
                    <a:pt x="0" y="0"/>
                  </a:moveTo>
                  <a:lnTo>
                    <a:pt x="1819275" y="0"/>
                  </a:lnTo>
                  <a:lnTo>
                    <a:pt x="1819275" y="733425"/>
                  </a:lnTo>
                  <a:lnTo>
                    <a:pt x="0" y="7334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537034" y="5954229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40270" y="1202816"/>
            <a:ext cx="1863089" cy="3382645"/>
            <a:chOff x="6740270" y="1202816"/>
            <a:chExt cx="1863089" cy="33826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9795" y="1212341"/>
              <a:ext cx="1844027" cy="33634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745033" y="1207579"/>
              <a:ext cx="1853564" cy="3373120"/>
            </a:xfrm>
            <a:custGeom>
              <a:avLst/>
              <a:gdLst/>
              <a:ahLst/>
              <a:cxnLst/>
              <a:rect l="l" t="t" r="r" b="b"/>
              <a:pathLst>
                <a:path w="1853565" h="3373120">
                  <a:moveTo>
                    <a:pt x="0" y="0"/>
                  </a:moveTo>
                  <a:lnTo>
                    <a:pt x="1853565" y="0"/>
                  </a:lnTo>
                  <a:lnTo>
                    <a:pt x="1853565" y="3372992"/>
                  </a:lnTo>
                  <a:lnTo>
                    <a:pt x="0" y="33729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6857618" y="4651628"/>
            <a:ext cx="1628775" cy="703580"/>
            <a:chOff x="6857618" y="4651628"/>
            <a:chExt cx="1628775" cy="7035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67143" y="4661153"/>
              <a:ext cx="1609343" cy="68426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862381" y="4656391"/>
              <a:ext cx="1619250" cy="694055"/>
            </a:xfrm>
            <a:custGeom>
              <a:avLst/>
              <a:gdLst/>
              <a:ahLst/>
              <a:cxnLst/>
              <a:rect l="l" t="t" r="r" b="b"/>
              <a:pathLst>
                <a:path w="1619250" h="694054">
                  <a:moveTo>
                    <a:pt x="0" y="0"/>
                  </a:moveTo>
                  <a:lnTo>
                    <a:pt x="1618869" y="0"/>
                  </a:lnTo>
                  <a:lnTo>
                    <a:pt x="1618869" y="693801"/>
                  </a:lnTo>
                  <a:lnTo>
                    <a:pt x="0" y="6938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6902577" y="5447157"/>
            <a:ext cx="1595120" cy="649605"/>
            <a:chOff x="6902577" y="5447157"/>
            <a:chExt cx="1595120" cy="64960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12102" y="5456682"/>
              <a:ext cx="1575815" cy="63017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907339" y="5451919"/>
              <a:ext cx="1585595" cy="640080"/>
            </a:xfrm>
            <a:custGeom>
              <a:avLst/>
              <a:gdLst/>
              <a:ahLst/>
              <a:cxnLst/>
              <a:rect l="l" t="t" r="r" b="b"/>
              <a:pathLst>
                <a:path w="1585595" h="640079">
                  <a:moveTo>
                    <a:pt x="0" y="0"/>
                  </a:moveTo>
                  <a:lnTo>
                    <a:pt x="1585341" y="0"/>
                  </a:lnTo>
                  <a:lnTo>
                    <a:pt x="1585341" y="639699"/>
                  </a:lnTo>
                  <a:lnTo>
                    <a:pt x="0" y="6396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12140" y="1211832"/>
            <a:ext cx="6078220" cy="4864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463675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Dry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extinguishers (Multi-purpose)</a:t>
            </a:r>
            <a:endParaRPr sz="2800">
              <a:latin typeface="Tahoma"/>
              <a:cs typeface="Tahoma"/>
            </a:endParaRPr>
          </a:p>
          <a:p>
            <a:pPr lvl="1" marL="753745" marR="489584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A,</a:t>
            </a:r>
            <a:r>
              <a:rPr dirty="0" sz="24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 B, 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and/or</a:t>
            </a:r>
            <a:r>
              <a:rPr dirty="0" sz="24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4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 sz="24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fires </a:t>
            </a:r>
            <a:r>
              <a:rPr dirty="0" sz="2400">
                <a:latin typeface="Tahoma"/>
                <a:cs typeface="Tahoma"/>
              </a:rPr>
              <a:t>(check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label)</a:t>
            </a:r>
            <a:endParaRPr sz="2400">
              <a:latin typeface="Tahoma"/>
              <a:cs typeface="Tahoma"/>
            </a:endParaRPr>
          </a:p>
          <a:p>
            <a:pPr lvl="1" marL="753745" marR="68008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cylinders,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ranging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size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5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20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lbs.</a:t>
            </a:r>
            <a:endParaRPr sz="2400">
              <a:latin typeface="Tahoma"/>
              <a:cs typeface="Tahoma"/>
            </a:endParaRPr>
          </a:p>
          <a:p>
            <a:pPr lvl="1" marL="753745" marR="28321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Fire-</a:t>
            </a:r>
            <a:r>
              <a:rPr dirty="0" sz="2400">
                <a:latin typeface="Tahoma"/>
                <a:cs typeface="Tahoma"/>
              </a:rPr>
              <a:t>retardant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powder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extinguishing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agent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propelled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compressed,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non-</a:t>
            </a: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gas</a:t>
            </a:r>
            <a:endParaRPr sz="2400">
              <a:latin typeface="Tahoma"/>
              <a:cs typeface="Tahoma"/>
            </a:endParaRPr>
          </a:p>
          <a:p>
            <a:pPr lvl="1" marL="753745" marR="4235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Separates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fuel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oxygen;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powder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also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interrupts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reaction</a:t>
            </a:r>
            <a:endParaRPr sz="240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21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64695" y="1037148"/>
            <a:ext cx="6259830" cy="4829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007744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dry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chemical extinguishers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kitchen</a:t>
            </a:r>
            <a:r>
              <a:rPr dirty="0" sz="24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fires</a:t>
            </a:r>
            <a:endParaRPr sz="2400">
              <a:latin typeface="Tahoma"/>
              <a:cs typeface="Tahoma"/>
            </a:endParaRPr>
          </a:p>
          <a:p>
            <a:pPr lvl="1" marL="753745" marR="50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intended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after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activation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5">
                <a:latin typeface="Tahoma"/>
                <a:cs typeface="Tahoma"/>
              </a:rPr>
              <a:t>built-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hood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suppression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system</a:t>
            </a:r>
            <a:endParaRPr sz="2400">
              <a:latin typeface="Tahoma"/>
              <a:cs typeface="Tahoma"/>
            </a:endParaRPr>
          </a:p>
          <a:p>
            <a:pPr lvl="1" marL="753745" marR="34290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Filled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electrically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conductive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extinguishing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agents;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after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appliance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been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shut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off</a:t>
            </a:r>
            <a:endParaRPr sz="2400">
              <a:latin typeface="Tahoma"/>
              <a:cs typeface="Tahoma"/>
            </a:endParaRPr>
          </a:p>
          <a:p>
            <a:pPr lvl="1" marL="753745" marR="31877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Potassium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bicarbonate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dry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types;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spray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fine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mist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951344" y="1221105"/>
            <a:ext cx="1827530" cy="3665220"/>
            <a:chOff x="6951344" y="1221105"/>
            <a:chExt cx="1827530" cy="36652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0869" y="1230630"/>
              <a:ext cx="1808213" cy="364615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56107" y="1225867"/>
              <a:ext cx="1818005" cy="3655695"/>
            </a:xfrm>
            <a:custGeom>
              <a:avLst/>
              <a:gdLst/>
              <a:ahLst/>
              <a:cxnLst/>
              <a:rect l="l" t="t" r="r" b="b"/>
              <a:pathLst>
                <a:path w="1818004" h="3655695">
                  <a:moveTo>
                    <a:pt x="0" y="0"/>
                  </a:moveTo>
                  <a:lnTo>
                    <a:pt x="1817751" y="0"/>
                  </a:lnTo>
                  <a:lnTo>
                    <a:pt x="1817751" y="3655695"/>
                  </a:lnTo>
                  <a:lnTo>
                    <a:pt x="0" y="365569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7534275" y="5091303"/>
            <a:ext cx="636270" cy="806450"/>
            <a:chOff x="7534275" y="5091303"/>
            <a:chExt cx="636270" cy="806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3800" y="5100828"/>
              <a:ext cx="617207" cy="78714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539037" y="5096065"/>
              <a:ext cx="626745" cy="796925"/>
            </a:xfrm>
            <a:custGeom>
              <a:avLst/>
              <a:gdLst/>
              <a:ahLst/>
              <a:cxnLst/>
              <a:rect l="l" t="t" r="r" b="b"/>
              <a:pathLst>
                <a:path w="626745" h="796925">
                  <a:moveTo>
                    <a:pt x="0" y="0"/>
                  </a:moveTo>
                  <a:lnTo>
                    <a:pt x="626745" y="0"/>
                  </a:lnTo>
                  <a:lnTo>
                    <a:pt x="626745" y="796670"/>
                  </a:lnTo>
                  <a:lnTo>
                    <a:pt x="0" y="79667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330708" y="5994646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088815"/>
            <a:ext cx="7315834" cy="448754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Using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fire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extinguisher: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Steps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follow</a:t>
            </a:r>
            <a:endParaRPr sz="2800">
              <a:latin typeface="Tahoma"/>
              <a:cs typeface="Tahoma"/>
            </a:endParaRPr>
          </a:p>
          <a:p>
            <a:pPr lvl="1" marL="926465" indent="-456565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Sound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alarm;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call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department</a:t>
            </a:r>
            <a:endParaRPr sz="2400">
              <a:latin typeface="Tahoma"/>
              <a:cs typeface="Tahoma"/>
            </a:endParaRPr>
          </a:p>
          <a:p>
            <a:pPr lvl="1" marL="92646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Identify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evacuation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path</a:t>
            </a:r>
            <a:endParaRPr sz="2400">
              <a:latin typeface="Tahoma"/>
              <a:cs typeface="Tahoma"/>
            </a:endParaRPr>
          </a:p>
          <a:p>
            <a:pPr lvl="1" marL="92646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Select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appropriate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</a:t>
            </a:r>
            <a:endParaRPr sz="2400">
              <a:latin typeface="Tahoma"/>
              <a:cs typeface="Tahoma"/>
            </a:endParaRPr>
          </a:p>
          <a:p>
            <a:pPr lvl="1" marL="92646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Discharge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extinguisher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40">
                <a:latin typeface="Tahoma"/>
                <a:cs typeface="Tahoma"/>
              </a:rPr>
              <a:t>P.A.S.S.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technique</a:t>
            </a:r>
            <a:endParaRPr sz="2400">
              <a:latin typeface="Tahoma"/>
              <a:cs typeface="Tahoma"/>
            </a:endParaRPr>
          </a:p>
          <a:p>
            <a:pPr lvl="1" marL="926465" indent="-45720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Back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once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extinguished</a:t>
            </a:r>
            <a:endParaRPr sz="2400">
              <a:latin typeface="Tahoma"/>
              <a:cs typeface="Tahoma"/>
            </a:endParaRPr>
          </a:p>
          <a:p>
            <a:pPr lvl="1" marL="926465" indent="-45720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Evacuate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immediately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necessary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Extinguisher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empty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fire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out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Fire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progresses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beyond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incipient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stage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240195"/>
            <a:ext cx="3893820" cy="302641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45">
                <a:latin typeface="Tahoma"/>
                <a:cs typeface="Tahoma"/>
              </a:rPr>
              <a:t>P.A.S.S.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technique</a:t>
            </a:r>
            <a:endParaRPr sz="2800">
              <a:latin typeface="Tahoma"/>
              <a:cs typeface="Tahoma"/>
            </a:endParaRPr>
          </a:p>
          <a:p>
            <a:pPr lvl="1" marL="844550" indent="-374650">
              <a:lnSpc>
                <a:spcPct val="100000"/>
              </a:lnSpc>
              <a:spcBef>
                <a:spcPts val="580"/>
              </a:spcBef>
              <a:buClr>
                <a:srgbClr val="000000"/>
              </a:buClr>
              <a:buFont typeface="Arial"/>
              <a:buChar char="–"/>
              <a:tabLst>
                <a:tab pos="844550" algn="l"/>
              </a:tabLst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Pull</a:t>
            </a:r>
            <a:r>
              <a:rPr dirty="0" sz="2400" spc="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pin</a:t>
            </a:r>
            <a:endParaRPr sz="2400">
              <a:latin typeface="Tahoma"/>
              <a:cs typeface="Tahoma"/>
            </a:endParaRPr>
          </a:p>
          <a:p>
            <a:pPr lvl="1" marL="850265" indent="-381000">
              <a:lnSpc>
                <a:spcPct val="100000"/>
              </a:lnSpc>
              <a:spcBef>
                <a:spcPts val="580"/>
              </a:spcBef>
              <a:buClr>
                <a:srgbClr val="000000"/>
              </a:buClr>
              <a:buFont typeface="Arial"/>
              <a:buChar char="–"/>
              <a:tabLst>
                <a:tab pos="850265" algn="l"/>
              </a:tabLst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Aim</a:t>
            </a:r>
            <a:r>
              <a:rPr dirty="0" sz="2400" spc="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base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0">
                <a:latin typeface="Tahoma"/>
                <a:cs typeface="Tahoma"/>
              </a:rPr>
              <a:t> fire</a:t>
            </a:r>
            <a:endParaRPr sz="2400">
              <a:latin typeface="Tahoma"/>
              <a:cs typeface="Tahoma"/>
            </a:endParaRPr>
          </a:p>
          <a:p>
            <a:pPr lvl="1" marL="850265" indent="-38100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Font typeface="Arial"/>
              <a:buChar char="–"/>
              <a:tabLst>
                <a:tab pos="850265" algn="l"/>
              </a:tabLst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Squeeze</a:t>
            </a:r>
            <a:r>
              <a:rPr dirty="0" sz="24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handle</a:t>
            </a:r>
            <a:endParaRPr sz="2400">
              <a:latin typeface="Tahoma"/>
              <a:cs typeface="Tahoma"/>
            </a:endParaRPr>
          </a:p>
          <a:p>
            <a:pPr lvl="1" marL="850265" marR="5080" indent="-38100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Font typeface="Arial"/>
              <a:buChar char="–"/>
              <a:tabLst>
                <a:tab pos="850265" algn="l"/>
              </a:tabLst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Sweep</a:t>
            </a:r>
            <a:r>
              <a:rPr dirty="0" sz="2400" spc="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side-to-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at </a:t>
            </a:r>
            <a:r>
              <a:rPr dirty="0" sz="2400">
                <a:latin typeface="Tahoma"/>
                <a:cs typeface="Tahoma"/>
              </a:rPr>
              <a:t>base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until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fire </a:t>
            </a:r>
            <a:r>
              <a:rPr dirty="0" sz="2400">
                <a:latin typeface="Tahoma"/>
                <a:cs typeface="Tahoma"/>
              </a:rPr>
              <a:t>appears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out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4521961"/>
            <a:ext cx="3394710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Tahoma"/>
                <a:cs typeface="Tahoma"/>
              </a:rPr>
              <a:t>Watch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area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re-</a:t>
            </a:r>
            <a:r>
              <a:rPr dirty="0" sz="2000">
                <a:latin typeface="Tahoma"/>
                <a:cs typeface="Tahoma"/>
              </a:rPr>
              <a:t>ignition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>
                <a:latin typeface="Tahoma"/>
                <a:cs typeface="Tahoma"/>
              </a:rPr>
              <a:t>repeat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steps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25">
                <a:latin typeface="Tahoma"/>
                <a:cs typeface="Tahoma"/>
              </a:rPr>
              <a:t> 4;</a:t>
            </a:r>
            <a:endParaRPr sz="2000">
              <a:latin typeface="Tahoma"/>
              <a:cs typeface="Tahoma"/>
            </a:endParaRPr>
          </a:p>
          <a:p>
            <a:pPr marL="12700" marR="19685">
              <a:lnSpc>
                <a:spcPct val="100000"/>
              </a:lnSpc>
              <a:spcBef>
                <a:spcPts val="480"/>
              </a:spcBef>
            </a:pPr>
            <a:r>
              <a:rPr dirty="0" sz="2000" b="1">
                <a:latin typeface="Tahoma"/>
                <a:cs typeface="Tahoma"/>
              </a:rPr>
              <a:t>When</a:t>
            </a:r>
            <a:r>
              <a:rPr dirty="0" sz="2000" spc="-1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in</a:t>
            </a:r>
            <a:r>
              <a:rPr dirty="0" sz="2000" spc="-10" b="1">
                <a:latin typeface="Tahoma"/>
                <a:cs typeface="Tahoma"/>
              </a:rPr>
              <a:t> doubt,</a:t>
            </a:r>
            <a:r>
              <a:rPr dirty="0" sz="2000" spc="500" b="1"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EVACUATE</a:t>
            </a:r>
            <a:r>
              <a:rPr dirty="0" sz="20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IMMEDIATELY!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11292" y="1438275"/>
            <a:ext cx="3500754" cy="3524250"/>
            <a:chOff x="5011292" y="1438275"/>
            <a:chExt cx="3500754" cy="3524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0818" y="1447812"/>
              <a:ext cx="3481564" cy="350518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16055" y="1443037"/>
              <a:ext cx="3491229" cy="3514725"/>
            </a:xfrm>
            <a:custGeom>
              <a:avLst/>
              <a:gdLst/>
              <a:ahLst/>
              <a:cxnLst/>
              <a:rect l="l" t="t" r="r" b="b"/>
              <a:pathLst>
                <a:path w="3491229" h="3514725">
                  <a:moveTo>
                    <a:pt x="0" y="0"/>
                  </a:moveTo>
                  <a:lnTo>
                    <a:pt x="3491103" y="0"/>
                  </a:lnTo>
                  <a:lnTo>
                    <a:pt x="3491103" y="3514725"/>
                  </a:lnTo>
                  <a:lnTo>
                    <a:pt x="0" y="3514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19300">
              <a:lnSpc>
                <a:spcPct val="100000"/>
              </a:lnSpc>
              <a:spcBef>
                <a:spcPts val="100"/>
              </a:spcBef>
            </a:pPr>
            <a:r>
              <a:rPr dirty="0"/>
              <a:t>Extinguishing</a:t>
            </a:r>
            <a:r>
              <a:rPr dirty="0" spc="-140"/>
              <a:t> </a:t>
            </a:r>
            <a:r>
              <a:rPr dirty="0" spc="-10"/>
              <a:t>Fires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831029" y="5005321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807085">
              <a:lnSpc>
                <a:spcPct val="100000"/>
              </a:lnSpc>
              <a:spcBef>
                <a:spcPts val="100"/>
              </a:spcBef>
            </a:pPr>
            <a:r>
              <a:rPr dirty="0"/>
              <a:t>Maintenance</a:t>
            </a:r>
            <a:r>
              <a:rPr dirty="0" spc="-125"/>
              <a:t> </a:t>
            </a:r>
            <a:r>
              <a:rPr dirty="0"/>
              <a:t>of</a:t>
            </a:r>
            <a:r>
              <a:rPr dirty="0" spc="-145"/>
              <a:t> </a:t>
            </a:r>
            <a:r>
              <a:rPr dirty="0" spc="-10"/>
              <a:t>Extinguisher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2996" y="1077612"/>
            <a:ext cx="7065645" cy="410908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Elements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inspection:</a:t>
            </a:r>
            <a:endParaRPr sz="3200">
              <a:latin typeface="Tahoma"/>
              <a:cs typeface="Tahoma"/>
            </a:endParaRPr>
          </a:p>
          <a:p>
            <a:pPr marL="355600" marR="43624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bottle,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handle,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hose,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gauge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order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Inspection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tag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Month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Year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put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service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current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(annual)</a:t>
            </a:r>
            <a:endParaRPr sz="2400">
              <a:latin typeface="Tahoma"/>
              <a:cs typeface="Tahoma"/>
            </a:endParaRPr>
          </a:p>
          <a:p>
            <a:pPr lvl="1" marL="753745" marR="131191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Monthly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visual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inspections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completed 	(monthly)</a:t>
            </a:r>
            <a:endParaRPr sz="2400">
              <a:latin typeface="Tahoma"/>
              <a:cs typeface="Tahoma"/>
            </a:endParaRPr>
          </a:p>
          <a:p>
            <a:pPr lvl="1" marL="753745" marR="42735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Extinguisher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product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still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free-</a:t>
            </a:r>
            <a:r>
              <a:rPr dirty="0" sz="2400">
                <a:latin typeface="Tahoma"/>
                <a:cs typeface="Tahoma"/>
              </a:rPr>
              <a:t>flowing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inside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bottle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(turn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upside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down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and/or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shake)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579370">
              <a:lnSpc>
                <a:spcPct val="100000"/>
              </a:lnSpc>
              <a:spcBef>
                <a:spcPts val="100"/>
              </a:spcBef>
            </a:pPr>
            <a:r>
              <a:rPr dirty="0"/>
              <a:t>What’s</a:t>
            </a:r>
            <a:r>
              <a:rPr dirty="0" spc="-125"/>
              <a:t> </a:t>
            </a:r>
            <a:r>
              <a:rPr dirty="0" spc="-10"/>
              <a:t>Wrong?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77948" y="1064133"/>
            <a:ext cx="5388610" cy="4730115"/>
            <a:chOff x="1877948" y="1064133"/>
            <a:chExt cx="5388610" cy="47301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1073658"/>
              <a:ext cx="5369051" cy="471068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82711" y="1068895"/>
              <a:ext cx="5379085" cy="4720590"/>
            </a:xfrm>
            <a:custGeom>
              <a:avLst/>
              <a:gdLst/>
              <a:ahLst/>
              <a:cxnLst/>
              <a:rect l="l" t="t" r="r" b="b"/>
              <a:pathLst>
                <a:path w="5379084" h="4720590">
                  <a:moveTo>
                    <a:pt x="0" y="0"/>
                  </a:moveTo>
                  <a:lnTo>
                    <a:pt x="5378577" y="0"/>
                  </a:lnTo>
                  <a:lnTo>
                    <a:pt x="5378577" y="4720209"/>
                  </a:lnTo>
                  <a:lnTo>
                    <a:pt x="0" y="47202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616481" y="5862801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579370">
              <a:lnSpc>
                <a:spcPct val="100000"/>
              </a:lnSpc>
              <a:spcBef>
                <a:spcPts val="100"/>
              </a:spcBef>
            </a:pPr>
            <a:r>
              <a:rPr dirty="0"/>
              <a:t>What’s</a:t>
            </a:r>
            <a:r>
              <a:rPr dirty="0" spc="-125"/>
              <a:t> </a:t>
            </a:r>
            <a:r>
              <a:rPr dirty="0" spc="-10"/>
              <a:t>Wrong?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35583" y="1290447"/>
            <a:ext cx="6673215" cy="4277360"/>
            <a:chOff x="1235583" y="1290447"/>
            <a:chExt cx="6673215" cy="42773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5108" y="1299971"/>
              <a:ext cx="6653771" cy="42580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40345" y="1295209"/>
              <a:ext cx="6663690" cy="4267835"/>
            </a:xfrm>
            <a:custGeom>
              <a:avLst/>
              <a:gdLst/>
              <a:ahLst/>
              <a:cxnLst/>
              <a:rect l="l" t="t" r="r" b="b"/>
              <a:pathLst>
                <a:path w="6663690" h="4267835">
                  <a:moveTo>
                    <a:pt x="0" y="0"/>
                  </a:moveTo>
                  <a:lnTo>
                    <a:pt x="6663308" y="0"/>
                  </a:lnTo>
                  <a:lnTo>
                    <a:pt x="6663308" y="4267581"/>
                  </a:lnTo>
                  <a:lnTo>
                    <a:pt x="0" y="42675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26986" y="560736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390" y="1021335"/>
            <a:ext cx="7556500" cy="5009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344170" indent="-51435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statements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TRUE </a:t>
            </a:r>
            <a:r>
              <a:rPr dirty="0" sz="2800">
                <a:latin typeface="Tahoma"/>
                <a:cs typeface="Tahoma"/>
              </a:rPr>
              <a:t>regarding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Emergency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Action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(EAPs)?</a:t>
            </a:r>
            <a:endParaRPr sz="2800">
              <a:latin typeface="Tahoma"/>
              <a:cs typeface="Tahoma"/>
            </a:endParaRPr>
          </a:p>
          <a:p>
            <a:pPr lvl="1" marL="926465" marR="218440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EAPs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written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down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requested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employees.</a:t>
            </a:r>
            <a:endParaRPr sz="2400">
              <a:latin typeface="Tahoma"/>
              <a:cs typeface="Tahoma"/>
            </a:endParaRPr>
          </a:p>
          <a:p>
            <a:pPr lvl="1" marL="926465" marR="86360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EAPs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facilitate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organize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actions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taken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during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emergency.</a:t>
            </a:r>
            <a:endParaRPr sz="2400">
              <a:latin typeface="Tahoma"/>
              <a:cs typeface="Tahoma"/>
            </a:endParaRPr>
          </a:p>
          <a:p>
            <a:pPr lvl="1" marL="926465" marR="5080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EAPs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effect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number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severity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>
                <a:latin typeface="Tahoma"/>
                <a:cs typeface="Tahoma"/>
              </a:rPr>
              <a:t>injuries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during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emergency.</a:t>
            </a:r>
            <a:endParaRPr sz="2400">
              <a:latin typeface="Tahoma"/>
              <a:cs typeface="Tahoma"/>
            </a:endParaRPr>
          </a:p>
          <a:p>
            <a:pPr lvl="1" marL="926465" marR="41592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EAPs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increase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confusion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number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>
                <a:latin typeface="Tahoma"/>
                <a:cs typeface="Tahoma"/>
              </a:rPr>
              <a:t>documents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required.</a:t>
            </a:r>
            <a:endParaRPr sz="2400">
              <a:latin typeface="Tahoma"/>
              <a:cs typeface="Tahoma"/>
            </a:endParaRPr>
          </a:p>
          <a:p>
            <a:pPr marL="1324610" marR="57785" indent="-325120">
              <a:lnSpc>
                <a:spcPct val="100000"/>
              </a:lnSpc>
              <a:spcBef>
                <a:spcPts val="930"/>
              </a:spcBef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60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26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EAPs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facilitate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organize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actions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taken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during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an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emergency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15599" y="1021335"/>
            <a:ext cx="7863840" cy="493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51510" marR="939165" indent="-51435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651510" algn="l"/>
                <a:tab pos="6703695" algn="l"/>
              </a:tabLst>
            </a:pP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Prevention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(FPP)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 </a:t>
            </a:r>
            <a:r>
              <a:rPr dirty="0" sz="2800">
                <a:latin typeface="Tahoma"/>
                <a:cs typeface="Tahoma"/>
              </a:rPr>
              <a:t>include all of the following, except </a:t>
            </a:r>
            <a:r>
              <a:rPr dirty="0" u="heavy" sz="2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2800" spc="-50">
                <a:latin typeface="Tahoma"/>
                <a:cs typeface="Tahoma"/>
              </a:rPr>
              <a:t>.</a:t>
            </a:r>
            <a:endParaRPr sz="2800">
              <a:latin typeface="Tahoma"/>
              <a:cs typeface="Tahoma"/>
            </a:endParaRPr>
          </a:p>
          <a:p>
            <a:pPr lvl="1" marL="1051560" marR="52006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1051560" algn="l"/>
              </a:tabLst>
            </a:pPr>
            <a:r>
              <a:rPr dirty="0" sz="2400">
                <a:latin typeface="Tahoma"/>
                <a:cs typeface="Tahoma"/>
              </a:rPr>
              <a:t>it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written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document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kept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5">
                <a:latin typeface="Tahoma"/>
                <a:cs typeface="Tahoma"/>
              </a:rPr>
              <a:t> the </a:t>
            </a:r>
            <a:r>
              <a:rPr dirty="0" sz="2400" spc="-10">
                <a:latin typeface="Tahoma"/>
                <a:cs typeface="Tahoma"/>
              </a:rPr>
              <a:t>workplace</a:t>
            </a:r>
            <a:endParaRPr sz="2400">
              <a:latin typeface="Tahoma"/>
              <a:cs typeface="Tahoma"/>
            </a:endParaRPr>
          </a:p>
          <a:p>
            <a:pPr lvl="1" marL="1051560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1051560" algn="l"/>
              </a:tabLst>
            </a:pPr>
            <a:r>
              <a:rPr dirty="0" sz="2400">
                <a:latin typeface="Tahoma"/>
                <a:cs typeface="Tahoma"/>
              </a:rPr>
              <a:t>it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made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available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review</a:t>
            </a:r>
            <a:endParaRPr sz="2400">
              <a:latin typeface="Tahoma"/>
              <a:cs typeface="Tahoma"/>
            </a:endParaRPr>
          </a:p>
          <a:p>
            <a:pPr lvl="1" marL="1051560" marR="5080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1051560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review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>
                <a:latin typeface="Tahoma"/>
                <a:cs typeface="Tahoma"/>
              </a:rPr>
              <a:t>parts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FPP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necessary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self-</a:t>
            </a:r>
            <a:r>
              <a:rPr dirty="0" sz="2400" spc="-10">
                <a:latin typeface="Tahoma"/>
                <a:cs typeface="Tahoma"/>
              </a:rPr>
              <a:t>protection</a:t>
            </a:r>
            <a:endParaRPr sz="2400">
              <a:latin typeface="Tahoma"/>
              <a:cs typeface="Tahoma"/>
            </a:endParaRPr>
          </a:p>
          <a:p>
            <a:pPr lvl="1" marL="1052195" marR="726440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1052195" algn="l"/>
              </a:tabLst>
            </a:pPr>
            <a:r>
              <a:rPr dirty="0" sz="2400">
                <a:latin typeface="Tahoma"/>
                <a:cs typeface="Tahoma"/>
              </a:rPr>
              <a:t>FPPs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communicated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orally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are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10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employees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2400">
              <a:latin typeface="Tahoma"/>
              <a:cs typeface="Tahoma"/>
            </a:endParaRPr>
          </a:p>
          <a:p>
            <a:pPr marL="1026160" marR="102870" indent="-1014094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50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FPPs</a:t>
            </a:r>
            <a:r>
              <a:rPr dirty="0" sz="26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can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be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communicated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orally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5" b="1">
                <a:solidFill>
                  <a:srgbClr val="FF0000"/>
                </a:solidFill>
                <a:latin typeface="Tahoma"/>
                <a:cs typeface="Tahoma"/>
              </a:rPr>
              <a:t>if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there</a:t>
            </a:r>
            <a:r>
              <a:rPr dirty="0" sz="26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are</a:t>
            </a:r>
            <a:r>
              <a:rPr dirty="0" sz="26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more</a:t>
            </a:r>
            <a:r>
              <a:rPr dirty="0" sz="26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than</a:t>
            </a:r>
            <a:r>
              <a:rPr dirty="0" sz="26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10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employees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1021335"/>
            <a:ext cx="7275830" cy="4928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1093470" indent="-51435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order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occur?</a:t>
            </a:r>
            <a:endParaRPr sz="2800">
              <a:latin typeface="Tahoma"/>
              <a:cs typeface="Tahoma"/>
            </a:endParaRPr>
          </a:p>
          <a:p>
            <a:pPr lvl="1" marL="926465" marR="52260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Sufficient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oxygen,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fuel,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ignition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source,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reaction</a:t>
            </a:r>
            <a:endParaRPr sz="2400">
              <a:latin typeface="Tahoma"/>
              <a:cs typeface="Tahoma"/>
            </a:endParaRPr>
          </a:p>
          <a:p>
            <a:pPr lvl="1" marL="926465" marR="89471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Sufficient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fuel,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dioxide,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heat,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reaction</a:t>
            </a:r>
            <a:endParaRPr sz="2400">
              <a:latin typeface="Tahoma"/>
              <a:cs typeface="Tahoma"/>
            </a:endParaRPr>
          </a:p>
          <a:p>
            <a:pPr lvl="1" marL="926465" marR="993140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Combustible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spark,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heat,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mechanical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reaction</a:t>
            </a:r>
            <a:endParaRPr sz="24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Smoke,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heat,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flames,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light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reaction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2400">
              <a:latin typeface="Tahoma"/>
              <a:cs typeface="Tahoma"/>
            </a:endParaRPr>
          </a:p>
          <a:p>
            <a:pPr marL="1259205" marR="5080" indent="-1059815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75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26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Sufficient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oxygen,</a:t>
            </a:r>
            <a:r>
              <a:rPr dirty="0" sz="26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fuel,</a:t>
            </a:r>
            <a:r>
              <a:rPr dirty="0" sz="26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ignition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source,</a:t>
            </a:r>
            <a:r>
              <a:rPr dirty="0" sz="26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6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chemical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reaction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402334"/>
            <a:ext cx="7363459" cy="3705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Only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those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who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have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received </a:t>
            </a:r>
            <a:r>
              <a:rPr dirty="0" sz="2800">
                <a:latin typeface="Tahoma"/>
                <a:cs typeface="Tahoma"/>
              </a:rPr>
              <a:t>training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authorized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extinguisher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fire.</a:t>
            </a:r>
            <a:endParaRPr sz="28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 spc="-20">
                <a:latin typeface="Tahoma"/>
                <a:cs typeface="Tahoma"/>
              </a:rPr>
              <a:t>True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 spc="-10">
                <a:latin typeface="Tahoma"/>
                <a:cs typeface="Tahoma"/>
              </a:rPr>
              <a:t>False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600"/>
              </a:spcBef>
            </a:pPr>
            <a:endParaRPr sz="2400">
              <a:latin typeface="Tahoma"/>
              <a:cs typeface="Tahoma"/>
            </a:endParaRPr>
          </a:p>
          <a:p>
            <a:pPr algn="ctr" marR="197485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55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True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56557" y="965809"/>
            <a:ext cx="6490970" cy="506539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6415" marR="606425" indent="-514350">
              <a:lnSpc>
                <a:spcPts val="3020"/>
              </a:lnSpc>
              <a:spcBef>
                <a:spcPts val="484"/>
              </a:spcBef>
              <a:buAutoNum type="arabicPeriod" startAt="5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statements </a:t>
            </a:r>
            <a:r>
              <a:rPr dirty="0" sz="2800">
                <a:latin typeface="Tahoma"/>
                <a:cs typeface="Tahoma"/>
              </a:rPr>
              <a:t>represents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good </a:t>
            </a:r>
            <a:r>
              <a:rPr dirty="0" sz="2800">
                <a:latin typeface="Tahoma"/>
                <a:cs typeface="Tahoma"/>
              </a:rPr>
              <a:t>emergency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evacuation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plan?</a:t>
            </a:r>
            <a:endParaRPr sz="2800">
              <a:latin typeface="Tahoma"/>
              <a:cs typeface="Tahoma"/>
            </a:endParaRPr>
          </a:p>
          <a:p>
            <a:pPr lvl="1" marL="926465" marR="5080" indent="-514350">
              <a:lnSpc>
                <a:spcPts val="2590"/>
              </a:lnSpc>
              <a:spcBef>
                <a:spcPts val="58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Designates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pathway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>
                <a:latin typeface="Tahoma"/>
                <a:cs typeface="Tahoma"/>
              </a:rPr>
              <a:t>confuse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evacuees</a:t>
            </a:r>
            <a:endParaRPr sz="2400">
              <a:latin typeface="Tahoma"/>
              <a:cs typeface="Tahoma"/>
            </a:endParaRPr>
          </a:p>
          <a:p>
            <a:pPr lvl="1" marL="927100" marR="304165" indent="-514350">
              <a:lnSpc>
                <a:spcPts val="2590"/>
              </a:lnSpc>
              <a:spcBef>
                <a:spcPts val="58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Indicates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locations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elevators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>
                <a:latin typeface="Tahoma"/>
                <a:cs typeface="Tahoma"/>
              </a:rPr>
              <a:t>reach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emergency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exit</a:t>
            </a:r>
            <a:endParaRPr sz="2400">
              <a:latin typeface="Tahoma"/>
              <a:cs typeface="Tahoma"/>
            </a:endParaRPr>
          </a:p>
          <a:p>
            <a:pPr lvl="1" marL="926465" marR="819785" indent="-514350">
              <a:lnSpc>
                <a:spcPts val="259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Directs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exits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rooms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with </a:t>
            </a:r>
            <a:r>
              <a:rPr dirty="0" sz="2400">
                <a:latin typeface="Tahoma"/>
                <a:cs typeface="Tahoma"/>
              </a:rPr>
              <a:t>hazardous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materials</a:t>
            </a:r>
            <a:endParaRPr sz="2400">
              <a:latin typeface="Tahoma"/>
              <a:cs typeface="Tahoma"/>
            </a:endParaRPr>
          </a:p>
          <a:p>
            <a:pPr lvl="1" marL="927100" marR="659130" indent="-514350">
              <a:lnSpc>
                <a:spcPts val="2590"/>
              </a:lnSpc>
              <a:spcBef>
                <a:spcPts val="58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Indicates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restrooms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windows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>
                <a:latin typeface="Tahoma"/>
                <a:cs typeface="Tahoma"/>
              </a:rPr>
              <a:t>potential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exits</a:t>
            </a:r>
            <a:endParaRPr sz="2400">
              <a:latin typeface="Tahoma"/>
              <a:cs typeface="Tahoma"/>
            </a:endParaRPr>
          </a:p>
          <a:p>
            <a:pPr marL="746125" marR="183515" indent="-215265">
              <a:lnSpc>
                <a:spcPct val="100000"/>
              </a:lnSpc>
              <a:spcBef>
                <a:spcPts val="950"/>
              </a:spcBef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60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Directs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exits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away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from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rooms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hazardous</a:t>
            </a:r>
            <a:r>
              <a:rPr dirty="0" sz="26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materials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173734"/>
            <a:ext cx="6311900" cy="3957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0"/>
              </a:spcBef>
              <a:buAutoNum type="arabicPeriod" startAt="6"/>
              <a:tabLst>
                <a:tab pos="526415" algn="l"/>
                <a:tab pos="2993390" algn="l"/>
              </a:tabLst>
            </a:pPr>
            <a:r>
              <a:rPr dirty="0" sz="2800" spc="-50">
                <a:latin typeface="Tahoma"/>
                <a:cs typeface="Tahoma"/>
              </a:rPr>
              <a:t>Trash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paper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wood </a:t>
            </a:r>
            <a:r>
              <a:rPr dirty="0" sz="2800">
                <a:latin typeface="Tahoma"/>
                <a:cs typeface="Tahoma"/>
              </a:rPr>
              <a:t>products are </a:t>
            </a:r>
            <a:r>
              <a:rPr dirty="0" u="heavy" sz="2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2800">
                <a:latin typeface="Times New Roman"/>
                <a:cs typeface="Times New Roman"/>
              </a:rPr>
              <a:t> </a:t>
            </a:r>
            <a:r>
              <a:rPr dirty="0" u="none" sz="2800">
                <a:latin typeface="Tahoma"/>
                <a:cs typeface="Tahoma"/>
              </a:rPr>
              <a:t>fires.</a:t>
            </a:r>
            <a:endParaRPr sz="28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B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C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95"/>
              </a:spcBef>
            </a:pPr>
            <a:endParaRPr sz="2400">
              <a:latin typeface="Tahoma"/>
              <a:cs typeface="Tahoma"/>
            </a:endParaRPr>
          </a:p>
          <a:p>
            <a:pPr marL="2059939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60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7390" y="1173734"/>
            <a:ext cx="7875270" cy="407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0"/>
              </a:spcBef>
              <a:buAutoNum type="arabicPeriod" startAt="7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extinguisher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gasoline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confined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space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respiratory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available?</a:t>
            </a:r>
            <a:endParaRPr sz="28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Water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(APW)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Carbon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dioxide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Dry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</a:t>
            </a:r>
            <a:r>
              <a:rPr dirty="0" sz="2400" spc="-30">
                <a:latin typeface="Tahoma"/>
                <a:cs typeface="Tahoma"/>
              </a:rPr>
              <a:t> dry-</a:t>
            </a:r>
            <a:r>
              <a:rPr dirty="0" sz="2400">
                <a:latin typeface="Tahoma"/>
                <a:cs typeface="Tahoma"/>
              </a:rPr>
              <a:t>type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extinguisher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95"/>
              </a:spcBef>
            </a:pPr>
            <a:endParaRPr sz="2400">
              <a:latin typeface="Tahoma"/>
              <a:cs typeface="Tahoma"/>
            </a:endParaRPr>
          </a:p>
          <a:p>
            <a:pPr marL="782955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65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26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Dry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chemical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extinguisher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249932"/>
            <a:ext cx="6652895" cy="3705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185420" indent="-514350">
              <a:lnSpc>
                <a:spcPct val="100000"/>
              </a:lnSpc>
              <a:spcBef>
                <a:spcPts val="100"/>
              </a:spcBef>
              <a:buAutoNum type="arabicPeriod" startAt="8"/>
              <a:tabLst>
                <a:tab pos="526415" algn="l"/>
                <a:tab pos="427418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45">
                <a:latin typeface="Tahoma"/>
                <a:cs typeface="Tahoma"/>
              </a:rPr>
              <a:t>P.A.S.S.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technique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fire </a:t>
            </a:r>
            <a:r>
              <a:rPr dirty="0" sz="2800">
                <a:latin typeface="Tahoma"/>
                <a:cs typeface="Tahoma"/>
              </a:rPr>
              <a:t>extinguisher means </a:t>
            </a:r>
            <a:r>
              <a:rPr dirty="0" u="heavy" sz="2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2800" spc="-50">
                <a:latin typeface="Tahoma"/>
                <a:cs typeface="Tahoma"/>
              </a:rPr>
              <a:t>.</a:t>
            </a:r>
            <a:endParaRPr sz="28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Position,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aim,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sweep,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slowly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Pull,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aim,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squeeze,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sweep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Point,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away,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side-to-</a:t>
            </a:r>
            <a:r>
              <a:rPr dirty="0" sz="2400" spc="-20">
                <a:latin typeface="Tahoma"/>
                <a:cs typeface="Tahoma"/>
              </a:rPr>
              <a:t>side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Pin,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approach,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start,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stop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5"/>
              </a:spcBef>
            </a:pPr>
            <a:endParaRPr sz="2400">
              <a:latin typeface="Tahoma"/>
              <a:cs typeface="Tahoma"/>
            </a:endParaRPr>
          </a:p>
          <a:p>
            <a:pPr marL="516890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55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26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Pull,</a:t>
            </a:r>
            <a:r>
              <a:rPr dirty="0" sz="26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aim,</a:t>
            </a:r>
            <a:r>
              <a:rPr dirty="0" sz="2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squeeze,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sweep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173734"/>
            <a:ext cx="7234555" cy="392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0"/>
              </a:spcBef>
              <a:buAutoNum type="arabicPeriod" startAt="9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minimum,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how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often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maintenance </a:t>
            </a:r>
            <a:r>
              <a:rPr dirty="0" sz="2800">
                <a:latin typeface="Tahoma"/>
                <a:cs typeface="Tahoma"/>
              </a:rPr>
              <a:t>checks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performed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portable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fire </a:t>
            </a:r>
            <a:r>
              <a:rPr dirty="0" sz="2800" spc="-10">
                <a:latin typeface="Tahoma"/>
                <a:cs typeface="Tahoma"/>
              </a:rPr>
              <a:t>extinguishers?</a:t>
            </a:r>
            <a:endParaRPr sz="2800">
              <a:latin typeface="Tahoma"/>
              <a:cs typeface="Tahoma"/>
            </a:endParaRPr>
          </a:p>
          <a:p>
            <a:pPr lvl="1" marL="926465" indent="-513715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Once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month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Once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year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Once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every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two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years</a:t>
            </a:r>
            <a:endParaRPr sz="24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Once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every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five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years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2400">
              <a:latin typeface="Tahoma"/>
              <a:cs typeface="Tahoma"/>
            </a:endParaRPr>
          </a:p>
          <a:p>
            <a:pPr algn="ctr" marL="75565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35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26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once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6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year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200"/>
              <a:t> </a:t>
            </a:r>
            <a:r>
              <a:rPr dirty="0"/>
              <a:t>Exits,</a:t>
            </a:r>
            <a:r>
              <a:rPr dirty="0" spc="-15"/>
              <a:t> </a:t>
            </a:r>
            <a:r>
              <a:rPr dirty="0"/>
              <a:t>EAPs,</a:t>
            </a:r>
            <a:r>
              <a:rPr dirty="0" spc="-25"/>
              <a:t> </a:t>
            </a:r>
            <a:r>
              <a:rPr dirty="0"/>
              <a:t>FPPs,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Fire</a:t>
            </a:r>
            <a:r>
              <a:rPr dirty="0" spc="-15"/>
              <a:t> </a:t>
            </a:r>
            <a:r>
              <a:rPr dirty="0"/>
              <a:t>Protection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19075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Routes, Emergency Action Plans, Fire Prevention Plans, and Fire Protection</dc:title>
  <dcterms:created xsi:type="dcterms:W3CDTF">2025-06-10T18:05:04Z</dcterms:created>
  <dcterms:modified xsi:type="dcterms:W3CDTF">2025-06-10T18:05:04Z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2023-05-05T00:00:00Z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23.1.175</vt:lpwstr>
  </property>
</Properties>
</file>