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0" r:id="rId1"/>
  </p:sldMasterIdLst>
  <p:notesMasterIdLst>
    <p:notesMasterId r:id="rId59"/>
  </p:notesMasterIdLst>
  <p:handoutMasterIdLst>
    <p:handoutMasterId r:id="rId60"/>
  </p:handoutMasterIdLst>
  <p:sldIdLst>
    <p:sldId id="263" r:id="rId2"/>
    <p:sldId id="414" r:id="rId3"/>
    <p:sldId id="283" r:id="rId4"/>
    <p:sldId id="285" r:id="rId5"/>
    <p:sldId id="286" r:id="rId6"/>
    <p:sldId id="287" r:id="rId7"/>
    <p:sldId id="294" r:id="rId8"/>
    <p:sldId id="415" r:id="rId9"/>
    <p:sldId id="298" r:id="rId10"/>
    <p:sldId id="416" r:id="rId11"/>
    <p:sldId id="296" r:id="rId12"/>
    <p:sldId id="305" r:id="rId13"/>
    <p:sldId id="304" r:id="rId14"/>
    <p:sldId id="307" r:id="rId15"/>
    <p:sldId id="321" r:id="rId16"/>
    <p:sldId id="314" r:id="rId17"/>
    <p:sldId id="315" r:id="rId18"/>
    <p:sldId id="316" r:id="rId19"/>
    <p:sldId id="317" r:id="rId20"/>
    <p:sldId id="318" r:id="rId21"/>
    <p:sldId id="319" r:id="rId22"/>
    <p:sldId id="426" r:id="rId23"/>
    <p:sldId id="344" r:id="rId24"/>
    <p:sldId id="323" r:id="rId25"/>
    <p:sldId id="324" r:id="rId26"/>
    <p:sldId id="418" r:id="rId27"/>
    <p:sldId id="419" r:id="rId28"/>
    <p:sldId id="326" r:id="rId29"/>
    <p:sldId id="331" r:id="rId30"/>
    <p:sldId id="422" r:id="rId31"/>
    <p:sldId id="423" r:id="rId32"/>
    <p:sldId id="412" r:id="rId33"/>
    <p:sldId id="413" r:id="rId34"/>
    <p:sldId id="420" r:id="rId35"/>
    <p:sldId id="421" r:id="rId36"/>
    <p:sldId id="340" r:id="rId37"/>
    <p:sldId id="405" r:id="rId38"/>
    <p:sldId id="343" r:id="rId39"/>
    <p:sldId id="389" r:id="rId40"/>
    <p:sldId id="350" r:id="rId41"/>
    <p:sldId id="358" r:id="rId42"/>
    <p:sldId id="411" r:id="rId43"/>
    <p:sldId id="407" r:id="rId44"/>
    <p:sldId id="349" r:id="rId45"/>
    <p:sldId id="376" r:id="rId46"/>
    <p:sldId id="434" r:id="rId47"/>
    <p:sldId id="435" r:id="rId48"/>
    <p:sldId id="424" r:id="rId49"/>
    <p:sldId id="425" r:id="rId50"/>
    <p:sldId id="392" r:id="rId51"/>
    <p:sldId id="395" r:id="rId52"/>
    <p:sldId id="396" r:id="rId53"/>
    <p:sldId id="404" r:id="rId54"/>
    <p:sldId id="394" r:id="rId55"/>
    <p:sldId id="373" r:id="rId56"/>
    <p:sldId id="408" r:id="rId57"/>
    <p:sldId id="409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3" userDrawn="1">
          <p15:clr>
            <a:srgbClr val="A4A3A4"/>
          </p15:clr>
        </p15:guide>
        <p15:guide id="2" pos="2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21C0437-F34C-1927-69E8-450CC963197D}" name="Ainslie, Vicki H" initials="" userId="S::va2@gatech.edu::0808527e-4429-47d1-92a7-4f1a784fa2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57"/>
    <a:srgbClr val="D6DBD4"/>
    <a:srgbClr val="857437"/>
    <a:srgbClr val="A7934B"/>
    <a:srgbClr val="262626"/>
    <a:srgbClr val="EEB2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6" autoAdjust="0"/>
    <p:restoredTop sz="76353" autoAdjust="0"/>
  </p:normalViewPr>
  <p:slideViewPr>
    <p:cSldViewPr snapToGrid="0" snapToObjects="1">
      <p:cViewPr>
        <p:scale>
          <a:sx n="60" d="100"/>
          <a:sy n="60" d="100"/>
        </p:scale>
        <p:origin x="536" y="28"/>
      </p:cViewPr>
      <p:guideLst>
        <p:guide orient="horz" pos="773"/>
        <p:guide pos="244"/>
      </p:guideLst>
    </p:cSldViewPr>
  </p:slideViewPr>
  <p:outlineViewPr>
    <p:cViewPr>
      <p:scale>
        <a:sx n="33" d="100"/>
        <a:sy n="33" d="100"/>
      </p:scale>
      <p:origin x="0" y="-694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45894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A6E295-2078-3A4C-9B3B-128821A974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03100D-CACA-0F41-B537-339726C6A5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7CCEE-F6A5-9F4C-8CE3-50501077053A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18C585-FF88-2E4D-AADE-9C9529D2F7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0F8045-3A37-824A-8710-57C502BDEF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57D50-C692-A448-91EE-4B0FAD320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9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C7354-F7E4-4C9A-AF3E-E31176E5346E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97599-430D-4F1B-8F31-4CC76330F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27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Este material ha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sido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elaborado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bajo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número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subvención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SH-000018-SH3 de la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Administración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Seguridad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Salud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Ocupacional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Unidos.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información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refleja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necesariamente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las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opiniones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políticas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Unidos,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mención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nombres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comerciales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productos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comerciales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organizaciones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implica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aprobación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parte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Gobierno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Unidos.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732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curso</a:t>
            </a:r>
            <a:r>
              <a:rPr lang="en-US" dirty="0"/>
              <a:t> de 1 hora, </a:t>
            </a:r>
            <a:r>
              <a:rPr lang="en-US" dirty="0" err="1"/>
              <a:t>comenzaremos</a:t>
            </a:r>
            <a:r>
              <a:rPr lang="en-US" dirty="0"/>
              <a:t> </a:t>
            </a:r>
            <a:r>
              <a:rPr lang="en-US" dirty="0" err="1"/>
              <a:t>abarcando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OSHA. </a:t>
            </a:r>
            <a:r>
              <a:rPr lang="en-US" dirty="0" err="1"/>
              <a:t>Luego</a:t>
            </a:r>
            <a:r>
              <a:rPr lang="en-US" dirty="0"/>
              <a:t> </a:t>
            </a:r>
            <a:r>
              <a:rPr lang="en-US" dirty="0" err="1"/>
              <a:t>hablaremos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de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extremo</a:t>
            </a:r>
            <a:r>
              <a:rPr lang="en-US" dirty="0"/>
              <a:t>,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incluyendo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y </a:t>
            </a:r>
            <a:r>
              <a:rPr lang="en-US" dirty="0" err="1"/>
              <a:t>primeros</a:t>
            </a:r>
            <a:r>
              <a:rPr lang="en-US" dirty="0"/>
              <a:t> </a:t>
            </a:r>
            <a:r>
              <a:rPr lang="en-US" dirty="0" err="1"/>
              <a:t>auxilios</a:t>
            </a:r>
            <a:r>
              <a:rPr lang="en-US" dirty="0"/>
              <a:t>, </a:t>
            </a:r>
            <a:r>
              <a:rPr lang="en-US" dirty="0" err="1"/>
              <a:t>prevención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de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frío</a:t>
            </a:r>
            <a:r>
              <a:rPr lang="en-US" dirty="0"/>
              <a:t> </a:t>
            </a:r>
            <a:r>
              <a:rPr lang="en-US" dirty="0" err="1"/>
              <a:t>extremo</a:t>
            </a:r>
            <a:r>
              <a:rPr lang="en-US" dirty="0"/>
              <a:t>,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, </a:t>
            </a:r>
            <a:r>
              <a:rPr lang="en-US" dirty="0" err="1"/>
              <a:t>incluyendo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y </a:t>
            </a:r>
            <a:r>
              <a:rPr lang="en-US" dirty="0" err="1"/>
              <a:t>prevención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432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Este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de </a:t>
            </a:r>
            <a:r>
              <a:rPr lang="en-US" dirty="0" err="1"/>
              <a:t>nuestro</a:t>
            </a:r>
            <a:r>
              <a:rPr lang="en-US" dirty="0"/>
              <a:t> </a:t>
            </a:r>
            <a:r>
              <a:rPr lang="en-US" dirty="0" err="1"/>
              <a:t>sesión</a:t>
            </a:r>
            <a:r>
              <a:rPr lang="en-US" dirty="0"/>
              <a:t> de </a:t>
            </a:r>
            <a:r>
              <a:rPr lang="en-US" dirty="0" err="1"/>
              <a:t>una</a:t>
            </a:r>
            <a:r>
              <a:rPr lang="en-US" dirty="0"/>
              <a:t> hora.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30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virtud</a:t>
            </a:r>
            <a:r>
              <a:rPr lang="en-US" dirty="0"/>
              <a:t> de la Ley de </a:t>
            </a:r>
            <a:r>
              <a:rPr lang="en-US" dirty="0" err="1"/>
              <a:t>Seguridad</a:t>
            </a:r>
            <a:r>
              <a:rPr lang="en-US" dirty="0"/>
              <a:t> y </a:t>
            </a:r>
            <a:r>
              <a:rPr lang="en-US" dirty="0" err="1"/>
              <a:t>Salud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 de, </a:t>
            </a:r>
            <a:r>
              <a:rPr lang="en-US" dirty="0" err="1"/>
              <a:t>los</a:t>
            </a:r>
            <a:r>
              <a:rPr lang="en-US" dirty="0"/>
              <a:t> empresarios </a:t>
            </a:r>
            <a:r>
              <a:rPr lang="en-US" dirty="0" err="1"/>
              <a:t>deben</a:t>
            </a:r>
            <a:r>
              <a:rPr lang="en-US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Realizar</a:t>
            </a:r>
            <a:r>
              <a:rPr lang="en-US" dirty="0"/>
              <a:t> </a:t>
            </a:r>
            <a:r>
              <a:rPr lang="en-US" dirty="0" err="1"/>
              <a:t>análisis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muestreos</a:t>
            </a:r>
            <a:r>
              <a:rPr lang="en-US" dirty="0"/>
              <a:t> de </a:t>
            </a:r>
            <a:r>
              <a:rPr lang="en-US" dirty="0" err="1"/>
              <a:t>aire</a:t>
            </a:r>
            <a:r>
              <a:rPr lang="en-US" dirty="0"/>
              <a:t> o </a:t>
            </a:r>
            <a:r>
              <a:rPr lang="en-US" dirty="0" err="1"/>
              <a:t>controles</a:t>
            </a:r>
            <a:r>
              <a:rPr lang="en-US" dirty="0"/>
              <a:t> de </a:t>
            </a:r>
            <a:r>
              <a:rPr lang="en-US" dirty="0" err="1"/>
              <a:t>ruido</a:t>
            </a:r>
            <a:r>
              <a:rPr lang="en-US" dirty="0"/>
              <a:t>, </a:t>
            </a:r>
            <a:r>
              <a:rPr lang="en-US" dirty="0" err="1"/>
              <a:t>tal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se </a:t>
            </a:r>
            <a:r>
              <a:rPr lang="en-US" dirty="0" err="1"/>
              <a:t>requiere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algunas</a:t>
            </a:r>
            <a:r>
              <a:rPr lang="en-US" dirty="0"/>
              <a:t> </a:t>
            </a:r>
            <a:r>
              <a:rPr lang="en-US" dirty="0" err="1"/>
              <a:t>normas</a:t>
            </a:r>
            <a:r>
              <a:rPr lang="en-US" dirty="0"/>
              <a:t> de la OSHA.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Si </a:t>
            </a:r>
            <a:r>
              <a:rPr lang="en-US" dirty="0" err="1"/>
              <a:t>corresponde</a:t>
            </a:r>
            <a:r>
              <a:rPr lang="en-US" dirty="0"/>
              <a:t>, </a:t>
            </a:r>
            <a:r>
              <a:rPr lang="en-US" dirty="0" err="1"/>
              <a:t>realizar</a:t>
            </a:r>
            <a:r>
              <a:rPr lang="en-US" dirty="0"/>
              <a:t> </a:t>
            </a:r>
            <a:r>
              <a:rPr lang="en-US" dirty="0" err="1"/>
              <a:t>exámenes</a:t>
            </a:r>
            <a:r>
              <a:rPr lang="en-US" dirty="0"/>
              <a:t> </a:t>
            </a:r>
            <a:r>
              <a:rPr lang="en-US" dirty="0" err="1"/>
              <a:t>auditivos</a:t>
            </a:r>
            <a:r>
              <a:rPr lang="en-US" dirty="0"/>
              <a:t> u </a:t>
            </a: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pruebas</a:t>
            </a:r>
            <a:r>
              <a:rPr lang="en-US" dirty="0"/>
              <a:t> </a:t>
            </a:r>
            <a:r>
              <a:rPr lang="en-US" dirty="0" err="1"/>
              <a:t>médicas</a:t>
            </a:r>
            <a:r>
              <a:rPr lang="en-US" dirty="0"/>
              <a:t> </a:t>
            </a:r>
            <a:r>
              <a:rPr lang="en-US" dirty="0" err="1"/>
              <a:t>exigidas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las </a:t>
            </a:r>
            <a:r>
              <a:rPr lang="en-US" dirty="0" err="1"/>
              <a:t>normas</a:t>
            </a:r>
            <a:r>
              <a:rPr lang="en-US" dirty="0"/>
              <a:t> de la OSHA.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Colocar</a:t>
            </a:r>
            <a:r>
              <a:rPr lang="en-US" dirty="0"/>
              <a:t> la </a:t>
            </a:r>
            <a:r>
              <a:rPr lang="en-US" dirty="0" err="1"/>
              <a:t>información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lesiones</a:t>
            </a:r>
            <a:r>
              <a:rPr lang="en-US" dirty="0"/>
              <a:t>/</a:t>
            </a:r>
            <a:r>
              <a:rPr lang="en-US" dirty="0" err="1"/>
              <a:t>enfermedades</a:t>
            </a:r>
            <a:r>
              <a:rPr lang="en-US" dirty="0"/>
              <a:t> de forma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puedan</a:t>
            </a:r>
            <a:r>
              <a:rPr lang="en-US" dirty="0"/>
              <a:t> </a:t>
            </a:r>
            <a:r>
              <a:rPr lang="en-US" dirty="0" err="1"/>
              <a:t>verla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Exhibir</a:t>
            </a:r>
            <a:r>
              <a:rPr lang="en-US" dirty="0"/>
              <a:t> de </a:t>
            </a:r>
            <a:r>
              <a:rPr lang="en-US" dirty="0" err="1"/>
              <a:t>manera</a:t>
            </a:r>
            <a:r>
              <a:rPr lang="en-US" dirty="0"/>
              <a:t> </a:t>
            </a:r>
            <a:r>
              <a:rPr lang="en-US" dirty="0" err="1"/>
              <a:t>prominente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cartel </a:t>
            </a:r>
            <a:r>
              <a:rPr lang="en-US" dirty="0" err="1"/>
              <a:t>oficial</a:t>
            </a:r>
            <a:r>
              <a:rPr lang="en-US" dirty="0"/>
              <a:t> de OSHA "</a:t>
            </a:r>
            <a:r>
              <a:rPr lang="en-US" dirty="0" err="1"/>
              <a:t>Seguridad</a:t>
            </a:r>
            <a:r>
              <a:rPr lang="en-US" dirty="0"/>
              <a:t> y </a:t>
            </a:r>
            <a:r>
              <a:rPr lang="en-US" dirty="0" err="1"/>
              <a:t>Salud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 - Es la Ley" que describe </a:t>
            </a:r>
            <a:r>
              <a:rPr lang="en-US" dirty="0" err="1"/>
              <a:t>los</a:t>
            </a:r>
            <a:r>
              <a:rPr lang="en-US" dirty="0"/>
              <a:t> derechos y </a:t>
            </a:r>
            <a:r>
              <a:rPr lang="en-US" dirty="0" err="1"/>
              <a:t>responsabilidades</a:t>
            </a:r>
            <a:r>
              <a:rPr lang="en-US" dirty="0"/>
              <a:t> bajo la Ley OSH; Un nuevo cartel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publicado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2015, sin embargo, </a:t>
            </a:r>
            <a:r>
              <a:rPr lang="en-US" dirty="0" err="1"/>
              <a:t>cualquiera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carteles</a:t>
            </a:r>
            <a:r>
              <a:rPr lang="en-US" dirty="0"/>
              <a:t> </a:t>
            </a:r>
            <a:r>
              <a:rPr lang="en-US" dirty="0" err="1"/>
              <a:t>sigue</a:t>
            </a:r>
            <a:r>
              <a:rPr lang="en-US" dirty="0"/>
              <a:t> </a:t>
            </a:r>
            <a:r>
              <a:rPr lang="en-US" dirty="0" err="1"/>
              <a:t>siendo</a:t>
            </a:r>
            <a:r>
              <a:rPr lang="en-US" dirty="0"/>
              <a:t> </a:t>
            </a:r>
            <a:r>
              <a:rPr lang="en-US" dirty="0" err="1"/>
              <a:t>aceptable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Los </a:t>
            </a:r>
            <a:r>
              <a:rPr lang="en-US" dirty="0" err="1"/>
              <a:t>empleadores</a:t>
            </a:r>
            <a:r>
              <a:rPr lang="en-US" dirty="0"/>
              <a:t> NO PUEDEN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represalias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discriminar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uso</a:t>
            </a:r>
            <a:r>
              <a:rPr lang="en-US" dirty="0"/>
              <a:t> de sus derechos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virtud</a:t>
            </a:r>
            <a:r>
              <a:rPr lang="en-US" dirty="0"/>
              <a:t> de la Ley OSH con </a:t>
            </a:r>
            <a:r>
              <a:rPr lang="en-US" dirty="0" err="1"/>
              <a:t>el</a:t>
            </a:r>
            <a:r>
              <a:rPr lang="en-US" dirty="0"/>
              <a:t> fin de </a:t>
            </a:r>
            <a:r>
              <a:rPr lang="en-US" dirty="0" err="1"/>
              <a:t>reportar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que </a:t>
            </a:r>
            <a:r>
              <a:rPr lang="en-US" dirty="0" err="1"/>
              <a:t>podrían</a:t>
            </a:r>
            <a:r>
              <a:rPr lang="en-US" dirty="0"/>
              <a:t> </a:t>
            </a:r>
            <a:r>
              <a:rPr lang="en-US" dirty="0" err="1"/>
              <a:t>provocar</a:t>
            </a:r>
            <a:r>
              <a:rPr lang="en-US" dirty="0"/>
              <a:t> o </a:t>
            </a:r>
            <a:r>
              <a:rPr lang="en-US" dirty="0" err="1"/>
              <a:t>haber</a:t>
            </a:r>
            <a:r>
              <a:rPr lang="en-US" dirty="0"/>
              <a:t> </a:t>
            </a:r>
            <a:r>
              <a:rPr lang="en-US" dirty="0" err="1"/>
              <a:t>provocado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lesión</a:t>
            </a:r>
            <a:r>
              <a:rPr lang="en-US" dirty="0"/>
              <a:t> o </a:t>
            </a:r>
            <a:r>
              <a:rPr lang="en-US" dirty="0" err="1"/>
              <a:t>enfermedad</a:t>
            </a:r>
            <a:r>
              <a:rPr lang="en-US" dirty="0"/>
              <a:t> </a:t>
            </a:r>
            <a:r>
              <a:rPr lang="en-US" dirty="0" err="1"/>
              <a:t>relacionada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.</a:t>
            </a:r>
          </a:p>
          <a:p>
            <a:pPr marL="171426" indent="-171426">
              <a:buFont typeface="Arial"/>
              <a:buChar char="•"/>
            </a:pPr>
            <a:endParaRPr lang="en-US" dirty="0"/>
          </a:p>
          <a:p>
            <a:pPr marL="0" indent="0">
              <a:buFont typeface="Arial"/>
              <a:buNone/>
            </a:pPr>
            <a:r>
              <a:rPr lang="en-US" b="1" dirty="0" err="1"/>
              <a:t>Gráfico</a:t>
            </a:r>
            <a:r>
              <a:rPr lang="en-US" b="1" dirty="0"/>
              <a:t>: </a:t>
            </a:r>
            <a:r>
              <a:rPr lang="en-US" b="0" dirty="0" err="1"/>
              <a:t>Esta</a:t>
            </a:r>
            <a:r>
              <a:rPr lang="en-US" b="0" dirty="0"/>
              <a:t> </a:t>
            </a:r>
            <a:r>
              <a:rPr lang="en-US" b="0" dirty="0" err="1"/>
              <a:t>diapositiva</a:t>
            </a:r>
            <a:r>
              <a:rPr lang="en-US" b="0" dirty="0"/>
              <a:t> </a:t>
            </a:r>
            <a:r>
              <a:rPr lang="en-US" b="0" dirty="0" err="1"/>
              <a:t>tiene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imagen del </a:t>
            </a:r>
            <a:r>
              <a:rPr lang="en-US" b="0" dirty="0" err="1"/>
              <a:t>viejo</a:t>
            </a:r>
            <a:r>
              <a:rPr lang="en-US" b="0" dirty="0"/>
              <a:t> cartel de la OSHA y la </a:t>
            </a:r>
            <a:r>
              <a:rPr lang="en-US" b="0" dirty="0" err="1"/>
              <a:t>versión</a:t>
            </a:r>
            <a:r>
              <a:rPr lang="en-US" b="0" dirty="0"/>
              <a:t> de 2015.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587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</a:t>
            </a:r>
            <a:r>
              <a:rPr lang="en-US" dirty="0" err="1"/>
              <a:t>patronos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brindar</a:t>
            </a:r>
            <a:r>
              <a:rPr lang="en-US" dirty="0"/>
              <a:t> a sus </a:t>
            </a:r>
            <a:r>
              <a:rPr lang="en-US" dirty="0" err="1"/>
              <a:t>trabajadores</a:t>
            </a:r>
            <a:r>
              <a:rPr lang="en-US" dirty="0"/>
              <a:t> un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que no </a:t>
            </a:r>
            <a:r>
              <a:rPr lang="en-US" dirty="0" err="1"/>
              <a:t>presente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graves y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respetar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las </a:t>
            </a:r>
            <a:r>
              <a:rPr lang="en-US" dirty="0" err="1"/>
              <a:t>normas</a:t>
            </a:r>
            <a:r>
              <a:rPr lang="en-US" dirty="0"/>
              <a:t> de </a:t>
            </a:r>
            <a:r>
              <a:rPr lang="en-US" dirty="0" err="1"/>
              <a:t>seguridad</a:t>
            </a:r>
            <a:r>
              <a:rPr lang="en-US" dirty="0"/>
              <a:t> y </a:t>
            </a:r>
            <a:r>
              <a:rPr lang="en-US" dirty="0" err="1"/>
              <a:t>salud</a:t>
            </a:r>
            <a:r>
              <a:rPr lang="en-US" dirty="0"/>
              <a:t> </a:t>
            </a:r>
            <a:r>
              <a:rPr lang="en-US" dirty="0" err="1"/>
              <a:t>impuestas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OSHA.</a:t>
            </a:r>
          </a:p>
          <a:p>
            <a:endParaRPr lang="en-US" dirty="0"/>
          </a:p>
          <a:p>
            <a:r>
              <a:rPr lang="en-US" dirty="0"/>
              <a:t>Los </a:t>
            </a:r>
            <a:r>
              <a:rPr lang="en-US" dirty="0" err="1"/>
              <a:t>empleadores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encontrar</a:t>
            </a:r>
            <a:r>
              <a:rPr lang="en-US" dirty="0"/>
              <a:t> y </a:t>
            </a:r>
            <a:r>
              <a:rPr lang="en-US" dirty="0" err="1"/>
              <a:t>corregir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problemas</a:t>
            </a:r>
            <a:r>
              <a:rPr lang="en-US" dirty="0"/>
              <a:t> de </a:t>
            </a:r>
            <a:r>
              <a:rPr lang="en-US" dirty="0" err="1"/>
              <a:t>seguridad</a:t>
            </a:r>
            <a:r>
              <a:rPr lang="en-US" dirty="0"/>
              <a:t> y </a:t>
            </a:r>
            <a:r>
              <a:rPr lang="en-US" dirty="0" err="1"/>
              <a:t>salud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diligencia </a:t>
            </a:r>
            <a:r>
              <a:rPr lang="en-US" dirty="0" err="1"/>
              <a:t>debida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virtud</a:t>
            </a:r>
            <a:r>
              <a:rPr lang="en-US" dirty="0"/>
              <a:t> de la Ley OSH. La OSHA </a:t>
            </a:r>
            <a:r>
              <a:rPr lang="en-US" dirty="0" err="1"/>
              <a:t>exige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empleadores</a:t>
            </a:r>
            <a:r>
              <a:rPr lang="en-US" dirty="0"/>
              <a:t> que ante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intenten</a:t>
            </a:r>
            <a:r>
              <a:rPr lang="en-US" dirty="0"/>
              <a:t> </a:t>
            </a:r>
            <a:r>
              <a:rPr lang="en-US" dirty="0" err="1"/>
              <a:t>eliminar</a:t>
            </a:r>
            <a:r>
              <a:rPr lang="en-US" dirty="0"/>
              <a:t> o </a:t>
            </a:r>
            <a:r>
              <a:rPr lang="en-US" dirty="0" err="1"/>
              <a:t>reducir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</a:t>
            </a:r>
            <a:r>
              <a:rPr lang="en-US" dirty="0" err="1"/>
              <a:t>introduciendo</a:t>
            </a:r>
            <a:r>
              <a:rPr lang="en-US" dirty="0"/>
              <a:t> </a:t>
            </a:r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factibles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recurrir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equipos</a:t>
            </a:r>
            <a:r>
              <a:rPr lang="en-US" dirty="0"/>
              <a:t> de </a:t>
            </a:r>
            <a:r>
              <a:rPr lang="en-US" dirty="0" err="1"/>
              <a:t>protección</a:t>
            </a:r>
            <a:r>
              <a:rPr lang="en-US" dirty="0"/>
              <a:t> personal,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conocidos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EPP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mascarillas</a:t>
            </a:r>
            <a:r>
              <a:rPr lang="en-US" dirty="0"/>
              <a:t>, </a:t>
            </a:r>
            <a:r>
              <a:rPr lang="en-US" dirty="0" err="1"/>
              <a:t>guantes</a:t>
            </a:r>
            <a:r>
              <a:rPr lang="en-US" dirty="0"/>
              <a:t>, </a:t>
            </a:r>
            <a:r>
              <a:rPr lang="en-US" dirty="0" err="1"/>
              <a:t>tapones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oídos</a:t>
            </a:r>
            <a:r>
              <a:rPr lang="en-US" dirty="0"/>
              <a:t>); y </a:t>
            </a:r>
            <a:r>
              <a:rPr lang="en-US" dirty="0" err="1"/>
              <a:t>si</a:t>
            </a:r>
            <a:r>
              <a:rPr lang="en-US" dirty="0"/>
              <a:t> un </a:t>
            </a:r>
            <a:r>
              <a:rPr lang="en-US" dirty="0" err="1"/>
              <a:t>empleador</a:t>
            </a:r>
            <a:r>
              <a:rPr lang="en-US" dirty="0"/>
              <a:t> </a:t>
            </a:r>
            <a:r>
              <a:rPr lang="en-US" dirty="0" err="1"/>
              <a:t>proporciona</a:t>
            </a:r>
            <a:r>
              <a:rPr lang="en-US" dirty="0"/>
              <a:t> EPP,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capacitar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CUÁNDO y CÓMO </a:t>
            </a:r>
            <a:r>
              <a:rPr lang="en-US" dirty="0" err="1"/>
              <a:t>utilizarlos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Toda </a:t>
            </a:r>
            <a:r>
              <a:rPr lang="en-US" dirty="0" err="1"/>
              <a:t>capacitación</a:t>
            </a:r>
            <a:r>
              <a:rPr lang="en-US" dirty="0"/>
              <a:t> </a:t>
            </a:r>
            <a:r>
              <a:rPr lang="en-US" dirty="0" err="1"/>
              <a:t>impartida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empleador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ser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idioma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puedan</a:t>
            </a:r>
            <a:r>
              <a:rPr lang="en-US" dirty="0"/>
              <a:t> </a:t>
            </a:r>
            <a:r>
              <a:rPr lang="en-US" dirty="0" err="1"/>
              <a:t>entender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Al </a:t>
            </a:r>
            <a:r>
              <a:rPr lang="en-US" dirty="0" err="1"/>
              <a:t>igual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a </a:t>
            </a:r>
            <a:r>
              <a:rPr lang="en-US" dirty="0" err="1"/>
              <a:t>tiempo</a:t>
            </a:r>
            <a:r>
              <a:rPr lang="en-US" dirty="0"/>
              <a:t> </a:t>
            </a:r>
            <a:r>
              <a:rPr lang="en-US" dirty="0" err="1"/>
              <a:t>completo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temporales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derecho a la </a:t>
            </a:r>
            <a:r>
              <a:rPr lang="en-US" dirty="0" err="1"/>
              <a:t>misma</a:t>
            </a:r>
            <a:r>
              <a:rPr lang="en-US" dirty="0"/>
              <a:t> </a:t>
            </a:r>
            <a:r>
              <a:rPr lang="en-US" dirty="0" err="1"/>
              <a:t>protección</a:t>
            </a:r>
            <a:r>
              <a:rPr lang="en-US" dirty="0"/>
              <a:t> contra las </a:t>
            </a:r>
            <a:r>
              <a:rPr lang="en-US" dirty="0" err="1"/>
              <a:t>represalias</a:t>
            </a:r>
            <a:r>
              <a:rPr lang="en-US" dirty="0"/>
              <a:t>. Los </a:t>
            </a:r>
            <a:r>
              <a:rPr lang="en-US" dirty="0" err="1"/>
              <a:t>empleadores</a:t>
            </a:r>
            <a:r>
              <a:rPr lang="en-US" dirty="0"/>
              <a:t> no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 contra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participar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protegidas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(es </a:t>
            </a:r>
            <a:r>
              <a:rPr lang="en-US" dirty="0" err="1"/>
              <a:t>decir</a:t>
            </a:r>
            <a:r>
              <a:rPr lang="en-US" dirty="0"/>
              <a:t>, </a:t>
            </a:r>
            <a:r>
              <a:rPr lang="en-US" dirty="0" err="1"/>
              <a:t>presentar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queja</a:t>
            </a:r>
            <a:r>
              <a:rPr lang="en-US" dirty="0"/>
              <a:t>, </a:t>
            </a:r>
            <a:r>
              <a:rPr lang="en-US" dirty="0" err="1"/>
              <a:t>expresar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supervisores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opinión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del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, etc.). 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reportar</a:t>
            </a:r>
            <a:r>
              <a:rPr lang="en-US" dirty="0"/>
              <a:t> a la OSHA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elementos</a:t>
            </a:r>
            <a:r>
              <a:rPr lang="en-US" dirty="0"/>
              <a:t> de </a:t>
            </a:r>
            <a:r>
              <a:rPr lang="en-US" dirty="0" err="1"/>
              <a:t>denuncia</a:t>
            </a:r>
            <a:r>
              <a:rPr lang="en-US" dirty="0"/>
              <a:t> </a:t>
            </a:r>
            <a:r>
              <a:rPr lang="en-US" dirty="0" err="1"/>
              <a:t>exigidos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 OSHA, que </a:t>
            </a:r>
            <a:r>
              <a:rPr lang="en-US" dirty="0" err="1"/>
              <a:t>abarcan</a:t>
            </a:r>
            <a:r>
              <a:rPr lang="en-US" dirty="0"/>
              <a:t> 22 </a:t>
            </a:r>
            <a:r>
              <a:rPr lang="en-US" dirty="0" err="1"/>
              <a:t>estatutos</a:t>
            </a:r>
            <a:r>
              <a:rPr lang="en-US" dirty="0"/>
              <a:t> </a:t>
            </a:r>
            <a:r>
              <a:rPr lang="en-US" dirty="0" err="1"/>
              <a:t>diferentes</a:t>
            </a:r>
            <a:r>
              <a:rPr lang="en-US" dirty="0"/>
              <a:t> que </a:t>
            </a:r>
            <a:r>
              <a:rPr lang="en-US" dirty="0" err="1"/>
              <a:t>cubren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variedad</a:t>
            </a:r>
            <a:r>
              <a:rPr lang="en-US" dirty="0"/>
              <a:t> de </a:t>
            </a:r>
            <a:r>
              <a:rPr lang="en-US" dirty="0" err="1"/>
              <a:t>lugares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Para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, </a:t>
            </a:r>
            <a:r>
              <a:rPr lang="en-US" dirty="0" err="1"/>
              <a:t>visite</a:t>
            </a:r>
            <a:r>
              <a:rPr lang="en-US" dirty="0"/>
              <a:t> </a:t>
            </a:r>
            <a:r>
              <a:rPr lang="en-US" dirty="0" err="1"/>
              <a:t>whistleblowers.gov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57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US" dirty="0"/>
              <a:t>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participar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inspección</a:t>
            </a:r>
            <a:r>
              <a:rPr lang="en-US" dirty="0"/>
              <a:t> de la OSHA.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hablar</a:t>
            </a:r>
            <a:r>
              <a:rPr lang="en-US" dirty="0"/>
              <a:t> con un inspector </a:t>
            </a:r>
            <a:r>
              <a:rPr lang="en-US" dirty="0" err="1"/>
              <a:t>en</a:t>
            </a:r>
            <a:r>
              <a:rPr lang="en-US" dirty="0"/>
              <a:t> privado sin </a:t>
            </a:r>
            <a:r>
              <a:rPr lang="en-US" dirty="0" err="1"/>
              <a:t>sufrir</a:t>
            </a:r>
            <a:r>
              <a:rPr lang="en-US" dirty="0"/>
              <a:t> </a:t>
            </a:r>
            <a:r>
              <a:rPr lang="en-US" dirty="0" err="1"/>
              <a:t>represalias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 del </a:t>
            </a:r>
            <a:r>
              <a:rPr lang="en-US" dirty="0" err="1"/>
              <a:t>empleador</a:t>
            </a:r>
            <a:r>
              <a:rPr lang="en-US" dirty="0"/>
              <a:t>.  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consultar</a:t>
            </a:r>
            <a:r>
              <a:rPr lang="en-US" dirty="0"/>
              <a:t> las </a:t>
            </a:r>
            <a:r>
              <a:rPr lang="en-US" dirty="0" err="1"/>
              <a:t>citaciones</a:t>
            </a:r>
            <a:r>
              <a:rPr lang="en-US" dirty="0"/>
              <a:t> de la OSHA y </a:t>
            </a:r>
            <a:r>
              <a:rPr lang="en-US" dirty="0" err="1"/>
              <a:t>solicitar</a:t>
            </a:r>
            <a:r>
              <a:rPr lang="en-US" dirty="0"/>
              <a:t> </a:t>
            </a:r>
            <a:r>
              <a:rPr lang="en-US" dirty="0" err="1"/>
              <a:t>historiales</a:t>
            </a:r>
            <a:r>
              <a:rPr lang="en-US" dirty="0"/>
              <a:t> </a:t>
            </a:r>
            <a:r>
              <a:rPr lang="en-US" dirty="0" err="1"/>
              <a:t>médicos</a:t>
            </a:r>
            <a:r>
              <a:rPr lang="en-US" dirty="0"/>
              <a:t>, </a:t>
            </a:r>
            <a:r>
              <a:rPr lang="en-US" dirty="0" err="1"/>
              <a:t>pruebas</a:t>
            </a:r>
            <a:r>
              <a:rPr lang="en-US" dirty="0"/>
              <a:t> de </a:t>
            </a:r>
            <a:r>
              <a:rPr lang="en-US" dirty="0" err="1"/>
              <a:t>medición</a:t>
            </a:r>
            <a:r>
              <a:rPr lang="en-US" dirty="0"/>
              <a:t> de </a:t>
            </a:r>
            <a:r>
              <a:rPr lang="en-US" dirty="0" err="1"/>
              <a:t>riesgos</a:t>
            </a:r>
            <a:r>
              <a:rPr lang="en-US" dirty="0"/>
              <a:t> de la OSHA y </a:t>
            </a:r>
            <a:r>
              <a:rPr lang="en-US" dirty="0" err="1"/>
              <a:t>registros</a:t>
            </a:r>
            <a:r>
              <a:rPr lang="en-US" dirty="0"/>
              <a:t> de </a:t>
            </a:r>
            <a:r>
              <a:rPr lang="en-US" dirty="0" err="1"/>
              <a:t>lesiones</a:t>
            </a:r>
            <a:r>
              <a:rPr lang="en-US" dirty="0"/>
              <a:t> y </a:t>
            </a:r>
            <a:r>
              <a:rPr lang="en-US" dirty="0" err="1"/>
              <a:t>enfermedades</a:t>
            </a:r>
            <a:r>
              <a:rPr lang="en-US" dirty="0"/>
              <a:t>.</a:t>
            </a:r>
          </a:p>
          <a:p>
            <a:pPr marL="0" indent="0">
              <a:buFont typeface="Arial"/>
              <a:buNone/>
            </a:pPr>
            <a:r>
              <a:rPr lang="en-US" dirty="0"/>
              <a:t>El </a:t>
            </a:r>
            <a:r>
              <a:rPr lang="en-US" dirty="0" err="1"/>
              <a:t>artículo</a:t>
            </a:r>
            <a:r>
              <a:rPr lang="en-US" dirty="0"/>
              <a:t> 11(c) de la Ley OSH </a:t>
            </a:r>
            <a:r>
              <a:rPr lang="en-US" dirty="0" err="1"/>
              <a:t>prohíbe</a:t>
            </a:r>
            <a:r>
              <a:rPr lang="en-US" dirty="0"/>
              <a:t> a </a:t>
            </a:r>
            <a:r>
              <a:rPr lang="en-US" dirty="0" err="1"/>
              <a:t>cualquier</a:t>
            </a:r>
            <a:r>
              <a:rPr lang="en-US" dirty="0"/>
              <a:t> persona </a:t>
            </a:r>
            <a:r>
              <a:rPr lang="en-US" dirty="0" err="1"/>
              <a:t>despedir</a:t>
            </a:r>
            <a:r>
              <a:rPr lang="en-US" dirty="0"/>
              <a:t> o </a:t>
            </a:r>
            <a:r>
              <a:rPr lang="en-US" dirty="0" err="1"/>
              <a:t>discriminar</a:t>
            </a:r>
            <a:r>
              <a:rPr lang="en-US" dirty="0"/>
              <a:t> a un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acción</a:t>
            </a:r>
            <a:r>
              <a:rPr lang="en-US" dirty="0"/>
              <a:t> </a:t>
            </a:r>
            <a:r>
              <a:rPr lang="en-US" dirty="0" err="1"/>
              <a:t>relacionada</a:t>
            </a:r>
            <a:r>
              <a:rPr lang="en-US" dirty="0"/>
              <a:t> con OSHA y </a:t>
            </a:r>
            <a:r>
              <a:rPr lang="en-US" dirty="0" err="1"/>
              <a:t>autoriza</a:t>
            </a:r>
            <a:r>
              <a:rPr lang="en-US" dirty="0"/>
              <a:t> al </a:t>
            </a:r>
            <a:r>
              <a:rPr lang="en-US" dirty="0" err="1"/>
              <a:t>Secretario</a:t>
            </a:r>
            <a:r>
              <a:rPr lang="en-US" dirty="0"/>
              <a:t> a </a:t>
            </a:r>
            <a:r>
              <a:rPr lang="en-US" dirty="0" err="1"/>
              <a:t>investigar</a:t>
            </a:r>
            <a:r>
              <a:rPr lang="en-US" dirty="0"/>
              <a:t> y </a:t>
            </a:r>
            <a:r>
              <a:rPr lang="en-US" dirty="0" err="1"/>
              <a:t>buscar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las </a:t>
            </a:r>
            <a:r>
              <a:rPr lang="en-US" dirty="0" err="1"/>
              <a:t>soluciones</a:t>
            </a:r>
            <a:r>
              <a:rPr lang="en-US" dirty="0"/>
              <a:t> </a:t>
            </a:r>
            <a:r>
              <a:rPr lang="en-US" dirty="0" err="1"/>
              <a:t>adecuadas</a:t>
            </a:r>
            <a:r>
              <a:rPr lang="en-US" dirty="0"/>
              <a:t> contra </a:t>
            </a:r>
            <a:r>
              <a:rPr lang="en-US" dirty="0" err="1"/>
              <a:t>dicha</a:t>
            </a:r>
            <a:r>
              <a:rPr lang="en-US" dirty="0"/>
              <a:t> persona. Si se </a:t>
            </a:r>
            <a:r>
              <a:rPr lang="en-US" dirty="0" err="1"/>
              <a:t>despide</a:t>
            </a:r>
            <a:r>
              <a:rPr lang="en-US" dirty="0"/>
              <a:t> a un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participar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actividad</a:t>
            </a:r>
            <a:r>
              <a:rPr lang="en-US" dirty="0"/>
              <a:t> </a:t>
            </a:r>
            <a:r>
              <a:rPr lang="en-US" dirty="0" err="1"/>
              <a:t>protegida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 OSHA, de forma </a:t>
            </a:r>
            <a:r>
              <a:rPr lang="en-US" dirty="0" err="1"/>
              <a:t>represiva</a:t>
            </a:r>
            <a:r>
              <a:rPr lang="en-US" dirty="0"/>
              <a:t>, o no se le da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recomendación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Secretario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solicitar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reparación</a:t>
            </a:r>
            <a:r>
              <a:rPr lang="en-US" dirty="0"/>
              <a:t> ante un tribunal de </a:t>
            </a:r>
            <a:r>
              <a:rPr lang="en-US" dirty="0" err="1"/>
              <a:t>distrito</a:t>
            </a:r>
            <a:r>
              <a:rPr lang="en-US" dirty="0"/>
              <a:t>, </a:t>
            </a:r>
            <a:r>
              <a:rPr lang="en-US" dirty="0" err="1"/>
              <a:t>incluyendo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orden</a:t>
            </a:r>
            <a:r>
              <a:rPr lang="en-US" dirty="0"/>
              <a:t> judicial.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33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Empezaremos</a:t>
            </a:r>
            <a:r>
              <a:rPr lang="en-US" dirty="0"/>
              <a:t> </a:t>
            </a:r>
            <a:r>
              <a:rPr lang="en-US" dirty="0" err="1"/>
              <a:t>hablando</a:t>
            </a:r>
            <a:r>
              <a:rPr lang="en-US" dirty="0"/>
              <a:t> de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extremo</a:t>
            </a:r>
            <a:r>
              <a:rPr lang="en-US" dirty="0"/>
              <a:t>: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de </a:t>
            </a:r>
            <a:r>
              <a:rPr lang="en-US" dirty="0" err="1"/>
              <a:t>trabajar</a:t>
            </a:r>
            <a:r>
              <a:rPr lang="en-US" dirty="0"/>
              <a:t> bajo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extremo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y 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Imagen: Imagen de un </a:t>
            </a:r>
            <a:r>
              <a:rPr lang="en-US" dirty="0" err="1"/>
              <a:t>termostato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sol de </a:t>
            </a:r>
            <a:r>
              <a:rPr lang="en-US" dirty="0" err="1"/>
              <a:t>fondo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65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Preguntas</a:t>
            </a:r>
            <a:r>
              <a:rPr lang="en-US" dirty="0"/>
              <a:t> a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empecemos</a:t>
            </a:r>
            <a:r>
              <a:rPr lang="en-US" dirty="0"/>
              <a:t> a </a:t>
            </a:r>
            <a:r>
              <a:rPr lang="en-US" dirty="0" err="1"/>
              <a:t>hablar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Abordaremos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uno de </a:t>
            </a:r>
            <a:r>
              <a:rPr lang="en-US" dirty="0" err="1"/>
              <a:t>estos</a:t>
            </a:r>
            <a:r>
              <a:rPr lang="en-US" dirty="0"/>
              <a:t> puntos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sección</a:t>
            </a:r>
            <a:r>
              <a:rPr lang="en-US" dirty="0"/>
              <a:t> del </a:t>
            </a:r>
            <a:r>
              <a:rPr lang="en-US" dirty="0" err="1"/>
              <a:t>curso</a:t>
            </a:r>
            <a:r>
              <a:rPr lang="en-US" dirty="0"/>
              <a:t> de hoy. </a:t>
            </a:r>
          </a:p>
          <a:p>
            <a:r>
              <a:rPr lang="en-US" b="1" dirty="0" err="1"/>
              <a:t>Respuestas</a:t>
            </a:r>
            <a:r>
              <a:rPr lang="en-US" b="1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Verdadero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Falso</a:t>
            </a:r>
            <a:r>
              <a:rPr lang="en-US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 - Las </a:t>
            </a:r>
            <a:r>
              <a:rPr lang="en-US" dirty="0" err="1"/>
              <a:t>tres</a:t>
            </a:r>
            <a:r>
              <a:rPr lang="en-US" dirty="0"/>
              <a:t> son </a:t>
            </a:r>
            <a:r>
              <a:rPr lang="en-US" dirty="0" err="1"/>
              <a:t>importantes</a:t>
            </a:r>
            <a:r>
              <a:rPr lang="en-US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Verdadero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Verdadero</a:t>
            </a:r>
            <a:r>
              <a:rPr lang="en-US" dirty="0"/>
              <a:t>: La </a:t>
            </a:r>
            <a:r>
              <a:rPr lang="en-US" dirty="0" err="1"/>
              <a:t>morbilidad</a:t>
            </a:r>
            <a:r>
              <a:rPr lang="en-US" dirty="0"/>
              <a:t> y la </a:t>
            </a:r>
            <a:r>
              <a:rPr lang="en-US" dirty="0" err="1"/>
              <a:t>mortalidad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golpe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relacionadas</a:t>
            </a:r>
            <a:r>
              <a:rPr lang="en-US" dirty="0"/>
              <a:t> con la </a:t>
            </a:r>
            <a:r>
              <a:rPr lang="en-US" dirty="0" err="1"/>
              <a:t>duración</a:t>
            </a:r>
            <a:r>
              <a:rPr lang="en-US" dirty="0"/>
              <a:t> del </a:t>
            </a:r>
            <a:r>
              <a:rPr lang="en-US" dirty="0" err="1"/>
              <a:t>aumento</a:t>
            </a:r>
            <a:r>
              <a:rPr lang="en-US" dirty="0"/>
              <a:t> de </a:t>
            </a:r>
            <a:r>
              <a:rPr lang="en-US" dirty="0" err="1"/>
              <a:t>temperatura</a:t>
            </a:r>
            <a:r>
              <a:rPr lang="en-US" dirty="0"/>
              <a:t>. </a:t>
            </a:r>
            <a:r>
              <a:rPr lang="en-US" dirty="0" err="1"/>
              <a:t>Cuando</a:t>
            </a:r>
            <a:r>
              <a:rPr lang="en-US" dirty="0"/>
              <a:t> la </a:t>
            </a:r>
            <a:r>
              <a:rPr lang="en-US" dirty="0" err="1"/>
              <a:t>ayuda</a:t>
            </a:r>
            <a:r>
              <a:rPr lang="en-US" dirty="0"/>
              <a:t> </a:t>
            </a:r>
            <a:r>
              <a:rPr lang="en-US" dirty="0" err="1"/>
              <a:t>tarda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llegar</a:t>
            </a:r>
            <a:r>
              <a:rPr lang="en-US" dirty="0"/>
              <a:t>, la </a:t>
            </a:r>
            <a:r>
              <a:rPr lang="en-US" dirty="0" err="1"/>
              <a:t>tasa</a:t>
            </a:r>
            <a:r>
              <a:rPr lang="en-US" dirty="0"/>
              <a:t> de </a:t>
            </a:r>
            <a:r>
              <a:rPr lang="en-US" dirty="0" err="1"/>
              <a:t>mortalidad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llegar</a:t>
            </a:r>
            <a:r>
              <a:rPr lang="en-US" dirty="0"/>
              <a:t> al 80%; sin embargo, con un </a:t>
            </a:r>
            <a:r>
              <a:rPr lang="en-US" dirty="0" err="1"/>
              <a:t>diagnóstico</a:t>
            </a:r>
            <a:r>
              <a:rPr lang="en-US" dirty="0"/>
              <a:t> </a:t>
            </a:r>
            <a:r>
              <a:rPr lang="en-US" dirty="0" err="1"/>
              <a:t>rápido</a:t>
            </a:r>
            <a:r>
              <a:rPr lang="en-US" dirty="0"/>
              <a:t> y un </a:t>
            </a:r>
            <a:r>
              <a:rPr lang="en-US" dirty="0" err="1"/>
              <a:t>enfriamiento</a:t>
            </a:r>
            <a:r>
              <a:rPr lang="en-US" dirty="0"/>
              <a:t> </a:t>
            </a:r>
            <a:r>
              <a:rPr lang="en-US" dirty="0" err="1"/>
              <a:t>inmediato</a:t>
            </a:r>
            <a:r>
              <a:rPr lang="en-US" dirty="0"/>
              <a:t>, la </a:t>
            </a:r>
            <a:r>
              <a:rPr lang="en-US" dirty="0" err="1"/>
              <a:t>tasa</a:t>
            </a:r>
            <a:r>
              <a:rPr lang="en-US" dirty="0"/>
              <a:t> de </a:t>
            </a:r>
            <a:r>
              <a:rPr lang="en-US" dirty="0" err="1"/>
              <a:t>mortalidad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reducirse</a:t>
            </a:r>
            <a:r>
              <a:rPr lang="en-US" dirty="0"/>
              <a:t> al 10%.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407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Bajo las </a:t>
            </a:r>
            <a:r>
              <a:rPr lang="en-US" dirty="0" err="1"/>
              <a:t>circunstancias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entorno</a:t>
            </a:r>
            <a:r>
              <a:rPr lang="en-US" dirty="0"/>
              <a:t> </a:t>
            </a:r>
            <a:r>
              <a:rPr lang="en-US" dirty="0" err="1"/>
              <a:t>adecuados</a:t>
            </a:r>
            <a:r>
              <a:rPr lang="en-US" dirty="0"/>
              <a:t>, </a:t>
            </a:r>
            <a:r>
              <a:rPr lang="en-US" dirty="0" err="1"/>
              <a:t>cualquiera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verse </a:t>
            </a:r>
            <a:r>
              <a:rPr lang="en-US" dirty="0" err="1"/>
              <a:t>afectado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A menudo no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damos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de lo </a:t>
            </a:r>
            <a:r>
              <a:rPr lang="en-US" dirty="0" err="1"/>
              <a:t>peligroso</a:t>
            </a:r>
            <a:r>
              <a:rPr lang="en-US" dirty="0"/>
              <a:t> que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hasta que es </a:t>
            </a:r>
            <a:r>
              <a:rPr lang="en-US" dirty="0" err="1"/>
              <a:t>demasiado</a:t>
            </a:r>
            <a:r>
              <a:rPr lang="en-US" dirty="0"/>
              <a:t> </a:t>
            </a:r>
            <a:r>
              <a:rPr lang="en-US" dirty="0" err="1"/>
              <a:t>tarde</a:t>
            </a:r>
            <a:r>
              <a:rPr lang="en-US" dirty="0"/>
              <a:t>, y las </a:t>
            </a:r>
            <a:r>
              <a:rPr lang="en-US" dirty="0" err="1"/>
              <a:t>víctimas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suelen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muchas</a:t>
            </a:r>
            <a:r>
              <a:rPr lang="en-US" dirty="0"/>
              <a:t> </a:t>
            </a:r>
            <a:r>
              <a:rPr lang="en-US" dirty="0" err="1"/>
              <a:t>dificultades</a:t>
            </a:r>
            <a:r>
              <a:rPr lang="en-US" dirty="0"/>
              <a:t> a la hora de </a:t>
            </a:r>
            <a:r>
              <a:rPr lang="en-US" dirty="0" err="1"/>
              <a:t>defenderse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que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les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afectando</a:t>
            </a:r>
            <a:r>
              <a:rPr lang="en-US" dirty="0"/>
              <a:t> </a:t>
            </a:r>
            <a:r>
              <a:rPr lang="en-US" dirty="0" err="1"/>
              <a:t>severamente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quinto día de </a:t>
            </a:r>
            <a:r>
              <a:rPr lang="en-US" dirty="0" err="1"/>
              <a:t>trabajo</a:t>
            </a:r>
            <a:r>
              <a:rPr lang="en-US" dirty="0"/>
              <a:t>, Gabriel Infante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instalando</a:t>
            </a:r>
            <a:r>
              <a:rPr lang="en-US" dirty="0"/>
              <a:t> cables de </a:t>
            </a:r>
            <a:r>
              <a:rPr lang="en-US" dirty="0" err="1"/>
              <a:t>fibra</a:t>
            </a:r>
            <a:r>
              <a:rPr lang="en-US" dirty="0"/>
              <a:t> </a:t>
            </a:r>
            <a:r>
              <a:rPr lang="en-US" dirty="0" err="1"/>
              <a:t>óptica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San Antonio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índice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superó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100 </a:t>
            </a:r>
            <a:r>
              <a:rPr lang="en-US" dirty="0" err="1"/>
              <a:t>grados</a:t>
            </a:r>
            <a:r>
              <a:rPr lang="en-US" dirty="0"/>
              <a:t>. </a:t>
            </a:r>
            <a:r>
              <a:rPr lang="en-US" dirty="0" err="1"/>
              <a:t>Después</a:t>
            </a:r>
            <a:r>
              <a:rPr lang="en-US" dirty="0"/>
              <a:t> de </a:t>
            </a:r>
            <a:r>
              <a:rPr lang="en-US" dirty="0" err="1"/>
              <a:t>estar</a:t>
            </a:r>
            <a:r>
              <a:rPr lang="en-US" dirty="0"/>
              <a:t> </a:t>
            </a:r>
            <a:r>
              <a:rPr lang="en-US" dirty="0" err="1"/>
              <a:t>trabajando</a:t>
            </a:r>
            <a:r>
              <a:rPr lang="en-US" dirty="0"/>
              <a:t> bajo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empezó</a:t>
            </a:r>
            <a:r>
              <a:rPr lang="en-US" dirty="0"/>
              <a:t> a </a:t>
            </a:r>
            <a:r>
              <a:rPr lang="en-US" dirty="0" err="1"/>
              <a:t>sentirse</a:t>
            </a:r>
            <a:r>
              <a:rPr lang="en-US" dirty="0"/>
              <a:t> </a:t>
            </a:r>
            <a:r>
              <a:rPr lang="en-US" dirty="0" err="1"/>
              <a:t>cansado</a:t>
            </a:r>
            <a:r>
              <a:rPr lang="en-US" dirty="0"/>
              <a:t> y a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calambres</a:t>
            </a:r>
            <a:r>
              <a:rPr lang="en-US" dirty="0"/>
              <a:t>. Le </a:t>
            </a:r>
            <a:r>
              <a:rPr lang="en-US" dirty="0" err="1"/>
              <a:t>enviaron</a:t>
            </a:r>
            <a:r>
              <a:rPr lang="en-US" dirty="0"/>
              <a:t> a </a:t>
            </a:r>
            <a:r>
              <a:rPr lang="en-US" dirty="0" err="1"/>
              <a:t>otra</a:t>
            </a:r>
            <a:r>
              <a:rPr lang="en-US" dirty="0"/>
              <a:t> </a:t>
            </a:r>
            <a:r>
              <a:rPr lang="en-US" dirty="0" err="1"/>
              <a:t>tarea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al </a:t>
            </a:r>
            <a:r>
              <a:rPr lang="en-US" dirty="0" err="1"/>
              <a:t>cabo</a:t>
            </a:r>
            <a:r>
              <a:rPr lang="en-US" dirty="0"/>
              <a:t> de un </a:t>
            </a:r>
            <a:r>
              <a:rPr lang="en-US" dirty="0" err="1"/>
              <a:t>rato</a:t>
            </a:r>
            <a:r>
              <a:rPr lang="en-US" dirty="0"/>
              <a:t> </a:t>
            </a:r>
            <a:r>
              <a:rPr lang="en-US" dirty="0" err="1"/>
              <a:t>volvió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equipo</a:t>
            </a:r>
            <a:r>
              <a:rPr lang="en-US" dirty="0"/>
              <a:t> de </a:t>
            </a:r>
            <a:r>
              <a:rPr lang="en-US" dirty="0" err="1"/>
              <a:t>excavación</a:t>
            </a:r>
            <a:r>
              <a:rPr lang="en-US" dirty="0"/>
              <a:t>. </a:t>
            </a:r>
            <a:r>
              <a:rPr lang="en-US" dirty="0" err="1"/>
              <a:t>Empezó</a:t>
            </a:r>
            <a:r>
              <a:rPr lang="en-US" dirty="0"/>
              <a:t> a </a:t>
            </a:r>
            <a:r>
              <a:rPr lang="en-US" dirty="0" err="1"/>
              <a:t>delirar</a:t>
            </a:r>
            <a:r>
              <a:rPr lang="en-US" dirty="0"/>
              <a:t> y se </a:t>
            </a:r>
            <a:r>
              <a:rPr lang="en-US" dirty="0" err="1"/>
              <a:t>volvió</a:t>
            </a:r>
            <a:r>
              <a:rPr lang="en-US" dirty="0"/>
              <a:t> </a:t>
            </a:r>
            <a:r>
              <a:rPr lang="en-US" dirty="0" err="1"/>
              <a:t>combativo</a:t>
            </a:r>
            <a:r>
              <a:rPr lang="en-US" dirty="0"/>
              <a:t> y </a:t>
            </a:r>
            <a:r>
              <a:rPr lang="en-US" dirty="0" err="1"/>
              <a:t>agresivo</a:t>
            </a:r>
            <a:r>
              <a:rPr lang="en-US" dirty="0"/>
              <a:t> con sus </a:t>
            </a:r>
            <a:r>
              <a:rPr lang="en-US" dirty="0" err="1"/>
              <a:t>compañeros</a:t>
            </a:r>
            <a:r>
              <a:rPr lang="en-US" dirty="0"/>
              <a:t>, </a:t>
            </a:r>
            <a:r>
              <a:rPr lang="en-US" dirty="0" err="1"/>
              <a:t>declarando</a:t>
            </a:r>
            <a:r>
              <a:rPr lang="en-US" dirty="0"/>
              <a:t> que </a:t>
            </a:r>
            <a:r>
              <a:rPr lang="en-US" dirty="0" err="1"/>
              <a:t>iban</a:t>
            </a:r>
            <a:r>
              <a:rPr lang="en-US" dirty="0"/>
              <a:t> a </a:t>
            </a:r>
            <a:r>
              <a:rPr lang="en-US" dirty="0" err="1"/>
              <a:t>matarle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El supervisor </a:t>
            </a:r>
            <a:r>
              <a:rPr lang="en-US" dirty="0" err="1"/>
              <a:t>pensó</a:t>
            </a:r>
            <a:r>
              <a:rPr lang="en-US" dirty="0"/>
              <a:t> que </a:t>
            </a:r>
            <a:r>
              <a:rPr lang="en-US" dirty="0" err="1"/>
              <a:t>estaba</a:t>
            </a:r>
            <a:r>
              <a:rPr lang="en-US" dirty="0"/>
              <a:t> bajo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efectos</a:t>
            </a:r>
            <a:r>
              <a:rPr lang="en-US" dirty="0"/>
              <a:t> de las </a:t>
            </a:r>
            <a:r>
              <a:rPr lang="en-US" dirty="0" err="1"/>
              <a:t>drogas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realidad</a:t>
            </a:r>
            <a:r>
              <a:rPr lang="en-US" dirty="0"/>
              <a:t>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sufriendo</a:t>
            </a:r>
            <a:r>
              <a:rPr lang="en-US" dirty="0"/>
              <a:t> un golpe de </a:t>
            </a:r>
            <a:r>
              <a:rPr lang="en-US" dirty="0" err="1"/>
              <a:t>calor</a:t>
            </a:r>
            <a:r>
              <a:rPr lang="en-US" dirty="0"/>
              <a:t>. Poco </a:t>
            </a:r>
            <a:r>
              <a:rPr lang="en-US" dirty="0" err="1"/>
              <a:t>después</a:t>
            </a:r>
            <a:r>
              <a:rPr lang="en-US" dirty="0"/>
              <a:t> se </a:t>
            </a:r>
            <a:r>
              <a:rPr lang="en-US" dirty="0" err="1"/>
              <a:t>desplomó</a:t>
            </a:r>
            <a:r>
              <a:rPr lang="en-US" dirty="0"/>
              <a:t> y </a:t>
            </a:r>
            <a:r>
              <a:rPr lang="en-US" dirty="0" err="1"/>
              <a:t>cayó</a:t>
            </a:r>
            <a:r>
              <a:rPr lang="en-US" dirty="0"/>
              <a:t> </a:t>
            </a:r>
            <a:r>
              <a:rPr lang="en-US" dirty="0" err="1"/>
              <a:t>inconsciente</a:t>
            </a:r>
            <a:r>
              <a:rPr lang="en-US" dirty="0"/>
              <a:t>.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llegó</a:t>
            </a:r>
            <a:r>
              <a:rPr lang="en-US" dirty="0"/>
              <a:t> a la </a:t>
            </a:r>
            <a:r>
              <a:rPr lang="en-US" dirty="0" err="1"/>
              <a:t>sala</a:t>
            </a:r>
            <a:r>
              <a:rPr lang="en-US" dirty="0"/>
              <a:t> de </a:t>
            </a:r>
            <a:r>
              <a:rPr lang="en-US" dirty="0" err="1"/>
              <a:t>emergencia</a:t>
            </a:r>
            <a:r>
              <a:rPr lang="en-US" dirty="0"/>
              <a:t>,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temperatura</a:t>
            </a:r>
            <a:r>
              <a:rPr lang="en-US" dirty="0"/>
              <a:t> se </a:t>
            </a:r>
            <a:r>
              <a:rPr lang="en-US" dirty="0" err="1"/>
              <a:t>acercaba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110 </a:t>
            </a:r>
            <a:r>
              <a:rPr lang="en-US" dirty="0" err="1"/>
              <a:t>grados</a:t>
            </a:r>
            <a:r>
              <a:rPr lang="en-US" dirty="0"/>
              <a:t>, y a la </a:t>
            </a:r>
            <a:r>
              <a:rPr lang="en-US" dirty="0" err="1"/>
              <a:t>mañana</a:t>
            </a:r>
            <a:r>
              <a:rPr lang="en-US" dirty="0"/>
              <a:t> </a:t>
            </a:r>
            <a:r>
              <a:rPr lang="en-US" dirty="0" err="1"/>
              <a:t>siguiente</a:t>
            </a:r>
            <a:r>
              <a:rPr lang="en-US" dirty="0"/>
              <a:t>, Gabriel </a:t>
            </a:r>
            <a:r>
              <a:rPr lang="en-US" dirty="0" err="1"/>
              <a:t>murió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hospital. La causa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muerte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un golpe de </a:t>
            </a:r>
            <a:r>
              <a:rPr lang="en-US" dirty="0" err="1"/>
              <a:t>calor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Gráfico</a:t>
            </a:r>
            <a:r>
              <a:rPr lang="en-US" dirty="0"/>
              <a:t>: </a:t>
            </a:r>
            <a:r>
              <a:rPr lang="en-US" dirty="0" err="1"/>
              <a:t>Foto</a:t>
            </a:r>
            <a:r>
              <a:rPr lang="en-US" dirty="0"/>
              <a:t> de Gabriel Infante, </a:t>
            </a:r>
            <a:r>
              <a:rPr lang="en-US" dirty="0" err="1"/>
              <a:t>víctima</a:t>
            </a:r>
            <a:r>
              <a:rPr lang="en-US" dirty="0"/>
              <a:t> de un golpe de </a:t>
            </a:r>
            <a:r>
              <a:rPr lang="en-US" dirty="0" err="1"/>
              <a:t>calor</a:t>
            </a:r>
            <a:r>
              <a:rPr lang="en-US" dirty="0"/>
              <a:t>. </a:t>
            </a:r>
          </a:p>
          <a:p>
            <a:r>
              <a:rPr lang="en-US" dirty="0"/>
              <a:t>Fuente: https://</a:t>
            </a:r>
            <a:r>
              <a:rPr lang="en-US" dirty="0" err="1"/>
              <a:t>edition.cnn.com</a:t>
            </a:r>
            <a:r>
              <a:rPr lang="en-US" dirty="0"/>
              <a:t>/2023/08/19/business/extreme-heat-</a:t>
            </a:r>
            <a:r>
              <a:rPr lang="en-US" dirty="0" err="1"/>
              <a:t>texas</a:t>
            </a:r>
            <a:r>
              <a:rPr lang="en-US" dirty="0"/>
              <a:t>-worker-deaths-demand-change/</a:t>
            </a:r>
            <a:r>
              <a:rPr lang="en-US" dirty="0" err="1"/>
              <a:t>index.html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www.osha.gov</a:t>
            </a:r>
            <a:r>
              <a:rPr lang="en-US" dirty="0"/>
              <a:t>/</a:t>
            </a:r>
            <a:r>
              <a:rPr lang="en-US" dirty="0" err="1"/>
              <a:t>ords</a:t>
            </a:r>
            <a:r>
              <a:rPr lang="en-US" dirty="0"/>
              <a:t>/</a:t>
            </a:r>
            <a:r>
              <a:rPr lang="en-US" dirty="0" err="1"/>
              <a:t>imis</a:t>
            </a:r>
            <a:r>
              <a:rPr lang="en-US" dirty="0"/>
              <a:t>/</a:t>
            </a:r>
            <a:r>
              <a:rPr lang="en-US" dirty="0" err="1"/>
              <a:t>establishment.inspection_detail?id</a:t>
            </a:r>
            <a:r>
              <a:rPr lang="en-US" dirty="0"/>
              <a:t>=1604112.015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875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Según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Oficina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Estadísticas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Laborales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(BLS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sus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siglas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inglés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del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Departamento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Trabajo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Estados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Unidos, entre 2011 y 2021 la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exposición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ambiental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causó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436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muertes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laborales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También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causó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35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muertes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anuales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empleados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entre 2015 y 2019,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además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un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promedio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2,700 días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ausencia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trabajo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Según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 OSHA y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NIOSH, 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desconoce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número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total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enfermedades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fatalidades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relacionadas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que a menudo no 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reconocen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enfermedades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 la causa de la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muerte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suele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figurar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ataque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corazón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lugar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la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exposición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un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peligro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relacionado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Fuente 1: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"National Emphasis Program - Outdoor and Indoor Heat-Related Hazards".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OSHA.gov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Departamento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Trabajo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EE.UU: Occupational Safety and Health Administration,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abril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2022, https://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www.osha.gov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/sites/default/files/enforcement/directives/CPL_03-00-024.pdf.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Fuente 2: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https://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www.bls.gov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opub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/ted/2023/36-work-related-deaths-due-to-environmental-heat-exposure-in-2021.htm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346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Pregunte</a:t>
            </a:r>
            <a:r>
              <a:rPr lang="en-US" dirty="0"/>
              <a:t> a la </a:t>
            </a:r>
            <a:r>
              <a:rPr lang="en-US" dirty="0" err="1"/>
              <a:t>clase</a:t>
            </a:r>
            <a:r>
              <a:rPr lang="en-US" dirty="0"/>
              <a:t>: ¿</a:t>
            </a:r>
            <a:r>
              <a:rPr lang="en-US" dirty="0" err="1"/>
              <a:t>Qué</a:t>
            </a:r>
            <a:r>
              <a:rPr lang="en-US" dirty="0"/>
              <a:t>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? ¿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nombrar</a:t>
            </a:r>
            <a:r>
              <a:rPr lang="en-US" dirty="0"/>
              <a:t> </a:t>
            </a:r>
            <a:r>
              <a:rPr lang="en-US" dirty="0" err="1"/>
              <a:t>algunos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relacionados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? ¿Han </a:t>
            </a:r>
            <a:r>
              <a:rPr lang="en-US" dirty="0" err="1"/>
              <a:t>tenido</a:t>
            </a:r>
            <a:r>
              <a:rPr lang="en-US" dirty="0"/>
              <a:t> o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algún</a:t>
            </a:r>
            <a:r>
              <a:rPr lang="en-US" dirty="0"/>
              <a:t> </a:t>
            </a:r>
            <a:r>
              <a:rPr lang="en-US" dirty="0" err="1"/>
              <a:t>conocido</a:t>
            </a:r>
            <a:r>
              <a:rPr lang="en-US" dirty="0"/>
              <a:t> que se </a:t>
            </a:r>
            <a:r>
              <a:rPr lang="en-US" dirty="0" err="1"/>
              <a:t>haya</a:t>
            </a:r>
            <a:r>
              <a:rPr lang="en-US" dirty="0"/>
              <a:t> visto </a:t>
            </a:r>
            <a:r>
              <a:rPr lang="en-US" dirty="0" err="1"/>
              <a:t>afectado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680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se </a:t>
            </a:r>
            <a:r>
              <a:rPr lang="en-US" dirty="0" err="1"/>
              <a:t>refiere</a:t>
            </a:r>
            <a:r>
              <a:rPr lang="en-US" dirty="0"/>
              <a:t> a la </a:t>
            </a:r>
            <a:r>
              <a:rPr lang="en-US" dirty="0" err="1"/>
              <a:t>acumulación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cuerpo</a:t>
            </a:r>
            <a:r>
              <a:rPr lang="en-US" dirty="0"/>
              <a:t> que no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eliminarse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métodos</a:t>
            </a:r>
            <a:r>
              <a:rPr lang="en-US" dirty="0"/>
              <a:t> naturales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sudoración</a:t>
            </a:r>
            <a:r>
              <a:rPr lang="en-US" dirty="0"/>
              <a:t> y </a:t>
            </a:r>
            <a:r>
              <a:rPr lang="en-US" dirty="0" err="1"/>
              <a:t>aumento</a:t>
            </a:r>
            <a:r>
              <a:rPr lang="en-US" dirty="0"/>
              <a:t> del </a:t>
            </a:r>
            <a:r>
              <a:rPr lang="en-US" dirty="0" err="1"/>
              <a:t>flujo</a:t>
            </a:r>
            <a:r>
              <a:rPr lang="en-US" dirty="0"/>
              <a:t> </a:t>
            </a:r>
            <a:r>
              <a:rPr lang="en-US" dirty="0" err="1"/>
              <a:t>sanguíneo</a:t>
            </a:r>
            <a:r>
              <a:rPr lang="en-US" dirty="0"/>
              <a:t> a la </a:t>
            </a:r>
            <a:r>
              <a:rPr lang="en-US" dirty="0" err="1"/>
              <a:t>piel</a:t>
            </a:r>
            <a:r>
              <a:rPr lang="en-US" dirty="0"/>
              <a:t>). La </a:t>
            </a:r>
            <a:r>
              <a:rPr lang="en-US" dirty="0" err="1"/>
              <a:t>acumulación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resultado</a:t>
            </a:r>
            <a:r>
              <a:rPr lang="en-US" dirty="0"/>
              <a:t> del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interno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 (lo que </a:t>
            </a:r>
            <a:r>
              <a:rPr lang="en-US" dirty="0" err="1"/>
              <a:t>llamamos</a:t>
            </a:r>
            <a:r>
              <a:rPr lang="en-US" dirty="0"/>
              <a:t> carga </a:t>
            </a:r>
            <a:r>
              <a:rPr lang="en-US" dirty="0" err="1"/>
              <a:t>metabólica</a:t>
            </a:r>
            <a:r>
              <a:rPr lang="en-US" dirty="0"/>
              <a:t>) y de la carga de </a:t>
            </a:r>
            <a:r>
              <a:rPr lang="en-US" dirty="0" err="1"/>
              <a:t>calor</a:t>
            </a:r>
            <a:r>
              <a:rPr lang="en-US" dirty="0"/>
              <a:t> del </a:t>
            </a:r>
            <a:r>
              <a:rPr lang="en-US" dirty="0" err="1"/>
              <a:t>ambiente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Imagen: </a:t>
            </a:r>
            <a:r>
              <a:rPr lang="en-US" dirty="0" err="1"/>
              <a:t>Gráfico</a:t>
            </a:r>
            <a:r>
              <a:rPr lang="en-US" dirty="0"/>
              <a:t> de un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sudando</a:t>
            </a:r>
            <a:r>
              <a:rPr lang="en-US" dirty="0"/>
              <a:t> y </a:t>
            </a:r>
            <a:r>
              <a:rPr lang="en-US" dirty="0" err="1"/>
              <a:t>experimentando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térmico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50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varios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factores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afectan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habilidad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enfriarse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peso y la forma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física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influyen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enfriamiento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adaptación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ambiente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caluroso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llamada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"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aclimatación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", es un factor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muy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importante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enfriamiento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Nuestro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necesita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tiempo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acostumbrarse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condiciones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calurosas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problemas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salud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hipertensión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la diabetes y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enfermedades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cardiacas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afectar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regulación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Ciertas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medicinas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aumentar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riesgo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Diuréticos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antihipertensivos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medicamentos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tensión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arterial),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anticolinérgicos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trastornos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pulmonares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EPOC),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antihistamínicos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medicamentos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alergia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),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antidepresivos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medicamentos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psiquiátricos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medicamentos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afectan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 forma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regula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interna. Como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consecuencia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algunos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posible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no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percibir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condiciones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y/o no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sudar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tanto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síntomas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golpe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no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evidentes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Ambos,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cafeína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alcohol, son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diuréticos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decir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favorecen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pérdida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agua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través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orina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ropa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EPP que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ponen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afectar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 forma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enfría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ropa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oscura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absorbe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mientras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clara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refleja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ropa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impermeable,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trajes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protección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química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impide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enfríe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través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sudor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contribuir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enfermedades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causadas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bajas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Imagen 1: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Prescripción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Imagen 2: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Bebida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energética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Imagen 3: 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Dos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EPP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fundición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7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Existen</a:t>
            </a:r>
            <a:r>
              <a:rPr lang="en-US" dirty="0"/>
              <a:t> </a:t>
            </a:r>
            <a:r>
              <a:rPr lang="en-US" dirty="0" err="1"/>
              <a:t>varios</a:t>
            </a:r>
            <a:r>
              <a:rPr lang="en-US" dirty="0"/>
              <a:t> </a:t>
            </a:r>
            <a:r>
              <a:rPr lang="en-US" dirty="0" err="1"/>
              <a:t>tipos</a:t>
            </a:r>
            <a:r>
              <a:rPr lang="en-US" dirty="0"/>
              <a:t> </a:t>
            </a:r>
            <a:r>
              <a:rPr lang="en-US" dirty="0" err="1"/>
              <a:t>diferentes</a:t>
            </a:r>
            <a:r>
              <a:rPr lang="en-US" dirty="0"/>
              <a:t> de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Pregunte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participantes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ellos</a:t>
            </a:r>
            <a:r>
              <a:rPr lang="en-US" dirty="0"/>
              <a:t> o </a:t>
            </a:r>
            <a:r>
              <a:rPr lang="en-US" dirty="0" err="1"/>
              <a:t>alguien</a:t>
            </a:r>
            <a:r>
              <a:rPr lang="en-US" dirty="0"/>
              <a:t> que </a:t>
            </a:r>
            <a:r>
              <a:rPr lang="en-US" dirty="0" err="1"/>
              <a:t>conocen</a:t>
            </a:r>
            <a:r>
              <a:rPr lang="en-US" dirty="0"/>
              <a:t> ha </a:t>
            </a:r>
            <a:r>
              <a:rPr lang="en-US" dirty="0" err="1"/>
              <a:t>sufrido</a:t>
            </a:r>
            <a:r>
              <a:rPr lang="en-US" dirty="0"/>
              <a:t> </a:t>
            </a:r>
            <a:r>
              <a:rPr lang="en-US" dirty="0" err="1"/>
              <a:t>alguno</a:t>
            </a:r>
            <a:r>
              <a:rPr lang="en-US" dirty="0"/>
              <a:t> de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.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abarca</a:t>
            </a:r>
            <a:r>
              <a:rPr lang="en-US" dirty="0"/>
              <a:t>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peligroso</a:t>
            </a:r>
            <a:r>
              <a:rPr lang="en-US" dirty="0"/>
              <a:t> (</a:t>
            </a:r>
            <a:r>
              <a:rPr lang="en-US" dirty="0" err="1"/>
              <a:t>sarpullido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) hasta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peligroso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(</a:t>
            </a:r>
            <a:r>
              <a:rPr lang="en-US" dirty="0" err="1"/>
              <a:t>insolación</a:t>
            </a:r>
            <a:r>
              <a:rPr lang="en-US" dirty="0"/>
              <a:t>).</a:t>
            </a:r>
          </a:p>
          <a:p>
            <a:endParaRPr lang="en-US" dirty="0"/>
          </a:p>
          <a:p>
            <a:r>
              <a:rPr lang="en-US" b="1" dirty="0" err="1"/>
              <a:t>Sarpullido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el</a:t>
            </a:r>
            <a:r>
              <a:rPr lang="en-US" b="1" dirty="0"/>
              <a:t> </a:t>
            </a:r>
            <a:r>
              <a:rPr lang="en-US" b="1" dirty="0" err="1"/>
              <a:t>calor</a:t>
            </a:r>
            <a:r>
              <a:rPr lang="en-US" b="1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El </a:t>
            </a:r>
            <a:r>
              <a:rPr lang="en-US" b="0" dirty="0" err="1"/>
              <a:t>sarpullido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 se </a:t>
            </a:r>
            <a:r>
              <a:rPr lang="en-US" b="0" dirty="0" err="1"/>
              <a:t>desarrolla</a:t>
            </a:r>
            <a:r>
              <a:rPr lang="en-US" b="0" dirty="0"/>
              <a:t> </a:t>
            </a:r>
            <a:r>
              <a:rPr lang="en-US" b="0" dirty="0" err="1"/>
              <a:t>cuando</a:t>
            </a:r>
            <a:r>
              <a:rPr lang="en-US" b="0" dirty="0"/>
              <a:t> la </a:t>
            </a:r>
            <a:r>
              <a:rPr lang="en-US" b="0" dirty="0" err="1"/>
              <a:t>piel</a:t>
            </a:r>
            <a:r>
              <a:rPr lang="en-US" b="0" dirty="0"/>
              <a:t> </a:t>
            </a:r>
            <a:r>
              <a:rPr lang="en-US" b="0" dirty="0" err="1"/>
              <a:t>permanece</a:t>
            </a:r>
            <a:r>
              <a:rPr lang="en-US" b="0" dirty="0"/>
              <a:t> </a:t>
            </a:r>
            <a:r>
              <a:rPr lang="en-US" b="0" dirty="0" err="1"/>
              <a:t>húmeda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sudor que no se </a:t>
            </a:r>
            <a:r>
              <a:rPr lang="en-US" b="0" dirty="0" err="1"/>
              <a:t>evapora</a:t>
            </a:r>
            <a:r>
              <a:rPr lang="en-US" b="0" dirty="0"/>
              <a:t> al </a:t>
            </a:r>
            <a:r>
              <a:rPr lang="en-US" b="0" dirty="0" err="1"/>
              <a:t>exponerse</a:t>
            </a:r>
            <a:r>
              <a:rPr lang="en-US" b="0" dirty="0"/>
              <a:t> </a:t>
            </a:r>
            <a:r>
              <a:rPr lang="en-US" b="0" dirty="0" err="1"/>
              <a:t>continuamente</a:t>
            </a:r>
            <a:r>
              <a:rPr lang="en-US" b="0" dirty="0"/>
              <a:t> a </a:t>
            </a:r>
            <a:r>
              <a:rPr lang="en-US" b="0" dirty="0" err="1"/>
              <a:t>temperaturas</a:t>
            </a:r>
            <a:r>
              <a:rPr lang="en-US" b="0" dirty="0"/>
              <a:t> </a:t>
            </a:r>
            <a:r>
              <a:rPr lang="en-US" b="0" dirty="0" err="1"/>
              <a:t>cálidas</a:t>
            </a:r>
            <a:r>
              <a:rPr lang="en-US" b="0" dirty="0"/>
              <a:t> y </a:t>
            </a:r>
            <a:r>
              <a:rPr lang="en-US" b="0" dirty="0" err="1"/>
              <a:t>húmedas</a:t>
            </a:r>
            <a:r>
              <a:rPr lang="en-US" b="0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 err="1"/>
              <a:t>Esto</a:t>
            </a:r>
            <a:r>
              <a:rPr lang="en-US" b="0" dirty="0"/>
              <a:t> </a:t>
            </a:r>
            <a:r>
              <a:rPr lang="en-US" b="0" dirty="0" err="1"/>
              <a:t>puede</a:t>
            </a:r>
            <a:r>
              <a:rPr lang="en-US" b="0" dirty="0"/>
              <a:t> </a:t>
            </a:r>
            <a:r>
              <a:rPr lang="en-US" b="0" dirty="0" err="1"/>
              <a:t>provocar</a:t>
            </a:r>
            <a:r>
              <a:rPr lang="en-US" b="0" dirty="0"/>
              <a:t> la </a:t>
            </a:r>
            <a:r>
              <a:rPr lang="en-US" b="0" dirty="0" err="1"/>
              <a:t>obstrucción</a:t>
            </a:r>
            <a:r>
              <a:rPr lang="en-US" b="0" dirty="0"/>
              <a:t> de las </a:t>
            </a:r>
            <a:r>
              <a:rPr lang="en-US" b="0" dirty="0" err="1"/>
              <a:t>glándulas</a:t>
            </a:r>
            <a:r>
              <a:rPr lang="en-US" b="0" dirty="0"/>
              <a:t> </a:t>
            </a:r>
            <a:r>
              <a:rPr lang="en-US" b="0" dirty="0" err="1"/>
              <a:t>sudoríparas</a:t>
            </a:r>
            <a:r>
              <a:rPr lang="en-US" b="0" dirty="0"/>
              <a:t>, </a:t>
            </a:r>
            <a:r>
              <a:rPr lang="en-US" b="0" dirty="0" err="1"/>
              <a:t>causando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reacción</a:t>
            </a:r>
            <a:r>
              <a:rPr lang="en-US" b="0" dirty="0"/>
              <a:t> </a:t>
            </a:r>
            <a:r>
              <a:rPr lang="en-US" b="0" dirty="0" err="1"/>
              <a:t>inflamatoria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la que </a:t>
            </a:r>
            <a:r>
              <a:rPr lang="en-US" b="0" dirty="0" err="1"/>
              <a:t>aparecen</a:t>
            </a:r>
            <a:r>
              <a:rPr lang="en-US" b="0" dirty="0"/>
              <a:t> </a:t>
            </a:r>
            <a:r>
              <a:rPr lang="en-US" b="0" dirty="0" err="1"/>
              <a:t>pequeños</a:t>
            </a:r>
            <a:r>
              <a:rPr lang="en-US" b="0" dirty="0"/>
              <a:t> </a:t>
            </a:r>
            <a:r>
              <a:rPr lang="en-US" b="0" dirty="0" err="1"/>
              <a:t>granos</a:t>
            </a:r>
            <a:r>
              <a:rPr lang="en-US" b="0" dirty="0"/>
              <a:t> </a:t>
            </a:r>
            <a:r>
              <a:rPr lang="en-US" b="0" dirty="0" err="1"/>
              <a:t>rojos</a:t>
            </a:r>
            <a:r>
              <a:rPr lang="en-US" b="0" dirty="0"/>
              <a:t> o </a:t>
            </a:r>
            <a:r>
              <a:rPr lang="en-US" b="0" dirty="0" err="1"/>
              <a:t>pequeñas</a:t>
            </a:r>
            <a:r>
              <a:rPr lang="en-US" b="0" dirty="0"/>
              <a:t> </a:t>
            </a:r>
            <a:r>
              <a:rPr lang="en-US" b="0" dirty="0" err="1"/>
              <a:t>ampollas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la </a:t>
            </a:r>
            <a:r>
              <a:rPr lang="en-US" b="0" dirty="0" err="1"/>
              <a:t>piel</a:t>
            </a:r>
            <a:r>
              <a:rPr lang="en-US" b="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El </a:t>
            </a:r>
            <a:r>
              <a:rPr lang="en-US" b="0" dirty="0" err="1"/>
              <a:t>sarpullido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, </a:t>
            </a:r>
            <a:r>
              <a:rPr lang="en-US" b="0" dirty="0" err="1"/>
              <a:t>también</a:t>
            </a:r>
            <a:r>
              <a:rPr lang="en-US" b="0" dirty="0"/>
              <a:t> </a:t>
            </a:r>
            <a:r>
              <a:rPr lang="en-US" b="0" dirty="0" err="1"/>
              <a:t>llamado</a:t>
            </a:r>
            <a:r>
              <a:rPr lang="en-US" b="0" dirty="0"/>
              <a:t> </a:t>
            </a:r>
            <a:r>
              <a:rPr lang="en-US" b="0" dirty="0" err="1"/>
              <a:t>fiebre</a:t>
            </a:r>
            <a:r>
              <a:rPr lang="en-US" b="0" dirty="0"/>
              <a:t> miliaria, </a:t>
            </a:r>
            <a:r>
              <a:rPr lang="en-US" b="0" dirty="0" err="1"/>
              <a:t>provoca</a:t>
            </a:r>
            <a:r>
              <a:rPr lang="en-US" b="0" dirty="0"/>
              <a:t> </a:t>
            </a:r>
            <a:r>
              <a:rPr lang="en-US" b="0" dirty="0" err="1"/>
              <a:t>mucha</a:t>
            </a:r>
            <a:r>
              <a:rPr lang="en-US" b="0" dirty="0"/>
              <a:t> </a:t>
            </a:r>
            <a:r>
              <a:rPr lang="en-US" b="0" dirty="0" err="1"/>
              <a:t>picazón</a:t>
            </a:r>
            <a:r>
              <a:rPr lang="en-US" b="0" dirty="0"/>
              <a:t> y </a:t>
            </a:r>
            <a:r>
              <a:rPr lang="en-US" b="0" dirty="0" err="1"/>
              <a:t>hormigueo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la </a:t>
            </a:r>
            <a:r>
              <a:rPr lang="en-US" b="0" dirty="0" err="1"/>
              <a:t>piel</a:t>
            </a:r>
            <a:r>
              <a:rPr lang="en-US" b="0" dirty="0"/>
              <a:t> al </a:t>
            </a:r>
            <a:r>
              <a:rPr lang="en-US" b="0" dirty="0" err="1"/>
              <a:t>sudar</a:t>
            </a:r>
            <a:r>
              <a:rPr lang="en-US" b="0" dirty="0"/>
              <a:t>. </a:t>
            </a:r>
            <a:r>
              <a:rPr lang="en-US" b="0" dirty="0" err="1"/>
              <a:t>Suele</a:t>
            </a:r>
            <a:r>
              <a:rPr lang="en-US" b="0" dirty="0"/>
              <a:t> </a:t>
            </a:r>
            <a:r>
              <a:rPr lang="en-US" b="0" dirty="0" err="1"/>
              <a:t>aparecer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cuello</a:t>
            </a:r>
            <a:r>
              <a:rPr lang="en-US" b="0" dirty="0"/>
              <a:t>, la </a:t>
            </a:r>
            <a:r>
              <a:rPr lang="en-US" b="0" dirty="0" err="1"/>
              <a:t>parte</a:t>
            </a:r>
            <a:r>
              <a:rPr lang="en-US" b="0" dirty="0"/>
              <a:t> superior del </a:t>
            </a:r>
            <a:r>
              <a:rPr lang="en-US" b="0" dirty="0" err="1"/>
              <a:t>pecho</a:t>
            </a:r>
            <a:r>
              <a:rPr lang="en-US" b="0" dirty="0"/>
              <a:t> y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pliegues</a:t>
            </a:r>
            <a:r>
              <a:rPr lang="en-US" b="0" dirty="0"/>
              <a:t> </a:t>
            </a:r>
            <a:r>
              <a:rPr lang="en-US" b="0" dirty="0" err="1"/>
              <a:t>cutáneos</a:t>
            </a:r>
            <a:r>
              <a:rPr lang="en-US" b="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Si un </a:t>
            </a:r>
            <a:r>
              <a:rPr lang="en-US" b="0" dirty="0" err="1"/>
              <a:t>trabajador</a:t>
            </a:r>
            <a:r>
              <a:rPr lang="en-US" b="0" dirty="0"/>
              <a:t> </a:t>
            </a:r>
            <a:r>
              <a:rPr lang="en-US" b="0" dirty="0" err="1"/>
              <a:t>presenta</a:t>
            </a:r>
            <a:r>
              <a:rPr lang="en-US" b="0" dirty="0"/>
              <a:t> </a:t>
            </a:r>
            <a:r>
              <a:rPr lang="en-US" b="0" dirty="0" err="1"/>
              <a:t>síntomas</a:t>
            </a:r>
            <a:r>
              <a:rPr lang="en-US" b="0" dirty="0"/>
              <a:t> de un </a:t>
            </a:r>
            <a:r>
              <a:rPr lang="en-US" b="0" dirty="0" err="1"/>
              <a:t>posible</a:t>
            </a:r>
            <a:r>
              <a:rPr lang="en-US" b="0" dirty="0"/>
              <a:t> </a:t>
            </a:r>
            <a:r>
              <a:rPr lang="en-US" b="0" dirty="0" err="1"/>
              <a:t>sarpullido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,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mejor</a:t>
            </a:r>
            <a:r>
              <a:rPr lang="en-US" b="0" dirty="0"/>
              <a:t> </a:t>
            </a:r>
            <a:r>
              <a:rPr lang="en-US" b="0" dirty="0" err="1"/>
              <a:t>tratamiento</a:t>
            </a:r>
            <a:r>
              <a:rPr lang="en-US" b="0" dirty="0"/>
              <a:t> </a:t>
            </a:r>
            <a:r>
              <a:rPr lang="en-US" b="0" dirty="0" err="1"/>
              <a:t>consiste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proporcionarle</a:t>
            </a:r>
            <a:r>
              <a:rPr lang="en-US" b="0" dirty="0"/>
              <a:t> un </a:t>
            </a:r>
            <a:r>
              <a:rPr lang="en-US" b="0" dirty="0" err="1"/>
              <a:t>entorno</a:t>
            </a:r>
            <a:r>
              <a:rPr lang="en-US" b="0" dirty="0"/>
              <a:t> de </a:t>
            </a:r>
            <a:r>
              <a:rPr lang="en-US" b="0" dirty="0" err="1"/>
              <a:t>trabajo</a:t>
            </a:r>
            <a:r>
              <a:rPr lang="en-US" b="0" dirty="0"/>
              <a:t> </a:t>
            </a:r>
            <a:r>
              <a:rPr lang="en-US" b="0" dirty="0" err="1"/>
              <a:t>más</a:t>
            </a:r>
            <a:r>
              <a:rPr lang="en-US" b="0" dirty="0"/>
              <a:t> fresco y </a:t>
            </a:r>
            <a:r>
              <a:rPr lang="en-US" b="0" dirty="0" err="1"/>
              <a:t>menos</a:t>
            </a:r>
            <a:r>
              <a:rPr lang="en-US" b="0" dirty="0"/>
              <a:t> </a:t>
            </a:r>
            <a:r>
              <a:rPr lang="en-US" b="0" dirty="0" err="1"/>
              <a:t>húmedo</a:t>
            </a:r>
            <a:r>
              <a:rPr lang="en-US" b="0" dirty="0"/>
              <a:t>. </a:t>
            </a:r>
            <a:r>
              <a:rPr lang="en-US" b="0" dirty="0" err="1"/>
              <a:t>Puede</a:t>
            </a:r>
            <a:r>
              <a:rPr lang="en-US" b="0" dirty="0"/>
              <a:t> </a:t>
            </a:r>
            <a:r>
              <a:rPr lang="en-US" b="0" dirty="0" err="1"/>
              <a:t>aplicar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loción</a:t>
            </a:r>
            <a:r>
              <a:rPr lang="en-US" b="0" dirty="0"/>
              <a:t> </a:t>
            </a:r>
            <a:r>
              <a:rPr lang="en-US" b="0" dirty="0" err="1"/>
              <a:t>secante</a:t>
            </a:r>
            <a:r>
              <a:rPr lang="en-US" b="0" dirty="0"/>
              <a:t> </a:t>
            </a:r>
            <a:r>
              <a:rPr lang="en-US" b="0" dirty="0" err="1"/>
              <a:t>como</a:t>
            </a:r>
            <a:r>
              <a:rPr lang="en-US" b="0" dirty="0"/>
              <a:t> Calamine, un </a:t>
            </a:r>
            <a:r>
              <a:rPr lang="en-US" b="0" dirty="0" err="1"/>
              <a:t>antihistamínico</a:t>
            </a:r>
            <a:r>
              <a:rPr lang="en-US" b="0" dirty="0"/>
              <a:t>, </a:t>
            </a:r>
            <a:r>
              <a:rPr lang="en-US" b="0" dirty="0" err="1"/>
              <a:t>una</a:t>
            </a:r>
            <a:r>
              <a:rPr lang="en-US" b="0" dirty="0"/>
              <a:t> crema de </a:t>
            </a:r>
            <a:r>
              <a:rPr lang="en-US" b="0" dirty="0" err="1"/>
              <a:t>hidrocortisona</a:t>
            </a:r>
            <a:r>
              <a:rPr lang="en-US" b="0" dirty="0"/>
              <a:t> de </a:t>
            </a:r>
            <a:r>
              <a:rPr lang="en-US" b="0" dirty="0" err="1"/>
              <a:t>baja</a:t>
            </a:r>
            <a:r>
              <a:rPr lang="en-US" b="0" dirty="0"/>
              <a:t> </a:t>
            </a:r>
            <a:r>
              <a:rPr lang="en-US" b="0" dirty="0" err="1"/>
              <a:t>concentración</a:t>
            </a:r>
            <a:r>
              <a:rPr lang="en-US" b="0" dirty="0"/>
              <a:t> (</a:t>
            </a:r>
            <a:r>
              <a:rPr lang="en-US" b="0" dirty="0" err="1"/>
              <a:t>una</a:t>
            </a:r>
            <a:r>
              <a:rPr lang="en-US" b="0" dirty="0"/>
              <a:t> crema con </a:t>
            </a:r>
            <a:r>
              <a:rPr lang="en-US" b="0" dirty="0" err="1"/>
              <a:t>esteroides</a:t>
            </a:r>
            <a:r>
              <a:rPr lang="en-US" b="0" dirty="0"/>
              <a:t> para </a:t>
            </a:r>
            <a:r>
              <a:rPr lang="en-US" b="0" dirty="0" err="1"/>
              <a:t>tratar</a:t>
            </a:r>
            <a:r>
              <a:rPr lang="en-US" b="0" dirty="0"/>
              <a:t> la </a:t>
            </a:r>
            <a:r>
              <a:rPr lang="en-US" b="0" dirty="0" err="1"/>
              <a:t>inflamación</a:t>
            </a:r>
            <a:r>
              <a:rPr lang="en-US" b="0" dirty="0"/>
              <a:t>) o </a:t>
            </a:r>
            <a:r>
              <a:rPr lang="en-US" b="0" dirty="0" err="1"/>
              <a:t>talco</a:t>
            </a:r>
            <a:r>
              <a:rPr lang="en-US" b="0" dirty="0"/>
              <a:t> </a:t>
            </a:r>
            <a:r>
              <a:rPr lang="en-US" b="0" dirty="0" err="1"/>
              <a:t>sobre</a:t>
            </a:r>
            <a:r>
              <a:rPr lang="en-US" b="0" dirty="0"/>
              <a:t> la </a:t>
            </a:r>
            <a:r>
              <a:rPr lang="en-US" b="0" dirty="0" err="1"/>
              <a:t>piel</a:t>
            </a:r>
            <a:r>
              <a:rPr lang="en-US" b="0" dirty="0"/>
              <a:t> </a:t>
            </a:r>
            <a:r>
              <a:rPr lang="en-US" b="0" dirty="0" err="1"/>
              <a:t>afectada</a:t>
            </a:r>
            <a:r>
              <a:rPr lang="en-US" b="0" dirty="0"/>
              <a:t>. </a:t>
            </a:r>
            <a:r>
              <a:rPr lang="en-US" b="0" dirty="0" err="1"/>
              <a:t>Mantenga</a:t>
            </a:r>
            <a:r>
              <a:rPr lang="en-US" b="0" dirty="0"/>
              <a:t> la </a:t>
            </a:r>
            <a:r>
              <a:rPr lang="en-US" b="0" dirty="0" err="1"/>
              <a:t>piel</a:t>
            </a:r>
            <a:r>
              <a:rPr lang="en-US" b="0" dirty="0"/>
              <a:t> </a:t>
            </a:r>
            <a:r>
              <a:rPr lang="en-US" b="0" dirty="0" err="1"/>
              <a:t>limpia</a:t>
            </a:r>
            <a:r>
              <a:rPr lang="en-US" b="0" dirty="0"/>
              <a:t> y </a:t>
            </a:r>
            <a:r>
              <a:rPr lang="en-US" b="0" dirty="0" err="1"/>
              <a:t>seca</a:t>
            </a:r>
            <a:r>
              <a:rPr lang="en-US" b="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err="1"/>
              <a:t>Calambres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calor</a:t>
            </a:r>
            <a:r>
              <a:rPr lang="en-US" b="1" dirty="0"/>
              <a:t>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Calambres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músculos</a:t>
            </a:r>
            <a:r>
              <a:rPr lang="en-US" dirty="0"/>
              <a:t> que a menudo </a:t>
            </a:r>
            <a:r>
              <a:rPr lang="en-US" dirty="0" err="1"/>
              <a:t>aparecen</a:t>
            </a:r>
            <a:r>
              <a:rPr lang="en-US" dirty="0"/>
              <a:t> a causa del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físico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ambiente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caluroso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 err="1"/>
              <a:t>Cuando</a:t>
            </a:r>
            <a:r>
              <a:rPr lang="en-US" b="0" dirty="0"/>
              <a:t>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trabajadores</a:t>
            </a:r>
            <a:r>
              <a:rPr lang="en-US" b="0" dirty="0"/>
              <a:t> </a:t>
            </a:r>
            <a:r>
              <a:rPr lang="en-US" b="0" dirty="0" err="1"/>
              <a:t>sudan</a:t>
            </a:r>
            <a:r>
              <a:rPr lang="en-US" b="0" dirty="0"/>
              <a:t>, sus </a:t>
            </a:r>
            <a:r>
              <a:rPr lang="en-US" b="0" dirty="0" err="1"/>
              <a:t>cuerpos</a:t>
            </a:r>
            <a:r>
              <a:rPr lang="en-US" b="0" dirty="0"/>
              <a:t> </a:t>
            </a:r>
            <a:r>
              <a:rPr lang="en-US" b="0" dirty="0" err="1"/>
              <a:t>pierden</a:t>
            </a:r>
            <a:r>
              <a:rPr lang="en-US" b="0" dirty="0"/>
              <a:t> </a:t>
            </a:r>
            <a:r>
              <a:rPr lang="en-US" b="0" dirty="0" err="1"/>
              <a:t>agua</a:t>
            </a:r>
            <a:r>
              <a:rPr lang="en-US" b="0" dirty="0"/>
              <a:t> y </a:t>
            </a:r>
            <a:r>
              <a:rPr lang="en-US" b="0" dirty="0" err="1"/>
              <a:t>sal</a:t>
            </a:r>
            <a:r>
              <a:rPr lang="en-US" b="0" dirty="0"/>
              <a:t>. Si no se </a:t>
            </a:r>
            <a:r>
              <a:rPr lang="en-US" b="0" dirty="0" err="1"/>
              <a:t>rehidratan</a:t>
            </a:r>
            <a:r>
              <a:rPr lang="en-US" b="0" dirty="0"/>
              <a:t> y </a:t>
            </a:r>
            <a:r>
              <a:rPr lang="en-US" b="0" dirty="0" err="1"/>
              <a:t>reponen</a:t>
            </a:r>
            <a:r>
              <a:rPr lang="en-US" b="0" dirty="0"/>
              <a:t> </a:t>
            </a:r>
            <a:r>
              <a:rPr lang="en-US" b="0" dirty="0" err="1"/>
              <a:t>agua</a:t>
            </a:r>
            <a:r>
              <a:rPr lang="en-US" b="0" dirty="0"/>
              <a:t>,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bajos</a:t>
            </a:r>
            <a:r>
              <a:rPr lang="en-US" b="0" dirty="0"/>
              <a:t> </a:t>
            </a:r>
            <a:r>
              <a:rPr lang="en-US" b="0" dirty="0" err="1"/>
              <a:t>niveles</a:t>
            </a:r>
            <a:r>
              <a:rPr lang="en-US" b="0" dirty="0"/>
              <a:t> de </a:t>
            </a:r>
            <a:r>
              <a:rPr lang="en-US" b="0" dirty="0" err="1"/>
              <a:t>sal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músculos</a:t>
            </a:r>
            <a:r>
              <a:rPr lang="en-US" b="0" dirty="0"/>
              <a:t> </a:t>
            </a:r>
            <a:r>
              <a:rPr lang="en-US" b="0" dirty="0" err="1"/>
              <a:t>causaran</a:t>
            </a:r>
            <a:r>
              <a:rPr lang="en-US" b="0" dirty="0"/>
              <a:t> </a:t>
            </a:r>
            <a:r>
              <a:rPr lang="en-US" b="0" dirty="0" err="1"/>
              <a:t>dolorosos</a:t>
            </a:r>
            <a:r>
              <a:rPr lang="en-US" b="0" dirty="0"/>
              <a:t> </a:t>
            </a:r>
            <a:r>
              <a:rPr lang="en-US" b="0" dirty="0" err="1"/>
              <a:t>calambres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Es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calambres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ser un </a:t>
            </a:r>
            <a:r>
              <a:rPr lang="en-US" dirty="0" err="1"/>
              <a:t>síntoma</a:t>
            </a:r>
            <a:r>
              <a:rPr lang="en-US" dirty="0"/>
              <a:t> de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y, </a:t>
            </a:r>
            <a:r>
              <a:rPr lang="en-US" dirty="0" err="1"/>
              <a:t>por</a:t>
            </a:r>
            <a:r>
              <a:rPr lang="en-US" dirty="0"/>
              <a:t> tanto, </a:t>
            </a:r>
            <a:r>
              <a:rPr lang="en-US" dirty="0" err="1"/>
              <a:t>requieren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actuación</a:t>
            </a:r>
            <a:r>
              <a:rPr lang="en-US" dirty="0"/>
              <a:t> </a:t>
            </a:r>
            <a:r>
              <a:rPr lang="en-US" dirty="0" err="1"/>
              <a:t>inmediata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Si un </a:t>
            </a:r>
            <a:r>
              <a:rPr lang="en-US" dirty="0" err="1"/>
              <a:t>trabajador</a:t>
            </a:r>
            <a:r>
              <a:rPr lang="en-US" dirty="0"/>
              <a:t> </a:t>
            </a:r>
            <a:r>
              <a:rPr lang="en-US" dirty="0" err="1"/>
              <a:t>muestra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</a:t>
            </a:r>
            <a:r>
              <a:rPr lang="en-US" dirty="0" err="1"/>
              <a:t>calambres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Haga</a:t>
            </a:r>
            <a:r>
              <a:rPr lang="en-US" dirty="0"/>
              <a:t> que </a:t>
            </a:r>
            <a:r>
              <a:rPr lang="en-US" dirty="0" err="1"/>
              <a:t>interrumpa</a:t>
            </a:r>
            <a:r>
              <a:rPr lang="en-US" dirty="0"/>
              <a:t> </a:t>
            </a:r>
            <a:r>
              <a:rPr lang="en-US" dirty="0" err="1"/>
              <a:t>toda</a:t>
            </a:r>
            <a:r>
              <a:rPr lang="en-US" dirty="0"/>
              <a:t> </a:t>
            </a:r>
            <a:r>
              <a:rPr lang="en-US" dirty="0" err="1"/>
              <a:t>actividad</a:t>
            </a:r>
            <a:r>
              <a:rPr lang="en-US" dirty="0"/>
              <a:t> y se </a:t>
            </a:r>
            <a:r>
              <a:rPr lang="en-US" dirty="0" err="1"/>
              <a:t>siente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lugar</a:t>
            </a:r>
            <a:r>
              <a:rPr lang="en-US" dirty="0"/>
              <a:t> fresco.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reponer</a:t>
            </a:r>
            <a:r>
              <a:rPr lang="en-US" dirty="0"/>
              <a:t> la </a:t>
            </a:r>
            <a:r>
              <a:rPr lang="en-US" dirty="0" err="1"/>
              <a:t>pérdida</a:t>
            </a:r>
            <a:r>
              <a:rPr lang="en-US" dirty="0"/>
              <a:t> de </a:t>
            </a:r>
            <a:r>
              <a:rPr lang="en-US" dirty="0" err="1"/>
              <a:t>líquidos</a:t>
            </a:r>
            <a:r>
              <a:rPr lang="en-US" dirty="0"/>
              <a:t> </a:t>
            </a:r>
            <a:r>
              <a:rPr lang="en-US" dirty="0" err="1"/>
              <a:t>bebiendo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y </a:t>
            </a:r>
            <a:r>
              <a:rPr lang="en-US" dirty="0" err="1"/>
              <a:t>comiendo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merienda</a:t>
            </a:r>
            <a:r>
              <a:rPr lang="en-US" dirty="0"/>
              <a:t>, y/o </a:t>
            </a:r>
            <a:r>
              <a:rPr lang="en-US" dirty="0" err="1"/>
              <a:t>bebiendo</a:t>
            </a:r>
            <a:r>
              <a:rPr lang="en-US" dirty="0"/>
              <a:t> </a:t>
            </a:r>
            <a:r>
              <a:rPr lang="en-US" dirty="0" err="1"/>
              <a:t>bebidas</a:t>
            </a:r>
            <a:r>
              <a:rPr lang="en-US" dirty="0"/>
              <a:t> </a:t>
            </a:r>
            <a:r>
              <a:rPr lang="en-US" dirty="0" err="1"/>
              <a:t>rehidratantes</a:t>
            </a:r>
            <a:r>
              <a:rPr lang="en-US" dirty="0"/>
              <a:t> o </a:t>
            </a:r>
            <a:r>
              <a:rPr lang="en-US" dirty="0" err="1"/>
              <a:t>isotónicas</a:t>
            </a:r>
            <a:r>
              <a:rPr lang="en-US" dirty="0"/>
              <a:t>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bebidas</a:t>
            </a:r>
            <a:r>
              <a:rPr lang="en-US" dirty="0"/>
              <a:t> para </a:t>
            </a:r>
            <a:r>
              <a:rPr lang="en-US" dirty="0" err="1"/>
              <a:t>deportistas</a:t>
            </a:r>
            <a:r>
              <a:rPr lang="en-US" dirty="0"/>
              <a:t>) </a:t>
            </a:r>
            <a:r>
              <a:rPr lang="en-US" dirty="0" err="1"/>
              <a:t>cada</a:t>
            </a:r>
            <a:r>
              <a:rPr lang="en-US" dirty="0"/>
              <a:t> 15 o 20 </a:t>
            </a:r>
            <a:r>
              <a:rPr lang="en-US" dirty="0" err="1"/>
              <a:t>minutos</a:t>
            </a:r>
            <a:r>
              <a:rPr lang="en-US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Asegúrese</a:t>
            </a:r>
            <a:r>
              <a:rPr lang="en-US" dirty="0"/>
              <a:t> de que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trabajador</a:t>
            </a:r>
            <a:r>
              <a:rPr lang="en-US" dirty="0"/>
              <a:t> no </a:t>
            </a:r>
            <a:r>
              <a:rPr lang="en-US" dirty="0" err="1"/>
              <a:t>vuelve</a:t>
            </a:r>
            <a:r>
              <a:rPr lang="en-US" dirty="0"/>
              <a:t> a </a:t>
            </a:r>
            <a:r>
              <a:rPr lang="en-US" dirty="0" err="1"/>
              <a:t>realizar</a:t>
            </a:r>
            <a:r>
              <a:rPr lang="en-US" dirty="0"/>
              <a:t> un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extenuante</a:t>
            </a:r>
            <a:r>
              <a:rPr lang="en-US" dirty="0"/>
              <a:t> hasta </a:t>
            </a:r>
            <a:r>
              <a:rPr lang="en-US" dirty="0" err="1"/>
              <a:t>pasadas</a:t>
            </a:r>
            <a:r>
              <a:rPr lang="en-US" dirty="0"/>
              <a:t> </a:t>
            </a:r>
            <a:r>
              <a:rPr lang="en-US" dirty="0" err="1"/>
              <a:t>unas</a:t>
            </a:r>
            <a:r>
              <a:rPr lang="en-US" dirty="0"/>
              <a:t> horas </a:t>
            </a:r>
            <a:r>
              <a:rPr lang="en-US" dirty="0" err="1"/>
              <a:t>tras</a:t>
            </a:r>
            <a:r>
              <a:rPr lang="en-US" dirty="0"/>
              <a:t> la </a:t>
            </a:r>
            <a:r>
              <a:rPr lang="en-US" dirty="0" err="1"/>
              <a:t>desaparición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calambres</a:t>
            </a:r>
            <a:r>
              <a:rPr lang="en-US" dirty="0"/>
              <a:t>. </a:t>
            </a:r>
            <a:r>
              <a:rPr lang="en-US" dirty="0" err="1"/>
              <a:t>Cualquier</a:t>
            </a:r>
            <a:r>
              <a:rPr lang="en-US" dirty="0"/>
              <a:t> </a:t>
            </a:r>
            <a:r>
              <a:rPr lang="en-US" dirty="0" err="1"/>
              <a:t>esfuerzo</a:t>
            </a:r>
            <a:r>
              <a:rPr lang="en-US" dirty="0"/>
              <a:t> </a:t>
            </a:r>
            <a:r>
              <a:rPr lang="en-US" dirty="0" err="1"/>
              <a:t>adicional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provocar</a:t>
            </a:r>
            <a:r>
              <a:rPr lang="en-US" dirty="0"/>
              <a:t> un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o un golpe de </a:t>
            </a:r>
            <a:r>
              <a:rPr lang="en-US" dirty="0" err="1"/>
              <a:t>calor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 err="1"/>
              <a:t>Síncope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calor</a:t>
            </a:r>
            <a:r>
              <a:rPr lang="en-US" b="1" dirty="0"/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Episodio</a:t>
            </a:r>
            <a:r>
              <a:rPr lang="en-US" dirty="0"/>
              <a:t> de </a:t>
            </a:r>
            <a:r>
              <a:rPr lang="en-US" dirty="0" err="1"/>
              <a:t>desmayo</a:t>
            </a:r>
            <a:r>
              <a:rPr lang="en-US" dirty="0"/>
              <a:t> (</a:t>
            </a:r>
            <a:r>
              <a:rPr lang="en-US" dirty="0" err="1"/>
              <a:t>síncope</a:t>
            </a:r>
            <a:r>
              <a:rPr lang="en-US" dirty="0"/>
              <a:t>) o </a:t>
            </a:r>
            <a:r>
              <a:rPr lang="en-US" dirty="0" err="1"/>
              <a:t>mareo</a:t>
            </a:r>
            <a:r>
              <a:rPr lang="en-US" dirty="0"/>
              <a:t> que </a:t>
            </a:r>
            <a:r>
              <a:rPr lang="en-US" dirty="0" err="1"/>
              <a:t>suele</a:t>
            </a:r>
            <a:r>
              <a:rPr lang="en-US" dirty="0"/>
              <a:t> </a:t>
            </a:r>
            <a:r>
              <a:rPr lang="en-US" dirty="0" err="1"/>
              <a:t>ocurrir</a:t>
            </a:r>
            <a:r>
              <a:rPr lang="en-US" dirty="0"/>
              <a:t> al </a:t>
            </a:r>
            <a:r>
              <a:rPr lang="en-US" dirty="0" err="1"/>
              <a:t>permanecer</a:t>
            </a:r>
            <a:r>
              <a:rPr lang="en-US" dirty="0"/>
              <a:t> </a:t>
            </a:r>
            <a:r>
              <a:rPr lang="en-US" dirty="0" err="1"/>
              <a:t>mucho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 de pie o al </a:t>
            </a:r>
            <a:r>
              <a:rPr lang="en-US" dirty="0" err="1"/>
              <a:t>levantarse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rápido</a:t>
            </a:r>
            <a:r>
              <a:rPr lang="en-US" dirty="0"/>
              <a:t> </a:t>
            </a:r>
            <a:r>
              <a:rPr lang="en-US" dirty="0" err="1"/>
              <a:t>después</a:t>
            </a:r>
            <a:r>
              <a:rPr lang="en-US" dirty="0"/>
              <a:t> de </a:t>
            </a:r>
            <a:r>
              <a:rPr lang="en-US" dirty="0" err="1"/>
              <a:t>estar</a:t>
            </a:r>
            <a:r>
              <a:rPr lang="en-US" dirty="0"/>
              <a:t> </a:t>
            </a:r>
            <a:r>
              <a:rPr lang="en-US" dirty="0" err="1"/>
              <a:t>sentado</a:t>
            </a:r>
            <a:r>
              <a:rPr lang="en-US" dirty="0"/>
              <a:t> o </a:t>
            </a:r>
            <a:r>
              <a:rPr lang="en-US" dirty="0" err="1"/>
              <a:t>acostado</a:t>
            </a:r>
            <a:r>
              <a:rPr lang="en-US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Tanto la </a:t>
            </a:r>
            <a:r>
              <a:rPr lang="en-US" dirty="0" err="1"/>
              <a:t>deshidratación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la </a:t>
            </a:r>
            <a:r>
              <a:rPr lang="en-US" dirty="0" err="1"/>
              <a:t>falta</a:t>
            </a:r>
            <a:r>
              <a:rPr lang="en-US" dirty="0"/>
              <a:t> de </a:t>
            </a:r>
            <a:r>
              <a:rPr lang="en-US" dirty="0" err="1"/>
              <a:t>aclimatación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contribuir</a:t>
            </a:r>
            <a:r>
              <a:rPr lang="en-US" dirty="0"/>
              <a:t> al </a:t>
            </a:r>
            <a:r>
              <a:rPr lang="en-US" dirty="0" err="1"/>
              <a:t>síncope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Si un </a:t>
            </a:r>
            <a:r>
              <a:rPr lang="en-US" dirty="0" err="1"/>
              <a:t>trabajador</a:t>
            </a:r>
            <a:r>
              <a:rPr lang="en-US" dirty="0"/>
              <a:t> se </a:t>
            </a:r>
            <a:r>
              <a:rPr lang="en-US" dirty="0" err="1"/>
              <a:t>siente</a:t>
            </a:r>
            <a:r>
              <a:rPr lang="en-US" dirty="0"/>
              <a:t> </a:t>
            </a:r>
            <a:r>
              <a:rPr lang="en-US" dirty="0" err="1"/>
              <a:t>desorientado</a:t>
            </a:r>
            <a:r>
              <a:rPr lang="en-US" dirty="0"/>
              <a:t>, </a:t>
            </a:r>
            <a:r>
              <a:rPr lang="en-US" dirty="0" err="1"/>
              <a:t>mareado</a:t>
            </a:r>
            <a:r>
              <a:rPr lang="en-US" dirty="0"/>
              <a:t> o </a:t>
            </a:r>
            <a:r>
              <a:rPr lang="en-US" dirty="0" err="1"/>
              <a:t>débil</a:t>
            </a:r>
            <a:r>
              <a:rPr lang="en-US" dirty="0"/>
              <a:t>, </a:t>
            </a:r>
            <a:r>
              <a:rPr lang="en-US" dirty="0" err="1"/>
              <a:t>pídale</a:t>
            </a:r>
            <a:r>
              <a:rPr lang="en-US" dirty="0"/>
              <a:t> que se </a:t>
            </a:r>
            <a:r>
              <a:rPr lang="en-US" dirty="0" err="1"/>
              <a:t>siente</a:t>
            </a:r>
            <a:r>
              <a:rPr lang="en-US" dirty="0"/>
              <a:t> o se </a:t>
            </a:r>
            <a:r>
              <a:rPr lang="en-US" dirty="0" err="1"/>
              <a:t>acueste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lugar</a:t>
            </a:r>
            <a:r>
              <a:rPr lang="en-US" dirty="0"/>
              <a:t> fresco. No se le </a:t>
            </a:r>
            <a:r>
              <a:rPr lang="en-US" dirty="0" err="1"/>
              <a:t>permita</a:t>
            </a:r>
            <a:r>
              <a:rPr lang="en-US" dirty="0"/>
              <a:t> </a:t>
            </a:r>
            <a:r>
              <a:rPr lang="en-US" dirty="0" err="1"/>
              <a:t>volver</a:t>
            </a:r>
            <a:r>
              <a:rPr lang="en-US" dirty="0"/>
              <a:t> a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trabajos</a:t>
            </a:r>
            <a:r>
              <a:rPr lang="en-US" dirty="0"/>
              <a:t> </a:t>
            </a:r>
            <a:r>
              <a:rPr lang="en-US" dirty="0" err="1"/>
              <a:t>pesados</a:t>
            </a:r>
            <a:r>
              <a:rPr lang="en-US" dirty="0"/>
              <a:t>. </a:t>
            </a:r>
            <a:r>
              <a:rPr lang="en-US" dirty="0" err="1"/>
              <a:t>Hágale</a:t>
            </a:r>
            <a:r>
              <a:rPr lang="en-US" dirty="0"/>
              <a:t> </a:t>
            </a:r>
            <a:r>
              <a:rPr lang="en-US" dirty="0" err="1"/>
              <a:t>beber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lentamente, jugo claro o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bebida</a:t>
            </a:r>
            <a:r>
              <a:rPr lang="en-US" dirty="0"/>
              <a:t> </a:t>
            </a:r>
            <a:r>
              <a:rPr lang="en-US" dirty="0" err="1"/>
              <a:t>deportiva</a:t>
            </a:r>
            <a:r>
              <a:rPr lang="en-US" dirty="0"/>
              <a:t> para </a:t>
            </a:r>
            <a:r>
              <a:rPr lang="en-US" dirty="0" err="1"/>
              <a:t>rehidratarse</a:t>
            </a:r>
            <a:r>
              <a:rPr lang="en-US" dirty="0"/>
              <a:t>.</a:t>
            </a:r>
          </a:p>
          <a:p>
            <a:r>
              <a:rPr lang="en-US" b="1" dirty="0" err="1"/>
              <a:t>Agotamiento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calor</a:t>
            </a:r>
            <a:r>
              <a:rPr lang="en-US" b="1" dirty="0"/>
              <a:t>: </a:t>
            </a:r>
          </a:p>
          <a:p>
            <a:r>
              <a:rPr lang="en-US" b="0" dirty="0"/>
              <a:t>Un </a:t>
            </a:r>
            <a:r>
              <a:rPr lang="en-US" b="0" dirty="0" err="1"/>
              <a:t>malestar</a:t>
            </a:r>
            <a:r>
              <a:rPr lang="en-US" b="0" dirty="0"/>
              <a:t> </a:t>
            </a:r>
            <a:r>
              <a:rPr lang="en-US" b="0" dirty="0" err="1"/>
              <a:t>físico</a:t>
            </a:r>
            <a:r>
              <a:rPr lang="en-US" b="0" dirty="0"/>
              <a:t> o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tensión</a:t>
            </a:r>
            <a:r>
              <a:rPr lang="en-US" b="0" dirty="0"/>
              <a:t> mental/</a:t>
            </a:r>
            <a:r>
              <a:rPr lang="en-US" b="0" dirty="0" err="1"/>
              <a:t>psicológica</a:t>
            </a:r>
            <a:r>
              <a:rPr lang="en-US" b="0" dirty="0"/>
              <a:t> (mal humor, </a:t>
            </a:r>
            <a:r>
              <a:rPr lang="en-US" b="0" dirty="0" err="1"/>
              <a:t>irritabilidad</a:t>
            </a:r>
            <a:r>
              <a:rPr lang="en-US" b="0" dirty="0"/>
              <a:t>) que es temporal; </a:t>
            </a:r>
            <a:r>
              <a:rPr lang="en-US" b="0" dirty="0" err="1"/>
              <a:t>hace</a:t>
            </a:r>
            <a:r>
              <a:rPr lang="en-US" b="0" dirty="0"/>
              <a:t> </a:t>
            </a:r>
            <a:r>
              <a:rPr lang="en-US" b="0" dirty="0" err="1"/>
              <a:t>disminuir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rendimiento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trabajo</a:t>
            </a:r>
            <a:r>
              <a:rPr lang="en-US" b="0" dirty="0"/>
              <a:t>, la </a:t>
            </a:r>
            <a:r>
              <a:rPr lang="en-US" b="0" dirty="0" err="1"/>
              <a:t>coordinación</a:t>
            </a:r>
            <a:r>
              <a:rPr lang="en-US" b="0" dirty="0"/>
              <a:t> y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estado</a:t>
            </a:r>
            <a:r>
              <a:rPr lang="en-US" b="0" dirty="0"/>
              <a:t> de </a:t>
            </a:r>
            <a:r>
              <a:rPr lang="en-US" b="0" dirty="0" err="1"/>
              <a:t>alerta</a:t>
            </a:r>
            <a:r>
              <a:rPr lang="en-US" b="0" dirty="0"/>
              <a:t>.</a:t>
            </a:r>
          </a:p>
          <a:p>
            <a:r>
              <a:rPr lang="en-US" b="1" dirty="0"/>
              <a:t>Imagen 1: </a:t>
            </a:r>
            <a:r>
              <a:rPr lang="en-US" b="1" dirty="0" err="1"/>
              <a:t>Empleada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fábrica</a:t>
            </a:r>
            <a:r>
              <a:rPr lang="en-US" b="1" dirty="0"/>
              <a:t> con la mano </a:t>
            </a:r>
            <a:r>
              <a:rPr lang="en-US" b="1" dirty="0" err="1"/>
              <a:t>en</a:t>
            </a:r>
            <a:r>
              <a:rPr lang="en-US" b="1" dirty="0"/>
              <a:t> la </a:t>
            </a:r>
            <a:r>
              <a:rPr lang="en-US" b="1" dirty="0" err="1"/>
              <a:t>frente</a:t>
            </a:r>
            <a:r>
              <a:rPr lang="en-US" b="1" dirty="0"/>
              <a:t>. </a:t>
            </a:r>
            <a:r>
              <a:rPr lang="en-US" b="1" dirty="0" err="1"/>
              <a:t>Muestra</a:t>
            </a:r>
            <a:r>
              <a:rPr lang="en-US" b="1" dirty="0"/>
              <a:t> </a:t>
            </a:r>
            <a:r>
              <a:rPr lang="en-US" b="1" dirty="0" err="1"/>
              <a:t>signos</a:t>
            </a:r>
            <a:r>
              <a:rPr lang="en-US" b="1" dirty="0"/>
              <a:t> de </a:t>
            </a:r>
            <a:r>
              <a:rPr lang="en-US" b="1" dirty="0" err="1"/>
              <a:t>estrés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calor</a:t>
            </a:r>
            <a:r>
              <a:rPr lang="en-US" b="1" dirty="0"/>
              <a:t>. </a:t>
            </a:r>
          </a:p>
          <a:p>
            <a:r>
              <a:rPr lang="en-US" b="1" dirty="0"/>
              <a:t>Imagen 2: </a:t>
            </a:r>
            <a:r>
              <a:rPr lang="en-US" b="1" dirty="0" err="1"/>
              <a:t>Sarpullido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calor</a:t>
            </a:r>
            <a:r>
              <a:rPr lang="en-US" b="1" dirty="0"/>
              <a:t>. </a:t>
            </a:r>
          </a:p>
          <a:p>
            <a:r>
              <a:rPr lang="en-US" b="1" dirty="0"/>
              <a:t>Imagen 3: Un </a:t>
            </a:r>
            <a:r>
              <a:rPr lang="en-US" b="1" dirty="0" err="1"/>
              <a:t>empleado</a:t>
            </a:r>
            <a:r>
              <a:rPr lang="en-US" b="1" dirty="0"/>
              <a:t> </a:t>
            </a:r>
            <a:r>
              <a:rPr lang="en-US" b="1" dirty="0" err="1"/>
              <a:t>tirado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el</a:t>
            </a:r>
            <a:r>
              <a:rPr lang="en-US" b="1" dirty="0"/>
              <a:t> </a:t>
            </a:r>
            <a:r>
              <a:rPr lang="en-US" b="1" dirty="0" err="1"/>
              <a:t>suelo</a:t>
            </a:r>
            <a:r>
              <a:rPr lang="en-US" b="1" dirty="0"/>
              <a:t>. </a:t>
            </a:r>
            <a:r>
              <a:rPr lang="en-US" b="1" dirty="0" err="1"/>
              <a:t>Víctima</a:t>
            </a:r>
            <a:r>
              <a:rPr lang="en-US" b="1" dirty="0"/>
              <a:t> de un golpe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calor</a:t>
            </a:r>
            <a:r>
              <a:rPr lang="en-US" b="1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911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Estos</a:t>
            </a:r>
            <a:r>
              <a:rPr lang="en-US" dirty="0"/>
              <a:t> son </a:t>
            </a:r>
            <a:r>
              <a:rPr lang="en-US" dirty="0" err="1"/>
              <a:t>signos</a:t>
            </a:r>
            <a:r>
              <a:rPr lang="en-US" dirty="0"/>
              <a:t> de </a:t>
            </a:r>
            <a:r>
              <a:rPr lang="en-US" dirty="0" err="1"/>
              <a:t>comportamiento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que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estar</a:t>
            </a:r>
            <a:r>
              <a:rPr lang="en-US" dirty="0"/>
              <a:t> </a:t>
            </a:r>
            <a:r>
              <a:rPr lang="en-US" dirty="0" err="1"/>
              <a:t>atento</a:t>
            </a:r>
            <a:r>
              <a:rPr lang="en-US" dirty="0"/>
              <a:t> (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usted</a:t>
            </a:r>
            <a:r>
              <a:rPr lang="en-US" dirty="0"/>
              <a:t> </a:t>
            </a:r>
            <a:r>
              <a:rPr lang="en-US" dirty="0" err="1"/>
              <a:t>mismo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sus </a:t>
            </a:r>
            <a:r>
              <a:rPr lang="en-US" dirty="0" err="1"/>
              <a:t>empleados</a:t>
            </a:r>
            <a:r>
              <a:rPr lang="en-US" dirty="0"/>
              <a:t> y </a:t>
            </a:r>
            <a:r>
              <a:rPr lang="en-US" dirty="0" err="1"/>
              <a:t>en</a:t>
            </a:r>
            <a:r>
              <a:rPr lang="en-US" dirty="0"/>
              <a:t> sus </a:t>
            </a:r>
            <a:r>
              <a:rPr lang="en-US" dirty="0" err="1"/>
              <a:t>compañeros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).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indicar</a:t>
            </a:r>
            <a:r>
              <a:rPr lang="en-US" dirty="0"/>
              <a:t> que </a:t>
            </a:r>
            <a:r>
              <a:rPr lang="en-US" dirty="0" err="1"/>
              <a:t>usted</a:t>
            </a:r>
            <a:r>
              <a:rPr lang="en-US" dirty="0"/>
              <a:t> u </a:t>
            </a:r>
            <a:r>
              <a:rPr lang="en-US" dirty="0" err="1"/>
              <a:t>otra</a:t>
            </a:r>
            <a:r>
              <a:rPr lang="en-US" dirty="0"/>
              <a:t> persona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sufriendo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676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El </a:t>
            </a:r>
            <a:r>
              <a:rPr lang="en-US" sz="1800" dirty="0" err="1"/>
              <a:t>agotamiento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</a:t>
            </a:r>
            <a:r>
              <a:rPr lang="en-US" sz="1800" dirty="0" err="1"/>
              <a:t>calor</a:t>
            </a:r>
            <a:r>
              <a:rPr lang="en-US" sz="1800" dirty="0"/>
              <a:t> es la </a:t>
            </a:r>
            <a:r>
              <a:rPr lang="en-US" sz="1800" dirty="0" err="1"/>
              <a:t>reacción</a:t>
            </a:r>
            <a:r>
              <a:rPr lang="en-US" sz="1800" dirty="0"/>
              <a:t> del </a:t>
            </a:r>
            <a:r>
              <a:rPr lang="en-US" sz="1800" dirty="0" err="1"/>
              <a:t>cuerpo</a:t>
            </a:r>
            <a:r>
              <a:rPr lang="en-US" sz="1800" dirty="0"/>
              <a:t> a la </a:t>
            </a:r>
            <a:r>
              <a:rPr lang="en-US" sz="1800" dirty="0" err="1"/>
              <a:t>pérdida</a:t>
            </a:r>
            <a:r>
              <a:rPr lang="en-US" sz="1800" dirty="0"/>
              <a:t> </a:t>
            </a:r>
            <a:r>
              <a:rPr lang="en-US" sz="1800" dirty="0" err="1"/>
              <a:t>excesiva</a:t>
            </a:r>
            <a:r>
              <a:rPr lang="en-US" sz="1800" dirty="0"/>
              <a:t> de </a:t>
            </a:r>
            <a:r>
              <a:rPr lang="en-US" sz="1800" dirty="0" err="1"/>
              <a:t>agua</a:t>
            </a:r>
            <a:r>
              <a:rPr lang="en-US" sz="1800" dirty="0"/>
              <a:t> y </a:t>
            </a:r>
            <a:r>
              <a:rPr lang="en-US" sz="1800" dirty="0" err="1"/>
              <a:t>sal</a:t>
            </a:r>
            <a:r>
              <a:rPr lang="en-US" sz="1800" dirty="0"/>
              <a:t>, </a:t>
            </a:r>
            <a:r>
              <a:rPr lang="en-US" sz="1800" dirty="0" err="1"/>
              <a:t>normalmente</a:t>
            </a:r>
            <a:r>
              <a:rPr lang="en-US" sz="1800" dirty="0"/>
              <a:t> a </a:t>
            </a:r>
            <a:r>
              <a:rPr lang="en-US" sz="1800" dirty="0" err="1"/>
              <a:t>través</a:t>
            </a:r>
            <a:r>
              <a:rPr lang="en-US" sz="1800" dirty="0"/>
              <a:t> de </a:t>
            </a:r>
            <a:r>
              <a:rPr lang="en-US" sz="1800" dirty="0" err="1"/>
              <a:t>una</a:t>
            </a:r>
            <a:r>
              <a:rPr lang="en-US" sz="1800" dirty="0"/>
              <a:t> </a:t>
            </a:r>
            <a:r>
              <a:rPr lang="en-US" sz="1800" dirty="0" err="1"/>
              <a:t>sudoración</a:t>
            </a:r>
            <a:r>
              <a:rPr lang="en-US" sz="1800" dirty="0"/>
              <a:t> </a:t>
            </a:r>
            <a:r>
              <a:rPr lang="en-US" sz="1800" dirty="0" err="1"/>
              <a:t>excesiva</a:t>
            </a:r>
            <a:r>
              <a:rPr lang="en-US" sz="180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Los </a:t>
            </a:r>
            <a:r>
              <a:rPr lang="en-US" sz="1800" dirty="0" err="1"/>
              <a:t>trabajadores</a:t>
            </a:r>
            <a:r>
              <a:rPr lang="en-US" sz="1800" dirty="0"/>
              <a:t> con </a:t>
            </a:r>
            <a:r>
              <a:rPr lang="en-US" sz="1800" dirty="0" err="1"/>
              <a:t>hipertensión</a:t>
            </a:r>
            <a:r>
              <a:rPr lang="en-US" sz="1800" dirty="0"/>
              <a:t> </a:t>
            </a:r>
            <a:r>
              <a:rPr lang="en-US" sz="1800" dirty="0" err="1"/>
              <a:t>también</a:t>
            </a:r>
            <a:r>
              <a:rPr lang="en-US" sz="1800" dirty="0"/>
              <a:t> son </a:t>
            </a:r>
            <a:r>
              <a:rPr lang="en-US" sz="1800" dirty="0" err="1"/>
              <a:t>más</a:t>
            </a:r>
            <a:r>
              <a:rPr lang="en-US" sz="1800" dirty="0"/>
              <a:t> </a:t>
            </a:r>
            <a:r>
              <a:rPr lang="en-US" sz="1800" dirty="0" err="1"/>
              <a:t>propensos</a:t>
            </a:r>
            <a:r>
              <a:rPr lang="en-US" sz="1800" dirty="0"/>
              <a:t> a </a:t>
            </a:r>
            <a:r>
              <a:rPr lang="en-US" sz="1800" dirty="0" err="1"/>
              <a:t>sufrir</a:t>
            </a:r>
            <a:r>
              <a:rPr lang="en-US" sz="1800" dirty="0"/>
              <a:t> golpes de </a:t>
            </a:r>
            <a:r>
              <a:rPr lang="en-US" sz="1800" dirty="0" err="1"/>
              <a:t>calor</a:t>
            </a:r>
            <a:r>
              <a:rPr lang="en-US" sz="180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El </a:t>
            </a:r>
            <a:r>
              <a:rPr lang="en-US" sz="1800" dirty="0" err="1"/>
              <a:t>cuerpo</a:t>
            </a:r>
            <a:r>
              <a:rPr lang="en-US" sz="1800" dirty="0"/>
              <a:t> </a:t>
            </a:r>
            <a:r>
              <a:rPr lang="en-US" sz="1800" dirty="0" err="1"/>
              <a:t>tarda</a:t>
            </a:r>
            <a:r>
              <a:rPr lang="en-US" sz="1800" dirty="0"/>
              <a:t> 30 </a:t>
            </a:r>
            <a:r>
              <a:rPr lang="en-US" sz="1800" dirty="0" err="1"/>
              <a:t>minutos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volver</a:t>
            </a:r>
            <a:r>
              <a:rPr lang="en-US" sz="1800" dirty="0"/>
              <a:t> a </a:t>
            </a:r>
            <a:r>
              <a:rPr lang="en-US" sz="1800" dirty="0" err="1"/>
              <a:t>enfriarse</a:t>
            </a:r>
            <a:r>
              <a:rPr lang="en-US" sz="1800" dirty="0"/>
              <a:t> </a:t>
            </a:r>
            <a:r>
              <a:rPr lang="en-US" sz="1800" dirty="0" err="1"/>
              <a:t>una</a:t>
            </a:r>
            <a:r>
              <a:rPr lang="en-US" sz="1800" dirty="0"/>
              <a:t> </a:t>
            </a:r>
            <a:r>
              <a:rPr lang="en-US" sz="1800" dirty="0" err="1"/>
              <a:t>vez</a:t>
            </a:r>
            <a:r>
              <a:rPr lang="en-US" sz="1800" dirty="0"/>
              <a:t> que se </a:t>
            </a:r>
            <a:r>
              <a:rPr lang="en-US" sz="1800" dirty="0" err="1"/>
              <a:t>sobrecalienta</a:t>
            </a:r>
            <a:r>
              <a:rPr lang="en-US" sz="1800" dirty="0"/>
              <a:t> y </a:t>
            </a:r>
            <a:r>
              <a:rPr lang="en-US" sz="1800" dirty="0" err="1"/>
              <a:t>sufre</a:t>
            </a:r>
            <a:r>
              <a:rPr lang="en-US" sz="1800" dirty="0"/>
              <a:t> un golpe de </a:t>
            </a:r>
            <a:r>
              <a:rPr lang="en-US" sz="1800" dirty="0" err="1"/>
              <a:t>calor</a:t>
            </a:r>
            <a:r>
              <a:rPr lang="en-US" sz="1800" dirty="0"/>
              <a:t>. </a:t>
            </a:r>
          </a:p>
          <a:p>
            <a:endParaRPr lang="en-US" sz="18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Imagen: 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Una persona con casco y la cabeza </a:t>
            </a:r>
            <a:r>
              <a:rPr lang="en-US" sz="1800" b="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la mano. </a:t>
            </a:r>
            <a:r>
              <a:rPr lang="en-US" sz="1800" b="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Muestra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señales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b="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agotamiento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calor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40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 un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presenta</a:t>
            </a:r>
            <a:r>
              <a:rPr lang="en-US" dirty="0"/>
              <a:t>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,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inmediatas</a:t>
            </a:r>
            <a:r>
              <a:rPr lang="en-US" dirty="0"/>
              <a:t> para </a:t>
            </a:r>
            <a:r>
              <a:rPr lang="en-US" dirty="0" err="1"/>
              <a:t>evitar</a:t>
            </a:r>
            <a:r>
              <a:rPr lang="en-US" dirty="0"/>
              <a:t> un golpe de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Esté</a:t>
            </a:r>
            <a:r>
              <a:rPr lang="en-US" dirty="0"/>
              <a:t> </a:t>
            </a:r>
            <a:r>
              <a:rPr lang="en-US" dirty="0" err="1"/>
              <a:t>atento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a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usted</a:t>
            </a:r>
            <a:r>
              <a:rPr lang="en-US" dirty="0"/>
              <a:t> </a:t>
            </a:r>
            <a:r>
              <a:rPr lang="en-US" dirty="0" err="1"/>
              <a:t>mismo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Es </a:t>
            </a:r>
            <a:r>
              <a:rPr lang="en-US" dirty="0" err="1"/>
              <a:t>importante</a:t>
            </a:r>
            <a:r>
              <a:rPr lang="en-US" dirty="0"/>
              <a:t> que la </a:t>
            </a:r>
            <a:r>
              <a:rPr lang="en-US" dirty="0" err="1"/>
              <a:t>gente</a:t>
            </a:r>
            <a:r>
              <a:rPr lang="en-US" dirty="0"/>
              <a:t> </a:t>
            </a:r>
            <a:r>
              <a:rPr lang="en-US" dirty="0" err="1"/>
              <a:t>conozca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. Por </a:t>
            </a:r>
            <a:r>
              <a:rPr lang="en-US" dirty="0" err="1"/>
              <a:t>eso</a:t>
            </a:r>
            <a:r>
              <a:rPr lang="en-US" dirty="0"/>
              <a:t> es tan </a:t>
            </a:r>
            <a:r>
              <a:rPr lang="en-US" dirty="0" err="1"/>
              <a:t>importante</a:t>
            </a:r>
            <a:r>
              <a:rPr lang="en-US" dirty="0"/>
              <a:t> que </a:t>
            </a:r>
            <a:r>
              <a:rPr lang="en-US" dirty="0" err="1"/>
              <a:t>reciban</a:t>
            </a:r>
            <a:r>
              <a:rPr lang="en-US" dirty="0"/>
              <a:t> </a:t>
            </a:r>
            <a:r>
              <a:rPr lang="en-US" dirty="0" err="1"/>
              <a:t>capacitación</a:t>
            </a:r>
            <a:r>
              <a:rPr lang="en-US" dirty="0"/>
              <a:t>: </a:t>
            </a:r>
            <a:r>
              <a:rPr lang="en-US" dirty="0" err="1"/>
              <a:t>queremos</a:t>
            </a:r>
            <a:r>
              <a:rPr lang="en-US" dirty="0"/>
              <a:t> que </a:t>
            </a:r>
            <a:r>
              <a:rPr lang="en-US" dirty="0" err="1"/>
              <a:t>estén</a:t>
            </a:r>
            <a:r>
              <a:rPr lang="en-US" dirty="0"/>
              <a:t> </a:t>
            </a:r>
            <a:r>
              <a:rPr lang="en-US" dirty="0" err="1"/>
              <a:t>atentos</a:t>
            </a:r>
            <a:r>
              <a:rPr lang="en-US" dirty="0"/>
              <a:t> a </a:t>
            </a:r>
            <a:r>
              <a:rPr lang="en-US" dirty="0" err="1"/>
              <a:t>estas</a:t>
            </a:r>
            <a:r>
              <a:rPr lang="en-US" dirty="0"/>
              <a:t> </a:t>
            </a:r>
            <a:r>
              <a:rPr lang="en-US" dirty="0" err="1"/>
              <a:t>cosas</a:t>
            </a:r>
            <a:r>
              <a:rPr lang="en-US" dirty="0"/>
              <a:t> y </a:t>
            </a:r>
            <a:r>
              <a:rPr lang="en-US" dirty="0" err="1"/>
              <a:t>reconozcan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Señales</a:t>
            </a:r>
            <a:r>
              <a:rPr lang="en-US" dirty="0"/>
              <a:t> de </a:t>
            </a:r>
            <a:r>
              <a:rPr lang="en-US" dirty="0" err="1"/>
              <a:t>comportamiento</a:t>
            </a:r>
            <a:r>
              <a:rPr lang="en-US" dirty="0"/>
              <a:t>: </a:t>
            </a:r>
            <a:r>
              <a:rPr lang="en-US" dirty="0" err="1"/>
              <a:t>queremos</a:t>
            </a:r>
            <a:r>
              <a:rPr lang="en-US" dirty="0"/>
              <a:t> que </a:t>
            </a:r>
            <a:r>
              <a:rPr lang="en-US" dirty="0" err="1"/>
              <a:t>presten</a:t>
            </a:r>
            <a:r>
              <a:rPr lang="en-US" dirty="0"/>
              <a:t> </a:t>
            </a:r>
            <a:r>
              <a:rPr lang="en-US" dirty="0" err="1"/>
              <a:t>atención</a:t>
            </a:r>
            <a:r>
              <a:rPr lang="en-US" dirty="0"/>
              <a:t> a </a:t>
            </a:r>
            <a:r>
              <a:rPr lang="en-US" dirty="0" err="1"/>
              <a:t>esto</a:t>
            </a:r>
            <a:r>
              <a:rPr lang="en-US" dirty="0"/>
              <a:t> antes de </a:t>
            </a:r>
            <a:r>
              <a:rPr lang="en-US" dirty="0" err="1"/>
              <a:t>sufrir</a:t>
            </a:r>
            <a:r>
              <a:rPr lang="en-US" dirty="0"/>
              <a:t> un golpe de </a:t>
            </a:r>
            <a:r>
              <a:rPr lang="en-US" dirty="0" err="1"/>
              <a:t>calor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964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 un </a:t>
            </a:r>
            <a:r>
              <a:rPr lang="en-US" dirty="0" err="1"/>
              <a:t>trabajador</a:t>
            </a:r>
            <a:r>
              <a:rPr lang="en-US" dirty="0"/>
              <a:t> </a:t>
            </a:r>
            <a:r>
              <a:rPr lang="en-US" dirty="0" err="1"/>
              <a:t>presenta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</a:t>
            </a:r>
            <a:r>
              <a:rPr lang="en-US" dirty="0" err="1"/>
              <a:t>posible</a:t>
            </a:r>
            <a:r>
              <a:rPr lang="en-US" dirty="0"/>
              <a:t>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- Los </a:t>
            </a:r>
            <a:r>
              <a:rPr lang="en-US" dirty="0" err="1"/>
              <a:t>trabajadores</a:t>
            </a:r>
            <a:r>
              <a:rPr lang="en-US" dirty="0"/>
              <a:t> con </a:t>
            </a:r>
            <a:r>
              <a:rPr lang="en-US" dirty="0" err="1"/>
              <a:t>signos</a:t>
            </a:r>
            <a:r>
              <a:rPr lang="en-US" dirty="0"/>
              <a:t> o </a:t>
            </a:r>
            <a:r>
              <a:rPr lang="en-US" dirty="0" err="1"/>
              <a:t>síntomas</a:t>
            </a:r>
            <a:r>
              <a:rPr lang="en-US" dirty="0"/>
              <a:t> de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ser </a:t>
            </a:r>
            <a:r>
              <a:rPr lang="en-US" dirty="0" err="1"/>
              <a:t>llevados</a:t>
            </a:r>
            <a:r>
              <a:rPr lang="en-US" dirty="0"/>
              <a:t> 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clínica</a:t>
            </a:r>
            <a:r>
              <a:rPr lang="en-US" dirty="0"/>
              <a:t> o </a:t>
            </a:r>
            <a:r>
              <a:rPr lang="en-US" dirty="0" err="1"/>
              <a:t>sala</a:t>
            </a:r>
            <a:r>
              <a:rPr lang="en-US" dirty="0"/>
              <a:t> de </a:t>
            </a:r>
            <a:r>
              <a:rPr lang="en-US" dirty="0" err="1"/>
              <a:t>emergencias</a:t>
            </a:r>
            <a:r>
              <a:rPr lang="en-US" dirty="0"/>
              <a:t> para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evaluación</a:t>
            </a:r>
            <a:r>
              <a:rPr lang="en-US" dirty="0"/>
              <a:t> y </a:t>
            </a:r>
            <a:r>
              <a:rPr lang="en-US" dirty="0" err="1"/>
              <a:t>tratamiento</a:t>
            </a:r>
            <a:r>
              <a:rPr lang="en-US" dirty="0"/>
              <a:t> </a:t>
            </a:r>
            <a:r>
              <a:rPr lang="en-US" dirty="0" err="1"/>
              <a:t>médico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- Si no hay </a:t>
            </a:r>
            <a:r>
              <a:rPr lang="en-US" dirty="0" err="1"/>
              <a:t>atención</a:t>
            </a:r>
            <a:r>
              <a:rPr lang="en-US" dirty="0"/>
              <a:t> </a:t>
            </a:r>
            <a:r>
              <a:rPr lang="en-US" dirty="0" err="1"/>
              <a:t>médica</a:t>
            </a:r>
            <a:r>
              <a:rPr lang="en-US" dirty="0"/>
              <a:t> disponible, </a:t>
            </a:r>
            <a:r>
              <a:rPr lang="en-US" dirty="0" err="1"/>
              <a:t>llame</a:t>
            </a:r>
            <a:r>
              <a:rPr lang="en-US" dirty="0"/>
              <a:t> al 911 </a:t>
            </a:r>
            <a:r>
              <a:rPr lang="en-US" dirty="0" err="1"/>
              <a:t>inmediatamente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- </a:t>
            </a:r>
            <a:r>
              <a:rPr lang="en-US" dirty="0" err="1"/>
              <a:t>Asegúrese</a:t>
            </a:r>
            <a:r>
              <a:rPr lang="en-US" dirty="0"/>
              <a:t> de que </a:t>
            </a:r>
            <a:r>
              <a:rPr lang="en-US" dirty="0" err="1"/>
              <a:t>alguien</a:t>
            </a:r>
            <a:r>
              <a:rPr lang="en-US" dirty="0"/>
              <a:t> </a:t>
            </a:r>
            <a:r>
              <a:rPr lang="en-US" dirty="0" err="1"/>
              <a:t>permanezca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trabajador</a:t>
            </a:r>
            <a:r>
              <a:rPr lang="en-US" dirty="0"/>
              <a:t> hasta que </a:t>
            </a:r>
            <a:r>
              <a:rPr lang="en-US" dirty="0" err="1"/>
              <a:t>llegue</a:t>
            </a:r>
            <a:r>
              <a:rPr lang="en-US" dirty="0"/>
              <a:t> la </a:t>
            </a:r>
            <a:r>
              <a:rPr lang="en-US" dirty="0" err="1"/>
              <a:t>ayuda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- Se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retirar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de la zona caliente y </a:t>
            </a:r>
            <a:r>
              <a:rPr lang="en-US" dirty="0" err="1"/>
              <a:t>darles</a:t>
            </a:r>
            <a:r>
              <a:rPr lang="en-US" dirty="0"/>
              <a:t> de </a:t>
            </a:r>
            <a:r>
              <a:rPr lang="en-US" dirty="0" err="1"/>
              <a:t>beber</a:t>
            </a:r>
            <a:r>
              <a:rPr lang="en-US" dirty="0"/>
              <a:t> </a:t>
            </a:r>
            <a:r>
              <a:rPr lang="en-US" dirty="0" err="1"/>
              <a:t>líquidos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Quítele</a:t>
            </a:r>
            <a:r>
              <a:rPr lang="en-US" dirty="0"/>
              <a:t> </a:t>
            </a:r>
            <a:r>
              <a:rPr lang="en-US" dirty="0" err="1"/>
              <a:t>cualquier</a:t>
            </a:r>
            <a:r>
              <a:rPr lang="en-US" dirty="0"/>
              <a:t> </a:t>
            </a:r>
            <a:r>
              <a:rPr lang="en-US" dirty="0" err="1"/>
              <a:t>ropa</a:t>
            </a:r>
            <a:r>
              <a:rPr lang="en-US" dirty="0"/>
              <a:t> o </a:t>
            </a:r>
            <a:r>
              <a:rPr lang="en-US" dirty="0" err="1"/>
              <a:t>parte</a:t>
            </a:r>
            <a:r>
              <a:rPr lang="en-US" dirty="0"/>
              <a:t> de </a:t>
            </a:r>
            <a:r>
              <a:rPr lang="en-US" dirty="0" err="1"/>
              <a:t>ella</a:t>
            </a:r>
            <a:r>
              <a:rPr lang="en-US" dirty="0"/>
              <a:t> que no </a:t>
            </a:r>
            <a:r>
              <a:rPr lang="en-US" dirty="0" err="1"/>
              <a:t>necesite</a:t>
            </a:r>
            <a:r>
              <a:rPr lang="en-US" dirty="0"/>
              <a:t>. </a:t>
            </a:r>
            <a:r>
              <a:rPr lang="en-US" dirty="0" err="1"/>
              <a:t>Asegúrese</a:t>
            </a:r>
            <a:r>
              <a:rPr lang="en-US" dirty="0"/>
              <a:t> de que la </a:t>
            </a:r>
            <a:r>
              <a:rPr lang="en-US" dirty="0" err="1"/>
              <a:t>ropa</a:t>
            </a:r>
            <a:r>
              <a:rPr lang="en-US" dirty="0"/>
              <a:t> sea </a:t>
            </a:r>
            <a:r>
              <a:rPr lang="en-US" dirty="0" err="1"/>
              <a:t>liviana</a:t>
            </a:r>
            <a:r>
              <a:rPr lang="en-US" dirty="0"/>
              <a:t> y no </a:t>
            </a:r>
            <a:r>
              <a:rPr lang="en-US" dirty="0" err="1"/>
              <a:t>apriete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Intente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refrescantes</a:t>
            </a:r>
            <a:r>
              <a:rPr lang="en-US" dirty="0"/>
              <a:t>. Si es </a:t>
            </a:r>
            <a:r>
              <a:rPr lang="en-US" dirty="0" err="1"/>
              <a:t>posible</a:t>
            </a:r>
            <a:r>
              <a:rPr lang="en-US" dirty="0"/>
              <a:t>, </a:t>
            </a:r>
            <a:r>
              <a:rPr lang="en-US" dirty="0" err="1"/>
              <a:t>ayúdeles</a:t>
            </a:r>
            <a:r>
              <a:rPr lang="en-US" dirty="0"/>
              <a:t> a </a:t>
            </a:r>
            <a:r>
              <a:rPr lang="en-US" dirty="0" err="1"/>
              <a:t>entrar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ducha</a:t>
            </a:r>
            <a:r>
              <a:rPr lang="en-US" dirty="0"/>
              <a:t> o </a:t>
            </a:r>
            <a:r>
              <a:rPr lang="en-US" dirty="0" err="1"/>
              <a:t>baño</a:t>
            </a:r>
            <a:r>
              <a:rPr lang="en-US" dirty="0"/>
              <a:t> de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, o </a:t>
            </a:r>
            <a:r>
              <a:rPr lang="en-US" dirty="0" err="1"/>
              <a:t>póngales</a:t>
            </a:r>
            <a:r>
              <a:rPr lang="en-US" dirty="0"/>
              <a:t> </a:t>
            </a:r>
            <a:r>
              <a:rPr lang="en-US" dirty="0" err="1"/>
              <a:t>toallas</a:t>
            </a:r>
            <a:r>
              <a:rPr lang="en-US" dirty="0"/>
              <a:t> </a:t>
            </a:r>
            <a:r>
              <a:rPr lang="en-US" dirty="0" err="1"/>
              <a:t>empapadas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piel</a:t>
            </a:r>
            <a:r>
              <a:rPr lang="en-US" dirty="0"/>
              <a:t>.  Si se </a:t>
            </a:r>
            <a:r>
              <a:rPr lang="en-US" dirty="0" err="1"/>
              <a:t>encuentra</a:t>
            </a:r>
            <a:r>
              <a:rPr lang="en-US" dirty="0"/>
              <a:t> al </a:t>
            </a:r>
            <a:r>
              <a:rPr lang="en-US" dirty="0" err="1"/>
              <a:t>aire</a:t>
            </a:r>
            <a:r>
              <a:rPr lang="en-US" dirty="0"/>
              <a:t> libre y no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cerca</a:t>
            </a:r>
            <a:r>
              <a:rPr lang="en-US" dirty="0"/>
              <a:t> de un </a:t>
            </a:r>
            <a:r>
              <a:rPr lang="en-US" dirty="0" err="1"/>
              <a:t>refugio</a:t>
            </a:r>
            <a:r>
              <a:rPr lang="en-US" dirty="0"/>
              <a:t>,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sumergirlos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estanque</a:t>
            </a:r>
            <a:r>
              <a:rPr lang="en-US" dirty="0"/>
              <a:t> o arroyo fresco para </a:t>
            </a:r>
            <a:r>
              <a:rPr lang="en-US" dirty="0" err="1"/>
              <a:t>bajar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Nunca</a:t>
            </a:r>
            <a:r>
              <a:rPr lang="en-US" dirty="0"/>
              <a:t> </a:t>
            </a:r>
            <a:r>
              <a:rPr lang="en-US" dirty="0" err="1"/>
              <a:t>deje</a:t>
            </a:r>
            <a:r>
              <a:rPr lang="en-US" dirty="0"/>
              <a:t> sola a </a:t>
            </a:r>
            <a:r>
              <a:rPr lang="en-US" dirty="0" err="1"/>
              <a:t>una</a:t>
            </a:r>
            <a:r>
              <a:rPr lang="en-US" dirty="0"/>
              <a:t> persona que </a:t>
            </a:r>
            <a:r>
              <a:rPr lang="en-US" dirty="0" err="1"/>
              <a:t>muestre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</a:t>
            </a:r>
            <a:r>
              <a:rPr lang="en-US" dirty="0" err="1"/>
              <a:t>posible</a:t>
            </a:r>
            <a:r>
              <a:rPr lang="en-US" dirty="0"/>
              <a:t>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Quédese</a:t>
            </a:r>
            <a:r>
              <a:rPr lang="en-US" dirty="0"/>
              <a:t> con </a:t>
            </a:r>
            <a:r>
              <a:rPr lang="en-US" dirty="0" err="1"/>
              <a:t>él</a:t>
            </a:r>
            <a:r>
              <a:rPr lang="en-US" dirty="0"/>
              <a:t> hasta que le </a:t>
            </a:r>
            <a:r>
              <a:rPr lang="en-US" dirty="0" err="1"/>
              <a:t>hagan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evaluación</a:t>
            </a:r>
            <a:r>
              <a:rPr lang="en-US" dirty="0"/>
              <a:t> y </a:t>
            </a:r>
            <a:r>
              <a:rPr lang="en-US" dirty="0" err="1"/>
              <a:t>reciba</a:t>
            </a:r>
            <a:r>
              <a:rPr lang="en-US" dirty="0"/>
              <a:t> </a:t>
            </a:r>
            <a:r>
              <a:rPr lang="en-US" dirty="0" err="1"/>
              <a:t>tratamiento</a:t>
            </a:r>
            <a:r>
              <a:rPr lang="en-US" dirty="0"/>
              <a:t> </a:t>
            </a:r>
            <a:r>
              <a:rPr lang="en-US" dirty="0" err="1"/>
              <a:t>médico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Imagen: </a:t>
            </a:r>
            <a:r>
              <a:rPr lang="en-US" b="0" dirty="0" err="1"/>
              <a:t>Caricatura</a:t>
            </a:r>
            <a:r>
              <a:rPr lang="en-US" b="0" dirty="0"/>
              <a:t> de un </a:t>
            </a:r>
            <a:r>
              <a:rPr lang="en-US" b="0" dirty="0" err="1"/>
              <a:t>empleado</a:t>
            </a:r>
            <a:r>
              <a:rPr lang="en-US" b="0" dirty="0"/>
              <a:t> </a:t>
            </a:r>
            <a:r>
              <a:rPr lang="en-US" b="0" dirty="0" err="1"/>
              <a:t>sentado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silla</a:t>
            </a:r>
            <a:r>
              <a:rPr lang="en-US" b="0" dirty="0"/>
              <a:t>, bajo la sombra de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carpa</a:t>
            </a:r>
            <a:r>
              <a:rPr lang="en-US" b="0" dirty="0"/>
              <a:t> </a:t>
            </a:r>
            <a:r>
              <a:rPr lang="en-US" b="0" dirty="0" err="1"/>
              <a:t>desplegable</a:t>
            </a:r>
            <a:r>
              <a:rPr lang="en-US" b="0" dirty="0"/>
              <a:t>, con un </a:t>
            </a:r>
            <a:r>
              <a:rPr lang="en-US" b="0" dirty="0" err="1"/>
              <a:t>ventilador</a:t>
            </a:r>
            <a:r>
              <a:rPr lang="en-US" b="0" dirty="0"/>
              <a:t> que le </a:t>
            </a:r>
            <a:r>
              <a:rPr lang="en-US" b="0" dirty="0" err="1"/>
              <a:t>sopla</a:t>
            </a:r>
            <a:r>
              <a:rPr lang="en-US" b="0" dirty="0"/>
              <a:t> </a:t>
            </a:r>
            <a:r>
              <a:rPr lang="en-US" b="0" dirty="0" err="1"/>
              <a:t>aire</a:t>
            </a:r>
            <a:r>
              <a:rPr lang="en-US" b="0" dirty="0"/>
              <a:t>. El </a:t>
            </a:r>
            <a:r>
              <a:rPr lang="en-US" b="0" dirty="0" err="1"/>
              <a:t>empleado</a:t>
            </a:r>
            <a:r>
              <a:rPr lang="en-US" b="0" dirty="0"/>
              <a:t> se </a:t>
            </a:r>
            <a:r>
              <a:rPr lang="en-US" b="0" dirty="0" err="1"/>
              <a:t>limpia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sudor de la </a:t>
            </a:r>
            <a:r>
              <a:rPr lang="en-US" b="0" dirty="0" err="1"/>
              <a:t>cara</a:t>
            </a:r>
            <a:r>
              <a:rPr lang="en-US" b="0" dirty="0"/>
              <a:t> y </a:t>
            </a:r>
            <a:r>
              <a:rPr lang="en-US" b="0" dirty="0" err="1"/>
              <a:t>bebe</a:t>
            </a:r>
            <a:r>
              <a:rPr lang="en-US" b="0" dirty="0"/>
              <a:t> </a:t>
            </a:r>
            <a:r>
              <a:rPr lang="en-US" b="0" dirty="0" err="1"/>
              <a:t>agua</a:t>
            </a:r>
            <a:r>
              <a:rPr lang="en-US" b="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Fuente de la imagen: </a:t>
            </a:r>
            <a:r>
              <a:rPr lang="en-US" b="0" dirty="0" err="1"/>
              <a:t>Infografía</a:t>
            </a:r>
            <a:r>
              <a:rPr lang="en-US" b="0" dirty="0"/>
              <a:t> de la OSHA </a:t>
            </a:r>
            <a:r>
              <a:rPr lang="en-US" b="0" dirty="0" err="1"/>
              <a:t>sobre</a:t>
            </a:r>
            <a:r>
              <a:rPr lang="en-US" b="0" dirty="0"/>
              <a:t> </a:t>
            </a:r>
            <a:r>
              <a:rPr lang="en-US" b="0" dirty="0" err="1"/>
              <a:t>signos</a:t>
            </a:r>
            <a:r>
              <a:rPr lang="en-US" b="0" dirty="0"/>
              <a:t> y </a:t>
            </a:r>
            <a:r>
              <a:rPr lang="en-US" b="0" dirty="0" err="1"/>
              <a:t>síntomas</a:t>
            </a:r>
            <a:r>
              <a:rPr lang="en-US" b="0" dirty="0"/>
              <a:t> de las </a:t>
            </a:r>
            <a:r>
              <a:rPr lang="en-US" b="0" dirty="0" err="1"/>
              <a:t>enfermedades</a:t>
            </a:r>
            <a:r>
              <a:rPr lang="en-US" b="0" dirty="0"/>
              <a:t> </a:t>
            </a:r>
            <a:r>
              <a:rPr lang="en-US" b="0" dirty="0" err="1"/>
              <a:t>causadas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 (https://</a:t>
            </a:r>
            <a:r>
              <a:rPr lang="en-US" b="0" dirty="0" err="1"/>
              <a:t>www.osha.gov</a:t>
            </a:r>
            <a:r>
              <a:rPr lang="en-US" b="0" dirty="0"/>
              <a:t>/heat/employer-responsibility)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814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dirty="0"/>
              <a:t>El golpe de </a:t>
            </a:r>
            <a:r>
              <a:rPr lang="en-US" sz="1800" b="0" dirty="0" err="1"/>
              <a:t>calor</a:t>
            </a:r>
            <a:r>
              <a:rPr lang="en-US" sz="1800" b="0" dirty="0"/>
              <a:t> es </a:t>
            </a:r>
            <a:r>
              <a:rPr lang="en-US" sz="1800" b="0" dirty="0" err="1"/>
              <a:t>el</a:t>
            </a:r>
            <a:r>
              <a:rPr lang="en-US" sz="1800" b="0" dirty="0"/>
              <a:t> </a:t>
            </a:r>
            <a:r>
              <a:rPr lang="en-US" sz="1800" b="0" dirty="0" err="1"/>
              <a:t>trastorno</a:t>
            </a:r>
            <a:r>
              <a:rPr lang="en-US" sz="1800" b="0" dirty="0"/>
              <a:t> </a:t>
            </a:r>
            <a:r>
              <a:rPr lang="en-US" sz="1800" b="0" dirty="0" err="1"/>
              <a:t>más</a:t>
            </a:r>
            <a:r>
              <a:rPr lang="en-US" sz="1800" b="0" dirty="0"/>
              <a:t> grave </a:t>
            </a:r>
            <a:r>
              <a:rPr lang="en-US" sz="1800" b="0" dirty="0" err="1"/>
              <a:t>relacionado</a:t>
            </a:r>
            <a:r>
              <a:rPr lang="en-US" sz="1800" b="0" dirty="0"/>
              <a:t> con </a:t>
            </a:r>
            <a:r>
              <a:rPr lang="en-US" sz="1800" b="0" dirty="0" err="1"/>
              <a:t>el</a:t>
            </a:r>
            <a:r>
              <a:rPr lang="en-US" sz="1800" b="0" dirty="0"/>
              <a:t> </a:t>
            </a:r>
            <a:r>
              <a:rPr lang="en-US" sz="1800" b="0" dirty="0" err="1"/>
              <a:t>calor</a:t>
            </a:r>
            <a:r>
              <a:rPr lang="en-US" sz="1800" b="0" dirty="0"/>
              <a:t>. Se produce </a:t>
            </a:r>
            <a:r>
              <a:rPr lang="en-US" sz="1800" b="0" dirty="0" err="1"/>
              <a:t>cuando</a:t>
            </a:r>
            <a:r>
              <a:rPr lang="en-US" sz="1800" b="0" dirty="0"/>
              <a:t> </a:t>
            </a:r>
            <a:r>
              <a:rPr lang="en-US" sz="1800" b="0" dirty="0" err="1"/>
              <a:t>el</a:t>
            </a:r>
            <a:r>
              <a:rPr lang="en-US" sz="1800" b="0" dirty="0"/>
              <a:t> </a:t>
            </a:r>
            <a:r>
              <a:rPr lang="en-US" sz="1800" b="0" dirty="0" err="1"/>
              <a:t>cuerpo</a:t>
            </a:r>
            <a:r>
              <a:rPr lang="en-US" sz="1800" b="0" dirty="0"/>
              <a:t> </a:t>
            </a:r>
            <a:r>
              <a:rPr lang="en-US" sz="1800" b="0" dirty="0" err="1"/>
              <a:t>ya</a:t>
            </a:r>
            <a:r>
              <a:rPr lang="en-US" sz="1800" b="0" dirty="0"/>
              <a:t> no </a:t>
            </a:r>
            <a:r>
              <a:rPr lang="en-US" sz="1800" b="0" dirty="0" err="1"/>
              <a:t>puede</a:t>
            </a:r>
            <a:r>
              <a:rPr lang="en-US" sz="1800" b="0" dirty="0"/>
              <a:t> </a:t>
            </a:r>
            <a:r>
              <a:rPr lang="en-US" sz="1800" b="0" dirty="0" err="1"/>
              <a:t>enfriarse</a:t>
            </a:r>
            <a:r>
              <a:rPr lang="en-US" sz="1800" b="0" dirty="0"/>
              <a:t> y la </a:t>
            </a:r>
            <a:r>
              <a:rPr lang="en-US" sz="1800" b="0" dirty="0" err="1"/>
              <a:t>temperatura</a:t>
            </a:r>
            <a:r>
              <a:rPr lang="en-US" sz="1800" b="0" dirty="0"/>
              <a:t> corporal </a:t>
            </a:r>
            <a:r>
              <a:rPr lang="en-US" sz="1800" b="0" dirty="0" err="1"/>
              <a:t>aumenta</a:t>
            </a:r>
            <a:r>
              <a:rPr lang="en-US" sz="1800" b="0" dirty="0"/>
              <a:t> hasta </a:t>
            </a:r>
            <a:r>
              <a:rPr lang="en-US" sz="1800" b="0" dirty="0" err="1"/>
              <a:t>niveles</a:t>
            </a:r>
            <a:r>
              <a:rPr lang="en-US" sz="1800" b="0" dirty="0"/>
              <a:t> </a:t>
            </a:r>
            <a:r>
              <a:rPr lang="en-US" sz="1800" b="0" dirty="0" err="1"/>
              <a:t>críticos</a:t>
            </a:r>
            <a:r>
              <a:rPr lang="en-US" sz="1800" b="0" dirty="0"/>
              <a:t>. </a:t>
            </a:r>
            <a:r>
              <a:rPr lang="en-US" sz="1800" b="0" dirty="0" err="1"/>
              <a:t>Cuando</a:t>
            </a:r>
            <a:r>
              <a:rPr lang="en-US" sz="1800" b="0" dirty="0"/>
              <a:t> se produce un golpe de </a:t>
            </a:r>
            <a:r>
              <a:rPr lang="en-US" sz="1800" b="0" dirty="0" err="1"/>
              <a:t>calor</a:t>
            </a:r>
            <a:r>
              <a:rPr lang="en-US" sz="1800" b="0" dirty="0"/>
              <a:t>, la </a:t>
            </a:r>
            <a:r>
              <a:rPr lang="en-US" sz="1800" b="0" dirty="0" err="1"/>
              <a:t>temperatura</a:t>
            </a:r>
            <a:r>
              <a:rPr lang="en-US" sz="1800" b="0" dirty="0"/>
              <a:t> corporal </a:t>
            </a:r>
            <a:r>
              <a:rPr lang="en-US" sz="1800" b="0" dirty="0" err="1"/>
              <a:t>puede</a:t>
            </a:r>
            <a:r>
              <a:rPr lang="en-US" sz="1800" b="0" dirty="0"/>
              <a:t> </a:t>
            </a:r>
            <a:r>
              <a:rPr lang="en-US" sz="1800" b="0" dirty="0" err="1"/>
              <a:t>elevarse</a:t>
            </a:r>
            <a:r>
              <a:rPr lang="en-US" sz="1800" b="0" dirty="0"/>
              <a:t> a 106 °F o </a:t>
            </a:r>
            <a:r>
              <a:rPr lang="en-US" sz="1800" b="0" dirty="0" err="1"/>
              <a:t>más</a:t>
            </a:r>
            <a:r>
              <a:rPr lang="en-US" sz="1800" b="0" dirty="0"/>
              <a:t> </a:t>
            </a:r>
            <a:r>
              <a:rPr lang="en-US" sz="1800" b="0" dirty="0" err="1"/>
              <a:t>en</a:t>
            </a:r>
            <a:r>
              <a:rPr lang="en-US" sz="1800" b="0" dirty="0"/>
              <a:t> un </a:t>
            </a:r>
            <a:r>
              <a:rPr lang="en-US" sz="1800" b="0" dirty="0" err="1"/>
              <a:t>plazo</a:t>
            </a:r>
            <a:r>
              <a:rPr lang="en-US" sz="1800" b="0" dirty="0"/>
              <a:t> de 10 a 15 </a:t>
            </a:r>
            <a:r>
              <a:rPr lang="en-US" sz="1800" b="0" dirty="0" err="1"/>
              <a:t>minutos</a:t>
            </a:r>
            <a:r>
              <a:rPr lang="en-US" sz="1800" b="0" dirty="0"/>
              <a:t>. El golpe de </a:t>
            </a:r>
            <a:r>
              <a:rPr lang="en-US" sz="1800" b="0" dirty="0" err="1"/>
              <a:t>calor</a:t>
            </a:r>
            <a:r>
              <a:rPr lang="en-US" sz="1800" b="0" dirty="0"/>
              <a:t> </a:t>
            </a:r>
            <a:r>
              <a:rPr lang="en-US" sz="1800" b="0" dirty="0" err="1"/>
              <a:t>puede</a:t>
            </a:r>
            <a:r>
              <a:rPr lang="en-US" sz="1800" b="0" dirty="0"/>
              <a:t> </a:t>
            </a:r>
            <a:r>
              <a:rPr lang="en-US" sz="1800" b="0" dirty="0" err="1"/>
              <a:t>causar</a:t>
            </a:r>
            <a:r>
              <a:rPr lang="en-US" sz="1800" b="0" dirty="0"/>
              <a:t> la </a:t>
            </a:r>
            <a:r>
              <a:rPr lang="en-US" sz="1800" b="0" dirty="0" err="1"/>
              <a:t>muerte</a:t>
            </a:r>
            <a:r>
              <a:rPr lang="en-US" sz="1800" b="0" dirty="0"/>
              <a:t> o </a:t>
            </a:r>
            <a:r>
              <a:rPr lang="en-US" sz="1800" b="0" dirty="0" err="1"/>
              <a:t>una</a:t>
            </a:r>
            <a:r>
              <a:rPr lang="en-US" sz="1800" b="0" dirty="0"/>
              <a:t> </a:t>
            </a:r>
            <a:r>
              <a:rPr lang="en-US" sz="1800" b="0" dirty="0" err="1"/>
              <a:t>discapacidad</a:t>
            </a:r>
            <a:r>
              <a:rPr lang="en-US" sz="1800" b="0" dirty="0"/>
              <a:t> </a:t>
            </a:r>
            <a:r>
              <a:rPr lang="en-US" sz="1800" b="0" dirty="0" err="1"/>
              <a:t>permanente</a:t>
            </a:r>
            <a:r>
              <a:rPr lang="en-US" sz="1800" b="0" dirty="0"/>
              <a:t> </a:t>
            </a:r>
            <a:r>
              <a:rPr lang="en-US" sz="1800" b="0" dirty="0" err="1"/>
              <a:t>si</a:t>
            </a:r>
            <a:r>
              <a:rPr lang="en-US" sz="1800" b="0" dirty="0"/>
              <a:t> no se </a:t>
            </a:r>
            <a:r>
              <a:rPr lang="en-US" sz="1800" b="0" dirty="0" err="1"/>
              <a:t>administra</a:t>
            </a:r>
            <a:r>
              <a:rPr lang="en-US" sz="1800" b="0" dirty="0"/>
              <a:t> un </a:t>
            </a:r>
            <a:r>
              <a:rPr lang="en-US" sz="1800" b="0" dirty="0" err="1"/>
              <a:t>tratamiento</a:t>
            </a:r>
            <a:r>
              <a:rPr lang="en-US" sz="1800" b="0" dirty="0"/>
              <a:t> de </a:t>
            </a:r>
            <a:r>
              <a:rPr lang="en-US" sz="1800" b="0" dirty="0" err="1"/>
              <a:t>emergencia</a:t>
            </a:r>
            <a:r>
              <a:rPr lang="en-US" sz="1800" b="0" dirty="0"/>
              <a:t>. Es </a:t>
            </a:r>
            <a:r>
              <a:rPr lang="en-US" sz="1800" b="0" dirty="0" err="1"/>
              <a:t>necesaria</a:t>
            </a:r>
            <a:r>
              <a:rPr lang="en-US" sz="1800" b="0" dirty="0"/>
              <a:t> </a:t>
            </a:r>
            <a:r>
              <a:rPr lang="en-US" sz="1800" b="0" dirty="0" err="1"/>
              <a:t>una</a:t>
            </a:r>
            <a:r>
              <a:rPr lang="en-US" sz="1800" b="0" dirty="0"/>
              <a:t> </a:t>
            </a:r>
            <a:r>
              <a:rPr lang="en-US" sz="1800" b="0" dirty="0" err="1"/>
              <a:t>respuesta</a:t>
            </a:r>
            <a:r>
              <a:rPr lang="en-US" sz="1800" b="0" dirty="0"/>
              <a:t> </a:t>
            </a:r>
            <a:r>
              <a:rPr lang="en-US" sz="1800" b="0" dirty="0" err="1"/>
              <a:t>inmediata</a:t>
            </a:r>
            <a:r>
              <a:rPr lang="en-US" sz="1800" b="0" dirty="0"/>
              <a:t> para </a:t>
            </a:r>
            <a:r>
              <a:rPr lang="en-US" sz="1800" b="0" dirty="0" err="1"/>
              <a:t>salvar</a:t>
            </a:r>
            <a:r>
              <a:rPr lang="en-US" sz="1800" b="0" dirty="0"/>
              <a:t> la </a:t>
            </a:r>
            <a:r>
              <a:rPr lang="en-US" sz="1800" b="0" dirty="0" err="1"/>
              <a:t>vida</a:t>
            </a:r>
            <a:r>
              <a:rPr lang="en-US" sz="1800" b="0" dirty="0"/>
              <a:t> de </a:t>
            </a:r>
            <a:r>
              <a:rPr lang="en-US" sz="1800" b="0" dirty="0" err="1"/>
              <a:t>una</a:t>
            </a:r>
            <a:r>
              <a:rPr lang="en-US" sz="1800" b="0" dirty="0"/>
              <a:t> </a:t>
            </a:r>
            <a:r>
              <a:rPr lang="en-US" sz="1800" b="0" dirty="0" err="1"/>
              <a:t>víctima</a:t>
            </a:r>
            <a:r>
              <a:rPr lang="en-US" sz="1800" b="0" dirty="0"/>
              <a:t> de golpe de </a:t>
            </a:r>
            <a:r>
              <a:rPr lang="en-US" sz="1800" b="0" dirty="0" err="1"/>
              <a:t>calor</a:t>
            </a:r>
            <a:r>
              <a:rPr lang="en-US" sz="1800" b="0" dirty="0"/>
              <a:t>. </a:t>
            </a:r>
          </a:p>
          <a:p>
            <a:endParaRPr lang="en-US" sz="18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73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Cuando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alta</a:t>
            </a:r>
            <a:r>
              <a:rPr lang="en-US" dirty="0"/>
              <a:t>, indica que la persona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sufriendo</a:t>
            </a:r>
            <a:r>
              <a:rPr lang="en-US" dirty="0"/>
              <a:t> un golpe de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no </a:t>
            </a:r>
            <a:r>
              <a:rPr lang="en-US" dirty="0" err="1"/>
              <a:t>siempre</a:t>
            </a:r>
            <a:r>
              <a:rPr lang="en-US" dirty="0"/>
              <a:t> es </a:t>
            </a:r>
            <a:r>
              <a:rPr lang="en-US" dirty="0" err="1"/>
              <a:t>posible</a:t>
            </a:r>
            <a:r>
              <a:rPr lang="en-US" dirty="0"/>
              <a:t> </a:t>
            </a:r>
            <a:r>
              <a:rPr lang="en-US" dirty="0" err="1"/>
              <a:t>comprobar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de </a:t>
            </a:r>
            <a:r>
              <a:rPr lang="en-US" dirty="0" err="1"/>
              <a:t>una</a:t>
            </a:r>
            <a:r>
              <a:rPr lang="en-US" dirty="0"/>
              <a:t> persona, </a:t>
            </a:r>
            <a:r>
              <a:rPr lang="en-US" dirty="0" err="1"/>
              <a:t>necesitamos</a:t>
            </a:r>
            <a:r>
              <a:rPr lang="en-US" dirty="0"/>
              <a:t> </a:t>
            </a:r>
            <a:r>
              <a:rPr lang="en-US" dirty="0" err="1"/>
              <a:t>estar</a:t>
            </a:r>
            <a:r>
              <a:rPr lang="en-US" dirty="0"/>
              <a:t> </a:t>
            </a:r>
            <a:r>
              <a:rPr lang="en-US" dirty="0" err="1"/>
              <a:t>atentos</a:t>
            </a:r>
            <a:r>
              <a:rPr lang="en-US" dirty="0"/>
              <a:t> a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golpes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las </a:t>
            </a:r>
            <a:r>
              <a:rPr lang="en-US" dirty="0" err="1"/>
              <a:t>náuseas</a:t>
            </a:r>
            <a:r>
              <a:rPr lang="en-US" dirty="0"/>
              <a:t> y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vómitos</a:t>
            </a:r>
            <a:r>
              <a:rPr lang="en-US" dirty="0"/>
              <a:t>, las </a:t>
            </a:r>
            <a:r>
              <a:rPr lang="en-US" dirty="0" err="1"/>
              <a:t>convulsiones</a:t>
            </a:r>
            <a:r>
              <a:rPr lang="en-US" dirty="0"/>
              <a:t>, la </a:t>
            </a:r>
            <a:r>
              <a:rPr lang="en-US" dirty="0" err="1"/>
              <a:t>desorientación</a:t>
            </a:r>
            <a:r>
              <a:rPr lang="en-US" dirty="0"/>
              <a:t> 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delirio</a:t>
            </a:r>
            <a:r>
              <a:rPr lang="en-US" dirty="0"/>
              <a:t>. Durante un golpe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falla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mecanismo</a:t>
            </a:r>
            <a:r>
              <a:rPr lang="en-US" dirty="0"/>
              <a:t> de </a:t>
            </a:r>
            <a:r>
              <a:rPr lang="en-US" dirty="0" err="1"/>
              <a:t>sudoración</a:t>
            </a:r>
            <a:r>
              <a:rPr lang="en-US" dirty="0"/>
              <a:t>, lo que </a:t>
            </a:r>
            <a:r>
              <a:rPr lang="en-US" dirty="0" err="1"/>
              <a:t>hace</a:t>
            </a:r>
            <a:r>
              <a:rPr lang="en-US" dirty="0"/>
              <a:t> que las </a:t>
            </a:r>
            <a:r>
              <a:rPr lang="en-US" dirty="0" err="1"/>
              <a:t>víctimas</a:t>
            </a:r>
            <a:r>
              <a:rPr lang="en-US" dirty="0"/>
              <a:t> </a:t>
            </a:r>
            <a:r>
              <a:rPr lang="en-US" dirty="0" err="1"/>
              <a:t>tengan</a:t>
            </a:r>
            <a:r>
              <a:rPr lang="en-US" dirty="0"/>
              <a:t> la </a:t>
            </a:r>
            <a:r>
              <a:rPr lang="en-US" dirty="0" err="1"/>
              <a:t>piel</a:t>
            </a:r>
            <a:r>
              <a:rPr lang="en-US" dirty="0"/>
              <a:t> caliente y </a:t>
            </a:r>
            <a:r>
              <a:rPr lang="en-US" dirty="0" err="1"/>
              <a:t>seca</a:t>
            </a:r>
            <a:r>
              <a:rPr lang="en-US" dirty="0"/>
              <a:t> o </a:t>
            </a:r>
            <a:r>
              <a:rPr lang="en-US" dirty="0" err="1"/>
              <a:t>incluso</a:t>
            </a:r>
            <a:r>
              <a:rPr lang="en-US" dirty="0"/>
              <a:t> que </a:t>
            </a:r>
            <a:r>
              <a:rPr lang="en-US" dirty="0" err="1"/>
              <a:t>queden</a:t>
            </a:r>
            <a:r>
              <a:rPr lang="en-US" dirty="0"/>
              <a:t> </a:t>
            </a:r>
            <a:r>
              <a:rPr lang="en-US" dirty="0" err="1"/>
              <a:t>inconscientes</a:t>
            </a:r>
            <a:r>
              <a:rPr lang="en-US" dirty="0"/>
              <a:t> o </a:t>
            </a:r>
            <a:r>
              <a:rPr lang="en-US" dirty="0" err="1"/>
              <a:t>entren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estado</a:t>
            </a:r>
            <a:r>
              <a:rPr lang="en-US" dirty="0"/>
              <a:t> de coma.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</a:t>
            </a:r>
            <a:r>
              <a:rPr lang="en-US" dirty="0" err="1"/>
              <a:t>posibles</a:t>
            </a:r>
            <a:r>
              <a:rPr lang="en-US" dirty="0"/>
              <a:t> son la </a:t>
            </a:r>
            <a:r>
              <a:rPr lang="en-US" dirty="0" err="1"/>
              <a:t>dificultad</a:t>
            </a:r>
            <a:r>
              <a:rPr lang="en-US" dirty="0"/>
              <a:t> para </a:t>
            </a:r>
            <a:r>
              <a:rPr lang="en-US" dirty="0" err="1"/>
              <a:t>respirar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habla</a:t>
            </a:r>
            <a:r>
              <a:rPr lang="en-US" dirty="0"/>
              <a:t> </a:t>
            </a:r>
            <a:r>
              <a:rPr lang="en-US" dirty="0" err="1"/>
              <a:t>arrastrada</a:t>
            </a:r>
            <a:r>
              <a:rPr lang="en-US" dirty="0"/>
              <a:t>, la </a:t>
            </a:r>
            <a:r>
              <a:rPr lang="en-US" dirty="0" err="1"/>
              <a:t>disminución</a:t>
            </a:r>
            <a:r>
              <a:rPr lang="en-US" dirty="0"/>
              <a:t> de la </a:t>
            </a:r>
            <a:r>
              <a:rPr lang="en-US" dirty="0" err="1"/>
              <a:t>producción</a:t>
            </a:r>
            <a:r>
              <a:rPr lang="en-US" dirty="0"/>
              <a:t> de </a:t>
            </a:r>
            <a:r>
              <a:rPr lang="en-US" dirty="0" err="1"/>
              <a:t>orina</a:t>
            </a:r>
            <a:r>
              <a:rPr lang="en-US" dirty="0"/>
              <a:t> y la </a:t>
            </a:r>
            <a:r>
              <a:rPr lang="en-US" dirty="0" err="1"/>
              <a:t>presencia</a:t>
            </a:r>
            <a:r>
              <a:rPr lang="en-US" dirty="0"/>
              <a:t> de </a:t>
            </a:r>
            <a:r>
              <a:rPr lang="en-US" dirty="0" err="1"/>
              <a:t>sangre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orina</a:t>
            </a:r>
            <a:r>
              <a:rPr lang="en-US" dirty="0"/>
              <a:t> o las </a:t>
            </a:r>
            <a:r>
              <a:rPr lang="en-US" dirty="0" err="1"/>
              <a:t>heces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Enfatice</a:t>
            </a:r>
            <a:r>
              <a:rPr lang="en-US" dirty="0"/>
              <a:t> que </a:t>
            </a:r>
            <a:r>
              <a:rPr lang="en-US" dirty="0" err="1"/>
              <a:t>estos</a:t>
            </a:r>
            <a:r>
              <a:rPr lang="en-US" dirty="0"/>
              <a:t> son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percibir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sus </a:t>
            </a:r>
            <a:r>
              <a:rPr lang="en-US" dirty="0" err="1"/>
              <a:t>compañeros</a:t>
            </a:r>
            <a:r>
              <a:rPr lang="en-US" dirty="0"/>
              <a:t>. Las </a:t>
            </a:r>
            <a:r>
              <a:rPr lang="en-US" dirty="0" err="1"/>
              <a:t>víctimas</a:t>
            </a:r>
            <a:r>
              <a:rPr lang="en-US" dirty="0"/>
              <a:t> no van a </a:t>
            </a:r>
            <a:r>
              <a:rPr lang="en-US" dirty="0" err="1"/>
              <a:t>detectar</a:t>
            </a:r>
            <a:r>
              <a:rPr lang="en-US" dirty="0"/>
              <a:t>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sí</a:t>
            </a:r>
            <a:r>
              <a:rPr lang="en-US" dirty="0"/>
              <a:t> </a:t>
            </a:r>
            <a:r>
              <a:rPr lang="en-US" dirty="0" err="1"/>
              <a:t>mismas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/>
              <a:t>Imagen: </a:t>
            </a:r>
            <a:r>
              <a:rPr lang="en-US" b="0" dirty="0"/>
              <a:t>Un </a:t>
            </a:r>
            <a:r>
              <a:rPr lang="en-US" b="0" dirty="0" err="1"/>
              <a:t>empleado</a:t>
            </a:r>
            <a:r>
              <a:rPr lang="en-US" b="0" dirty="0"/>
              <a:t> con </a:t>
            </a:r>
            <a:r>
              <a:rPr lang="en-US" b="0" dirty="0" err="1"/>
              <a:t>chaleco</a:t>
            </a:r>
            <a:r>
              <a:rPr lang="en-US" b="0" dirty="0"/>
              <a:t> de </a:t>
            </a:r>
            <a:r>
              <a:rPr lang="en-US" b="0" dirty="0" err="1"/>
              <a:t>seguridad</a:t>
            </a:r>
            <a:r>
              <a:rPr lang="en-US" b="0" dirty="0"/>
              <a:t> </a:t>
            </a:r>
            <a:r>
              <a:rPr lang="en-US" b="0" dirty="0" err="1"/>
              <a:t>inconsciente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suelo</a:t>
            </a:r>
            <a:r>
              <a:rPr lang="en-US" b="0" dirty="0"/>
              <a:t>, </a:t>
            </a:r>
            <a:r>
              <a:rPr lang="en-US" b="0" dirty="0" err="1"/>
              <a:t>víctima</a:t>
            </a:r>
            <a:r>
              <a:rPr lang="en-US" b="0" dirty="0"/>
              <a:t> de un golpe de </a:t>
            </a:r>
            <a:r>
              <a:rPr lang="en-US" b="0" dirty="0" err="1"/>
              <a:t>calor</a:t>
            </a:r>
            <a:r>
              <a:rPr lang="en-US" b="0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3577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 </a:t>
            </a:r>
            <a:r>
              <a:rPr lang="en-US" dirty="0" err="1"/>
              <a:t>ve</a:t>
            </a:r>
            <a:r>
              <a:rPr lang="en-US" dirty="0"/>
              <a:t> que un </a:t>
            </a:r>
            <a:r>
              <a:rPr lang="en-US" dirty="0" err="1"/>
              <a:t>empleado</a:t>
            </a:r>
            <a:r>
              <a:rPr lang="en-US" dirty="0"/>
              <a:t> o </a:t>
            </a:r>
            <a:r>
              <a:rPr lang="en-US" dirty="0" err="1"/>
              <a:t>compañero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muestra</a:t>
            </a:r>
            <a:r>
              <a:rPr lang="en-US" dirty="0"/>
              <a:t> </a:t>
            </a:r>
            <a:r>
              <a:rPr lang="en-US" dirty="0" err="1"/>
              <a:t>signos</a:t>
            </a:r>
            <a:r>
              <a:rPr lang="en-US" dirty="0"/>
              <a:t> de golpe de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llame</a:t>
            </a:r>
            <a:r>
              <a:rPr lang="en-US" dirty="0"/>
              <a:t> </a:t>
            </a:r>
            <a:r>
              <a:rPr lang="en-US" dirty="0" err="1"/>
              <a:t>inmediatamente</a:t>
            </a:r>
            <a:r>
              <a:rPr lang="en-US" dirty="0"/>
              <a:t> al 911. Tiene </a:t>
            </a:r>
            <a:r>
              <a:rPr lang="en-US" dirty="0" err="1"/>
              <a:t>menos</a:t>
            </a:r>
            <a:r>
              <a:rPr lang="en-US" dirty="0"/>
              <a:t> de 30 </a:t>
            </a:r>
            <a:r>
              <a:rPr lang="en-US" dirty="0" err="1"/>
              <a:t>minutos</a:t>
            </a:r>
            <a:r>
              <a:rPr lang="en-US" dirty="0"/>
              <a:t> para </a:t>
            </a:r>
            <a:r>
              <a:rPr lang="en-US" dirty="0" err="1"/>
              <a:t>bajar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temperatura</a:t>
            </a:r>
            <a:r>
              <a:rPr lang="en-US" dirty="0"/>
              <a:t>. El </a:t>
            </a:r>
            <a:r>
              <a:rPr lang="en-US" dirty="0" err="1"/>
              <a:t>objetivo</a:t>
            </a:r>
            <a:r>
              <a:rPr lang="en-US" dirty="0"/>
              <a:t> principal antes de </a:t>
            </a:r>
            <a:r>
              <a:rPr lang="en-US" dirty="0" err="1"/>
              <a:t>transportar</a:t>
            </a:r>
            <a:r>
              <a:rPr lang="en-US" dirty="0"/>
              <a:t> a la </a:t>
            </a:r>
            <a:r>
              <a:rPr lang="en-US" dirty="0" err="1"/>
              <a:t>víctima</a:t>
            </a:r>
            <a:r>
              <a:rPr lang="en-US" dirty="0"/>
              <a:t> para que </a:t>
            </a:r>
            <a:r>
              <a:rPr lang="en-US" dirty="0" err="1"/>
              <a:t>reciba</a:t>
            </a:r>
            <a:r>
              <a:rPr lang="en-US" dirty="0"/>
              <a:t> </a:t>
            </a:r>
            <a:r>
              <a:rPr lang="en-US" dirty="0" err="1"/>
              <a:t>atención</a:t>
            </a:r>
            <a:r>
              <a:rPr lang="en-US" dirty="0"/>
              <a:t> </a:t>
            </a:r>
            <a:r>
              <a:rPr lang="en-US" dirty="0" err="1"/>
              <a:t>médica</a:t>
            </a:r>
            <a:r>
              <a:rPr lang="en-US" dirty="0"/>
              <a:t> es </a:t>
            </a:r>
            <a:r>
              <a:rPr lang="en-US" dirty="0" err="1"/>
              <a:t>enfriarla</a:t>
            </a:r>
            <a:r>
              <a:rPr lang="en-US" b="0" dirty="0"/>
              <a:t>. </a:t>
            </a:r>
            <a:r>
              <a:rPr lang="en-US" dirty="0" err="1"/>
              <a:t>Mientras</a:t>
            </a:r>
            <a:r>
              <a:rPr lang="en-US" dirty="0"/>
              <a:t> </a:t>
            </a:r>
            <a:r>
              <a:rPr lang="en-US" dirty="0" err="1"/>
              <a:t>espera</a:t>
            </a:r>
            <a:r>
              <a:rPr lang="en-US" dirty="0"/>
              <a:t> a que </a:t>
            </a:r>
            <a:r>
              <a:rPr lang="en-US" dirty="0" err="1"/>
              <a:t>lleguen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servicios</a:t>
            </a:r>
            <a:r>
              <a:rPr lang="en-US" dirty="0"/>
              <a:t> de </a:t>
            </a:r>
            <a:r>
              <a:rPr lang="en-US" dirty="0" err="1"/>
              <a:t>emergencia</a:t>
            </a:r>
            <a:r>
              <a:rPr lang="en-US" dirty="0"/>
              <a:t>, hay </a:t>
            </a:r>
            <a:r>
              <a:rPr lang="en-US" dirty="0" err="1"/>
              <a:t>tratamientos</a:t>
            </a:r>
            <a:r>
              <a:rPr lang="en-US" dirty="0"/>
              <a:t> que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realizarse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momento</a:t>
            </a:r>
            <a:r>
              <a:rPr lang="en-US" dirty="0"/>
              <a:t>. La forma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eficaz</a:t>
            </a:r>
            <a:r>
              <a:rPr lang="en-US" dirty="0"/>
              <a:t> de </a:t>
            </a:r>
            <a:r>
              <a:rPr lang="en-US" dirty="0" err="1"/>
              <a:t>reducir</a:t>
            </a:r>
            <a:r>
              <a:rPr lang="en-US" dirty="0"/>
              <a:t> </a:t>
            </a:r>
            <a:r>
              <a:rPr lang="en-US" dirty="0" err="1"/>
              <a:t>rápidamente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corporal de </a:t>
            </a:r>
            <a:r>
              <a:rPr lang="en-US" dirty="0" err="1"/>
              <a:t>una</a:t>
            </a:r>
            <a:r>
              <a:rPr lang="en-US" dirty="0"/>
              <a:t> persona es </a:t>
            </a:r>
            <a:r>
              <a:rPr lang="en-US" dirty="0" err="1"/>
              <a:t>sumergirla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 o </a:t>
            </a:r>
            <a:r>
              <a:rPr lang="en-US" dirty="0" err="1"/>
              <a:t>helada</a:t>
            </a:r>
            <a:r>
              <a:rPr lang="en-US" dirty="0"/>
              <a:t>. </a:t>
            </a:r>
            <a:r>
              <a:rPr lang="en-US" dirty="0" err="1"/>
              <a:t>Cuanto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rápido</a:t>
            </a:r>
            <a:r>
              <a:rPr lang="en-US" dirty="0"/>
              <a:t> se </a:t>
            </a:r>
            <a:r>
              <a:rPr lang="en-US" dirty="0" err="1"/>
              <a:t>pueda</a:t>
            </a:r>
            <a:r>
              <a:rPr lang="en-US" dirty="0"/>
              <a:t> </a:t>
            </a:r>
            <a:r>
              <a:rPr lang="en-US" dirty="0" err="1"/>
              <a:t>sumergir</a:t>
            </a:r>
            <a:r>
              <a:rPr lang="en-US" dirty="0"/>
              <a:t> al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, </a:t>
            </a:r>
            <a:r>
              <a:rPr lang="en-US" dirty="0" err="1"/>
              <a:t>menor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muerte</a:t>
            </a:r>
            <a:r>
              <a:rPr lang="en-US" dirty="0"/>
              <a:t> y/o de </a:t>
            </a:r>
            <a:r>
              <a:rPr lang="en-US" dirty="0" err="1"/>
              <a:t>daños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órganos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Si la </a:t>
            </a:r>
            <a:r>
              <a:rPr lang="en-US" sz="1200" dirty="0" err="1"/>
              <a:t>inmersión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agua</a:t>
            </a:r>
            <a:r>
              <a:rPr lang="en-US" sz="1200" dirty="0"/>
              <a:t> </a:t>
            </a:r>
            <a:r>
              <a:rPr lang="en-US" sz="1200" dirty="0" err="1"/>
              <a:t>fría</a:t>
            </a:r>
            <a:r>
              <a:rPr lang="en-US" sz="1200" dirty="0"/>
              <a:t> no es </a:t>
            </a:r>
            <a:r>
              <a:rPr lang="en-US" sz="1200" dirty="0" err="1"/>
              <a:t>posible</a:t>
            </a:r>
            <a:r>
              <a:rPr lang="en-US" sz="1200" dirty="0"/>
              <a:t>, </a:t>
            </a:r>
            <a:r>
              <a:rPr lang="en-US" sz="1200" dirty="0" err="1"/>
              <a:t>el</a:t>
            </a:r>
            <a:r>
              <a:rPr lang="en-US" sz="1200" dirty="0"/>
              <a:t> personal de </a:t>
            </a:r>
            <a:r>
              <a:rPr lang="en-US" sz="1200" dirty="0" err="1"/>
              <a:t>salud</a:t>
            </a:r>
            <a:r>
              <a:rPr lang="en-US" sz="1200" dirty="0"/>
              <a:t> </a:t>
            </a:r>
            <a:r>
              <a:rPr lang="en-US" sz="1200" dirty="0" err="1"/>
              <a:t>puede</a:t>
            </a:r>
            <a:r>
              <a:rPr lang="en-US" sz="1200" dirty="0"/>
              <a:t> </a:t>
            </a:r>
            <a:r>
              <a:rPr lang="en-US" sz="1200" dirty="0" err="1"/>
              <a:t>intentar</a:t>
            </a:r>
            <a:r>
              <a:rPr lang="en-US" sz="1200" dirty="0"/>
              <a:t> </a:t>
            </a:r>
            <a:r>
              <a:rPr lang="en-US" sz="1200" dirty="0" err="1"/>
              <a:t>reducir</a:t>
            </a:r>
            <a:r>
              <a:rPr lang="en-US" sz="1200" dirty="0"/>
              <a:t> la </a:t>
            </a:r>
            <a:r>
              <a:rPr lang="en-US" sz="1200" dirty="0" err="1"/>
              <a:t>temperatura</a:t>
            </a:r>
            <a:r>
              <a:rPr lang="en-US" sz="1200" dirty="0"/>
              <a:t> del </a:t>
            </a:r>
            <a:r>
              <a:rPr lang="en-US" sz="1200" dirty="0" err="1"/>
              <a:t>cuerpo</a:t>
            </a:r>
            <a:r>
              <a:rPr lang="en-US" sz="1200" dirty="0"/>
              <a:t> </a:t>
            </a:r>
            <a:r>
              <a:rPr lang="en-US" sz="1200" dirty="0" err="1"/>
              <a:t>utilizando</a:t>
            </a:r>
            <a:r>
              <a:rPr lang="en-US" sz="1200" dirty="0"/>
              <a:t> un </a:t>
            </a:r>
            <a:r>
              <a:rPr lang="en-US" sz="1200" dirty="0" err="1"/>
              <a:t>método</a:t>
            </a:r>
            <a:r>
              <a:rPr lang="en-US" sz="1200" dirty="0"/>
              <a:t> de </a:t>
            </a:r>
            <a:r>
              <a:rPr lang="en-US" sz="1200" dirty="0" err="1"/>
              <a:t>evaporación</a:t>
            </a:r>
            <a:r>
              <a:rPr lang="en-US" sz="1200" dirty="0"/>
              <a:t>. Se </a:t>
            </a:r>
            <a:r>
              <a:rPr lang="en-US" sz="1200" dirty="0" err="1"/>
              <a:t>rocía</a:t>
            </a:r>
            <a:r>
              <a:rPr lang="en-US" sz="1200" dirty="0"/>
              <a:t> </a:t>
            </a:r>
            <a:r>
              <a:rPr lang="en-US" sz="1200" dirty="0" err="1"/>
              <a:t>agua</a:t>
            </a:r>
            <a:r>
              <a:rPr lang="en-US" sz="1200" dirty="0"/>
              <a:t> </a:t>
            </a:r>
            <a:r>
              <a:rPr lang="en-US" sz="1200" dirty="0" err="1"/>
              <a:t>fría</a:t>
            </a:r>
            <a:r>
              <a:rPr lang="en-US" sz="1200" dirty="0"/>
              <a:t> </a:t>
            </a:r>
            <a:r>
              <a:rPr lang="en-US" sz="1200" dirty="0" err="1"/>
              <a:t>mientras</a:t>
            </a:r>
            <a:r>
              <a:rPr lang="en-US" sz="1200" dirty="0"/>
              <a:t> se </a:t>
            </a:r>
            <a:r>
              <a:rPr lang="en-US" sz="1200" dirty="0" err="1"/>
              <a:t>sopla</a:t>
            </a:r>
            <a:r>
              <a:rPr lang="en-US" sz="1200" dirty="0"/>
              <a:t> </a:t>
            </a:r>
            <a:r>
              <a:rPr lang="en-US" sz="1200" dirty="0" err="1"/>
              <a:t>aire</a:t>
            </a:r>
            <a:r>
              <a:rPr lang="en-US" sz="1200" dirty="0"/>
              <a:t> caliente </a:t>
            </a:r>
            <a:r>
              <a:rPr lang="en-US" sz="1200" dirty="0" err="1"/>
              <a:t>sobre</a:t>
            </a:r>
            <a:r>
              <a:rPr lang="en-US" sz="1200" dirty="0"/>
              <a:t>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cuerpo</a:t>
            </a:r>
            <a:r>
              <a:rPr lang="en-US" sz="1200" dirty="0"/>
              <a:t>, lo que </a:t>
            </a:r>
            <a:r>
              <a:rPr lang="en-US" sz="1200" dirty="0" err="1"/>
              <a:t>hace</a:t>
            </a:r>
            <a:r>
              <a:rPr lang="en-US" sz="1200" dirty="0"/>
              <a:t> que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agua</a:t>
            </a:r>
            <a:r>
              <a:rPr lang="en-US" sz="1200" dirty="0"/>
              <a:t> se </a:t>
            </a:r>
            <a:r>
              <a:rPr lang="en-US" sz="1200" dirty="0" err="1"/>
              <a:t>evapore</a:t>
            </a:r>
            <a:r>
              <a:rPr lang="en-US" sz="1200" dirty="0"/>
              <a:t> y </a:t>
            </a:r>
            <a:r>
              <a:rPr lang="en-US" sz="1200" dirty="0" err="1"/>
              <a:t>enfríe</a:t>
            </a:r>
            <a:r>
              <a:rPr lang="en-US" sz="1200" dirty="0"/>
              <a:t> la </a:t>
            </a:r>
            <a:r>
              <a:rPr lang="en-US" sz="1200" dirty="0" err="1"/>
              <a:t>piel</a:t>
            </a:r>
            <a:r>
              <a:rPr lang="en-US" sz="120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905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Otro</a:t>
            </a:r>
            <a:r>
              <a:rPr lang="en-US" dirty="0"/>
              <a:t> </a:t>
            </a:r>
            <a:r>
              <a:rPr lang="en-US" dirty="0" err="1"/>
              <a:t>método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 </a:t>
            </a:r>
            <a:r>
              <a:rPr lang="en-US" dirty="0" err="1"/>
              <a:t>consiste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envolver</a:t>
            </a:r>
            <a:r>
              <a:rPr lang="en-US" dirty="0"/>
              <a:t> a la </a:t>
            </a:r>
            <a:r>
              <a:rPr lang="en-US" dirty="0" err="1"/>
              <a:t>víctima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hielo</a:t>
            </a:r>
            <a:r>
              <a:rPr lang="en-US" dirty="0"/>
              <a:t> y mantas de </a:t>
            </a:r>
            <a:r>
              <a:rPr lang="en-US" dirty="0" err="1"/>
              <a:t>enfriamiento</a:t>
            </a:r>
            <a:r>
              <a:rPr lang="en-US" dirty="0"/>
              <a:t>. </a:t>
            </a:r>
            <a:r>
              <a:rPr lang="en-US" dirty="0" err="1"/>
              <a:t>Envuelva</a:t>
            </a:r>
            <a:r>
              <a:rPr lang="en-US" dirty="0"/>
              <a:t> al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cobija</a:t>
            </a:r>
            <a:r>
              <a:rPr lang="en-US" dirty="0"/>
              <a:t> especial de </a:t>
            </a:r>
            <a:r>
              <a:rPr lang="en-US" dirty="0" err="1"/>
              <a:t>enfriamiento</a:t>
            </a:r>
            <a:r>
              <a:rPr lang="en-US" dirty="0"/>
              <a:t> y </a:t>
            </a:r>
            <a:r>
              <a:rPr lang="en-US" dirty="0" err="1"/>
              <a:t>aplique</a:t>
            </a:r>
            <a:r>
              <a:rPr lang="en-US" dirty="0"/>
              <a:t> </a:t>
            </a:r>
            <a:r>
              <a:rPr lang="en-US" dirty="0" err="1"/>
              <a:t>compresas</a:t>
            </a:r>
            <a:r>
              <a:rPr lang="en-US" dirty="0"/>
              <a:t> de </a:t>
            </a:r>
            <a:r>
              <a:rPr lang="en-US" dirty="0" err="1"/>
              <a:t>hielo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ingle,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cuello</a:t>
            </a:r>
            <a:r>
              <a:rPr lang="en-US" dirty="0"/>
              <a:t>, la </a:t>
            </a:r>
            <a:r>
              <a:rPr lang="en-US" dirty="0" err="1"/>
              <a:t>espalda</a:t>
            </a:r>
            <a:r>
              <a:rPr lang="en-US" dirty="0"/>
              <a:t> y las </a:t>
            </a:r>
            <a:r>
              <a:rPr lang="en-US" dirty="0" err="1"/>
              <a:t>axilas</a:t>
            </a:r>
            <a:r>
              <a:rPr lang="en-US" dirty="0"/>
              <a:t> para </a:t>
            </a:r>
            <a:r>
              <a:rPr lang="en-US" dirty="0" err="1"/>
              <a:t>bajar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del </a:t>
            </a:r>
            <a:r>
              <a:rPr lang="en-US" dirty="0" err="1"/>
              <a:t>empleado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El “</a:t>
            </a:r>
            <a:r>
              <a:rPr lang="en-US" dirty="0" err="1"/>
              <a:t>método</a:t>
            </a:r>
            <a:r>
              <a:rPr lang="en-US" dirty="0"/>
              <a:t> TACO” (Tarp Assisted Cooling Oscillation, TACO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nombre</a:t>
            </a:r>
            <a:r>
              <a:rPr lang="en-US" dirty="0"/>
              <a:t> y </a:t>
            </a:r>
            <a:r>
              <a:rPr lang="en-US" dirty="0" err="1"/>
              <a:t>siglas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inglés</a:t>
            </a:r>
            <a:r>
              <a:rPr lang="en-US" dirty="0"/>
              <a:t>) es un </a:t>
            </a:r>
            <a:r>
              <a:rPr lang="en-US" dirty="0" err="1"/>
              <a:t>método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 que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emplearse</a:t>
            </a:r>
            <a:r>
              <a:rPr lang="en-US" dirty="0"/>
              <a:t> </a:t>
            </a:r>
            <a:r>
              <a:rPr lang="en-US" dirty="0" err="1"/>
              <a:t>utilizando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lona</a:t>
            </a:r>
            <a:r>
              <a:rPr lang="en-US" dirty="0"/>
              <a:t> impermeable,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 y </a:t>
            </a:r>
            <a:r>
              <a:rPr lang="en-US" dirty="0" err="1"/>
              <a:t>hielo</a:t>
            </a:r>
            <a:r>
              <a:rPr lang="en-US" dirty="0"/>
              <a:t>. Se </a:t>
            </a:r>
            <a:r>
              <a:rPr lang="en-US" dirty="0" err="1"/>
              <a:t>coloca</a:t>
            </a:r>
            <a:r>
              <a:rPr lang="en-US" dirty="0"/>
              <a:t> a la </a:t>
            </a:r>
            <a:r>
              <a:rPr lang="en-US" dirty="0" err="1"/>
              <a:t>víctima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lona</a:t>
            </a:r>
            <a:r>
              <a:rPr lang="en-US" dirty="0"/>
              <a:t> con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brazos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lados</a:t>
            </a:r>
            <a:r>
              <a:rPr lang="en-US" dirty="0"/>
              <a:t>. A </a:t>
            </a:r>
            <a:r>
              <a:rPr lang="en-US" dirty="0" err="1"/>
              <a:t>continuación</a:t>
            </a:r>
            <a:r>
              <a:rPr lang="en-US" dirty="0"/>
              <a:t>, cuatro personas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agarrar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esquina</a:t>
            </a:r>
            <a:r>
              <a:rPr lang="en-US" dirty="0"/>
              <a:t> de la </a:t>
            </a:r>
            <a:r>
              <a:rPr lang="en-US" dirty="0" err="1"/>
              <a:t>lona</a:t>
            </a:r>
            <a:r>
              <a:rPr lang="en-US" dirty="0"/>
              <a:t> y </a:t>
            </a:r>
            <a:r>
              <a:rPr lang="en-US" dirty="0" err="1"/>
              <a:t>levantarla</a:t>
            </a:r>
            <a:r>
              <a:rPr lang="en-US" dirty="0"/>
              <a:t> para </a:t>
            </a:r>
            <a:r>
              <a:rPr lang="en-US" dirty="0" err="1"/>
              <a:t>mantener</a:t>
            </a:r>
            <a:r>
              <a:rPr lang="en-US" dirty="0"/>
              <a:t> la cabeza de la </a:t>
            </a:r>
            <a:r>
              <a:rPr lang="en-US" dirty="0" err="1"/>
              <a:t>víctima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posición</a:t>
            </a:r>
            <a:r>
              <a:rPr lang="en-US" dirty="0"/>
              <a:t> </a:t>
            </a:r>
            <a:r>
              <a:rPr lang="en-US" dirty="0" err="1"/>
              <a:t>elevada</a:t>
            </a:r>
            <a:r>
              <a:rPr lang="en-US" dirty="0"/>
              <a:t>.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añadirse</a:t>
            </a:r>
            <a:r>
              <a:rPr lang="en-US" dirty="0"/>
              <a:t> </a:t>
            </a:r>
            <a:r>
              <a:rPr lang="en-US" dirty="0" err="1"/>
              <a:t>suficiente</a:t>
            </a:r>
            <a:r>
              <a:rPr lang="en-US" dirty="0"/>
              <a:t> </a:t>
            </a:r>
            <a:r>
              <a:rPr lang="en-US" dirty="0" err="1"/>
              <a:t>hielo</a:t>
            </a:r>
            <a:r>
              <a:rPr lang="en-US" dirty="0"/>
              <a:t> y </a:t>
            </a:r>
            <a:r>
              <a:rPr lang="en-US" dirty="0" err="1"/>
              <a:t>agua</a:t>
            </a:r>
            <a:r>
              <a:rPr lang="en-US" dirty="0"/>
              <a:t> para </a:t>
            </a:r>
            <a:r>
              <a:rPr lang="en-US" dirty="0" err="1"/>
              <a:t>cubrir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cuerpo</a:t>
            </a:r>
            <a:r>
              <a:rPr lang="en-US" dirty="0"/>
              <a:t> lo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posible</a:t>
            </a:r>
            <a:r>
              <a:rPr lang="en-US" dirty="0"/>
              <a:t>. El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circular </a:t>
            </a:r>
            <a:r>
              <a:rPr lang="en-US" dirty="0" err="1"/>
              <a:t>continuamente</a:t>
            </a:r>
            <a:r>
              <a:rPr lang="en-US" dirty="0"/>
              <a:t> al </a:t>
            </a:r>
            <a:r>
              <a:rPr lang="en-US" dirty="0" err="1"/>
              <a:t>agitar</a:t>
            </a:r>
            <a:r>
              <a:rPr lang="en-US" dirty="0"/>
              <a:t> la </a:t>
            </a:r>
            <a:r>
              <a:rPr lang="en-US" dirty="0" err="1"/>
              <a:t>lona</a:t>
            </a:r>
            <a:r>
              <a:rPr lang="en-US" dirty="0"/>
              <a:t>, </a:t>
            </a:r>
            <a:r>
              <a:rPr lang="en-US" dirty="0" err="1"/>
              <a:t>añadiendo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hielo</a:t>
            </a:r>
            <a:r>
              <a:rPr lang="en-US" dirty="0"/>
              <a:t> </a:t>
            </a:r>
            <a:r>
              <a:rPr lang="en-US" dirty="0" err="1"/>
              <a:t>según</a:t>
            </a:r>
            <a:r>
              <a:rPr lang="en-US" dirty="0"/>
              <a:t> se </a:t>
            </a:r>
            <a:r>
              <a:rPr lang="en-US" dirty="0" err="1"/>
              <a:t>necesite</a:t>
            </a:r>
            <a:r>
              <a:rPr lang="en-US" dirty="0"/>
              <a:t> para </a:t>
            </a:r>
            <a:r>
              <a:rPr lang="en-US" dirty="0" err="1"/>
              <a:t>mantener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. La mayor </a:t>
            </a:r>
            <a:r>
              <a:rPr lang="en-US" dirty="0" err="1"/>
              <a:t>parte</a:t>
            </a:r>
            <a:r>
              <a:rPr lang="en-US" dirty="0"/>
              <a:t> de la </a:t>
            </a:r>
            <a:r>
              <a:rPr lang="en-US" dirty="0" err="1"/>
              <a:t>disipación</a:t>
            </a:r>
            <a:r>
              <a:rPr lang="en-US" dirty="0"/>
              <a:t> del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ocurre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superficie</a:t>
            </a:r>
            <a:r>
              <a:rPr lang="en-US" dirty="0"/>
              <a:t> de la </a:t>
            </a:r>
            <a:r>
              <a:rPr lang="en-US" dirty="0" err="1"/>
              <a:t>piel</a:t>
            </a:r>
            <a:r>
              <a:rPr lang="en-US" dirty="0"/>
              <a:t>. </a:t>
            </a:r>
            <a:r>
              <a:rPr lang="en-US" dirty="0" err="1"/>
              <a:t>Agitar</a:t>
            </a:r>
            <a:r>
              <a:rPr lang="en-US" dirty="0"/>
              <a:t> o mover la </a:t>
            </a:r>
            <a:r>
              <a:rPr lang="en-US" dirty="0" err="1"/>
              <a:t>lona</a:t>
            </a:r>
            <a:r>
              <a:rPr lang="en-US" dirty="0"/>
              <a:t> de un </a:t>
            </a:r>
            <a:r>
              <a:rPr lang="en-US" dirty="0" err="1"/>
              <a:t>lado</a:t>
            </a:r>
            <a:r>
              <a:rPr lang="en-US" dirty="0"/>
              <a:t> a </a:t>
            </a:r>
            <a:r>
              <a:rPr lang="en-US" dirty="0" err="1"/>
              <a:t>otro</a:t>
            </a:r>
            <a:r>
              <a:rPr lang="en-US" dirty="0"/>
              <a:t> y </a:t>
            </a:r>
            <a:r>
              <a:rPr lang="en-US" dirty="0" err="1"/>
              <a:t>poner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contacto</a:t>
            </a:r>
            <a:r>
              <a:rPr lang="en-US" dirty="0"/>
              <a:t> con </a:t>
            </a:r>
            <a:r>
              <a:rPr lang="en-US" dirty="0" err="1"/>
              <a:t>todas</a:t>
            </a:r>
            <a:r>
              <a:rPr lang="en-US" dirty="0"/>
              <a:t> las </a:t>
            </a:r>
            <a:r>
              <a:rPr lang="en-US" dirty="0" err="1"/>
              <a:t>partes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 </a:t>
            </a:r>
            <a:r>
              <a:rPr lang="en-US" dirty="0" err="1"/>
              <a:t>hará</a:t>
            </a:r>
            <a:r>
              <a:rPr lang="en-US" dirty="0"/>
              <a:t> que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se escape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rápidamente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Si </a:t>
            </a:r>
            <a:r>
              <a:rPr lang="en-US" dirty="0" err="1"/>
              <a:t>alguien</a:t>
            </a:r>
            <a:r>
              <a:rPr lang="en-US" dirty="0"/>
              <a:t> </a:t>
            </a:r>
            <a:r>
              <a:rPr lang="en-US" dirty="0" err="1"/>
              <a:t>muestra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un golpe de </a:t>
            </a:r>
            <a:r>
              <a:rPr lang="en-US" dirty="0" err="1"/>
              <a:t>calor</a:t>
            </a:r>
            <a:r>
              <a:rPr lang="en-US" dirty="0"/>
              <a:t>, hay que </a:t>
            </a:r>
            <a:r>
              <a:rPr lang="en-US" dirty="0" err="1"/>
              <a:t>llamar</a:t>
            </a:r>
            <a:r>
              <a:rPr lang="en-US" dirty="0"/>
              <a:t> al 911, </a:t>
            </a:r>
            <a:r>
              <a:rPr lang="en-US" dirty="0" err="1"/>
              <a:t>ya</a:t>
            </a:r>
            <a:r>
              <a:rPr lang="en-US" dirty="0"/>
              <a:t> que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métodos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considerarse</a:t>
            </a:r>
            <a:r>
              <a:rPr lang="en-US" dirty="0"/>
              <a:t> </a:t>
            </a:r>
            <a:r>
              <a:rPr lang="en-US" dirty="0" err="1"/>
              <a:t>temporales</a:t>
            </a:r>
            <a:r>
              <a:rPr lang="en-US" dirty="0"/>
              <a:t>.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Ponga</a:t>
            </a:r>
            <a:r>
              <a:rPr lang="en-US" dirty="0"/>
              <a:t> </a:t>
            </a:r>
            <a:r>
              <a:rPr lang="en-US" dirty="0" err="1"/>
              <a:t>énfasis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necesidad</a:t>
            </a:r>
            <a:r>
              <a:rPr lang="en-US" dirty="0"/>
              <a:t> de </a:t>
            </a:r>
            <a:r>
              <a:rPr lang="en-US" dirty="0" err="1"/>
              <a:t>planificar</a:t>
            </a:r>
            <a:r>
              <a:rPr lang="en-US" dirty="0"/>
              <a:t> con </a:t>
            </a:r>
            <a:r>
              <a:rPr lang="en-US" dirty="0" err="1"/>
              <a:t>antelación</a:t>
            </a:r>
            <a:r>
              <a:rPr lang="en-US" dirty="0"/>
              <a:t>. </a:t>
            </a:r>
            <a:r>
              <a:rPr lang="en-US" dirty="0" err="1"/>
              <a:t>Asegúrese</a:t>
            </a:r>
            <a:r>
              <a:rPr lang="en-US" dirty="0"/>
              <a:t> de que las </a:t>
            </a:r>
            <a:r>
              <a:rPr lang="en-US" dirty="0" err="1"/>
              <a:t>compresas</a:t>
            </a:r>
            <a:r>
              <a:rPr lang="en-US" dirty="0"/>
              <a:t> de </a:t>
            </a:r>
            <a:r>
              <a:rPr lang="en-US" dirty="0" err="1"/>
              <a:t>hielo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equipo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 </a:t>
            </a:r>
            <a:r>
              <a:rPr lang="en-US" dirty="0" err="1"/>
              <a:t>estén</a:t>
            </a:r>
            <a:r>
              <a:rPr lang="en-US" dirty="0"/>
              <a:t> a mano. </a:t>
            </a:r>
          </a:p>
          <a:p>
            <a:endParaRPr lang="en-US" dirty="0"/>
          </a:p>
          <a:p>
            <a:r>
              <a:rPr lang="en-US" b="1" dirty="0"/>
              <a:t>Imagen: </a:t>
            </a:r>
            <a:r>
              <a:rPr lang="en-US" b="0" dirty="0"/>
              <a:t>Imagen de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víctima</a:t>
            </a:r>
            <a:r>
              <a:rPr lang="en-US" b="0" dirty="0"/>
              <a:t> de un golpe de </a:t>
            </a:r>
            <a:r>
              <a:rPr lang="en-US" b="0" dirty="0" err="1"/>
              <a:t>calor</a:t>
            </a:r>
            <a:r>
              <a:rPr lang="en-US" b="0" dirty="0"/>
              <a:t> con </a:t>
            </a:r>
            <a:r>
              <a:rPr lang="en-US" b="0" dirty="0" err="1"/>
              <a:t>compresas</a:t>
            </a:r>
            <a:r>
              <a:rPr lang="en-US" b="0" dirty="0"/>
              <a:t> de </a:t>
            </a:r>
            <a:r>
              <a:rPr lang="en-US" b="0" dirty="0" err="1"/>
              <a:t>hielo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cuello</a:t>
            </a:r>
            <a:r>
              <a:rPr lang="en-US" b="0" dirty="0"/>
              <a:t>, las </a:t>
            </a:r>
            <a:r>
              <a:rPr lang="en-US" b="0" dirty="0" err="1"/>
              <a:t>axilas</a:t>
            </a:r>
            <a:r>
              <a:rPr lang="en-US" b="0" dirty="0"/>
              <a:t> y la zona inguinal. </a:t>
            </a:r>
          </a:p>
          <a:p>
            <a:r>
              <a:rPr lang="en-US" b="1" dirty="0"/>
              <a:t>Fuente de la imagen: </a:t>
            </a:r>
            <a:r>
              <a:rPr lang="en-US" b="0" dirty="0"/>
              <a:t>https://</a:t>
            </a:r>
            <a:r>
              <a:rPr lang="en-US" b="0" dirty="0" err="1"/>
              <a:t>www.nyp.org</a:t>
            </a:r>
            <a:r>
              <a:rPr lang="en-US" b="0" dirty="0"/>
              <a:t>/</a:t>
            </a:r>
            <a:r>
              <a:rPr lang="en-US" b="0" dirty="0" err="1"/>
              <a:t>healthlibrary</a:t>
            </a:r>
            <a:r>
              <a:rPr lang="en-US" b="0" dirty="0"/>
              <a:t>/multimedia/placement-of-ice-bags-for-heatstroke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731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debe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establecer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sistema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compañeros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empleados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cuiden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otros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incluso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estén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aclimatando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ambiente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caluroso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algn="l">
              <a:buFont typeface="Arial" panose="020B0604020202020204" pitchFamily="34" charset="0"/>
              <a:buNone/>
            </a:pP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 nota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alguien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débil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náuseas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mareado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vómitos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confuso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desmaya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está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irritable,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importante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actuar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inmediato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Darles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beber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agua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Llévelos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zona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fresca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Refrésquelos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agua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hielo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ventilador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Quíteles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ropa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innecesaria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No les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deje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solos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llame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911 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busque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atención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médica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676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Repase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uno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escenarios</a:t>
            </a:r>
            <a:r>
              <a:rPr lang="en-US" dirty="0"/>
              <a:t> con la </a:t>
            </a:r>
            <a:r>
              <a:rPr lang="en-US" dirty="0" err="1"/>
              <a:t>clase</a:t>
            </a:r>
            <a:r>
              <a:rPr lang="en-US" dirty="0"/>
              <a:t>. </a:t>
            </a:r>
            <a:r>
              <a:rPr lang="en-US" dirty="0" err="1"/>
              <a:t>Pregúnteles</a:t>
            </a:r>
            <a:r>
              <a:rPr lang="en-US" dirty="0"/>
              <a:t>: ¿de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trastorno</a:t>
            </a:r>
            <a:r>
              <a:rPr lang="en-US" dirty="0"/>
              <a:t> de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padeciendo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empleado</a:t>
            </a:r>
            <a:r>
              <a:rPr lang="en-US" dirty="0"/>
              <a:t>? 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tratamiento</a:t>
            </a:r>
            <a:r>
              <a:rPr lang="en-US" dirty="0"/>
              <a:t> de </a:t>
            </a:r>
            <a:r>
              <a:rPr lang="en-US" dirty="0" err="1"/>
              <a:t>primeros</a:t>
            </a:r>
            <a:r>
              <a:rPr lang="en-US" dirty="0"/>
              <a:t> </a:t>
            </a:r>
            <a:r>
              <a:rPr lang="en-US" dirty="0" err="1"/>
              <a:t>auxilios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recibir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empleado</a:t>
            </a:r>
            <a:r>
              <a:rPr lang="en-US" dirty="0"/>
              <a:t>? 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empleado</a:t>
            </a:r>
            <a:r>
              <a:rPr lang="en-US" dirty="0"/>
              <a:t> para </a:t>
            </a:r>
            <a:r>
              <a:rPr lang="en-US" dirty="0" err="1"/>
              <a:t>aliviar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trastorno</a:t>
            </a:r>
            <a:r>
              <a:rPr lang="en-US" dirty="0"/>
              <a:t>? 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supervisor y/o sus </a:t>
            </a:r>
            <a:r>
              <a:rPr lang="en-US" dirty="0" err="1"/>
              <a:t>compañeros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483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Reggie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sufriendo</a:t>
            </a:r>
            <a:r>
              <a:rPr lang="en-US" dirty="0"/>
              <a:t> un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Debe</a:t>
            </a:r>
            <a:r>
              <a:rPr lang="en-US" dirty="0"/>
              <a:t> ser </a:t>
            </a:r>
            <a:r>
              <a:rPr lang="en-US" dirty="0" err="1"/>
              <a:t>trasladado</a:t>
            </a:r>
            <a:r>
              <a:rPr lang="en-US" dirty="0"/>
              <a:t> a un </a:t>
            </a:r>
            <a:r>
              <a:rPr lang="en-US" dirty="0" err="1"/>
              <a:t>lugar</a:t>
            </a:r>
            <a:r>
              <a:rPr lang="en-US" dirty="0"/>
              <a:t> fresco, </a:t>
            </a:r>
            <a:r>
              <a:rPr lang="en-US" dirty="0" err="1"/>
              <a:t>beber</a:t>
            </a:r>
            <a:r>
              <a:rPr lang="en-US" dirty="0"/>
              <a:t> </a:t>
            </a:r>
            <a:r>
              <a:rPr lang="en-US" dirty="0" err="1"/>
              <a:t>líquidos</a:t>
            </a:r>
            <a:r>
              <a:rPr lang="en-US" dirty="0"/>
              <a:t>, </a:t>
            </a:r>
            <a:r>
              <a:rPr lang="en-US" dirty="0" err="1"/>
              <a:t>quitarse</a:t>
            </a:r>
            <a:r>
              <a:rPr lang="en-US" dirty="0"/>
              <a:t> la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suelta</a:t>
            </a:r>
            <a:r>
              <a:rPr lang="en-US" dirty="0"/>
              <a:t>, </a:t>
            </a:r>
            <a:r>
              <a:rPr lang="en-US" dirty="0" err="1"/>
              <a:t>darse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ducha</a:t>
            </a:r>
            <a:r>
              <a:rPr lang="en-US" dirty="0"/>
              <a:t> o un </a:t>
            </a:r>
            <a:r>
              <a:rPr lang="en-US" dirty="0" err="1"/>
              <a:t>baño</a:t>
            </a:r>
            <a:r>
              <a:rPr lang="en-US" dirty="0"/>
              <a:t> fresco o </a:t>
            </a:r>
            <a:r>
              <a:rPr lang="en-US" dirty="0" err="1"/>
              <a:t>ponerse</a:t>
            </a:r>
            <a:r>
              <a:rPr lang="en-US" dirty="0"/>
              <a:t> </a:t>
            </a:r>
            <a:r>
              <a:rPr lang="en-US" dirty="0" err="1"/>
              <a:t>toallas</a:t>
            </a:r>
            <a:r>
              <a:rPr lang="en-US" dirty="0"/>
              <a:t> </a:t>
            </a:r>
            <a:r>
              <a:rPr lang="en-US" dirty="0" err="1"/>
              <a:t>empapadas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piel</a:t>
            </a:r>
            <a:r>
              <a:rPr lang="en-US" dirty="0"/>
              <a:t>. Sus </a:t>
            </a:r>
            <a:r>
              <a:rPr lang="en-US" dirty="0" err="1"/>
              <a:t>compañeros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y/o </a:t>
            </a:r>
            <a:r>
              <a:rPr lang="en-US" dirty="0" err="1"/>
              <a:t>su</a:t>
            </a:r>
            <a:r>
              <a:rPr lang="en-US" dirty="0"/>
              <a:t> supervisor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quedarse</a:t>
            </a:r>
            <a:r>
              <a:rPr lang="en-US" dirty="0"/>
              <a:t> con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mientras</a:t>
            </a:r>
            <a:r>
              <a:rPr lang="en-US" dirty="0"/>
              <a:t> se </a:t>
            </a:r>
            <a:r>
              <a:rPr lang="en-US" dirty="0" err="1"/>
              <a:t>enfría</a:t>
            </a:r>
            <a:r>
              <a:rPr lang="en-US" dirty="0"/>
              <a:t>. Si </a:t>
            </a:r>
            <a:r>
              <a:rPr lang="en-US" dirty="0" err="1"/>
              <a:t>sigue</a:t>
            </a:r>
            <a:r>
              <a:rPr lang="en-US" dirty="0"/>
              <a:t> </a:t>
            </a:r>
            <a:r>
              <a:rPr lang="en-US" dirty="0" err="1"/>
              <a:t>presentando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, </a:t>
            </a:r>
            <a:r>
              <a:rPr lang="en-US" dirty="0" err="1"/>
              <a:t>su</a:t>
            </a:r>
            <a:r>
              <a:rPr lang="en-US" dirty="0"/>
              <a:t> supervisor o sus </a:t>
            </a:r>
            <a:r>
              <a:rPr lang="en-US" dirty="0" err="1"/>
              <a:t>compañeros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llevarle</a:t>
            </a:r>
            <a:r>
              <a:rPr lang="en-US" dirty="0"/>
              <a:t> 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clínica</a:t>
            </a:r>
            <a:r>
              <a:rPr lang="en-US" dirty="0"/>
              <a:t> o 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sala</a:t>
            </a:r>
            <a:r>
              <a:rPr lang="en-US" dirty="0"/>
              <a:t> de </a:t>
            </a:r>
            <a:r>
              <a:rPr lang="en-US" dirty="0" err="1"/>
              <a:t>emergencias</a:t>
            </a:r>
            <a:r>
              <a:rPr lang="en-US" dirty="0"/>
              <a:t> para ser </a:t>
            </a:r>
            <a:r>
              <a:rPr lang="en-US" dirty="0" err="1"/>
              <a:t>evaluados</a:t>
            </a:r>
            <a:r>
              <a:rPr lang="en-US" dirty="0"/>
              <a:t> y </a:t>
            </a:r>
            <a:r>
              <a:rPr lang="en-US" dirty="0" err="1"/>
              <a:t>recibir</a:t>
            </a:r>
            <a:r>
              <a:rPr lang="en-US" dirty="0"/>
              <a:t> </a:t>
            </a:r>
            <a:r>
              <a:rPr lang="en-US" dirty="0" err="1"/>
              <a:t>tratamiento</a:t>
            </a:r>
            <a:r>
              <a:rPr lang="en-US" dirty="0"/>
              <a:t> </a:t>
            </a:r>
            <a:r>
              <a:rPr lang="en-US" dirty="0" err="1"/>
              <a:t>médico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87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7024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Hallie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sufriendo</a:t>
            </a:r>
            <a:r>
              <a:rPr lang="en-US" dirty="0"/>
              <a:t> un golpe de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Su</a:t>
            </a:r>
            <a:r>
              <a:rPr lang="en-US" dirty="0"/>
              <a:t> supervisor o sus </a:t>
            </a:r>
            <a:r>
              <a:rPr lang="en-US" dirty="0" err="1"/>
              <a:t>compañeros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llamar</a:t>
            </a:r>
            <a:r>
              <a:rPr lang="en-US" dirty="0"/>
              <a:t> </a:t>
            </a:r>
            <a:r>
              <a:rPr lang="en-US" dirty="0" err="1"/>
              <a:t>inmediatamente</a:t>
            </a:r>
            <a:r>
              <a:rPr lang="en-US" dirty="0"/>
              <a:t> al 911. Hallie </a:t>
            </a:r>
            <a:r>
              <a:rPr lang="en-US" dirty="0" err="1"/>
              <a:t>debe</a:t>
            </a:r>
            <a:r>
              <a:rPr lang="en-US" dirty="0"/>
              <a:t> ser </a:t>
            </a:r>
            <a:r>
              <a:rPr lang="en-US" dirty="0" err="1"/>
              <a:t>trasladada</a:t>
            </a:r>
            <a:r>
              <a:rPr lang="en-US" dirty="0"/>
              <a:t> a </a:t>
            </a:r>
            <a:r>
              <a:rPr lang="en-US" dirty="0" err="1"/>
              <a:t>una</a:t>
            </a:r>
            <a:r>
              <a:rPr lang="en-US" dirty="0"/>
              <a:t> zona fresca y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emplearse</a:t>
            </a:r>
            <a:r>
              <a:rPr lang="en-US" dirty="0"/>
              <a:t> </a:t>
            </a:r>
            <a:r>
              <a:rPr lang="en-US" dirty="0" err="1"/>
              <a:t>métodos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. Los </a:t>
            </a:r>
            <a:r>
              <a:rPr lang="en-US" dirty="0" err="1"/>
              <a:t>métodos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 </a:t>
            </a:r>
            <a:r>
              <a:rPr lang="en-US" dirty="0" err="1"/>
              <a:t>incluyen</a:t>
            </a:r>
            <a:r>
              <a:rPr lang="en-US" dirty="0"/>
              <a:t> la </a:t>
            </a:r>
            <a:r>
              <a:rPr lang="en-US" dirty="0" err="1"/>
              <a:t>inmersión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enfriamiento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evaporación</a:t>
            </a:r>
            <a:r>
              <a:rPr lang="en-US" dirty="0"/>
              <a:t>, </a:t>
            </a:r>
            <a:r>
              <a:rPr lang="en-US" dirty="0" err="1"/>
              <a:t>envolver</a:t>
            </a:r>
            <a:r>
              <a:rPr lang="en-US" dirty="0"/>
              <a:t> a Hallie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manta de </a:t>
            </a:r>
            <a:r>
              <a:rPr lang="en-US" dirty="0" err="1"/>
              <a:t>enfriamiento</a:t>
            </a:r>
            <a:r>
              <a:rPr lang="en-US" dirty="0"/>
              <a:t> y </a:t>
            </a:r>
            <a:r>
              <a:rPr lang="en-US" dirty="0" err="1"/>
              <a:t>aplicarle</a:t>
            </a:r>
            <a:r>
              <a:rPr lang="en-US" dirty="0"/>
              <a:t> </a:t>
            </a:r>
            <a:r>
              <a:rPr lang="en-US" dirty="0" err="1"/>
              <a:t>compresas</a:t>
            </a:r>
            <a:r>
              <a:rPr lang="en-US" dirty="0"/>
              <a:t> de </a:t>
            </a:r>
            <a:r>
              <a:rPr lang="en-US" dirty="0" err="1"/>
              <a:t>hielo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cuello</a:t>
            </a:r>
            <a:r>
              <a:rPr lang="en-US" dirty="0"/>
              <a:t>, las </a:t>
            </a:r>
            <a:r>
              <a:rPr lang="en-US" dirty="0" err="1"/>
              <a:t>axilas</a:t>
            </a:r>
            <a:r>
              <a:rPr lang="en-US" dirty="0"/>
              <a:t> y la zona inguinal, o </a:t>
            </a:r>
            <a:r>
              <a:rPr lang="en-US" dirty="0" err="1"/>
              <a:t>utilizar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método</a:t>
            </a:r>
            <a:r>
              <a:rPr lang="en-US" dirty="0"/>
              <a:t> TACO.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016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siguiente</a:t>
            </a:r>
            <a:r>
              <a:rPr lang="en-US" dirty="0"/>
              <a:t> </a:t>
            </a:r>
            <a:r>
              <a:rPr lang="en-US" dirty="0" err="1"/>
              <a:t>sección</a:t>
            </a:r>
            <a:r>
              <a:rPr lang="en-US" dirty="0"/>
              <a:t> del </a:t>
            </a:r>
            <a:r>
              <a:rPr lang="en-US" dirty="0" err="1"/>
              <a:t>curso</a:t>
            </a:r>
            <a:r>
              <a:rPr lang="en-US" dirty="0"/>
              <a:t> se </a:t>
            </a:r>
            <a:r>
              <a:rPr lang="en-US" dirty="0" err="1"/>
              <a:t>centrará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prevención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Abarcará</a:t>
            </a:r>
            <a:r>
              <a:rPr lang="en-US" dirty="0"/>
              <a:t> las </a:t>
            </a:r>
            <a:r>
              <a:rPr lang="en-US" dirty="0" err="1"/>
              <a:t>formas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que tanto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empleadores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ayudar</a:t>
            </a:r>
            <a:r>
              <a:rPr lang="en-US" dirty="0"/>
              <a:t> a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586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MyriadPro"/>
              </a:rPr>
              <a:t>Los </a:t>
            </a:r>
            <a:r>
              <a:rPr lang="en-US" sz="1200" dirty="0" err="1">
                <a:effectLst/>
                <a:latin typeface="MyriadPro"/>
              </a:rPr>
              <a:t>administradores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deben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tener</a:t>
            </a:r>
            <a:r>
              <a:rPr lang="en-US" sz="1200" dirty="0">
                <a:effectLst/>
                <a:latin typeface="MyriadPro"/>
              </a:rPr>
              <a:t> un plan formal para la </a:t>
            </a:r>
            <a:r>
              <a:rPr lang="en-US" sz="1200" dirty="0" err="1">
                <a:effectLst/>
                <a:latin typeface="MyriadPro"/>
              </a:rPr>
              <a:t>aclimatación</a:t>
            </a:r>
            <a:r>
              <a:rPr lang="en-US" sz="1200" dirty="0">
                <a:effectLst/>
                <a:latin typeface="MyriadPro"/>
              </a:rPr>
              <a:t> de </a:t>
            </a:r>
            <a:r>
              <a:rPr lang="en-US" sz="1200" dirty="0" err="1">
                <a:effectLst/>
                <a:latin typeface="MyriadPro"/>
              </a:rPr>
              <a:t>los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empleados</a:t>
            </a:r>
            <a:r>
              <a:rPr lang="en-US" sz="1200" dirty="0">
                <a:effectLst/>
                <a:latin typeface="MyriadPro"/>
              </a:rPr>
              <a:t> que </a:t>
            </a:r>
            <a:r>
              <a:rPr lang="en-US" sz="1200" dirty="0" err="1">
                <a:effectLst/>
                <a:latin typeface="MyriadPro"/>
              </a:rPr>
              <a:t>trabajen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en</a:t>
            </a:r>
            <a:r>
              <a:rPr lang="en-US" sz="1200" dirty="0">
                <a:effectLst/>
                <a:latin typeface="MyriadPro"/>
              </a:rPr>
              <a:t> ambientes </a:t>
            </a:r>
            <a:r>
              <a:rPr lang="en-US" sz="1200" dirty="0" err="1">
                <a:effectLst/>
                <a:latin typeface="MyriadPro"/>
              </a:rPr>
              <a:t>calurosos</a:t>
            </a:r>
            <a:r>
              <a:rPr lang="en-US" sz="1200" dirty="0">
                <a:effectLst/>
                <a:latin typeface="MyriadPro"/>
              </a:rPr>
              <a:t>. </a:t>
            </a:r>
            <a:r>
              <a:rPr lang="en-US" dirty="0"/>
              <a:t>No es </a:t>
            </a:r>
            <a:r>
              <a:rPr lang="en-US" dirty="0" err="1"/>
              <a:t>seguro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nuevos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comenzar</a:t>
            </a:r>
            <a:r>
              <a:rPr lang="en-US" dirty="0"/>
              <a:t> a plena </a:t>
            </a:r>
            <a:r>
              <a:rPr lang="en-US" dirty="0" err="1"/>
              <a:t>intensidad</a:t>
            </a:r>
            <a:r>
              <a:rPr lang="en-US" dirty="0"/>
              <a:t>. </a:t>
            </a:r>
            <a:r>
              <a:rPr lang="en-US" sz="1200" dirty="0" err="1">
                <a:effectLst/>
                <a:latin typeface="MyriadPro"/>
              </a:rPr>
              <a:t>Puede</a:t>
            </a:r>
            <a:r>
              <a:rPr lang="en-US" sz="1200" dirty="0">
                <a:effectLst/>
                <a:latin typeface="MyriadPro"/>
              </a:rPr>
              <a:t> que sea </a:t>
            </a:r>
            <a:r>
              <a:rPr lang="en-US" sz="1200" dirty="0" err="1">
                <a:effectLst/>
                <a:latin typeface="MyriadPro"/>
              </a:rPr>
              <a:t>necesario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hacer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modificaciones</a:t>
            </a:r>
            <a:r>
              <a:rPr lang="en-US" sz="1200" dirty="0">
                <a:effectLst/>
                <a:latin typeface="MyriadPro"/>
              </a:rPr>
              <a:t> al </a:t>
            </a:r>
            <a:r>
              <a:rPr lang="en-US" sz="1200" dirty="0" err="1">
                <a:effectLst/>
                <a:latin typeface="MyriadPro"/>
              </a:rPr>
              <a:t>horario</a:t>
            </a:r>
            <a:r>
              <a:rPr lang="en-US" sz="1200" dirty="0">
                <a:effectLst/>
                <a:latin typeface="MyriadPro"/>
              </a:rPr>
              <a:t> de </a:t>
            </a:r>
            <a:r>
              <a:rPr lang="en-US" sz="1200" dirty="0" err="1">
                <a:effectLst/>
                <a:latin typeface="MyriadPro"/>
              </a:rPr>
              <a:t>aclimatación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según</a:t>
            </a:r>
            <a:r>
              <a:rPr lang="en-US" sz="1200" dirty="0">
                <a:effectLst/>
                <a:latin typeface="MyriadPro"/>
              </a:rPr>
              <a:t> la </a:t>
            </a:r>
            <a:r>
              <a:rPr lang="en-US" sz="1200" dirty="0" err="1">
                <a:effectLst/>
                <a:latin typeface="MyriadPro"/>
              </a:rPr>
              <a:t>situación</a:t>
            </a:r>
            <a:r>
              <a:rPr lang="en-US" sz="1200" dirty="0">
                <a:effectLst/>
                <a:latin typeface="MyriadPro"/>
              </a:rPr>
              <a:t> del </a:t>
            </a:r>
            <a:r>
              <a:rPr lang="en-US" sz="1200" dirty="0" err="1">
                <a:effectLst/>
                <a:latin typeface="MyriadPro"/>
              </a:rPr>
              <a:t>lugar</a:t>
            </a:r>
            <a:r>
              <a:rPr lang="en-US" sz="1200" dirty="0">
                <a:effectLst/>
                <a:latin typeface="MyriadPro"/>
              </a:rPr>
              <a:t> de </a:t>
            </a:r>
            <a:r>
              <a:rPr lang="en-US" sz="1200" dirty="0" err="1">
                <a:effectLst/>
                <a:latin typeface="MyriadPro"/>
              </a:rPr>
              <a:t>trabajo</a:t>
            </a:r>
            <a:r>
              <a:rPr lang="en-US" sz="1200" dirty="0">
                <a:effectLst/>
                <a:latin typeface="MyriadPro"/>
              </a:rPr>
              <a:t> y </a:t>
            </a:r>
            <a:r>
              <a:rPr lang="en-US" sz="1200" dirty="0" err="1">
                <a:effectLst/>
                <a:latin typeface="MyriadPro"/>
              </a:rPr>
              <a:t>factores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individuales</a:t>
            </a:r>
            <a:r>
              <a:rPr lang="en-US" sz="1200" dirty="0">
                <a:effectLst/>
                <a:latin typeface="MyriadPro"/>
              </a:rPr>
              <a:t>.</a:t>
            </a:r>
            <a:r>
              <a:rPr lang="en-US" dirty="0"/>
              <a:t> </a:t>
            </a:r>
            <a:r>
              <a:rPr lang="en-US" dirty="0" err="1"/>
              <a:t>Aunque</a:t>
            </a:r>
            <a:r>
              <a:rPr lang="en-US" dirty="0"/>
              <a:t> </a:t>
            </a:r>
            <a:r>
              <a:rPr lang="en-US" dirty="0" err="1"/>
              <a:t>todavía</a:t>
            </a:r>
            <a:r>
              <a:rPr lang="en-US" dirty="0"/>
              <a:t> no </a:t>
            </a:r>
            <a:r>
              <a:rPr lang="en-US" dirty="0" err="1"/>
              <a:t>estarán</a:t>
            </a:r>
            <a:r>
              <a:rPr lang="en-US" dirty="0"/>
              <a:t> </a:t>
            </a:r>
            <a:r>
              <a:rPr lang="en-US" dirty="0" err="1"/>
              <a:t>totalmente</a:t>
            </a:r>
            <a:r>
              <a:rPr lang="en-US" dirty="0"/>
              <a:t> </a:t>
            </a:r>
            <a:r>
              <a:rPr lang="en-US" dirty="0" err="1"/>
              <a:t>aclimatados</a:t>
            </a:r>
            <a:r>
              <a:rPr lang="en-US" dirty="0"/>
              <a:t>, la </a:t>
            </a:r>
            <a:r>
              <a:rPr lang="en-US" dirty="0" err="1"/>
              <a:t>mayoría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 sin </a:t>
            </a:r>
            <a:r>
              <a:rPr lang="en-US" dirty="0" err="1"/>
              <a:t>peligro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jornada </a:t>
            </a:r>
            <a:r>
              <a:rPr lang="en-US" dirty="0" err="1"/>
              <a:t>completa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tras</a:t>
            </a:r>
            <a:r>
              <a:rPr lang="en-US" dirty="0"/>
              <a:t> cuatro días de </a:t>
            </a:r>
            <a:r>
              <a:rPr lang="en-US" dirty="0" err="1"/>
              <a:t>aumento</a:t>
            </a:r>
            <a:r>
              <a:rPr lang="en-US" dirty="0"/>
              <a:t> gradual. La </a:t>
            </a:r>
            <a:r>
              <a:rPr lang="en-US" dirty="0" err="1"/>
              <a:t>mayoría</a:t>
            </a:r>
            <a:r>
              <a:rPr lang="en-US" dirty="0"/>
              <a:t> de las personas </a:t>
            </a:r>
            <a:r>
              <a:rPr lang="en-US" dirty="0" err="1"/>
              <a:t>seguirán</a:t>
            </a:r>
            <a:r>
              <a:rPr lang="en-US" dirty="0"/>
              <a:t> </a:t>
            </a:r>
            <a:r>
              <a:rPr lang="en-US" dirty="0" err="1"/>
              <a:t>viendo</a:t>
            </a:r>
            <a:r>
              <a:rPr lang="en-US" dirty="0"/>
              <a:t> </a:t>
            </a:r>
            <a:r>
              <a:rPr lang="en-US" dirty="0" err="1"/>
              <a:t>mejoras</a:t>
            </a:r>
            <a:r>
              <a:rPr lang="en-US" dirty="0"/>
              <a:t> </a:t>
            </a:r>
            <a:r>
              <a:rPr lang="en-US" dirty="0" err="1"/>
              <a:t>beneficiosas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tolerancia</a:t>
            </a:r>
            <a:r>
              <a:rPr lang="en-US" dirty="0"/>
              <a:t> al </a:t>
            </a:r>
            <a:r>
              <a:rPr lang="en-US" dirty="0" err="1"/>
              <a:t>calor</a:t>
            </a:r>
            <a:r>
              <a:rPr lang="en-US" dirty="0"/>
              <a:t> hasta 2 </a:t>
            </a:r>
            <a:r>
              <a:rPr lang="en-US" dirty="0" err="1"/>
              <a:t>semanas</a:t>
            </a:r>
            <a:r>
              <a:rPr lang="en-US" dirty="0"/>
              <a:t> </a:t>
            </a:r>
            <a:r>
              <a:rPr lang="en-US" dirty="0" err="1"/>
              <a:t>después</a:t>
            </a:r>
            <a:r>
              <a:rPr lang="en-US" dirty="0"/>
              <a:t> del </a:t>
            </a:r>
            <a:r>
              <a:rPr lang="en-US" dirty="0" err="1"/>
              <a:t>comienzo</a:t>
            </a:r>
            <a:r>
              <a:rPr lang="en-US" dirty="0"/>
              <a:t> de la </a:t>
            </a:r>
            <a:r>
              <a:rPr lang="en-US" dirty="0" err="1"/>
              <a:t>exposición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MyriadPro"/>
              </a:rPr>
              <a:t>La </a:t>
            </a:r>
            <a:r>
              <a:rPr lang="en-US" sz="1200" dirty="0" err="1">
                <a:effectLst/>
                <a:latin typeface="MyriadPro"/>
              </a:rPr>
              <a:t>aclimatación</a:t>
            </a:r>
            <a:r>
              <a:rPr lang="en-US" sz="1200" dirty="0">
                <a:effectLst/>
                <a:latin typeface="MyriadPro"/>
              </a:rPr>
              <a:t> se </a:t>
            </a:r>
            <a:r>
              <a:rPr lang="en-US" sz="1200" dirty="0" err="1">
                <a:effectLst/>
                <a:latin typeface="MyriadPro"/>
              </a:rPr>
              <a:t>mantendra</a:t>
            </a:r>
            <a:r>
              <a:rPr lang="en-US" sz="1200" dirty="0">
                <a:effectLst/>
                <a:latin typeface="MyriadPro"/>
              </a:rPr>
              <a:t>́ </a:t>
            </a:r>
            <a:r>
              <a:rPr lang="en-US" sz="1200" dirty="0" err="1">
                <a:effectLst/>
                <a:latin typeface="MyriadPro"/>
              </a:rPr>
              <a:t>durante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unos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cuantos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días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después</a:t>
            </a:r>
            <a:r>
              <a:rPr lang="en-US" sz="1200" dirty="0">
                <a:effectLst/>
                <a:latin typeface="MyriadPro"/>
              </a:rPr>
              <a:t> de que se </a:t>
            </a:r>
            <a:r>
              <a:rPr lang="en-US" sz="1200" dirty="0" err="1">
                <a:effectLst/>
                <a:latin typeface="MyriadPro"/>
              </a:rPr>
              <a:t>interrumpa</a:t>
            </a:r>
            <a:r>
              <a:rPr lang="en-US" sz="1200" dirty="0">
                <a:effectLst/>
                <a:latin typeface="MyriadPro"/>
              </a:rPr>
              <a:t> la </a:t>
            </a:r>
            <a:r>
              <a:rPr lang="en-US" sz="1200" dirty="0" err="1">
                <a:effectLst/>
                <a:latin typeface="MyriadPro"/>
              </a:rPr>
              <a:t>exposición</a:t>
            </a:r>
            <a:r>
              <a:rPr lang="en-US" sz="1200" dirty="0">
                <a:effectLst/>
                <a:latin typeface="MyriadPro"/>
              </a:rPr>
              <a:t> al </a:t>
            </a:r>
            <a:r>
              <a:rPr lang="en-US" sz="1200" dirty="0" err="1">
                <a:effectLst/>
                <a:latin typeface="MyriadPro"/>
              </a:rPr>
              <a:t>calor</a:t>
            </a:r>
            <a:r>
              <a:rPr lang="en-US" sz="1200" dirty="0">
                <a:effectLst/>
                <a:latin typeface="MyriadPro"/>
              </a:rPr>
              <a:t>, </a:t>
            </a:r>
            <a:r>
              <a:rPr lang="en-US" sz="1200" dirty="0" err="1">
                <a:effectLst/>
                <a:latin typeface="MyriadPro"/>
              </a:rPr>
              <a:t>pero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comenzara</a:t>
            </a:r>
            <a:r>
              <a:rPr lang="en-US" sz="1200" dirty="0">
                <a:effectLst/>
                <a:latin typeface="MyriadPro"/>
              </a:rPr>
              <a:t>́ a </a:t>
            </a:r>
            <a:r>
              <a:rPr lang="en-US" sz="1200" dirty="0" err="1">
                <a:effectLst/>
                <a:latin typeface="MyriadPro"/>
              </a:rPr>
              <a:t>perderse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después</a:t>
            </a:r>
            <a:r>
              <a:rPr lang="en-US" sz="1200" dirty="0">
                <a:effectLst/>
                <a:latin typeface="MyriadPro"/>
              </a:rPr>
              <a:t> de pasar </a:t>
            </a:r>
            <a:r>
              <a:rPr lang="en-US" sz="1200" dirty="0" err="1">
                <a:effectLst/>
                <a:latin typeface="MyriadPro"/>
              </a:rPr>
              <a:t>aproximadamente</a:t>
            </a:r>
            <a:r>
              <a:rPr lang="en-US" sz="1200" dirty="0">
                <a:effectLst/>
                <a:latin typeface="MyriadPro"/>
              </a:rPr>
              <a:t> 1 </a:t>
            </a:r>
            <a:r>
              <a:rPr lang="en-US" sz="1200" dirty="0" err="1">
                <a:effectLst/>
                <a:latin typeface="MyriadPro"/>
              </a:rPr>
              <a:t>semana</a:t>
            </a:r>
            <a:r>
              <a:rPr lang="en-US" sz="1200" dirty="0">
                <a:effectLst/>
                <a:latin typeface="MyriadPro"/>
              </a:rPr>
              <a:t> sin </a:t>
            </a:r>
            <a:r>
              <a:rPr lang="en-US" sz="1200" dirty="0" err="1">
                <a:effectLst/>
                <a:latin typeface="MyriadPro"/>
              </a:rPr>
              <a:t>realizar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trabajo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en</a:t>
            </a:r>
            <a:r>
              <a:rPr lang="en-US" sz="1200" dirty="0">
                <a:effectLst/>
                <a:latin typeface="MyriadPro"/>
              </a:rPr>
              <a:t> ambientes </a:t>
            </a:r>
            <a:r>
              <a:rPr lang="en-US" sz="1200" dirty="0" err="1">
                <a:effectLst/>
                <a:latin typeface="MyriadPro"/>
              </a:rPr>
              <a:t>calurosos</a:t>
            </a:r>
            <a:r>
              <a:rPr lang="en-US" sz="1200" dirty="0">
                <a:effectLst/>
                <a:latin typeface="MyriadPro"/>
              </a:rPr>
              <a:t>.</a:t>
            </a:r>
            <a:r>
              <a:rPr lang="en-US" dirty="0"/>
              <a:t> </a:t>
            </a:r>
            <a:r>
              <a:rPr lang="en-US" sz="1200" dirty="0" err="1">
                <a:effectLst/>
                <a:latin typeface="MyriadPro"/>
              </a:rPr>
              <a:t>Después</a:t>
            </a:r>
            <a:r>
              <a:rPr lang="en-US" sz="1200" dirty="0">
                <a:effectLst/>
                <a:latin typeface="MyriadPro"/>
              </a:rPr>
              <a:t> de pasar 1 </a:t>
            </a:r>
            <a:r>
              <a:rPr lang="en-US" sz="1200" dirty="0" err="1">
                <a:effectLst/>
                <a:latin typeface="MyriadPro"/>
              </a:rPr>
              <a:t>mes</a:t>
            </a:r>
            <a:r>
              <a:rPr lang="en-US" sz="1200" dirty="0">
                <a:effectLst/>
                <a:latin typeface="MyriadPro"/>
              </a:rPr>
              <a:t> sin </a:t>
            </a:r>
            <a:r>
              <a:rPr lang="en-US" sz="1200" dirty="0" err="1">
                <a:effectLst/>
                <a:latin typeface="MyriadPro"/>
              </a:rPr>
              <a:t>trabajar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en</a:t>
            </a:r>
            <a:r>
              <a:rPr lang="en-US" sz="1200" dirty="0">
                <a:effectLst/>
                <a:latin typeface="MyriadPro"/>
              </a:rPr>
              <a:t> ambientes </a:t>
            </a:r>
            <a:r>
              <a:rPr lang="en-US" sz="1200" dirty="0" err="1">
                <a:effectLst/>
                <a:latin typeface="MyriadPro"/>
              </a:rPr>
              <a:t>calurosos</a:t>
            </a:r>
            <a:r>
              <a:rPr lang="en-US" sz="1200" dirty="0">
                <a:effectLst/>
                <a:latin typeface="MyriadPro"/>
              </a:rPr>
              <a:t>, la </a:t>
            </a:r>
            <a:r>
              <a:rPr lang="en-US" sz="1200" dirty="0" err="1">
                <a:effectLst/>
                <a:latin typeface="MyriadPro"/>
              </a:rPr>
              <a:t>tolerancia</a:t>
            </a:r>
            <a:r>
              <a:rPr lang="en-US" sz="1200" dirty="0">
                <a:effectLst/>
                <a:latin typeface="MyriadPro"/>
              </a:rPr>
              <a:t> al </a:t>
            </a:r>
            <a:r>
              <a:rPr lang="en-US" sz="1200" dirty="0" err="1">
                <a:effectLst/>
                <a:latin typeface="MyriadPro"/>
              </a:rPr>
              <a:t>calor</a:t>
            </a:r>
            <a:r>
              <a:rPr lang="en-US" sz="1200" dirty="0">
                <a:effectLst/>
                <a:latin typeface="MyriadPro"/>
              </a:rPr>
              <a:t> de la </a:t>
            </a:r>
            <a:r>
              <a:rPr lang="en-US" sz="1200" dirty="0" err="1">
                <a:effectLst/>
                <a:latin typeface="MyriadPro"/>
              </a:rPr>
              <a:t>mayoría</a:t>
            </a:r>
            <a:r>
              <a:rPr lang="en-US" sz="1200" dirty="0">
                <a:effectLst/>
                <a:latin typeface="MyriadPro"/>
              </a:rPr>
              <a:t> de las personas </a:t>
            </a:r>
            <a:r>
              <a:rPr lang="en-US" sz="1200" dirty="0" err="1">
                <a:effectLst/>
                <a:latin typeface="MyriadPro"/>
              </a:rPr>
              <a:t>habra</a:t>
            </a:r>
            <a:r>
              <a:rPr lang="en-US" sz="1200" dirty="0">
                <a:effectLst/>
                <a:latin typeface="MyriadPro"/>
              </a:rPr>
              <a:t>́ </a:t>
            </a:r>
            <a:r>
              <a:rPr lang="en-US" sz="1200" dirty="0" err="1">
                <a:effectLst/>
                <a:latin typeface="MyriadPro"/>
              </a:rPr>
              <a:t>vuelto</a:t>
            </a:r>
            <a:r>
              <a:rPr lang="en-US" sz="1200" dirty="0">
                <a:effectLst/>
                <a:latin typeface="MyriadPro"/>
              </a:rPr>
              <a:t> al punto de </a:t>
            </a:r>
            <a:r>
              <a:rPr lang="en-US" sz="1200" dirty="0" err="1">
                <a:effectLst/>
                <a:latin typeface="MyriadPro"/>
              </a:rPr>
              <a:t>referencia</a:t>
            </a:r>
            <a:r>
              <a:rPr lang="en-US" sz="1200" dirty="0">
                <a:effectLst/>
                <a:latin typeface="MyriadPro"/>
              </a:rPr>
              <a:t>. </a:t>
            </a:r>
            <a:r>
              <a:rPr lang="en-US" sz="1200" dirty="0" err="1">
                <a:effectLst/>
                <a:latin typeface="MyriadPro"/>
              </a:rPr>
              <a:t>Trabajar</a:t>
            </a:r>
            <a:r>
              <a:rPr lang="en-US" sz="1200" dirty="0">
                <a:effectLst/>
                <a:latin typeface="MyriadPro"/>
              </a:rPr>
              <a:t> entre 1 y 2 </a:t>
            </a:r>
            <a:r>
              <a:rPr lang="en-US" sz="1200" dirty="0" err="1">
                <a:effectLst/>
                <a:latin typeface="MyriadPro"/>
              </a:rPr>
              <a:t>días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en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condiciones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más</a:t>
            </a:r>
            <a:r>
              <a:rPr lang="en-US" sz="1200" dirty="0">
                <a:effectLst/>
                <a:latin typeface="MyriadPro"/>
              </a:rPr>
              <a:t> frescas o </a:t>
            </a:r>
            <a:r>
              <a:rPr lang="en-US" sz="1200" dirty="0" err="1">
                <a:effectLst/>
                <a:latin typeface="MyriadPro"/>
              </a:rPr>
              <a:t>tomar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descansos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en</a:t>
            </a:r>
            <a:r>
              <a:rPr lang="en-US" sz="1200" dirty="0">
                <a:effectLst/>
                <a:latin typeface="MyriadPro"/>
              </a:rPr>
              <a:t> un </a:t>
            </a:r>
            <a:r>
              <a:rPr lang="en-US" sz="1200" dirty="0" err="1">
                <a:effectLst/>
                <a:latin typeface="MyriadPro"/>
              </a:rPr>
              <a:t>ambiente</a:t>
            </a:r>
            <a:r>
              <a:rPr lang="en-US" sz="1200" dirty="0">
                <a:effectLst/>
                <a:latin typeface="MyriadPro"/>
              </a:rPr>
              <a:t> con </a:t>
            </a:r>
            <a:r>
              <a:rPr lang="en-US" sz="1200" dirty="0" err="1">
                <a:effectLst/>
                <a:latin typeface="MyriadPro"/>
              </a:rPr>
              <a:t>aire</a:t>
            </a:r>
            <a:r>
              <a:rPr lang="en-US" sz="1200" dirty="0">
                <a:effectLst/>
                <a:latin typeface="MyriadPro"/>
              </a:rPr>
              <a:t> </a:t>
            </a:r>
            <a:r>
              <a:rPr lang="en-US" sz="1200" dirty="0" err="1">
                <a:effectLst/>
                <a:latin typeface="MyriadPro"/>
              </a:rPr>
              <a:t>acondicionado</a:t>
            </a:r>
            <a:r>
              <a:rPr lang="en-US" sz="1200" dirty="0">
                <a:effectLst/>
                <a:latin typeface="MyriadPro"/>
              </a:rPr>
              <a:t> no </a:t>
            </a:r>
            <a:r>
              <a:rPr lang="en-US" sz="1200" dirty="0" err="1">
                <a:effectLst/>
                <a:latin typeface="MyriadPro"/>
              </a:rPr>
              <a:t>afectara</a:t>
            </a:r>
            <a:r>
              <a:rPr lang="en-US" sz="1200" dirty="0">
                <a:effectLst/>
                <a:latin typeface="MyriadPro"/>
              </a:rPr>
              <a:t>́ la </a:t>
            </a:r>
            <a:r>
              <a:rPr lang="en-US" sz="1200" dirty="0" err="1">
                <a:effectLst/>
                <a:latin typeface="MyriadPro"/>
              </a:rPr>
              <a:t>aclimatación</a:t>
            </a:r>
            <a:r>
              <a:rPr lang="en-US" sz="1200" dirty="0">
                <a:effectLst/>
                <a:latin typeface="MyriadPro"/>
              </a:rPr>
              <a:t>. </a:t>
            </a:r>
          </a:p>
          <a:p>
            <a:endParaRPr lang="en-US" dirty="0"/>
          </a:p>
          <a:p>
            <a:r>
              <a:rPr lang="en-US" dirty="0"/>
              <a:t>La OSHA ha </a:t>
            </a:r>
            <a:r>
              <a:rPr lang="en-US" dirty="0" err="1"/>
              <a:t>descubierto</a:t>
            </a:r>
            <a:r>
              <a:rPr lang="en-US" dirty="0"/>
              <a:t> que: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Casi</a:t>
            </a:r>
            <a:r>
              <a:rPr lang="en-US" dirty="0"/>
              <a:t> la </a:t>
            </a:r>
            <a:r>
              <a:rPr lang="en-US" dirty="0" err="1"/>
              <a:t>mitad</a:t>
            </a:r>
            <a:r>
              <a:rPr lang="en-US" dirty="0"/>
              <a:t> de las </a:t>
            </a:r>
            <a:r>
              <a:rPr lang="en-US" dirty="0" err="1"/>
              <a:t>muertes</a:t>
            </a:r>
            <a:r>
              <a:rPr lang="en-US" dirty="0"/>
              <a:t> </a:t>
            </a:r>
            <a:r>
              <a:rPr lang="en-US" dirty="0" err="1"/>
              <a:t>relacionadas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ocurren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primer día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 de un </a:t>
            </a:r>
            <a:r>
              <a:rPr lang="en-US" dirty="0" err="1"/>
              <a:t>trabajador</a:t>
            </a:r>
            <a:r>
              <a:rPr lang="en-US" dirty="0"/>
              <a:t> (Arbury 2014).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Más del 70% de las </a:t>
            </a:r>
            <a:r>
              <a:rPr lang="en-US" dirty="0" err="1"/>
              <a:t>muertes</a:t>
            </a:r>
            <a:r>
              <a:rPr lang="en-US" dirty="0"/>
              <a:t> </a:t>
            </a:r>
            <a:r>
              <a:rPr lang="en-US" dirty="0" err="1"/>
              <a:t>relacionadas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ocurren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la </a:t>
            </a:r>
            <a:r>
              <a:rPr lang="en-US" dirty="0" err="1"/>
              <a:t>primera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(Tustin 2018).</a:t>
            </a:r>
          </a:p>
          <a:p>
            <a:endParaRPr lang="en-US" dirty="0"/>
          </a:p>
          <a:p>
            <a:pPr algn="l"/>
            <a:r>
              <a:rPr lang="en-US" dirty="0"/>
              <a:t>Los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nuevos</a:t>
            </a:r>
            <a:r>
              <a:rPr lang="en-US" dirty="0"/>
              <a:t> son </a:t>
            </a:r>
            <a:r>
              <a:rPr lang="en-US" dirty="0" err="1"/>
              <a:t>los</a:t>
            </a:r>
            <a:r>
              <a:rPr lang="en-US" dirty="0"/>
              <a:t> que </a:t>
            </a:r>
            <a:r>
              <a:rPr lang="en-US" dirty="0" err="1"/>
              <a:t>corren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mayor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sufrir</a:t>
            </a:r>
            <a:r>
              <a:rPr lang="en-US" dirty="0"/>
              <a:t>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ya</a:t>
            </a:r>
            <a:r>
              <a:rPr lang="en-US" dirty="0"/>
              <a:t> que sus </a:t>
            </a:r>
            <a:r>
              <a:rPr lang="en-US" dirty="0" err="1"/>
              <a:t>cuerpos</a:t>
            </a:r>
            <a:r>
              <a:rPr lang="en-US" dirty="0"/>
              <a:t> </a:t>
            </a:r>
            <a:r>
              <a:rPr lang="en-US" dirty="0" err="1"/>
              <a:t>aún</a:t>
            </a:r>
            <a:r>
              <a:rPr lang="en-US" dirty="0"/>
              <a:t> no se </a:t>
            </a:r>
            <a:r>
              <a:rPr lang="en-US" dirty="0" err="1"/>
              <a:t>han</a:t>
            </a:r>
            <a:r>
              <a:rPr lang="en-US" dirty="0"/>
              <a:t> </a:t>
            </a:r>
            <a:r>
              <a:rPr lang="en-US" dirty="0" err="1"/>
              <a:t>adaptado</a:t>
            </a:r>
            <a:r>
              <a:rPr lang="en-US" dirty="0"/>
              <a:t> a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calurosas</a:t>
            </a:r>
            <a:r>
              <a:rPr lang="en-US" dirty="0"/>
              <a:t>.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están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bien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aclimatados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exposición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causa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sobrecarga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corazón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otros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órganos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vitales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condiciones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manera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cómoda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endParaRPr lang="en-US" dirty="0"/>
          </a:p>
          <a:p>
            <a:pPr algn="l"/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algn="l"/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ha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aclimatado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ambiente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caluroso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ocurre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siguiente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/>
              <a:t>Mejora</a:t>
            </a:r>
            <a:r>
              <a:rPr lang="en-US" sz="1200" dirty="0"/>
              <a:t> la </a:t>
            </a:r>
            <a:r>
              <a:rPr lang="en-US" sz="1200" dirty="0" err="1"/>
              <a:t>sudoración</a:t>
            </a:r>
            <a:r>
              <a:rPr lang="en-US" sz="1200" dirty="0"/>
              <a:t> </a:t>
            </a:r>
            <a:r>
              <a:rPr lang="en-US" sz="1200" dirty="0">
                <a:sym typeface="Wingdings" panose="05000000000000000000" pitchFamily="2" charset="2"/>
              </a:rPr>
              <a:t></a:t>
            </a:r>
            <a:r>
              <a:rPr lang="en-US" sz="1200" dirty="0"/>
              <a:t> lo </a:t>
            </a:r>
            <a:r>
              <a:rPr lang="en-US" sz="1200" dirty="0" err="1"/>
              <a:t>cual</a:t>
            </a:r>
            <a:r>
              <a:rPr lang="en-US" sz="1200" dirty="0"/>
              <a:t> </a:t>
            </a:r>
            <a:r>
              <a:rPr lang="en-US" sz="1200" dirty="0" err="1"/>
              <a:t>enfría</a:t>
            </a:r>
            <a:r>
              <a:rPr lang="en-US" sz="1200" dirty="0"/>
              <a:t>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cuerpo</a:t>
            </a:r>
            <a:r>
              <a:rPr lang="en-US" sz="1200" dirty="0"/>
              <a:t> </a:t>
            </a:r>
            <a:r>
              <a:rPr lang="en-US" sz="1200" dirty="0" err="1"/>
              <a:t>más</a:t>
            </a:r>
            <a:r>
              <a:rPr lang="en-US" sz="1200" dirty="0"/>
              <a:t> </a:t>
            </a:r>
            <a:r>
              <a:rPr lang="en-US" sz="1200" dirty="0" err="1"/>
              <a:t>rápidamente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El sudor </a:t>
            </a:r>
            <a:r>
              <a:rPr lang="en-US" sz="1200" dirty="0" err="1"/>
              <a:t>contiene</a:t>
            </a:r>
            <a:r>
              <a:rPr lang="en-US" sz="1200" dirty="0"/>
              <a:t> </a:t>
            </a:r>
            <a:r>
              <a:rPr lang="en-US" sz="1200" dirty="0" err="1"/>
              <a:t>menos</a:t>
            </a:r>
            <a:r>
              <a:rPr lang="en-US" sz="1200" dirty="0"/>
              <a:t> </a:t>
            </a:r>
            <a:r>
              <a:rPr lang="en-US" sz="1200" dirty="0" err="1"/>
              <a:t>sal</a:t>
            </a:r>
            <a:r>
              <a:rPr lang="en-US" sz="1200" dirty="0"/>
              <a:t> </a:t>
            </a:r>
            <a:r>
              <a:rPr lang="en-US" sz="1200" dirty="0">
                <a:sym typeface="Wingdings" panose="05000000000000000000" pitchFamily="2" charset="2"/>
              </a:rPr>
              <a:t></a:t>
            </a:r>
            <a:r>
              <a:rPr lang="en-US" sz="1200" dirty="0"/>
              <a:t> hay </a:t>
            </a:r>
            <a:r>
              <a:rPr lang="en-US" sz="1200" dirty="0" err="1"/>
              <a:t>menos</a:t>
            </a:r>
            <a:r>
              <a:rPr lang="en-US" sz="1200" dirty="0"/>
              <a:t> </a:t>
            </a:r>
            <a:r>
              <a:rPr lang="en-US" sz="1200" dirty="0" err="1"/>
              <a:t>posibilidades</a:t>
            </a:r>
            <a:r>
              <a:rPr lang="en-US" sz="1200" dirty="0"/>
              <a:t> de </a:t>
            </a:r>
            <a:r>
              <a:rPr lang="en-US" sz="1200" dirty="0" err="1"/>
              <a:t>desarrollar</a:t>
            </a:r>
            <a:r>
              <a:rPr lang="en-US" sz="1200" dirty="0"/>
              <a:t> un </a:t>
            </a:r>
            <a:r>
              <a:rPr lang="en-US" sz="1200" dirty="0" err="1"/>
              <a:t>desequilibrio</a:t>
            </a:r>
            <a:r>
              <a:rPr lang="en-US" sz="1200" dirty="0"/>
              <a:t> </a:t>
            </a:r>
            <a:r>
              <a:rPr lang="en-US" sz="1200" dirty="0" err="1"/>
              <a:t>electrolítico</a:t>
            </a:r>
            <a:r>
              <a:rPr lang="en-US" sz="12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El </a:t>
            </a:r>
            <a:r>
              <a:rPr lang="en-US" sz="1200" dirty="0" err="1"/>
              <a:t>cuerpo</a:t>
            </a:r>
            <a:r>
              <a:rPr lang="en-US" sz="1200" dirty="0"/>
              <a:t> </a:t>
            </a:r>
            <a:r>
              <a:rPr lang="en-US" sz="1200" dirty="0" err="1"/>
              <a:t>elimina</a:t>
            </a:r>
            <a:r>
              <a:rPr lang="en-US" sz="1200" dirty="0"/>
              <a:t>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calor</a:t>
            </a:r>
            <a:r>
              <a:rPr lang="en-US" sz="1200" dirty="0"/>
              <a:t> con mayor </a:t>
            </a:r>
            <a:r>
              <a:rPr lang="en-US" sz="1200" dirty="0" err="1"/>
              <a:t>eficacia</a:t>
            </a:r>
            <a:r>
              <a:rPr lang="en-US" sz="1200" dirty="0"/>
              <a:t> </a:t>
            </a:r>
            <a:r>
              <a:rPr lang="en-US" sz="1200" dirty="0">
                <a:sym typeface="Wingdings" panose="05000000000000000000" pitchFamily="2" charset="2"/>
              </a:rPr>
              <a:t> </a:t>
            </a:r>
            <a:r>
              <a:rPr lang="en-US" sz="1200" dirty="0"/>
              <a:t>la </a:t>
            </a:r>
            <a:r>
              <a:rPr lang="en-US" sz="1200" dirty="0" err="1"/>
              <a:t>temperatura</a:t>
            </a:r>
            <a:r>
              <a:rPr lang="en-US" sz="1200" dirty="0"/>
              <a:t> del </a:t>
            </a:r>
            <a:r>
              <a:rPr lang="en-US" sz="1200" dirty="0" err="1"/>
              <a:t>cuerpo</a:t>
            </a:r>
            <a:r>
              <a:rPr lang="en-US" sz="1200" dirty="0"/>
              <a:t> </a:t>
            </a:r>
            <a:r>
              <a:rPr lang="en-US" sz="1200" dirty="0" err="1"/>
              <a:t>aumenta</a:t>
            </a:r>
            <a:r>
              <a:rPr lang="en-US" sz="1200" dirty="0"/>
              <a:t> </a:t>
            </a:r>
            <a:r>
              <a:rPr lang="en-US" sz="1200" dirty="0" err="1"/>
              <a:t>más</a:t>
            </a:r>
            <a:r>
              <a:rPr lang="en-US" sz="1200" dirty="0"/>
              <a:t> </a:t>
            </a:r>
            <a:r>
              <a:rPr lang="en-US" sz="1200" dirty="0" err="1"/>
              <a:t>despacio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/>
              <a:t>Fluye</a:t>
            </a:r>
            <a:r>
              <a:rPr lang="en-US" sz="1200" dirty="0"/>
              <a:t> </a:t>
            </a:r>
            <a:r>
              <a:rPr lang="en-US" sz="1200" dirty="0" err="1"/>
              <a:t>más</a:t>
            </a:r>
            <a:r>
              <a:rPr lang="en-US" sz="1200" dirty="0"/>
              <a:t> </a:t>
            </a:r>
            <a:r>
              <a:rPr lang="en-US" sz="1200" dirty="0" err="1"/>
              <a:t>sangre</a:t>
            </a:r>
            <a:r>
              <a:rPr lang="en-US" sz="1200" dirty="0"/>
              <a:t> a la </a:t>
            </a:r>
            <a:r>
              <a:rPr lang="en-US" sz="1200" dirty="0" err="1"/>
              <a:t>piel</a:t>
            </a:r>
            <a:r>
              <a:rPr lang="en-US" sz="1200" dirty="0"/>
              <a:t> </a:t>
            </a:r>
            <a:r>
              <a:rPr lang="en-US" sz="1200" dirty="0">
                <a:sym typeface="Wingdings" panose="05000000000000000000" pitchFamily="2" charset="2"/>
              </a:rPr>
              <a:t></a:t>
            </a:r>
            <a:r>
              <a:rPr lang="en-US" sz="1200" dirty="0"/>
              <a:t> un </a:t>
            </a:r>
            <a:r>
              <a:rPr lang="en-US" sz="1200" dirty="0" err="1"/>
              <a:t>enfriamiento</a:t>
            </a:r>
            <a:r>
              <a:rPr lang="en-US" sz="1200" dirty="0"/>
              <a:t> </a:t>
            </a:r>
            <a:r>
              <a:rPr lang="en-US" sz="1200" dirty="0" err="1"/>
              <a:t>más</a:t>
            </a:r>
            <a:r>
              <a:rPr lang="en-US" sz="1200" dirty="0"/>
              <a:t> </a:t>
            </a:r>
            <a:r>
              <a:rPr lang="en-US" sz="1200" dirty="0" err="1"/>
              <a:t>eficaz</a:t>
            </a:r>
            <a:r>
              <a:rPr lang="en-US" sz="1200" dirty="0"/>
              <a:t> a </a:t>
            </a:r>
            <a:r>
              <a:rPr lang="en-US" sz="1200" dirty="0" err="1"/>
              <a:t>través</a:t>
            </a:r>
            <a:r>
              <a:rPr lang="en-US" sz="1200" dirty="0"/>
              <a:t> de la </a:t>
            </a:r>
            <a:r>
              <a:rPr lang="en-US" sz="1200" dirty="0" err="1"/>
              <a:t>piel</a:t>
            </a:r>
            <a:r>
              <a:rPr lang="en-US" sz="1200" dirty="0"/>
              <a:t> </a:t>
            </a:r>
          </a:p>
          <a:p>
            <a:endParaRPr lang="en-US" dirty="0"/>
          </a:p>
          <a:p>
            <a:r>
              <a:rPr lang="en-US" b="0" dirty="0"/>
              <a:t>Los </a:t>
            </a:r>
            <a:r>
              <a:rPr lang="en-US" b="0" dirty="0" err="1"/>
              <a:t>trabajadores</a:t>
            </a:r>
            <a:r>
              <a:rPr lang="en-US" b="0" dirty="0"/>
              <a:t> </a:t>
            </a:r>
            <a:r>
              <a:rPr lang="en-US" b="0" dirty="0" err="1"/>
              <a:t>aclimatados</a:t>
            </a:r>
            <a:r>
              <a:rPr lang="en-US" b="0" dirty="0"/>
              <a:t> </a:t>
            </a:r>
            <a:r>
              <a:rPr lang="en-US" b="0" dirty="0" err="1"/>
              <a:t>comienzan</a:t>
            </a:r>
            <a:r>
              <a:rPr lang="en-US" b="0" dirty="0"/>
              <a:t> a </a:t>
            </a:r>
            <a:r>
              <a:rPr lang="en-US" b="0" dirty="0" err="1"/>
              <a:t>sudar</a:t>
            </a:r>
            <a:r>
              <a:rPr lang="en-US" b="0" dirty="0"/>
              <a:t> </a:t>
            </a:r>
            <a:r>
              <a:rPr lang="en-US" sz="1200" b="0" dirty="0" err="1"/>
              <a:t>más</a:t>
            </a:r>
            <a:r>
              <a:rPr lang="en-US" sz="1200" b="0" dirty="0"/>
              <a:t> </a:t>
            </a:r>
            <a:r>
              <a:rPr lang="en-US" sz="1200" b="0" dirty="0" err="1"/>
              <a:t>rápido</a:t>
            </a:r>
            <a:r>
              <a:rPr lang="en-US" b="0" dirty="0"/>
              <a:t> y </a:t>
            </a:r>
            <a:r>
              <a:rPr lang="en-US" b="0" dirty="0" err="1"/>
              <a:t>producen</a:t>
            </a:r>
            <a:r>
              <a:rPr lang="en-US" b="0" dirty="0"/>
              <a:t> </a:t>
            </a:r>
            <a:r>
              <a:rPr lang="en-US" b="0" dirty="0" err="1"/>
              <a:t>más</a:t>
            </a:r>
            <a:r>
              <a:rPr lang="en-US" b="0" dirty="0"/>
              <a:t> sudor. Por </a:t>
            </a:r>
            <a:r>
              <a:rPr lang="en-US" b="0" dirty="0" err="1"/>
              <a:t>eso</a:t>
            </a:r>
            <a:r>
              <a:rPr lang="en-US" b="0" dirty="0"/>
              <a:t> </a:t>
            </a:r>
            <a:r>
              <a:rPr lang="en-US" b="0" dirty="0" err="1"/>
              <a:t>necesitan</a:t>
            </a:r>
            <a:r>
              <a:rPr lang="en-US" b="0" dirty="0"/>
              <a:t> </a:t>
            </a:r>
            <a:r>
              <a:rPr lang="en-US" b="0" dirty="0" err="1"/>
              <a:t>más</a:t>
            </a:r>
            <a:r>
              <a:rPr lang="en-US" b="0" dirty="0"/>
              <a:t> </a:t>
            </a:r>
            <a:r>
              <a:rPr lang="en-US" b="0" dirty="0" err="1"/>
              <a:t>agua</a:t>
            </a:r>
            <a:r>
              <a:rPr lang="en-US" b="0" dirty="0"/>
              <a:t>. </a:t>
            </a:r>
          </a:p>
          <a:p>
            <a:endParaRPr lang="en-US" b="1" dirty="0"/>
          </a:p>
          <a:p>
            <a:r>
              <a:rPr lang="en-US" dirty="0"/>
              <a:t>Es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repentinos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intensidad</a:t>
            </a:r>
            <a:r>
              <a:rPr lang="en-US" dirty="0"/>
              <a:t> del </a:t>
            </a:r>
            <a:r>
              <a:rPr lang="en-US" dirty="0" err="1"/>
              <a:t>trabajo</a:t>
            </a:r>
            <a:r>
              <a:rPr lang="en-US" dirty="0"/>
              <a:t> o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aumentos</a:t>
            </a:r>
            <a:r>
              <a:rPr lang="en-US" dirty="0"/>
              <a:t> </a:t>
            </a:r>
            <a:r>
              <a:rPr lang="en-US" dirty="0" err="1"/>
              <a:t>bruscos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</a:t>
            </a:r>
            <a:r>
              <a:rPr lang="en-US" dirty="0" err="1"/>
              <a:t>ambiental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incrementar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enfermedad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incluso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aclimatados</a:t>
            </a:r>
            <a:r>
              <a:rPr lang="en-US" dirty="0"/>
              <a:t>.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303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Descansos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: 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pausas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muy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importantes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prevenir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enfermedades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relacionadas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permiten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enfríe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Sombra: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Asegúrese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que la sombra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esté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instalada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antes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empezar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de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esté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situada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más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cerca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áreas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como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sea possible.</a:t>
            </a: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Las zonas de sombra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necesitan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ser lo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suficientemente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grandes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acomodar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además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tener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espacio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responder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situaciones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emergencia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(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ejemplo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si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un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sufre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un golpe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).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Haga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una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persona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designada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señale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ubicación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diaria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estructuras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dan sombra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trabajadores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Hidratación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: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cantidad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adecuada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mantenerse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sólo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aplica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turno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sz="1800" dirty="0" err="1">
                <a:effectLst/>
                <a:latin typeface="MyriadPro"/>
              </a:rPr>
              <a:t>estar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hidratado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cuando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comienza</a:t>
            </a:r>
            <a:r>
              <a:rPr lang="en-US" sz="1800" dirty="0">
                <a:effectLst/>
                <a:latin typeface="MyriadPro"/>
              </a:rPr>
              <a:t> a </a:t>
            </a:r>
            <a:r>
              <a:rPr lang="en-US" sz="1800" dirty="0" err="1">
                <a:effectLst/>
                <a:latin typeface="MyriadPro"/>
              </a:rPr>
              <a:t>trabajar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hace</a:t>
            </a:r>
            <a:r>
              <a:rPr lang="en-US" sz="1800" dirty="0">
                <a:effectLst/>
                <a:latin typeface="MyriadPro"/>
              </a:rPr>
              <a:t> que sea </a:t>
            </a:r>
            <a:r>
              <a:rPr lang="en-US" sz="1800" dirty="0" err="1">
                <a:effectLst/>
                <a:latin typeface="MyriadPro"/>
              </a:rPr>
              <a:t>más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fácil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permanecer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hidratado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durante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el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día</a:t>
            </a:r>
            <a:r>
              <a:rPr lang="en-US" sz="1800" dirty="0">
                <a:effectLst/>
                <a:latin typeface="MyriadPro"/>
              </a:rPr>
              <a:t>. Si </a:t>
            </a:r>
            <a:r>
              <a:rPr lang="en-US" sz="1800" dirty="0" err="1">
                <a:effectLst/>
                <a:latin typeface="MyriadPro"/>
              </a:rPr>
              <a:t>esta</a:t>
            </a:r>
            <a:r>
              <a:rPr lang="en-US" sz="1800" dirty="0">
                <a:effectLst/>
                <a:latin typeface="MyriadPro"/>
              </a:rPr>
              <a:t>́ </a:t>
            </a:r>
            <a:r>
              <a:rPr lang="en-US" sz="1800" dirty="0" err="1">
                <a:effectLst/>
                <a:latin typeface="MyriadPro"/>
              </a:rPr>
              <a:t>deshidratado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cuando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comienza</a:t>
            </a:r>
            <a:r>
              <a:rPr lang="en-US" sz="1800" dirty="0">
                <a:effectLst/>
                <a:latin typeface="MyriadPro"/>
              </a:rPr>
              <a:t> a </a:t>
            </a:r>
            <a:r>
              <a:rPr lang="en-US" sz="1800" dirty="0" err="1">
                <a:effectLst/>
                <a:latin typeface="MyriadPro"/>
              </a:rPr>
              <a:t>trabajar</a:t>
            </a:r>
            <a:r>
              <a:rPr lang="en-US" sz="1800" dirty="0">
                <a:effectLst/>
                <a:latin typeface="MyriadPro"/>
              </a:rPr>
              <a:t>, </a:t>
            </a:r>
            <a:r>
              <a:rPr lang="en-US" sz="1800" dirty="0" err="1">
                <a:effectLst/>
                <a:latin typeface="MyriadPro"/>
              </a:rPr>
              <a:t>tal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vez</a:t>
            </a:r>
            <a:r>
              <a:rPr lang="en-US" sz="1800" dirty="0">
                <a:effectLst/>
                <a:latin typeface="MyriadPro"/>
              </a:rPr>
              <a:t> no </a:t>
            </a:r>
            <a:r>
              <a:rPr lang="en-US" sz="1800" dirty="0" err="1">
                <a:effectLst/>
                <a:latin typeface="MyriadPro"/>
              </a:rPr>
              <a:t>pueda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beber</a:t>
            </a:r>
            <a:r>
              <a:rPr lang="en-US" sz="1800" dirty="0">
                <a:effectLst/>
                <a:latin typeface="MyriadPro"/>
              </a:rPr>
              <a:t> lo </a:t>
            </a:r>
            <a:r>
              <a:rPr lang="en-US" sz="1800" dirty="0" err="1">
                <a:effectLst/>
                <a:latin typeface="MyriadPro"/>
              </a:rPr>
              <a:t>suficiente</a:t>
            </a:r>
            <a:r>
              <a:rPr lang="en-US" sz="1800" dirty="0">
                <a:effectLst/>
                <a:latin typeface="MyriadPro"/>
              </a:rPr>
              <a:t> para </a:t>
            </a:r>
            <a:r>
              <a:rPr lang="en-US" sz="1800" dirty="0" err="1">
                <a:effectLst/>
                <a:latin typeface="MyriadPro"/>
              </a:rPr>
              <a:t>ponerse</a:t>
            </a:r>
            <a:r>
              <a:rPr lang="en-US" sz="1800" dirty="0">
                <a:effectLst/>
                <a:latin typeface="MyriadPro"/>
              </a:rPr>
              <a:t> al </a:t>
            </a:r>
            <a:r>
              <a:rPr lang="en-US" sz="1800" dirty="0" err="1">
                <a:effectLst/>
                <a:latin typeface="MyriadPro"/>
              </a:rPr>
              <a:t>día</a:t>
            </a:r>
            <a:r>
              <a:rPr lang="en-US" sz="1800" dirty="0">
                <a:effectLst/>
                <a:latin typeface="MyriadPro"/>
              </a:rPr>
              <a:t> con la </a:t>
            </a:r>
            <a:r>
              <a:rPr lang="en-US" sz="1800" dirty="0" err="1">
                <a:effectLst/>
                <a:latin typeface="MyriadPro"/>
              </a:rPr>
              <a:t>necesidad</a:t>
            </a:r>
            <a:r>
              <a:rPr lang="en-US" sz="1800" dirty="0">
                <a:effectLst/>
                <a:latin typeface="MyriadPro"/>
              </a:rPr>
              <a:t> de </a:t>
            </a:r>
            <a:r>
              <a:rPr lang="en-US" sz="1800" dirty="0" err="1">
                <a:effectLst/>
                <a:latin typeface="MyriadPro"/>
              </a:rPr>
              <a:t>agua</a:t>
            </a:r>
            <a:r>
              <a:rPr lang="en-US" sz="1800" dirty="0">
                <a:effectLst/>
                <a:latin typeface="MyriadPro"/>
              </a:rPr>
              <a:t> de </a:t>
            </a:r>
            <a:r>
              <a:rPr lang="en-US" sz="1800" dirty="0" err="1">
                <a:effectLst/>
                <a:latin typeface="MyriadPro"/>
              </a:rPr>
              <a:t>su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cuerpo</a:t>
            </a:r>
            <a:r>
              <a:rPr lang="en-US" sz="1800" dirty="0">
                <a:effectLst/>
                <a:latin typeface="MyriadPro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Además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1800" dirty="0">
                <a:effectLst/>
                <a:latin typeface="MyriadPro"/>
              </a:rPr>
              <a:t>la </a:t>
            </a:r>
            <a:r>
              <a:rPr lang="en-US" sz="1800" dirty="0" err="1">
                <a:effectLst/>
                <a:latin typeface="MyriadPro"/>
              </a:rPr>
              <a:t>mayoría</a:t>
            </a:r>
            <a:r>
              <a:rPr lang="en-US" sz="1800" dirty="0">
                <a:effectLst/>
                <a:latin typeface="MyriadPro"/>
              </a:rPr>
              <a:t> de las personas </a:t>
            </a:r>
            <a:r>
              <a:rPr lang="en-US" sz="1800" dirty="0" err="1">
                <a:effectLst/>
                <a:latin typeface="MyriadPro"/>
              </a:rPr>
              <a:t>necesitan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varias</a:t>
            </a:r>
            <a:r>
              <a:rPr lang="en-US" sz="1800" dirty="0">
                <a:effectLst/>
                <a:latin typeface="MyriadPro"/>
              </a:rPr>
              <a:t> horas para </a:t>
            </a:r>
            <a:r>
              <a:rPr lang="en-US" sz="1800" dirty="0" err="1">
                <a:effectLst/>
                <a:latin typeface="MyriadPro"/>
              </a:rPr>
              <a:t>beber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una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cantidad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suficiente</a:t>
            </a:r>
            <a:r>
              <a:rPr lang="en-US" sz="1800" dirty="0">
                <a:effectLst/>
                <a:latin typeface="MyriadPro"/>
              </a:rPr>
              <a:t> de </a:t>
            </a:r>
            <a:r>
              <a:rPr lang="en-US" sz="1800" dirty="0" err="1">
                <a:effectLst/>
                <a:latin typeface="MyriadPro"/>
              </a:rPr>
              <a:t>líquidos</a:t>
            </a:r>
            <a:r>
              <a:rPr lang="en-US" sz="1800" dirty="0">
                <a:effectLst/>
                <a:latin typeface="MyriadPro"/>
              </a:rPr>
              <a:t> a fin de </a:t>
            </a:r>
            <a:r>
              <a:rPr lang="en-US" sz="1800" dirty="0" err="1">
                <a:effectLst/>
                <a:latin typeface="MyriadPro"/>
              </a:rPr>
              <a:t>sustituir</a:t>
            </a:r>
            <a:r>
              <a:rPr lang="en-US" sz="1800" dirty="0">
                <a:effectLst/>
                <a:latin typeface="MyriadPro"/>
              </a:rPr>
              <a:t> lo que </a:t>
            </a:r>
            <a:r>
              <a:rPr lang="en-US" sz="1800" dirty="0" err="1">
                <a:effectLst/>
                <a:latin typeface="MyriadPro"/>
              </a:rPr>
              <a:t>perdieron</a:t>
            </a:r>
            <a:r>
              <a:rPr lang="en-US" sz="1800" dirty="0">
                <a:effectLst/>
                <a:latin typeface="MyriadPro"/>
              </a:rPr>
              <a:t> con la </a:t>
            </a:r>
            <a:r>
              <a:rPr lang="en-US" sz="1800" dirty="0" err="1">
                <a:effectLst/>
                <a:latin typeface="MyriadPro"/>
              </a:rPr>
              <a:t>sudoración</a:t>
            </a:r>
            <a:r>
              <a:rPr lang="en-US" sz="1800" dirty="0">
                <a:effectLst/>
                <a:latin typeface="MyriadPro"/>
              </a:rPr>
              <a:t>. </a:t>
            </a:r>
            <a:r>
              <a:rPr lang="en-US" sz="1800" dirty="0" err="1">
                <a:effectLst/>
                <a:latin typeface="MyriadPro"/>
              </a:rPr>
              <a:t>Cuanto</a:t>
            </a:r>
            <a:r>
              <a:rPr lang="en-US" sz="1800" dirty="0">
                <a:effectLst/>
                <a:latin typeface="MyriadPro"/>
              </a:rPr>
              <a:t> antes </a:t>
            </a:r>
            <a:r>
              <a:rPr lang="en-US" sz="1800" dirty="0" err="1">
                <a:effectLst/>
                <a:latin typeface="MyriadPro"/>
              </a:rPr>
              <a:t>comience</a:t>
            </a:r>
            <a:r>
              <a:rPr lang="en-US" sz="1800" dirty="0">
                <a:effectLst/>
                <a:latin typeface="MyriadPro"/>
              </a:rPr>
              <a:t>, </a:t>
            </a:r>
            <a:r>
              <a:rPr lang="en-US" sz="1800" dirty="0" err="1">
                <a:effectLst/>
                <a:latin typeface="MyriadPro"/>
              </a:rPr>
              <a:t>menor</a:t>
            </a:r>
            <a:r>
              <a:rPr lang="en-US" sz="1800" dirty="0">
                <a:effectLst/>
                <a:latin typeface="MyriadPro"/>
              </a:rPr>
              <a:t> será </a:t>
            </a:r>
            <a:r>
              <a:rPr lang="en-US" sz="1800" dirty="0" err="1">
                <a:effectLst/>
                <a:latin typeface="MyriadPro"/>
              </a:rPr>
              <a:t>el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estrés</a:t>
            </a:r>
            <a:r>
              <a:rPr lang="en-US" sz="1800" dirty="0">
                <a:effectLst/>
                <a:latin typeface="MyriadPro"/>
              </a:rPr>
              <a:t> que la </a:t>
            </a:r>
            <a:r>
              <a:rPr lang="en-US" sz="1800" dirty="0" err="1">
                <a:effectLst/>
                <a:latin typeface="MyriadPro"/>
              </a:rPr>
              <a:t>deshidratación</a:t>
            </a:r>
            <a:r>
              <a:rPr lang="en-US" sz="1800" dirty="0">
                <a:effectLst/>
                <a:latin typeface="MyriadPro"/>
              </a:rPr>
              <a:t> le </a:t>
            </a:r>
            <a:r>
              <a:rPr lang="en-US" sz="1800" dirty="0" err="1">
                <a:effectLst/>
                <a:latin typeface="MyriadPro"/>
              </a:rPr>
              <a:t>impone</a:t>
            </a:r>
            <a:r>
              <a:rPr lang="en-US" sz="1800" dirty="0">
                <a:effectLst/>
                <a:latin typeface="MyriadPro"/>
              </a:rPr>
              <a:t> a </a:t>
            </a:r>
            <a:r>
              <a:rPr lang="en-US" sz="1800" dirty="0" err="1">
                <a:effectLst/>
                <a:latin typeface="MyriadPro"/>
              </a:rPr>
              <a:t>su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cuerpo</a:t>
            </a:r>
            <a:r>
              <a:rPr lang="en-US" sz="1800" dirty="0">
                <a:effectLst/>
                <a:latin typeface="MyriadPro"/>
              </a:rPr>
              <a:t>. 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Asegúrese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que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capacita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siguientes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pautas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y de que se les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proporciona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bebidas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deportivas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adecuadas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: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Para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actividades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moderadas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menos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2 horas,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1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(8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onzas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)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15-20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minutos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horas,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bebidas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deportivas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contengan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electrolitos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equilibrados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importante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mencionar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momento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sienta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retrasado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reposición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líquidos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Asegúrese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tomar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programados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comer. Comer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comidas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meriendas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ayudará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asegurarse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ingiriendo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suficiente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48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onzas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(6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tazas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)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hora. 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demasiada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otros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líquidos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puede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provocar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emergencia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médica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debido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que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concentración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sangre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baja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demasiado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dirty="0"/>
              <a:t>Fuente: </a:t>
            </a:r>
            <a:r>
              <a:rPr lang="en-US" b="0" dirty="0"/>
              <a:t>1https://</a:t>
            </a:r>
            <a:r>
              <a:rPr lang="en-US" b="0" dirty="0" err="1"/>
              <a:t>www.cdc.gov</a:t>
            </a:r>
            <a:r>
              <a:rPr lang="en-US" b="0" dirty="0"/>
              <a:t>/</a:t>
            </a:r>
            <a:r>
              <a:rPr lang="en-US" b="0" dirty="0" err="1"/>
              <a:t>niosh</a:t>
            </a:r>
            <a:r>
              <a:rPr lang="en-US" b="0" dirty="0"/>
              <a:t>/topics/</a:t>
            </a:r>
            <a:r>
              <a:rPr lang="en-US" b="0" dirty="0" err="1"/>
              <a:t>heatstress</a:t>
            </a:r>
            <a:r>
              <a:rPr lang="en-US" b="0" dirty="0"/>
              <a:t>/</a:t>
            </a:r>
            <a:r>
              <a:rPr lang="en-US" b="0" dirty="0" err="1"/>
              <a:t>recommendations.html</a:t>
            </a:r>
            <a:endParaRPr lang="en-US" b="0" dirty="0"/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dirty="0"/>
              <a:t>Fuente 2: </a:t>
            </a:r>
            <a:r>
              <a:rPr lang="en-US" b="0" dirty="0"/>
              <a:t>https://</a:t>
            </a:r>
            <a:r>
              <a:rPr lang="en-US" b="0" dirty="0" err="1"/>
              <a:t>www.cdc.gov</a:t>
            </a:r>
            <a:r>
              <a:rPr lang="en-US" b="0" dirty="0"/>
              <a:t>/</a:t>
            </a:r>
            <a:r>
              <a:rPr lang="en-US" b="0" dirty="0" err="1"/>
              <a:t>niosh</a:t>
            </a:r>
            <a:r>
              <a:rPr lang="en-US" b="0" dirty="0"/>
              <a:t>/topics/</a:t>
            </a:r>
            <a:r>
              <a:rPr lang="en-US" b="0" dirty="0" err="1"/>
              <a:t>heatstress</a:t>
            </a:r>
            <a:r>
              <a:rPr lang="en-US" b="0" dirty="0"/>
              <a:t>/</a:t>
            </a:r>
            <a:r>
              <a:rPr lang="en-US" b="0" dirty="0" err="1"/>
              <a:t>recommendations.html</a:t>
            </a:r>
            <a:r>
              <a:rPr lang="en-US" b="0" dirty="0"/>
              <a:t> 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dirty="0"/>
              <a:t>Fuente 3: </a:t>
            </a:r>
            <a:r>
              <a:rPr lang="en-US" b="0" dirty="0"/>
              <a:t>https://</a:t>
            </a:r>
            <a:r>
              <a:rPr lang="en-US" b="0" dirty="0" err="1"/>
              <a:t>www.cdc.gov</a:t>
            </a:r>
            <a:r>
              <a:rPr lang="en-US" b="0" dirty="0"/>
              <a:t>/</a:t>
            </a:r>
            <a:r>
              <a:rPr lang="en-US" b="0" dirty="0" err="1"/>
              <a:t>niosh</a:t>
            </a:r>
            <a:r>
              <a:rPr lang="en-US" b="0" dirty="0"/>
              <a:t>/mining/</a:t>
            </a:r>
            <a:r>
              <a:rPr lang="en-US" b="0" dirty="0" err="1"/>
              <a:t>UserFiles</a:t>
            </a:r>
            <a:r>
              <a:rPr lang="en-US" b="0" dirty="0"/>
              <a:t>/works/pdfs/2017-126.pdf 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dirty="0" err="1"/>
              <a:t>Gráfico</a:t>
            </a:r>
            <a:r>
              <a:rPr lang="en-US" b="1" dirty="0"/>
              <a:t>: </a:t>
            </a:r>
            <a:r>
              <a:rPr lang="en-US" b="0" dirty="0" err="1"/>
              <a:t>Muestra</a:t>
            </a:r>
            <a:r>
              <a:rPr lang="en-US" b="0" dirty="0"/>
              <a:t> 32 </a:t>
            </a:r>
            <a:r>
              <a:rPr lang="en-US" b="0" dirty="0" err="1"/>
              <a:t>onzas</a:t>
            </a:r>
            <a:r>
              <a:rPr lang="en-US" b="0" dirty="0"/>
              <a:t> de </a:t>
            </a:r>
            <a:r>
              <a:rPr lang="en-US" b="0" dirty="0" err="1"/>
              <a:t>distintas</a:t>
            </a:r>
            <a:r>
              <a:rPr lang="en-US" b="0" dirty="0"/>
              <a:t> </a:t>
            </a:r>
            <a:r>
              <a:rPr lang="en-US" b="0" dirty="0" err="1"/>
              <a:t>maneras</a:t>
            </a:r>
            <a:r>
              <a:rPr lang="en-US" b="0" dirty="0"/>
              <a:t>: 32 </a:t>
            </a:r>
            <a:r>
              <a:rPr lang="en-US" b="0" dirty="0" err="1"/>
              <a:t>onzas</a:t>
            </a:r>
            <a:r>
              <a:rPr lang="en-US" b="0" dirty="0"/>
              <a:t> </a:t>
            </a:r>
            <a:r>
              <a:rPr lang="en-US" b="0" dirty="0" err="1"/>
              <a:t>equivalen</a:t>
            </a:r>
            <a:r>
              <a:rPr lang="en-US" b="0" dirty="0"/>
              <a:t> a 1 </a:t>
            </a:r>
            <a:r>
              <a:rPr lang="en-US" b="0" dirty="0" err="1"/>
              <a:t>cuarto</a:t>
            </a:r>
            <a:r>
              <a:rPr lang="en-US" b="0" dirty="0"/>
              <a:t> de </a:t>
            </a:r>
            <a:r>
              <a:rPr lang="en-US" b="0" dirty="0" err="1"/>
              <a:t>galón</a:t>
            </a:r>
            <a:r>
              <a:rPr lang="en-US" b="0" dirty="0"/>
              <a:t>, ¼ de </a:t>
            </a:r>
            <a:r>
              <a:rPr lang="en-US" b="0" dirty="0" err="1"/>
              <a:t>galón</a:t>
            </a:r>
            <a:r>
              <a:rPr lang="en-US" b="0" dirty="0"/>
              <a:t> y 1 </a:t>
            </a:r>
            <a:r>
              <a:rPr lang="en-US" b="0" dirty="0" err="1"/>
              <a:t>litro</a:t>
            </a:r>
            <a:r>
              <a:rPr lang="en-US" b="0" dirty="0"/>
              <a:t>. 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7282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pausas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muy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importantes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la hora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prevenir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enfermedades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permiten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refresque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algn="l">
              <a:buFont typeface="Arial" panose="020B0604020202020204" pitchFamily="34" charset="0"/>
              <a:buNone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empleadores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establecer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siguiente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Modificar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periodos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oportunidad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deshacerse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exceso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Permitir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pausas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sienta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incómodo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Asignar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nuevos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aclimatados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ligero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períodos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largos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frecuentes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Reducir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periodos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aumentar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periodos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:</a:t>
            </a:r>
          </a:p>
          <a:p>
            <a:pPr marL="628650" lvl="1" indent="-171450" algn="l">
              <a:buFont typeface="Courier New" panose="02070309020205020404" pitchFamily="49" charset="0"/>
              <a:buChar char="o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aumentar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radiación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solar.</a:t>
            </a:r>
          </a:p>
          <a:p>
            <a:pPr marL="628650" lvl="1" indent="-171450" algn="l">
              <a:buFont typeface="Courier New" panose="02070309020205020404" pitchFamily="49" charset="0"/>
              <a:buChar char="o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haya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movimiento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aire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628650" lvl="1" indent="-171450" algn="l">
              <a:buFont typeface="Courier New" panose="02070309020205020404" pitchFamily="49" charset="0"/>
              <a:buChar char="o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 se pone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ropa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equipo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protección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628650" lvl="1" indent="-171450" algn="l">
              <a:buFont typeface="Courier New" panose="02070309020205020404" pitchFamily="49" charset="0"/>
              <a:buChar char="o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pesados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Fuente: </a:t>
            </a:r>
            <a:r>
              <a:rPr lang="en-US" b="0" dirty="0"/>
              <a:t>https://</a:t>
            </a:r>
            <a:r>
              <a:rPr lang="en-US" b="0" dirty="0" err="1"/>
              <a:t>www.cdc.gov</a:t>
            </a:r>
            <a:r>
              <a:rPr lang="en-US" b="0" dirty="0"/>
              <a:t>/</a:t>
            </a:r>
            <a:r>
              <a:rPr lang="en-US" b="0" dirty="0" err="1"/>
              <a:t>niosh</a:t>
            </a:r>
            <a:r>
              <a:rPr lang="en-US" b="0" dirty="0"/>
              <a:t>/topics/</a:t>
            </a:r>
            <a:r>
              <a:rPr lang="en-US" b="0" dirty="0" err="1"/>
              <a:t>heatstress</a:t>
            </a:r>
            <a:r>
              <a:rPr lang="en-US" b="0" dirty="0"/>
              <a:t>/</a:t>
            </a:r>
            <a:r>
              <a:rPr lang="en-US" b="0" dirty="0" err="1"/>
              <a:t>recommendations.html</a:t>
            </a: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789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/>
              <a:t>Considere</a:t>
            </a:r>
            <a:r>
              <a:rPr lang="en-US" b="1" dirty="0"/>
              <a:t> </a:t>
            </a:r>
            <a:r>
              <a:rPr lang="en-US" b="1" dirty="0" err="1"/>
              <a:t>esta</a:t>
            </a:r>
            <a:r>
              <a:rPr lang="en-US" b="1" dirty="0"/>
              <a:t> </a:t>
            </a:r>
            <a:r>
              <a:rPr lang="en-US" b="1" dirty="0" err="1"/>
              <a:t>actividad</a:t>
            </a:r>
            <a:r>
              <a:rPr lang="en-US" b="1" dirty="0"/>
              <a:t>: </a:t>
            </a:r>
            <a:r>
              <a:rPr lang="en-US" b="0" dirty="0" err="1"/>
              <a:t>Pregunte</a:t>
            </a:r>
            <a:r>
              <a:rPr lang="en-US" b="0" dirty="0"/>
              <a:t> a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participantes</a:t>
            </a:r>
            <a:r>
              <a:rPr lang="en-US" b="0" dirty="0"/>
              <a:t>: ¿</a:t>
            </a:r>
            <a:r>
              <a:rPr lang="en-US" b="0" dirty="0" err="1"/>
              <a:t>cuántas</a:t>
            </a:r>
            <a:r>
              <a:rPr lang="en-US" b="0" dirty="0"/>
              <a:t> </a:t>
            </a:r>
            <a:r>
              <a:rPr lang="en-US" b="0" dirty="0" err="1"/>
              <a:t>botellas</a:t>
            </a:r>
            <a:r>
              <a:rPr lang="en-US" b="0" dirty="0"/>
              <a:t> de </a:t>
            </a:r>
            <a:r>
              <a:rPr lang="en-US" b="0" dirty="0" err="1"/>
              <a:t>agua</a:t>
            </a:r>
            <a:r>
              <a:rPr lang="en-US" b="0" dirty="0"/>
              <a:t> </a:t>
            </a:r>
            <a:r>
              <a:rPr lang="en-US" b="0" dirty="0" err="1"/>
              <a:t>creen</a:t>
            </a:r>
            <a:r>
              <a:rPr lang="en-US" b="0" dirty="0"/>
              <a:t> que la OSHA </a:t>
            </a:r>
            <a:r>
              <a:rPr lang="en-US" b="0" dirty="0" err="1"/>
              <a:t>recomienda</a:t>
            </a:r>
            <a:r>
              <a:rPr lang="en-US" b="0" dirty="0"/>
              <a:t> </a:t>
            </a:r>
            <a:r>
              <a:rPr lang="en-US" b="0" dirty="0" err="1"/>
              <a:t>beber</a:t>
            </a:r>
            <a:r>
              <a:rPr lang="en-US" b="0" dirty="0"/>
              <a:t> al día </a:t>
            </a:r>
            <a:r>
              <a:rPr lang="en-US" b="0" dirty="0" err="1"/>
              <a:t>cuando</a:t>
            </a:r>
            <a:r>
              <a:rPr lang="en-US" b="0" dirty="0"/>
              <a:t> se </a:t>
            </a:r>
            <a:r>
              <a:rPr lang="en-US" b="0" dirty="0" err="1"/>
              <a:t>trabaja</a:t>
            </a:r>
            <a:r>
              <a:rPr lang="en-US" b="0" dirty="0"/>
              <a:t> con un </a:t>
            </a:r>
            <a:r>
              <a:rPr lang="en-US" b="0" dirty="0" err="1"/>
              <a:t>índice</a:t>
            </a:r>
            <a:r>
              <a:rPr lang="en-US" b="0" dirty="0"/>
              <a:t> de </a:t>
            </a:r>
            <a:r>
              <a:rPr lang="en-US" b="0" dirty="0" err="1"/>
              <a:t>calor</a:t>
            </a:r>
            <a:r>
              <a:rPr lang="en-US" b="0" dirty="0"/>
              <a:t> </a:t>
            </a:r>
            <a:r>
              <a:rPr lang="en-US" b="0" dirty="0" err="1"/>
              <a:t>moderado</a:t>
            </a:r>
            <a:r>
              <a:rPr lang="en-US" b="0" dirty="0"/>
              <a:t>? </a:t>
            </a:r>
            <a:r>
              <a:rPr lang="en-US" b="0" dirty="0" err="1"/>
              <a:t>Exhiba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botella</a:t>
            </a:r>
            <a:r>
              <a:rPr lang="en-US" b="0" dirty="0"/>
              <a:t> de 16.9 </a:t>
            </a:r>
            <a:r>
              <a:rPr lang="en-US" b="0" dirty="0" err="1"/>
              <a:t>onzas</a:t>
            </a:r>
            <a:r>
              <a:rPr lang="en-US" b="0" dirty="0"/>
              <a:t> </a:t>
            </a:r>
            <a:r>
              <a:rPr lang="en-US" b="0" dirty="0" err="1"/>
              <a:t>líquidas</a:t>
            </a:r>
            <a:r>
              <a:rPr lang="en-US" b="0" dirty="0"/>
              <a:t> </a:t>
            </a:r>
            <a:r>
              <a:rPr lang="en-US" b="0" dirty="0" err="1"/>
              <a:t>delante</a:t>
            </a:r>
            <a:r>
              <a:rPr lang="en-US" b="0" dirty="0"/>
              <a:t> de la </a:t>
            </a:r>
            <a:r>
              <a:rPr lang="en-US" b="0" dirty="0" err="1"/>
              <a:t>clase</a:t>
            </a:r>
            <a:r>
              <a:rPr lang="en-US" b="0" dirty="0"/>
              <a:t> para que </a:t>
            </a:r>
            <a:r>
              <a:rPr lang="en-US" b="0" dirty="0" err="1"/>
              <a:t>puedan</a:t>
            </a:r>
            <a:r>
              <a:rPr lang="en-US" b="0" dirty="0"/>
              <a:t> </a:t>
            </a:r>
            <a:r>
              <a:rPr lang="en-US" b="0" dirty="0" err="1"/>
              <a:t>ver</a:t>
            </a:r>
            <a:r>
              <a:rPr lang="en-US" b="0" dirty="0"/>
              <a:t> </a:t>
            </a:r>
            <a:r>
              <a:rPr lang="en-US" b="0" dirty="0" err="1"/>
              <a:t>su</a:t>
            </a:r>
            <a:r>
              <a:rPr lang="en-US" b="0" dirty="0"/>
              <a:t> </a:t>
            </a:r>
            <a:r>
              <a:rPr lang="en-US" b="0" dirty="0" err="1"/>
              <a:t>tamaño</a:t>
            </a:r>
            <a:r>
              <a:rPr lang="en-US" b="0" dirty="0"/>
              <a:t> y </a:t>
            </a:r>
            <a:r>
              <a:rPr lang="en-US" b="0" dirty="0" err="1"/>
              <a:t>siga</a:t>
            </a:r>
            <a:r>
              <a:rPr lang="en-US" b="0" dirty="0"/>
              <a:t> </a:t>
            </a:r>
            <a:r>
              <a:rPr lang="en-US" b="0" dirty="0" err="1"/>
              <a:t>preguntándoles</a:t>
            </a:r>
            <a:r>
              <a:rPr lang="en-US" b="0" dirty="0"/>
              <a:t> </a:t>
            </a:r>
            <a:r>
              <a:rPr lang="en-US" b="0" dirty="0" err="1"/>
              <a:t>cuál</a:t>
            </a:r>
            <a:r>
              <a:rPr lang="en-US" b="0" dirty="0"/>
              <a:t> </a:t>
            </a:r>
            <a:r>
              <a:rPr lang="en-US" b="0" dirty="0" err="1"/>
              <a:t>creen</a:t>
            </a:r>
            <a:r>
              <a:rPr lang="en-US" b="0" dirty="0"/>
              <a:t> que es la </a:t>
            </a:r>
            <a:r>
              <a:rPr lang="en-US" b="0" dirty="0" err="1"/>
              <a:t>recomendación</a:t>
            </a:r>
            <a:r>
              <a:rPr lang="en-US" b="0" dirty="0"/>
              <a:t> </a:t>
            </a:r>
            <a:r>
              <a:rPr lang="en-US" b="0" dirty="0" err="1"/>
              <a:t>diaria</a:t>
            </a:r>
            <a:r>
              <a:rPr lang="en-US" b="0" dirty="0"/>
              <a:t> de la OSHA hasta que se </a:t>
            </a:r>
            <a:r>
              <a:rPr lang="en-US" b="0" dirty="0" err="1"/>
              <a:t>acerquen</a:t>
            </a:r>
            <a:r>
              <a:rPr lang="en-US" b="0" dirty="0"/>
              <a:t> a las 15 </a:t>
            </a:r>
            <a:r>
              <a:rPr lang="en-US" b="0" dirty="0" err="1"/>
              <a:t>botellas</a:t>
            </a:r>
            <a:r>
              <a:rPr lang="en-US" b="0" dirty="0"/>
              <a:t>. </a:t>
            </a:r>
            <a:r>
              <a:rPr lang="en-US" b="0" dirty="0" err="1"/>
              <a:t>Enséñeles</a:t>
            </a:r>
            <a:r>
              <a:rPr lang="en-US" b="0" dirty="0"/>
              <a:t> las 15 </a:t>
            </a:r>
            <a:r>
              <a:rPr lang="en-US" b="0" dirty="0" err="1"/>
              <a:t>botellas</a:t>
            </a:r>
            <a:r>
              <a:rPr lang="en-US" b="0" dirty="0"/>
              <a:t> juntas y </a:t>
            </a:r>
            <a:r>
              <a:rPr lang="en-US" b="0" dirty="0" err="1"/>
              <a:t>recuérdeles</a:t>
            </a:r>
            <a:r>
              <a:rPr lang="en-US" b="0" dirty="0"/>
              <a:t> que </a:t>
            </a:r>
            <a:r>
              <a:rPr lang="en-US" b="0" dirty="0" err="1"/>
              <a:t>esa</a:t>
            </a:r>
            <a:r>
              <a:rPr lang="en-US" b="0" dirty="0"/>
              <a:t> es la </a:t>
            </a:r>
            <a:r>
              <a:rPr lang="en-US" b="0" dirty="0" err="1"/>
              <a:t>cantidad</a:t>
            </a:r>
            <a:r>
              <a:rPr lang="en-US" b="0" dirty="0"/>
              <a:t> de </a:t>
            </a:r>
            <a:r>
              <a:rPr lang="en-US" b="0" dirty="0" err="1"/>
              <a:t>agua</a:t>
            </a:r>
            <a:r>
              <a:rPr lang="en-US" b="0" dirty="0"/>
              <a:t> que </a:t>
            </a:r>
            <a:r>
              <a:rPr lang="en-US" b="0" dirty="0" err="1"/>
              <a:t>corresponde</a:t>
            </a:r>
            <a:r>
              <a:rPr lang="en-US" b="0" dirty="0"/>
              <a:t> a </a:t>
            </a:r>
            <a:r>
              <a:rPr lang="en-US" b="0" dirty="0" err="1"/>
              <a:t>trabajar</a:t>
            </a:r>
            <a:r>
              <a:rPr lang="en-US" b="0" dirty="0"/>
              <a:t> con un </a:t>
            </a:r>
            <a:r>
              <a:rPr lang="en-US" b="0" dirty="0" err="1"/>
              <a:t>índice</a:t>
            </a:r>
            <a:r>
              <a:rPr lang="en-US" b="0" dirty="0"/>
              <a:t> de </a:t>
            </a:r>
            <a:r>
              <a:rPr lang="en-US" b="0" dirty="0" err="1"/>
              <a:t>calor</a:t>
            </a:r>
            <a:r>
              <a:rPr lang="en-US" b="0" dirty="0"/>
              <a:t> </a:t>
            </a:r>
            <a:r>
              <a:rPr lang="en-US" b="0" dirty="0" err="1"/>
              <a:t>moderado</a:t>
            </a:r>
            <a:r>
              <a:rPr lang="en-US" b="0" dirty="0"/>
              <a:t> (</a:t>
            </a:r>
            <a:r>
              <a:rPr lang="en-US" b="0" dirty="0" err="1"/>
              <a:t>índice</a:t>
            </a:r>
            <a:r>
              <a:rPr lang="en-US" b="0" dirty="0"/>
              <a:t> de </a:t>
            </a:r>
            <a:r>
              <a:rPr lang="en-US" b="0" dirty="0" err="1"/>
              <a:t>calor</a:t>
            </a:r>
            <a:r>
              <a:rPr lang="en-US" b="0" dirty="0"/>
              <a:t> de 91 a 103 </a:t>
            </a:r>
            <a:r>
              <a:rPr lang="en-US" b="0" dirty="0" err="1"/>
              <a:t>grados</a:t>
            </a:r>
            <a:r>
              <a:rPr lang="en-US" b="0" dirty="0"/>
              <a:t>). Si </a:t>
            </a:r>
            <a:r>
              <a:rPr lang="en-US" b="0" dirty="0" err="1"/>
              <a:t>trabajan</a:t>
            </a:r>
            <a:r>
              <a:rPr lang="en-US" b="0" dirty="0"/>
              <a:t> con un </a:t>
            </a:r>
            <a:r>
              <a:rPr lang="en-US" b="0" dirty="0" err="1"/>
              <a:t>índice</a:t>
            </a:r>
            <a:r>
              <a:rPr lang="en-US" b="0" dirty="0"/>
              <a:t> de </a:t>
            </a:r>
            <a:r>
              <a:rPr lang="en-US" b="0" dirty="0" err="1"/>
              <a:t>calor</a:t>
            </a:r>
            <a:r>
              <a:rPr lang="en-US" b="0" dirty="0"/>
              <a:t> </a:t>
            </a:r>
            <a:r>
              <a:rPr lang="en-US" b="0" dirty="0" err="1"/>
              <a:t>más</a:t>
            </a:r>
            <a:r>
              <a:rPr lang="en-US" b="0" dirty="0"/>
              <a:t> </a:t>
            </a:r>
            <a:r>
              <a:rPr lang="en-US" b="0" dirty="0" err="1"/>
              <a:t>elevado</a:t>
            </a:r>
            <a:r>
              <a:rPr lang="en-US" b="0" dirty="0"/>
              <a:t>, </a:t>
            </a:r>
            <a:r>
              <a:rPr lang="en-US" b="0" dirty="0" err="1"/>
              <a:t>tendrán</a:t>
            </a:r>
            <a:r>
              <a:rPr lang="en-US" b="0" dirty="0"/>
              <a:t> que </a:t>
            </a:r>
            <a:r>
              <a:rPr lang="en-US" b="0" dirty="0" err="1"/>
              <a:t>consumir</a:t>
            </a:r>
            <a:r>
              <a:rPr lang="en-US" b="0" dirty="0"/>
              <a:t> </a:t>
            </a:r>
            <a:r>
              <a:rPr lang="en-US" b="0" dirty="0" err="1"/>
              <a:t>más</a:t>
            </a:r>
            <a:r>
              <a:rPr lang="en-US" b="0" dirty="0"/>
              <a:t> </a:t>
            </a:r>
            <a:r>
              <a:rPr lang="en-US" b="0" dirty="0" err="1"/>
              <a:t>agua</a:t>
            </a:r>
            <a:r>
              <a:rPr lang="en-US" b="0" dirty="0"/>
              <a:t>. </a:t>
            </a:r>
          </a:p>
          <a:p>
            <a:endParaRPr lang="en-US" b="0" dirty="0"/>
          </a:p>
          <a:p>
            <a:r>
              <a:rPr lang="en-US" b="1" dirty="0" err="1"/>
              <a:t>Gráfico</a:t>
            </a:r>
            <a:r>
              <a:rPr lang="en-US" b="1" dirty="0"/>
              <a:t>: </a:t>
            </a:r>
            <a:r>
              <a:rPr lang="en-US" b="0" dirty="0" err="1"/>
              <a:t>Gráfico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que se </a:t>
            </a:r>
            <a:r>
              <a:rPr lang="en-US" b="0" dirty="0" err="1"/>
              <a:t>compara</a:t>
            </a:r>
            <a:r>
              <a:rPr lang="en-US" b="0" dirty="0"/>
              <a:t> la </a:t>
            </a:r>
            <a:r>
              <a:rPr lang="en-US" b="0" dirty="0" err="1"/>
              <a:t>cantidad</a:t>
            </a:r>
            <a:r>
              <a:rPr lang="en-US" b="0" dirty="0"/>
              <a:t> de </a:t>
            </a:r>
            <a:r>
              <a:rPr lang="en-US" b="0" dirty="0" err="1"/>
              <a:t>agua</a:t>
            </a:r>
            <a:r>
              <a:rPr lang="en-US" b="0" dirty="0"/>
              <a:t> que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trabajadores</a:t>
            </a:r>
            <a:r>
              <a:rPr lang="en-US" b="0" dirty="0"/>
              <a:t> </a:t>
            </a:r>
            <a:r>
              <a:rPr lang="en-US" b="0" dirty="0" err="1"/>
              <a:t>declaran</a:t>
            </a:r>
            <a:r>
              <a:rPr lang="en-US" b="0" dirty="0"/>
              <a:t> </a:t>
            </a:r>
            <a:r>
              <a:rPr lang="en-US" b="0" dirty="0" err="1"/>
              <a:t>beber</a:t>
            </a:r>
            <a:r>
              <a:rPr lang="en-US" b="0" dirty="0"/>
              <a:t> a </a:t>
            </a:r>
            <a:r>
              <a:rPr lang="en-US" b="0" dirty="0" err="1"/>
              <a:t>diaro</a:t>
            </a:r>
            <a:r>
              <a:rPr lang="en-US" b="0" dirty="0"/>
              <a:t> y la </a:t>
            </a:r>
            <a:r>
              <a:rPr lang="en-US" b="0" dirty="0" err="1"/>
              <a:t>recomendación</a:t>
            </a:r>
            <a:r>
              <a:rPr lang="en-US" b="0" dirty="0"/>
              <a:t> de </a:t>
            </a:r>
            <a:r>
              <a:rPr lang="en-US" b="0" dirty="0" err="1"/>
              <a:t>consumo</a:t>
            </a:r>
            <a:r>
              <a:rPr lang="en-US" b="0" dirty="0"/>
              <a:t> </a:t>
            </a:r>
            <a:r>
              <a:rPr lang="en-US" b="0" dirty="0" err="1"/>
              <a:t>diario</a:t>
            </a:r>
            <a:r>
              <a:rPr lang="en-US" b="0" dirty="0"/>
              <a:t> de </a:t>
            </a:r>
            <a:r>
              <a:rPr lang="en-US" b="0" dirty="0" err="1"/>
              <a:t>agua</a:t>
            </a:r>
            <a:r>
              <a:rPr lang="en-US" b="0" dirty="0"/>
              <a:t> de la OSHA </a:t>
            </a:r>
            <a:r>
              <a:rPr lang="en-US" b="0" dirty="0" err="1"/>
              <a:t>cuando</a:t>
            </a:r>
            <a:r>
              <a:rPr lang="en-US" b="0" dirty="0"/>
              <a:t> se </a:t>
            </a:r>
            <a:r>
              <a:rPr lang="en-US" b="0" dirty="0" err="1"/>
              <a:t>trabaja</a:t>
            </a:r>
            <a:r>
              <a:rPr lang="en-US" b="0" dirty="0"/>
              <a:t> con un </a:t>
            </a:r>
            <a:r>
              <a:rPr lang="en-US" b="0" dirty="0" err="1"/>
              <a:t>índice</a:t>
            </a:r>
            <a:r>
              <a:rPr lang="en-US" b="0" dirty="0"/>
              <a:t> de </a:t>
            </a:r>
            <a:r>
              <a:rPr lang="en-US" b="0" dirty="0" err="1"/>
              <a:t>calor</a:t>
            </a:r>
            <a:r>
              <a:rPr lang="en-US" b="0" dirty="0"/>
              <a:t> </a:t>
            </a:r>
            <a:r>
              <a:rPr lang="en-US" b="0" dirty="0" err="1"/>
              <a:t>moderado</a:t>
            </a:r>
            <a:r>
              <a:rPr lang="en-US" b="0" dirty="0"/>
              <a:t>. </a:t>
            </a:r>
          </a:p>
          <a:p>
            <a:r>
              <a:rPr lang="en-US" b="1" dirty="0"/>
              <a:t>Fuente: </a:t>
            </a:r>
            <a:r>
              <a:rPr lang="en-US" b="0" dirty="0"/>
              <a:t>American Builders 2017 "¿</a:t>
            </a:r>
            <a:r>
              <a:rPr lang="en-US" b="0" dirty="0" err="1"/>
              <a:t>Estás</a:t>
            </a:r>
            <a:r>
              <a:rPr lang="en-US" b="0" dirty="0"/>
              <a:t> </a:t>
            </a:r>
            <a:r>
              <a:rPr lang="en-US" b="0" dirty="0" err="1"/>
              <a:t>correctamente</a:t>
            </a:r>
            <a:r>
              <a:rPr lang="en-US" b="0" dirty="0"/>
              <a:t> </a:t>
            </a:r>
            <a:r>
              <a:rPr lang="en-US" b="0" dirty="0" err="1"/>
              <a:t>hidratado</a:t>
            </a:r>
            <a:r>
              <a:rPr lang="en-US" b="0" dirty="0"/>
              <a:t>?” </a:t>
            </a:r>
            <a:r>
              <a:rPr lang="en-US" b="0" dirty="0" err="1"/>
              <a:t>Gráfico</a:t>
            </a:r>
            <a:r>
              <a:rPr lang="en-US" b="0" dirty="0"/>
              <a:t> 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226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Los </a:t>
            </a:r>
            <a:r>
              <a:rPr lang="en-US" dirty="0" err="1"/>
              <a:t>gráficos</a:t>
            </a:r>
            <a:r>
              <a:rPr lang="en-US" dirty="0"/>
              <a:t> del color de la </a:t>
            </a:r>
            <a:r>
              <a:rPr lang="en-US" dirty="0" err="1"/>
              <a:t>orina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utilizarse</a:t>
            </a:r>
            <a:r>
              <a:rPr lang="en-US" dirty="0"/>
              <a:t> para </a:t>
            </a:r>
            <a:r>
              <a:rPr lang="en-US" dirty="0" err="1"/>
              <a:t>calibrar</a:t>
            </a:r>
            <a:r>
              <a:rPr lang="en-US" dirty="0"/>
              <a:t> o </a:t>
            </a:r>
            <a:r>
              <a:rPr lang="en-US" dirty="0" err="1"/>
              <a:t>evaluar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estado</a:t>
            </a:r>
            <a:r>
              <a:rPr lang="en-US" dirty="0"/>
              <a:t> de </a:t>
            </a:r>
            <a:r>
              <a:rPr lang="en-US" dirty="0" err="1"/>
              <a:t>hidratación</a:t>
            </a:r>
            <a:r>
              <a:rPr lang="en-US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estado</a:t>
            </a:r>
            <a:r>
              <a:rPr lang="en-US" dirty="0"/>
              <a:t> de </a:t>
            </a:r>
            <a:r>
              <a:rPr lang="en-US" dirty="0" err="1"/>
              <a:t>deshidratación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riñones</a:t>
            </a:r>
            <a:r>
              <a:rPr lang="en-US" dirty="0"/>
              <a:t> </a:t>
            </a:r>
            <a:r>
              <a:rPr lang="en-US" dirty="0" err="1"/>
              <a:t>conservan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y </a:t>
            </a:r>
            <a:r>
              <a:rPr lang="en-US" dirty="0" err="1"/>
              <a:t>excretan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orina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concentrada</a:t>
            </a:r>
            <a:r>
              <a:rPr lang="en-US" dirty="0"/>
              <a:t>; </a:t>
            </a:r>
            <a:r>
              <a:rPr lang="en-US" dirty="0" err="1"/>
              <a:t>cuanto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concentrada</a:t>
            </a:r>
            <a:r>
              <a:rPr lang="en-US" dirty="0"/>
              <a:t> sea la </a:t>
            </a:r>
            <a:r>
              <a:rPr lang="en-US" dirty="0" err="1"/>
              <a:t>orina</a:t>
            </a:r>
            <a:r>
              <a:rPr lang="en-US" dirty="0"/>
              <a:t>,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oscuro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color.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Para </a:t>
            </a:r>
            <a:r>
              <a:rPr lang="en-US" dirty="0" err="1"/>
              <a:t>utilizar</a:t>
            </a:r>
            <a:r>
              <a:rPr lang="en-US" dirty="0"/>
              <a:t> la </a:t>
            </a:r>
            <a:r>
              <a:rPr lang="en-US" dirty="0" err="1"/>
              <a:t>tabla</a:t>
            </a:r>
            <a:r>
              <a:rPr lang="en-US" dirty="0"/>
              <a:t>, compare </a:t>
            </a:r>
            <a:r>
              <a:rPr lang="en-US" dirty="0" err="1"/>
              <a:t>el</a:t>
            </a:r>
            <a:r>
              <a:rPr lang="en-US" dirty="0"/>
              <a:t> color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muestra</a:t>
            </a:r>
            <a:r>
              <a:rPr lang="en-US" dirty="0"/>
              <a:t> de </a:t>
            </a:r>
            <a:r>
              <a:rPr lang="en-US" dirty="0" err="1"/>
              <a:t>orina</a:t>
            </a:r>
            <a:r>
              <a:rPr lang="en-US" dirty="0"/>
              <a:t> con un color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tabla</a:t>
            </a:r>
            <a:r>
              <a:rPr lang="en-US" dirty="0"/>
              <a:t>. </a:t>
            </a:r>
            <a:r>
              <a:rPr lang="en-US" dirty="0" err="1"/>
              <a:t>Asegúrese</a:t>
            </a:r>
            <a:r>
              <a:rPr lang="en-US" dirty="0"/>
              <a:t> de </a:t>
            </a:r>
            <a:r>
              <a:rPr lang="en-US" dirty="0" err="1"/>
              <a:t>observar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flujo</a:t>
            </a:r>
            <a:r>
              <a:rPr lang="en-US" dirty="0"/>
              <a:t> de </a:t>
            </a:r>
            <a:r>
              <a:rPr lang="en-US" dirty="0" err="1"/>
              <a:t>orina</a:t>
            </a:r>
            <a:r>
              <a:rPr lang="en-US" dirty="0"/>
              <a:t> y no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del </a:t>
            </a:r>
            <a:r>
              <a:rPr lang="en-US" dirty="0" err="1"/>
              <a:t>inodoro</a:t>
            </a:r>
            <a:r>
              <a:rPr lang="en-US" dirty="0"/>
              <a:t>, </a:t>
            </a:r>
            <a:r>
              <a:rPr lang="en-US" dirty="0" err="1"/>
              <a:t>ya</a:t>
            </a:r>
            <a:r>
              <a:rPr lang="en-US" dirty="0"/>
              <a:t> que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del </a:t>
            </a:r>
            <a:r>
              <a:rPr lang="en-US" dirty="0" err="1"/>
              <a:t>inodoro</a:t>
            </a:r>
            <a:r>
              <a:rPr lang="en-US" dirty="0"/>
              <a:t> </a:t>
            </a:r>
            <a:r>
              <a:rPr lang="en-US" dirty="0" err="1"/>
              <a:t>diluirá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color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orina</a:t>
            </a:r>
            <a:r>
              <a:rPr lang="en-US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Esta</a:t>
            </a:r>
            <a:r>
              <a:rPr lang="en-US" dirty="0"/>
              <a:t> es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tabla</a:t>
            </a:r>
            <a:r>
              <a:rPr lang="en-US" dirty="0"/>
              <a:t> de </a:t>
            </a:r>
            <a:r>
              <a:rPr lang="en-US" dirty="0" err="1"/>
              <a:t>colores</a:t>
            </a:r>
            <a:r>
              <a:rPr lang="en-US" dirty="0"/>
              <a:t> de </a:t>
            </a:r>
            <a:r>
              <a:rPr lang="en-US" dirty="0" err="1"/>
              <a:t>orina</a:t>
            </a:r>
            <a:r>
              <a:rPr lang="en-US" dirty="0"/>
              <a:t> que se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colocar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baños</a:t>
            </a:r>
            <a:r>
              <a:rPr lang="en-US" dirty="0"/>
              <a:t> para que la </a:t>
            </a:r>
            <a:r>
              <a:rPr lang="en-US" dirty="0" err="1"/>
              <a:t>vean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. </a:t>
            </a:r>
          </a:p>
          <a:p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últimos</a:t>
            </a:r>
            <a:r>
              <a:rPr lang="en-US" dirty="0"/>
              <a:t> </a:t>
            </a:r>
            <a:r>
              <a:rPr lang="en-US" dirty="0" err="1"/>
              <a:t>años</a:t>
            </a:r>
            <a:r>
              <a:rPr lang="en-US" dirty="0"/>
              <a:t> se ha </a:t>
            </a:r>
            <a:r>
              <a:rPr lang="en-US" dirty="0" err="1"/>
              <a:t>desarrollado</a:t>
            </a:r>
            <a:r>
              <a:rPr lang="en-US" dirty="0"/>
              <a:t> </a:t>
            </a:r>
            <a:r>
              <a:rPr lang="en-US" dirty="0" err="1"/>
              <a:t>tecnología</a:t>
            </a:r>
            <a:r>
              <a:rPr lang="en-US" dirty="0"/>
              <a:t> para que </a:t>
            </a:r>
            <a:r>
              <a:rPr lang="en-US" dirty="0" err="1"/>
              <a:t>trabajadores</a:t>
            </a:r>
            <a:r>
              <a:rPr lang="en-US" dirty="0"/>
              <a:t> y empresarios </a:t>
            </a:r>
            <a:r>
              <a:rPr lang="en-US" dirty="0" err="1"/>
              <a:t>puedan</a:t>
            </a:r>
            <a:r>
              <a:rPr lang="en-US" dirty="0"/>
              <a:t> </a:t>
            </a:r>
            <a:r>
              <a:rPr lang="en-US" dirty="0" err="1"/>
              <a:t>controlar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estado</a:t>
            </a:r>
            <a:r>
              <a:rPr lang="en-US" dirty="0"/>
              <a:t> de </a:t>
            </a:r>
            <a:r>
              <a:rPr lang="en-US" dirty="0" err="1"/>
              <a:t>hidratación</a:t>
            </a:r>
            <a:r>
              <a:rPr lang="en-US" dirty="0"/>
              <a:t>. Se </a:t>
            </a:r>
            <a:r>
              <a:rPr lang="en-US" dirty="0" err="1"/>
              <a:t>han</a:t>
            </a:r>
            <a:r>
              <a:rPr lang="en-US" dirty="0"/>
              <a:t> </a:t>
            </a:r>
            <a:r>
              <a:rPr lang="en-US" dirty="0" err="1"/>
              <a:t>creado</a:t>
            </a:r>
            <a:r>
              <a:rPr lang="en-US" dirty="0"/>
              <a:t> </a:t>
            </a:r>
            <a:r>
              <a:rPr lang="en-US" dirty="0" err="1"/>
              <a:t>dispositivos</a:t>
            </a:r>
            <a:r>
              <a:rPr lang="en-US" dirty="0"/>
              <a:t> para </a:t>
            </a:r>
            <a:r>
              <a:rPr lang="en-US" dirty="0" err="1"/>
              <a:t>llevar</a:t>
            </a:r>
            <a:r>
              <a:rPr lang="en-US" dirty="0"/>
              <a:t> </a:t>
            </a:r>
            <a:r>
              <a:rPr lang="en-US" dirty="0" err="1"/>
              <a:t>puestos</a:t>
            </a:r>
            <a:r>
              <a:rPr lang="en-US" dirty="0"/>
              <a:t> que </a:t>
            </a:r>
            <a:r>
              <a:rPr lang="en-US" dirty="0" err="1"/>
              <a:t>miden</a:t>
            </a:r>
            <a:r>
              <a:rPr lang="en-US" dirty="0"/>
              <a:t> la </a:t>
            </a:r>
            <a:r>
              <a:rPr lang="en-US" dirty="0" err="1"/>
              <a:t>pérdida</a:t>
            </a:r>
            <a:r>
              <a:rPr lang="en-US" dirty="0"/>
              <a:t> de </a:t>
            </a:r>
            <a:r>
              <a:rPr lang="en-US" dirty="0" err="1"/>
              <a:t>líquidos</a:t>
            </a:r>
            <a:r>
              <a:rPr lang="en-US" dirty="0"/>
              <a:t> y sodio, la </a:t>
            </a:r>
            <a:r>
              <a:rPr lang="en-US" dirty="0" err="1"/>
              <a:t>temperatura</a:t>
            </a:r>
            <a:r>
              <a:rPr lang="en-US" dirty="0"/>
              <a:t> de la </a:t>
            </a:r>
            <a:r>
              <a:rPr lang="en-US" dirty="0" err="1"/>
              <a:t>piel</a:t>
            </a:r>
            <a:r>
              <a:rPr lang="en-US" dirty="0"/>
              <a:t> e </a:t>
            </a:r>
            <a:r>
              <a:rPr lang="en-US" dirty="0" err="1"/>
              <a:t>incluso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movimiento</a:t>
            </a:r>
            <a:r>
              <a:rPr lang="en-US" dirty="0"/>
              <a:t> del </a:t>
            </a:r>
            <a:r>
              <a:rPr lang="en-US" dirty="0" err="1"/>
              <a:t>usuario</a:t>
            </a:r>
            <a:r>
              <a:rPr lang="en-US" dirty="0"/>
              <a:t>.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conectarse</a:t>
            </a:r>
            <a:r>
              <a:rPr lang="en-US" dirty="0"/>
              <a:t> 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aplicación</a:t>
            </a:r>
            <a:r>
              <a:rPr lang="en-US" dirty="0"/>
              <a:t> que </a:t>
            </a:r>
            <a:r>
              <a:rPr lang="en-US" dirty="0" err="1"/>
              <a:t>avisa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 real de las </a:t>
            </a:r>
            <a:r>
              <a:rPr lang="en-US" dirty="0" err="1"/>
              <a:t>mediciones</a:t>
            </a:r>
            <a:r>
              <a:rPr lang="en-US" dirty="0"/>
              <a:t> del sudor y de las </a:t>
            </a:r>
            <a:r>
              <a:rPr lang="en-US" dirty="0" err="1"/>
              <a:t>recomendaciones</a:t>
            </a:r>
            <a:r>
              <a:rPr lang="en-US" dirty="0"/>
              <a:t> de </a:t>
            </a:r>
            <a:r>
              <a:rPr lang="en-US" dirty="0" err="1"/>
              <a:t>hidratación</a:t>
            </a:r>
            <a:r>
              <a:rPr lang="en-US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 Los </a:t>
            </a:r>
            <a:r>
              <a:rPr lang="en-US" dirty="0" err="1"/>
              <a:t>sistemas</a:t>
            </a:r>
            <a:r>
              <a:rPr lang="en-US" dirty="0"/>
              <a:t> de </a:t>
            </a:r>
            <a:r>
              <a:rPr lang="en-US" dirty="0" err="1"/>
              <a:t>análisis</a:t>
            </a:r>
            <a:r>
              <a:rPr lang="en-US" dirty="0"/>
              <a:t> de </a:t>
            </a:r>
            <a:r>
              <a:rPr lang="en-US" dirty="0" err="1"/>
              <a:t>hidratación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utilizarse</a:t>
            </a:r>
            <a:r>
              <a:rPr lang="en-US" dirty="0"/>
              <a:t> para </a:t>
            </a:r>
            <a:r>
              <a:rPr lang="en-US" dirty="0" err="1"/>
              <a:t>controlar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estado</a:t>
            </a:r>
            <a:r>
              <a:rPr lang="en-US" dirty="0"/>
              <a:t> de </a:t>
            </a:r>
            <a:r>
              <a:rPr lang="en-US" dirty="0" err="1"/>
              <a:t>hidratación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  <a:r>
              <a:rPr lang="en-US" dirty="0" err="1"/>
              <a:t>Ellos</a:t>
            </a:r>
            <a:r>
              <a:rPr lang="en-US" dirty="0"/>
              <a:t> </a:t>
            </a:r>
            <a:r>
              <a:rPr lang="en-US" dirty="0" err="1"/>
              <a:t>requieren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rápida</a:t>
            </a:r>
            <a:r>
              <a:rPr lang="en-US" dirty="0"/>
              <a:t> </a:t>
            </a:r>
            <a:r>
              <a:rPr lang="en-US" dirty="0" err="1"/>
              <a:t>muestra</a:t>
            </a:r>
            <a:r>
              <a:rPr lang="en-US" dirty="0"/>
              <a:t> de saliva o sudor y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ofrecer</a:t>
            </a:r>
            <a:r>
              <a:rPr lang="en-US" dirty="0"/>
              <a:t> </a:t>
            </a:r>
            <a:r>
              <a:rPr lang="en-US" dirty="0" err="1"/>
              <a:t>resultados</a:t>
            </a:r>
            <a:r>
              <a:rPr lang="en-US" dirty="0"/>
              <a:t> </a:t>
            </a:r>
            <a:r>
              <a:rPr lang="en-US" dirty="0" err="1"/>
              <a:t>inmediatos</a:t>
            </a:r>
            <a:r>
              <a:rPr lang="en-US" dirty="0"/>
              <a:t> a </a:t>
            </a:r>
            <a:r>
              <a:rPr lang="en-US" dirty="0" err="1"/>
              <a:t>empleadores</a:t>
            </a:r>
            <a:r>
              <a:rPr lang="en-US" dirty="0"/>
              <a:t> y </a:t>
            </a:r>
            <a:r>
              <a:rPr lang="en-US" dirty="0" err="1"/>
              <a:t>trabajadores</a:t>
            </a:r>
            <a:r>
              <a:rPr lang="en-US" dirty="0"/>
              <a:t>. El </a:t>
            </a:r>
            <a:r>
              <a:rPr lang="en-US" dirty="0" err="1"/>
              <a:t>nivel</a:t>
            </a:r>
            <a:r>
              <a:rPr lang="en-US" dirty="0"/>
              <a:t> de </a:t>
            </a:r>
            <a:r>
              <a:rPr lang="en-US" dirty="0" err="1"/>
              <a:t>hidratación</a:t>
            </a:r>
            <a:r>
              <a:rPr lang="en-US" dirty="0"/>
              <a:t> del </a:t>
            </a:r>
            <a:r>
              <a:rPr lang="en-US" dirty="0" err="1"/>
              <a:t>trabajador</a:t>
            </a:r>
            <a:r>
              <a:rPr lang="en-US" dirty="0"/>
              <a:t> se </a:t>
            </a:r>
            <a:r>
              <a:rPr lang="en-US" dirty="0" err="1"/>
              <a:t>registra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pocos</a:t>
            </a:r>
            <a:r>
              <a:rPr lang="en-US" dirty="0"/>
              <a:t> </a:t>
            </a:r>
            <a:r>
              <a:rPr lang="en-US" dirty="0" err="1"/>
              <a:t>segundos</a:t>
            </a:r>
            <a:r>
              <a:rPr lang="en-US" dirty="0"/>
              <a:t> de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medida</a:t>
            </a:r>
            <a:r>
              <a:rPr lang="en-US" dirty="0"/>
              <a:t> de saliva, y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resultados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subirse</a:t>
            </a:r>
            <a:r>
              <a:rPr lang="en-US" dirty="0"/>
              <a:t> </a:t>
            </a:r>
            <a:r>
              <a:rPr lang="en-US" dirty="0" err="1"/>
              <a:t>inmediatamente</a:t>
            </a:r>
            <a:r>
              <a:rPr lang="en-US" dirty="0"/>
              <a:t> 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aplicación</a:t>
            </a:r>
            <a:r>
              <a:rPr lang="en-US" dirty="0"/>
              <a:t> </a:t>
            </a:r>
            <a:r>
              <a:rPr lang="en-US" dirty="0" err="1"/>
              <a:t>móvil</a:t>
            </a:r>
            <a:r>
              <a:rPr lang="en-US" dirty="0"/>
              <a:t>. Los </a:t>
            </a:r>
            <a:r>
              <a:rPr lang="en-US" dirty="0" err="1"/>
              <a:t>sistemas</a:t>
            </a:r>
            <a:r>
              <a:rPr lang="en-US" dirty="0"/>
              <a:t> de </a:t>
            </a:r>
            <a:r>
              <a:rPr lang="en-US" dirty="0" err="1"/>
              <a:t>análisis</a:t>
            </a:r>
            <a:r>
              <a:rPr lang="en-US" dirty="0"/>
              <a:t> le </a:t>
            </a:r>
            <a:r>
              <a:rPr lang="en-US" dirty="0" err="1"/>
              <a:t>dirán</a:t>
            </a:r>
            <a:r>
              <a:rPr lang="en-US" dirty="0"/>
              <a:t> </a:t>
            </a:r>
            <a:r>
              <a:rPr lang="en-US" dirty="0" err="1"/>
              <a:t>cuánto</a:t>
            </a:r>
            <a:r>
              <a:rPr lang="en-US" dirty="0"/>
              <a:t> </a:t>
            </a:r>
            <a:r>
              <a:rPr lang="en-US" dirty="0" err="1"/>
              <a:t>líquido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beber</a:t>
            </a:r>
            <a:r>
              <a:rPr lang="en-US" dirty="0"/>
              <a:t> y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tipo</a:t>
            </a:r>
            <a:r>
              <a:rPr lang="en-US" dirty="0"/>
              <a:t> de </a:t>
            </a:r>
            <a:r>
              <a:rPr lang="en-US" dirty="0" err="1"/>
              <a:t>líquido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para </a:t>
            </a:r>
            <a:r>
              <a:rPr lang="en-US" dirty="0" err="1"/>
              <a:t>reponer</a:t>
            </a:r>
            <a:r>
              <a:rPr lang="en-US" dirty="0"/>
              <a:t> </a:t>
            </a:r>
            <a:r>
              <a:rPr lang="en-US" dirty="0" err="1"/>
              <a:t>mejor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electrolitos</a:t>
            </a:r>
            <a:r>
              <a:rPr lang="en-US" dirty="0"/>
              <a:t> </a:t>
            </a:r>
            <a:r>
              <a:rPr lang="en-US" dirty="0" err="1"/>
              <a:t>perdidos</a:t>
            </a:r>
            <a:r>
              <a:rPr lang="en-US" dirty="0"/>
              <a:t> </a:t>
            </a:r>
            <a:r>
              <a:rPr lang="en-US" dirty="0" err="1"/>
              <a:t>mientras</a:t>
            </a:r>
            <a:r>
              <a:rPr lang="en-US" dirty="0"/>
              <a:t> </a:t>
            </a:r>
            <a:r>
              <a:rPr lang="en-US" dirty="0" err="1"/>
              <a:t>trabaja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Para las </a:t>
            </a:r>
            <a:r>
              <a:rPr lang="en-US" dirty="0" err="1"/>
              <a:t>empresas</a:t>
            </a:r>
            <a:r>
              <a:rPr lang="en-US" dirty="0"/>
              <a:t> que </a:t>
            </a:r>
            <a:r>
              <a:rPr lang="en-US" dirty="0" err="1"/>
              <a:t>supervisan</a:t>
            </a:r>
            <a:r>
              <a:rPr lang="en-US" dirty="0"/>
              <a:t> la </a:t>
            </a:r>
            <a:r>
              <a:rPr lang="en-US" dirty="0" err="1"/>
              <a:t>hidratación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, </a:t>
            </a:r>
            <a:r>
              <a:rPr lang="en-US" dirty="0" err="1"/>
              <a:t>estos</a:t>
            </a:r>
            <a:r>
              <a:rPr lang="en-US" dirty="0"/>
              <a:t> dos </a:t>
            </a:r>
            <a:r>
              <a:rPr lang="en-US" dirty="0" err="1"/>
              <a:t>medios</a:t>
            </a:r>
            <a:r>
              <a:rPr lang="en-US" dirty="0"/>
              <a:t> de control son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invasivos</a:t>
            </a:r>
            <a:r>
              <a:rPr lang="en-US" dirty="0"/>
              <a:t> que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muestreo</a:t>
            </a:r>
            <a:r>
              <a:rPr lang="en-US" dirty="0"/>
              <a:t> de </a:t>
            </a:r>
            <a:r>
              <a:rPr lang="en-US" dirty="0" err="1"/>
              <a:t>orina</a:t>
            </a:r>
            <a:r>
              <a:rPr lang="en-US" dirty="0"/>
              <a:t>. Las </a:t>
            </a:r>
            <a:r>
              <a:rPr lang="en-US" dirty="0" err="1"/>
              <a:t>empresas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acceso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resultados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las </a:t>
            </a:r>
            <a:r>
              <a:rPr lang="en-US" dirty="0" err="1"/>
              <a:t>aplicaciones</a:t>
            </a:r>
            <a:r>
              <a:rPr lang="en-US" dirty="0"/>
              <a:t> y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utilizarlos</a:t>
            </a:r>
            <a:r>
              <a:rPr lang="en-US" dirty="0"/>
              <a:t> para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decisiones</a:t>
            </a:r>
            <a:r>
              <a:rPr lang="en-US" dirty="0"/>
              <a:t> </a:t>
            </a:r>
            <a:r>
              <a:rPr lang="en-US" dirty="0" err="1"/>
              <a:t>relacionadas</a:t>
            </a:r>
            <a:r>
              <a:rPr lang="en-US" dirty="0"/>
              <a:t> con la </a:t>
            </a:r>
            <a:r>
              <a:rPr lang="en-US" dirty="0" err="1"/>
              <a:t>hidratación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turno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/>
              <a:t>Fuente: </a:t>
            </a:r>
            <a:r>
              <a:rPr lang="en-US" b="0" dirty="0"/>
              <a:t>Georgia Tech Consultation Program </a:t>
            </a:r>
            <a:r>
              <a:rPr lang="en-US" b="0" dirty="0" err="1"/>
              <a:t>Programa</a:t>
            </a:r>
            <a:r>
              <a:rPr lang="en-US" b="0" dirty="0"/>
              <a:t> de </a:t>
            </a:r>
            <a:r>
              <a:rPr lang="en-US" b="0" dirty="0" err="1"/>
              <a:t>prevención</a:t>
            </a:r>
            <a:r>
              <a:rPr lang="en-US" b="0" dirty="0"/>
              <a:t> del </a:t>
            </a:r>
            <a:r>
              <a:rPr lang="en-US" b="0" dirty="0" err="1"/>
              <a:t>estrés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.</a:t>
            </a:r>
            <a:r>
              <a:rPr lang="en-US" b="1" dirty="0"/>
              <a:t> </a:t>
            </a:r>
          </a:p>
          <a:p>
            <a:r>
              <a:rPr lang="en-US" b="1" dirty="0" err="1"/>
              <a:t>Gráfico</a:t>
            </a:r>
            <a:r>
              <a:rPr lang="en-US" b="1" dirty="0"/>
              <a:t>: </a:t>
            </a:r>
            <a:r>
              <a:rPr lang="en-US" b="0" dirty="0"/>
              <a:t>Este </a:t>
            </a:r>
            <a:r>
              <a:rPr lang="en-US" b="0" dirty="0" err="1"/>
              <a:t>gráfico</a:t>
            </a:r>
            <a:r>
              <a:rPr lang="en-US" b="0" dirty="0"/>
              <a:t> </a:t>
            </a:r>
            <a:r>
              <a:rPr lang="en-US" b="0" dirty="0" err="1"/>
              <a:t>muestra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estado</a:t>
            </a:r>
            <a:r>
              <a:rPr lang="en-US" b="0" dirty="0"/>
              <a:t> de </a:t>
            </a:r>
            <a:r>
              <a:rPr lang="en-US" b="0" dirty="0" err="1"/>
              <a:t>hidratación</a:t>
            </a:r>
            <a:r>
              <a:rPr lang="en-US" b="0" dirty="0"/>
              <a:t>. Los tonos </a:t>
            </a:r>
            <a:r>
              <a:rPr lang="en-US" b="0" dirty="0" err="1"/>
              <a:t>más</a:t>
            </a:r>
            <a:r>
              <a:rPr lang="en-US" b="0" dirty="0"/>
              <a:t> claros de </a:t>
            </a:r>
            <a:r>
              <a:rPr lang="en-US" b="0" dirty="0" err="1"/>
              <a:t>amarillo</a:t>
            </a:r>
            <a:r>
              <a:rPr lang="en-US" b="0" dirty="0"/>
              <a:t> </a:t>
            </a:r>
            <a:r>
              <a:rPr lang="en-US" b="0" dirty="0" err="1"/>
              <a:t>significan</a:t>
            </a:r>
            <a:r>
              <a:rPr lang="en-US" b="0" dirty="0"/>
              <a:t> </a:t>
            </a:r>
            <a:r>
              <a:rPr lang="en-US" b="0" dirty="0" err="1"/>
              <a:t>hidratación</a:t>
            </a:r>
            <a:r>
              <a:rPr lang="en-US" b="0" dirty="0"/>
              <a:t>, </a:t>
            </a:r>
            <a:r>
              <a:rPr lang="en-US" b="0" dirty="0" err="1"/>
              <a:t>mientras</a:t>
            </a:r>
            <a:r>
              <a:rPr lang="en-US" b="0" dirty="0"/>
              <a:t> que </a:t>
            </a:r>
            <a:r>
              <a:rPr lang="en-US" b="0" dirty="0" err="1"/>
              <a:t>los</a:t>
            </a:r>
            <a:r>
              <a:rPr lang="en-US" b="0" dirty="0"/>
              <a:t> tonos </a:t>
            </a:r>
            <a:r>
              <a:rPr lang="en-US" b="0" dirty="0" err="1"/>
              <a:t>más</a:t>
            </a:r>
            <a:r>
              <a:rPr lang="en-US" b="0" dirty="0"/>
              <a:t> </a:t>
            </a:r>
            <a:r>
              <a:rPr lang="en-US" b="0" dirty="0" err="1"/>
              <a:t>oscuros</a:t>
            </a:r>
            <a:r>
              <a:rPr lang="en-US" b="0" dirty="0"/>
              <a:t> de </a:t>
            </a:r>
            <a:r>
              <a:rPr lang="en-US" b="0" dirty="0" err="1"/>
              <a:t>amarillo</a:t>
            </a:r>
            <a:r>
              <a:rPr lang="en-US" b="0" dirty="0"/>
              <a:t>/</a:t>
            </a:r>
            <a:r>
              <a:rPr lang="en-US" b="0" dirty="0" err="1"/>
              <a:t>marrón</a:t>
            </a:r>
            <a:r>
              <a:rPr lang="en-US" b="0" dirty="0"/>
              <a:t> </a:t>
            </a:r>
            <a:r>
              <a:rPr lang="en-US" b="0" dirty="0" err="1"/>
              <a:t>significan</a:t>
            </a:r>
            <a:r>
              <a:rPr lang="en-US" b="0" dirty="0"/>
              <a:t> </a:t>
            </a:r>
            <a:r>
              <a:rPr lang="en-US" b="0" dirty="0" err="1"/>
              <a:t>deshidratación</a:t>
            </a:r>
            <a:r>
              <a:rPr lang="en-US" b="0" dirty="0"/>
              <a:t> y </a:t>
            </a:r>
            <a:r>
              <a:rPr lang="en-US" b="0" dirty="0" err="1"/>
              <a:t>deshidratación</a:t>
            </a:r>
            <a:r>
              <a:rPr lang="en-US" b="0" dirty="0"/>
              <a:t> grave.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215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</a:t>
            </a:r>
            <a:r>
              <a:rPr lang="en-US" dirty="0" err="1"/>
              <a:t>empleadores</a:t>
            </a:r>
            <a:r>
              <a:rPr lang="en-US" dirty="0"/>
              <a:t> </a:t>
            </a:r>
            <a:r>
              <a:rPr lang="en-US" dirty="0" err="1"/>
              <a:t>sólo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controlar</a:t>
            </a:r>
            <a:r>
              <a:rPr lang="en-US" dirty="0"/>
              <a:t> hasta </a:t>
            </a:r>
            <a:r>
              <a:rPr lang="en-US" dirty="0" err="1"/>
              <a:t>cierto</a:t>
            </a:r>
            <a:r>
              <a:rPr lang="en-US" dirty="0"/>
              <a:t> punto. No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controlar</a:t>
            </a:r>
            <a:r>
              <a:rPr lang="en-US" dirty="0"/>
              <a:t> las </a:t>
            </a:r>
            <a:r>
              <a:rPr lang="en-US" dirty="0" err="1"/>
              <a:t>decisiones</a:t>
            </a:r>
            <a:r>
              <a:rPr lang="en-US" dirty="0"/>
              <a:t> que toman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fuera</a:t>
            </a:r>
            <a:r>
              <a:rPr lang="en-US" dirty="0"/>
              <a:t> del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siguen</a:t>
            </a:r>
            <a:r>
              <a:rPr lang="en-US" dirty="0"/>
              <a:t> </a:t>
            </a:r>
            <a:r>
              <a:rPr lang="en-US" dirty="0" err="1"/>
              <a:t>siendo</a:t>
            </a:r>
            <a:r>
              <a:rPr lang="en-US" dirty="0"/>
              <a:t> </a:t>
            </a:r>
            <a:r>
              <a:rPr lang="en-US" dirty="0" err="1"/>
              <a:t>responsables</a:t>
            </a:r>
            <a:r>
              <a:rPr lang="en-US" dirty="0"/>
              <a:t> no </a:t>
            </a:r>
            <a:r>
              <a:rPr lang="en-US" dirty="0" err="1"/>
              <a:t>sólo</a:t>
            </a:r>
            <a:r>
              <a:rPr lang="en-US" dirty="0"/>
              <a:t> de las </a:t>
            </a:r>
            <a:r>
              <a:rPr lang="en-US" dirty="0" err="1"/>
              <a:t>decisiones</a:t>
            </a:r>
            <a:r>
              <a:rPr lang="en-US" dirty="0"/>
              <a:t> que toman y que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predisponerles</a:t>
            </a:r>
            <a:r>
              <a:rPr lang="en-US" dirty="0"/>
              <a:t> a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causadas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sino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de las que les </a:t>
            </a:r>
            <a:r>
              <a:rPr lang="en-US" dirty="0" err="1"/>
              <a:t>preparan</a:t>
            </a:r>
            <a:r>
              <a:rPr lang="en-US" dirty="0"/>
              <a:t> para </a:t>
            </a:r>
            <a:r>
              <a:rPr lang="en-US" dirty="0" err="1"/>
              <a:t>trabajar</a:t>
            </a:r>
            <a:r>
              <a:rPr lang="en-US" dirty="0"/>
              <a:t> con </a:t>
            </a:r>
            <a:r>
              <a:rPr lang="en-US" dirty="0" err="1"/>
              <a:t>calor</a:t>
            </a:r>
            <a:r>
              <a:rPr lang="en-US" dirty="0"/>
              <a:t>. 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El alcohol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causar</a:t>
            </a:r>
            <a:r>
              <a:rPr lang="en-US" dirty="0"/>
              <a:t> la </a:t>
            </a:r>
            <a:r>
              <a:rPr lang="en-US" dirty="0" err="1"/>
              <a:t>deshidratación</a:t>
            </a:r>
            <a:r>
              <a:rPr lang="en-US" dirty="0"/>
              <a:t>. </a:t>
            </a:r>
            <a:r>
              <a:rPr lang="en-US" dirty="0" err="1"/>
              <a:t>Beber</a:t>
            </a:r>
            <a:r>
              <a:rPr lang="en-US" dirty="0"/>
              <a:t> alcohol </a:t>
            </a:r>
            <a:r>
              <a:rPr lang="en-US" dirty="0" err="1"/>
              <a:t>en</a:t>
            </a:r>
            <a:r>
              <a:rPr lang="en-US" dirty="0"/>
              <a:t> las 24 horas antes de </a:t>
            </a:r>
            <a:r>
              <a:rPr lang="en-US" dirty="0" err="1"/>
              <a:t>trabajar</a:t>
            </a:r>
            <a:r>
              <a:rPr lang="en-US" dirty="0"/>
              <a:t> con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aumentar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enfermedad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Tomarse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cerveza la </a:t>
            </a:r>
            <a:r>
              <a:rPr lang="en-US" dirty="0" err="1"/>
              <a:t>noche</a:t>
            </a:r>
            <a:r>
              <a:rPr lang="en-US" dirty="0"/>
              <a:t> antes de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elevar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enfermedad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al día </a:t>
            </a:r>
            <a:r>
              <a:rPr lang="en-US" dirty="0" err="1"/>
              <a:t>siguiente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Además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limitar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consumo</a:t>
            </a:r>
            <a:r>
              <a:rPr lang="en-US" dirty="0"/>
              <a:t> de </a:t>
            </a:r>
            <a:r>
              <a:rPr lang="en-US" dirty="0" err="1"/>
              <a:t>cafeína</a:t>
            </a:r>
            <a:r>
              <a:rPr lang="en-US" dirty="0"/>
              <a:t>. </a:t>
            </a:r>
            <a:r>
              <a:rPr lang="en-US" dirty="0" err="1"/>
              <a:t>En</a:t>
            </a:r>
            <a:r>
              <a:rPr lang="en-US" dirty="0"/>
              <a:t> general, la </a:t>
            </a:r>
            <a:r>
              <a:rPr lang="en-US" dirty="0" err="1"/>
              <a:t>hidratación</a:t>
            </a:r>
            <a:r>
              <a:rPr lang="en-US" dirty="0"/>
              <a:t> no se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afectada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cantidad</a:t>
            </a:r>
            <a:r>
              <a:rPr lang="en-US" dirty="0"/>
              <a:t> normal de </a:t>
            </a:r>
            <a:r>
              <a:rPr lang="en-US" dirty="0" err="1"/>
              <a:t>cafeína</a:t>
            </a:r>
            <a:r>
              <a:rPr lang="en-US" dirty="0"/>
              <a:t>. Sin embargo,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corazón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estresado</a:t>
            </a:r>
            <a:r>
              <a:rPr lang="en-US" dirty="0"/>
              <a:t> </a:t>
            </a:r>
            <a:r>
              <a:rPr lang="en-US" dirty="0" err="1"/>
              <a:t>debido</a:t>
            </a:r>
            <a:r>
              <a:rPr lang="en-US" dirty="0"/>
              <a:t> a las </a:t>
            </a:r>
            <a:r>
              <a:rPr lang="en-US" dirty="0" err="1"/>
              <a:t>altas</a:t>
            </a:r>
            <a:r>
              <a:rPr lang="en-US" dirty="0"/>
              <a:t> </a:t>
            </a:r>
            <a:r>
              <a:rPr lang="en-US" dirty="0" err="1"/>
              <a:t>temperaturas</a:t>
            </a:r>
            <a:r>
              <a:rPr lang="en-US" dirty="0"/>
              <a:t> y a la carga de </a:t>
            </a:r>
            <a:r>
              <a:rPr lang="en-US" dirty="0" err="1"/>
              <a:t>trabajo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altos </a:t>
            </a:r>
            <a:r>
              <a:rPr lang="en-US" dirty="0" err="1"/>
              <a:t>niveles</a:t>
            </a:r>
            <a:r>
              <a:rPr lang="en-US" dirty="0"/>
              <a:t> de </a:t>
            </a:r>
            <a:r>
              <a:rPr lang="en-US" dirty="0" err="1"/>
              <a:t>cafeína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aumentar</a:t>
            </a:r>
            <a:r>
              <a:rPr lang="en-US" dirty="0"/>
              <a:t> la </a:t>
            </a:r>
            <a:r>
              <a:rPr lang="en-US" dirty="0" err="1"/>
              <a:t>tensión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corazón</a:t>
            </a:r>
            <a:r>
              <a:rPr lang="en-US" dirty="0"/>
              <a:t>. Es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notar</a:t>
            </a:r>
            <a:r>
              <a:rPr lang="en-US" dirty="0"/>
              <a:t> que </a:t>
            </a:r>
            <a:r>
              <a:rPr lang="en-US" dirty="0" err="1"/>
              <a:t>algunas</a:t>
            </a:r>
            <a:r>
              <a:rPr lang="en-US" dirty="0"/>
              <a:t> </a:t>
            </a:r>
            <a:r>
              <a:rPr lang="en-US" dirty="0" err="1"/>
              <a:t>bebidas</a:t>
            </a:r>
            <a:r>
              <a:rPr lang="en-US" dirty="0"/>
              <a:t> </a:t>
            </a:r>
            <a:r>
              <a:rPr lang="en-US" dirty="0" err="1"/>
              <a:t>energéticas</a:t>
            </a:r>
            <a:r>
              <a:rPr lang="en-US" dirty="0"/>
              <a:t> </a:t>
            </a:r>
            <a:r>
              <a:rPr lang="en-US" dirty="0" err="1"/>
              <a:t>contienen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cafeína</a:t>
            </a:r>
            <a:r>
              <a:rPr lang="en-US" dirty="0"/>
              <a:t> que </a:t>
            </a:r>
            <a:r>
              <a:rPr lang="en-US" dirty="0" err="1"/>
              <a:t>el</a:t>
            </a:r>
            <a:r>
              <a:rPr lang="en-US" dirty="0"/>
              <a:t> café, y </a:t>
            </a:r>
            <a:r>
              <a:rPr lang="en-US" dirty="0" err="1"/>
              <a:t>beber</a:t>
            </a:r>
            <a:r>
              <a:rPr lang="en-US" dirty="0"/>
              <a:t> </a:t>
            </a:r>
            <a:r>
              <a:rPr lang="en-US" dirty="0" err="1"/>
              <a:t>varias</a:t>
            </a:r>
            <a:r>
              <a:rPr lang="en-US" dirty="0"/>
              <a:t> </a:t>
            </a:r>
            <a:r>
              <a:rPr lang="en-US" dirty="0" err="1"/>
              <a:t>bebidas</a:t>
            </a:r>
            <a:r>
              <a:rPr lang="en-US" dirty="0"/>
              <a:t> </a:t>
            </a:r>
            <a:r>
              <a:rPr lang="en-US" dirty="0" err="1"/>
              <a:t>energéticas</a:t>
            </a:r>
            <a:r>
              <a:rPr lang="en-US" dirty="0"/>
              <a:t> al día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elevar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niveles</a:t>
            </a:r>
            <a:r>
              <a:rPr lang="en-US" dirty="0"/>
              <a:t> de </a:t>
            </a:r>
            <a:r>
              <a:rPr lang="en-US" dirty="0" err="1"/>
              <a:t>cafeína</a:t>
            </a:r>
            <a:r>
              <a:rPr lang="en-US" dirty="0"/>
              <a:t> lo </a:t>
            </a:r>
            <a:r>
              <a:rPr lang="en-US" dirty="0" err="1"/>
              <a:t>suficiente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para </a:t>
            </a:r>
            <a:r>
              <a:rPr lang="en-US" dirty="0" err="1"/>
              <a:t>afectar</a:t>
            </a:r>
            <a:r>
              <a:rPr lang="en-US" dirty="0"/>
              <a:t> al </a:t>
            </a:r>
            <a:r>
              <a:rPr lang="en-US" dirty="0" err="1"/>
              <a:t>corazón</a:t>
            </a:r>
            <a:r>
              <a:rPr lang="en-US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Imagen 1: 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Dos huevos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fritos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tocino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sobre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un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plato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blanco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Se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incluye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demostrar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necesidad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comer antes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durante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jornada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Imagen 2: 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Una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botella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pastillas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recetadas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demostrar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necesidad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tomar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cuenta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medicina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puedan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estar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tomando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trabajadores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Imagen 3: 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Una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taza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café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como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ejemplo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consumo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cafeína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parte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trabajadores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861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pierda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ninguna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comida.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desayunar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pausa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del almuerzo 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cualquier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otro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tiempo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comidas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aportan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electrolito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esencial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suministra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células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vez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convenga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llevar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propia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botella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sobre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aislada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Asegúrese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suficiente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día antes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Así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será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fácil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mantenerse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turno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Compruebe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tomando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algún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medicamento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pueda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funcionar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diurético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o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pueda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afectar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regulación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corporal.  Si lo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notifíqueselo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supervisor.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tomar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precauciones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adicionales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evitar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estrés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Vístase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apropiadamente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ropa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inadecuada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puede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aumentar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carga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térmica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general,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ropa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adecuada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ser: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Ligera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suelta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tejido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transpirable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permite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circulación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movimiento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aire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lo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ayuda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refrescar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colores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claros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reflejen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bien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mejor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ropa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colores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oscuros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(que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absorben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).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Camisas de manga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larga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cubran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evitar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quemaduras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solares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quemaduras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sol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afectan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capacidad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enfriarse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aumentan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pérdida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líquido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corporal.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644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patronos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responsables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proteger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sus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empleados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peligros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causados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fin,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planificación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preliminar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muy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importante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Hay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varios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factores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patronos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necesitan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considerar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realizar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evaluaciones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preliminares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riesgos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entre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condiciones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ambientales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humedad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la luz del día y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velocidad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especialmente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días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consecutivos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628650" lvl="1" indent="-171450" algn="l">
              <a:buFont typeface="Courier New" panose="02070309020205020404" pitchFamily="49" charset="0"/>
              <a:buChar char="o"/>
            </a:pP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contenido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atmosférica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decir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es alto, se reduce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tasa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evaporación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otras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palabras,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humano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siente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caliente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condiciones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Ocurre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contrario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disminuye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porque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aumenta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tasa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transpiración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Existe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conexión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directa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entre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aire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índice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lo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significa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medida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aumentan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disminuyen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aire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aumenta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disminuye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índice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presencia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zona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fuentes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ejemplo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hornos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alquitrán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caliente u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hornos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Nivel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actividad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física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decir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la carga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produce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corporal.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ropa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equipos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protección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reducir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capacidad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perder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exceso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Factores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riesgo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individuales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personales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311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Roboto Regular"/>
                <a:cs typeface="Roboto Regular"/>
              </a:rPr>
              <a:t>Dos </a:t>
            </a:r>
            <a:r>
              <a:rPr lang="en-US" dirty="0" err="1">
                <a:latin typeface="Roboto Regular"/>
                <a:cs typeface="Roboto Regular"/>
              </a:rPr>
              <a:t>recursos</a:t>
            </a:r>
            <a:r>
              <a:rPr lang="en-US" dirty="0">
                <a:latin typeface="Roboto Regular"/>
                <a:cs typeface="Roboto Regular"/>
              </a:rPr>
              <a:t> que </a:t>
            </a:r>
            <a:r>
              <a:rPr lang="en-US" dirty="0" err="1">
                <a:latin typeface="Roboto Regular"/>
                <a:cs typeface="Roboto Regular"/>
              </a:rPr>
              <a:t>pueden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ayudar</a:t>
            </a:r>
            <a:r>
              <a:rPr lang="en-US" dirty="0">
                <a:latin typeface="Roboto Regular"/>
                <a:cs typeface="Roboto Regular"/>
              </a:rPr>
              <a:t> a </a:t>
            </a:r>
            <a:r>
              <a:rPr lang="en-US" dirty="0" err="1">
                <a:latin typeface="Roboto Regular"/>
                <a:cs typeface="Roboto Regular"/>
              </a:rPr>
              <a:t>determinar</a:t>
            </a:r>
            <a:r>
              <a:rPr lang="en-US" dirty="0">
                <a:latin typeface="Roboto Regular"/>
                <a:cs typeface="Roboto Regular"/>
              </a:rPr>
              <a:t> las </a:t>
            </a:r>
            <a:r>
              <a:rPr lang="en-US" dirty="0" err="1">
                <a:latin typeface="Roboto Regular"/>
                <a:cs typeface="Roboto Regular"/>
              </a:rPr>
              <a:t>condiciones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ambientales</a:t>
            </a:r>
            <a:r>
              <a:rPr lang="en-US" dirty="0">
                <a:latin typeface="Roboto Regular"/>
                <a:cs typeface="Roboto Regular"/>
              </a:rPr>
              <a:t> antes de un </a:t>
            </a:r>
            <a:r>
              <a:rPr lang="en-US" dirty="0" err="1">
                <a:latin typeface="Roboto Regular"/>
                <a:cs typeface="Roboto Regular"/>
              </a:rPr>
              <a:t>turno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trabajo</a:t>
            </a:r>
            <a:r>
              <a:rPr lang="en-US" dirty="0">
                <a:latin typeface="Roboto Regular"/>
                <a:cs typeface="Roboto Regular"/>
              </a:rPr>
              <a:t> son la </a:t>
            </a:r>
            <a:r>
              <a:rPr lang="en-US" dirty="0" err="1">
                <a:latin typeface="Roboto Regular"/>
                <a:cs typeface="Roboto Regular"/>
              </a:rPr>
              <a:t>Tabla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Índices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del </a:t>
            </a:r>
            <a:r>
              <a:rPr lang="en-US" dirty="0" err="1">
                <a:latin typeface="Roboto Regular"/>
                <a:cs typeface="Roboto Regular"/>
              </a:rPr>
              <a:t>Servicio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Meteorológico</a:t>
            </a:r>
            <a:r>
              <a:rPr lang="en-US" dirty="0">
                <a:latin typeface="Roboto Regular"/>
                <a:cs typeface="Roboto Regular"/>
              </a:rPr>
              <a:t> Nacional (NWS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sus </a:t>
            </a:r>
            <a:r>
              <a:rPr lang="en-US" dirty="0" err="1">
                <a:latin typeface="Roboto Regular"/>
                <a:cs typeface="Roboto Regular"/>
              </a:rPr>
              <a:t>siglas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inglés</a:t>
            </a:r>
            <a:r>
              <a:rPr lang="en-US" dirty="0">
                <a:latin typeface="Roboto Regular"/>
                <a:cs typeface="Roboto Regular"/>
              </a:rPr>
              <a:t>) y la </a:t>
            </a:r>
            <a:r>
              <a:rPr lang="en-US" dirty="0" err="1">
                <a:latin typeface="Roboto Regular"/>
                <a:cs typeface="Roboto Regular"/>
              </a:rPr>
              <a:t>Aplicación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Seguridad</a:t>
            </a:r>
            <a:r>
              <a:rPr lang="en-US" dirty="0">
                <a:latin typeface="Roboto Regular"/>
                <a:cs typeface="Roboto Regular"/>
              </a:rPr>
              <a:t> contra </a:t>
            </a:r>
            <a:r>
              <a:rPr lang="en-US" dirty="0" err="1">
                <a:latin typeface="Roboto Regular"/>
                <a:cs typeface="Roboto Regular"/>
              </a:rPr>
              <a:t>el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de OSHA NIOSH. La </a:t>
            </a:r>
            <a:r>
              <a:rPr lang="en-US" dirty="0" err="1">
                <a:latin typeface="Roboto Regular"/>
                <a:cs typeface="Roboto Regular"/>
              </a:rPr>
              <a:t>Tabla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Índices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del NWS </a:t>
            </a:r>
            <a:r>
              <a:rPr lang="en-US" dirty="0" err="1">
                <a:latin typeface="Roboto Regular"/>
                <a:cs typeface="Roboto Regular"/>
              </a:rPr>
              <a:t>mide</a:t>
            </a:r>
            <a:r>
              <a:rPr lang="en-US" dirty="0">
                <a:latin typeface="Roboto Regular"/>
                <a:cs typeface="Roboto Regular"/>
              </a:rPr>
              <a:t> la </a:t>
            </a:r>
            <a:r>
              <a:rPr lang="en-US" dirty="0" err="1">
                <a:latin typeface="Roboto Regular"/>
                <a:cs typeface="Roboto Regular"/>
              </a:rPr>
              <a:t>temperatura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relativa</a:t>
            </a:r>
            <a:r>
              <a:rPr lang="en-US" dirty="0">
                <a:latin typeface="Roboto Regular"/>
                <a:cs typeface="Roboto Regular"/>
              </a:rPr>
              <a:t>, que es </a:t>
            </a:r>
            <a:r>
              <a:rPr lang="en-US" dirty="0" err="1">
                <a:latin typeface="Roboto Regular"/>
                <a:cs typeface="Roboto Regular"/>
              </a:rPr>
              <a:t>como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el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cuerpo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humano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siente</a:t>
            </a:r>
            <a:r>
              <a:rPr lang="en-US" dirty="0">
                <a:latin typeface="Roboto Regular"/>
                <a:cs typeface="Roboto Regular"/>
              </a:rPr>
              <a:t> la </a:t>
            </a:r>
            <a:r>
              <a:rPr lang="en-US" dirty="0" err="1">
                <a:latin typeface="Roboto Regular"/>
                <a:cs typeface="Roboto Regular"/>
              </a:rPr>
              <a:t>temperatura</a:t>
            </a:r>
            <a:r>
              <a:rPr lang="en-US" dirty="0">
                <a:latin typeface="Roboto Regular"/>
                <a:cs typeface="Roboto Regular"/>
              </a:rPr>
              <a:t>. El </a:t>
            </a:r>
            <a:r>
              <a:rPr lang="en-US" dirty="0" err="1">
                <a:latin typeface="Roboto Regular"/>
                <a:cs typeface="Roboto Regular"/>
              </a:rPr>
              <a:t>cuerpo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humano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siente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más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condiciones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húmedas</a:t>
            </a:r>
            <a:r>
              <a:rPr lang="en-US" dirty="0">
                <a:latin typeface="Roboto Regular"/>
                <a:cs typeface="Roboto Regular"/>
              </a:rPr>
              <a:t>. La </a:t>
            </a:r>
            <a:r>
              <a:rPr lang="en-US" dirty="0" err="1">
                <a:latin typeface="Roboto Regular"/>
                <a:cs typeface="Roboto Regular"/>
              </a:rPr>
              <a:t>tabla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también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muestra</a:t>
            </a:r>
            <a:r>
              <a:rPr lang="en-US" dirty="0">
                <a:latin typeface="Roboto Regular"/>
                <a:cs typeface="Roboto Regular"/>
              </a:rPr>
              <a:t> la </a:t>
            </a:r>
            <a:r>
              <a:rPr lang="en-US" dirty="0" err="1">
                <a:latin typeface="Roboto Regular"/>
                <a:cs typeface="Roboto Regular"/>
              </a:rPr>
              <a:t>probabilidad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sufrir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trastornos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con </a:t>
            </a:r>
            <a:r>
              <a:rPr lang="en-US" dirty="0" err="1">
                <a:latin typeface="Roboto Regular"/>
                <a:cs typeface="Roboto Regular"/>
              </a:rPr>
              <a:t>una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exposición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prolongada</a:t>
            </a:r>
            <a:r>
              <a:rPr lang="en-US" dirty="0">
                <a:latin typeface="Roboto Regular"/>
                <a:cs typeface="Roboto Regular"/>
              </a:rPr>
              <a:t> o </a:t>
            </a:r>
            <a:r>
              <a:rPr lang="en-US" dirty="0" err="1">
                <a:latin typeface="Roboto Regular"/>
                <a:cs typeface="Roboto Regular"/>
              </a:rPr>
              <a:t>una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actividad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extenuante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función</a:t>
            </a:r>
            <a:r>
              <a:rPr lang="en-US" dirty="0">
                <a:latin typeface="Roboto Regular"/>
                <a:cs typeface="Roboto Regular"/>
              </a:rPr>
              <a:t> del </a:t>
            </a:r>
            <a:r>
              <a:rPr lang="en-US" dirty="0" err="1">
                <a:latin typeface="Roboto Regular"/>
                <a:cs typeface="Roboto Regular"/>
              </a:rPr>
              <a:t>índice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. </a:t>
            </a:r>
          </a:p>
          <a:p>
            <a:endParaRPr lang="en-US" dirty="0">
              <a:latin typeface="Roboto Regular"/>
              <a:cs typeface="Roboto Regular"/>
            </a:endParaRPr>
          </a:p>
          <a:p>
            <a:r>
              <a:rPr lang="en-US" dirty="0">
                <a:latin typeface="Roboto Regular"/>
                <a:cs typeface="Roboto Regular"/>
              </a:rPr>
              <a:t>La </a:t>
            </a:r>
            <a:r>
              <a:rPr lang="en-US" dirty="0" err="1">
                <a:latin typeface="Roboto Regular"/>
                <a:cs typeface="Roboto Regular"/>
              </a:rPr>
              <a:t>aplicación</a:t>
            </a:r>
            <a:r>
              <a:rPr lang="en-US" dirty="0">
                <a:latin typeface="Roboto Regular"/>
                <a:cs typeface="Roboto Regular"/>
              </a:rPr>
              <a:t> OSHA NIOSH Heat Safety App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permite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supervisores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calcular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índice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lugar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y, con base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índice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muestra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nivel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riesgo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libre. </a:t>
            </a:r>
            <a:r>
              <a:rPr lang="en-US" dirty="0" err="1">
                <a:latin typeface="Roboto Regular"/>
                <a:cs typeface="Roboto Regular"/>
              </a:rPr>
              <a:t>Además</a:t>
            </a:r>
            <a:r>
              <a:rPr lang="en-US" dirty="0">
                <a:latin typeface="Roboto Regular"/>
                <a:cs typeface="Roboto Regular"/>
              </a:rPr>
              <a:t>, </a:t>
            </a:r>
            <a:r>
              <a:rPr lang="en-US" dirty="0" err="1">
                <a:latin typeface="Roboto Regular"/>
                <a:cs typeface="Roboto Regular"/>
              </a:rPr>
              <a:t>incluye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recomendaciones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precaución</a:t>
            </a:r>
            <a:r>
              <a:rPr lang="en-US" dirty="0">
                <a:latin typeface="Roboto Regular"/>
                <a:cs typeface="Roboto Regular"/>
              </a:rPr>
              <a:t> para </a:t>
            </a:r>
            <a:r>
              <a:rPr lang="en-US" dirty="0" err="1">
                <a:latin typeface="Roboto Regular"/>
                <a:cs typeface="Roboto Regular"/>
              </a:rPr>
              <a:t>los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niveles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peligro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asociados</a:t>
            </a:r>
            <a:r>
              <a:rPr lang="en-US" dirty="0">
                <a:latin typeface="Roboto Regular"/>
                <a:cs typeface="Roboto Regular"/>
              </a:rPr>
              <a:t> al </a:t>
            </a:r>
            <a:r>
              <a:rPr lang="en-US" dirty="0" err="1">
                <a:latin typeface="Roboto Regular"/>
                <a:cs typeface="Roboto Regular"/>
              </a:rPr>
              <a:t>índice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, </a:t>
            </a:r>
            <a:r>
              <a:rPr lang="en-US" dirty="0" err="1">
                <a:latin typeface="Roboto Regular"/>
                <a:cs typeface="Roboto Regular"/>
              </a:rPr>
              <a:t>recomendaciones</a:t>
            </a:r>
            <a:r>
              <a:rPr lang="en-US" dirty="0">
                <a:latin typeface="Roboto Regular"/>
                <a:cs typeface="Roboto Regular"/>
              </a:rPr>
              <a:t> para </a:t>
            </a:r>
            <a:r>
              <a:rPr lang="en-US" dirty="0" err="1">
                <a:latin typeface="Roboto Regular"/>
                <a:cs typeface="Roboto Regular"/>
              </a:rPr>
              <a:t>planificar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actividades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laborales</a:t>
            </a:r>
            <a:r>
              <a:rPr lang="en-US" dirty="0">
                <a:latin typeface="Roboto Regular"/>
                <a:cs typeface="Roboto Regular"/>
              </a:rPr>
              <a:t> al </a:t>
            </a:r>
            <a:r>
              <a:rPr lang="en-US" dirty="0" err="1">
                <a:latin typeface="Roboto Regular"/>
                <a:cs typeface="Roboto Regular"/>
              </a:rPr>
              <a:t>aire</a:t>
            </a:r>
            <a:r>
              <a:rPr lang="en-US" dirty="0">
                <a:latin typeface="Roboto Regular"/>
                <a:cs typeface="Roboto Regular"/>
              </a:rPr>
              <a:t> libre y </a:t>
            </a:r>
            <a:r>
              <a:rPr lang="en-US" dirty="0" err="1">
                <a:latin typeface="Roboto Regular"/>
                <a:cs typeface="Roboto Regular"/>
              </a:rPr>
              <a:t>signos</a:t>
            </a:r>
            <a:r>
              <a:rPr lang="en-US" dirty="0">
                <a:latin typeface="Roboto Regular"/>
                <a:cs typeface="Roboto Regular"/>
              </a:rPr>
              <a:t> y </a:t>
            </a:r>
            <a:r>
              <a:rPr lang="en-US" dirty="0" err="1">
                <a:latin typeface="Roboto Regular"/>
                <a:cs typeface="Roboto Regular"/>
              </a:rPr>
              <a:t>síntomas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enfermedades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relacionadas</a:t>
            </a:r>
            <a:r>
              <a:rPr lang="en-US" dirty="0">
                <a:latin typeface="Roboto Regular"/>
                <a:cs typeface="Roboto Regular"/>
              </a:rPr>
              <a:t> con </a:t>
            </a:r>
            <a:r>
              <a:rPr lang="en-US" dirty="0" err="1">
                <a:latin typeface="Roboto Regular"/>
                <a:cs typeface="Roboto Regular"/>
              </a:rPr>
              <a:t>el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, </a:t>
            </a:r>
            <a:r>
              <a:rPr lang="en-US" dirty="0" err="1">
                <a:latin typeface="Roboto Regular"/>
                <a:cs typeface="Roboto Regular"/>
              </a:rPr>
              <a:t>además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primeros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auxilios</a:t>
            </a:r>
            <a:r>
              <a:rPr lang="en-US" dirty="0">
                <a:latin typeface="Roboto Regular"/>
                <a:cs typeface="Roboto Regular"/>
              </a:rPr>
              <a:t>.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la </a:t>
            </a:r>
            <a:r>
              <a:rPr lang="en-US" dirty="0" err="1">
                <a:latin typeface="Roboto Regular"/>
                <a:cs typeface="Roboto Regular"/>
              </a:rPr>
              <a:t>aplicación</a:t>
            </a:r>
            <a:r>
              <a:rPr lang="en-US" dirty="0">
                <a:latin typeface="Roboto Regular"/>
                <a:cs typeface="Roboto Regular"/>
              </a:rPr>
              <a:t> se </a:t>
            </a:r>
            <a:r>
              <a:rPr lang="en-US" dirty="0" err="1">
                <a:latin typeface="Roboto Regular"/>
                <a:cs typeface="Roboto Regular"/>
              </a:rPr>
              <a:t>pueden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editar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los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controles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ubicación</a:t>
            </a:r>
            <a:r>
              <a:rPr lang="en-US" dirty="0">
                <a:latin typeface="Roboto Regular"/>
                <a:cs typeface="Roboto Regular"/>
              </a:rPr>
              <a:t>, </a:t>
            </a:r>
            <a:r>
              <a:rPr lang="en-US" dirty="0" err="1">
                <a:latin typeface="Roboto Regular"/>
                <a:cs typeface="Roboto Regular"/>
              </a:rPr>
              <a:t>temperatura</a:t>
            </a:r>
            <a:r>
              <a:rPr lang="en-US" dirty="0">
                <a:latin typeface="Roboto Regular"/>
                <a:cs typeface="Roboto Regular"/>
              </a:rPr>
              <a:t> y </a:t>
            </a:r>
            <a:r>
              <a:rPr lang="en-US" dirty="0" err="1">
                <a:latin typeface="Roboto Regular"/>
                <a:cs typeface="Roboto Regular"/>
              </a:rPr>
              <a:t>humedad</a:t>
            </a:r>
            <a:r>
              <a:rPr lang="en-US" dirty="0">
                <a:latin typeface="Roboto Regular"/>
                <a:cs typeface="Roboto Regular"/>
              </a:rPr>
              <a:t> para </a:t>
            </a:r>
            <a:r>
              <a:rPr lang="en-US" dirty="0" err="1">
                <a:latin typeface="Roboto Regular"/>
                <a:cs typeface="Roboto Regular"/>
              </a:rPr>
              <a:t>calcular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el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índice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diferentes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condiciones</a:t>
            </a:r>
            <a:r>
              <a:rPr lang="en-US" dirty="0">
                <a:latin typeface="Roboto Regular"/>
                <a:cs typeface="Roboto Regular"/>
              </a:rPr>
              <a:t>. </a:t>
            </a:r>
          </a:p>
          <a:p>
            <a:endParaRPr lang="en-US" dirty="0"/>
          </a:p>
          <a:p>
            <a:r>
              <a:rPr lang="en-US" b="1" dirty="0"/>
              <a:t>Imagen 1</a:t>
            </a:r>
            <a:r>
              <a:rPr lang="en-US" b="0" dirty="0"/>
              <a:t>: </a:t>
            </a:r>
            <a:r>
              <a:rPr lang="en-US" b="0" dirty="0" err="1"/>
              <a:t>Gráfico</a:t>
            </a:r>
            <a:r>
              <a:rPr lang="en-US" b="0" dirty="0"/>
              <a:t> del </a:t>
            </a:r>
            <a:r>
              <a:rPr lang="en-US" b="0" dirty="0" err="1"/>
              <a:t>índice</a:t>
            </a:r>
            <a:r>
              <a:rPr lang="en-US" b="0" dirty="0"/>
              <a:t> de </a:t>
            </a:r>
            <a:r>
              <a:rPr lang="en-US" b="0" dirty="0" err="1"/>
              <a:t>calor</a:t>
            </a:r>
            <a:r>
              <a:rPr lang="en-US" b="0" dirty="0"/>
              <a:t> del </a:t>
            </a:r>
            <a:r>
              <a:rPr lang="en-US" b="0" dirty="0" err="1"/>
              <a:t>Servicio</a:t>
            </a:r>
            <a:r>
              <a:rPr lang="en-US" b="0" dirty="0"/>
              <a:t> </a:t>
            </a:r>
            <a:r>
              <a:rPr lang="en-US" b="0" dirty="0" err="1"/>
              <a:t>Meteorológico</a:t>
            </a:r>
            <a:r>
              <a:rPr lang="en-US" b="0" dirty="0"/>
              <a:t> Nacional</a:t>
            </a:r>
          </a:p>
          <a:p>
            <a:r>
              <a:rPr lang="en-US" b="1" dirty="0"/>
              <a:t>Imagen 1 Fuente: </a:t>
            </a:r>
            <a:r>
              <a:rPr lang="en-US" b="0" dirty="0"/>
              <a:t>https://</a:t>
            </a:r>
            <a:r>
              <a:rPr lang="en-US" b="0" dirty="0" err="1"/>
              <a:t>www.weather.gov</a:t>
            </a:r>
            <a:r>
              <a:rPr lang="en-US" b="0" dirty="0"/>
              <a:t>/ama/</a:t>
            </a:r>
            <a:r>
              <a:rPr lang="en-US" b="0" dirty="0" err="1"/>
              <a:t>heatindex</a:t>
            </a:r>
            <a:endParaRPr lang="en-US" b="0" dirty="0"/>
          </a:p>
          <a:p>
            <a:r>
              <a:rPr lang="en-US" b="1" dirty="0"/>
              <a:t>Imagen 2: </a:t>
            </a:r>
            <a:r>
              <a:rPr lang="en-US" b="0" dirty="0" err="1"/>
              <a:t>Captura</a:t>
            </a:r>
            <a:r>
              <a:rPr lang="en-US" b="0" dirty="0"/>
              <a:t> de </a:t>
            </a:r>
            <a:r>
              <a:rPr lang="en-US" b="0" dirty="0" err="1"/>
              <a:t>pantalla</a:t>
            </a:r>
            <a:r>
              <a:rPr lang="en-US" b="0" dirty="0"/>
              <a:t> de la </a:t>
            </a:r>
            <a:r>
              <a:rPr lang="en-US" b="0" dirty="0" err="1"/>
              <a:t>página</a:t>
            </a:r>
            <a:r>
              <a:rPr lang="en-US" b="0" dirty="0"/>
              <a:t> de </a:t>
            </a:r>
            <a:r>
              <a:rPr lang="en-US" b="0" dirty="0" err="1"/>
              <a:t>inicio</a:t>
            </a:r>
            <a:r>
              <a:rPr lang="en-US" b="0" dirty="0"/>
              <a:t> de la </a:t>
            </a:r>
            <a:r>
              <a:rPr lang="en-US" b="0" dirty="0" err="1"/>
              <a:t>aplicación</a:t>
            </a:r>
            <a:r>
              <a:rPr lang="en-US" b="0" dirty="0"/>
              <a:t> de </a:t>
            </a:r>
            <a:r>
              <a:rPr lang="en-US" b="0" dirty="0" err="1"/>
              <a:t>seguridad</a:t>
            </a:r>
            <a:r>
              <a:rPr lang="en-US" b="0" dirty="0"/>
              <a:t> contra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 OSHA NIOSH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989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evaluaciones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térmicas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también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pueden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realizarse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 situ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determinar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condiciones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ambientales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lugar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además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identificar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fuentes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lugar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Los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termómetros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bulbo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húmedo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utilizan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estimar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efecto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velocidad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viento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radiación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solar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mediante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termómetros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diferentes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</a:p>
          <a:p>
            <a:pPr marL="171450" indent="-171450"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bulbo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húmedo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utiliza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medir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detectada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termómetro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cubierto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con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húmedo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evaporarse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evaporación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enfría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termómetro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Esto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refleja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forma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humano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enfría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sudor.</a:t>
            </a:r>
          </a:p>
          <a:p>
            <a:pPr marL="171450" indent="-171450"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globo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bulbo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negro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utiliza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medir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radiación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solar.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radiación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solar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calienta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globo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viento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sopla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sobre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él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enfría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171450" indent="-171450"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bulbo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seco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calcula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aire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medida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 la sombra.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Ésta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es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termómetro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exterior. .</a:t>
            </a:r>
          </a:p>
          <a:p>
            <a:endParaRPr lang="en-US" dirty="0"/>
          </a:p>
          <a:p>
            <a:r>
              <a:rPr lang="en-US" dirty="0"/>
              <a:t>Los </a:t>
            </a:r>
            <a:r>
              <a:rPr lang="en-US" dirty="0" err="1"/>
              <a:t>termómetros</a:t>
            </a:r>
            <a:r>
              <a:rPr lang="en-US" dirty="0"/>
              <a:t> de </a:t>
            </a:r>
            <a:r>
              <a:rPr lang="en-US" dirty="0" err="1"/>
              <a:t>globo</a:t>
            </a:r>
            <a:r>
              <a:rPr lang="en-US" dirty="0"/>
              <a:t> </a:t>
            </a:r>
            <a:r>
              <a:rPr lang="en-US" dirty="0" err="1"/>
              <a:t>húmedo</a:t>
            </a:r>
            <a:r>
              <a:rPr lang="en-US" dirty="0"/>
              <a:t> </a:t>
            </a:r>
            <a:r>
              <a:rPr lang="en-US" dirty="0" err="1"/>
              <a:t>permiten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empleadores</a:t>
            </a:r>
            <a:r>
              <a:rPr lang="en-US" dirty="0"/>
              <a:t> </a:t>
            </a:r>
            <a:r>
              <a:rPr lang="en-US" dirty="0" err="1"/>
              <a:t>estimar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efectos</a:t>
            </a:r>
            <a:r>
              <a:rPr lang="en-US" dirty="0"/>
              <a:t> de lo </a:t>
            </a:r>
            <a:r>
              <a:rPr lang="en-US" dirty="0" err="1"/>
              <a:t>siguiente</a:t>
            </a:r>
            <a:r>
              <a:rPr lang="en-US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err="1"/>
              <a:t>Trabajo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interior </a:t>
            </a:r>
            <a:r>
              <a:rPr lang="en-US" dirty="0"/>
              <a:t>- Un </a:t>
            </a:r>
            <a:r>
              <a:rPr lang="en-US" dirty="0" err="1"/>
              <a:t>pronóstico</a:t>
            </a:r>
            <a:r>
              <a:rPr lang="en-US" dirty="0"/>
              <a:t> </a:t>
            </a:r>
            <a:r>
              <a:rPr lang="en-US" dirty="0" err="1"/>
              <a:t>meteorológico</a:t>
            </a:r>
            <a:r>
              <a:rPr lang="en-US" dirty="0"/>
              <a:t> no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calibrar</a:t>
            </a:r>
            <a:r>
              <a:rPr lang="en-US" dirty="0"/>
              <a:t> las 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interior de un </a:t>
            </a:r>
            <a:r>
              <a:rPr lang="en-US" dirty="0" err="1"/>
              <a:t>edificio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Luz solar </a:t>
            </a:r>
            <a:r>
              <a:rPr lang="en-US" b="1" dirty="0" err="1"/>
              <a:t>directa</a:t>
            </a:r>
            <a:r>
              <a:rPr lang="en-US" b="1" dirty="0"/>
              <a:t> </a:t>
            </a:r>
            <a:r>
              <a:rPr lang="en-US" dirty="0"/>
              <a:t>- Los </a:t>
            </a:r>
            <a:r>
              <a:rPr lang="en-US" dirty="0" err="1"/>
              <a:t>servicios</a:t>
            </a:r>
            <a:r>
              <a:rPr lang="en-US" dirty="0"/>
              <a:t> </a:t>
            </a:r>
            <a:r>
              <a:rPr lang="en-US" dirty="0" err="1"/>
              <a:t>meteorológicos</a:t>
            </a:r>
            <a:r>
              <a:rPr lang="en-US" dirty="0"/>
              <a:t> </a:t>
            </a:r>
            <a:r>
              <a:rPr lang="en-US" dirty="0" err="1"/>
              <a:t>miden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Índice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bajo la sombra. </a:t>
            </a:r>
            <a:r>
              <a:rPr lang="en-US" dirty="0" err="1"/>
              <a:t>Trabajar</a:t>
            </a:r>
            <a:r>
              <a:rPr lang="en-US" dirty="0"/>
              <a:t> al sol </a:t>
            </a:r>
            <a:r>
              <a:rPr lang="en-US" dirty="0" err="1"/>
              <a:t>puede</a:t>
            </a:r>
            <a:r>
              <a:rPr lang="en-US" dirty="0"/>
              <a:t> ser </a:t>
            </a:r>
            <a:r>
              <a:rPr lang="en-US" dirty="0" err="1"/>
              <a:t>mucho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caliente. La luz solar </a:t>
            </a:r>
            <a:r>
              <a:rPr lang="en-US" dirty="0" err="1"/>
              <a:t>directa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aumentar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Índice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hasta 7.5°C (13.5°F).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Fuentes de </a:t>
            </a:r>
            <a:r>
              <a:rPr lang="en-US" b="1" dirty="0" err="1"/>
              <a:t>calor</a:t>
            </a:r>
            <a:r>
              <a:rPr lang="en-US" b="1" dirty="0"/>
              <a:t> </a:t>
            </a:r>
            <a:r>
              <a:rPr lang="en-US" dirty="0"/>
              <a:t>- Los </a:t>
            </a:r>
            <a:r>
              <a:rPr lang="en-US" dirty="0" err="1"/>
              <a:t>pronósticos</a:t>
            </a:r>
            <a:r>
              <a:rPr lang="en-US" dirty="0"/>
              <a:t> </a:t>
            </a:r>
            <a:r>
              <a:rPr lang="en-US" dirty="0" err="1"/>
              <a:t>meteorológicos</a:t>
            </a:r>
            <a:r>
              <a:rPr lang="en-US" dirty="0"/>
              <a:t> no toman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consideración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generado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incendios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asfalto</a:t>
            </a:r>
            <a:r>
              <a:rPr lang="en-US" dirty="0"/>
              <a:t> caliente u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materiales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hornos</a:t>
            </a:r>
            <a:r>
              <a:rPr lang="en-US" dirty="0"/>
              <a:t> u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equipos</a:t>
            </a:r>
            <a:r>
              <a:rPr lang="en-US" dirty="0"/>
              <a:t> calientes, </a:t>
            </a:r>
            <a:r>
              <a:rPr lang="en-US" dirty="0" err="1"/>
              <a:t>ni</a:t>
            </a:r>
            <a:r>
              <a:rPr lang="en-US" dirty="0"/>
              <a:t> las superficies que </a:t>
            </a:r>
            <a:r>
              <a:rPr lang="en-US" dirty="0" err="1"/>
              <a:t>absorben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las </a:t>
            </a:r>
            <a:r>
              <a:rPr lang="en-US" dirty="0" err="1"/>
              <a:t>carreteras</a:t>
            </a:r>
            <a:r>
              <a:rPr lang="en-US" dirty="0"/>
              <a:t> y las superficies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techos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err="1"/>
              <a:t>Bloqueo</a:t>
            </a:r>
            <a:r>
              <a:rPr lang="en-US" b="1" dirty="0"/>
              <a:t> del </a:t>
            </a:r>
            <a:r>
              <a:rPr lang="en-US" b="1" dirty="0" err="1"/>
              <a:t>viento</a:t>
            </a:r>
            <a:r>
              <a:rPr lang="en-US" dirty="0"/>
              <a:t> - </a:t>
            </a:r>
            <a:r>
              <a:rPr lang="en-US" dirty="0" err="1"/>
              <a:t>Algunos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ser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calurosos</a:t>
            </a:r>
            <a:r>
              <a:rPr lang="en-US" dirty="0"/>
              <a:t> que las zonas </a:t>
            </a:r>
            <a:r>
              <a:rPr lang="en-US" dirty="0" err="1"/>
              <a:t>circundantes</a:t>
            </a:r>
            <a:r>
              <a:rPr lang="en-US" dirty="0"/>
              <a:t> </a:t>
            </a:r>
            <a:r>
              <a:rPr lang="en-US" dirty="0" err="1"/>
              <a:t>debido</a:t>
            </a:r>
            <a:r>
              <a:rPr lang="en-US" dirty="0"/>
              <a:t> a </a:t>
            </a:r>
            <a:r>
              <a:rPr lang="en-US" dirty="0" err="1"/>
              <a:t>estructuras</a:t>
            </a:r>
            <a:r>
              <a:rPr lang="en-US" dirty="0"/>
              <a:t> que </a:t>
            </a:r>
            <a:r>
              <a:rPr lang="en-US" dirty="0" err="1"/>
              <a:t>bloquean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movimiento</a:t>
            </a:r>
            <a:r>
              <a:rPr lang="en-US" dirty="0"/>
              <a:t> del </a:t>
            </a:r>
            <a:r>
              <a:rPr lang="en-US" dirty="0" err="1"/>
              <a:t>aire</a:t>
            </a:r>
            <a:r>
              <a:rPr lang="en-US" dirty="0"/>
              <a:t>. </a:t>
            </a:r>
            <a:r>
              <a:rPr lang="en-US" dirty="0" err="1"/>
              <a:t>Algunos</a:t>
            </a:r>
            <a:r>
              <a:rPr lang="en-US" dirty="0"/>
              <a:t> </a:t>
            </a:r>
            <a:r>
              <a:rPr lang="en-US" dirty="0" err="1"/>
              <a:t>ejemplos</a:t>
            </a:r>
            <a:r>
              <a:rPr lang="en-US" dirty="0"/>
              <a:t> </a:t>
            </a:r>
            <a:r>
              <a:rPr lang="en-US" dirty="0" err="1"/>
              <a:t>incluyen</a:t>
            </a:r>
            <a:r>
              <a:rPr lang="en-US" dirty="0"/>
              <a:t> zanjas y </a:t>
            </a:r>
            <a:r>
              <a:rPr lang="en-US" dirty="0" err="1"/>
              <a:t>estadios</a:t>
            </a:r>
            <a:r>
              <a:rPr lang="en-US" dirty="0"/>
              <a:t> </a:t>
            </a:r>
            <a:r>
              <a:rPr lang="en-US" dirty="0" err="1"/>
              <a:t>deportivos</a:t>
            </a:r>
            <a:r>
              <a:rPr lang="en-US" dirty="0"/>
              <a:t> con forma de </a:t>
            </a:r>
            <a:r>
              <a:rPr lang="en-US" dirty="0" err="1"/>
              <a:t>tazón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Material </a:t>
            </a:r>
            <a:r>
              <a:rPr lang="en-US" b="1" dirty="0" err="1"/>
              <a:t>reflectante</a:t>
            </a:r>
            <a:r>
              <a:rPr lang="en-US" dirty="0"/>
              <a:t> - El </a:t>
            </a:r>
            <a:r>
              <a:rPr lang="en-US" dirty="0" err="1"/>
              <a:t>agua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metal u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materiales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reflejar</a:t>
            </a:r>
            <a:r>
              <a:rPr lang="en-US" dirty="0"/>
              <a:t> la luz solar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Se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realizar</a:t>
            </a:r>
            <a:r>
              <a:rPr lang="en-US" dirty="0"/>
              <a:t> un </a:t>
            </a:r>
            <a:r>
              <a:rPr lang="en-US" dirty="0" err="1"/>
              <a:t>seguimiento</a:t>
            </a:r>
            <a:r>
              <a:rPr lang="en-US" dirty="0"/>
              <a:t> </a:t>
            </a:r>
            <a:r>
              <a:rPr lang="en-US" dirty="0" err="1"/>
              <a:t>fisiológico</a:t>
            </a:r>
            <a:r>
              <a:rPr lang="en-US" dirty="0"/>
              <a:t> para </a:t>
            </a:r>
            <a:r>
              <a:rPr lang="en-US" dirty="0" err="1"/>
              <a:t>observar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in situ. Las </a:t>
            </a:r>
            <a:r>
              <a:rPr lang="en-US" dirty="0" err="1"/>
              <a:t>bandas</a:t>
            </a:r>
            <a:r>
              <a:rPr lang="en-US" dirty="0"/>
              <a:t> </a:t>
            </a:r>
            <a:r>
              <a:rPr lang="en-US" dirty="0" err="1"/>
              <a:t>térmicas</a:t>
            </a:r>
            <a:r>
              <a:rPr lang="en-US" dirty="0"/>
              <a:t> son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tecnología</a:t>
            </a:r>
            <a:r>
              <a:rPr lang="en-US" dirty="0"/>
              <a:t> </a:t>
            </a:r>
            <a:r>
              <a:rPr lang="en-US" dirty="0" err="1"/>
              <a:t>portátil</a:t>
            </a:r>
            <a:r>
              <a:rPr lang="en-US" dirty="0"/>
              <a:t> </a:t>
            </a:r>
            <a:r>
              <a:rPr lang="en-US" dirty="0" err="1"/>
              <a:t>capaz</a:t>
            </a:r>
            <a:r>
              <a:rPr lang="en-US" dirty="0"/>
              <a:t> de </a:t>
            </a:r>
            <a:r>
              <a:rPr lang="en-US" dirty="0" err="1"/>
              <a:t>hacer</a:t>
            </a:r>
            <a:r>
              <a:rPr lang="en-US" dirty="0"/>
              <a:t> lo </a:t>
            </a:r>
            <a:r>
              <a:rPr lang="en-US" dirty="0" err="1"/>
              <a:t>siguiente</a:t>
            </a:r>
            <a:r>
              <a:rPr lang="en-US" dirty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Mide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corporal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ritmo</a:t>
            </a:r>
            <a:r>
              <a:rPr lang="en-US" dirty="0"/>
              <a:t> </a:t>
            </a:r>
            <a:r>
              <a:rPr lang="en-US" dirty="0" err="1"/>
              <a:t>cardíaco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Avisa</a:t>
            </a:r>
            <a:r>
              <a:rPr lang="en-US" dirty="0"/>
              <a:t> al </a:t>
            </a:r>
            <a:r>
              <a:rPr lang="en-US" dirty="0" err="1"/>
              <a:t>encargado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niveles</a:t>
            </a:r>
            <a:r>
              <a:rPr lang="en-US" dirty="0"/>
              <a:t> del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superan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niveles</a:t>
            </a:r>
            <a:r>
              <a:rPr lang="en-US" dirty="0"/>
              <a:t> </a:t>
            </a:r>
            <a:r>
              <a:rPr lang="en-US" dirty="0" err="1"/>
              <a:t>peligrosos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Los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avisar</a:t>
            </a:r>
            <a:r>
              <a:rPr lang="en-US" dirty="0"/>
              <a:t> al </a:t>
            </a:r>
            <a:r>
              <a:rPr lang="en-US" dirty="0" err="1"/>
              <a:t>encargado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la </a:t>
            </a:r>
            <a:r>
              <a:rPr lang="en-US" dirty="0" err="1"/>
              <a:t>banda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necesitan</a:t>
            </a:r>
            <a:r>
              <a:rPr lang="en-US" dirty="0"/>
              <a:t> </a:t>
            </a:r>
            <a:r>
              <a:rPr lang="en-US" dirty="0" err="1"/>
              <a:t>ayuda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Registro</a:t>
            </a:r>
            <a:r>
              <a:rPr lang="en-US" dirty="0"/>
              <a:t> de </a:t>
            </a:r>
            <a:r>
              <a:rPr lang="en-US" dirty="0" err="1"/>
              <a:t>datos</a:t>
            </a:r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utilizarse</a:t>
            </a:r>
            <a:r>
              <a:rPr lang="en-US" dirty="0"/>
              <a:t> </a:t>
            </a:r>
            <a:r>
              <a:rPr lang="en-US" dirty="0" err="1"/>
              <a:t>relojes</a:t>
            </a:r>
            <a:r>
              <a:rPr lang="en-US" dirty="0"/>
              <a:t> </a:t>
            </a:r>
            <a:r>
              <a:rPr lang="en-US" dirty="0" err="1"/>
              <a:t>inteligentes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sólo</a:t>
            </a:r>
            <a:r>
              <a:rPr lang="en-US" dirty="0"/>
              <a:t> </a:t>
            </a:r>
            <a:r>
              <a:rPr lang="en-US" dirty="0" err="1"/>
              <a:t>miden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niveles</a:t>
            </a:r>
            <a:r>
              <a:rPr lang="en-US" dirty="0"/>
              <a:t> de </a:t>
            </a:r>
            <a:r>
              <a:rPr lang="en-US" dirty="0" err="1"/>
              <a:t>ritmo</a:t>
            </a:r>
            <a:r>
              <a:rPr lang="en-US" dirty="0"/>
              <a:t> </a:t>
            </a:r>
            <a:r>
              <a:rPr lang="en-US" dirty="0" err="1"/>
              <a:t>cardíaco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. No son </a:t>
            </a:r>
            <a:r>
              <a:rPr lang="en-US" dirty="0" err="1"/>
              <a:t>capaces</a:t>
            </a:r>
            <a:r>
              <a:rPr lang="en-US" dirty="0"/>
              <a:t> de leer la </a:t>
            </a:r>
            <a:r>
              <a:rPr lang="en-US" dirty="0" err="1"/>
              <a:t>temperatura</a:t>
            </a:r>
            <a:r>
              <a:rPr lang="en-US" dirty="0"/>
              <a:t> interna del </a:t>
            </a:r>
            <a:r>
              <a:rPr lang="en-US" dirty="0" err="1"/>
              <a:t>cuerpo</a:t>
            </a:r>
            <a:r>
              <a:rPr lang="en-US" dirty="0"/>
              <a:t>. 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="1" dirty="0"/>
              <a:t>Imagen:</a:t>
            </a:r>
            <a:r>
              <a:rPr lang="en-US" dirty="0"/>
              <a:t> Imagen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banda</a:t>
            </a:r>
            <a:r>
              <a:rPr lang="en-US" dirty="0"/>
              <a:t> </a:t>
            </a:r>
            <a:r>
              <a:rPr lang="en-US" dirty="0" err="1"/>
              <a:t>térmica</a:t>
            </a:r>
            <a:r>
              <a:rPr lang="en-US" dirty="0"/>
              <a:t> </a:t>
            </a:r>
            <a:r>
              <a:rPr lang="en-US" dirty="0" err="1"/>
              <a:t>portátil</a:t>
            </a:r>
            <a:r>
              <a:rPr lang="en-US" dirty="0"/>
              <a:t> que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utilizarse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emplazamiento</a:t>
            </a:r>
            <a:r>
              <a:rPr lang="en-US" dirty="0"/>
              <a:t> para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seguimiento</a:t>
            </a:r>
            <a:r>
              <a:rPr lang="en-US" dirty="0"/>
              <a:t> </a:t>
            </a:r>
            <a:r>
              <a:rPr lang="en-US" dirty="0" err="1"/>
              <a:t>fisiológico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.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="1" dirty="0"/>
              <a:t>Imagen:</a:t>
            </a:r>
            <a:r>
              <a:rPr lang="en-US" dirty="0"/>
              <a:t> Un </a:t>
            </a:r>
            <a:r>
              <a:rPr lang="en-US" dirty="0" err="1"/>
              <a:t>ejemplo</a:t>
            </a:r>
            <a:r>
              <a:rPr lang="en-US" dirty="0"/>
              <a:t> de </a:t>
            </a:r>
            <a:r>
              <a:rPr lang="en-US" dirty="0" err="1"/>
              <a:t>termómetro</a:t>
            </a:r>
            <a:r>
              <a:rPr lang="en-US" dirty="0"/>
              <a:t> de </a:t>
            </a:r>
            <a:r>
              <a:rPr lang="en-US" dirty="0" err="1"/>
              <a:t>bulbo</a:t>
            </a:r>
            <a:r>
              <a:rPr lang="en-US" dirty="0"/>
              <a:t> </a:t>
            </a:r>
            <a:r>
              <a:rPr lang="en-US" dirty="0" err="1"/>
              <a:t>húmedo</a:t>
            </a:r>
            <a:r>
              <a:rPr lang="en-US" dirty="0"/>
              <a:t>, con un </a:t>
            </a:r>
            <a:r>
              <a:rPr lang="en-US" dirty="0" err="1"/>
              <a:t>termómetro</a:t>
            </a:r>
            <a:r>
              <a:rPr lang="en-US" dirty="0"/>
              <a:t> de </a:t>
            </a:r>
            <a:r>
              <a:rPr lang="en-US" dirty="0" err="1"/>
              <a:t>globo</a:t>
            </a:r>
            <a:r>
              <a:rPr lang="en-US" dirty="0"/>
              <a:t>, de </a:t>
            </a:r>
            <a:r>
              <a:rPr lang="en-US" dirty="0" err="1"/>
              <a:t>bulbo</a:t>
            </a:r>
            <a:r>
              <a:rPr lang="en-US" dirty="0"/>
              <a:t> </a:t>
            </a:r>
            <a:r>
              <a:rPr lang="en-US" dirty="0" err="1"/>
              <a:t>húmedo</a:t>
            </a:r>
            <a:r>
              <a:rPr lang="en-US" dirty="0"/>
              <a:t> y de </a:t>
            </a:r>
            <a:r>
              <a:rPr lang="en-US" dirty="0" err="1"/>
              <a:t>bulbo</a:t>
            </a:r>
            <a:r>
              <a:rPr lang="en-US" dirty="0"/>
              <a:t> seco.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6856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empresas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desarrollar</a:t>
            </a:r>
            <a:r>
              <a:rPr lang="en-US" dirty="0"/>
              <a:t> un Plan de </a:t>
            </a:r>
            <a:r>
              <a:rPr lang="en-US" dirty="0" err="1"/>
              <a:t>Prevención</a:t>
            </a:r>
            <a:r>
              <a:rPr lang="en-US" dirty="0"/>
              <a:t> de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que </a:t>
            </a:r>
            <a:r>
              <a:rPr lang="en-US" dirty="0" err="1"/>
              <a:t>establezca</a:t>
            </a:r>
            <a:r>
              <a:rPr lang="en-US" dirty="0"/>
              <a:t> </a:t>
            </a:r>
            <a:r>
              <a:rPr lang="en-US" dirty="0" err="1"/>
              <a:t>cómo</a:t>
            </a:r>
            <a:r>
              <a:rPr lang="en-US" dirty="0"/>
              <a:t> la </a:t>
            </a:r>
            <a:r>
              <a:rPr lang="en-US" dirty="0" err="1"/>
              <a:t>empresa</a:t>
            </a:r>
            <a:r>
              <a:rPr lang="en-US" dirty="0"/>
              <a:t> </a:t>
            </a:r>
            <a:r>
              <a:rPr lang="en-US" dirty="0" err="1"/>
              <a:t>llevará</a:t>
            </a:r>
            <a:r>
              <a:rPr lang="en-US" dirty="0"/>
              <a:t> a </a:t>
            </a:r>
            <a:r>
              <a:rPr lang="en-US" dirty="0" err="1"/>
              <a:t>cabo</a:t>
            </a:r>
            <a:r>
              <a:rPr lang="en-US" dirty="0"/>
              <a:t>/</a:t>
            </a:r>
            <a:r>
              <a:rPr lang="en-US" dirty="0" err="1"/>
              <a:t>implementará</a:t>
            </a:r>
            <a:r>
              <a:rPr lang="en-US" dirty="0"/>
              <a:t> lo </a:t>
            </a:r>
            <a:r>
              <a:rPr lang="en-US" dirty="0" err="1"/>
              <a:t>siguiente</a:t>
            </a:r>
            <a:r>
              <a:rPr lang="en-US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Capacitación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Localizaciones</a:t>
            </a:r>
            <a:r>
              <a:rPr lang="en-US" dirty="0"/>
              <a:t> de </a:t>
            </a:r>
            <a:r>
              <a:rPr lang="en-US" dirty="0" err="1"/>
              <a:t>agua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Sitios y </a:t>
            </a:r>
            <a:r>
              <a:rPr lang="en-US" dirty="0" err="1"/>
              <a:t>recursos</a:t>
            </a:r>
            <a:r>
              <a:rPr lang="en-US" dirty="0"/>
              <a:t> de sombra/</a:t>
            </a:r>
            <a:r>
              <a:rPr lang="en-US" dirty="0" err="1"/>
              <a:t>enfriamiento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de </a:t>
            </a:r>
            <a:r>
              <a:rPr lang="en-US" dirty="0" err="1"/>
              <a:t>compañeros</a:t>
            </a:r>
            <a:r>
              <a:rPr lang="en-US" dirty="0"/>
              <a:t>, la </a:t>
            </a:r>
            <a:r>
              <a:rPr lang="en-US" dirty="0" err="1"/>
              <a:t>programación</a:t>
            </a:r>
            <a:r>
              <a:rPr lang="en-US" dirty="0"/>
              <a:t> de </a:t>
            </a:r>
            <a:r>
              <a:rPr lang="en-US" dirty="0" err="1"/>
              <a:t>descansos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ajuste</a:t>
            </a:r>
            <a:r>
              <a:rPr lang="en-US" dirty="0"/>
              <a:t> entre </a:t>
            </a:r>
            <a:r>
              <a:rPr lang="en-US" dirty="0" err="1"/>
              <a:t>turnos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</a:t>
            </a:r>
          </a:p>
          <a:p>
            <a:r>
              <a:rPr lang="en-US" dirty="0"/>
              <a:t>El plan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identificar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las </a:t>
            </a:r>
            <a:r>
              <a:rPr lang="en-US" dirty="0" err="1"/>
              <a:t>actividades</a:t>
            </a:r>
            <a:r>
              <a:rPr lang="en-US" dirty="0"/>
              <a:t> </a:t>
            </a:r>
            <a:r>
              <a:rPr lang="en-US" dirty="0" err="1"/>
              <a:t>laborables</a:t>
            </a:r>
            <a:r>
              <a:rPr lang="en-US" dirty="0"/>
              <a:t> que </a:t>
            </a:r>
            <a:r>
              <a:rPr lang="en-US" dirty="0" err="1"/>
              <a:t>puedan</a:t>
            </a:r>
            <a:r>
              <a:rPr lang="en-US" dirty="0"/>
              <a:t> </a:t>
            </a:r>
            <a:r>
              <a:rPr lang="en-US" dirty="0" err="1"/>
              <a:t>exponer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o </a:t>
            </a:r>
            <a:r>
              <a:rPr lang="en-US" dirty="0" err="1"/>
              <a:t>contratistas</a:t>
            </a:r>
            <a:r>
              <a:rPr lang="en-US" dirty="0"/>
              <a:t> a </a:t>
            </a:r>
            <a:r>
              <a:rPr lang="en-US" dirty="0" err="1"/>
              <a:t>riesgos</a:t>
            </a:r>
            <a:r>
              <a:rPr lang="en-US" dirty="0"/>
              <a:t> de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e </a:t>
            </a:r>
            <a:r>
              <a:rPr lang="en-US" dirty="0" err="1"/>
              <a:t>identificar</a:t>
            </a:r>
            <a:r>
              <a:rPr lang="en-US" dirty="0"/>
              <a:t> las </a:t>
            </a:r>
            <a:r>
              <a:rPr lang="en-US" dirty="0" err="1"/>
              <a:t>medidas</a:t>
            </a:r>
            <a:r>
              <a:rPr lang="en-US" dirty="0"/>
              <a:t> de control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de </a:t>
            </a:r>
            <a:r>
              <a:rPr lang="en-US" dirty="0" err="1"/>
              <a:t>ellas</a:t>
            </a:r>
            <a:r>
              <a:rPr lang="en-US" dirty="0"/>
              <a:t> para </a:t>
            </a:r>
            <a:r>
              <a:rPr lang="en-US" dirty="0" err="1"/>
              <a:t>proteger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El </a:t>
            </a:r>
            <a:r>
              <a:rPr lang="en-US" dirty="0" err="1"/>
              <a:t>Programa</a:t>
            </a:r>
            <a:r>
              <a:rPr lang="en-US" dirty="0"/>
              <a:t> de Consulta OSHA de Georgia Tech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plantilla</a:t>
            </a:r>
            <a:r>
              <a:rPr lang="en-US" dirty="0"/>
              <a:t> para un Plan de </a:t>
            </a:r>
            <a:r>
              <a:rPr lang="en-US" dirty="0" err="1"/>
              <a:t>prevención</a:t>
            </a:r>
            <a:r>
              <a:rPr lang="en-US" dirty="0"/>
              <a:t> de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causadas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Escanee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código</a:t>
            </a:r>
            <a:r>
              <a:rPr lang="en-US" dirty="0"/>
              <a:t> QR para acceder a la </a:t>
            </a:r>
            <a:r>
              <a:rPr lang="en-US" dirty="0" err="1"/>
              <a:t>plantilla</a:t>
            </a:r>
            <a:r>
              <a:rPr lang="en-US" dirty="0"/>
              <a:t>. Si la </a:t>
            </a:r>
            <a:r>
              <a:rPr lang="en-US" dirty="0" err="1"/>
              <a:t>utiliza</a:t>
            </a:r>
            <a:r>
              <a:rPr lang="en-US" dirty="0"/>
              <a:t>, </a:t>
            </a:r>
            <a:r>
              <a:rPr lang="en-US" dirty="0" err="1"/>
              <a:t>asegúrese</a:t>
            </a:r>
            <a:r>
              <a:rPr lang="en-US" dirty="0"/>
              <a:t> de </a:t>
            </a:r>
            <a:r>
              <a:rPr lang="en-US" dirty="0" err="1"/>
              <a:t>adaptarla</a:t>
            </a:r>
            <a:r>
              <a:rPr lang="en-US" dirty="0"/>
              <a:t> para sus </a:t>
            </a:r>
            <a:r>
              <a:rPr lang="en-US" dirty="0" err="1"/>
              <a:t>instalaciones</a:t>
            </a:r>
            <a:r>
              <a:rPr lang="en-US" dirty="0"/>
              <a:t> o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/>
              <a:t>Imagen 1: </a:t>
            </a:r>
            <a:r>
              <a:rPr lang="en-US" b="0" dirty="0"/>
              <a:t>Una </a:t>
            </a:r>
            <a:r>
              <a:rPr lang="en-US" b="0" dirty="0" err="1"/>
              <a:t>tabla</a:t>
            </a:r>
            <a:r>
              <a:rPr lang="en-US" b="0" dirty="0"/>
              <a:t> que </a:t>
            </a:r>
            <a:r>
              <a:rPr lang="en-US" b="0" dirty="0" err="1"/>
              <a:t>muestra</a:t>
            </a:r>
            <a:r>
              <a:rPr lang="en-US" b="0" dirty="0"/>
              <a:t> la </a:t>
            </a:r>
            <a:r>
              <a:rPr lang="en-US" b="0" dirty="0" err="1"/>
              <a:t>tarea</a:t>
            </a:r>
            <a:r>
              <a:rPr lang="en-US" b="0" dirty="0"/>
              <a:t> y la forma </a:t>
            </a:r>
            <a:r>
              <a:rPr lang="en-US" b="0" dirty="0" err="1"/>
              <a:t>en</a:t>
            </a:r>
            <a:r>
              <a:rPr lang="en-US" b="0" dirty="0"/>
              <a:t> que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empleados</a:t>
            </a:r>
            <a:r>
              <a:rPr lang="en-US" b="0" dirty="0"/>
              <a:t> </a:t>
            </a:r>
            <a:r>
              <a:rPr lang="en-US" b="0" dirty="0" err="1"/>
              <a:t>estarán</a:t>
            </a:r>
            <a:r>
              <a:rPr lang="en-US" b="0" dirty="0"/>
              <a:t> </a:t>
            </a:r>
            <a:r>
              <a:rPr lang="en-US" b="0" dirty="0" err="1"/>
              <a:t>expuestos</a:t>
            </a:r>
            <a:r>
              <a:rPr lang="en-US" b="0" dirty="0"/>
              <a:t> al </a:t>
            </a:r>
            <a:r>
              <a:rPr lang="en-US" b="0" dirty="0" err="1"/>
              <a:t>calor</a:t>
            </a:r>
            <a:r>
              <a:rPr lang="en-US" b="0" dirty="0"/>
              <a:t>, y las </a:t>
            </a:r>
            <a:r>
              <a:rPr lang="en-US" b="0" dirty="0" err="1"/>
              <a:t>medidas</a:t>
            </a:r>
            <a:r>
              <a:rPr lang="en-US" b="0" dirty="0"/>
              <a:t> de </a:t>
            </a:r>
            <a:r>
              <a:rPr lang="en-US" b="0" dirty="0" err="1"/>
              <a:t>precaución</a:t>
            </a:r>
            <a:r>
              <a:rPr lang="en-US" b="0" dirty="0"/>
              <a:t> </a:t>
            </a:r>
            <a:r>
              <a:rPr lang="en-US" b="0" dirty="0" err="1"/>
              <a:t>aplicadas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la </a:t>
            </a:r>
            <a:r>
              <a:rPr lang="en-US" b="0" dirty="0" err="1"/>
              <a:t>empresa</a:t>
            </a:r>
            <a:r>
              <a:rPr lang="en-US" b="0" dirty="0"/>
              <a:t> para </a:t>
            </a:r>
            <a:r>
              <a:rPr lang="en-US" b="0" dirty="0" err="1"/>
              <a:t>proteger</a:t>
            </a:r>
            <a:r>
              <a:rPr lang="en-US" b="0" dirty="0"/>
              <a:t> a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trabajadores</a:t>
            </a:r>
            <a:r>
              <a:rPr lang="en-US" b="0" dirty="0"/>
              <a:t> del </a:t>
            </a:r>
            <a:r>
              <a:rPr lang="en-US" b="0" dirty="0" err="1"/>
              <a:t>calor</a:t>
            </a:r>
            <a:r>
              <a:rPr lang="en-US" b="0" dirty="0"/>
              <a:t>. </a:t>
            </a:r>
          </a:p>
          <a:p>
            <a:r>
              <a:rPr lang="en-US" b="1" dirty="0"/>
              <a:t>Imagen 2: </a:t>
            </a:r>
            <a:r>
              <a:rPr lang="en-US" b="0" dirty="0"/>
              <a:t>Un </a:t>
            </a:r>
            <a:r>
              <a:rPr lang="en-US" b="0" dirty="0" err="1"/>
              <a:t>código</a:t>
            </a:r>
            <a:r>
              <a:rPr lang="en-US" b="0" dirty="0"/>
              <a:t> QR que </a:t>
            </a:r>
            <a:r>
              <a:rPr lang="en-US" b="0" dirty="0" err="1"/>
              <a:t>puede</a:t>
            </a:r>
            <a:r>
              <a:rPr lang="en-US" b="0" dirty="0"/>
              <a:t> </a:t>
            </a:r>
            <a:r>
              <a:rPr lang="en-US" b="0" dirty="0" err="1"/>
              <a:t>escanearse</a:t>
            </a:r>
            <a:r>
              <a:rPr lang="en-US" b="0" dirty="0"/>
              <a:t> para acceder a la </a:t>
            </a:r>
            <a:r>
              <a:rPr lang="en-US" b="0" dirty="0" err="1"/>
              <a:t>plantilla</a:t>
            </a:r>
            <a:r>
              <a:rPr lang="en-US" b="0" dirty="0"/>
              <a:t> del Plan de </a:t>
            </a:r>
            <a:r>
              <a:rPr lang="en-US" b="0" dirty="0" err="1"/>
              <a:t>prevención</a:t>
            </a:r>
            <a:r>
              <a:rPr lang="en-US" b="0" dirty="0"/>
              <a:t> de las </a:t>
            </a:r>
            <a:r>
              <a:rPr lang="en-US" b="0" dirty="0" err="1"/>
              <a:t>enfermedades</a:t>
            </a:r>
            <a:r>
              <a:rPr lang="en-US" b="0" dirty="0"/>
              <a:t> </a:t>
            </a:r>
            <a:r>
              <a:rPr lang="en-US" b="0" dirty="0" err="1"/>
              <a:t>causadas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8138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err="1"/>
              <a:t>Existen</a:t>
            </a:r>
            <a:r>
              <a:rPr lang="en-US" baseline="0" dirty="0"/>
              <a:t> EPP que </a:t>
            </a:r>
            <a:r>
              <a:rPr lang="en-US" baseline="0" dirty="0" err="1"/>
              <a:t>pueden</a:t>
            </a:r>
            <a:r>
              <a:rPr lang="en-US" baseline="0" dirty="0"/>
              <a:t> </a:t>
            </a:r>
            <a:r>
              <a:rPr lang="en-US" baseline="0" dirty="0" err="1"/>
              <a:t>utilizarse</a:t>
            </a:r>
            <a:r>
              <a:rPr lang="en-US" baseline="0" dirty="0"/>
              <a:t> para </a:t>
            </a:r>
            <a:r>
              <a:rPr lang="en-US" baseline="0" dirty="0" err="1"/>
              <a:t>ayudar</a:t>
            </a:r>
            <a:r>
              <a:rPr lang="en-US" baseline="0" dirty="0"/>
              <a:t> a </a:t>
            </a:r>
            <a:r>
              <a:rPr lang="en-US" baseline="0" dirty="0" err="1"/>
              <a:t>prevenir</a:t>
            </a:r>
            <a:r>
              <a:rPr lang="en-US" baseline="0" dirty="0"/>
              <a:t> </a:t>
            </a:r>
            <a:r>
              <a:rPr lang="en-US" baseline="0" dirty="0" err="1"/>
              <a:t>el</a:t>
            </a:r>
            <a:r>
              <a:rPr lang="en-US" baseline="0" dirty="0"/>
              <a:t> </a:t>
            </a:r>
            <a:r>
              <a:rPr lang="en-US" baseline="0" dirty="0" err="1"/>
              <a:t>estrés</a:t>
            </a:r>
            <a:r>
              <a:rPr lang="en-US" baseline="0" dirty="0"/>
              <a:t> 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calor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el</a:t>
            </a:r>
            <a:r>
              <a:rPr lang="en-US" baseline="0" dirty="0"/>
              <a:t> </a:t>
            </a:r>
            <a:r>
              <a:rPr lang="en-US" baseline="0" dirty="0" err="1"/>
              <a:t>lugar</a:t>
            </a:r>
            <a:r>
              <a:rPr lang="en-US" baseline="0" dirty="0"/>
              <a:t> de </a:t>
            </a:r>
            <a:r>
              <a:rPr lang="en-US" baseline="0" dirty="0" err="1"/>
              <a:t>trabajo</a:t>
            </a:r>
            <a:r>
              <a:rPr lang="en-US" baseline="0" dirty="0"/>
              <a:t>. Se </a:t>
            </a:r>
            <a:r>
              <a:rPr lang="en-US" baseline="0" dirty="0" err="1"/>
              <a:t>debe</a:t>
            </a:r>
            <a:r>
              <a:rPr lang="en-US" baseline="0" dirty="0"/>
              <a:t> </a:t>
            </a:r>
            <a:r>
              <a:rPr lang="en-US" baseline="0" dirty="0" err="1"/>
              <a:t>capacitar</a:t>
            </a:r>
            <a:r>
              <a:rPr lang="en-US" baseline="0" dirty="0"/>
              <a:t> a </a:t>
            </a:r>
            <a:r>
              <a:rPr lang="en-US" baseline="0" dirty="0" err="1"/>
              <a:t>los</a:t>
            </a:r>
            <a:r>
              <a:rPr lang="en-US" baseline="0" dirty="0"/>
              <a:t> </a:t>
            </a:r>
            <a:r>
              <a:rPr lang="en-US" baseline="0" dirty="0" err="1"/>
              <a:t>empleados</a:t>
            </a:r>
            <a:r>
              <a:rPr lang="en-US" baseline="0" dirty="0"/>
              <a:t> </a:t>
            </a:r>
            <a:r>
              <a:rPr lang="en-US" baseline="0" dirty="0" err="1"/>
              <a:t>sobre</a:t>
            </a:r>
            <a:r>
              <a:rPr lang="en-US" baseline="0" dirty="0"/>
              <a:t> </a:t>
            </a:r>
            <a:r>
              <a:rPr lang="en-US" baseline="0" dirty="0" err="1"/>
              <a:t>cómo</a:t>
            </a:r>
            <a:r>
              <a:rPr lang="en-US" baseline="0" dirty="0"/>
              <a:t> </a:t>
            </a:r>
            <a:r>
              <a:rPr lang="en-US" baseline="0" dirty="0" err="1"/>
              <a:t>utilizarlos</a:t>
            </a:r>
            <a:r>
              <a:rPr lang="en-US" baseline="0" dirty="0"/>
              <a:t> </a:t>
            </a:r>
            <a:r>
              <a:rPr lang="en-US" baseline="0" dirty="0" err="1"/>
              <a:t>correctamente</a:t>
            </a:r>
            <a:r>
              <a:rPr lang="en-US" baseline="0" dirty="0"/>
              <a:t>, </a:t>
            </a:r>
            <a:r>
              <a:rPr lang="en-US" baseline="0" dirty="0" err="1"/>
              <a:t>ya</a:t>
            </a:r>
            <a:r>
              <a:rPr lang="en-US" baseline="0" dirty="0"/>
              <a:t> que </a:t>
            </a:r>
            <a:r>
              <a:rPr lang="en-US" baseline="0" dirty="0" err="1"/>
              <a:t>pueden</a:t>
            </a:r>
            <a:r>
              <a:rPr lang="en-US" baseline="0" dirty="0"/>
              <a:t> </a:t>
            </a:r>
            <a:r>
              <a:rPr lang="en-US" baseline="0" dirty="0" err="1"/>
              <a:t>tener</a:t>
            </a:r>
            <a:r>
              <a:rPr lang="en-US" baseline="0" dirty="0"/>
              <a:t> </a:t>
            </a:r>
            <a:r>
              <a:rPr lang="en-US" baseline="0" dirty="0" err="1"/>
              <a:t>limitaciones</a:t>
            </a:r>
            <a:r>
              <a:rPr lang="en-US" baseline="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La </a:t>
            </a:r>
            <a:r>
              <a:rPr lang="en-US" baseline="0" dirty="0" err="1"/>
              <a:t>ropa</a:t>
            </a:r>
            <a:r>
              <a:rPr lang="en-US" baseline="0" dirty="0"/>
              <a:t> de </a:t>
            </a:r>
            <a:r>
              <a:rPr lang="en-US" baseline="0" dirty="0" err="1"/>
              <a:t>enfriamiento</a:t>
            </a:r>
            <a:r>
              <a:rPr lang="en-US" baseline="0" dirty="0"/>
              <a:t> </a:t>
            </a:r>
            <a:r>
              <a:rPr lang="en-US" baseline="0" dirty="0" err="1"/>
              <a:t>incluye</a:t>
            </a:r>
            <a:r>
              <a:rPr lang="en-US" baseline="0" dirty="0"/>
              <a:t>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Ropa</a:t>
            </a:r>
            <a:r>
              <a:rPr lang="en-US" baseline="0" dirty="0"/>
              <a:t> de </a:t>
            </a:r>
            <a:r>
              <a:rPr lang="en-US" baseline="0" dirty="0" err="1"/>
              <a:t>enfriamiento</a:t>
            </a:r>
            <a:r>
              <a:rPr lang="en-US" baseline="0" dirty="0"/>
              <a:t> 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agua</a:t>
            </a:r>
            <a:r>
              <a:rPr lang="en-US" baseline="0" dirty="0"/>
              <a:t> (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ejemplo</a:t>
            </a:r>
            <a:r>
              <a:rPr lang="en-US" baseline="0" dirty="0"/>
              <a:t>, </a:t>
            </a:r>
            <a:r>
              <a:rPr lang="en-US" baseline="0" dirty="0" err="1"/>
              <a:t>capuchas</a:t>
            </a:r>
            <a:r>
              <a:rPr lang="en-US" baseline="0" dirty="0"/>
              <a:t>, </a:t>
            </a:r>
            <a:r>
              <a:rPr lang="en-US" baseline="0" dirty="0" err="1"/>
              <a:t>chalecos</a:t>
            </a:r>
            <a:r>
              <a:rPr lang="en-US" baseline="0" dirty="0"/>
              <a:t> y </a:t>
            </a:r>
            <a:r>
              <a:rPr lang="en-US" baseline="0" dirty="0" err="1"/>
              <a:t>calzoncillos</a:t>
            </a:r>
            <a:r>
              <a:rPr lang="en-US" baseline="0" dirty="0"/>
              <a:t> largos). </a:t>
            </a:r>
            <a:r>
              <a:rPr lang="en-US" baseline="0" dirty="0" err="1"/>
              <a:t>Estos</a:t>
            </a:r>
            <a:r>
              <a:rPr lang="en-US" baseline="0" dirty="0"/>
              <a:t> </a:t>
            </a:r>
            <a:r>
              <a:rPr lang="en-US" baseline="0" dirty="0" err="1"/>
              <a:t>requieren</a:t>
            </a:r>
            <a:r>
              <a:rPr lang="en-US" baseline="0" dirty="0"/>
              <a:t> </a:t>
            </a:r>
            <a:r>
              <a:rPr lang="en-US" baseline="0" dirty="0" err="1"/>
              <a:t>una</a:t>
            </a:r>
            <a:r>
              <a:rPr lang="en-US" baseline="0" dirty="0"/>
              <a:t> </a:t>
            </a:r>
            <a:r>
              <a:rPr lang="en-US" baseline="0" dirty="0" err="1"/>
              <a:t>bomba</a:t>
            </a:r>
            <a:r>
              <a:rPr lang="en-US" baseline="0" dirty="0"/>
              <a:t> de </a:t>
            </a:r>
            <a:r>
              <a:rPr lang="en-US" baseline="0" dirty="0" err="1"/>
              <a:t>circulación</a:t>
            </a:r>
            <a:r>
              <a:rPr lang="en-US" baseline="0" dirty="0"/>
              <a:t> </a:t>
            </a:r>
            <a:r>
              <a:rPr lang="en-US" baseline="0" dirty="0" err="1"/>
              <a:t>accionada</a:t>
            </a:r>
            <a:r>
              <a:rPr lang="en-US" baseline="0" dirty="0"/>
              <a:t> 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batería</a:t>
            </a:r>
            <a:r>
              <a:rPr lang="en-US" baseline="0" dirty="0"/>
              <a:t>, </a:t>
            </a:r>
            <a:r>
              <a:rPr lang="en-US" baseline="0" dirty="0" err="1"/>
              <a:t>refrigerante</a:t>
            </a:r>
            <a:r>
              <a:rPr lang="en-US" baseline="0" dirty="0"/>
              <a:t> de </a:t>
            </a:r>
            <a:r>
              <a:rPr lang="en-US" baseline="0" dirty="0" err="1"/>
              <a:t>hielo</a:t>
            </a:r>
            <a:r>
              <a:rPr lang="en-US" baseline="0" dirty="0"/>
              <a:t> </a:t>
            </a:r>
            <a:r>
              <a:rPr lang="en-US" baseline="0" dirty="0" err="1"/>
              <a:t>líquido</a:t>
            </a:r>
            <a:r>
              <a:rPr lang="en-US" baseline="0" dirty="0"/>
              <a:t> y un </a:t>
            </a:r>
            <a:r>
              <a:rPr lang="en-US" baseline="0" dirty="0" err="1"/>
              <a:t>contenedor</a:t>
            </a:r>
            <a:r>
              <a:rPr lang="en-US" baseline="0" dirty="0"/>
              <a:t>. </a:t>
            </a:r>
            <a:r>
              <a:rPr lang="en-US" b="1" baseline="0" dirty="0"/>
              <a:t>¿</a:t>
            </a:r>
            <a:r>
              <a:rPr lang="en-US" b="1" baseline="0" dirty="0" err="1"/>
              <a:t>Cuáles</a:t>
            </a:r>
            <a:r>
              <a:rPr lang="en-US" b="1" baseline="0" dirty="0"/>
              <a:t> son </a:t>
            </a:r>
            <a:r>
              <a:rPr lang="en-US" b="1" baseline="0" dirty="0" err="1"/>
              <a:t>los</a:t>
            </a:r>
            <a:r>
              <a:rPr lang="en-US" b="1" baseline="0" dirty="0"/>
              <a:t> </a:t>
            </a:r>
            <a:r>
              <a:rPr lang="en-US" b="1" baseline="0" dirty="0" err="1"/>
              <a:t>posibles</a:t>
            </a:r>
            <a:r>
              <a:rPr lang="en-US" b="1" baseline="0" dirty="0"/>
              <a:t> </a:t>
            </a:r>
            <a:r>
              <a:rPr lang="en-US" b="1" baseline="0" dirty="0" err="1"/>
              <a:t>problemas</a:t>
            </a:r>
            <a:r>
              <a:rPr lang="en-US" b="1" baseline="0" dirty="0"/>
              <a:t> de la </a:t>
            </a:r>
            <a:r>
              <a:rPr lang="en-US" b="1" baseline="0" dirty="0" err="1"/>
              <a:t>ropa</a:t>
            </a:r>
            <a:r>
              <a:rPr lang="en-US" b="1" baseline="0" dirty="0"/>
              <a:t> de </a:t>
            </a:r>
            <a:r>
              <a:rPr lang="en-US" b="1" baseline="0" dirty="0" err="1"/>
              <a:t>enfriamiento</a:t>
            </a:r>
            <a:r>
              <a:rPr lang="en-US" b="1" baseline="0" dirty="0"/>
              <a:t>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Tiempo</a:t>
            </a:r>
            <a:r>
              <a:rPr lang="en-US" baseline="0" dirty="0"/>
              <a:t> de </a:t>
            </a:r>
            <a:r>
              <a:rPr lang="en-US" baseline="0" dirty="0" err="1"/>
              <a:t>funcionamiento</a:t>
            </a:r>
            <a:r>
              <a:rPr lang="en-US" baseline="0" dirty="0"/>
              <a:t> </a:t>
            </a:r>
            <a:r>
              <a:rPr lang="en-US" baseline="0" dirty="0" err="1"/>
              <a:t>limitado</a:t>
            </a:r>
            <a:endParaRPr lang="en-US" baseline="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Restricción</a:t>
            </a:r>
            <a:r>
              <a:rPr lang="en-US" baseline="0" dirty="0"/>
              <a:t> de </a:t>
            </a:r>
            <a:r>
              <a:rPr lang="en-US" baseline="0" dirty="0" err="1"/>
              <a:t>movimientos</a:t>
            </a:r>
            <a:endParaRPr lang="en-US" baseline="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aseline="0" dirty="0"/>
              <a:t>Peso </a:t>
            </a:r>
            <a:r>
              <a:rPr lang="en-US" baseline="0" dirty="0" err="1"/>
              <a:t>adicional</a:t>
            </a:r>
            <a:endParaRPr lang="en-US" baseline="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Dexteridad</a:t>
            </a:r>
            <a:r>
              <a:rPr lang="en-US" baseline="0" dirty="0"/>
              <a:t> </a:t>
            </a:r>
            <a:r>
              <a:rPr lang="en-US" baseline="0" dirty="0" err="1"/>
              <a:t>limitada</a:t>
            </a:r>
            <a:endParaRPr lang="en-US" baseline="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Reducción</a:t>
            </a:r>
            <a:r>
              <a:rPr lang="en-US" baseline="0" dirty="0"/>
              <a:t> del </a:t>
            </a:r>
            <a:r>
              <a:rPr lang="en-US" baseline="0" dirty="0" err="1"/>
              <a:t>espacio</a:t>
            </a:r>
            <a:r>
              <a:rPr lang="en-US" baseline="0" dirty="0"/>
              <a:t> de </a:t>
            </a:r>
            <a:r>
              <a:rPr lang="en-US" baseline="0" dirty="0" err="1"/>
              <a:t>trabajo</a:t>
            </a:r>
            <a:r>
              <a:rPr lang="en-US" baseline="0" dirty="0"/>
              <a:t> </a:t>
            </a:r>
            <a:r>
              <a:rPr lang="en-US" baseline="0" dirty="0" err="1"/>
              <a:t>efectivo</a:t>
            </a:r>
            <a:endParaRPr lang="en-US" baseline="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Interacción</a:t>
            </a:r>
            <a:r>
              <a:rPr lang="en-US" baseline="0" dirty="0"/>
              <a:t> de </a:t>
            </a:r>
            <a:r>
              <a:rPr lang="en-US" baseline="0" dirty="0" err="1"/>
              <a:t>los</a:t>
            </a:r>
            <a:r>
              <a:rPr lang="en-US" baseline="0" dirty="0"/>
              <a:t> EPP </a:t>
            </a:r>
            <a:r>
              <a:rPr lang="en-US" baseline="0" dirty="0" err="1"/>
              <a:t>utilizados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los</a:t>
            </a:r>
            <a:r>
              <a:rPr lang="en-US" baseline="0" dirty="0"/>
              <a:t> </a:t>
            </a:r>
            <a:r>
              <a:rPr lang="en-US" baseline="0" dirty="0" err="1"/>
              <a:t>emplazamientos</a:t>
            </a:r>
            <a:r>
              <a:rPr lang="en-US" baseline="0" dirty="0"/>
              <a:t> HAZWOPER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Chalecos</a:t>
            </a:r>
            <a:r>
              <a:rPr lang="en-US" baseline="0" dirty="0"/>
              <a:t> con </a:t>
            </a:r>
            <a:r>
              <a:rPr lang="en-US" baseline="0" dirty="0" err="1"/>
              <a:t>paquetes</a:t>
            </a:r>
            <a:r>
              <a:rPr lang="en-US" baseline="0" dirty="0"/>
              <a:t> de </a:t>
            </a:r>
            <a:r>
              <a:rPr lang="en-US" baseline="0" dirty="0" err="1"/>
              <a:t>hielo</a:t>
            </a:r>
            <a:endParaRPr lang="en-US" baseline="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Ropa</a:t>
            </a:r>
            <a:r>
              <a:rPr lang="en-US" baseline="0" dirty="0"/>
              <a:t> de </a:t>
            </a:r>
            <a:r>
              <a:rPr lang="en-US" baseline="0" dirty="0" err="1"/>
              <a:t>enfriamiento</a:t>
            </a:r>
            <a:r>
              <a:rPr lang="en-US" baseline="0" dirty="0"/>
              <a:t> 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aire</a:t>
            </a:r>
            <a:r>
              <a:rPr lang="en-US" baseline="0" dirty="0"/>
              <a:t> (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ejemplo</a:t>
            </a:r>
            <a:r>
              <a:rPr lang="en-US" baseline="0" dirty="0"/>
              <a:t>, </a:t>
            </a:r>
            <a:r>
              <a:rPr lang="en-US" baseline="0" dirty="0" err="1"/>
              <a:t>trajes</a:t>
            </a:r>
            <a:r>
              <a:rPr lang="en-US" baseline="0" dirty="0"/>
              <a:t> o </a:t>
            </a:r>
            <a:r>
              <a:rPr lang="en-US" baseline="0" dirty="0" err="1"/>
              <a:t>capuchas</a:t>
            </a:r>
            <a:r>
              <a:rPr lang="en-US" baseline="0" dirty="0"/>
              <a:t>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Prendas</a:t>
            </a:r>
            <a:r>
              <a:rPr lang="en-US" baseline="0" dirty="0"/>
              <a:t> </a:t>
            </a:r>
            <a:r>
              <a:rPr lang="en-US" baseline="0" dirty="0" err="1"/>
              <a:t>húmedas</a:t>
            </a:r>
            <a:r>
              <a:rPr lang="en-US" baseline="0" dirty="0"/>
              <a:t> que se </a:t>
            </a:r>
            <a:r>
              <a:rPr lang="en-US" baseline="0" dirty="0" err="1"/>
              <a:t>ponen</a:t>
            </a:r>
            <a:r>
              <a:rPr lang="en-US" baseline="0" dirty="0"/>
              <a:t> </a:t>
            </a:r>
            <a:r>
              <a:rPr lang="en-US" baseline="0" dirty="0" err="1"/>
              <a:t>sobre</a:t>
            </a:r>
            <a:r>
              <a:rPr lang="en-US" baseline="0" dirty="0"/>
              <a:t> la </a:t>
            </a:r>
            <a:r>
              <a:rPr lang="en-US" baseline="0" dirty="0" err="1"/>
              <a:t>ropa</a:t>
            </a:r>
            <a:r>
              <a:rPr lang="en-US" baseline="0" dirty="0"/>
              <a:t> (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ejemplo</a:t>
            </a:r>
            <a:r>
              <a:rPr lang="en-US" baseline="0" dirty="0"/>
              <a:t>, </a:t>
            </a:r>
            <a:r>
              <a:rPr lang="en-US" baseline="0" dirty="0" err="1"/>
              <a:t>toallas</a:t>
            </a:r>
            <a:r>
              <a:rPr lang="en-US" baseline="0" dirty="0"/>
              <a:t> para la cabeza y </a:t>
            </a:r>
            <a:r>
              <a:rPr lang="en-US" baseline="0" dirty="0" err="1"/>
              <a:t>el</a:t>
            </a:r>
            <a:r>
              <a:rPr lang="en-US" baseline="0" dirty="0"/>
              <a:t> </a:t>
            </a:r>
            <a:r>
              <a:rPr lang="en-US" baseline="0" dirty="0" err="1"/>
              <a:t>cuello</a:t>
            </a:r>
            <a:r>
              <a:rPr lang="en-US" baseline="0" dirty="0"/>
              <a:t>, </a:t>
            </a:r>
            <a:r>
              <a:rPr lang="en-US" baseline="0" dirty="0" err="1"/>
              <a:t>gorros</a:t>
            </a:r>
            <a:r>
              <a:rPr lang="en-US" baseline="0" dirty="0"/>
              <a:t> </a:t>
            </a:r>
            <a:r>
              <a:rPr lang="en-US" baseline="0" dirty="0" err="1"/>
              <a:t>refrigerantes</a:t>
            </a:r>
            <a:r>
              <a:rPr lang="en-US" baseline="0" dirty="0"/>
              <a:t>, </a:t>
            </a:r>
            <a:r>
              <a:rPr lang="en-US" baseline="0" dirty="0" err="1"/>
              <a:t>bandas</a:t>
            </a:r>
            <a:r>
              <a:rPr lang="en-US" baseline="0" dirty="0"/>
              <a:t> para </a:t>
            </a:r>
            <a:r>
              <a:rPr lang="en-US" baseline="0" dirty="0" err="1"/>
              <a:t>el</a:t>
            </a:r>
            <a:r>
              <a:rPr lang="en-US" baseline="0" dirty="0"/>
              <a:t> sudor).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elección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ropa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también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puede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tener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un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efecto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significativo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estrés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Los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trabajadores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deben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ponerse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ropa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les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proteja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sol y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otros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factores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riesgo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ambientales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permita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enfríe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general,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ropa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adecuada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debe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ser: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Ligera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no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ajustada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tejido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transpirable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permite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circulación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movimiento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aire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ayudando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refrescar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De color claro,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refleja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mejor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ropa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color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oscuro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(que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absorbe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).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Camisas de manga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larga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cubran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ayuden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evitar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quemaduras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solares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quemaduras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solares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afectan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habilidad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enfriarse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aumentan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pérdida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fluidos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corporales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Imagen 1: 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Un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gorro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enfriamiento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puede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utilizarse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enfriar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cabeza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Imagen 2: 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Una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banda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sudor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puede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colocarse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interior de un casco 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gorra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refrescar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cabeza.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Imagen 3: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Chaleco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hielo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4044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adoptar</a:t>
            </a:r>
            <a:r>
              <a:rPr lang="en-US" dirty="0"/>
              <a:t> </a:t>
            </a:r>
            <a:r>
              <a:rPr lang="en-US" dirty="0" err="1"/>
              <a:t>varias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Capacitar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, </a:t>
            </a:r>
            <a:r>
              <a:rPr lang="en-US" dirty="0" err="1"/>
              <a:t>contratistas</a:t>
            </a:r>
            <a:r>
              <a:rPr lang="en-US" dirty="0"/>
              <a:t> y </a:t>
            </a:r>
            <a:r>
              <a:rPr lang="en-US" dirty="0" err="1"/>
              <a:t>voluntarios</a:t>
            </a:r>
            <a:r>
              <a:rPr lang="en-US" dirty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Asigne</a:t>
            </a:r>
            <a:r>
              <a:rPr lang="en-US" dirty="0"/>
              <a:t> </a:t>
            </a:r>
            <a:r>
              <a:rPr lang="en-US" dirty="0" err="1"/>
              <a:t>responsabilidades</a:t>
            </a:r>
            <a:r>
              <a:rPr lang="en-US" dirty="0"/>
              <a:t>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determinará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emplazamientos</a:t>
            </a:r>
            <a:r>
              <a:rPr lang="en-US" dirty="0"/>
              <a:t> y las </a:t>
            </a:r>
            <a:r>
              <a:rPr lang="en-US" dirty="0" err="1"/>
              <a:t>fuentes</a:t>
            </a:r>
            <a:r>
              <a:rPr lang="en-US" dirty="0"/>
              <a:t> de sombra o </a:t>
            </a:r>
            <a:r>
              <a:rPr lang="en-US" dirty="0" err="1"/>
              <a:t>enfriamiento</a:t>
            </a:r>
            <a:r>
              <a:rPr lang="en-US" dirty="0"/>
              <a:t>, </a:t>
            </a:r>
            <a:r>
              <a:rPr lang="en-US" dirty="0" err="1"/>
              <a:t>quién</a:t>
            </a:r>
            <a:r>
              <a:rPr lang="en-US" dirty="0"/>
              <a:t> se </a:t>
            </a:r>
            <a:r>
              <a:rPr lang="en-US" dirty="0" err="1"/>
              <a:t>asegurará</a:t>
            </a:r>
            <a:r>
              <a:rPr lang="en-US" dirty="0"/>
              <a:t> de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tengan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suficiente</a:t>
            </a:r>
            <a:r>
              <a:rPr lang="en-US" dirty="0"/>
              <a:t>, etc.).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Identificar</a:t>
            </a:r>
            <a:r>
              <a:rPr lang="en-US" dirty="0"/>
              <a:t> las </a:t>
            </a:r>
            <a:r>
              <a:rPr lang="en-US" dirty="0" err="1"/>
              <a:t>fuentes</a:t>
            </a:r>
            <a:r>
              <a:rPr lang="en-US" dirty="0"/>
              <a:t> de </a:t>
            </a:r>
            <a:r>
              <a:rPr lang="en-US" dirty="0" err="1"/>
              <a:t>agua</a:t>
            </a:r>
            <a:r>
              <a:rPr lang="en-US" dirty="0"/>
              <a:t> (</a:t>
            </a:r>
            <a:r>
              <a:rPr lang="en-US" dirty="0" err="1"/>
              <a:t>ubicación</a:t>
            </a:r>
            <a:r>
              <a:rPr lang="en-US" dirty="0"/>
              <a:t>, </a:t>
            </a:r>
            <a:r>
              <a:rPr lang="en-US" dirty="0" err="1"/>
              <a:t>cómo</a:t>
            </a:r>
            <a:r>
              <a:rPr lang="en-US" dirty="0"/>
              <a:t> se </a:t>
            </a:r>
            <a:r>
              <a:rPr lang="en-US" dirty="0" err="1"/>
              <a:t>suministrará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, personas </a:t>
            </a:r>
            <a:r>
              <a:rPr lang="en-US" dirty="0" err="1"/>
              <a:t>responsables</a:t>
            </a:r>
            <a:r>
              <a:rPr lang="en-US" dirty="0"/>
              <a:t> de </a:t>
            </a:r>
            <a:r>
              <a:rPr lang="en-US" dirty="0" err="1"/>
              <a:t>supervisar</a:t>
            </a:r>
            <a:r>
              <a:rPr lang="en-US" dirty="0"/>
              <a:t> la </a:t>
            </a:r>
            <a:r>
              <a:rPr lang="en-US" dirty="0" err="1"/>
              <a:t>cantidad</a:t>
            </a:r>
            <a:r>
              <a:rPr lang="en-US" dirty="0"/>
              <a:t>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Desempeñar</a:t>
            </a:r>
            <a:r>
              <a:rPr lang="en-US" dirty="0"/>
              <a:t> </a:t>
            </a:r>
            <a:r>
              <a:rPr lang="en-US" dirty="0" err="1"/>
              <a:t>evaluaciones</a:t>
            </a:r>
            <a:r>
              <a:rPr lang="en-US" dirty="0"/>
              <a:t> </a:t>
            </a:r>
            <a:r>
              <a:rPr lang="en-US" dirty="0" err="1"/>
              <a:t>preliminares</a:t>
            </a:r>
            <a:r>
              <a:rPr lang="en-US" dirty="0"/>
              <a:t> de </a:t>
            </a:r>
            <a:r>
              <a:rPr lang="en-US" dirty="0" err="1"/>
              <a:t>riesgos</a:t>
            </a:r>
            <a:r>
              <a:rPr lang="en-US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Tener un plan para </a:t>
            </a:r>
            <a:r>
              <a:rPr lang="en-US" dirty="0" err="1"/>
              <a:t>emergencias</a:t>
            </a:r>
            <a:r>
              <a:rPr lang="en-US" dirty="0"/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Tener a mano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equipo</a:t>
            </a:r>
            <a:r>
              <a:rPr lang="en-US" dirty="0"/>
              <a:t> </a:t>
            </a:r>
            <a:r>
              <a:rPr lang="en-US" dirty="0" err="1"/>
              <a:t>necesario</a:t>
            </a:r>
            <a:r>
              <a:rPr lang="en-US" dirty="0"/>
              <a:t>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equipos</a:t>
            </a:r>
            <a:r>
              <a:rPr lang="en-US" dirty="0"/>
              <a:t> para sombra, zonas de </a:t>
            </a:r>
            <a:r>
              <a:rPr lang="en-US" dirty="0" err="1"/>
              <a:t>enfriamiento</a:t>
            </a:r>
            <a:r>
              <a:rPr lang="en-US" dirty="0"/>
              <a:t>, </a:t>
            </a:r>
            <a:r>
              <a:rPr lang="en-US" dirty="0" err="1"/>
              <a:t>equipos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/EPP, </a:t>
            </a:r>
            <a:r>
              <a:rPr lang="en-US" dirty="0" err="1"/>
              <a:t>equipos</a:t>
            </a:r>
            <a:r>
              <a:rPr lang="en-US" dirty="0"/>
              <a:t> de </a:t>
            </a:r>
            <a:r>
              <a:rPr lang="en-US" dirty="0" err="1"/>
              <a:t>emergencia</a:t>
            </a:r>
            <a:r>
              <a:rPr lang="en-US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Tenemos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de </a:t>
            </a:r>
            <a:r>
              <a:rPr lang="en-US" dirty="0" err="1"/>
              <a:t>compras</a:t>
            </a:r>
            <a:r>
              <a:rPr lang="en-US" dirty="0"/>
              <a:t> para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ustedes</a:t>
            </a:r>
            <a:r>
              <a:rPr lang="en-US" dirty="0"/>
              <a:t> que </a:t>
            </a:r>
            <a:r>
              <a:rPr lang="en-US" dirty="0" err="1"/>
              <a:t>incluye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equipo</a:t>
            </a:r>
            <a:r>
              <a:rPr lang="en-US" dirty="0"/>
              <a:t> que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tenerse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para </a:t>
            </a:r>
            <a:r>
              <a:rPr lang="en-US" dirty="0" err="1"/>
              <a:t>prevenir</a:t>
            </a:r>
            <a:r>
              <a:rPr lang="en-US" dirty="0"/>
              <a:t> y responder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 de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566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Las personas no </a:t>
            </a:r>
            <a:r>
              <a:rPr lang="en-US" dirty="0" err="1"/>
              <a:t>sólo</a:t>
            </a:r>
            <a:r>
              <a:rPr lang="en-US" dirty="0"/>
              <a:t> </a:t>
            </a:r>
            <a:r>
              <a:rPr lang="en-US" dirty="0" err="1"/>
              <a:t>corren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sufrir</a:t>
            </a:r>
            <a:r>
              <a:rPr lang="en-US" dirty="0"/>
              <a:t> </a:t>
            </a:r>
            <a:r>
              <a:rPr lang="en-US" dirty="0" err="1"/>
              <a:t>enfermedades</a:t>
            </a:r>
            <a:r>
              <a:rPr lang="en-US" dirty="0"/>
              <a:t> y </a:t>
            </a:r>
            <a:r>
              <a:rPr lang="en-US" dirty="0" err="1"/>
              <a:t>muertes</a:t>
            </a:r>
            <a:r>
              <a:rPr lang="en-US" dirty="0"/>
              <a:t> </a:t>
            </a:r>
            <a:r>
              <a:rPr lang="en-US" dirty="0" err="1"/>
              <a:t>relacionadas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. Es </a:t>
            </a:r>
            <a:r>
              <a:rPr lang="en-US" dirty="0" err="1"/>
              <a:t>importante</a:t>
            </a:r>
            <a:r>
              <a:rPr lang="en-US" dirty="0"/>
              <a:t> que </a:t>
            </a:r>
            <a:r>
              <a:rPr lang="en-US" dirty="0" err="1"/>
              <a:t>apliquemos</a:t>
            </a:r>
            <a:r>
              <a:rPr lang="en-US" dirty="0"/>
              <a:t> lo que </a:t>
            </a:r>
            <a:r>
              <a:rPr lang="en-US" dirty="0" err="1"/>
              <a:t>acabamos</a:t>
            </a:r>
            <a:r>
              <a:rPr lang="en-US" dirty="0"/>
              <a:t> de </a:t>
            </a:r>
            <a:r>
              <a:rPr lang="en-US" dirty="0" err="1"/>
              <a:t>aprender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prevención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casa a </a:t>
            </a:r>
            <a:r>
              <a:rPr lang="en-US" dirty="0" err="1"/>
              <a:t>nosotros</a:t>
            </a:r>
            <a:r>
              <a:rPr lang="en-US" dirty="0"/>
              <a:t> </a:t>
            </a:r>
            <a:r>
              <a:rPr lang="en-US" dirty="0" err="1"/>
              <a:t>mismos</a:t>
            </a:r>
            <a:r>
              <a:rPr lang="en-US" dirty="0"/>
              <a:t> y a </a:t>
            </a:r>
            <a:r>
              <a:rPr lang="en-US" dirty="0" err="1"/>
              <a:t>nuestros</a:t>
            </a:r>
            <a:r>
              <a:rPr lang="en-US" dirty="0"/>
              <a:t> </a:t>
            </a:r>
            <a:r>
              <a:rPr lang="en-US" dirty="0" err="1"/>
              <a:t>seres</a:t>
            </a:r>
            <a:r>
              <a:rPr lang="en-US" dirty="0"/>
              <a:t> </a:t>
            </a:r>
            <a:r>
              <a:rPr lang="en-US" dirty="0" err="1"/>
              <a:t>queridos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han</a:t>
            </a:r>
            <a:r>
              <a:rPr lang="en-US" dirty="0"/>
              <a:t> </a:t>
            </a:r>
            <a:r>
              <a:rPr lang="en-US" dirty="0" err="1"/>
              <a:t>ocurrido</a:t>
            </a:r>
            <a:r>
              <a:rPr lang="en-US" dirty="0"/>
              <a:t> entre </a:t>
            </a:r>
            <a:r>
              <a:rPr lang="en-US" dirty="0" err="1"/>
              <a:t>atletas</a:t>
            </a:r>
            <a:r>
              <a:rPr lang="en-US" dirty="0"/>
              <a:t> </a:t>
            </a:r>
            <a:r>
              <a:rPr lang="en-US" dirty="0" err="1"/>
              <a:t>jóvenes</a:t>
            </a:r>
            <a:r>
              <a:rPr lang="en-US" dirty="0"/>
              <a:t>, aficionados y </a:t>
            </a:r>
            <a:r>
              <a:rPr lang="en-US" dirty="0" err="1"/>
              <a:t>profesionales</a:t>
            </a:r>
            <a:r>
              <a:rPr lang="en-US" dirty="0"/>
              <a:t>. Es </a:t>
            </a:r>
            <a:r>
              <a:rPr lang="en-US" dirty="0" err="1"/>
              <a:t>importante</a:t>
            </a:r>
            <a:r>
              <a:rPr lang="en-US" dirty="0"/>
              <a:t> que </a:t>
            </a:r>
            <a:r>
              <a:rPr lang="en-US" dirty="0" err="1"/>
              <a:t>conozcan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signos</a:t>
            </a:r>
            <a:r>
              <a:rPr lang="en-US" dirty="0"/>
              <a:t> y </a:t>
            </a:r>
            <a:r>
              <a:rPr lang="en-US" dirty="0" err="1"/>
              <a:t>síntomas</a:t>
            </a:r>
            <a:r>
              <a:rPr lang="en-US" dirty="0"/>
              <a:t> de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además</a:t>
            </a:r>
            <a:r>
              <a:rPr lang="en-US" dirty="0"/>
              <a:t> de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para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hacen</a:t>
            </a:r>
            <a:r>
              <a:rPr lang="en-US" dirty="0"/>
              <a:t> </a:t>
            </a:r>
            <a:r>
              <a:rPr lang="en-US" dirty="0" err="1"/>
              <a:t>ejercicio</a:t>
            </a:r>
            <a:r>
              <a:rPr lang="en-US" dirty="0"/>
              <a:t>. Los </a:t>
            </a:r>
            <a:r>
              <a:rPr lang="en-US" dirty="0" err="1"/>
              <a:t>atletas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cuidarse</a:t>
            </a:r>
            <a:r>
              <a:rPr lang="en-US" dirty="0"/>
              <a:t> a </a:t>
            </a:r>
            <a:r>
              <a:rPr lang="en-US" dirty="0" err="1"/>
              <a:t>sí</a:t>
            </a:r>
            <a:r>
              <a:rPr lang="en-US" dirty="0"/>
              <a:t> </a:t>
            </a:r>
            <a:r>
              <a:rPr lang="en-US" dirty="0" err="1"/>
              <a:t>mismos</a:t>
            </a:r>
            <a:r>
              <a:rPr lang="en-US" dirty="0"/>
              <a:t> y a sus </a:t>
            </a:r>
            <a:r>
              <a:rPr lang="en-US" dirty="0" err="1"/>
              <a:t>compañeros</a:t>
            </a:r>
            <a:r>
              <a:rPr lang="en-US" dirty="0"/>
              <a:t> de </a:t>
            </a:r>
            <a:r>
              <a:rPr lang="en-US" dirty="0" err="1"/>
              <a:t>equipo</a:t>
            </a:r>
            <a:r>
              <a:rPr lang="en-US" dirty="0"/>
              <a:t>, y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entrenadores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cuidar</a:t>
            </a:r>
            <a:r>
              <a:rPr lang="en-US" dirty="0"/>
              <a:t> a sus </a:t>
            </a:r>
            <a:r>
              <a:rPr lang="en-US" dirty="0" err="1"/>
              <a:t>atletas</a:t>
            </a:r>
            <a:r>
              <a:rPr lang="en-US" dirty="0"/>
              <a:t>. </a:t>
            </a:r>
            <a:r>
              <a:rPr lang="en-US" dirty="0" err="1"/>
              <a:t>Enfatice</a:t>
            </a:r>
            <a:r>
              <a:rPr lang="en-US" dirty="0"/>
              <a:t> la </a:t>
            </a:r>
            <a:r>
              <a:rPr lang="en-US" dirty="0" err="1"/>
              <a:t>necesidad</a:t>
            </a:r>
            <a:r>
              <a:rPr lang="en-US" dirty="0"/>
              <a:t> de </a:t>
            </a:r>
            <a:r>
              <a:rPr lang="en-US" dirty="0" err="1"/>
              <a:t>mantenerse</a:t>
            </a:r>
            <a:r>
              <a:rPr lang="en-US" dirty="0"/>
              <a:t> </a:t>
            </a:r>
            <a:r>
              <a:rPr lang="en-US" dirty="0" err="1"/>
              <a:t>hidratados</a:t>
            </a:r>
            <a:r>
              <a:rPr lang="en-US" dirty="0"/>
              <a:t> antes, </a:t>
            </a:r>
            <a:r>
              <a:rPr lang="en-US" dirty="0" err="1"/>
              <a:t>durante</a:t>
            </a:r>
            <a:r>
              <a:rPr lang="en-US" dirty="0"/>
              <a:t> y </a:t>
            </a:r>
            <a:r>
              <a:rPr lang="en-US" dirty="0" err="1"/>
              <a:t>después</a:t>
            </a:r>
            <a:r>
              <a:rPr lang="en-US" dirty="0"/>
              <a:t> de las </a:t>
            </a:r>
            <a:r>
              <a:rPr lang="en-US" dirty="0" err="1"/>
              <a:t>prácticas</a:t>
            </a:r>
            <a:r>
              <a:rPr lang="en-US" dirty="0"/>
              <a:t> </a:t>
            </a:r>
            <a:r>
              <a:rPr lang="en-US" dirty="0" err="1"/>
              <a:t>deportivas</a:t>
            </a:r>
            <a:r>
              <a:rPr lang="en-US" dirty="0"/>
              <a:t>, </a:t>
            </a:r>
            <a:r>
              <a:rPr lang="en-US" dirty="0" err="1"/>
              <a:t>además</a:t>
            </a:r>
            <a:r>
              <a:rPr lang="en-US" dirty="0"/>
              <a:t> de la </a:t>
            </a:r>
            <a:r>
              <a:rPr lang="en-US" dirty="0" err="1"/>
              <a:t>importancia</a:t>
            </a:r>
            <a:r>
              <a:rPr lang="en-US" dirty="0"/>
              <a:t> de </a:t>
            </a:r>
            <a:r>
              <a:rPr lang="en-US" dirty="0" err="1"/>
              <a:t>evitar</a:t>
            </a:r>
            <a:r>
              <a:rPr lang="en-US" dirty="0"/>
              <a:t> las </a:t>
            </a:r>
            <a:r>
              <a:rPr lang="en-US" dirty="0" err="1"/>
              <a:t>bebidas</a:t>
            </a:r>
            <a:r>
              <a:rPr lang="en-US" dirty="0"/>
              <a:t> con </a:t>
            </a:r>
            <a:r>
              <a:rPr lang="en-US" dirty="0" err="1"/>
              <a:t>cafeína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b="1" dirty="0"/>
              <a:t>Imagen: </a:t>
            </a:r>
            <a:r>
              <a:rPr lang="en-US" b="0" dirty="0"/>
              <a:t>Un </a:t>
            </a:r>
            <a:r>
              <a:rPr lang="en-US" b="0" dirty="0" err="1"/>
              <a:t>joven</a:t>
            </a:r>
            <a:r>
              <a:rPr lang="en-US" b="0" dirty="0"/>
              <a:t> con casco y </a:t>
            </a:r>
            <a:r>
              <a:rPr lang="en-US" b="0" dirty="0" err="1"/>
              <a:t>protecciones</a:t>
            </a:r>
            <a:r>
              <a:rPr lang="en-US" b="0" dirty="0"/>
              <a:t> de </a:t>
            </a:r>
            <a:r>
              <a:rPr lang="en-US" b="0" dirty="0" err="1"/>
              <a:t>fútbol</a:t>
            </a:r>
            <a:r>
              <a:rPr lang="en-US" b="0" dirty="0"/>
              <a:t> americano bajo </a:t>
            </a:r>
            <a:r>
              <a:rPr lang="en-US" b="0" dirty="0" err="1"/>
              <a:t>el</a:t>
            </a:r>
            <a:r>
              <a:rPr lang="en-US" b="0" dirty="0"/>
              <a:t> sol.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98671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OSHA, </a:t>
            </a:r>
            <a:r>
              <a:rPr lang="en-US" dirty="0" err="1"/>
              <a:t>el</a:t>
            </a:r>
            <a:r>
              <a:rPr lang="en-US" dirty="0"/>
              <a:t> NIOSH y Georgia Tech </a:t>
            </a:r>
            <a:r>
              <a:rPr lang="en-US" dirty="0" err="1"/>
              <a:t>tienen</a:t>
            </a:r>
            <a:r>
              <a:rPr lang="en-US" dirty="0"/>
              <a:t> a </a:t>
            </a:r>
            <a:r>
              <a:rPr lang="en-US" dirty="0" err="1"/>
              <a:t>disposición</a:t>
            </a:r>
            <a:r>
              <a:rPr lang="en-US" dirty="0"/>
              <a:t> de las </a:t>
            </a:r>
            <a:r>
              <a:rPr lang="en-US" dirty="0" err="1"/>
              <a:t>empresas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serie</a:t>
            </a:r>
            <a:r>
              <a:rPr lang="en-US" dirty="0"/>
              <a:t> de </a:t>
            </a:r>
            <a:r>
              <a:rPr lang="en-US" dirty="0" err="1"/>
              <a:t>recursos</a:t>
            </a:r>
            <a:r>
              <a:rPr lang="en-US" dirty="0"/>
              <a:t> que les </a:t>
            </a:r>
            <a:r>
              <a:rPr lang="en-US" dirty="0" err="1"/>
              <a:t>ayudarán</a:t>
            </a:r>
            <a:r>
              <a:rPr lang="en-US" dirty="0"/>
              <a:t> a </a:t>
            </a:r>
            <a:r>
              <a:rPr lang="en-US" dirty="0" err="1"/>
              <a:t>proteger</a:t>
            </a:r>
            <a:r>
              <a:rPr lang="en-US" dirty="0"/>
              <a:t> a sus </a:t>
            </a:r>
            <a:r>
              <a:rPr lang="en-US" dirty="0" err="1"/>
              <a:t>empleados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riesgos</a:t>
            </a:r>
            <a:r>
              <a:rPr lang="en-US" dirty="0"/>
              <a:t> </a:t>
            </a:r>
            <a:r>
              <a:rPr lang="en-US" dirty="0" err="1"/>
              <a:t>relacionados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0003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Abarcaremos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próxima</a:t>
            </a:r>
            <a:r>
              <a:rPr lang="en-US" dirty="0"/>
              <a:t> </a:t>
            </a:r>
            <a:r>
              <a:rPr lang="en-US" dirty="0" err="1"/>
              <a:t>sesión</a:t>
            </a:r>
            <a:r>
              <a:rPr lang="en-US" dirty="0"/>
              <a:t> del </a:t>
            </a:r>
            <a:r>
              <a:rPr lang="en-US" dirty="0" err="1"/>
              <a:t>curso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886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entornos</a:t>
            </a:r>
            <a:r>
              <a:rPr lang="en-US" dirty="0"/>
              <a:t> </a:t>
            </a:r>
            <a:r>
              <a:rPr lang="en-US" dirty="0" err="1"/>
              <a:t>fríos</a:t>
            </a:r>
            <a:r>
              <a:rPr lang="en-US" dirty="0"/>
              <a:t>, la mayor </a:t>
            </a:r>
            <a:r>
              <a:rPr lang="en-US" dirty="0" err="1"/>
              <a:t>parte</a:t>
            </a:r>
            <a:r>
              <a:rPr lang="en-US" dirty="0"/>
              <a:t> de la </a:t>
            </a:r>
            <a:r>
              <a:rPr lang="en-US" dirty="0" err="1"/>
              <a:t>energía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 se </a:t>
            </a:r>
            <a:r>
              <a:rPr lang="en-US" dirty="0" err="1"/>
              <a:t>utiliza</a:t>
            </a:r>
            <a:r>
              <a:rPr lang="en-US" dirty="0"/>
              <a:t> para </a:t>
            </a:r>
            <a:r>
              <a:rPr lang="en-US" dirty="0" err="1"/>
              <a:t>mantener</a:t>
            </a:r>
            <a:r>
              <a:rPr lang="en-US" dirty="0"/>
              <a:t> caliente la </a:t>
            </a:r>
            <a:r>
              <a:rPr lang="en-US" dirty="0" err="1"/>
              <a:t>temperatura</a:t>
            </a:r>
            <a:r>
              <a:rPr lang="en-US" dirty="0"/>
              <a:t> corporal interna.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tiempo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empieza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desplazar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flujo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sanguíneo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extremidades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(manos, pies,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brazos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piernas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 y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piel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hacia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interior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pecho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abdomen).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desplazamiento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hace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piel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extremidades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descubiertas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enfríen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rápidamente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lo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aumenta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riesgo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congelamiento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hipotermia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ocurre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piel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finalmente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interna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baja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durante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exposición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incapaz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calentarse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suficiente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ocurrir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graves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problemas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salud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pérdida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corporal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causar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daños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tejidos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incluso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muerte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aumento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velocidad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humedad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externas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mucho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más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bajas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aumentar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pérdida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corporal.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Según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Valores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Límite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Umbral ("Threshold Limit Values", TLV®,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su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nombre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siglas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inglés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)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Conferencia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Americana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Higienistas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Industriales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Gubernamentales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("American Conference of Governmental Industrial Hygienists", ACGIH®,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su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nombre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siglas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inglés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),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protegerse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exposición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para que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interna no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baje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36 °C (96.8 °F) y 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evitar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congelación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extremidades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cuerpo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[ACGIH 2019].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Imagen: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Dos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quitando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nieve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42644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1200" b="0" i="0" u="none" strike="noStrike" baseline="0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Los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interior y exterior,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industria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manufacturera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(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ejemplo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lugares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mantenidos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propósito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mal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aislados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sin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calentar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),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transporte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agricultura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construcción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sector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marítimo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otras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industrias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expuestos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estrés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ambiental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provocar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malestar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térmico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algunos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casos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incluso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lesiones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graves,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enfermedades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muerte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..  </a:t>
            </a:r>
          </a:p>
          <a:p>
            <a:pPr algn="just"/>
            <a:endParaRPr lang="en-US" sz="1200" b="0" i="0" u="none" strike="noStrike" baseline="0" dirty="0">
              <a:solidFill>
                <a:srgbClr val="000000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interiores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condiciones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húmedas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resultar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incómodo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reducir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rendimiento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laboral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(es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decir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disminuir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función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cognitiva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destreza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) 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provocar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enfermedades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lesiones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relacionadas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condiciones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relacionadas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también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empeorar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lesiones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musculoesqueléticas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trastornos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vasculares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aire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libre, lo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constituye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estrés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variar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según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distintas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zonas del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país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regiones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donde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no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están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acostumbrados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clima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invernal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cercanas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al punto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congelación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se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consideran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factores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estrés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Imagen: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Foto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persona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equipos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eléctricos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aire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libre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717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/>
              <a:t>Lea </a:t>
            </a:r>
            <a:r>
              <a:rPr lang="en-US" b="0" err="1"/>
              <a:t>el</a:t>
            </a:r>
            <a:r>
              <a:rPr lang="en-US" b="0"/>
              <a:t> </a:t>
            </a:r>
            <a:r>
              <a:rPr lang="en-US" b="0" err="1"/>
              <a:t>informe</a:t>
            </a:r>
            <a:r>
              <a:rPr lang="en-US" b="0"/>
              <a:t> del </a:t>
            </a:r>
            <a:r>
              <a:rPr lang="en-US" b="0" err="1"/>
              <a:t>caso</a:t>
            </a:r>
            <a:r>
              <a:rPr lang="en-US" b="0"/>
              <a:t> con </a:t>
            </a:r>
            <a:r>
              <a:rPr lang="en-US" b="0" err="1"/>
              <a:t>los</a:t>
            </a:r>
            <a:r>
              <a:rPr lang="en-US" b="0"/>
              <a:t> </a:t>
            </a:r>
            <a:r>
              <a:rPr lang="en-US" b="0" err="1"/>
              <a:t>participantes</a:t>
            </a:r>
            <a:r>
              <a:rPr lang="en-US" b="0"/>
              <a:t>. </a:t>
            </a:r>
          </a:p>
          <a:p>
            <a:pPr algn="l"/>
            <a:endParaRPr lang="en-US" b="0"/>
          </a:p>
          <a:p>
            <a:pPr algn="l"/>
            <a:r>
              <a:rPr lang="en-US" b="1"/>
              <a:t>Fuente: </a:t>
            </a:r>
            <a:r>
              <a:rPr lang="en-US" b="0" err="1"/>
              <a:t>Prevención</a:t>
            </a:r>
            <a:r>
              <a:rPr lang="en-US" b="0"/>
              <a:t> de las </a:t>
            </a:r>
            <a:r>
              <a:rPr lang="en-US" b="0" err="1"/>
              <a:t>enfermedades</a:t>
            </a:r>
            <a:r>
              <a:rPr lang="en-US" b="0"/>
              <a:t> </a:t>
            </a:r>
            <a:r>
              <a:rPr lang="en-US" b="0" err="1"/>
              <a:t>relacionadas</a:t>
            </a:r>
            <a:r>
              <a:rPr lang="en-US" b="0"/>
              <a:t> con </a:t>
            </a:r>
            <a:r>
              <a:rPr lang="en-US" b="0" err="1"/>
              <a:t>el</a:t>
            </a:r>
            <a:r>
              <a:rPr lang="en-US" b="0"/>
              <a:t> </a:t>
            </a:r>
            <a:r>
              <a:rPr lang="en-US" b="0" err="1"/>
              <a:t>frío</a:t>
            </a:r>
            <a:r>
              <a:rPr lang="en-US" b="0"/>
              <a:t> del NIOSH, ( </a:t>
            </a:r>
            <a:r>
              <a:rPr lang="en-US" b="0" err="1"/>
              <a:t>lesiones</a:t>
            </a:r>
            <a:r>
              <a:rPr lang="en-US" b="0"/>
              <a:t> y </a:t>
            </a:r>
            <a:r>
              <a:rPr lang="en-US" b="0" err="1"/>
              <a:t>muertes</a:t>
            </a:r>
            <a:r>
              <a:rPr lang="en-US" b="0"/>
              <a:t> entre </a:t>
            </a:r>
            <a:r>
              <a:rPr lang="en-US" b="0" err="1"/>
              <a:t>los</a:t>
            </a:r>
            <a:r>
              <a:rPr lang="en-US" b="0"/>
              <a:t> </a:t>
            </a:r>
            <a:r>
              <a:rPr lang="en-US" b="0" err="1"/>
              <a:t>trabajadores</a:t>
            </a:r>
            <a:r>
              <a:rPr lang="en-US" b="0"/>
              <a:t>) (https://</a:t>
            </a:r>
            <a:r>
              <a:rPr lang="en-US" b="0" err="1"/>
              <a:t>www.cdc.gov</a:t>
            </a:r>
            <a:r>
              <a:rPr lang="en-US" b="0"/>
              <a:t>/</a:t>
            </a:r>
            <a:r>
              <a:rPr lang="en-US" b="0" err="1"/>
              <a:t>niosh</a:t>
            </a:r>
            <a:r>
              <a:rPr lang="en-US" b="0"/>
              <a:t>/docs/wp-solutions/2019-113/pdfs/2019-113.pdf).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6518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hipotermia</a:t>
            </a:r>
            <a:r>
              <a:rPr lang="en-US" dirty="0"/>
              <a:t>, la </a:t>
            </a:r>
            <a:r>
              <a:rPr lang="en-US" dirty="0" err="1"/>
              <a:t>congelación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pie de </a:t>
            </a:r>
            <a:r>
              <a:rPr lang="en-US" dirty="0" err="1"/>
              <a:t>trinchera</a:t>
            </a:r>
            <a:r>
              <a:rPr lang="en-US" dirty="0"/>
              <a:t> y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sabañones</a:t>
            </a:r>
            <a:r>
              <a:rPr lang="en-US" dirty="0"/>
              <a:t> son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provocados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. </a:t>
            </a:r>
          </a:p>
          <a:p>
            <a:r>
              <a:rPr lang="en-US" b="1" dirty="0" err="1"/>
              <a:t>Hipotermia</a:t>
            </a:r>
            <a:r>
              <a:rPr lang="en-US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Ocurre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cuerpo</a:t>
            </a:r>
            <a:r>
              <a:rPr lang="en-US" dirty="0"/>
              <a:t> </a:t>
            </a:r>
            <a:r>
              <a:rPr lang="en-US" dirty="0" err="1"/>
              <a:t>gasta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del que produce. </a:t>
            </a:r>
            <a:r>
              <a:rPr lang="en-US" dirty="0" err="1"/>
              <a:t>Normalmente</a:t>
            </a:r>
            <a:r>
              <a:rPr lang="en-US" dirty="0"/>
              <a:t> </a:t>
            </a:r>
            <a:r>
              <a:rPr lang="en-US" dirty="0" err="1"/>
              <a:t>ocurre</a:t>
            </a:r>
            <a:r>
              <a:rPr lang="en-US" dirty="0"/>
              <a:t> </a:t>
            </a:r>
            <a:r>
              <a:rPr lang="en-US" dirty="0" err="1"/>
              <a:t>tras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exposición</a:t>
            </a:r>
            <a:r>
              <a:rPr lang="en-US" dirty="0"/>
              <a:t> </a:t>
            </a:r>
            <a:r>
              <a:rPr lang="en-US" dirty="0" err="1"/>
              <a:t>prolongada</a:t>
            </a:r>
            <a:r>
              <a:rPr lang="en-US" dirty="0"/>
              <a:t> al </a:t>
            </a:r>
            <a:r>
              <a:rPr lang="en-US" dirty="0" err="1"/>
              <a:t>frío</a:t>
            </a:r>
            <a:r>
              <a:rPr lang="en-US" dirty="0"/>
              <a:t>. La </a:t>
            </a:r>
            <a:r>
              <a:rPr lang="en-US" dirty="0" err="1"/>
              <a:t>hipotermia</a:t>
            </a:r>
            <a:r>
              <a:rPr lang="en-US" dirty="0"/>
              <a:t> se define </a:t>
            </a:r>
            <a:r>
              <a:rPr lang="en-US" dirty="0" err="1"/>
              <a:t>clínicamente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temperatura</a:t>
            </a:r>
            <a:r>
              <a:rPr lang="en-US" dirty="0"/>
              <a:t> corporal inferior a 95 °F. Los </a:t>
            </a:r>
            <a:r>
              <a:rPr lang="en-US" dirty="0" err="1"/>
              <a:t>primeros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la </a:t>
            </a:r>
            <a:r>
              <a:rPr lang="en-US" dirty="0" err="1"/>
              <a:t>hipotermia</a:t>
            </a:r>
            <a:r>
              <a:rPr lang="en-US" dirty="0"/>
              <a:t> </a:t>
            </a:r>
            <a:r>
              <a:rPr lang="en-US" dirty="0" err="1"/>
              <a:t>incluyen</a:t>
            </a:r>
            <a:r>
              <a:rPr lang="en-US" dirty="0"/>
              <a:t> </a:t>
            </a:r>
            <a:r>
              <a:rPr lang="en-US" dirty="0" err="1"/>
              <a:t>escalofríos</a:t>
            </a:r>
            <a:r>
              <a:rPr lang="en-US" dirty="0"/>
              <a:t>, </a:t>
            </a:r>
            <a:r>
              <a:rPr lang="en-US" dirty="0" err="1"/>
              <a:t>cansancio</a:t>
            </a:r>
            <a:r>
              <a:rPr lang="en-US" dirty="0"/>
              <a:t>, </a:t>
            </a:r>
            <a:r>
              <a:rPr lang="en-US" dirty="0" err="1"/>
              <a:t>pérdida</a:t>
            </a:r>
            <a:r>
              <a:rPr lang="en-US" dirty="0"/>
              <a:t> de </a:t>
            </a:r>
            <a:r>
              <a:rPr lang="en-US" dirty="0" err="1"/>
              <a:t>coordinación</a:t>
            </a:r>
            <a:r>
              <a:rPr lang="en-US" dirty="0"/>
              <a:t>, </a:t>
            </a:r>
            <a:r>
              <a:rPr lang="en-US" dirty="0" err="1"/>
              <a:t>confusión</a:t>
            </a:r>
            <a:r>
              <a:rPr lang="en-US" dirty="0"/>
              <a:t> y </a:t>
            </a:r>
            <a:r>
              <a:rPr lang="en-US" dirty="0" err="1"/>
              <a:t>desorientación</a:t>
            </a:r>
            <a:r>
              <a:rPr lang="en-US" dirty="0"/>
              <a:t>. Los </a:t>
            </a:r>
            <a:r>
              <a:rPr lang="en-US" dirty="0" err="1"/>
              <a:t>síntomas</a:t>
            </a:r>
            <a:r>
              <a:rPr lang="en-US" dirty="0"/>
              <a:t> </a:t>
            </a:r>
            <a:r>
              <a:rPr lang="en-US" dirty="0" err="1"/>
              <a:t>tardíos</a:t>
            </a:r>
            <a:r>
              <a:rPr lang="en-US" dirty="0"/>
              <a:t> </a:t>
            </a:r>
            <a:r>
              <a:rPr lang="en-US" dirty="0" err="1"/>
              <a:t>incluyen</a:t>
            </a:r>
            <a:r>
              <a:rPr lang="en-US" dirty="0"/>
              <a:t> </a:t>
            </a:r>
            <a:r>
              <a:rPr lang="en-US" dirty="0" err="1"/>
              <a:t>ausencia</a:t>
            </a:r>
            <a:r>
              <a:rPr lang="en-US" dirty="0"/>
              <a:t> de </a:t>
            </a:r>
            <a:r>
              <a:rPr lang="en-US" dirty="0" err="1"/>
              <a:t>escalofríos</a:t>
            </a:r>
            <a:r>
              <a:rPr lang="en-US" dirty="0"/>
              <a:t>, </a:t>
            </a:r>
            <a:r>
              <a:rPr lang="en-US" dirty="0" err="1"/>
              <a:t>piel</a:t>
            </a:r>
            <a:r>
              <a:rPr lang="en-US" dirty="0"/>
              <a:t> </a:t>
            </a:r>
            <a:r>
              <a:rPr lang="en-US" dirty="0" err="1"/>
              <a:t>azulada</a:t>
            </a:r>
            <a:r>
              <a:rPr lang="en-US" dirty="0"/>
              <a:t>, </a:t>
            </a:r>
            <a:r>
              <a:rPr lang="en-US" dirty="0" err="1"/>
              <a:t>pupilas</a:t>
            </a:r>
            <a:r>
              <a:rPr lang="en-US" dirty="0"/>
              <a:t> </a:t>
            </a:r>
            <a:r>
              <a:rPr lang="en-US" dirty="0" err="1"/>
              <a:t>dilatadas</a:t>
            </a:r>
            <a:r>
              <a:rPr lang="en-US" dirty="0"/>
              <a:t>, </a:t>
            </a:r>
            <a:r>
              <a:rPr lang="en-US" dirty="0" err="1"/>
              <a:t>pulso</a:t>
            </a:r>
            <a:r>
              <a:rPr lang="en-US" dirty="0"/>
              <a:t> y </a:t>
            </a:r>
            <a:r>
              <a:rPr lang="en-US" dirty="0" err="1"/>
              <a:t>respiración</a:t>
            </a:r>
            <a:r>
              <a:rPr lang="en-US" dirty="0"/>
              <a:t> lentos y la </a:t>
            </a:r>
            <a:r>
              <a:rPr lang="en-US" dirty="0" err="1"/>
              <a:t>pérdida</a:t>
            </a:r>
            <a:r>
              <a:rPr lang="en-US" dirty="0"/>
              <a:t> del </a:t>
            </a:r>
            <a:r>
              <a:rPr lang="en-US" dirty="0" err="1"/>
              <a:t>conocimiento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El </a:t>
            </a:r>
            <a:r>
              <a:rPr lang="en-US" b="1" dirty="0" err="1"/>
              <a:t>congelamiento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congelamiento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lesión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causada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congelación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tejidos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dirty="0" err="1">
                <a:latin typeface="+mn-lt"/>
              </a:rPr>
              <a:t>subyacentes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resulta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pérdida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sensibilidad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color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las zonas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afectadas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congelamiento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causar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daños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permanentes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tejidos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cuerpo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casos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graves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acabar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amputación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Entre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factores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riesgo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congelación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se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incluyen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contacto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metal 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agua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deshidratación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la diabetes,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tabaquismo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abuso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del alcohol,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medicamentos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sedantes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alteren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juicio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historial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congelaciones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  <a:r>
              <a:rPr lang="en-US" sz="1200" b="0" i="0" u="none" strike="noStrike" baseline="0" dirty="0"/>
              <a:t>Los </a:t>
            </a:r>
            <a:r>
              <a:rPr lang="en-US" sz="1200" b="0" i="0" u="none" strike="noStrike" baseline="0" dirty="0" err="1"/>
              <a:t>síntomas</a:t>
            </a:r>
            <a:r>
              <a:rPr lang="en-US" sz="1200" b="0" i="0" u="none" strike="noStrike" baseline="0" dirty="0"/>
              <a:t> de </a:t>
            </a:r>
            <a:r>
              <a:rPr lang="en-US" sz="1200" b="0" i="0" u="none" strike="noStrike" baseline="0" dirty="0" err="1"/>
              <a:t>congelación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en</a:t>
            </a:r>
            <a:r>
              <a:rPr lang="en-US" sz="1200" b="0" i="0" u="none" strike="noStrike" baseline="0" dirty="0"/>
              <a:t> la </a:t>
            </a:r>
            <a:r>
              <a:rPr lang="en-US" sz="1200" b="0" i="0" u="none" strike="noStrike" baseline="0" dirty="0" err="1"/>
              <a:t>piel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incluyen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entumecimiento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hormigueo</a:t>
            </a:r>
            <a:r>
              <a:rPr lang="en-US" sz="1200" b="0" i="0" u="none" strike="noStrike" baseline="0" dirty="0"/>
              <a:t> o </a:t>
            </a:r>
            <a:r>
              <a:rPr lang="en-US" sz="1200" b="0" i="0" u="none" strike="noStrike" baseline="0" dirty="0" err="1"/>
              <a:t>escozor</a:t>
            </a:r>
            <a:r>
              <a:rPr lang="en-US" sz="1200" b="0" i="0" u="none" strike="noStrike" baseline="0" dirty="0"/>
              <a:t>, dolor y </a:t>
            </a:r>
            <a:r>
              <a:rPr lang="en-US" sz="1200" b="0" i="0" u="none" strike="noStrike" baseline="0" dirty="0" err="1"/>
              <a:t>piel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azulada</a:t>
            </a:r>
            <a:r>
              <a:rPr lang="en-US" sz="1200" b="0" i="0" u="none" strike="noStrike" baseline="0" dirty="0"/>
              <a:t>, </a:t>
            </a:r>
            <a:r>
              <a:rPr lang="en-US" sz="1200" b="0" i="0" u="none" strike="noStrike" baseline="0" dirty="0" err="1"/>
              <a:t>pálida</a:t>
            </a:r>
            <a:r>
              <a:rPr lang="en-US" sz="1200" b="0" i="0" u="none" strike="noStrike" baseline="0" dirty="0"/>
              <a:t> y </a:t>
            </a:r>
            <a:r>
              <a:rPr lang="en-US" sz="1200" b="0" i="0" u="none" strike="noStrike" baseline="0" dirty="0" err="1"/>
              <a:t>cerosa</a:t>
            </a:r>
            <a:r>
              <a:rPr lang="en-US" sz="1200" b="0" i="0" u="none" strike="noStrike" baseline="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/>
              <a:t>Imagen: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Foto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un pie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afectados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congelamiento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6819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 err="1">
                <a:solidFill>
                  <a:srgbClr val="005FA9"/>
                </a:solidFill>
                <a:latin typeface="Minion Pro"/>
              </a:rPr>
              <a:t>Sabañones</a:t>
            </a:r>
            <a:endParaRPr lang="en-US" sz="1200" b="1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Los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sabañones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son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inflamación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dolorosa de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pequeñas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venas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ocurre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como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reacción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exposición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repetida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pero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no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heladas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dañar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forma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permanente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pequeñas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venas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causando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enrojecimiento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picazón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durante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exposiciones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adicionales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Los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síntomas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sabañones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incluyen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enrojecimiento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picazón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posibles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ampollas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inflamación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posibles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llagas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casos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graves. Los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primeros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auxilios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incluyen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calentar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lentamente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aplicar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cremas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corticosteroides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aliviar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picazón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inflamación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evitar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rascarse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zona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afectada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mantener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ampollas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llagas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limpias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cubiertas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Pie de </a:t>
            </a:r>
            <a:r>
              <a:rPr lang="en-US" sz="1200" b="1" i="0" u="none" strike="noStrike" baseline="0" dirty="0" err="1">
                <a:solidFill>
                  <a:srgbClr val="005FA9"/>
                </a:solidFill>
                <a:latin typeface="Minion Pro"/>
              </a:rPr>
              <a:t>trinchera</a:t>
            </a:r>
            <a:endParaRPr lang="en-US" sz="1200" b="1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El pie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enfermedad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pies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ocurre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prolongada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exposición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condiciones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húmedas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Ocurre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porque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mojados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pierden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25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veces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más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rápido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secos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 A fin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evitar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pérdida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cuerpo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constriñe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vasos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sanguíneos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pies,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tanto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tejido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cutáneo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empieza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morir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provoca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daños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circulación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función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nerviosa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pies. </a:t>
            </a:r>
            <a:r>
              <a:rPr lang="en-US" sz="2800" dirty="0" err="1"/>
              <a:t>Puede</a:t>
            </a:r>
            <a:r>
              <a:rPr lang="en-US" sz="2800" dirty="0"/>
              <a:t> </a:t>
            </a:r>
            <a:r>
              <a:rPr lang="en-US" sz="2800" dirty="0" err="1"/>
              <a:t>ocurrir</a:t>
            </a:r>
            <a:r>
              <a:rPr lang="en-US" sz="2800" dirty="0"/>
              <a:t> a </a:t>
            </a:r>
            <a:r>
              <a:rPr lang="en-US" sz="2800" dirty="0" err="1"/>
              <a:t>temperaturas</a:t>
            </a:r>
            <a:r>
              <a:rPr lang="en-US" sz="2800" dirty="0"/>
              <a:t> de hasta 60 °F </a:t>
            </a:r>
            <a:r>
              <a:rPr lang="en-US" sz="2800" dirty="0" err="1"/>
              <a:t>si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pies </a:t>
            </a:r>
            <a:r>
              <a:rPr lang="en-US" sz="2800" dirty="0" err="1"/>
              <a:t>están</a:t>
            </a:r>
            <a:r>
              <a:rPr lang="en-US" sz="2800" dirty="0"/>
              <a:t> </a:t>
            </a:r>
            <a:r>
              <a:rPr lang="en-US" sz="2800" dirty="0" err="1"/>
              <a:t>constantemente</a:t>
            </a:r>
            <a:r>
              <a:rPr lang="en-US" sz="2800" dirty="0"/>
              <a:t> </a:t>
            </a:r>
            <a:r>
              <a:rPr lang="en-US" sz="2800" dirty="0" err="1"/>
              <a:t>mojados</a:t>
            </a:r>
            <a:r>
              <a:rPr lang="en-US" sz="2800" dirty="0"/>
              <a:t>.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Los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síntomas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del pie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incluyen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enrojecimiento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entumecimiento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calambres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piernas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hinchazón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dolor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hormigueo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ampollas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llagas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hemorragia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bajo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gangrena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(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ejemplo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 se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vuelve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morado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azul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gris).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Imagen 1: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Un pie con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afectado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sabañones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Imagen 2: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Un cartel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advirtiendo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El cartel dice: "¡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Prevéngalo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!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Mantenga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secos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limpios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".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Muestra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un soldado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secándose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pies.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Dominio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público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95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Para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protegerse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estrés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: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Ponerse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adecuada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Esto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incluye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ponerse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varias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capas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suelta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. La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ajustada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reduce la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circulación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sanguínea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a las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extremidades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y no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debe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utilizarse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Asegurarse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de que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llevan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calcetines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adicionales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;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guantes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gorros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chaqueta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cobijas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un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cambio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y un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termo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líquido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caliente.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Las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orejas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cara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las manos y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pies son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especialmente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vulnerables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a las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bajas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protegerse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condiciones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humedad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. Las botas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ser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impermeables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4800" dirty="0" err="1"/>
              <a:t>térmicas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y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utilizar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gorros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reducir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pérdida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calor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la cabeza. 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8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1800" b="1" dirty="0"/>
              <a:t>Imagen: </a:t>
            </a:r>
            <a:r>
              <a:rPr lang="en-US" sz="1800" b="0" dirty="0"/>
              <a:t>Un </a:t>
            </a:r>
            <a:r>
              <a:rPr lang="en-US" sz="1800" b="0" dirty="0" err="1"/>
              <a:t>trabajador</a:t>
            </a:r>
            <a:r>
              <a:rPr lang="en-US" sz="1800" b="0" dirty="0"/>
              <a:t> </a:t>
            </a:r>
            <a:r>
              <a:rPr lang="en-US" sz="1800" b="0" dirty="0" err="1"/>
              <a:t>limpiando</a:t>
            </a:r>
            <a:r>
              <a:rPr lang="en-US" sz="1800" b="0" dirty="0"/>
              <a:t> </a:t>
            </a:r>
            <a:r>
              <a:rPr lang="en-US" sz="1800" b="0" dirty="0" err="1"/>
              <a:t>nieve</a:t>
            </a:r>
            <a:r>
              <a:rPr lang="en-US" sz="1800" b="0" dirty="0"/>
              <a:t> </a:t>
            </a:r>
            <a:r>
              <a:rPr lang="en-US" sz="1800" b="0" dirty="0" err="1"/>
              <a:t>en</a:t>
            </a:r>
            <a:r>
              <a:rPr lang="en-US" sz="1800" b="0" dirty="0"/>
              <a:t> </a:t>
            </a:r>
            <a:r>
              <a:rPr lang="en-US" sz="1800" b="0" dirty="0" err="1"/>
              <a:t>una</a:t>
            </a:r>
            <a:r>
              <a:rPr lang="en-US" sz="1800" b="0" dirty="0"/>
              <a:t> </a:t>
            </a:r>
            <a:r>
              <a:rPr lang="en-US" sz="1800" b="0" dirty="0" err="1"/>
              <a:t>calle</a:t>
            </a:r>
            <a:r>
              <a:rPr lang="en-US" sz="1800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5005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protegerse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estrés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Descansar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regularmente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calentarse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atentos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estado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físico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mismos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de sus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compañeros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Mantenerse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hidratados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bebiendo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mucha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agua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;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bebidas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calientes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ayudar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aumentar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cuerpo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Los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aún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deshidratarse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así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necesitan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seguir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hidratándose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agua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Deben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evitar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contacto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descubierta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metales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superficies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mojadas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Imagen: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gráfico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muestra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termo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taza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bebida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caliente.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243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El Instituto Nacional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Seguridad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Salud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Trabajo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(NIOSH)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recomienda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patronos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establezcan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programa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prevención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las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enfermedades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lesiones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causadas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Éste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debe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incluir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medidas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preventivas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como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uso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controles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ingeniería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establecimiento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horarios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trabajo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descanso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limitación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tiempo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pasan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entornos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fríos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capacitación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sobre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peligros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trabajar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entornos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fríos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(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idioma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con un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vocabulario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entiendan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). Los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patronos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también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proporcionar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adecuada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como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gorros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guantes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botas para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trabajar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entornos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fríos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además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cortavientos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función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velocidad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viento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endParaRPr lang="en-US" sz="18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r>
              <a:rPr lang="en-US" sz="1800" b="1" i="0" u="none" strike="noStrike" baseline="0" dirty="0">
                <a:solidFill>
                  <a:srgbClr val="005FA9"/>
                </a:solidFill>
                <a:latin typeface="Minion Pro"/>
              </a:rPr>
              <a:t>Source: 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https://www.osha.gov/winter-weather/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cold-stress#affected</a:t>
            </a:r>
            <a:endParaRPr lang="en-US" sz="18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endParaRPr lang="en-US" sz="18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969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El Instituto Nacional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Seguridad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Salud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(NIOSH)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recomienda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patronos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establezcan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programa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prevención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enfermedades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lesiones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incluya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medidas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preventivas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como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Reduciendo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exigencias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físicas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(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ejemplo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empleando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relevo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alternando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adicionales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largos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exigentes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Garantizar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acceso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áreas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cálidas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a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lugar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donde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cambiarse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mojada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Animando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empleados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tomar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descansos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calentarse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sea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necesario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supervisando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condiciones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estableciendo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sistema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compañeros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Incluir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termómetro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médico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ambiental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compresas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calientes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botiquines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primeros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auxilios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Participación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conjunta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gerencia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empleados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comité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seguridad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empleado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muestre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síntomas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posibles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enfermedades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lesiones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se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llamará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servicios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médicos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emergencia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se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tomarán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medidas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inmediatas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Fuente: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https://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www.osha.gov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/winter-weather/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cold-stress#affected</a:t>
            </a: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 err="1">
                <a:solidFill>
                  <a:srgbClr val="005FA9"/>
                </a:solidFill>
                <a:latin typeface="Minion Pro"/>
              </a:rPr>
              <a:t>Foto</a:t>
            </a: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: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empleado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mirando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obra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construcción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está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cubierta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nieve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122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empleadores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deben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establecer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prácticas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seguridad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prevenir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incluyan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siguiente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Proporcionar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abundantes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líquidos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azucarados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calientes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ya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fácil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deshidratarse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hace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posible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programar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pesado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durante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las horas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cálidas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día.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Asignar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tareas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parejas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sistema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compañeros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), para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prestarse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atención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otros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signos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Reducir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carga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física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ejemplo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empleando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relevo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alternando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adicionales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durante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largos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arduos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Permitir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paren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sienten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extremadamente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incómodos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Proporcionar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descansos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frecuentes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áreas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cálidas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Aclimatar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nuevos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regresan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periodo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ausencia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aumentando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gradualmente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carga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permitiéndoles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descansos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frecuentes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zonas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cálidas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para que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acostumbren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entorno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Fuente: </a:t>
            </a:r>
            <a:r>
              <a:rPr lang="en-US" b="0" dirty="0"/>
              <a:t>NIOSH Preventing Cold-Related Illness, Injury, and Death Among Workers (https://</a:t>
            </a:r>
            <a:r>
              <a:rPr lang="en-US" b="0" dirty="0" err="1"/>
              <a:t>www.cdc.gov</a:t>
            </a:r>
            <a:r>
              <a:rPr lang="en-US" b="0" dirty="0"/>
              <a:t>/</a:t>
            </a:r>
            <a:r>
              <a:rPr lang="en-US" b="0" dirty="0" err="1"/>
              <a:t>niosh</a:t>
            </a:r>
            <a:r>
              <a:rPr lang="en-US" b="0" dirty="0"/>
              <a:t>/docs/wp-solutions/2019-113/pdfs/2019-113.pdf).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Imagen: </a:t>
            </a:r>
            <a:r>
              <a:rPr lang="en-US" b="0" dirty="0" err="1"/>
              <a:t>Foto</a:t>
            </a:r>
            <a:r>
              <a:rPr lang="en-US" b="0" dirty="0"/>
              <a:t> de </a:t>
            </a:r>
            <a:r>
              <a:rPr lang="en-US" b="0" dirty="0" err="1"/>
              <a:t>alguien</a:t>
            </a:r>
            <a:r>
              <a:rPr lang="en-US" b="0" dirty="0"/>
              <a:t> </a:t>
            </a:r>
            <a:r>
              <a:rPr lang="en-US" b="0" dirty="0" err="1"/>
              <a:t>llenando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taza</a:t>
            </a:r>
            <a:r>
              <a:rPr lang="en-US" b="0" dirty="0"/>
              <a:t> con </a:t>
            </a:r>
            <a:r>
              <a:rPr lang="en-US" b="0" dirty="0" err="1"/>
              <a:t>líquido</a:t>
            </a:r>
            <a:r>
              <a:rPr lang="en-US" b="0" dirty="0"/>
              <a:t> caliente de un </a:t>
            </a:r>
            <a:r>
              <a:rPr lang="en-US" b="0" dirty="0" err="1"/>
              <a:t>termo</a:t>
            </a:r>
            <a:r>
              <a:rPr lang="en-US" b="0" dirty="0"/>
              <a:t> </a:t>
            </a:r>
            <a:r>
              <a:rPr lang="en-US" b="0" dirty="0" err="1"/>
              <a:t>mientras</a:t>
            </a:r>
            <a:r>
              <a:rPr lang="en-US" b="0" dirty="0"/>
              <a:t> </a:t>
            </a:r>
            <a:r>
              <a:rPr lang="en-US" b="0" dirty="0" err="1"/>
              <a:t>está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la </a:t>
            </a:r>
            <a:r>
              <a:rPr lang="en-US" b="0" dirty="0" err="1"/>
              <a:t>nieve</a:t>
            </a:r>
            <a:r>
              <a:rPr lang="en-US" b="1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3332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err="1"/>
              <a:t>Descansar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</a:t>
            </a:r>
            <a:r>
              <a:rPr lang="en-US" dirty="0" err="1"/>
              <a:t>cálidos</a:t>
            </a:r>
            <a:r>
              <a:rPr lang="en-US" dirty="0"/>
              <a:t> con </a:t>
            </a:r>
            <a:r>
              <a:rPr lang="en-US" dirty="0" err="1"/>
              <a:t>regularidad</a:t>
            </a:r>
            <a:r>
              <a:rPr lang="en-US" dirty="0"/>
              <a:t>,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estado</a:t>
            </a:r>
            <a:r>
              <a:rPr lang="en-US" dirty="0"/>
              <a:t> </a:t>
            </a:r>
            <a:r>
              <a:rPr lang="en-US" dirty="0" err="1"/>
              <a:t>físico</a:t>
            </a:r>
            <a:r>
              <a:rPr lang="en-US" dirty="0"/>
              <a:t>, </a:t>
            </a:r>
            <a:r>
              <a:rPr lang="en-US" dirty="0" err="1"/>
              <a:t>llevar</a:t>
            </a:r>
            <a:r>
              <a:rPr lang="en-US" dirty="0"/>
              <a:t>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adecuada</a:t>
            </a:r>
            <a:r>
              <a:rPr lang="en-US" dirty="0"/>
              <a:t>, </a:t>
            </a:r>
            <a:r>
              <a:rPr lang="en-US" dirty="0" err="1"/>
              <a:t>protegerse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oídos</a:t>
            </a:r>
            <a:r>
              <a:rPr lang="en-US" dirty="0"/>
              <a:t>, la </a:t>
            </a:r>
            <a:r>
              <a:rPr lang="en-US" dirty="0" err="1"/>
              <a:t>cara</a:t>
            </a:r>
            <a:r>
              <a:rPr lang="en-US" dirty="0"/>
              <a:t>, las manos y </a:t>
            </a:r>
            <a:r>
              <a:rPr lang="en-US" dirty="0" err="1"/>
              <a:t>los</a:t>
            </a:r>
            <a:r>
              <a:rPr lang="en-US" dirty="0"/>
              <a:t> pies, </a:t>
            </a:r>
            <a:r>
              <a:rPr lang="en-US" dirty="0" err="1"/>
              <a:t>mantenerse</a:t>
            </a:r>
            <a:r>
              <a:rPr lang="en-US" dirty="0"/>
              <a:t> </a:t>
            </a:r>
            <a:r>
              <a:rPr lang="en-US" dirty="0" err="1"/>
              <a:t>hidratado</a:t>
            </a:r>
            <a:r>
              <a:rPr lang="en-US" dirty="0"/>
              <a:t> y bien </a:t>
            </a:r>
            <a:r>
              <a:rPr lang="en-US" dirty="0" err="1"/>
              <a:t>alimentado</a:t>
            </a:r>
            <a:r>
              <a:rPr lang="en-US" dirty="0"/>
              <a:t>, y no </a:t>
            </a:r>
            <a:r>
              <a:rPr lang="en-US" dirty="0" err="1"/>
              <a:t>tocar</a:t>
            </a:r>
            <a:r>
              <a:rPr lang="en-US" dirty="0"/>
              <a:t> superficies </a:t>
            </a:r>
            <a:r>
              <a:rPr lang="en-US" dirty="0" err="1"/>
              <a:t>metálicas</a:t>
            </a:r>
            <a:r>
              <a:rPr lang="en-US" dirty="0"/>
              <a:t> </a:t>
            </a:r>
            <a:r>
              <a:rPr lang="en-US" dirty="0" err="1"/>
              <a:t>frías</a:t>
            </a:r>
            <a:r>
              <a:rPr lang="en-US" dirty="0"/>
              <a:t> o </a:t>
            </a:r>
            <a:r>
              <a:rPr lang="en-US" dirty="0" err="1"/>
              <a:t>mojadas</a:t>
            </a:r>
            <a:r>
              <a:rPr lang="en-US" dirty="0"/>
              <a:t> sin </a:t>
            </a:r>
            <a:r>
              <a:rPr lang="en-US" dirty="0" err="1"/>
              <a:t>protegerse</a:t>
            </a:r>
            <a:r>
              <a:rPr lang="en-US" dirty="0"/>
              <a:t> la </a:t>
            </a:r>
            <a:r>
              <a:rPr lang="en-US" dirty="0" err="1"/>
              <a:t>piel</a:t>
            </a:r>
            <a:r>
              <a:rPr lang="en-US" dirty="0"/>
              <a:t>. </a:t>
            </a:r>
          </a:p>
          <a:p>
            <a:pPr marL="228600" indent="-228600">
              <a:buAutoNum type="arabicPeriod"/>
            </a:pPr>
            <a:r>
              <a:rPr lang="en-US" dirty="0" err="1"/>
              <a:t>Capacitar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para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. </a:t>
            </a:r>
            <a:r>
              <a:rPr lang="en-US" dirty="0" err="1"/>
              <a:t>Programar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pesado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las horas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cálidas</a:t>
            </a:r>
            <a:r>
              <a:rPr lang="en-US" dirty="0"/>
              <a:t> del día, </a:t>
            </a:r>
            <a:r>
              <a:rPr lang="en-US" dirty="0" err="1"/>
              <a:t>establecer</a:t>
            </a:r>
            <a:r>
              <a:rPr lang="en-US" dirty="0"/>
              <a:t> un </a:t>
            </a:r>
            <a:r>
              <a:rPr lang="en-US" dirty="0" err="1"/>
              <a:t>sistema</a:t>
            </a:r>
            <a:r>
              <a:rPr lang="en-US" dirty="0"/>
              <a:t> de </a:t>
            </a:r>
            <a:r>
              <a:rPr lang="en-US" dirty="0" err="1"/>
              <a:t>compañeros</a:t>
            </a:r>
            <a:r>
              <a:rPr lang="en-US" dirty="0"/>
              <a:t> para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puedan</a:t>
            </a:r>
            <a:r>
              <a:rPr lang="en-US" dirty="0"/>
              <a:t> </a:t>
            </a:r>
            <a:r>
              <a:rPr lang="en-US" dirty="0" err="1"/>
              <a:t>cuidarse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r>
              <a:rPr lang="en-US" dirty="0"/>
              <a:t>, </a:t>
            </a:r>
            <a:r>
              <a:rPr lang="en-US" dirty="0" err="1"/>
              <a:t>reducir</a:t>
            </a:r>
            <a:r>
              <a:rPr lang="en-US" dirty="0"/>
              <a:t> las </a:t>
            </a:r>
            <a:r>
              <a:rPr lang="en-US" dirty="0" err="1"/>
              <a:t>exigencias</a:t>
            </a:r>
            <a:r>
              <a:rPr lang="en-US" dirty="0"/>
              <a:t> </a:t>
            </a:r>
            <a:r>
              <a:rPr lang="en-US" dirty="0" err="1"/>
              <a:t>físicas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. </a:t>
            </a:r>
            <a:r>
              <a:rPr lang="en-US" dirty="0" err="1"/>
              <a:t>Proporcionar</a:t>
            </a:r>
            <a:r>
              <a:rPr lang="en-US" dirty="0"/>
              <a:t> </a:t>
            </a:r>
            <a:r>
              <a:rPr lang="en-US" dirty="0" err="1"/>
              <a:t>descansos</a:t>
            </a:r>
            <a:r>
              <a:rPr lang="en-US" dirty="0"/>
              <a:t> </a:t>
            </a:r>
            <a:r>
              <a:rPr lang="en-US" dirty="0" err="1"/>
              <a:t>frecuentes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zonas </a:t>
            </a:r>
            <a:r>
              <a:rPr lang="en-US" dirty="0" err="1"/>
              <a:t>cálidas</a:t>
            </a:r>
            <a:r>
              <a:rPr lang="en-US" dirty="0"/>
              <a:t> y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líquidos</a:t>
            </a:r>
            <a:r>
              <a:rPr lang="en-US" dirty="0"/>
              <a:t> calientes y </a:t>
            </a:r>
            <a:r>
              <a:rPr lang="en-US" dirty="0" err="1"/>
              <a:t>azucarados</a:t>
            </a:r>
            <a:r>
              <a:rPr lang="en-US" dirty="0"/>
              <a:t>. 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nuevos</a:t>
            </a:r>
            <a:r>
              <a:rPr lang="en-US" dirty="0"/>
              <a:t> y </a:t>
            </a:r>
            <a:r>
              <a:rPr lang="en-US" dirty="0" err="1"/>
              <a:t>los</a:t>
            </a:r>
            <a:r>
              <a:rPr lang="en-US" dirty="0"/>
              <a:t> que </a:t>
            </a:r>
            <a:r>
              <a:rPr lang="en-US" dirty="0" err="1"/>
              <a:t>regresan</a:t>
            </a:r>
            <a:r>
              <a:rPr lang="en-US" dirty="0"/>
              <a:t> </a:t>
            </a:r>
            <a:r>
              <a:rPr lang="en-US" dirty="0" err="1"/>
              <a:t>tras</a:t>
            </a:r>
            <a:r>
              <a:rPr lang="en-US" dirty="0"/>
              <a:t> un </a:t>
            </a:r>
            <a:r>
              <a:rPr lang="en-US" dirty="0" err="1"/>
              <a:t>periodo</a:t>
            </a:r>
            <a:r>
              <a:rPr lang="en-US" dirty="0"/>
              <a:t> de </a:t>
            </a:r>
            <a:r>
              <a:rPr lang="en-US" dirty="0" err="1"/>
              <a:t>ausencia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aclimatarse</a:t>
            </a:r>
            <a:r>
              <a:rPr lang="en-US" dirty="0"/>
              <a:t>. 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32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Existen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numerosos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recursos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prevención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tanto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empleadores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entre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página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OSHA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sobre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tiempo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invernal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tarjeta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informativa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OSHA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sobre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protección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contra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calculadora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sensación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térmica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Servicio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Meteorológico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Nacional (NWS) y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página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NIOSH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sobre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algn="l"/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algn="l"/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*Nota: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sensación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térmica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término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utilizado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explicar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rapidez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la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pierde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efecto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combinado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baja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velocidad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piel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humana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Con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calculadora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patronos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introducir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velocidad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y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calculadora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dará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sensación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térmica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algn="l"/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683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58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(cube 3 photos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7245226" y="1873656"/>
            <a:ext cx="2057396" cy="3343189"/>
          </a:xfrm>
          <a:custGeom>
            <a:avLst/>
            <a:gdLst>
              <a:gd name="connsiteX0" fmla="*/ 124220 w 1698413"/>
              <a:gd name="connsiteY0" fmla="*/ 786 h 2759855"/>
              <a:gd name="connsiteX1" fmla="*/ 226856 w 1698413"/>
              <a:gd name="connsiteY1" fmla="*/ 42487 h 2759855"/>
              <a:gd name="connsiteX2" fmla="*/ 1634920 w 1698413"/>
              <a:gd name="connsiteY2" fmla="*/ 843210 h 2759855"/>
              <a:gd name="connsiteX3" fmla="*/ 1695308 w 1698413"/>
              <a:gd name="connsiteY3" fmla="*/ 1032330 h 2759855"/>
              <a:gd name="connsiteX4" fmla="*/ 1693801 w 1698413"/>
              <a:gd name="connsiteY4" fmla="*/ 2619651 h 2759855"/>
              <a:gd name="connsiteX5" fmla="*/ 1533813 w 1698413"/>
              <a:gd name="connsiteY5" fmla="*/ 2744861 h 2759855"/>
              <a:gd name="connsiteX6" fmla="*/ 101255 w 1698413"/>
              <a:gd name="connsiteY6" fmla="*/ 1919125 h 2759855"/>
              <a:gd name="connsiteX7" fmla="*/ 0 w 1698413"/>
              <a:gd name="connsiteY7" fmla="*/ 1721799 h 2759855"/>
              <a:gd name="connsiteX8" fmla="*/ 5585 w 1698413"/>
              <a:gd name="connsiteY8" fmla="*/ 109833 h 2759855"/>
              <a:gd name="connsiteX9" fmla="*/ 124220 w 1698413"/>
              <a:gd name="connsiteY9" fmla="*/ 786 h 275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8413" h="2759855">
                <a:moveTo>
                  <a:pt x="124220" y="786"/>
                </a:moveTo>
                <a:cubicBezTo>
                  <a:pt x="152894" y="3879"/>
                  <a:pt x="187012" y="16344"/>
                  <a:pt x="226856" y="42487"/>
                </a:cubicBezTo>
                <a:lnTo>
                  <a:pt x="1634920" y="843210"/>
                </a:lnTo>
                <a:cubicBezTo>
                  <a:pt x="1693485" y="882798"/>
                  <a:pt x="1692951" y="927395"/>
                  <a:pt x="1695308" y="1032330"/>
                </a:cubicBezTo>
                <a:cubicBezTo>
                  <a:pt x="1703385" y="1845269"/>
                  <a:pt x="1693070" y="1795353"/>
                  <a:pt x="1693801" y="2619651"/>
                </a:cubicBezTo>
                <a:cubicBezTo>
                  <a:pt x="1696156" y="2733470"/>
                  <a:pt x="1624057" y="2788636"/>
                  <a:pt x="1533813" y="2744861"/>
                </a:cubicBezTo>
                <a:cubicBezTo>
                  <a:pt x="1056294" y="2469616"/>
                  <a:pt x="574923" y="2202070"/>
                  <a:pt x="101255" y="1919125"/>
                </a:cubicBezTo>
                <a:cubicBezTo>
                  <a:pt x="574" y="1871161"/>
                  <a:pt x="771" y="1830010"/>
                  <a:pt x="0" y="1721799"/>
                </a:cubicBezTo>
                <a:lnTo>
                  <a:pt x="5585" y="109833"/>
                </a:lnTo>
                <a:cubicBezTo>
                  <a:pt x="1183" y="66593"/>
                  <a:pt x="38200" y="-8491"/>
                  <a:pt x="124220" y="786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Picture Placeholder 21"/>
          <p:cNvSpPr>
            <a:spLocks noGrp="1" noChangeAspect="1"/>
          </p:cNvSpPr>
          <p:nvPr>
            <p:ph type="pic" sz="quarter" idx="11"/>
          </p:nvPr>
        </p:nvSpPr>
        <p:spPr>
          <a:xfrm>
            <a:off x="9528969" y="1872142"/>
            <a:ext cx="2054421" cy="3345321"/>
          </a:xfrm>
          <a:custGeom>
            <a:avLst/>
            <a:gdLst>
              <a:gd name="connsiteX0" fmla="*/ 1569045 w 1695957"/>
              <a:gd name="connsiteY0" fmla="*/ 1629 h 2761615"/>
              <a:gd name="connsiteX1" fmla="*/ 1694177 w 1695957"/>
              <a:gd name="connsiteY1" fmla="*/ 126376 h 2761615"/>
              <a:gd name="connsiteX2" fmla="*/ 1695913 w 1695957"/>
              <a:gd name="connsiteY2" fmla="*/ 1728717 h 2761615"/>
              <a:gd name="connsiteX3" fmla="*/ 1583106 w 1695957"/>
              <a:gd name="connsiteY3" fmla="*/ 1933743 h 2761615"/>
              <a:gd name="connsiteX4" fmla="*/ 167875 w 1695957"/>
              <a:gd name="connsiteY4" fmla="*/ 2744080 h 2761615"/>
              <a:gd name="connsiteX5" fmla="*/ 187 w 1695957"/>
              <a:gd name="connsiteY5" fmla="*/ 2626571 h 2761615"/>
              <a:gd name="connsiteX6" fmla="*/ 604 w 1695957"/>
              <a:gd name="connsiteY6" fmla="*/ 1027697 h 2761615"/>
              <a:gd name="connsiteX7" fmla="*/ 51367 w 1695957"/>
              <a:gd name="connsiteY7" fmla="*/ 850128 h 2761615"/>
              <a:gd name="connsiteX8" fmla="*/ 1463281 w 1695957"/>
              <a:gd name="connsiteY8" fmla="*/ 49405 h 2761615"/>
              <a:gd name="connsiteX9" fmla="*/ 1569045 w 1695957"/>
              <a:gd name="connsiteY9" fmla="*/ 1629 h 276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5957" h="2761615">
                <a:moveTo>
                  <a:pt x="1569045" y="1629"/>
                </a:moveTo>
                <a:cubicBezTo>
                  <a:pt x="1656149" y="-12160"/>
                  <a:pt x="1689917" y="64366"/>
                  <a:pt x="1694177" y="126376"/>
                </a:cubicBezTo>
                <a:lnTo>
                  <a:pt x="1695913" y="1728717"/>
                </a:lnTo>
                <a:cubicBezTo>
                  <a:pt x="1697067" y="1871579"/>
                  <a:pt x="1676084" y="1881930"/>
                  <a:pt x="1583106" y="1933743"/>
                </a:cubicBezTo>
                <a:lnTo>
                  <a:pt x="167875" y="2744080"/>
                </a:lnTo>
                <a:cubicBezTo>
                  <a:pt x="89180" y="2787859"/>
                  <a:pt x="-247" y="2750018"/>
                  <a:pt x="187" y="2626571"/>
                </a:cubicBezTo>
                <a:cubicBezTo>
                  <a:pt x="-1009" y="2067930"/>
                  <a:pt x="4079" y="1804061"/>
                  <a:pt x="604" y="1027697"/>
                </a:cubicBezTo>
                <a:cubicBezTo>
                  <a:pt x="1036" y="930462"/>
                  <a:pt x="-7199" y="891641"/>
                  <a:pt x="51367" y="850128"/>
                </a:cubicBezTo>
                <a:lnTo>
                  <a:pt x="1463281" y="49405"/>
                </a:lnTo>
                <a:cubicBezTo>
                  <a:pt x="1505050" y="20856"/>
                  <a:pt x="1540011" y="6225"/>
                  <a:pt x="1569045" y="1629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0"/>
          </p:nvPr>
        </p:nvSpPr>
        <p:spPr>
          <a:xfrm>
            <a:off x="7499549" y="387474"/>
            <a:ext cx="3832493" cy="2329063"/>
          </a:xfrm>
          <a:custGeom>
            <a:avLst/>
            <a:gdLst>
              <a:gd name="connsiteX0" fmla="*/ 1594482 w 3163783"/>
              <a:gd name="connsiteY0" fmla="*/ 248 h 1922678"/>
              <a:gd name="connsiteX1" fmla="*/ 1704572 w 3163783"/>
              <a:gd name="connsiteY1" fmla="*/ 50225 h 1922678"/>
              <a:gd name="connsiteX2" fmla="*/ 3114820 w 3163783"/>
              <a:gd name="connsiteY2" fmla="*/ 871627 h 1922678"/>
              <a:gd name="connsiteX3" fmla="*/ 3098680 w 3163783"/>
              <a:gd name="connsiteY3" fmla="*/ 1060671 h 1922678"/>
              <a:gd name="connsiteX4" fmla="*/ 1705353 w 3163783"/>
              <a:gd name="connsiteY4" fmla="*/ 1865562 h 1922678"/>
              <a:gd name="connsiteX5" fmla="*/ 1438223 w 3163783"/>
              <a:gd name="connsiteY5" fmla="*/ 1853312 h 1922678"/>
              <a:gd name="connsiteX6" fmla="*/ 62867 w 3163783"/>
              <a:gd name="connsiteY6" fmla="*/ 1061137 h 1922678"/>
              <a:gd name="connsiteX7" fmla="*/ 77354 w 3163783"/>
              <a:gd name="connsiteY7" fmla="*/ 857212 h 1922678"/>
              <a:gd name="connsiteX8" fmla="*/ 1478977 w 3163783"/>
              <a:gd name="connsiteY8" fmla="*/ 41515 h 1922678"/>
              <a:gd name="connsiteX9" fmla="*/ 1594482 w 3163783"/>
              <a:gd name="connsiteY9" fmla="*/ 248 h 192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3783" h="1922678">
                <a:moveTo>
                  <a:pt x="1594482" y="248"/>
                </a:moveTo>
                <a:cubicBezTo>
                  <a:pt x="1625088" y="2493"/>
                  <a:pt x="1654793" y="19947"/>
                  <a:pt x="1704572" y="50225"/>
                </a:cubicBezTo>
                <a:cubicBezTo>
                  <a:pt x="2448101" y="479807"/>
                  <a:pt x="2561717" y="542497"/>
                  <a:pt x="3114820" y="871627"/>
                </a:cubicBezTo>
                <a:cubicBezTo>
                  <a:pt x="3184993" y="917182"/>
                  <a:pt x="3179849" y="1006392"/>
                  <a:pt x="3098680" y="1060671"/>
                </a:cubicBezTo>
                <a:lnTo>
                  <a:pt x="1705353" y="1865562"/>
                </a:lnTo>
                <a:cubicBezTo>
                  <a:pt x="1575442" y="1947182"/>
                  <a:pt x="1577791" y="1939761"/>
                  <a:pt x="1438223" y="1853312"/>
                </a:cubicBezTo>
                <a:cubicBezTo>
                  <a:pt x="868571" y="1520273"/>
                  <a:pt x="511794" y="1326575"/>
                  <a:pt x="62867" y="1061137"/>
                </a:cubicBezTo>
                <a:cubicBezTo>
                  <a:pt x="-5362" y="1018178"/>
                  <a:pt x="-40796" y="936243"/>
                  <a:pt x="77354" y="857212"/>
                </a:cubicBezTo>
                <a:lnTo>
                  <a:pt x="1478977" y="41515"/>
                </a:lnTo>
                <a:cubicBezTo>
                  <a:pt x="1532366" y="10963"/>
                  <a:pt x="1563875" y="-1998"/>
                  <a:pt x="1594482" y="248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2" y="5214574"/>
            <a:ext cx="3587167" cy="678493"/>
          </a:xfrm>
          <a:prstGeom prst="rect">
            <a:avLst/>
          </a:prstGeom>
        </p:spPr>
      </p:pic>
      <p:sp>
        <p:nvSpPr>
          <p:cNvPr id="35" name="Rounded Rectangle 11"/>
          <p:cNvSpPr>
            <a:spLocks noChangeAspect="1"/>
          </p:cNvSpPr>
          <p:nvPr userDrawn="1"/>
        </p:nvSpPr>
        <p:spPr>
          <a:xfrm rot="18900000">
            <a:off x="5721740" y="4105471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11"/>
          <p:cNvSpPr>
            <a:spLocks noChangeAspect="1"/>
          </p:cNvSpPr>
          <p:nvPr userDrawn="1"/>
        </p:nvSpPr>
        <p:spPr>
          <a:xfrm rot="20703236" flipH="1">
            <a:off x="6869144" y="6068047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11"/>
          <p:cNvSpPr>
            <a:spLocks noChangeAspect="1"/>
          </p:cNvSpPr>
          <p:nvPr userDrawn="1"/>
        </p:nvSpPr>
        <p:spPr>
          <a:xfrm rot="20703236" flipH="1">
            <a:off x="6847248" y="-1804648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11"/>
          <p:cNvSpPr>
            <a:spLocks noChangeAspect="1"/>
          </p:cNvSpPr>
          <p:nvPr userDrawn="1"/>
        </p:nvSpPr>
        <p:spPr>
          <a:xfrm rot="18900000">
            <a:off x="10303773" y="4094523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11"/>
          <p:cNvSpPr>
            <a:spLocks noChangeAspect="1"/>
          </p:cNvSpPr>
          <p:nvPr userDrawn="1"/>
        </p:nvSpPr>
        <p:spPr>
          <a:xfrm rot="896764">
            <a:off x="9153704" y="6068047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11"/>
          <p:cNvSpPr>
            <a:spLocks noChangeAspect="1"/>
          </p:cNvSpPr>
          <p:nvPr userDrawn="1"/>
        </p:nvSpPr>
        <p:spPr>
          <a:xfrm rot="896764">
            <a:off x="9131810" y="-1826546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11"/>
          <p:cNvSpPr>
            <a:spLocks noChangeAspect="1"/>
          </p:cNvSpPr>
          <p:nvPr userDrawn="1"/>
        </p:nvSpPr>
        <p:spPr>
          <a:xfrm rot="20703236" flipH="1">
            <a:off x="11440230" y="-1837495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11"/>
          <p:cNvSpPr>
            <a:spLocks noChangeAspect="1"/>
          </p:cNvSpPr>
          <p:nvPr userDrawn="1"/>
        </p:nvSpPr>
        <p:spPr>
          <a:xfrm rot="896764">
            <a:off x="11418334" y="1859544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768" y="818449"/>
            <a:ext cx="6542076" cy="264389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800"/>
              </a:lnSpc>
              <a:defRPr sz="5200" b="1" i="0" cap="none" spc="0" baseline="0">
                <a:solidFill>
                  <a:srgbClr val="0030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/>
          </p:nvPr>
        </p:nvSpPr>
        <p:spPr>
          <a:xfrm>
            <a:off x="449982" y="3372585"/>
            <a:ext cx="6535139" cy="9406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buNone/>
              <a:defRPr sz="2400" b="0" cap="none" spc="0" baseline="0">
                <a:solidFill>
                  <a:srgbClr val="85743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7251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3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4"/>
          <p:cNvSpPr>
            <a:spLocks noGrp="1"/>
          </p:cNvSpPr>
          <p:nvPr>
            <p:ph type="pic" sz="quarter" idx="12"/>
          </p:nvPr>
        </p:nvSpPr>
        <p:spPr>
          <a:xfrm>
            <a:off x="6776832" y="2150418"/>
            <a:ext cx="2328725" cy="3784087"/>
          </a:xfrm>
          <a:custGeom>
            <a:avLst/>
            <a:gdLst>
              <a:gd name="connsiteX0" fmla="*/ 124220 w 1698413"/>
              <a:gd name="connsiteY0" fmla="*/ 786 h 2759855"/>
              <a:gd name="connsiteX1" fmla="*/ 226856 w 1698413"/>
              <a:gd name="connsiteY1" fmla="*/ 42487 h 2759855"/>
              <a:gd name="connsiteX2" fmla="*/ 1634920 w 1698413"/>
              <a:gd name="connsiteY2" fmla="*/ 843210 h 2759855"/>
              <a:gd name="connsiteX3" fmla="*/ 1695308 w 1698413"/>
              <a:gd name="connsiteY3" fmla="*/ 1032330 h 2759855"/>
              <a:gd name="connsiteX4" fmla="*/ 1693801 w 1698413"/>
              <a:gd name="connsiteY4" fmla="*/ 2619651 h 2759855"/>
              <a:gd name="connsiteX5" fmla="*/ 1533813 w 1698413"/>
              <a:gd name="connsiteY5" fmla="*/ 2744861 h 2759855"/>
              <a:gd name="connsiteX6" fmla="*/ 101255 w 1698413"/>
              <a:gd name="connsiteY6" fmla="*/ 1919125 h 2759855"/>
              <a:gd name="connsiteX7" fmla="*/ 0 w 1698413"/>
              <a:gd name="connsiteY7" fmla="*/ 1721799 h 2759855"/>
              <a:gd name="connsiteX8" fmla="*/ 5585 w 1698413"/>
              <a:gd name="connsiteY8" fmla="*/ 109833 h 2759855"/>
              <a:gd name="connsiteX9" fmla="*/ 124220 w 1698413"/>
              <a:gd name="connsiteY9" fmla="*/ 786 h 275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8413" h="2759855">
                <a:moveTo>
                  <a:pt x="124220" y="786"/>
                </a:moveTo>
                <a:cubicBezTo>
                  <a:pt x="152894" y="3879"/>
                  <a:pt x="187012" y="16344"/>
                  <a:pt x="226856" y="42487"/>
                </a:cubicBezTo>
                <a:lnTo>
                  <a:pt x="1634920" y="843210"/>
                </a:lnTo>
                <a:cubicBezTo>
                  <a:pt x="1693485" y="882798"/>
                  <a:pt x="1692951" y="927395"/>
                  <a:pt x="1695308" y="1032330"/>
                </a:cubicBezTo>
                <a:cubicBezTo>
                  <a:pt x="1703385" y="1845269"/>
                  <a:pt x="1693070" y="1795353"/>
                  <a:pt x="1693801" y="2619651"/>
                </a:cubicBezTo>
                <a:cubicBezTo>
                  <a:pt x="1696156" y="2733470"/>
                  <a:pt x="1624057" y="2788636"/>
                  <a:pt x="1533813" y="2744861"/>
                </a:cubicBezTo>
                <a:cubicBezTo>
                  <a:pt x="1056294" y="2469616"/>
                  <a:pt x="574923" y="2202070"/>
                  <a:pt x="101255" y="1919125"/>
                </a:cubicBezTo>
                <a:cubicBezTo>
                  <a:pt x="574" y="1871161"/>
                  <a:pt x="771" y="1830010"/>
                  <a:pt x="0" y="1721799"/>
                </a:cubicBezTo>
                <a:lnTo>
                  <a:pt x="5585" y="109833"/>
                </a:lnTo>
                <a:cubicBezTo>
                  <a:pt x="1183" y="66593"/>
                  <a:pt x="38200" y="-8491"/>
                  <a:pt x="124220" y="786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9345617" y="2149276"/>
            <a:ext cx="2325358" cy="3786501"/>
          </a:xfrm>
          <a:custGeom>
            <a:avLst/>
            <a:gdLst>
              <a:gd name="connsiteX0" fmla="*/ 1569045 w 1695957"/>
              <a:gd name="connsiteY0" fmla="*/ 1629 h 2761615"/>
              <a:gd name="connsiteX1" fmla="*/ 1694177 w 1695957"/>
              <a:gd name="connsiteY1" fmla="*/ 126376 h 2761615"/>
              <a:gd name="connsiteX2" fmla="*/ 1695913 w 1695957"/>
              <a:gd name="connsiteY2" fmla="*/ 1728717 h 2761615"/>
              <a:gd name="connsiteX3" fmla="*/ 1583106 w 1695957"/>
              <a:gd name="connsiteY3" fmla="*/ 1933743 h 2761615"/>
              <a:gd name="connsiteX4" fmla="*/ 167875 w 1695957"/>
              <a:gd name="connsiteY4" fmla="*/ 2744080 h 2761615"/>
              <a:gd name="connsiteX5" fmla="*/ 187 w 1695957"/>
              <a:gd name="connsiteY5" fmla="*/ 2626571 h 2761615"/>
              <a:gd name="connsiteX6" fmla="*/ 604 w 1695957"/>
              <a:gd name="connsiteY6" fmla="*/ 1027697 h 2761615"/>
              <a:gd name="connsiteX7" fmla="*/ 51367 w 1695957"/>
              <a:gd name="connsiteY7" fmla="*/ 850128 h 2761615"/>
              <a:gd name="connsiteX8" fmla="*/ 1463281 w 1695957"/>
              <a:gd name="connsiteY8" fmla="*/ 49405 h 2761615"/>
              <a:gd name="connsiteX9" fmla="*/ 1569045 w 1695957"/>
              <a:gd name="connsiteY9" fmla="*/ 1629 h 276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5957" h="2761615">
                <a:moveTo>
                  <a:pt x="1569045" y="1629"/>
                </a:moveTo>
                <a:cubicBezTo>
                  <a:pt x="1656149" y="-12160"/>
                  <a:pt x="1689917" y="64366"/>
                  <a:pt x="1694177" y="126376"/>
                </a:cubicBezTo>
                <a:lnTo>
                  <a:pt x="1695913" y="1728717"/>
                </a:lnTo>
                <a:cubicBezTo>
                  <a:pt x="1697067" y="1871579"/>
                  <a:pt x="1676084" y="1881930"/>
                  <a:pt x="1583106" y="1933743"/>
                </a:cubicBezTo>
                <a:lnTo>
                  <a:pt x="167875" y="2744080"/>
                </a:lnTo>
                <a:cubicBezTo>
                  <a:pt x="89180" y="2787859"/>
                  <a:pt x="-247" y="2750018"/>
                  <a:pt x="187" y="2626571"/>
                </a:cubicBezTo>
                <a:cubicBezTo>
                  <a:pt x="-1009" y="2067930"/>
                  <a:pt x="4079" y="1804061"/>
                  <a:pt x="604" y="1027697"/>
                </a:cubicBezTo>
                <a:cubicBezTo>
                  <a:pt x="1036" y="930462"/>
                  <a:pt x="-7199" y="891641"/>
                  <a:pt x="51367" y="850128"/>
                </a:cubicBezTo>
                <a:lnTo>
                  <a:pt x="1463281" y="49405"/>
                </a:lnTo>
                <a:cubicBezTo>
                  <a:pt x="1505050" y="20856"/>
                  <a:pt x="1540011" y="6225"/>
                  <a:pt x="1569045" y="1629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7056627" y="476337"/>
            <a:ext cx="4337920" cy="2636219"/>
          </a:xfrm>
          <a:custGeom>
            <a:avLst/>
            <a:gdLst>
              <a:gd name="connsiteX0" fmla="*/ 1594482 w 3163783"/>
              <a:gd name="connsiteY0" fmla="*/ 248 h 1922678"/>
              <a:gd name="connsiteX1" fmla="*/ 1704572 w 3163783"/>
              <a:gd name="connsiteY1" fmla="*/ 50225 h 1922678"/>
              <a:gd name="connsiteX2" fmla="*/ 3114820 w 3163783"/>
              <a:gd name="connsiteY2" fmla="*/ 871627 h 1922678"/>
              <a:gd name="connsiteX3" fmla="*/ 3098680 w 3163783"/>
              <a:gd name="connsiteY3" fmla="*/ 1060671 h 1922678"/>
              <a:gd name="connsiteX4" fmla="*/ 1705353 w 3163783"/>
              <a:gd name="connsiteY4" fmla="*/ 1865562 h 1922678"/>
              <a:gd name="connsiteX5" fmla="*/ 1438223 w 3163783"/>
              <a:gd name="connsiteY5" fmla="*/ 1853312 h 1922678"/>
              <a:gd name="connsiteX6" fmla="*/ 62867 w 3163783"/>
              <a:gd name="connsiteY6" fmla="*/ 1061137 h 1922678"/>
              <a:gd name="connsiteX7" fmla="*/ 77354 w 3163783"/>
              <a:gd name="connsiteY7" fmla="*/ 857212 h 1922678"/>
              <a:gd name="connsiteX8" fmla="*/ 1478977 w 3163783"/>
              <a:gd name="connsiteY8" fmla="*/ 41515 h 1922678"/>
              <a:gd name="connsiteX9" fmla="*/ 1594482 w 3163783"/>
              <a:gd name="connsiteY9" fmla="*/ 248 h 192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3783" h="1922678">
                <a:moveTo>
                  <a:pt x="1594482" y="248"/>
                </a:moveTo>
                <a:cubicBezTo>
                  <a:pt x="1625088" y="2493"/>
                  <a:pt x="1654793" y="19947"/>
                  <a:pt x="1704572" y="50225"/>
                </a:cubicBezTo>
                <a:cubicBezTo>
                  <a:pt x="2448101" y="479807"/>
                  <a:pt x="2561717" y="542497"/>
                  <a:pt x="3114820" y="871627"/>
                </a:cubicBezTo>
                <a:cubicBezTo>
                  <a:pt x="3184993" y="917182"/>
                  <a:pt x="3179849" y="1006392"/>
                  <a:pt x="3098680" y="1060671"/>
                </a:cubicBezTo>
                <a:lnTo>
                  <a:pt x="1705353" y="1865562"/>
                </a:lnTo>
                <a:cubicBezTo>
                  <a:pt x="1575442" y="1947182"/>
                  <a:pt x="1577791" y="1939761"/>
                  <a:pt x="1438223" y="1853312"/>
                </a:cubicBezTo>
                <a:cubicBezTo>
                  <a:pt x="868571" y="1520273"/>
                  <a:pt x="511794" y="1326575"/>
                  <a:pt x="62867" y="1061137"/>
                </a:cubicBezTo>
                <a:cubicBezTo>
                  <a:pt x="-5362" y="1018178"/>
                  <a:pt x="-40796" y="936243"/>
                  <a:pt x="77354" y="857212"/>
                </a:cubicBezTo>
                <a:lnTo>
                  <a:pt x="1478977" y="41515"/>
                </a:lnTo>
                <a:cubicBezTo>
                  <a:pt x="1532366" y="10963"/>
                  <a:pt x="1563875" y="-1998"/>
                  <a:pt x="1594482" y="248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2" y="5214574"/>
            <a:ext cx="3587167" cy="678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767" y="577571"/>
            <a:ext cx="6180791" cy="264389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800"/>
              </a:lnSpc>
              <a:defRPr sz="5200" b="1" i="0" cap="none" spc="0" baseline="0">
                <a:solidFill>
                  <a:srgbClr val="0030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449982" y="3131707"/>
            <a:ext cx="6174237" cy="9406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buNone/>
              <a:defRPr sz="2400" b="0" cap="none" spc="0" baseline="0">
                <a:solidFill>
                  <a:srgbClr val="85743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-15776" y="6328581"/>
            <a:ext cx="15515073" cy="539496"/>
            <a:chOff x="-15776" y="6328581"/>
            <a:chExt cx="15515073" cy="539496"/>
          </a:xfrm>
        </p:grpSpPr>
        <p:pic>
          <p:nvPicPr>
            <p:cNvPr id="20" name="Picture 19" descr="blue bar with gold pinstripes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-15776" y="6328581"/>
              <a:ext cx="7776836" cy="539496"/>
            </a:xfrm>
            <a:prstGeom prst="rect">
              <a:avLst/>
            </a:prstGeom>
          </p:spPr>
        </p:pic>
        <p:pic>
          <p:nvPicPr>
            <p:cNvPr id="21" name="Picture 20" descr="blue bar with gold pinstripes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7722461" y="6328581"/>
              <a:ext cx="7776836" cy="5394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7564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cube sing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7"/>
          <p:cNvSpPr>
            <a:spLocks noGrp="1"/>
          </p:cNvSpPr>
          <p:nvPr>
            <p:ph type="pic" sz="quarter" idx="11"/>
          </p:nvPr>
        </p:nvSpPr>
        <p:spPr>
          <a:xfrm>
            <a:off x="7163111" y="675418"/>
            <a:ext cx="4468774" cy="4963165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solidFill>
            <a:srgbClr val="A7934B">
              <a:alpha val="10000"/>
            </a:srgbClr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Font typeface="Arial"/>
              <a:buNone/>
              <a:defRPr sz="1800"/>
            </a:lvl1pPr>
          </a:lstStyle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2" y="5214574"/>
            <a:ext cx="3587167" cy="678493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768" y="708959"/>
            <a:ext cx="6553024" cy="264389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800"/>
              </a:lnSpc>
              <a:defRPr sz="5200" b="1" i="0" cap="none" spc="0" baseline="0">
                <a:solidFill>
                  <a:srgbClr val="0030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" name="Subtitle 2"/>
          <p:cNvSpPr>
            <a:spLocks noGrp="1"/>
          </p:cNvSpPr>
          <p:nvPr>
            <p:ph type="subTitle" idx="1"/>
          </p:nvPr>
        </p:nvSpPr>
        <p:spPr>
          <a:xfrm>
            <a:off x="449982" y="3263095"/>
            <a:ext cx="6546075" cy="9406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buNone/>
              <a:defRPr sz="2400" b="0" cap="none" spc="0" baseline="0">
                <a:solidFill>
                  <a:srgbClr val="85743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-15776" y="6328581"/>
            <a:ext cx="15515073" cy="539496"/>
            <a:chOff x="-15776" y="6328581"/>
            <a:chExt cx="15515073" cy="539496"/>
          </a:xfrm>
        </p:grpSpPr>
        <p:pic>
          <p:nvPicPr>
            <p:cNvPr id="29" name="Picture 28" descr="blue bar with gold pinstripes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-15776" y="6328581"/>
              <a:ext cx="7776836" cy="539496"/>
            </a:xfrm>
            <a:prstGeom prst="rect">
              <a:avLst/>
            </a:prstGeom>
          </p:spPr>
        </p:pic>
        <p:pic>
          <p:nvPicPr>
            <p:cNvPr id="30" name="Picture 29" descr="blue bar with gold pinstripes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7722461" y="6328581"/>
              <a:ext cx="7776836" cy="5394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3209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(no 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223" y="708282"/>
            <a:ext cx="7025918" cy="264389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800"/>
              </a:lnSpc>
              <a:defRPr sz="5400" b="1" i="0" cap="none" spc="0" baseline="0">
                <a:solidFill>
                  <a:srgbClr val="0030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528223" y="3347206"/>
            <a:ext cx="7025918" cy="9406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buNone/>
              <a:defRPr sz="2400" b="0" cap="none" spc="0" baseline="0">
                <a:solidFill>
                  <a:srgbClr val="85743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85" y="4998760"/>
            <a:ext cx="3587167" cy="678493"/>
          </a:xfrm>
          <a:prstGeom prst="rect">
            <a:avLst/>
          </a:prstGeom>
        </p:spPr>
      </p:pic>
      <p:sp>
        <p:nvSpPr>
          <p:cNvPr id="9" name="Rounded Rectangle 11"/>
          <p:cNvSpPr/>
          <p:nvPr userDrawn="1"/>
        </p:nvSpPr>
        <p:spPr>
          <a:xfrm rot="18900000">
            <a:off x="6789127" y="3813528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1"/>
          <p:cNvSpPr/>
          <p:nvPr userDrawn="1"/>
        </p:nvSpPr>
        <p:spPr>
          <a:xfrm rot="896764">
            <a:off x="5882000" y="543281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1"/>
          <p:cNvSpPr/>
          <p:nvPr userDrawn="1"/>
        </p:nvSpPr>
        <p:spPr>
          <a:xfrm rot="20703236" flipH="1">
            <a:off x="7704143" y="5432817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1"/>
          <p:cNvSpPr/>
          <p:nvPr userDrawn="1"/>
        </p:nvSpPr>
        <p:spPr>
          <a:xfrm rot="20703236" flipH="1">
            <a:off x="7704143" y="-1057362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1"/>
          <p:cNvSpPr/>
          <p:nvPr userDrawn="1"/>
        </p:nvSpPr>
        <p:spPr>
          <a:xfrm rot="18900000">
            <a:off x="10495320" y="3813528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1"/>
          <p:cNvSpPr/>
          <p:nvPr userDrawn="1"/>
        </p:nvSpPr>
        <p:spPr>
          <a:xfrm rot="896764">
            <a:off x="9588193" y="543281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1"/>
          <p:cNvSpPr/>
          <p:nvPr userDrawn="1"/>
        </p:nvSpPr>
        <p:spPr>
          <a:xfrm rot="20703236" flipH="1">
            <a:off x="11410336" y="5432817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1"/>
          <p:cNvSpPr/>
          <p:nvPr userDrawn="1"/>
        </p:nvSpPr>
        <p:spPr>
          <a:xfrm rot="896764">
            <a:off x="9588194" y="-1025657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1"/>
          <p:cNvSpPr/>
          <p:nvPr userDrawn="1"/>
        </p:nvSpPr>
        <p:spPr>
          <a:xfrm rot="20703236" flipH="1">
            <a:off x="11410337" y="-102565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1"/>
          <p:cNvSpPr/>
          <p:nvPr userDrawn="1"/>
        </p:nvSpPr>
        <p:spPr>
          <a:xfrm rot="18900000">
            <a:off x="12317462" y="590418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1"/>
          <p:cNvSpPr/>
          <p:nvPr userDrawn="1"/>
        </p:nvSpPr>
        <p:spPr>
          <a:xfrm rot="896764">
            <a:off x="11410335" y="220970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11"/>
          <p:cNvSpPr/>
          <p:nvPr userDrawn="1"/>
        </p:nvSpPr>
        <p:spPr>
          <a:xfrm rot="18900000">
            <a:off x="8619158" y="590418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11"/>
          <p:cNvSpPr/>
          <p:nvPr userDrawn="1"/>
        </p:nvSpPr>
        <p:spPr>
          <a:xfrm rot="896764">
            <a:off x="7712031" y="220970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11"/>
          <p:cNvSpPr/>
          <p:nvPr userDrawn="1"/>
        </p:nvSpPr>
        <p:spPr>
          <a:xfrm rot="20703236" flipH="1">
            <a:off x="9534174" y="2209707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-15776" y="6328581"/>
            <a:ext cx="15515073" cy="539496"/>
            <a:chOff x="-15776" y="6328581"/>
            <a:chExt cx="15515073" cy="539496"/>
          </a:xfrm>
        </p:grpSpPr>
        <p:pic>
          <p:nvPicPr>
            <p:cNvPr id="25" name="Picture 24" descr="blue bar with gold pinstripes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-15776" y="6328581"/>
              <a:ext cx="7776836" cy="539496"/>
            </a:xfrm>
            <a:prstGeom prst="rect">
              <a:avLst/>
            </a:prstGeom>
          </p:spPr>
        </p:pic>
        <p:pic>
          <p:nvPicPr>
            <p:cNvPr id="26" name="Picture 25" descr="blue bar with gold pinstripes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7722461" y="6328581"/>
              <a:ext cx="7776836" cy="5394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484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(blank)">
    <p:bg>
      <p:bgPr>
        <a:blipFill dpi="0" rotWithShape="1">
          <a:blip r:embed="rId2">
            <a:alphaModFix amt="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00261"/>
            <a:ext cx="12192000" cy="264389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ts val="4800"/>
              </a:lnSpc>
              <a:defRPr sz="5400" b="1" i="0" cap="none" spc="0" baseline="0">
                <a:solidFill>
                  <a:srgbClr val="0030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0" y="3140155"/>
            <a:ext cx="12192000" cy="9406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3600"/>
              </a:lnSpc>
              <a:buNone/>
              <a:defRPr sz="2400" b="0" cap="none" spc="0" baseline="0">
                <a:solidFill>
                  <a:srgbClr val="85743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032" y="4966241"/>
            <a:ext cx="3587167" cy="678493"/>
          </a:xfrm>
          <a:prstGeom prst="rect">
            <a:avLst/>
          </a:prstGeom>
        </p:spPr>
      </p:pic>
      <p:grpSp>
        <p:nvGrpSpPr>
          <p:cNvPr id="6" name="Group 5"/>
          <p:cNvGrpSpPr/>
          <p:nvPr userDrawn="1"/>
        </p:nvGrpSpPr>
        <p:grpSpPr>
          <a:xfrm>
            <a:off x="-15776" y="6328581"/>
            <a:ext cx="15515073" cy="539496"/>
            <a:chOff x="-15776" y="6328581"/>
            <a:chExt cx="15515073" cy="539496"/>
          </a:xfrm>
        </p:grpSpPr>
        <p:pic>
          <p:nvPicPr>
            <p:cNvPr id="8" name="Picture 7" descr="blue bar with gold pinstripes.png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-15776" y="6328581"/>
              <a:ext cx="7776836" cy="539496"/>
            </a:xfrm>
            <a:prstGeom prst="rect">
              <a:avLst/>
            </a:prstGeom>
          </p:spPr>
        </p:pic>
        <p:pic>
          <p:nvPicPr>
            <p:cNvPr id="9" name="Picture 8" descr="blue bar with gold pinstripes.png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7722461" y="6328581"/>
              <a:ext cx="7776836" cy="5394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815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HES Title and Content (bla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430000" cy="42256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 Regular"/>
                <a:cs typeface="Roboto Regular"/>
              </a:defRPr>
            </a:lvl1pPr>
            <a:lvl2pPr>
              <a:defRPr>
                <a:latin typeface="Roboto Regular"/>
                <a:cs typeface="Roboto Regular"/>
              </a:defRPr>
            </a:lvl2pPr>
            <a:lvl3pPr>
              <a:defRPr>
                <a:latin typeface="Roboto Regular"/>
                <a:cs typeface="Roboto Regular"/>
              </a:defRPr>
            </a:lvl3pPr>
            <a:lvl4pPr>
              <a:defRPr>
                <a:latin typeface="Roboto Regular"/>
                <a:cs typeface="Roboto Regular"/>
              </a:defRPr>
            </a:lvl4pPr>
            <a:lvl5pPr>
              <a:defRPr>
                <a:latin typeface="Roboto Regular"/>
                <a:cs typeface="Roboto Regular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1CD0E1A-EFF5-9943-8AA6-521A2B23E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" y="5934818"/>
            <a:ext cx="12182934" cy="925903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273" y="6464419"/>
            <a:ext cx="735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Roboto Regular"/>
                <a:cs typeface="Roboto Regular"/>
              </a:defRPr>
            </a:lvl1pPr>
          </a:lstStyle>
          <a:p>
            <a:r>
              <a:rPr lang="en-US" dirty="0"/>
              <a:t>©2022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4941" y="6464419"/>
            <a:ext cx="5941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Roboto Regular"/>
                <a:cs typeface="Roboto Regular"/>
              </a:defRPr>
            </a:lvl1pPr>
          </a:lstStyle>
          <a:p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624011" y="6493093"/>
            <a:ext cx="304258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b="1" dirty="0" err="1">
                <a:latin typeface="Roboto Slab Bold"/>
                <a:cs typeface="Roboto Slab Bold"/>
              </a:rPr>
              <a:t>oshainfo.gatech.edu</a:t>
            </a:r>
            <a:endParaRPr lang="en-US" sz="1400" b="1" dirty="0">
              <a:latin typeface="Roboto Slab Bold"/>
              <a:cs typeface="Roboto Slab Bold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717" y="6207430"/>
            <a:ext cx="2632357" cy="49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505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7509526" y="2389581"/>
            <a:ext cx="1891628" cy="3073823"/>
          </a:xfrm>
          <a:custGeom>
            <a:avLst/>
            <a:gdLst>
              <a:gd name="connsiteX0" fmla="*/ 124220 w 1698413"/>
              <a:gd name="connsiteY0" fmla="*/ 786 h 2759855"/>
              <a:gd name="connsiteX1" fmla="*/ 226856 w 1698413"/>
              <a:gd name="connsiteY1" fmla="*/ 42487 h 2759855"/>
              <a:gd name="connsiteX2" fmla="*/ 1634920 w 1698413"/>
              <a:gd name="connsiteY2" fmla="*/ 843210 h 2759855"/>
              <a:gd name="connsiteX3" fmla="*/ 1695308 w 1698413"/>
              <a:gd name="connsiteY3" fmla="*/ 1032330 h 2759855"/>
              <a:gd name="connsiteX4" fmla="*/ 1693801 w 1698413"/>
              <a:gd name="connsiteY4" fmla="*/ 2619651 h 2759855"/>
              <a:gd name="connsiteX5" fmla="*/ 1533813 w 1698413"/>
              <a:gd name="connsiteY5" fmla="*/ 2744861 h 2759855"/>
              <a:gd name="connsiteX6" fmla="*/ 101255 w 1698413"/>
              <a:gd name="connsiteY6" fmla="*/ 1919125 h 2759855"/>
              <a:gd name="connsiteX7" fmla="*/ 0 w 1698413"/>
              <a:gd name="connsiteY7" fmla="*/ 1721799 h 2759855"/>
              <a:gd name="connsiteX8" fmla="*/ 5585 w 1698413"/>
              <a:gd name="connsiteY8" fmla="*/ 109833 h 2759855"/>
              <a:gd name="connsiteX9" fmla="*/ 124220 w 1698413"/>
              <a:gd name="connsiteY9" fmla="*/ 786 h 275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8413" h="2759855">
                <a:moveTo>
                  <a:pt x="124220" y="786"/>
                </a:moveTo>
                <a:cubicBezTo>
                  <a:pt x="152894" y="3879"/>
                  <a:pt x="187012" y="16344"/>
                  <a:pt x="226856" y="42487"/>
                </a:cubicBezTo>
                <a:lnTo>
                  <a:pt x="1634920" y="843210"/>
                </a:lnTo>
                <a:cubicBezTo>
                  <a:pt x="1693485" y="882798"/>
                  <a:pt x="1692951" y="927395"/>
                  <a:pt x="1695308" y="1032330"/>
                </a:cubicBezTo>
                <a:cubicBezTo>
                  <a:pt x="1703385" y="1845269"/>
                  <a:pt x="1693070" y="1795353"/>
                  <a:pt x="1693801" y="2619651"/>
                </a:cubicBezTo>
                <a:cubicBezTo>
                  <a:pt x="1696156" y="2733470"/>
                  <a:pt x="1624057" y="2788636"/>
                  <a:pt x="1533813" y="2744861"/>
                </a:cubicBezTo>
                <a:cubicBezTo>
                  <a:pt x="1056294" y="2469616"/>
                  <a:pt x="574923" y="2202070"/>
                  <a:pt x="101255" y="1919125"/>
                </a:cubicBezTo>
                <a:cubicBezTo>
                  <a:pt x="574" y="1871161"/>
                  <a:pt x="771" y="1830010"/>
                  <a:pt x="0" y="1721799"/>
                </a:cubicBezTo>
                <a:lnTo>
                  <a:pt x="5585" y="109833"/>
                </a:lnTo>
                <a:cubicBezTo>
                  <a:pt x="1183" y="66593"/>
                  <a:pt x="38200" y="-8491"/>
                  <a:pt x="124220" y="786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icture Placeholder 21"/>
          <p:cNvSpPr>
            <a:spLocks noGrp="1" noChangeAspect="1"/>
          </p:cNvSpPr>
          <p:nvPr>
            <p:ph type="pic" sz="quarter" idx="11"/>
          </p:nvPr>
        </p:nvSpPr>
        <p:spPr>
          <a:xfrm>
            <a:off x="9595965" y="2388067"/>
            <a:ext cx="1888893" cy="3075783"/>
          </a:xfrm>
          <a:custGeom>
            <a:avLst/>
            <a:gdLst>
              <a:gd name="connsiteX0" fmla="*/ 1569045 w 1695957"/>
              <a:gd name="connsiteY0" fmla="*/ 1629 h 2761615"/>
              <a:gd name="connsiteX1" fmla="*/ 1694177 w 1695957"/>
              <a:gd name="connsiteY1" fmla="*/ 126376 h 2761615"/>
              <a:gd name="connsiteX2" fmla="*/ 1695913 w 1695957"/>
              <a:gd name="connsiteY2" fmla="*/ 1728717 h 2761615"/>
              <a:gd name="connsiteX3" fmla="*/ 1583106 w 1695957"/>
              <a:gd name="connsiteY3" fmla="*/ 1933743 h 2761615"/>
              <a:gd name="connsiteX4" fmla="*/ 167875 w 1695957"/>
              <a:gd name="connsiteY4" fmla="*/ 2744080 h 2761615"/>
              <a:gd name="connsiteX5" fmla="*/ 187 w 1695957"/>
              <a:gd name="connsiteY5" fmla="*/ 2626571 h 2761615"/>
              <a:gd name="connsiteX6" fmla="*/ 604 w 1695957"/>
              <a:gd name="connsiteY6" fmla="*/ 1027697 h 2761615"/>
              <a:gd name="connsiteX7" fmla="*/ 51367 w 1695957"/>
              <a:gd name="connsiteY7" fmla="*/ 850128 h 2761615"/>
              <a:gd name="connsiteX8" fmla="*/ 1463281 w 1695957"/>
              <a:gd name="connsiteY8" fmla="*/ 49405 h 2761615"/>
              <a:gd name="connsiteX9" fmla="*/ 1569045 w 1695957"/>
              <a:gd name="connsiteY9" fmla="*/ 1629 h 276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5957" h="2761615">
                <a:moveTo>
                  <a:pt x="1569045" y="1629"/>
                </a:moveTo>
                <a:cubicBezTo>
                  <a:pt x="1656149" y="-12160"/>
                  <a:pt x="1689917" y="64366"/>
                  <a:pt x="1694177" y="126376"/>
                </a:cubicBezTo>
                <a:lnTo>
                  <a:pt x="1695913" y="1728717"/>
                </a:lnTo>
                <a:cubicBezTo>
                  <a:pt x="1697067" y="1871579"/>
                  <a:pt x="1676084" y="1881930"/>
                  <a:pt x="1583106" y="1933743"/>
                </a:cubicBezTo>
                <a:lnTo>
                  <a:pt x="167875" y="2744080"/>
                </a:lnTo>
                <a:cubicBezTo>
                  <a:pt x="89180" y="2787859"/>
                  <a:pt x="-247" y="2750018"/>
                  <a:pt x="187" y="2626571"/>
                </a:cubicBezTo>
                <a:cubicBezTo>
                  <a:pt x="-1009" y="2067930"/>
                  <a:pt x="4079" y="1804061"/>
                  <a:pt x="604" y="1027697"/>
                </a:cubicBezTo>
                <a:cubicBezTo>
                  <a:pt x="1036" y="930462"/>
                  <a:pt x="-7199" y="891641"/>
                  <a:pt x="51367" y="850128"/>
                </a:cubicBezTo>
                <a:lnTo>
                  <a:pt x="1463281" y="49405"/>
                </a:lnTo>
                <a:cubicBezTo>
                  <a:pt x="1505050" y="20856"/>
                  <a:pt x="1540011" y="6225"/>
                  <a:pt x="1569045" y="1629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Picture Placeholder 20"/>
          <p:cNvSpPr>
            <a:spLocks noGrp="1" noChangeAspect="1"/>
          </p:cNvSpPr>
          <p:nvPr>
            <p:ph type="pic" sz="quarter" idx="10"/>
          </p:nvPr>
        </p:nvSpPr>
        <p:spPr>
          <a:xfrm>
            <a:off x="7736708" y="1056685"/>
            <a:ext cx="3523703" cy="2141407"/>
          </a:xfrm>
          <a:custGeom>
            <a:avLst/>
            <a:gdLst>
              <a:gd name="connsiteX0" fmla="*/ 1594482 w 3163783"/>
              <a:gd name="connsiteY0" fmla="*/ 248 h 1922678"/>
              <a:gd name="connsiteX1" fmla="*/ 1704572 w 3163783"/>
              <a:gd name="connsiteY1" fmla="*/ 50225 h 1922678"/>
              <a:gd name="connsiteX2" fmla="*/ 3114820 w 3163783"/>
              <a:gd name="connsiteY2" fmla="*/ 871627 h 1922678"/>
              <a:gd name="connsiteX3" fmla="*/ 3098680 w 3163783"/>
              <a:gd name="connsiteY3" fmla="*/ 1060671 h 1922678"/>
              <a:gd name="connsiteX4" fmla="*/ 1705353 w 3163783"/>
              <a:gd name="connsiteY4" fmla="*/ 1865562 h 1922678"/>
              <a:gd name="connsiteX5" fmla="*/ 1438223 w 3163783"/>
              <a:gd name="connsiteY5" fmla="*/ 1853312 h 1922678"/>
              <a:gd name="connsiteX6" fmla="*/ 62867 w 3163783"/>
              <a:gd name="connsiteY6" fmla="*/ 1061137 h 1922678"/>
              <a:gd name="connsiteX7" fmla="*/ 77354 w 3163783"/>
              <a:gd name="connsiteY7" fmla="*/ 857212 h 1922678"/>
              <a:gd name="connsiteX8" fmla="*/ 1478977 w 3163783"/>
              <a:gd name="connsiteY8" fmla="*/ 41515 h 1922678"/>
              <a:gd name="connsiteX9" fmla="*/ 1594482 w 3163783"/>
              <a:gd name="connsiteY9" fmla="*/ 248 h 192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3783" h="1922678">
                <a:moveTo>
                  <a:pt x="1594482" y="248"/>
                </a:moveTo>
                <a:cubicBezTo>
                  <a:pt x="1625088" y="2493"/>
                  <a:pt x="1654793" y="19947"/>
                  <a:pt x="1704572" y="50225"/>
                </a:cubicBezTo>
                <a:cubicBezTo>
                  <a:pt x="2448101" y="479807"/>
                  <a:pt x="2561717" y="542497"/>
                  <a:pt x="3114820" y="871627"/>
                </a:cubicBezTo>
                <a:cubicBezTo>
                  <a:pt x="3184993" y="917182"/>
                  <a:pt x="3179849" y="1006392"/>
                  <a:pt x="3098680" y="1060671"/>
                </a:cubicBezTo>
                <a:lnTo>
                  <a:pt x="1705353" y="1865562"/>
                </a:lnTo>
                <a:cubicBezTo>
                  <a:pt x="1575442" y="1947182"/>
                  <a:pt x="1577791" y="1939761"/>
                  <a:pt x="1438223" y="1853312"/>
                </a:cubicBezTo>
                <a:cubicBezTo>
                  <a:pt x="868571" y="1520273"/>
                  <a:pt x="511794" y="1326575"/>
                  <a:pt x="62867" y="1061137"/>
                </a:cubicBezTo>
                <a:cubicBezTo>
                  <a:pt x="-5362" y="1018178"/>
                  <a:pt x="-40796" y="936243"/>
                  <a:pt x="77354" y="857212"/>
                </a:cubicBezTo>
                <a:lnTo>
                  <a:pt x="1478977" y="41515"/>
                </a:lnTo>
                <a:cubicBezTo>
                  <a:pt x="1532366" y="10963"/>
                  <a:pt x="1563875" y="-1998"/>
                  <a:pt x="1594482" y="248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6439623" cy="42256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 Regular"/>
                <a:cs typeface="Roboto Regular"/>
              </a:defRPr>
            </a:lvl1pPr>
            <a:lvl2pPr>
              <a:defRPr>
                <a:latin typeface="Roboto Regular"/>
                <a:cs typeface="Roboto Regular"/>
              </a:defRPr>
            </a:lvl2pPr>
            <a:lvl3pPr>
              <a:defRPr>
                <a:latin typeface="Roboto Regular"/>
                <a:cs typeface="Roboto Regular"/>
              </a:defRPr>
            </a:lvl3pPr>
            <a:lvl4pPr>
              <a:defRPr>
                <a:latin typeface="Roboto Regular"/>
                <a:cs typeface="Roboto Regular"/>
              </a:defRPr>
            </a:lvl4pPr>
            <a:lvl5pPr>
              <a:defRPr>
                <a:latin typeface="Roboto Regular"/>
                <a:cs typeface="Roboto Regular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1CD0E1A-EFF5-9943-8AA6-521A2B23E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" y="5934818"/>
            <a:ext cx="12182934" cy="92590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273" y="6464419"/>
            <a:ext cx="735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Roboto Regular"/>
                <a:cs typeface="Roboto Regular"/>
              </a:defRPr>
            </a:lvl1pPr>
          </a:lstStyle>
          <a:p>
            <a:r>
              <a:rPr lang="en-US" dirty="0"/>
              <a:t>©2022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4941" y="6464419"/>
            <a:ext cx="5941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Roboto Regular"/>
                <a:cs typeface="Roboto Regular"/>
              </a:defRPr>
            </a:lvl1pPr>
          </a:lstStyle>
          <a:p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624011" y="6493093"/>
            <a:ext cx="304258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b="1" dirty="0" err="1">
                <a:latin typeface="Roboto Slab Bold"/>
                <a:cs typeface="Roboto Slab Bold"/>
              </a:rPr>
              <a:t>oshainfo.gatech.edu</a:t>
            </a:r>
            <a:endParaRPr lang="en-US" sz="1400" b="1" dirty="0">
              <a:latin typeface="Roboto Slab Bold"/>
              <a:cs typeface="Roboto Slab Bold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717" y="6207430"/>
            <a:ext cx="2632357" cy="49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70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1">
          <a:blip r:embed="rId2">
            <a:alphaModFix amt="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1"/>
          <p:cNvSpPr/>
          <p:nvPr userDrawn="1"/>
        </p:nvSpPr>
        <p:spPr>
          <a:xfrm rot="18900000">
            <a:off x="8387112" y="415234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1"/>
          <p:cNvSpPr/>
          <p:nvPr userDrawn="1"/>
        </p:nvSpPr>
        <p:spPr>
          <a:xfrm rot="896764">
            <a:off x="7479985" y="2034522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1"/>
          <p:cNvSpPr/>
          <p:nvPr userDrawn="1"/>
        </p:nvSpPr>
        <p:spPr>
          <a:xfrm rot="20703236" flipH="1">
            <a:off x="9302128" y="2034523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1"/>
          <p:cNvSpPr/>
          <p:nvPr userDrawn="1"/>
        </p:nvSpPr>
        <p:spPr>
          <a:xfrm rot="18900000">
            <a:off x="10248695" y="3638344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1"/>
          <p:cNvSpPr/>
          <p:nvPr userDrawn="1"/>
        </p:nvSpPr>
        <p:spPr>
          <a:xfrm rot="896764">
            <a:off x="9341568" y="-1232547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11"/>
          <p:cNvSpPr/>
          <p:nvPr userDrawn="1"/>
        </p:nvSpPr>
        <p:spPr>
          <a:xfrm rot="20703236" flipH="1">
            <a:off x="11163711" y="-123254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11"/>
          <p:cNvSpPr/>
          <p:nvPr userDrawn="1"/>
        </p:nvSpPr>
        <p:spPr>
          <a:xfrm rot="18900000">
            <a:off x="13407488" y="3813528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11"/>
          <p:cNvSpPr/>
          <p:nvPr userDrawn="1"/>
        </p:nvSpPr>
        <p:spPr>
          <a:xfrm rot="896764">
            <a:off x="12139077" y="543281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11"/>
          <p:cNvSpPr/>
          <p:nvPr userDrawn="1"/>
        </p:nvSpPr>
        <p:spPr>
          <a:xfrm rot="20703236" flipH="1">
            <a:off x="13961220" y="5432817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11"/>
          <p:cNvSpPr/>
          <p:nvPr userDrawn="1"/>
        </p:nvSpPr>
        <p:spPr>
          <a:xfrm rot="896764">
            <a:off x="13047762" y="-1200841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11"/>
          <p:cNvSpPr/>
          <p:nvPr userDrawn="1"/>
        </p:nvSpPr>
        <p:spPr>
          <a:xfrm rot="20703236" flipH="1">
            <a:off x="14869905" y="-1200840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11"/>
          <p:cNvSpPr/>
          <p:nvPr userDrawn="1"/>
        </p:nvSpPr>
        <p:spPr>
          <a:xfrm rot="896764">
            <a:off x="14869903" y="2034522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11"/>
          <p:cNvSpPr/>
          <p:nvPr userDrawn="1"/>
        </p:nvSpPr>
        <p:spPr>
          <a:xfrm rot="18900000">
            <a:off x="12078726" y="415234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11"/>
          <p:cNvSpPr/>
          <p:nvPr userDrawn="1"/>
        </p:nvSpPr>
        <p:spPr>
          <a:xfrm rot="896764">
            <a:off x="11171599" y="2034522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11"/>
          <p:cNvSpPr/>
          <p:nvPr userDrawn="1"/>
        </p:nvSpPr>
        <p:spPr>
          <a:xfrm rot="20703236" flipH="1">
            <a:off x="12993742" y="2034523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" y="5934818"/>
            <a:ext cx="12182934" cy="9259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404" y="6207430"/>
            <a:ext cx="2632357" cy="4978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430000" cy="42256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 Regular"/>
                <a:cs typeface="Roboto Regular"/>
              </a:defRPr>
            </a:lvl1pPr>
            <a:lvl2pPr>
              <a:defRPr>
                <a:latin typeface="Roboto Regular"/>
                <a:cs typeface="Roboto Regular"/>
              </a:defRPr>
            </a:lvl2pPr>
            <a:lvl3pPr>
              <a:defRPr>
                <a:latin typeface="Roboto Regular"/>
                <a:cs typeface="Roboto Regular"/>
              </a:defRPr>
            </a:lvl3pPr>
            <a:lvl4pPr>
              <a:defRPr>
                <a:latin typeface="Roboto Regular"/>
                <a:cs typeface="Roboto Regular"/>
              </a:defRPr>
            </a:lvl4pPr>
            <a:lvl5pPr>
              <a:defRPr>
                <a:latin typeface="Roboto Regular"/>
                <a:cs typeface="Roboto Regular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273" y="6464419"/>
            <a:ext cx="735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Roboto Regular"/>
                <a:cs typeface="Roboto Regular"/>
              </a:defRPr>
            </a:lvl1pPr>
          </a:lstStyle>
          <a:p>
            <a:r>
              <a:rPr lang="en-US" dirty="0"/>
              <a:t>©2022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4941" y="6464419"/>
            <a:ext cx="5941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Roboto Regular"/>
                <a:cs typeface="Roboto Regular"/>
              </a:defRPr>
            </a:lvl1pPr>
          </a:lstStyle>
          <a:p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689698" y="6493093"/>
            <a:ext cx="304258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b="1" dirty="0" err="1">
                <a:latin typeface="Roboto Slab Bold"/>
                <a:cs typeface="Roboto Slab Bold"/>
              </a:rPr>
              <a:t>oshainfo.gatech.edu</a:t>
            </a:r>
            <a:endParaRPr lang="en-US" sz="1400" b="1" dirty="0">
              <a:latin typeface="Roboto Slab Bold"/>
              <a:cs typeface="Roboto Slab Bold"/>
            </a:endParaRPr>
          </a:p>
        </p:txBody>
      </p:sp>
    </p:spTree>
    <p:extLst>
      <p:ext uri="{BB962C8B-B14F-4D97-AF65-F5344CB8AC3E}">
        <p14:creationId xmlns:p14="http://schemas.microsoft.com/office/powerpoint/2010/main" val="2287578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Content Cube sing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" y="5934818"/>
            <a:ext cx="12182934" cy="9259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717" y="6207430"/>
            <a:ext cx="2632357" cy="49789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7150100" cy="42256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 Regular"/>
                <a:cs typeface="Roboto Regular"/>
              </a:defRPr>
            </a:lvl1pPr>
            <a:lvl2pPr>
              <a:defRPr>
                <a:latin typeface="Roboto Regular"/>
                <a:cs typeface="Roboto Regular"/>
              </a:defRPr>
            </a:lvl2pPr>
            <a:lvl3pPr>
              <a:defRPr>
                <a:latin typeface="Roboto Regular"/>
                <a:cs typeface="Roboto Regular"/>
              </a:defRPr>
            </a:lvl3pPr>
            <a:lvl4pPr>
              <a:defRPr>
                <a:latin typeface="Roboto Regular"/>
                <a:cs typeface="Roboto Regular"/>
              </a:defRPr>
            </a:lvl4pPr>
            <a:lvl5pPr>
              <a:defRPr>
                <a:latin typeface="Roboto Regular"/>
                <a:cs typeface="Roboto Regular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273" y="6464419"/>
            <a:ext cx="735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Roboto Regular"/>
                <a:cs typeface="Roboto Regular"/>
              </a:defRPr>
            </a:lvl1pPr>
          </a:lstStyle>
          <a:p>
            <a:r>
              <a:rPr lang="en-US" dirty="0"/>
              <a:t>©2022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4941" y="6464419"/>
            <a:ext cx="5941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Roboto Regular"/>
                <a:cs typeface="Roboto Regular"/>
              </a:defRPr>
            </a:lvl1pPr>
          </a:lstStyle>
          <a:p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624011" y="6493093"/>
            <a:ext cx="304258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b="1" dirty="0" err="1">
                <a:latin typeface="Roboto Slab Bold"/>
                <a:cs typeface="Roboto Slab Bold"/>
              </a:rPr>
              <a:t>oshainfo.gatech.edu</a:t>
            </a:r>
            <a:endParaRPr lang="en-US" sz="1400" b="1" dirty="0">
              <a:latin typeface="Roboto Slab Bold"/>
              <a:cs typeface="Roboto Slab Bold"/>
            </a:endParaRPr>
          </a:p>
        </p:txBody>
      </p:sp>
      <p:sp>
        <p:nvSpPr>
          <p:cNvPr id="19" name="Picture Placeholder 57"/>
          <p:cNvSpPr>
            <a:spLocks noGrp="1"/>
          </p:cNvSpPr>
          <p:nvPr>
            <p:ph type="pic" sz="quarter" idx="11"/>
          </p:nvPr>
        </p:nvSpPr>
        <p:spPr>
          <a:xfrm>
            <a:off x="7455210" y="1292908"/>
            <a:ext cx="3735013" cy="4148227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solidFill>
            <a:srgbClr val="A7934B">
              <a:alpha val="20000"/>
            </a:srgbClr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093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Content Cube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" y="5934818"/>
            <a:ext cx="12182934" cy="9259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717" y="6207430"/>
            <a:ext cx="2632357" cy="497896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5397500" cy="42256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 Regular"/>
                <a:cs typeface="Roboto Regular"/>
              </a:defRPr>
            </a:lvl1pPr>
            <a:lvl2pPr>
              <a:defRPr>
                <a:latin typeface="Roboto Regular"/>
                <a:cs typeface="Roboto Regular"/>
              </a:defRPr>
            </a:lvl2pPr>
            <a:lvl3pPr>
              <a:defRPr>
                <a:latin typeface="Roboto Regular"/>
                <a:cs typeface="Roboto Regular"/>
              </a:defRPr>
            </a:lvl3pPr>
            <a:lvl4pPr>
              <a:defRPr>
                <a:latin typeface="Roboto Regular"/>
                <a:cs typeface="Roboto Regular"/>
              </a:defRPr>
            </a:lvl4pPr>
            <a:lvl5pPr>
              <a:defRPr>
                <a:latin typeface="Roboto Regular"/>
                <a:cs typeface="Roboto Regular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273" y="6464419"/>
            <a:ext cx="735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Roboto Regular"/>
                <a:cs typeface="Roboto Regular"/>
              </a:defRPr>
            </a:lvl1pPr>
          </a:lstStyle>
          <a:p>
            <a:r>
              <a:rPr lang="en-US" dirty="0"/>
              <a:t>©2022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4941" y="6464419"/>
            <a:ext cx="5941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Roboto Regular"/>
                <a:cs typeface="Roboto Regular"/>
              </a:defRPr>
            </a:lvl1pPr>
          </a:lstStyle>
          <a:p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5624011" y="6493093"/>
            <a:ext cx="304258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b="1" dirty="0" err="1">
                <a:latin typeface="Roboto Slab Bold"/>
                <a:cs typeface="Roboto Slab Bold"/>
              </a:rPr>
              <a:t>oshainfo.gatech.edu</a:t>
            </a:r>
            <a:endParaRPr lang="en-US" sz="1400" b="1" dirty="0">
              <a:latin typeface="Roboto Slab Bold"/>
              <a:cs typeface="Roboto Slab Bold"/>
            </a:endParaRPr>
          </a:p>
        </p:txBody>
      </p:sp>
      <p:sp>
        <p:nvSpPr>
          <p:cNvPr id="10" name="Picture Placeholder 24"/>
          <p:cNvSpPr>
            <a:spLocks noGrp="1"/>
          </p:cNvSpPr>
          <p:nvPr>
            <p:ph type="pic" sz="quarter" idx="12"/>
          </p:nvPr>
        </p:nvSpPr>
        <p:spPr>
          <a:xfrm>
            <a:off x="7371388" y="2630480"/>
            <a:ext cx="1698413" cy="2759855"/>
          </a:xfrm>
          <a:custGeom>
            <a:avLst/>
            <a:gdLst>
              <a:gd name="connsiteX0" fmla="*/ 124220 w 1698413"/>
              <a:gd name="connsiteY0" fmla="*/ 786 h 2759855"/>
              <a:gd name="connsiteX1" fmla="*/ 226856 w 1698413"/>
              <a:gd name="connsiteY1" fmla="*/ 42487 h 2759855"/>
              <a:gd name="connsiteX2" fmla="*/ 1634920 w 1698413"/>
              <a:gd name="connsiteY2" fmla="*/ 843210 h 2759855"/>
              <a:gd name="connsiteX3" fmla="*/ 1695308 w 1698413"/>
              <a:gd name="connsiteY3" fmla="*/ 1032330 h 2759855"/>
              <a:gd name="connsiteX4" fmla="*/ 1693801 w 1698413"/>
              <a:gd name="connsiteY4" fmla="*/ 2619651 h 2759855"/>
              <a:gd name="connsiteX5" fmla="*/ 1533813 w 1698413"/>
              <a:gd name="connsiteY5" fmla="*/ 2744861 h 2759855"/>
              <a:gd name="connsiteX6" fmla="*/ 101255 w 1698413"/>
              <a:gd name="connsiteY6" fmla="*/ 1919125 h 2759855"/>
              <a:gd name="connsiteX7" fmla="*/ 0 w 1698413"/>
              <a:gd name="connsiteY7" fmla="*/ 1721799 h 2759855"/>
              <a:gd name="connsiteX8" fmla="*/ 5585 w 1698413"/>
              <a:gd name="connsiteY8" fmla="*/ 109833 h 2759855"/>
              <a:gd name="connsiteX9" fmla="*/ 124220 w 1698413"/>
              <a:gd name="connsiteY9" fmla="*/ 786 h 275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8413" h="2759855">
                <a:moveTo>
                  <a:pt x="124220" y="786"/>
                </a:moveTo>
                <a:cubicBezTo>
                  <a:pt x="152894" y="3879"/>
                  <a:pt x="187012" y="16344"/>
                  <a:pt x="226856" y="42487"/>
                </a:cubicBezTo>
                <a:lnTo>
                  <a:pt x="1634920" y="843210"/>
                </a:lnTo>
                <a:cubicBezTo>
                  <a:pt x="1693485" y="882798"/>
                  <a:pt x="1692951" y="927395"/>
                  <a:pt x="1695308" y="1032330"/>
                </a:cubicBezTo>
                <a:cubicBezTo>
                  <a:pt x="1703385" y="1845269"/>
                  <a:pt x="1693070" y="1795353"/>
                  <a:pt x="1693801" y="2619651"/>
                </a:cubicBezTo>
                <a:cubicBezTo>
                  <a:pt x="1696156" y="2733470"/>
                  <a:pt x="1624057" y="2788636"/>
                  <a:pt x="1533813" y="2744861"/>
                </a:cubicBezTo>
                <a:cubicBezTo>
                  <a:pt x="1056294" y="2469616"/>
                  <a:pt x="574923" y="2202070"/>
                  <a:pt x="101255" y="1919125"/>
                </a:cubicBezTo>
                <a:cubicBezTo>
                  <a:pt x="574" y="1871161"/>
                  <a:pt x="771" y="1830010"/>
                  <a:pt x="0" y="1721799"/>
                </a:cubicBezTo>
                <a:lnTo>
                  <a:pt x="5585" y="109833"/>
                </a:lnTo>
                <a:cubicBezTo>
                  <a:pt x="1183" y="66593"/>
                  <a:pt x="38200" y="-8491"/>
                  <a:pt x="124220" y="786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9216693" y="2629338"/>
            <a:ext cx="1695957" cy="2761615"/>
          </a:xfrm>
          <a:custGeom>
            <a:avLst/>
            <a:gdLst>
              <a:gd name="connsiteX0" fmla="*/ 1569045 w 1695957"/>
              <a:gd name="connsiteY0" fmla="*/ 1629 h 2761615"/>
              <a:gd name="connsiteX1" fmla="*/ 1694177 w 1695957"/>
              <a:gd name="connsiteY1" fmla="*/ 126376 h 2761615"/>
              <a:gd name="connsiteX2" fmla="*/ 1695913 w 1695957"/>
              <a:gd name="connsiteY2" fmla="*/ 1728717 h 2761615"/>
              <a:gd name="connsiteX3" fmla="*/ 1583106 w 1695957"/>
              <a:gd name="connsiteY3" fmla="*/ 1933743 h 2761615"/>
              <a:gd name="connsiteX4" fmla="*/ 167875 w 1695957"/>
              <a:gd name="connsiteY4" fmla="*/ 2744080 h 2761615"/>
              <a:gd name="connsiteX5" fmla="*/ 187 w 1695957"/>
              <a:gd name="connsiteY5" fmla="*/ 2626571 h 2761615"/>
              <a:gd name="connsiteX6" fmla="*/ 604 w 1695957"/>
              <a:gd name="connsiteY6" fmla="*/ 1027697 h 2761615"/>
              <a:gd name="connsiteX7" fmla="*/ 51367 w 1695957"/>
              <a:gd name="connsiteY7" fmla="*/ 850128 h 2761615"/>
              <a:gd name="connsiteX8" fmla="*/ 1463281 w 1695957"/>
              <a:gd name="connsiteY8" fmla="*/ 49405 h 2761615"/>
              <a:gd name="connsiteX9" fmla="*/ 1569045 w 1695957"/>
              <a:gd name="connsiteY9" fmla="*/ 1629 h 276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5957" h="2761615">
                <a:moveTo>
                  <a:pt x="1569045" y="1629"/>
                </a:moveTo>
                <a:cubicBezTo>
                  <a:pt x="1656149" y="-12160"/>
                  <a:pt x="1689917" y="64366"/>
                  <a:pt x="1694177" y="126376"/>
                </a:cubicBezTo>
                <a:lnTo>
                  <a:pt x="1695913" y="1728717"/>
                </a:lnTo>
                <a:cubicBezTo>
                  <a:pt x="1697067" y="1871579"/>
                  <a:pt x="1676084" y="1881930"/>
                  <a:pt x="1583106" y="1933743"/>
                </a:cubicBezTo>
                <a:lnTo>
                  <a:pt x="167875" y="2744080"/>
                </a:lnTo>
                <a:cubicBezTo>
                  <a:pt x="89180" y="2787859"/>
                  <a:pt x="-247" y="2750018"/>
                  <a:pt x="187" y="2626571"/>
                </a:cubicBezTo>
                <a:cubicBezTo>
                  <a:pt x="-1009" y="2067930"/>
                  <a:pt x="4079" y="1804061"/>
                  <a:pt x="604" y="1027697"/>
                </a:cubicBezTo>
                <a:cubicBezTo>
                  <a:pt x="1036" y="930462"/>
                  <a:pt x="-7199" y="891641"/>
                  <a:pt x="51367" y="850128"/>
                </a:cubicBezTo>
                <a:lnTo>
                  <a:pt x="1463281" y="49405"/>
                </a:lnTo>
                <a:cubicBezTo>
                  <a:pt x="1505050" y="20856"/>
                  <a:pt x="1540011" y="6225"/>
                  <a:pt x="1569045" y="1629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7558601" y="1449105"/>
            <a:ext cx="3163783" cy="1922678"/>
          </a:xfrm>
          <a:custGeom>
            <a:avLst/>
            <a:gdLst>
              <a:gd name="connsiteX0" fmla="*/ 1594482 w 3163783"/>
              <a:gd name="connsiteY0" fmla="*/ 248 h 1922678"/>
              <a:gd name="connsiteX1" fmla="*/ 1704572 w 3163783"/>
              <a:gd name="connsiteY1" fmla="*/ 50225 h 1922678"/>
              <a:gd name="connsiteX2" fmla="*/ 3114820 w 3163783"/>
              <a:gd name="connsiteY2" fmla="*/ 871627 h 1922678"/>
              <a:gd name="connsiteX3" fmla="*/ 3098680 w 3163783"/>
              <a:gd name="connsiteY3" fmla="*/ 1060671 h 1922678"/>
              <a:gd name="connsiteX4" fmla="*/ 1705353 w 3163783"/>
              <a:gd name="connsiteY4" fmla="*/ 1865562 h 1922678"/>
              <a:gd name="connsiteX5" fmla="*/ 1438223 w 3163783"/>
              <a:gd name="connsiteY5" fmla="*/ 1853312 h 1922678"/>
              <a:gd name="connsiteX6" fmla="*/ 62867 w 3163783"/>
              <a:gd name="connsiteY6" fmla="*/ 1061137 h 1922678"/>
              <a:gd name="connsiteX7" fmla="*/ 77354 w 3163783"/>
              <a:gd name="connsiteY7" fmla="*/ 857212 h 1922678"/>
              <a:gd name="connsiteX8" fmla="*/ 1478977 w 3163783"/>
              <a:gd name="connsiteY8" fmla="*/ 41515 h 1922678"/>
              <a:gd name="connsiteX9" fmla="*/ 1594482 w 3163783"/>
              <a:gd name="connsiteY9" fmla="*/ 248 h 192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3783" h="1922678">
                <a:moveTo>
                  <a:pt x="1594482" y="248"/>
                </a:moveTo>
                <a:cubicBezTo>
                  <a:pt x="1625088" y="2493"/>
                  <a:pt x="1654793" y="19947"/>
                  <a:pt x="1704572" y="50225"/>
                </a:cubicBezTo>
                <a:cubicBezTo>
                  <a:pt x="2448101" y="479807"/>
                  <a:pt x="2561717" y="542497"/>
                  <a:pt x="3114820" y="871627"/>
                </a:cubicBezTo>
                <a:cubicBezTo>
                  <a:pt x="3184993" y="917182"/>
                  <a:pt x="3179849" y="1006392"/>
                  <a:pt x="3098680" y="1060671"/>
                </a:cubicBezTo>
                <a:lnTo>
                  <a:pt x="1705353" y="1865562"/>
                </a:lnTo>
                <a:cubicBezTo>
                  <a:pt x="1575442" y="1947182"/>
                  <a:pt x="1577791" y="1939761"/>
                  <a:pt x="1438223" y="1853312"/>
                </a:cubicBezTo>
                <a:cubicBezTo>
                  <a:pt x="868571" y="1520273"/>
                  <a:pt x="511794" y="1326575"/>
                  <a:pt x="62867" y="1061137"/>
                </a:cubicBezTo>
                <a:cubicBezTo>
                  <a:pt x="-5362" y="1018178"/>
                  <a:pt x="-40796" y="936243"/>
                  <a:pt x="77354" y="857212"/>
                </a:cubicBezTo>
                <a:lnTo>
                  <a:pt x="1478977" y="41515"/>
                </a:lnTo>
                <a:cubicBezTo>
                  <a:pt x="1532366" y="10963"/>
                  <a:pt x="1563875" y="-1998"/>
                  <a:pt x="1594482" y="248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46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59"/>
          <p:cNvSpPr>
            <a:spLocks noGrp="1"/>
          </p:cNvSpPr>
          <p:nvPr>
            <p:ph type="pic" sz="quarter" idx="12"/>
          </p:nvPr>
        </p:nvSpPr>
        <p:spPr>
          <a:xfrm>
            <a:off x="8075739" y="3308661"/>
            <a:ext cx="2228296" cy="2472508"/>
          </a:xfrm>
          <a:custGeom>
            <a:avLst/>
            <a:gdLst>
              <a:gd name="connsiteX0" fmla="*/ 78164 w 2228296"/>
              <a:gd name="connsiteY0" fmla="*/ 736010 h 2472508"/>
              <a:gd name="connsiteX1" fmla="*/ 142746 w 2228296"/>
              <a:gd name="connsiteY1" fmla="*/ 762250 h 2472508"/>
              <a:gd name="connsiteX2" fmla="*/ 1028754 w 2228296"/>
              <a:gd name="connsiteY2" fmla="*/ 1266095 h 2472508"/>
              <a:gd name="connsiteX3" fmla="*/ 1066753 w 2228296"/>
              <a:gd name="connsiteY3" fmla="*/ 1385097 h 2472508"/>
              <a:gd name="connsiteX4" fmla="*/ 1065804 w 2228296"/>
              <a:gd name="connsiteY4" fmla="*/ 2383898 h 2472508"/>
              <a:gd name="connsiteX5" fmla="*/ 965133 w 2228296"/>
              <a:gd name="connsiteY5" fmla="*/ 2462685 h 2472508"/>
              <a:gd name="connsiteX6" fmla="*/ 63714 w 2228296"/>
              <a:gd name="connsiteY6" fmla="*/ 1943101 h 2472508"/>
              <a:gd name="connsiteX7" fmla="*/ 0 w 2228296"/>
              <a:gd name="connsiteY7" fmla="*/ 1818937 h 2472508"/>
              <a:gd name="connsiteX8" fmla="*/ 3514 w 2228296"/>
              <a:gd name="connsiteY8" fmla="*/ 804626 h 2472508"/>
              <a:gd name="connsiteX9" fmla="*/ 78164 w 2228296"/>
              <a:gd name="connsiteY9" fmla="*/ 736010 h 2472508"/>
              <a:gd name="connsiteX10" fmla="*/ 2148440 w 2228296"/>
              <a:gd name="connsiteY10" fmla="*/ 735821 h 2472508"/>
              <a:gd name="connsiteX11" fmla="*/ 2227177 w 2228296"/>
              <a:gd name="connsiteY11" fmla="*/ 814316 h 2472508"/>
              <a:gd name="connsiteX12" fmla="*/ 2228269 w 2228296"/>
              <a:gd name="connsiteY12" fmla="*/ 1822570 h 2472508"/>
              <a:gd name="connsiteX13" fmla="*/ 2157287 w 2228296"/>
              <a:gd name="connsiteY13" fmla="*/ 1951580 h 2472508"/>
              <a:gd name="connsiteX14" fmla="*/ 1266770 w 2228296"/>
              <a:gd name="connsiteY14" fmla="*/ 2461475 h 2472508"/>
              <a:gd name="connsiteX15" fmla="*/ 1161254 w 2228296"/>
              <a:gd name="connsiteY15" fmla="*/ 2387534 h 2472508"/>
              <a:gd name="connsiteX16" fmla="*/ 1161517 w 2228296"/>
              <a:gd name="connsiteY16" fmla="*/ 1381461 h 2472508"/>
              <a:gd name="connsiteX17" fmla="*/ 1193458 w 2228296"/>
              <a:gd name="connsiteY17" fmla="*/ 1269729 h 2472508"/>
              <a:gd name="connsiteX18" fmla="*/ 2081889 w 2228296"/>
              <a:gd name="connsiteY18" fmla="*/ 765883 h 2472508"/>
              <a:gd name="connsiteX19" fmla="*/ 2148440 w 2228296"/>
              <a:gd name="connsiteY19" fmla="*/ 735821 h 2472508"/>
              <a:gd name="connsiteX20" fmla="*/ 1120522 w 2228296"/>
              <a:gd name="connsiteY20" fmla="*/ 603 h 2472508"/>
              <a:gd name="connsiteX21" fmla="*/ 1186114 w 2228296"/>
              <a:gd name="connsiteY21" fmla="*/ 23752 h 2472508"/>
              <a:gd name="connsiteX22" fmla="*/ 2073495 w 2228296"/>
              <a:gd name="connsiteY22" fmla="*/ 540610 h 2472508"/>
              <a:gd name="connsiteX23" fmla="*/ 2063339 w 2228296"/>
              <a:gd name="connsiteY23" fmla="*/ 659564 h 2472508"/>
              <a:gd name="connsiteX24" fmla="*/ 1184595 w 2228296"/>
              <a:gd name="connsiteY24" fmla="*/ 1166033 h 2472508"/>
              <a:gd name="connsiteX25" fmla="*/ 1018517 w 2228296"/>
              <a:gd name="connsiteY25" fmla="*/ 1158324 h 2472508"/>
              <a:gd name="connsiteX26" fmla="*/ 153090 w 2228296"/>
              <a:gd name="connsiteY26" fmla="*/ 659858 h 2472508"/>
              <a:gd name="connsiteX27" fmla="*/ 162205 w 2228296"/>
              <a:gd name="connsiteY27" fmla="*/ 531540 h 2472508"/>
              <a:gd name="connsiteX28" fmla="*/ 1044160 w 2228296"/>
              <a:gd name="connsiteY28" fmla="*/ 18271 h 2472508"/>
              <a:gd name="connsiteX29" fmla="*/ 1120522 w 2228296"/>
              <a:gd name="connsiteY29" fmla="*/ 603 h 2472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6" h="2472508">
                <a:moveTo>
                  <a:pt x="78164" y="736010"/>
                </a:moveTo>
                <a:cubicBezTo>
                  <a:pt x="96206" y="737955"/>
                  <a:pt x="117675" y="745799"/>
                  <a:pt x="142746" y="762250"/>
                </a:cubicBezTo>
                <a:lnTo>
                  <a:pt x="1028754" y="1266095"/>
                </a:lnTo>
                <a:cubicBezTo>
                  <a:pt x="1065605" y="1291005"/>
                  <a:pt x="1065269" y="1319067"/>
                  <a:pt x="1066753" y="1385097"/>
                </a:cubicBezTo>
                <a:cubicBezTo>
                  <a:pt x="1071835" y="1896628"/>
                  <a:pt x="1065344" y="1865219"/>
                  <a:pt x="1065804" y="2383898"/>
                </a:cubicBezTo>
                <a:cubicBezTo>
                  <a:pt x="1067286" y="2455517"/>
                  <a:pt x="1021919" y="2490230"/>
                  <a:pt x="965133" y="2462685"/>
                </a:cubicBezTo>
                <a:cubicBezTo>
                  <a:pt x="664661" y="2289491"/>
                  <a:pt x="361765" y="2121141"/>
                  <a:pt x="63714" y="1943101"/>
                </a:cubicBezTo>
                <a:cubicBezTo>
                  <a:pt x="362" y="1912920"/>
                  <a:pt x="485" y="1887027"/>
                  <a:pt x="0" y="1818937"/>
                </a:cubicBezTo>
                <a:lnTo>
                  <a:pt x="3514" y="804626"/>
                </a:lnTo>
                <a:cubicBezTo>
                  <a:pt x="745" y="777417"/>
                  <a:pt x="24037" y="730172"/>
                  <a:pt x="78164" y="736010"/>
                </a:cubicBezTo>
                <a:close/>
                <a:moveTo>
                  <a:pt x="2148440" y="735821"/>
                </a:moveTo>
                <a:cubicBezTo>
                  <a:pt x="2203248" y="727144"/>
                  <a:pt x="2224496" y="775298"/>
                  <a:pt x="2227177" y="814316"/>
                </a:cubicBezTo>
                <a:lnTo>
                  <a:pt x="2228269" y="1822570"/>
                </a:lnTo>
                <a:cubicBezTo>
                  <a:pt x="2228995" y="1912465"/>
                  <a:pt x="2215793" y="1918978"/>
                  <a:pt x="2157287" y="1951580"/>
                </a:cubicBezTo>
                <a:lnTo>
                  <a:pt x="1266770" y="2461475"/>
                </a:lnTo>
                <a:cubicBezTo>
                  <a:pt x="1217252" y="2489022"/>
                  <a:pt x="1160981" y="2465211"/>
                  <a:pt x="1161254" y="2387534"/>
                </a:cubicBezTo>
                <a:cubicBezTo>
                  <a:pt x="1160502" y="2036016"/>
                  <a:pt x="1163704" y="1869979"/>
                  <a:pt x="1161517" y="1381461"/>
                </a:cubicBezTo>
                <a:cubicBezTo>
                  <a:pt x="1161788" y="1320277"/>
                  <a:pt x="1156607" y="1295850"/>
                  <a:pt x="1193458" y="1269729"/>
                </a:cubicBezTo>
                <a:lnTo>
                  <a:pt x="2081889" y="765883"/>
                </a:lnTo>
                <a:cubicBezTo>
                  <a:pt x="2108171" y="747919"/>
                  <a:pt x="2130170" y="738712"/>
                  <a:pt x="2148440" y="735821"/>
                </a:cubicBezTo>
                <a:close/>
                <a:moveTo>
                  <a:pt x="1120522" y="603"/>
                </a:moveTo>
                <a:cubicBezTo>
                  <a:pt x="1144235" y="2984"/>
                  <a:pt x="1166153" y="12167"/>
                  <a:pt x="1186114" y="23752"/>
                </a:cubicBezTo>
                <a:cubicBezTo>
                  <a:pt x="1646187" y="290792"/>
                  <a:pt x="1725461" y="333509"/>
                  <a:pt x="2073495" y="540610"/>
                </a:cubicBezTo>
                <a:cubicBezTo>
                  <a:pt x="2117651" y="569275"/>
                  <a:pt x="2114415" y="625410"/>
                  <a:pt x="2063339" y="659564"/>
                </a:cubicBezTo>
                <a:lnTo>
                  <a:pt x="1184595" y="1166033"/>
                </a:lnTo>
                <a:cubicBezTo>
                  <a:pt x="1134593" y="1194017"/>
                  <a:pt x="1090339" y="1199868"/>
                  <a:pt x="1018517" y="1158324"/>
                </a:cubicBezTo>
                <a:cubicBezTo>
                  <a:pt x="743776" y="999409"/>
                  <a:pt x="435572" y="826880"/>
                  <a:pt x="153090" y="659858"/>
                </a:cubicBezTo>
                <a:cubicBezTo>
                  <a:pt x="110157" y="632825"/>
                  <a:pt x="87861" y="581269"/>
                  <a:pt x="162205" y="531540"/>
                </a:cubicBezTo>
                <a:lnTo>
                  <a:pt x="1044160" y="18271"/>
                </a:lnTo>
                <a:cubicBezTo>
                  <a:pt x="1071301" y="2645"/>
                  <a:pt x="1096810" y="-1777"/>
                  <a:pt x="1120522" y="603"/>
                </a:cubicBezTo>
                <a:close/>
              </a:path>
            </a:pathLst>
          </a:custGeom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Picture Placeholder 57"/>
          <p:cNvSpPr>
            <a:spLocks noGrp="1"/>
          </p:cNvSpPr>
          <p:nvPr>
            <p:ph type="pic" sz="quarter" idx="11"/>
          </p:nvPr>
        </p:nvSpPr>
        <p:spPr>
          <a:xfrm>
            <a:off x="6895786" y="1292908"/>
            <a:ext cx="2228297" cy="2474819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Picture Placeholder 55"/>
          <p:cNvSpPr>
            <a:spLocks noGrp="1"/>
          </p:cNvSpPr>
          <p:nvPr>
            <p:ph type="pic" sz="quarter" idx="10"/>
          </p:nvPr>
        </p:nvSpPr>
        <p:spPr>
          <a:xfrm>
            <a:off x="9226182" y="1285883"/>
            <a:ext cx="2228296" cy="2473893"/>
          </a:xfrm>
          <a:custGeom>
            <a:avLst/>
            <a:gdLst>
              <a:gd name="connsiteX0" fmla="*/ 78164 w 2228296"/>
              <a:gd name="connsiteY0" fmla="*/ 737395 h 2473893"/>
              <a:gd name="connsiteX1" fmla="*/ 142746 w 2228296"/>
              <a:gd name="connsiteY1" fmla="*/ 763633 h 2473893"/>
              <a:gd name="connsiteX2" fmla="*/ 1028754 w 2228296"/>
              <a:gd name="connsiteY2" fmla="*/ 1267480 h 2473893"/>
              <a:gd name="connsiteX3" fmla="*/ 1066752 w 2228296"/>
              <a:gd name="connsiteY3" fmla="*/ 1386481 h 2473893"/>
              <a:gd name="connsiteX4" fmla="*/ 1065805 w 2228296"/>
              <a:gd name="connsiteY4" fmla="*/ 2385284 h 2473893"/>
              <a:gd name="connsiteX5" fmla="*/ 965133 w 2228296"/>
              <a:gd name="connsiteY5" fmla="*/ 2464070 h 2473893"/>
              <a:gd name="connsiteX6" fmla="*/ 63714 w 2228296"/>
              <a:gd name="connsiteY6" fmla="*/ 1944486 h 2473893"/>
              <a:gd name="connsiteX7" fmla="*/ 0 w 2228296"/>
              <a:gd name="connsiteY7" fmla="*/ 1820321 h 2473893"/>
              <a:gd name="connsiteX8" fmla="*/ 3515 w 2228296"/>
              <a:gd name="connsiteY8" fmla="*/ 806011 h 2473893"/>
              <a:gd name="connsiteX9" fmla="*/ 78164 w 2228296"/>
              <a:gd name="connsiteY9" fmla="*/ 737395 h 2473893"/>
              <a:gd name="connsiteX10" fmla="*/ 2148439 w 2228296"/>
              <a:gd name="connsiteY10" fmla="*/ 737206 h 2473893"/>
              <a:gd name="connsiteX11" fmla="*/ 2227177 w 2228296"/>
              <a:gd name="connsiteY11" fmla="*/ 815702 h 2473893"/>
              <a:gd name="connsiteX12" fmla="*/ 2228269 w 2228296"/>
              <a:gd name="connsiteY12" fmla="*/ 1823955 h 2473893"/>
              <a:gd name="connsiteX13" fmla="*/ 2157287 w 2228296"/>
              <a:gd name="connsiteY13" fmla="*/ 1952965 h 2473893"/>
              <a:gd name="connsiteX14" fmla="*/ 1266769 w 2228296"/>
              <a:gd name="connsiteY14" fmla="*/ 2462860 h 2473893"/>
              <a:gd name="connsiteX15" fmla="*/ 1161254 w 2228296"/>
              <a:gd name="connsiteY15" fmla="*/ 2388919 h 2473893"/>
              <a:gd name="connsiteX16" fmla="*/ 1161516 w 2228296"/>
              <a:gd name="connsiteY16" fmla="*/ 1382847 h 2473893"/>
              <a:gd name="connsiteX17" fmla="*/ 1193459 w 2228296"/>
              <a:gd name="connsiteY17" fmla="*/ 1271114 h 2473893"/>
              <a:gd name="connsiteX18" fmla="*/ 2081888 w 2228296"/>
              <a:gd name="connsiteY18" fmla="*/ 767269 h 2473893"/>
              <a:gd name="connsiteX19" fmla="*/ 2148439 w 2228296"/>
              <a:gd name="connsiteY19" fmla="*/ 737206 h 2473893"/>
              <a:gd name="connsiteX20" fmla="*/ 1123922 w 2228296"/>
              <a:gd name="connsiteY20" fmla="*/ 603 h 2473893"/>
              <a:gd name="connsiteX21" fmla="*/ 1189513 w 2228296"/>
              <a:gd name="connsiteY21" fmla="*/ 23752 h 2473893"/>
              <a:gd name="connsiteX22" fmla="*/ 2076896 w 2228296"/>
              <a:gd name="connsiteY22" fmla="*/ 540611 h 2473893"/>
              <a:gd name="connsiteX23" fmla="*/ 2066739 w 2228296"/>
              <a:gd name="connsiteY23" fmla="*/ 659564 h 2473893"/>
              <a:gd name="connsiteX24" fmla="*/ 1187995 w 2228296"/>
              <a:gd name="connsiteY24" fmla="*/ 1166033 h 2473893"/>
              <a:gd name="connsiteX25" fmla="*/ 1021917 w 2228296"/>
              <a:gd name="connsiteY25" fmla="*/ 1158324 h 2473893"/>
              <a:gd name="connsiteX26" fmla="*/ 156490 w 2228296"/>
              <a:gd name="connsiteY26" fmla="*/ 659857 h 2473893"/>
              <a:gd name="connsiteX27" fmla="*/ 165606 w 2228296"/>
              <a:gd name="connsiteY27" fmla="*/ 531540 h 2473893"/>
              <a:gd name="connsiteX28" fmla="*/ 1047560 w 2228296"/>
              <a:gd name="connsiteY28" fmla="*/ 18272 h 2473893"/>
              <a:gd name="connsiteX29" fmla="*/ 1123922 w 2228296"/>
              <a:gd name="connsiteY29" fmla="*/ 603 h 2473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6" h="2473893">
                <a:moveTo>
                  <a:pt x="78164" y="737395"/>
                </a:moveTo>
                <a:cubicBezTo>
                  <a:pt x="96207" y="739341"/>
                  <a:pt x="117675" y="747185"/>
                  <a:pt x="142746" y="763633"/>
                </a:cubicBezTo>
                <a:lnTo>
                  <a:pt x="1028754" y="1267480"/>
                </a:lnTo>
                <a:cubicBezTo>
                  <a:pt x="1065605" y="1292389"/>
                  <a:pt x="1065270" y="1320452"/>
                  <a:pt x="1066752" y="1386481"/>
                </a:cubicBezTo>
                <a:cubicBezTo>
                  <a:pt x="1071835" y="1898014"/>
                  <a:pt x="1065344" y="1866605"/>
                  <a:pt x="1065805" y="2385284"/>
                </a:cubicBezTo>
                <a:cubicBezTo>
                  <a:pt x="1067286" y="2456903"/>
                  <a:pt x="1021918" y="2491615"/>
                  <a:pt x="965133" y="2464070"/>
                </a:cubicBezTo>
                <a:cubicBezTo>
                  <a:pt x="664661" y="2290876"/>
                  <a:pt x="361764" y="2122526"/>
                  <a:pt x="63714" y="1944486"/>
                </a:cubicBezTo>
                <a:cubicBezTo>
                  <a:pt x="362" y="1914305"/>
                  <a:pt x="486" y="1888412"/>
                  <a:pt x="0" y="1820321"/>
                </a:cubicBezTo>
                <a:lnTo>
                  <a:pt x="3515" y="806011"/>
                </a:lnTo>
                <a:cubicBezTo>
                  <a:pt x="744" y="778803"/>
                  <a:pt x="24037" y="731558"/>
                  <a:pt x="78164" y="737395"/>
                </a:cubicBezTo>
                <a:close/>
                <a:moveTo>
                  <a:pt x="2148439" y="737206"/>
                </a:moveTo>
                <a:cubicBezTo>
                  <a:pt x="2203248" y="728529"/>
                  <a:pt x="2224497" y="776682"/>
                  <a:pt x="2227177" y="815702"/>
                </a:cubicBezTo>
                <a:lnTo>
                  <a:pt x="2228269" y="1823955"/>
                </a:lnTo>
                <a:cubicBezTo>
                  <a:pt x="2228995" y="1913849"/>
                  <a:pt x="2215792" y="1920363"/>
                  <a:pt x="2157287" y="1952965"/>
                </a:cubicBezTo>
                <a:lnTo>
                  <a:pt x="1266769" y="2462860"/>
                </a:lnTo>
                <a:cubicBezTo>
                  <a:pt x="1217252" y="2490407"/>
                  <a:pt x="1160981" y="2466596"/>
                  <a:pt x="1161254" y="2388919"/>
                </a:cubicBezTo>
                <a:cubicBezTo>
                  <a:pt x="1160501" y="2037401"/>
                  <a:pt x="1163704" y="1871364"/>
                  <a:pt x="1161516" y="1382847"/>
                </a:cubicBezTo>
                <a:cubicBezTo>
                  <a:pt x="1161788" y="1321663"/>
                  <a:pt x="1156607" y="1297235"/>
                  <a:pt x="1193459" y="1271114"/>
                </a:cubicBezTo>
                <a:lnTo>
                  <a:pt x="2081888" y="767269"/>
                </a:lnTo>
                <a:cubicBezTo>
                  <a:pt x="2108171" y="749305"/>
                  <a:pt x="2130170" y="740097"/>
                  <a:pt x="2148439" y="737206"/>
                </a:cubicBezTo>
                <a:close/>
                <a:moveTo>
                  <a:pt x="1123922" y="603"/>
                </a:moveTo>
                <a:cubicBezTo>
                  <a:pt x="1147635" y="2984"/>
                  <a:pt x="1169553" y="12167"/>
                  <a:pt x="1189513" y="23752"/>
                </a:cubicBezTo>
                <a:cubicBezTo>
                  <a:pt x="1649587" y="290791"/>
                  <a:pt x="1728862" y="333509"/>
                  <a:pt x="2076896" y="540611"/>
                </a:cubicBezTo>
                <a:cubicBezTo>
                  <a:pt x="2121051" y="569275"/>
                  <a:pt x="2117814" y="625410"/>
                  <a:pt x="2066739" y="659564"/>
                </a:cubicBezTo>
                <a:lnTo>
                  <a:pt x="1187995" y="1166033"/>
                </a:lnTo>
                <a:cubicBezTo>
                  <a:pt x="1137993" y="1194016"/>
                  <a:pt x="1093739" y="1199868"/>
                  <a:pt x="1021917" y="1158324"/>
                </a:cubicBezTo>
                <a:cubicBezTo>
                  <a:pt x="747176" y="999409"/>
                  <a:pt x="438972" y="826881"/>
                  <a:pt x="156490" y="659857"/>
                </a:cubicBezTo>
                <a:cubicBezTo>
                  <a:pt x="113558" y="632825"/>
                  <a:pt x="91261" y="581270"/>
                  <a:pt x="165606" y="531540"/>
                </a:cubicBezTo>
                <a:lnTo>
                  <a:pt x="1047560" y="18272"/>
                </a:lnTo>
                <a:cubicBezTo>
                  <a:pt x="1074702" y="2645"/>
                  <a:pt x="1100210" y="-1777"/>
                  <a:pt x="1123922" y="603"/>
                </a:cubicBezTo>
                <a:close/>
              </a:path>
            </a:pathLst>
          </a:custGeom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Rounded Rectangle 11"/>
          <p:cNvSpPr/>
          <p:nvPr userDrawn="1"/>
        </p:nvSpPr>
        <p:spPr>
          <a:xfrm rot="18900000">
            <a:off x="8457179" y="495128"/>
            <a:ext cx="1446793" cy="1440493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solidFill>
            <a:srgbClr val="B3A369">
              <a:alpha val="5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11"/>
          <p:cNvSpPr/>
          <p:nvPr userDrawn="1"/>
        </p:nvSpPr>
        <p:spPr>
          <a:xfrm rot="900000">
            <a:off x="6706126" y="3520513"/>
            <a:ext cx="1446793" cy="1440493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solidFill>
            <a:srgbClr val="B3A369">
              <a:alpha val="5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11"/>
          <p:cNvSpPr/>
          <p:nvPr userDrawn="1"/>
        </p:nvSpPr>
        <p:spPr>
          <a:xfrm rot="20700000" flipH="1">
            <a:off x="10211079" y="3501830"/>
            <a:ext cx="1446793" cy="1440493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solidFill>
            <a:srgbClr val="B3A369">
              <a:alpha val="5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7150100" cy="42256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 Regular"/>
                <a:cs typeface="Roboto Regular"/>
              </a:defRPr>
            </a:lvl1pPr>
            <a:lvl2pPr>
              <a:defRPr>
                <a:latin typeface="Roboto Regular"/>
                <a:cs typeface="Roboto Regular"/>
              </a:defRPr>
            </a:lvl2pPr>
            <a:lvl3pPr>
              <a:defRPr>
                <a:latin typeface="Roboto Regular"/>
                <a:cs typeface="Roboto Regular"/>
              </a:defRPr>
            </a:lvl3pPr>
            <a:lvl4pPr>
              <a:defRPr>
                <a:latin typeface="Roboto Regular"/>
                <a:cs typeface="Roboto Regular"/>
              </a:defRPr>
            </a:lvl4pPr>
            <a:lvl5pPr>
              <a:defRPr>
                <a:latin typeface="Roboto Regular"/>
                <a:cs typeface="Roboto Regular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" y="5934818"/>
            <a:ext cx="12182934" cy="9259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717" y="6207430"/>
            <a:ext cx="2632357" cy="497896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273" y="6464419"/>
            <a:ext cx="735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Roboto Regular"/>
                <a:cs typeface="Roboto Regular"/>
              </a:defRPr>
            </a:lvl1pPr>
          </a:lstStyle>
          <a:p>
            <a:r>
              <a:rPr lang="en-US" dirty="0"/>
              <a:t>©2022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4941" y="6464419"/>
            <a:ext cx="5941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Roboto Regular"/>
                <a:cs typeface="Roboto Regular"/>
              </a:defRPr>
            </a:lvl1pPr>
          </a:lstStyle>
          <a:p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5624011" y="6493093"/>
            <a:ext cx="304258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b="1" dirty="0" err="1">
                <a:latin typeface="Roboto Slab Bold"/>
                <a:cs typeface="Roboto Slab Bold"/>
              </a:rPr>
              <a:t>oshainfo.gatech.edu</a:t>
            </a:r>
            <a:endParaRPr lang="en-US" sz="1400" b="1" dirty="0">
              <a:latin typeface="Roboto Slab Bold"/>
              <a:cs typeface="Roboto Slab Bold"/>
            </a:endParaRPr>
          </a:p>
        </p:txBody>
      </p:sp>
    </p:spTree>
    <p:extLst>
      <p:ext uri="{BB962C8B-B14F-4D97-AF65-F5344CB8AC3E}">
        <p14:creationId xmlns:p14="http://schemas.microsoft.com/office/powerpoint/2010/main" val="1747840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298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729" r:id="rId2"/>
    <p:sldLayoutId id="2147483728" r:id="rId3"/>
    <p:sldLayoutId id="2147483695" r:id="rId4"/>
    <p:sldLayoutId id="2147483717" r:id="rId5"/>
    <p:sldLayoutId id="2147483718" r:id="rId6"/>
    <p:sldLayoutId id="2147483731" r:id="rId7"/>
    <p:sldLayoutId id="2147483719" r:id="rId8"/>
    <p:sldLayoutId id="2147483727" r:id="rId9"/>
    <p:sldLayoutId id="2147483724" r:id="rId10"/>
    <p:sldLayoutId id="2147483730" r:id="rId11"/>
  </p:sldLayoutIdLst>
  <p:txStyles>
    <p:titleStyle>
      <a:lvl1pPr algn="l" defTabSz="342900" rtl="0" eaLnBrk="1" latinLnBrk="0" hangingPunct="1">
        <a:spcBef>
          <a:spcPct val="0"/>
        </a:spcBef>
        <a:buNone/>
        <a:defRPr sz="3600" b="1" kern="1200">
          <a:solidFill>
            <a:srgbClr val="857437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f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jpg"/><Relationship Id="rId4" Type="http://schemas.openxmlformats.org/officeDocument/2006/relationships/image" Target="../media/image16.jf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ha.gov/winter-weather/cold-stress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cdc.gov/niosh/topics/coldstress/" TargetMode="External"/><Relationship Id="rId5" Type="http://schemas.openxmlformats.org/officeDocument/2006/relationships/hyperlink" Target="https://www.weather.gov/safety/cold-wind-chill-chart" TargetMode="External"/><Relationship Id="rId4" Type="http://schemas.openxmlformats.org/officeDocument/2006/relationships/hyperlink" Target="https://www.osha.gov/sites/default/files/publications/OSHA3156.pdf" TargetMode="Externa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222" y="335749"/>
            <a:ext cx="7599777" cy="2643890"/>
          </a:xfrm>
        </p:spPr>
        <p:txBody>
          <a:bodyPr/>
          <a:lstStyle/>
          <a:p>
            <a:r>
              <a:rPr lang="en-US" dirty="0" err="1"/>
              <a:t>Temperaturas</a:t>
            </a:r>
            <a:r>
              <a:rPr lang="en-US" dirty="0"/>
              <a:t> </a:t>
            </a:r>
            <a:r>
              <a:rPr lang="en-US" dirty="0" err="1"/>
              <a:t>extremas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222" y="3021972"/>
            <a:ext cx="8323677" cy="94069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Este material ha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sido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elaborado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bajo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número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subvención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SH-000018-SH3 de la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Administración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Seguridad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Salud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Ocupacional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Estados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Unidos.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información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refleja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necesariamente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las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opiniones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políticas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Estados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Unidos,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mención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nombres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comerciales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productos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comerciales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organizaciones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implica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aprobación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parte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Gobierno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Estados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Unidos.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149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err="1"/>
              <a:t>Abarcaremos</a:t>
            </a:r>
            <a:r>
              <a:rPr lang="en-US" dirty="0"/>
              <a:t>:</a:t>
            </a:r>
            <a:endParaRPr lang="en-US" dirty="0">
              <a:latin typeface="Roboto Regular"/>
              <a:cs typeface="Roboto Regula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Información</a:t>
            </a:r>
            <a:r>
              <a:rPr lang="en-US" sz="2800" dirty="0"/>
              <a:t> </a:t>
            </a:r>
            <a:r>
              <a:rPr lang="en-US" sz="2800" dirty="0" err="1"/>
              <a:t>sobre</a:t>
            </a:r>
            <a:r>
              <a:rPr lang="en-US" sz="2800" dirty="0"/>
              <a:t> OSHA </a:t>
            </a:r>
          </a:p>
          <a:p>
            <a:r>
              <a:rPr lang="en-US" sz="2800" dirty="0" err="1"/>
              <a:t>Trabajar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condiciones</a:t>
            </a:r>
            <a:r>
              <a:rPr lang="en-US" sz="2800" dirty="0"/>
              <a:t> de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extremo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Estrés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Prevención</a:t>
            </a:r>
            <a:r>
              <a:rPr lang="en-US" sz="2800" dirty="0"/>
              <a:t> del </a:t>
            </a:r>
            <a:r>
              <a:rPr lang="en-US" sz="2800" dirty="0" err="1"/>
              <a:t>estrés</a:t>
            </a:r>
            <a:r>
              <a:rPr lang="en-US" sz="2800" dirty="0"/>
              <a:t> </a:t>
            </a:r>
            <a:r>
              <a:rPr lang="en-US" sz="2800" dirty="0" err="1"/>
              <a:t>térmico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Trabajar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condiciones</a:t>
            </a:r>
            <a:r>
              <a:rPr lang="en-US" sz="2800" dirty="0"/>
              <a:t> de </a:t>
            </a:r>
            <a:r>
              <a:rPr lang="en-US" sz="2800" dirty="0" err="1"/>
              <a:t>frío</a:t>
            </a:r>
            <a:r>
              <a:rPr lang="en-US" sz="2800" dirty="0"/>
              <a:t> </a:t>
            </a:r>
            <a:r>
              <a:rPr lang="en-US" sz="2800" dirty="0" err="1"/>
              <a:t>extremo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Estrés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frío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Prevención</a:t>
            </a:r>
            <a:r>
              <a:rPr lang="en-US" sz="2800" dirty="0"/>
              <a:t> del </a:t>
            </a:r>
            <a:r>
              <a:rPr lang="en-US" sz="2800" dirty="0" err="1"/>
              <a:t>estrés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frío</a:t>
            </a:r>
            <a:r>
              <a:rPr lang="en-US" sz="2800" dirty="0"/>
              <a:t>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523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C363F-43C7-1218-CBFB-C943BEE00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y </a:t>
            </a:r>
            <a:r>
              <a:rPr lang="en-US" dirty="0" err="1"/>
              <a:t>objetivos</a:t>
            </a:r>
            <a:r>
              <a:rPr lang="en-US" dirty="0"/>
              <a:t> de la </a:t>
            </a:r>
            <a:r>
              <a:rPr lang="en-US" dirty="0" err="1"/>
              <a:t>clase</a:t>
            </a:r>
            <a:r>
              <a:rPr lang="en-US" dirty="0"/>
              <a:t>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D809BE8-D772-1073-1533-7744C812F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430000" cy="4225650"/>
          </a:xfrm>
        </p:spPr>
        <p:txBody>
          <a:bodyPr/>
          <a:lstStyle/>
          <a:p>
            <a:r>
              <a:rPr lang="en-US" dirty="0" err="1">
                <a:latin typeface="Roboto Regular"/>
                <a:cs typeface="Roboto Regular"/>
              </a:rPr>
              <a:t>Antecedentes</a:t>
            </a:r>
            <a:r>
              <a:rPr lang="en-US" dirty="0">
                <a:latin typeface="Roboto Regular"/>
                <a:cs typeface="Roboto Regular"/>
              </a:rPr>
              <a:t> de la OSHA</a:t>
            </a:r>
          </a:p>
          <a:p>
            <a:r>
              <a:rPr lang="en-US" dirty="0" err="1">
                <a:latin typeface="Roboto Regular"/>
                <a:cs typeface="Roboto Regular"/>
              </a:rPr>
              <a:t>Peligros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trabajar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condiciones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extremo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Cómo</a:t>
            </a:r>
            <a:r>
              <a:rPr lang="en-US" dirty="0">
                <a:latin typeface="Roboto Regular"/>
                <a:cs typeface="Roboto Regular"/>
              </a:rPr>
              <a:t> se </a:t>
            </a:r>
            <a:r>
              <a:rPr lang="en-US" dirty="0" err="1">
                <a:latin typeface="Roboto Regular"/>
                <a:cs typeface="Roboto Regular"/>
              </a:rPr>
              <a:t>desarrolla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el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y </a:t>
            </a:r>
            <a:r>
              <a:rPr lang="en-US" dirty="0" err="1">
                <a:latin typeface="Roboto Regular"/>
                <a:cs typeface="Roboto Regular"/>
              </a:rPr>
              <a:t>tipos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trastornos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Síntomas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los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trastornos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y </a:t>
            </a:r>
            <a:r>
              <a:rPr lang="en-US" dirty="0" err="1">
                <a:latin typeface="Roboto Regular"/>
                <a:cs typeface="Roboto Regular"/>
              </a:rPr>
              <a:t>medidas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primeros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auxilios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Prevención</a:t>
            </a:r>
            <a:r>
              <a:rPr lang="en-US" dirty="0">
                <a:latin typeface="Roboto Regular"/>
                <a:cs typeface="Roboto Regular"/>
              </a:rPr>
              <a:t> del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Peligros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trabajar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condiciones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frío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extremo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Cómo</a:t>
            </a:r>
            <a:r>
              <a:rPr lang="en-US" dirty="0">
                <a:latin typeface="Roboto Regular"/>
                <a:cs typeface="Roboto Regular"/>
              </a:rPr>
              <a:t> se </a:t>
            </a:r>
            <a:r>
              <a:rPr lang="en-US" dirty="0" err="1">
                <a:latin typeface="Roboto Regular"/>
                <a:cs typeface="Roboto Regular"/>
              </a:rPr>
              <a:t>desarrollan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el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frío</a:t>
            </a:r>
            <a:r>
              <a:rPr lang="en-US" dirty="0">
                <a:latin typeface="Roboto Regular"/>
                <a:cs typeface="Roboto Regular"/>
              </a:rPr>
              <a:t> y </a:t>
            </a:r>
            <a:r>
              <a:rPr lang="en-US" dirty="0" err="1">
                <a:latin typeface="Roboto Regular"/>
                <a:cs typeface="Roboto Regular"/>
              </a:rPr>
              <a:t>los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trastornos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frío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Síntomas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los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trastornos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frío</a:t>
            </a:r>
            <a:r>
              <a:rPr lang="en-US" dirty="0">
                <a:latin typeface="Roboto Regular"/>
                <a:cs typeface="Roboto Regular"/>
              </a:rPr>
              <a:t> y </a:t>
            </a:r>
            <a:r>
              <a:rPr lang="en-US" dirty="0" err="1">
                <a:latin typeface="Roboto Regular"/>
                <a:cs typeface="Roboto Regular"/>
              </a:rPr>
              <a:t>medidas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primeros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auxilios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Prevención</a:t>
            </a:r>
            <a:r>
              <a:rPr lang="en-US" dirty="0">
                <a:latin typeface="Roboto Regular"/>
                <a:cs typeface="Roboto Regular"/>
              </a:rPr>
              <a:t> del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frío</a:t>
            </a:r>
            <a:r>
              <a:rPr lang="en-US" dirty="0">
                <a:latin typeface="Roboto Regular"/>
                <a:cs typeface="Roboto Regular"/>
              </a:rPr>
              <a:t>  </a:t>
            </a:r>
          </a:p>
          <a:p>
            <a:r>
              <a:rPr lang="en-US" dirty="0" err="1">
                <a:latin typeface="Roboto Regular"/>
                <a:cs typeface="Roboto Regular"/>
              </a:rPr>
              <a:t>Resumen</a:t>
            </a:r>
            <a:r>
              <a:rPr lang="en-US" dirty="0">
                <a:latin typeface="Roboto Regular"/>
                <a:cs typeface="Roboto Regular"/>
              </a:rPr>
              <a:t>, debate y </a:t>
            </a:r>
            <a:r>
              <a:rPr lang="en-US" dirty="0" err="1">
                <a:latin typeface="Roboto Regular"/>
                <a:cs typeface="Roboto Regular"/>
              </a:rPr>
              <a:t>conclusiones</a:t>
            </a:r>
            <a:r>
              <a:rPr lang="en-US" dirty="0">
                <a:latin typeface="Roboto Regular"/>
                <a:cs typeface="Roboto Regular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373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C15010-3AB1-D62B-485B-05677A20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Derechos y </a:t>
            </a:r>
            <a:r>
              <a:rPr lang="en-US" sz="3200" dirty="0" err="1"/>
              <a:t>responsabilidades</a:t>
            </a:r>
            <a:r>
              <a:rPr lang="en-US" sz="3200" dirty="0"/>
              <a:t> del </a:t>
            </a:r>
            <a:r>
              <a:rPr lang="en-US" sz="3200" dirty="0" err="1"/>
              <a:t>patrono</a:t>
            </a:r>
            <a:r>
              <a:rPr lang="en-US" sz="3200" dirty="0"/>
              <a:t>		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72E610-4D9D-956C-4794-251869B2C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8053552" cy="4225650"/>
          </a:xfrm>
        </p:spPr>
        <p:txBody>
          <a:bodyPr/>
          <a:lstStyle/>
          <a:p>
            <a:r>
              <a:rPr lang="en-US" sz="2800" dirty="0"/>
              <a:t>Los </a:t>
            </a:r>
            <a:r>
              <a:rPr lang="en-US" sz="2800" dirty="0" err="1"/>
              <a:t>patronos</a:t>
            </a:r>
            <a:r>
              <a:rPr lang="en-US" sz="2800" dirty="0"/>
              <a:t> </a:t>
            </a:r>
            <a:r>
              <a:rPr lang="en-US" sz="2800" dirty="0" err="1"/>
              <a:t>tienen</a:t>
            </a:r>
            <a:r>
              <a:rPr lang="en-US" sz="2800" dirty="0"/>
              <a:t> la </a:t>
            </a:r>
            <a:r>
              <a:rPr lang="en-US" sz="2800" dirty="0" err="1"/>
              <a:t>responsabilidad</a:t>
            </a:r>
            <a:r>
              <a:rPr lang="en-US" sz="2800" dirty="0"/>
              <a:t> de </a:t>
            </a:r>
            <a:r>
              <a:rPr lang="en-US" sz="2800" dirty="0" err="1"/>
              <a:t>cumplir</a:t>
            </a:r>
            <a:r>
              <a:rPr lang="en-US" sz="2800" dirty="0"/>
              <a:t>, </a:t>
            </a:r>
            <a:r>
              <a:rPr lang="en-US" sz="2800" dirty="0" err="1"/>
              <a:t>como</a:t>
            </a:r>
            <a:r>
              <a:rPr lang="en-US" sz="2800" dirty="0"/>
              <a:t> </a:t>
            </a:r>
            <a:r>
              <a:rPr lang="en-US" sz="2800" dirty="0" err="1"/>
              <a:t>mínimo</a:t>
            </a:r>
            <a:r>
              <a:rPr lang="en-US" sz="2800" dirty="0"/>
              <a:t>, la Ley OSH</a:t>
            </a:r>
          </a:p>
          <a:p>
            <a:r>
              <a:rPr lang="en-US" sz="2800" dirty="0"/>
              <a:t>Los </a:t>
            </a:r>
            <a:r>
              <a:rPr lang="en-US" sz="2800" dirty="0" err="1"/>
              <a:t>patronos</a:t>
            </a:r>
            <a:r>
              <a:rPr lang="en-US" sz="2800" dirty="0"/>
              <a:t> </a:t>
            </a:r>
            <a:r>
              <a:rPr lang="en-US" sz="2800" dirty="0" err="1"/>
              <a:t>deben</a:t>
            </a:r>
            <a:r>
              <a:rPr lang="en-US" sz="2800" dirty="0"/>
              <a:t> </a:t>
            </a:r>
            <a:r>
              <a:rPr lang="en-US" sz="2800" dirty="0" err="1"/>
              <a:t>actuar</a:t>
            </a:r>
            <a:r>
              <a:rPr lang="en-US" sz="2800" dirty="0"/>
              <a:t> con la diligencia </a:t>
            </a:r>
            <a:r>
              <a:rPr lang="en-US" sz="2800" dirty="0" err="1"/>
              <a:t>apropiada</a:t>
            </a:r>
            <a:r>
              <a:rPr lang="en-US" sz="2800" dirty="0"/>
              <a:t> para </a:t>
            </a:r>
            <a:r>
              <a:rPr lang="en-US" sz="2800" dirty="0" err="1"/>
              <a:t>detectar</a:t>
            </a:r>
            <a:r>
              <a:rPr lang="en-US" sz="2800" dirty="0"/>
              <a:t> y </a:t>
            </a:r>
            <a:r>
              <a:rPr lang="en-US" sz="2800" dirty="0" err="1"/>
              <a:t>corregir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peligros</a:t>
            </a:r>
            <a:r>
              <a:rPr lang="en-US" sz="2800" dirty="0"/>
              <a:t> de </a:t>
            </a:r>
            <a:r>
              <a:rPr lang="en-US" sz="2800" dirty="0" err="1"/>
              <a:t>seguridad</a:t>
            </a:r>
            <a:r>
              <a:rPr lang="en-US" sz="2800" dirty="0"/>
              <a:t> y </a:t>
            </a:r>
            <a:r>
              <a:rPr lang="en-US" sz="2800" dirty="0" err="1"/>
              <a:t>salud</a:t>
            </a:r>
            <a:endParaRPr lang="en-US" sz="2800" dirty="0"/>
          </a:p>
          <a:p>
            <a:endParaRPr lang="en-US" dirty="0"/>
          </a:p>
        </p:txBody>
      </p:sp>
      <p:pic>
        <p:nvPicPr>
          <p:cNvPr id="5" name="Picture 4" descr="This slide has a picture of the old OSHA poster " title="OSHA Poster">
            <a:extLst>
              <a:ext uri="{FF2B5EF4-FFF2-40B4-BE49-F238E27FC236}">
                <a16:creationId xmlns:a16="http://schemas.microsoft.com/office/drawing/2014/main" id="{86EFE51C-E004-8FDE-3BB8-2BDFC1770E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9250" y="276814"/>
            <a:ext cx="2413640" cy="3322778"/>
          </a:xfrm>
          <a:prstGeom prst="rect">
            <a:avLst/>
          </a:prstGeom>
        </p:spPr>
      </p:pic>
      <p:pic>
        <p:nvPicPr>
          <p:cNvPr id="4" name="Picture 3" descr="2015 version of the OSHA Poster" title="OSHA Poster">
            <a:extLst>
              <a:ext uri="{FF2B5EF4-FFF2-40B4-BE49-F238E27FC236}">
                <a16:creationId xmlns:a16="http://schemas.microsoft.com/office/drawing/2014/main" id="{94AF71EB-EBC6-07E1-E68B-B7508798C1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0903" y="2460263"/>
            <a:ext cx="2545167" cy="349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37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B40585-5110-08C9-1E9F-F51DEBF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/>
          <a:lstStyle/>
          <a:p>
            <a:r>
              <a:rPr lang="en-US" dirty="0"/>
              <a:t>Derechos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	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F53C4B-51A2-32A7-09F6-D2DB1155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430000" cy="4741178"/>
          </a:xfrm>
        </p:spPr>
        <p:txBody>
          <a:bodyPr/>
          <a:lstStyle/>
          <a:p>
            <a:r>
              <a:rPr lang="en-US" sz="2400" dirty="0"/>
              <a:t>Un </a:t>
            </a:r>
            <a:r>
              <a:rPr lang="en-US" sz="2400" dirty="0" err="1"/>
              <a:t>lugar</a:t>
            </a:r>
            <a:r>
              <a:rPr lang="en-US" sz="2400" dirty="0"/>
              <a:t> de </a:t>
            </a:r>
            <a:r>
              <a:rPr lang="en-US" sz="2400" dirty="0" err="1"/>
              <a:t>trabajo</a:t>
            </a:r>
            <a:r>
              <a:rPr lang="en-US" sz="2400" dirty="0"/>
              <a:t> libre de </a:t>
            </a:r>
            <a:r>
              <a:rPr lang="en-US" sz="2400" dirty="0" err="1"/>
              <a:t>peligros</a:t>
            </a:r>
            <a:r>
              <a:rPr lang="en-US" sz="2400" dirty="0"/>
              <a:t> </a:t>
            </a:r>
            <a:r>
              <a:rPr lang="en-US" sz="2400" dirty="0" err="1"/>
              <a:t>conocidos</a:t>
            </a:r>
            <a:endParaRPr lang="en-US" sz="2400" dirty="0"/>
          </a:p>
          <a:p>
            <a:r>
              <a:rPr lang="en-US" sz="2400" dirty="0" err="1"/>
              <a:t>Reportar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problemas</a:t>
            </a:r>
            <a:r>
              <a:rPr lang="en-US" sz="2400" dirty="0"/>
              <a:t> de </a:t>
            </a:r>
            <a:r>
              <a:rPr lang="en-US" sz="2400" dirty="0" err="1"/>
              <a:t>seguridad</a:t>
            </a:r>
            <a:r>
              <a:rPr lang="en-US" sz="2400" dirty="0"/>
              <a:t> y </a:t>
            </a:r>
            <a:r>
              <a:rPr lang="en-US" sz="2400" dirty="0" err="1"/>
              <a:t>salud</a:t>
            </a:r>
            <a:r>
              <a:rPr lang="en-US" sz="2400" dirty="0"/>
              <a:t> y/o las </a:t>
            </a:r>
            <a:r>
              <a:rPr lang="en-US" sz="2400" dirty="0" err="1"/>
              <a:t>lesiones</a:t>
            </a:r>
            <a:r>
              <a:rPr lang="en-US" sz="2400" dirty="0"/>
              <a:t> y las </a:t>
            </a:r>
            <a:r>
              <a:rPr lang="en-US" sz="2400" dirty="0" err="1"/>
              <a:t>enfermedades</a:t>
            </a:r>
            <a:r>
              <a:rPr lang="en-US" sz="2400" dirty="0"/>
              <a:t> sin </a:t>
            </a:r>
            <a:r>
              <a:rPr lang="en-US" sz="2400" dirty="0" err="1"/>
              <a:t>represalias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Presentar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denuncia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caso</a:t>
            </a:r>
            <a:r>
              <a:rPr lang="en-US" sz="2400" dirty="0"/>
              <a:t> de </a:t>
            </a:r>
            <a:r>
              <a:rPr lang="en-US" sz="2400" dirty="0" err="1"/>
              <a:t>discriminación</a:t>
            </a:r>
            <a:r>
              <a:rPr lang="en-US" sz="2400" dirty="0"/>
              <a:t> </a:t>
            </a:r>
            <a:r>
              <a:rPr lang="en-US" sz="2400" dirty="0" err="1"/>
              <a:t>conforme</a:t>
            </a:r>
            <a:r>
              <a:rPr lang="en-US" sz="2400" dirty="0"/>
              <a:t> al </a:t>
            </a:r>
            <a:r>
              <a:rPr lang="en-US" sz="2400" dirty="0" err="1"/>
              <a:t>artículo</a:t>
            </a:r>
            <a:r>
              <a:rPr lang="en-US" sz="2400" dirty="0"/>
              <a:t> 11 (c) de la Ley OSH, que </a:t>
            </a:r>
            <a:r>
              <a:rPr lang="en-US" sz="2400" dirty="0" err="1"/>
              <a:t>prohíbe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despido</a:t>
            </a:r>
            <a:r>
              <a:rPr lang="en-US" sz="2400" dirty="0"/>
              <a:t> o la </a:t>
            </a:r>
            <a:r>
              <a:rPr lang="en-US" sz="2400" dirty="0" err="1"/>
              <a:t>discriminación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parte</a:t>
            </a:r>
            <a:r>
              <a:rPr lang="en-US" sz="2400" dirty="0"/>
              <a:t> de "</a:t>
            </a:r>
            <a:r>
              <a:rPr lang="en-US" sz="2400" dirty="0" err="1"/>
              <a:t>cualquier</a:t>
            </a:r>
            <a:r>
              <a:rPr lang="en-US" sz="2400" dirty="0"/>
              <a:t> persona" contra </a:t>
            </a:r>
            <a:r>
              <a:rPr lang="en-US" sz="2400" dirty="0" err="1"/>
              <a:t>cualquier</a:t>
            </a:r>
            <a:r>
              <a:rPr lang="en-US" sz="2400" dirty="0"/>
              <a:t> </a:t>
            </a:r>
            <a:r>
              <a:rPr lang="en-US" sz="2400" dirty="0" err="1"/>
              <a:t>empleado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actividad</a:t>
            </a:r>
            <a:r>
              <a:rPr lang="en-US" sz="2400" dirty="0"/>
              <a:t> </a:t>
            </a:r>
            <a:r>
              <a:rPr lang="en-US" sz="2400" dirty="0" err="1"/>
              <a:t>relacionada</a:t>
            </a:r>
            <a:r>
              <a:rPr lang="en-US" sz="2400" dirty="0"/>
              <a:t> con la OSHA;</a:t>
            </a:r>
          </a:p>
          <a:p>
            <a:r>
              <a:rPr lang="en-US" sz="2400" dirty="0" err="1"/>
              <a:t>Presentar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denuncia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se le </a:t>
            </a:r>
            <a:r>
              <a:rPr lang="en-US" sz="2400" dirty="0" err="1"/>
              <a:t>castiga</a:t>
            </a:r>
            <a:r>
              <a:rPr lang="en-US" sz="2400" dirty="0"/>
              <a:t> o </a:t>
            </a:r>
            <a:r>
              <a:rPr lang="en-US" sz="2400" dirty="0" err="1"/>
              <a:t>discrimina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actuar</a:t>
            </a:r>
            <a:r>
              <a:rPr lang="en-US" sz="2400" dirty="0"/>
              <a:t> </a:t>
            </a:r>
            <a:r>
              <a:rPr lang="en-US" sz="2400" dirty="0" err="1"/>
              <a:t>como</a:t>
            </a:r>
            <a:r>
              <a:rPr lang="en-US" sz="2400" dirty="0"/>
              <a:t> "</a:t>
            </a:r>
            <a:r>
              <a:rPr lang="en-US" sz="2400" dirty="0" err="1"/>
              <a:t>denunciante</a:t>
            </a:r>
            <a:r>
              <a:rPr lang="en-US" sz="2400" dirty="0"/>
              <a:t> </a:t>
            </a:r>
            <a:r>
              <a:rPr lang="en-US" sz="2400" dirty="0" err="1"/>
              <a:t>interno</a:t>
            </a:r>
            <a:r>
              <a:rPr lang="en-US" sz="2400" dirty="0"/>
              <a:t>"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virtud</a:t>
            </a:r>
            <a:r>
              <a:rPr lang="en-US" sz="2400" dirty="0"/>
              <a:t> de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códigos</a:t>
            </a:r>
            <a:r>
              <a:rPr lang="en-US" sz="2400" dirty="0"/>
              <a:t> federales </a:t>
            </a:r>
            <a:r>
              <a:rPr lang="en-US" sz="2400" dirty="0" err="1"/>
              <a:t>adicionales</a:t>
            </a:r>
            <a:r>
              <a:rPr lang="en-US" sz="2400" dirty="0"/>
              <a:t> </a:t>
            </a:r>
            <a:r>
              <a:rPr lang="en-US" sz="2400" dirty="0" err="1"/>
              <a:t>sobre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que </a:t>
            </a:r>
            <a:r>
              <a:rPr lang="en-US" sz="2400" dirty="0" err="1"/>
              <a:t>tiene</a:t>
            </a:r>
            <a:r>
              <a:rPr lang="en-US" sz="2400" dirty="0"/>
              <a:t> </a:t>
            </a:r>
            <a:r>
              <a:rPr lang="en-US" sz="2400" dirty="0" err="1"/>
              <a:t>jurisdicción</a:t>
            </a:r>
            <a:r>
              <a:rPr lang="en-US" sz="2400" dirty="0"/>
              <a:t> la OSHA</a:t>
            </a:r>
          </a:p>
          <a:p>
            <a:r>
              <a:rPr lang="en-US" sz="2400" dirty="0" err="1"/>
              <a:t>Recibir</a:t>
            </a:r>
            <a:r>
              <a:rPr lang="en-US" sz="2400" dirty="0"/>
              <a:t> la </a:t>
            </a:r>
            <a:r>
              <a:rPr lang="en-US" sz="2400" dirty="0" err="1"/>
              <a:t>capacitación</a:t>
            </a:r>
            <a:r>
              <a:rPr lang="en-US" sz="2400" dirty="0"/>
              <a:t> </a:t>
            </a:r>
            <a:r>
              <a:rPr lang="en-US" sz="2400" dirty="0" err="1"/>
              <a:t>adecuada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un </a:t>
            </a:r>
            <a:r>
              <a:rPr lang="en-US" sz="2400" dirty="0" err="1"/>
              <a:t>idioma</a:t>
            </a:r>
            <a:r>
              <a:rPr lang="en-US" sz="2400" dirty="0"/>
              <a:t> y con un </a:t>
            </a:r>
            <a:r>
              <a:rPr lang="en-US" sz="2400" dirty="0" err="1"/>
              <a:t>vocabulario</a:t>
            </a:r>
            <a:r>
              <a:rPr lang="en-US" sz="2400" dirty="0"/>
              <a:t> que se </a:t>
            </a:r>
            <a:r>
              <a:rPr lang="en-US" sz="2400" dirty="0" err="1"/>
              <a:t>entienda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26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AE8DA8-27FA-671E-1C3A-5795D8FA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Derechos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(</a:t>
            </a:r>
            <a:r>
              <a:rPr lang="en-US" dirty="0" err="1"/>
              <a:t>continuación</a:t>
            </a:r>
            <a:r>
              <a:rPr lang="en-US" dirty="0"/>
              <a:t>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9697DA-CEE0-A74B-D876-989526A7B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Solicitar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inspección</a:t>
            </a:r>
            <a:r>
              <a:rPr lang="en-US" sz="2800" dirty="0"/>
              <a:t> OSHA de sus </a:t>
            </a:r>
            <a:r>
              <a:rPr lang="en-US" sz="2800" dirty="0" err="1"/>
              <a:t>instalaciones</a:t>
            </a:r>
            <a:r>
              <a:rPr lang="en-US" sz="2800" dirty="0"/>
              <a:t> (</a:t>
            </a:r>
            <a:r>
              <a:rPr lang="en-US" sz="2800" dirty="0" err="1"/>
              <a:t>confidencial</a:t>
            </a:r>
            <a:r>
              <a:rPr lang="en-US" sz="2800" dirty="0"/>
              <a:t>)</a:t>
            </a:r>
          </a:p>
          <a:p>
            <a:r>
              <a:rPr lang="en-US" sz="2800" dirty="0" err="1"/>
              <a:t>Participar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inspección</a:t>
            </a:r>
            <a:r>
              <a:rPr lang="en-US" sz="2800" dirty="0"/>
              <a:t> de la OSHA</a:t>
            </a:r>
          </a:p>
          <a:p>
            <a:r>
              <a:rPr lang="en-US" sz="2800" dirty="0"/>
              <a:t>Hablar </a:t>
            </a:r>
            <a:r>
              <a:rPr lang="en-US" sz="2800" dirty="0" err="1"/>
              <a:t>en</a:t>
            </a:r>
            <a:r>
              <a:rPr lang="en-US" sz="2800" dirty="0"/>
              <a:t> privado con un inspector de la OSHA</a:t>
            </a:r>
          </a:p>
          <a:p>
            <a:r>
              <a:rPr lang="en-US" sz="2800" dirty="0"/>
              <a:t>Ver las </a:t>
            </a:r>
            <a:r>
              <a:rPr lang="en-US" sz="2800" dirty="0" err="1"/>
              <a:t>citaciones</a:t>
            </a:r>
            <a:r>
              <a:rPr lang="en-US" sz="2800" dirty="0"/>
              <a:t> de la OSHA</a:t>
            </a:r>
          </a:p>
          <a:p>
            <a:r>
              <a:rPr lang="en-US" sz="2800" dirty="0" err="1"/>
              <a:t>Solicitar</a:t>
            </a:r>
            <a:r>
              <a:rPr lang="en-US" sz="2800" dirty="0"/>
              <a:t> </a:t>
            </a:r>
            <a:r>
              <a:rPr lang="en-US" sz="2800" dirty="0" err="1"/>
              <a:t>historiales</a:t>
            </a:r>
            <a:r>
              <a:rPr lang="en-US" sz="2800" dirty="0"/>
              <a:t> </a:t>
            </a:r>
            <a:r>
              <a:rPr lang="en-US" sz="2800" dirty="0" err="1"/>
              <a:t>médicos</a:t>
            </a:r>
            <a:r>
              <a:rPr lang="en-US" sz="2800" dirty="0"/>
              <a:t>, </a:t>
            </a:r>
            <a:r>
              <a:rPr lang="en-US" sz="2800" dirty="0" err="1"/>
              <a:t>pruebas</a:t>
            </a:r>
            <a:r>
              <a:rPr lang="en-US" sz="2800" dirty="0"/>
              <a:t> de </a:t>
            </a:r>
            <a:r>
              <a:rPr lang="en-US" sz="2800" dirty="0" err="1"/>
              <a:t>medición</a:t>
            </a:r>
            <a:r>
              <a:rPr lang="en-US" sz="2800" dirty="0"/>
              <a:t> de </a:t>
            </a:r>
            <a:r>
              <a:rPr lang="en-US" sz="2800" dirty="0" err="1"/>
              <a:t>riesgos</a:t>
            </a:r>
            <a:r>
              <a:rPr lang="en-US" sz="2800" dirty="0"/>
              <a:t> y </a:t>
            </a:r>
            <a:r>
              <a:rPr lang="en-US" sz="2800" dirty="0" err="1"/>
              <a:t>registros</a:t>
            </a:r>
            <a:r>
              <a:rPr lang="en-US" sz="2800" dirty="0"/>
              <a:t> de </a:t>
            </a:r>
            <a:r>
              <a:rPr lang="en-US" sz="2800" dirty="0" err="1"/>
              <a:t>lesiones</a:t>
            </a:r>
            <a:r>
              <a:rPr lang="en-US" sz="2800" dirty="0"/>
              <a:t>/</a:t>
            </a:r>
            <a:r>
              <a:rPr lang="en-US" sz="2800" dirty="0" err="1"/>
              <a:t>enfermedades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499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Image of a thermostat with the sun in the background. &#10;">
            <a:extLst>
              <a:ext uri="{FF2B5EF4-FFF2-40B4-BE49-F238E27FC236}">
                <a16:creationId xmlns:a16="http://schemas.microsoft.com/office/drawing/2014/main" id="{365029FA-FD36-3575-3070-09FEE97937B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2887" y="1073220"/>
            <a:ext cx="4152502" cy="4611903"/>
          </a:xfrm>
          <a:noFill/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C5FD2EC0-5C7E-C582-0E95-FCC00C1A5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611" y="735282"/>
            <a:ext cx="7739535" cy="2643890"/>
          </a:xfrm>
        </p:spPr>
        <p:txBody>
          <a:bodyPr/>
          <a:lstStyle/>
          <a:p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extremo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400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81297D-04ED-6855-DF5A-5C6DFA5CB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49875"/>
            <a:ext cx="11430000" cy="1014761"/>
          </a:xfrm>
        </p:spPr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Conoce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hechos</a:t>
            </a:r>
            <a:r>
              <a:rPr lang="en-US" dirty="0"/>
              <a:t>?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2F975AC-5133-A4E6-00AC-4589FEB03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766599"/>
            <a:ext cx="11811000" cy="4225650"/>
          </a:xfrm>
        </p:spPr>
        <p:txBody>
          <a:bodyPr/>
          <a:lstStyle/>
          <a:p>
            <a:r>
              <a:rPr lang="en-US" sz="2400" dirty="0"/>
              <a:t>El </a:t>
            </a:r>
            <a:r>
              <a:rPr lang="en-US" sz="2400" dirty="0" err="1"/>
              <a:t>estrés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deberse</a:t>
            </a:r>
            <a:r>
              <a:rPr lang="en-US" sz="2400" dirty="0"/>
              <a:t> al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generado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músculos</a:t>
            </a:r>
            <a:r>
              <a:rPr lang="en-US" sz="2400" dirty="0"/>
              <a:t> que se </a:t>
            </a:r>
            <a:r>
              <a:rPr lang="en-US" sz="2400" dirty="0" err="1"/>
              <a:t>acumula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cuerpo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/>
              <a:t>	- ¿</a:t>
            </a:r>
            <a:r>
              <a:rPr lang="en-US" sz="2400" dirty="0" err="1"/>
              <a:t>Verdadero</a:t>
            </a:r>
            <a:r>
              <a:rPr lang="en-US" sz="2400" dirty="0"/>
              <a:t> o </a:t>
            </a:r>
            <a:r>
              <a:rPr lang="en-US" sz="2400" dirty="0" err="1"/>
              <a:t>falso</a:t>
            </a:r>
            <a:r>
              <a:rPr lang="en-US" sz="2400" dirty="0"/>
              <a:t>?</a:t>
            </a:r>
          </a:p>
          <a:p>
            <a:r>
              <a:rPr lang="en-US" sz="2400" dirty="0"/>
              <a:t>El </a:t>
            </a:r>
            <a:r>
              <a:rPr lang="en-US" sz="2400" dirty="0" err="1"/>
              <a:t>momento</a:t>
            </a:r>
            <a:r>
              <a:rPr lang="en-US" sz="2400" dirty="0"/>
              <a:t> de </a:t>
            </a:r>
            <a:r>
              <a:rPr lang="en-US" sz="2400" dirty="0" err="1"/>
              <a:t>beber</a:t>
            </a:r>
            <a:r>
              <a:rPr lang="en-US" sz="2400" dirty="0"/>
              <a:t> </a:t>
            </a:r>
            <a:r>
              <a:rPr lang="en-US" sz="2400" dirty="0" err="1"/>
              <a:t>agua</a:t>
            </a:r>
            <a:r>
              <a:rPr lang="en-US" sz="2400" dirty="0"/>
              <a:t> es </a:t>
            </a:r>
            <a:r>
              <a:rPr lang="en-US" sz="2400" dirty="0" err="1"/>
              <a:t>cuando</a:t>
            </a:r>
            <a:r>
              <a:rPr lang="en-US" sz="2400" dirty="0"/>
              <a:t> se </a:t>
            </a:r>
            <a:r>
              <a:rPr lang="en-US" sz="2400" dirty="0" err="1"/>
              <a:t>tiene</a:t>
            </a:r>
            <a:r>
              <a:rPr lang="en-US" sz="2400" dirty="0"/>
              <a:t> sed.</a:t>
            </a:r>
          </a:p>
          <a:p>
            <a:pPr marL="0" indent="0">
              <a:buNone/>
            </a:pPr>
            <a:r>
              <a:rPr lang="en-US" sz="2400" dirty="0"/>
              <a:t>	- ¿</a:t>
            </a:r>
            <a:r>
              <a:rPr lang="en-US" sz="2400" dirty="0" err="1"/>
              <a:t>Verdadero</a:t>
            </a:r>
            <a:r>
              <a:rPr lang="en-US" sz="2400" dirty="0"/>
              <a:t> o </a:t>
            </a:r>
            <a:r>
              <a:rPr lang="en-US" sz="2400" dirty="0" err="1"/>
              <a:t>falso</a:t>
            </a:r>
            <a:r>
              <a:rPr lang="en-US" sz="2400" dirty="0"/>
              <a:t>?</a:t>
            </a:r>
          </a:p>
          <a:p>
            <a:r>
              <a:rPr lang="en-US" sz="2400" dirty="0"/>
              <a:t>¿</a:t>
            </a:r>
            <a:r>
              <a:rPr lang="en-US" sz="2400" dirty="0" err="1"/>
              <a:t>Qué</a:t>
            </a:r>
            <a:r>
              <a:rPr lang="en-US" sz="2400" dirty="0"/>
              <a:t> es lo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importante</a:t>
            </a:r>
            <a:r>
              <a:rPr lang="en-US" sz="2400" dirty="0"/>
              <a:t> que </a:t>
            </a:r>
            <a:r>
              <a:rPr lang="en-US" sz="2400" dirty="0" err="1"/>
              <a:t>debería</a:t>
            </a:r>
            <a:r>
              <a:rPr lang="en-US" sz="2400" dirty="0"/>
              <a:t> saber para </a:t>
            </a:r>
            <a:r>
              <a:rPr lang="en-US" sz="2400" dirty="0" err="1"/>
              <a:t>prevenir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estrés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?</a:t>
            </a:r>
          </a:p>
          <a:p>
            <a:pPr marL="0" indent="0">
              <a:buNone/>
            </a:pPr>
            <a:r>
              <a:rPr lang="en-US" sz="2400" dirty="0"/>
              <a:t>	- A. Agua B. Sombra C. Descanso D. Las </a:t>
            </a:r>
            <a:r>
              <a:rPr lang="en-US" sz="2400" dirty="0" err="1"/>
              <a:t>tres</a:t>
            </a:r>
            <a:r>
              <a:rPr lang="en-US" sz="2400" dirty="0"/>
              <a:t> </a:t>
            </a:r>
            <a:r>
              <a:rPr lang="en-US" sz="2400" dirty="0" err="1"/>
              <a:t>cosas</a:t>
            </a:r>
            <a:r>
              <a:rPr lang="en-US" sz="2400" dirty="0"/>
              <a:t> son </a:t>
            </a:r>
            <a:r>
              <a:rPr lang="en-US" sz="2400" dirty="0" err="1"/>
              <a:t>importantes</a:t>
            </a:r>
            <a:endParaRPr lang="en-US" sz="2400" dirty="0"/>
          </a:p>
          <a:p>
            <a:r>
              <a:rPr lang="en-US" sz="2400" dirty="0"/>
              <a:t>La </a:t>
            </a:r>
            <a:r>
              <a:rPr lang="en-US" sz="2400" dirty="0" err="1"/>
              <a:t>evaporación</a:t>
            </a:r>
            <a:r>
              <a:rPr lang="en-US" sz="2400" dirty="0"/>
              <a:t> del sudor es la forma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importante</a:t>
            </a:r>
            <a:r>
              <a:rPr lang="en-US" sz="2400" dirty="0"/>
              <a:t> que </a:t>
            </a:r>
            <a:r>
              <a:rPr lang="en-US" sz="2400" dirty="0" err="1"/>
              <a:t>tiene</a:t>
            </a:r>
            <a:r>
              <a:rPr lang="en-US" sz="2400" dirty="0"/>
              <a:t> </a:t>
            </a:r>
            <a:r>
              <a:rPr lang="en-US" sz="2400" dirty="0" err="1"/>
              <a:t>nuestro</a:t>
            </a:r>
            <a:r>
              <a:rPr lang="en-US" sz="2400" dirty="0"/>
              <a:t> </a:t>
            </a:r>
            <a:r>
              <a:rPr lang="en-US" sz="2400" dirty="0" err="1"/>
              <a:t>cuerpo</a:t>
            </a:r>
            <a:r>
              <a:rPr lang="en-US" sz="2400" dirty="0"/>
              <a:t> de </a:t>
            </a:r>
            <a:r>
              <a:rPr lang="en-US" sz="2400" dirty="0" err="1"/>
              <a:t>deshacerse</a:t>
            </a:r>
            <a:r>
              <a:rPr lang="en-US" sz="2400" dirty="0"/>
              <a:t> del </a:t>
            </a:r>
            <a:r>
              <a:rPr lang="en-US" sz="2400" dirty="0" err="1"/>
              <a:t>calor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/>
              <a:t>	- ¿</a:t>
            </a:r>
            <a:r>
              <a:rPr lang="en-US" sz="2400" dirty="0" err="1"/>
              <a:t>Verdadero</a:t>
            </a:r>
            <a:r>
              <a:rPr lang="en-US" sz="2400" dirty="0"/>
              <a:t> o </a:t>
            </a:r>
            <a:r>
              <a:rPr lang="en-US" sz="2400" dirty="0" err="1"/>
              <a:t>falso</a:t>
            </a:r>
            <a:r>
              <a:rPr lang="en-US" sz="2400" dirty="0"/>
              <a:t>?</a:t>
            </a:r>
          </a:p>
          <a:p>
            <a:r>
              <a:rPr lang="en-US" sz="2400" dirty="0"/>
              <a:t>Más del 70% de </a:t>
            </a:r>
            <a:r>
              <a:rPr lang="en-US" sz="2400" dirty="0" err="1"/>
              <a:t>quienes</a:t>
            </a:r>
            <a:r>
              <a:rPr lang="en-US" sz="2400" dirty="0"/>
              <a:t> </a:t>
            </a:r>
            <a:r>
              <a:rPr lang="en-US" sz="2400" dirty="0" err="1"/>
              <a:t>sufren</a:t>
            </a:r>
            <a:r>
              <a:rPr lang="en-US" sz="2400" dirty="0"/>
              <a:t> un golpe de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mueren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no son </a:t>
            </a:r>
            <a:r>
              <a:rPr lang="en-US" sz="2400" dirty="0" err="1"/>
              <a:t>atendidos</a:t>
            </a:r>
            <a:r>
              <a:rPr lang="en-US" sz="2400" dirty="0"/>
              <a:t> a </a:t>
            </a:r>
            <a:r>
              <a:rPr lang="en-US" sz="2400" dirty="0" err="1"/>
              <a:t>tiempo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r>
              <a:rPr lang="en-US" sz="2400" dirty="0"/>
              <a:t>	- ¿</a:t>
            </a:r>
            <a:r>
              <a:rPr lang="en-US" sz="2400" dirty="0" err="1"/>
              <a:t>Verdadero</a:t>
            </a:r>
            <a:r>
              <a:rPr lang="en-US" sz="2400" dirty="0"/>
              <a:t> o </a:t>
            </a:r>
            <a:r>
              <a:rPr lang="en-US" sz="2400" dirty="0" err="1"/>
              <a:t>falso</a:t>
            </a:r>
            <a:r>
              <a:rPr lang="en-US" sz="2400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827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AF498B-1C2B-C592-0131-A2080A457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¿Por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debemos</a:t>
            </a:r>
            <a:r>
              <a:rPr lang="en-US" dirty="0"/>
              <a:t> </a:t>
            </a:r>
            <a:r>
              <a:rPr lang="en-US" dirty="0" err="1"/>
              <a:t>preocuparnos</a:t>
            </a:r>
            <a:r>
              <a:rPr lang="en-US" dirty="0"/>
              <a:t>?</a:t>
            </a:r>
          </a:p>
        </p:txBody>
      </p:sp>
      <p:pic>
        <p:nvPicPr>
          <p:cNvPr id="6" name="Picture 5" descr="This is a photo of Gabriel Infante. He was a victim of heat stroke while installing fiber optic cables. ">
            <a:extLst>
              <a:ext uri="{FF2B5EF4-FFF2-40B4-BE49-F238E27FC236}">
                <a16:creationId xmlns:a16="http://schemas.microsoft.com/office/drawing/2014/main" id="{86BB3A38-6773-80CB-5B24-108E96176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550" y="1215485"/>
            <a:ext cx="2457450" cy="45910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78AEAB-F632-40A4-E8D7-FC943505FCAE}"/>
              </a:ext>
            </a:extLst>
          </p:cNvPr>
          <p:cNvSpPr txBox="1"/>
          <p:nvPr/>
        </p:nvSpPr>
        <p:spPr>
          <a:xfrm>
            <a:off x="381000" y="6334780"/>
            <a:ext cx="6093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 indent="0">
              <a:buNone/>
            </a:pPr>
            <a:r>
              <a:rPr lang="en-US" sz="1400" dirty="0"/>
              <a:t>Source: OSHA News Clips Aug. 19-21, 2023</a:t>
            </a:r>
          </a:p>
          <a:p>
            <a:pPr marL="342900" lvl="1" indent="0">
              <a:buNone/>
            </a:pPr>
            <a:r>
              <a:rPr lang="en-US" sz="1400" dirty="0"/>
              <a:t>CNN, August 19, 2023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84364C9F-845E-BDA3-A1D3-025DF8B86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8972550" cy="4225650"/>
          </a:xfrm>
        </p:spPr>
        <p:txBody>
          <a:bodyPr/>
          <a:lstStyle/>
          <a:p>
            <a:r>
              <a:rPr lang="en-US" sz="2000" dirty="0"/>
              <a:t>Gabriel Infante, 24 </a:t>
            </a:r>
            <a:r>
              <a:rPr lang="en-US" sz="2000" dirty="0" err="1"/>
              <a:t>años</a:t>
            </a:r>
            <a:endParaRPr lang="en-US" sz="2000" dirty="0"/>
          </a:p>
          <a:p>
            <a:pPr marL="300038" lvl="1" indent="0">
              <a:buNone/>
            </a:pPr>
            <a:r>
              <a:rPr lang="en-US" sz="1700" dirty="0"/>
              <a:t>	</a:t>
            </a:r>
            <a:r>
              <a:rPr lang="en-US" sz="2000" dirty="0"/>
              <a:t>- </a:t>
            </a:r>
            <a:r>
              <a:rPr lang="en-US" sz="2000" dirty="0" err="1"/>
              <a:t>Instalando</a:t>
            </a:r>
            <a:r>
              <a:rPr lang="en-US" sz="2000" dirty="0"/>
              <a:t> cables de </a:t>
            </a:r>
            <a:r>
              <a:rPr lang="en-US" sz="2000" dirty="0" err="1"/>
              <a:t>fibra</a:t>
            </a:r>
            <a:r>
              <a:rPr lang="en-US" sz="2000" dirty="0"/>
              <a:t> </a:t>
            </a:r>
            <a:r>
              <a:rPr lang="en-US" sz="2000" dirty="0" err="1"/>
              <a:t>óptica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San Antonio, TX - 5º día de </a:t>
            </a:r>
            <a:r>
              <a:rPr lang="en-US" sz="2000" dirty="0" err="1"/>
              <a:t>trabajo</a:t>
            </a:r>
            <a:endParaRPr lang="en-US" sz="2000" dirty="0"/>
          </a:p>
          <a:p>
            <a:pPr marL="300038" lvl="1" indent="0">
              <a:buNone/>
            </a:pPr>
            <a:r>
              <a:rPr lang="en-US" sz="2000" dirty="0"/>
              <a:t>	- El </a:t>
            </a:r>
            <a:r>
              <a:rPr lang="en-US" sz="2000" dirty="0" err="1"/>
              <a:t>índice</a:t>
            </a:r>
            <a:r>
              <a:rPr lang="en-US" sz="2000" dirty="0"/>
              <a:t> de </a:t>
            </a:r>
            <a:r>
              <a:rPr lang="en-US" sz="2000" dirty="0" err="1"/>
              <a:t>calor</a:t>
            </a:r>
            <a:r>
              <a:rPr lang="en-US" sz="2000" dirty="0"/>
              <a:t> era de </a:t>
            </a:r>
            <a:r>
              <a:rPr lang="en-US" sz="2000" dirty="0" err="1"/>
              <a:t>más</a:t>
            </a:r>
            <a:r>
              <a:rPr lang="en-US" sz="2000" dirty="0"/>
              <a:t> de 100 </a:t>
            </a:r>
            <a:r>
              <a:rPr lang="en-US" sz="2000" dirty="0" err="1"/>
              <a:t>grados</a:t>
            </a:r>
            <a:r>
              <a:rPr lang="en-US" sz="2000" dirty="0"/>
              <a:t> F</a:t>
            </a:r>
          </a:p>
          <a:p>
            <a:pPr marL="300038" lvl="1" indent="0">
              <a:buNone/>
            </a:pPr>
            <a:r>
              <a:rPr lang="en-US" sz="2000" dirty="0"/>
              <a:t>	- Se </a:t>
            </a:r>
            <a:r>
              <a:rPr lang="en-US" sz="2000" dirty="0" err="1"/>
              <a:t>quejaba</a:t>
            </a:r>
            <a:r>
              <a:rPr lang="en-US" sz="2000" dirty="0"/>
              <a:t> de </a:t>
            </a:r>
            <a:r>
              <a:rPr lang="en-US" sz="2000" dirty="0" err="1"/>
              <a:t>fatiga</a:t>
            </a:r>
            <a:r>
              <a:rPr lang="en-US" sz="2000" dirty="0"/>
              <a:t> y </a:t>
            </a:r>
            <a:r>
              <a:rPr lang="en-US" sz="2000" dirty="0" err="1"/>
              <a:t>calambres</a:t>
            </a:r>
            <a:endParaRPr lang="en-US" sz="2000" dirty="0"/>
          </a:p>
          <a:p>
            <a:pPr marL="300038" lvl="1" indent="0">
              <a:buNone/>
            </a:pPr>
            <a:r>
              <a:rPr lang="en-US" sz="2000" dirty="0"/>
              <a:t>	- </a:t>
            </a:r>
            <a:r>
              <a:rPr lang="en-US" sz="2000" dirty="0" err="1"/>
              <a:t>Fue</a:t>
            </a:r>
            <a:r>
              <a:rPr lang="en-US" sz="2000" dirty="0"/>
              <a:t> </a:t>
            </a:r>
            <a:r>
              <a:rPr lang="en-US" sz="2000" dirty="0" err="1"/>
              <a:t>trasladado</a:t>
            </a:r>
            <a:r>
              <a:rPr lang="en-US" sz="2000" dirty="0"/>
              <a:t> de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equipo</a:t>
            </a:r>
            <a:r>
              <a:rPr lang="en-US" sz="2000" dirty="0"/>
              <a:t> de </a:t>
            </a:r>
            <a:r>
              <a:rPr lang="en-US" sz="2000" dirty="0" err="1"/>
              <a:t>excavación</a:t>
            </a:r>
            <a:r>
              <a:rPr lang="en-US" sz="2000" dirty="0"/>
              <a:t> para </a:t>
            </a:r>
            <a:r>
              <a:rPr lang="en-US" sz="2000" dirty="0" err="1"/>
              <a:t>bajar</a:t>
            </a:r>
            <a:r>
              <a:rPr lang="en-US" sz="2000" dirty="0"/>
              <a:t> un </a:t>
            </a:r>
            <a:r>
              <a:rPr lang="en-US" sz="2000" dirty="0" err="1"/>
              <a:t>cargamento</a:t>
            </a:r>
            <a:r>
              <a:rPr lang="en-US" sz="2000" dirty="0"/>
              <a:t> y </a:t>
            </a:r>
            <a:r>
              <a:rPr lang="en-US" sz="2000" dirty="0" err="1"/>
              <a:t>luego</a:t>
            </a:r>
            <a:r>
              <a:rPr lang="en-US" sz="2000" dirty="0"/>
              <a:t> </a:t>
            </a:r>
            <a:r>
              <a:rPr lang="en-US" sz="2000" dirty="0" err="1"/>
              <a:t>regresó</a:t>
            </a:r>
            <a:r>
              <a:rPr lang="en-US" sz="2000" dirty="0"/>
              <a:t> al </a:t>
            </a:r>
            <a:r>
              <a:rPr lang="en-US" sz="2000" dirty="0" err="1"/>
              <a:t>equipo</a:t>
            </a:r>
            <a:r>
              <a:rPr lang="en-US" sz="2000" dirty="0"/>
              <a:t> de </a:t>
            </a:r>
            <a:r>
              <a:rPr lang="en-US" sz="2000" dirty="0" err="1"/>
              <a:t>excavación</a:t>
            </a:r>
            <a:endParaRPr lang="en-US" sz="2000" dirty="0"/>
          </a:p>
          <a:p>
            <a:pPr marL="300038" lvl="1" indent="0">
              <a:buNone/>
            </a:pPr>
            <a:r>
              <a:rPr lang="en-US" sz="2000" dirty="0"/>
              <a:t>	- Se </a:t>
            </a:r>
            <a:r>
              <a:rPr lang="en-US" sz="2000" dirty="0" err="1"/>
              <a:t>lanzó</a:t>
            </a:r>
            <a:r>
              <a:rPr lang="en-US" sz="2000" dirty="0"/>
              <a:t> </a:t>
            </a:r>
            <a:r>
              <a:rPr lang="en-US" sz="2000" dirty="0" err="1"/>
              <a:t>sobre</a:t>
            </a:r>
            <a:r>
              <a:rPr lang="en-US" sz="2000" dirty="0"/>
              <a:t> un </a:t>
            </a:r>
            <a:r>
              <a:rPr lang="en-US" sz="2000" dirty="0" err="1"/>
              <a:t>compañero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un </a:t>
            </a:r>
            <a:r>
              <a:rPr lang="en-US" sz="2000" dirty="0" err="1"/>
              <a:t>ataque</a:t>
            </a:r>
            <a:r>
              <a:rPr lang="en-US" sz="2000" dirty="0"/>
              <a:t> de </a:t>
            </a:r>
            <a:r>
              <a:rPr lang="en-US" sz="2000" dirty="0" err="1"/>
              <a:t>delirio</a:t>
            </a:r>
            <a:r>
              <a:rPr lang="en-US" sz="2000" dirty="0"/>
              <a:t>; </a:t>
            </a:r>
            <a:r>
              <a:rPr lang="en-US" sz="2000" dirty="0" err="1"/>
              <a:t>pensó</a:t>
            </a:r>
            <a:r>
              <a:rPr lang="en-US" sz="2000" dirty="0"/>
              <a:t> que sus </a:t>
            </a:r>
            <a:r>
              <a:rPr lang="en-US" sz="2000" dirty="0" err="1"/>
              <a:t>compañeros</a:t>
            </a:r>
            <a:r>
              <a:rPr lang="en-US" sz="2000" dirty="0"/>
              <a:t> ”lo </a:t>
            </a:r>
            <a:r>
              <a:rPr lang="en-US" sz="2000" dirty="0" err="1"/>
              <a:t>iban</a:t>
            </a:r>
            <a:r>
              <a:rPr lang="en-US" sz="2000" dirty="0"/>
              <a:t> a </a:t>
            </a:r>
            <a:r>
              <a:rPr lang="en-US" sz="2000" dirty="0" err="1"/>
              <a:t>matar</a:t>
            </a:r>
            <a:r>
              <a:rPr lang="en-US" sz="2000" dirty="0"/>
              <a:t>"</a:t>
            </a:r>
          </a:p>
          <a:p>
            <a:pPr marL="300038" lvl="1" indent="0">
              <a:buNone/>
            </a:pPr>
            <a:r>
              <a:rPr lang="en-US" sz="2000" dirty="0"/>
              <a:t>	- Se </a:t>
            </a:r>
            <a:r>
              <a:rPr lang="en-US" sz="2000" dirty="0" err="1"/>
              <a:t>cayó</a:t>
            </a:r>
            <a:r>
              <a:rPr lang="en-US" sz="2000" dirty="0"/>
              <a:t>, se </a:t>
            </a:r>
            <a:r>
              <a:rPr lang="en-US" sz="2000" dirty="0" err="1"/>
              <a:t>golpeó</a:t>
            </a:r>
            <a:r>
              <a:rPr lang="en-US" sz="2000" dirty="0"/>
              <a:t> la cabeza y </a:t>
            </a:r>
            <a:r>
              <a:rPr lang="en-US" sz="2000" dirty="0" err="1"/>
              <a:t>quedó</a:t>
            </a:r>
            <a:r>
              <a:rPr lang="en-US" sz="2000" dirty="0"/>
              <a:t> </a:t>
            </a:r>
            <a:r>
              <a:rPr lang="en-US" sz="2000" dirty="0" err="1"/>
              <a:t>inconsciente</a:t>
            </a:r>
            <a:endParaRPr lang="en-US" sz="2000" dirty="0"/>
          </a:p>
          <a:p>
            <a:pPr marL="300038" lvl="1" indent="0">
              <a:buNone/>
            </a:pPr>
            <a:r>
              <a:rPr lang="en-US" sz="2000" dirty="0"/>
              <a:t>	- </a:t>
            </a:r>
            <a:r>
              <a:rPr lang="en-US" sz="2000" dirty="0" err="1"/>
              <a:t>Llegó</a:t>
            </a:r>
            <a:r>
              <a:rPr lang="en-US" sz="2000" dirty="0"/>
              <a:t> a la </a:t>
            </a:r>
            <a:r>
              <a:rPr lang="en-US" sz="2000" dirty="0" err="1"/>
              <a:t>sala</a:t>
            </a:r>
            <a:r>
              <a:rPr lang="en-US" sz="2000" dirty="0"/>
              <a:t> de </a:t>
            </a:r>
            <a:r>
              <a:rPr lang="en-US" sz="2000" dirty="0" err="1"/>
              <a:t>emergencias</a:t>
            </a:r>
            <a:r>
              <a:rPr lang="en-US" sz="2000" dirty="0"/>
              <a:t> con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temperatura</a:t>
            </a:r>
            <a:r>
              <a:rPr lang="en-US" sz="2000" dirty="0"/>
              <a:t> de </a:t>
            </a:r>
            <a:r>
              <a:rPr lang="en-US" sz="2000" dirty="0" err="1"/>
              <a:t>casi</a:t>
            </a:r>
            <a:r>
              <a:rPr lang="en-US" sz="2000" dirty="0"/>
              <a:t> 110 </a:t>
            </a:r>
            <a:r>
              <a:rPr lang="en-US" sz="2000" dirty="0" err="1"/>
              <a:t>grados</a:t>
            </a:r>
            <a:endParaRPr lang="en-US" sz="2000" dirty="0"/>
          </a:p>
          <a:p>
            <a:pPr marL="300038" lvl="1" indent="0">
              <a:buNone/>
            </a:pPr>
            <a:r>
              <a:rPr lang="en-US" sz="2000" dirty="0"/>
              <a:t>	- </a:t>
            </a:r>
            <a:r>
              <a:rPr lang="en-US" sz="2000" dirty="0" err="1"/>
              <a:t>Murió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hospital</a:t>
            </a:r>
          </a:p>
        </p:txBody>
      </p:sp>
    </p:spTree>
    <p:extLst>
      <p:ext uri="{BB962C8B-B14F-4D97-AF65-F5344CB8AC3E}">
        <p14:creationId xmlns:p14="http://schemas.microsoft.com/office/powerpoint/2010/main" val="3595069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454352-A855-B959-3FE6-364BBFF44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24328"/>
            <a:ext cx="11430000" cy="1014761"/>
          </a:xfrm>
        </p:spPr>
        <p:txBody>
          <a:bodyPr/>
          <a:lstStyle/>
          <a:p>
            <a:r>
              <a:rPr lang="en-US" dirty="0"/>
              <a:t>¿Por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debemos</a:t>
            </a:r>
            <a:r>
              <a:rPr lang="en-US" dirty="0"/>
              <a:t> </a:t>
            </a:r>
            <a:r>
              <a:rPr lang="en-US" dirty="0" err="1"/>
              <a:t>preocuparnos</a:t>
            </a:r>
            <a:r>
              <a:rPr lang="en-US" dirty="0"/>
              <a:t>? (</a:t>
            </a:r>
            <a:r>
              <a:rPr lang="en-US" dirty="0" err="1"/>
              <a:t>Continuación</a:t>
            </a:r>
            <a:r>
              <a:rPr lang="en-US" dirty="0"/>
              <a:t>)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C741BC1-4631-B867-1996-992219C44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06955"/>
            <a:ext cx="11430000" cy="4225650"/>
          </a:xfrm>
        </p:spPr>
        <p:txBody>
          <a:bodyPr/>
          <a:lstStyle/>
          <a:p>
            <a:r>
              <a:rPr lang="en-US" sz="2400" dirty="0"/>
              <a:t>2011-2021: </a:t>
            </a:r>
            <a:r>
              <a:rPr lang="en-US" sz="2400" b="1" dirty="0"/>
              <a:t>436</a:t>
            </a:r>
            <a:r>
              <a:rPr lang="en-US" sz="2400" dirty="0"/>
              <a:t> </a:t>
            </a:r>
            <a:r>
              <a:rPr lang="en-US" sz="2400" dirty="0" err="1"/>
              <a:t>muertes</a:t>
            </a:r>
            <a:r>
              <a:rPr lang="en-US" sz="2400" dirty="0"/>
              <a:t> </a:t>
            </a:r>
            <a:r>
              <a:rPr lang="en-US" sz="2400" dirty="0" err="1"/>
              <a:t>debido</a:t>
            </a:r>
            <a:r>
              <a:rPr lang="en-US" sz="2400" dirty="0"/>
              <a:t> a la </a:t>
            </a:r>
            <a:r>
              <a:rPr lang="en-US" sz="2400" dirty="0" err="1"/>
              <a:t>exposición</a:t>
            </a:r>
            <a:r>
              <a:rPr lang="en-US" sz="2400" dirty="0"/>
              <a:t> al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trabajo</a:t>
            </a:r>
            <a:endParaRPr lang="en-US" sz="2400" dirty="0"/>
          </a:p>
          <a:p>
            <a:r>
              <a:rPr lang="en-US" sz="2400" b="1" dirty="0"/>
              <a:t>35 </a:t>
            </a:r>
            <a:r>
              <a:rPr lang="en-US" sz="2400" b="1" dirty="0" err="1"/>
              <a:t>empleados</a:t>
            </a:r>
            <a:r>
              <a:rPr lang="en-US" sz="2400" b="1" dirty="0"/>
              <a:t> </a:t>
            </a:r>
            <a:r>
              <a:rPr lang="en-US" sz="2400" dirty="0" err="1"/>
              <a:t>murieron</a:t>
            </a:r>
            <a:r>
              <a:rPr lang="en-US" sz="2400" dirty="0"/>
              <a:t> </a:t>
            </a:r>
            <a:r>
              <a:rPr lang="en-US" sz="2400" dirty="0" err="1"/>
              <a:t>cada</a:t>
            </a:r>
            <a:r>
              <a:rPr lang="en-US" sz="2400" dirty="0"/>
              <a:t> </a:t>
            </a:r>
            <a:r>
              <a:rPr lang="en-US" sz="2400" dirty="0" err="1"/>
              <a:t>año</a:t>
            </a:r>
            <a:r>
              <a:rPr lang="en-US" sz="2400" dirty="0"/>
              <a:t> entre 2015-2019 </a:t>
            </a:r>
            <a:r>
              <a:rPr lang="en-US" sz="2400" dirty="0" err="1"/>
              <a:t>debido</a:t>
            </a:r>
            <a:r>
              <a:rPr lang="en-US" sz="2400" dirty="0"/>
              <a:t> a la </a:t>
            </a:r>
            <a:r>
              <a:rPr lang="en-US" sz="2400" dirty="0" err="1"/>
              <a:t>exposición</a:t>
            </a:r>
            <a:r>
              <a:rPr lang="en-US" sz="2400" dirty="0"/>
              <a:t> al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trabajo</a:t>
            </a:r>
            <a:endParaRPr lang="en-US" sz="2400" dirty="0"/>
          </a:p>
          <a:p>
            <a:pPr lvl="1"/>
            <a:r>
              <a:rPr lang="en-US" sz="2400" dirty="0" err="1"/>
              <a:t>Cada</a:t>
            </a:r>
            <a:r>
              <a:rPr lang="en-US" sz="2400" dirty="0"/>
              <a:t> </a:t>
            </a:r>
            <a:r>
              <a:rPr lang="en-US" sz="2400" dirty="0" err="1"/>
              <a:t>año</a:t>
            </a:r>
            <a:r>
              <a:rPr lang="en-US" sz="2400" dirty="0"/>
              <a:t>, un </a:t>
            </a:r>
            <a:r>
              <a:rPr lang="en-US" sz="2400" dirty="0" err="1"/>
              <a:t>promedio</a:t>
            </a:r>
            <a:r>
              <a:rPr lang="en-US" sz="2400" dirty="0"/>
              <a:t> de 2,700 </a:t>
            </a:r>
            <a:r>
              <a:rPr lang="en-US" sz="2400" dirty="0" err="1"/>
              <a:t>casos</a:t>
            </a:r>
            <a:r>
              <a:rPr lang="en-US" sz="2400" dirty="0"/>
              <a:t> de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ambiental</a:t>
            </a:r>
            <a:r>
              <a:rPr lang="en-US" sz="2400" dirty="0"/>
              <a:t> </a:t>
            </a:r>
            <a:r>
              <a:rPr lang="en-US" sz="2400" dirty="0" err="1"/>
              <a:t>resultaron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días de </a:t>
            </a:r>
            <a:r>
              <a:rPr lang="en-US" sz="2400" dirty="0" err="1"/>
              <a:t>ausentismo</a:t>
            </a:r>
            <a:r>
              <a:rPr lang="en-US" sz="2400" dirty="0"/>
              <a:t> </a:t>
            </a:r>
            <a:r>
              <a:rPr lang="en-US" sz="2400" dirty="0" err="1"/>
              <a:t>laboral</a:t>
            </a:r>
            <a:endParaRPr lang="en-US" sz="2400" dirty="0"/>
          </a:p>
          <a:p>
            <a:r>
              <a:rPr lang="en-US" sz="2400" b="1" dirty="0"/>
              <a:t>Se </a:t>
            </a:r>
            <a:r>
              <a:rPr lang="en-US" sz="2400" b="1" dirty="0" err="1"/>
              <a:t>desconoce</a:t>
            </a:r>
            <a:r>
              <a:rPr lang="en-US" sz="2400" b="1" dirty="0"/>
              <a:t> </a:t>
            </a:r>
            <a:r>
              <a:rPr lang="en-US" sz="2400" b="1" dirty="0" err="1"/>
              <a:t>el</a:t>
            </a:r>
            <a:r>
              <a:rPr lang="en-US" sz="2400" b="1" dirty="0"/>
              <a:t> </a:t>
            </a:r>
            <a:r>
              <a:rPr lang="en-US" sz="2400" b="1" dirty="0" err="1"/>
              <a:t>número</a:t>
            </a:r>
            <a:r>
              <a:rPr lang="en-US" sz="2400" b="1" dirty="0"/>
              <a:t> </a:t>
            </a:r>
            <a:r>
              <a:rPr lang="en-US" sz="2400" b="1" dirty="0" err="1"/>
              <a:t>exacto</a:t>
            </a:r>
            <a:r>
              <a:rPr lang="en-US" sz="2400" b="1" dirty="0"/>
              <a:t> de </a:t>
            </a:r>
            <a:r>
              <a:rPr lang="en-US" sz="2400" b="1" dirty="0" err="1"/>
              <a:t>enfermedades</a:t>
            </a:r>
            <a:r>
              <a:rPr lang="en-US" sz="2400" b="1" dirty="0"/>
              <a:t> y </a:t>
            </a:r>
            <a:r>
              <a:rPr lang="en-US" sz="2400" b="1" dirty="0" err="1"/>
              <a:t>muertes</a:t>
            </a:r>
            <a:r>
              <a:rPr lang="en-US" sz="2400" b="1" dirty="0"/>
              <a:t> </a:t>
            </a:r>
            <a:r>
              <a:rPr lang="en-US" sz="2400" b="1" dirty="0" err="1"/>
              <a:t>causadas</a:t>
            </a:r>
            <a:r>
              <a:rPr lang="en-US" sz="2400" b="1" dirty="0"/>
              <a:t> </a:t>
            </a:r>
            <a:r>
              <a:rPr lang="en-US" sz="2400" b="1" dirty="0" err="1"/>
              <a:t>por</a:t>
            </a:r>
            <a:r>
              <a:rPr lang="en-US" sz="2400" b="1" dirty="0"/>
              <a:t> </a:t>
            </a:r>
            <a:r>
              <a:rPr lang="en-US" sz="2400" b="1" dirty="0" err="1"/>
              <a:t>el</a:t>
            </a:r>
            <a:r>
              <a:rPr lang="en-US" sz="2400" b="1" dirty="0"/>
              <a:t> </a:t>
            </a:r>
            <a:r>
              <a:rPr lang="en-US" sz="2400" b="1" dirty="0" err="1"/>
              <a:t>calor</a:t>
            </a:r>
            <a:endParaRPr lang="en-US" sz="2400" b="1" dirty="0"/>
          </a:p>
          <a:p>
            <a:pPr lvl="1"/>
            <a:r>
              <a:rPr lang="en-US" sz="2400" dirty="0" err="1"/>
              <a:t>Muchas</a:t>
            </a:r>
            <a:r>
              <a:rPr lang="en-US" sz="2400" dirty="0"/>
              <a:t> </a:t>
            </a:r>
            <a:r>
              <a:rPr lang="en-US" sz="2400" dirty="0" err="1"/>
              <a:t>veces</a:t>
            </a:r>
            <a:r>
              <a:rPr lang="en-US" sz="2400" dirty="0"/>
              <a:t> no se </a:t>
            </a:r>
            <a:r>
              <a:rPr lang="en-US" sz="2400" dirty="0" err="1"/>
              <a:t>reconocen</a:t>
            </a:r>
            <a:r>
              <a:rPr lang="en-US" sz="2400" dirty="0"/>
              <a:t> las </a:t>
            </a:r>
            <a:r>
              <a:rPr lang="en-US" sz="2400" dirty="0" err="1"/>
              <a:t>enfermedades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A menudo, la causa de la </a:t>
            </a:r>
            <a:r>
              <a:rPr lang="en-US" sz="2400" dirty="0" err="1"/>
              <a:t>muerte</a:t>
            </a:r>
            <a:r>
              <a:rPr lang="en-US" sz="2400" dirty="0"/>
              <a:t> se </a:t>
            </a:r>
            <a:r>
              <a:rPr lang="en-US" sz="2400" dirty="0" err="1"/>
              <a:t>registra</a:t>
            </a:r>
            <a:r>
              <a:rPr lang="en-US" sz="2400" dirty="0"/>
              <a:t> </a:t>
            </a:r>
            <a:r>
              <a:rPr lang="en-US" sz="2400" dirty="0" err="1"/>
              <a:t>como</a:t>
            </a:r>
            <a:r>
              <a:rPr lang="en-US" sz="2400" dirty="0"/>
              <a:t> </a:t>
            </a:r>
            <a:r>
              <a:rPr lang="en-US" sz="2400" dirty="0" err="1"/>
              <a:t>ataque</a:t>
            </a:r>
            <a:r>
              <a:rPr lang="en-US" sz="2400" dirty="0"/>
              <a:t> al </a:t>
            </a:r>
            <a:r>
              <a:rPr lang="en-US" sz="2400" dirty="0" err="1"/>
              <a:t>corazón</a:t>
            </a:r>
            <a:endParaRPr lang="en-US" sz="2400" dirty="0"/>
          </a:p>
          <a:p>
            <a:pPr lvl="1"/>
            <a:r>
              <a:rPr lang="en-US" sz="2400" dirty="0"/>
              <a:t>Las personas que </a:t>
            </a:r>
            <a:r>
              <a:rPr lang="en-US" sz="2400" dirty="0" err="1"/>
              <a:t>trabajan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entornos</a:t>
            </a:r>
            <a:r>
              <a:rPr lang="en-US" sz="2400" dirty="0"/>
              <a:t> </a:t>
            </a:r>
            <a:r>
              <a:rPr lang="en-US" sz="2400" dirty="0" err="1"/>
              <a:t>calurosos</a:t>
            </a:r>
            <a:r>
              <a:rPr lang="en-US" sz="2400" dirty="0"/>
              <a:t> </a:t>
            </a:r>
            <a:r>
              <a:rPr lang="en-US" sz="2400" dirty="0" err="1"/>
              <a:t>corren</a:t>
            </a:r>
            <a:r>
              <a:rPr lang="en-US" sz="2400" dirty="0"/>
              <a:t> </a:t>
            </a:r>
            <a:r>
              <a:rPr lang="en-US" sz="2400" dirty="0" err="1"/>
              <a:t>mucho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riesgo</a:t>
            </a:r>
            <a:r>
              <a:rPr lang="en-US" sz="2400" dirty="0"/>
              <a:t> de </a:t>
            </a:r>
            <a:r>
              <a:rPr lang="en-US" sz="2400" dirty="0" err="1"/>
              <a:t>sufrir</a:t>
            </a:r>
            <a:r>
              <a:rPr lang="en-US" sz="2400" dirty="0"/>
              <a:t> </a:t>
            </a:r>
            <a:r>
              <a:rPr lang="en-US" sz="2400" dirty="0" err="1"/>
              <a:t>lesiones</a:t>
            </a:r>
            <a:endParaRPr lang="en-US" sz="2400" dirty="0"/>
          </a:p>
          <a:p>
            <a:pPr marL="3429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51688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C445B-BF1F-14FA-B793-CB51023700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413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BF852C-B2AC-E8CF-B914-D3BD4E3F6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019739-1E52-6EAC-57BF-49DE521C8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 </a:t>
            </a:r>
            <a:r>
              <a:rPr lang="en-US" sz="2800" dirty="0" err="1"/>
              <a:t>Acumulación</a:t>
            </a:r>
            <a:r>
              <a:rPr lang="en-US" sz="2800" dirty="0"/>
              <a:t> de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cuerpo</a:t>
            </a:r>
            <a:r>
              <a:rPr lang="en-US" sz="2800" dirty="0"/>
              <a:t> que no </a:t>
            </a:r>
            <a:r>
              <a:rPr lang="en-US" sz="2800" dirty="0" err="1"/>
              <a:t>puede</a:t>
            </a:r>
            <a:r>
              <a:rPr lang="en-US" sz="2800" dirty="0"/>
              <a:t> </a:t>
            </a:r>
            <a:r>
              <a:rPr lang="en-US" sz="2800" dirty="0" err="1"/>
              <a:t>eliminarse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métodos</a:t>
            </a:r>
            <a:r>
              <a:rPr lang="en-US" sz="2800" dirty="0"/>
              <a:t> naturales. </a:t>
            </a:r>
          </a:p>
          <a:p>
            <a:r>
              <a:rPr lang="en-US" sz="2800" dirty="0" err="1"/>
              <a:t>Consecuencia</a:t>
            </a:r>
            <a:r>
              <a:rPr lang="en-US" sz="2800" dirty="0"/>
              <a:t> del </a:t>
            </a:r>
            <a:r>
              <a:rPr lang="en-US" sz="2800" dirty="0" err="1"/>
              <a:t>exceso</a:t>
            </a:r>
            <a:r>
              <a:rPr lang="en-US" sz="2800" dirty="0"/>
              <a:t> de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interno</a:t>
            </a:r>
            <a:r>
              <a:rPr lang="en-US" sz="2800" dirty="0"/>
              <a:t> </a:t>
            </a:r>
            <a:r>
              <a:rPr lang="en-US" sz="2800" dirty="0" err="1"/>
              <a:t>generado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cuerpo</a:t>
            </a:r>
            <a:r>
              <a:rPr lang="en-US" sz="2800" dirty="0"/>
              <a:t> (carga </a:t>
            </a:r>
            <a:r>
              <a:rPr lang="en-US" sz="2800" dirty="0" err="1"/>
              <a:t>metabólica</a:t>
            </a:r>
            <a:r>
              <a:rPr lang="en-US" sz="2800" dirty="0"/>
              <a:t>) y del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ambiental</a:t>
            </a:r>
            <a:r>
              <a:rPr lang="en-US" sz="2800" dirty="0"/>
              <a:t> </a:t>
            </a:r>
            <a:r>
              <a:rPr lang="en-US" sz="2800" dirty="0" err="1"/>
              <a:t>procedente</a:t>
            </a:r>
            <a:r>
              <a:rPr lang="en-US" sz="2800" dirty="0"/>
              <a:t> del </a:t>
            </a:r>
            <a:r>
              <a:rPr lang="en-US" sz="2800" dirty="0" err="1"/>
              <a:t>entorno</a:t>
            </a:r>
            <a:r>
              <a:rPr lang="en-US" sz="2800" dirty="0"/>
              <a:t> de </a:t>
            </a:r>
            <a:r>
              <a:rPr lang="en-US" sz="2800" dirty="0" err="1"/>
              <a:t>trabajo</a:t>
            </a:r>
            <a:r>
              <a:rPr lang="en-US" sz="2800" dirty="0"/>
              <a:t>.</a:t>
            </a:r>
          </a:p>
        </p:txBody>
      </p:sp>
      <p:pic>
        <p:nvPicPr>
          <p:cNvPr id="4" name="Picture 3" descr="A person in a hard hat with his hand on his forehead and sweating. A sun is in the background. Image includes a graphic insert of a heart that is in distress and a graphic of a thermostat with the temperature increasing. ">
            <a:extLst>
              <a:ext uri="{FF2B5EF4-FFF2-40B4-BE49-F238E27FC236}">
                <a16:creationId xmlns:a16="http://schemas.microsoft.com/office/drawing/2014/main" id="{8571B53C-22A9-AB45-4C5E-1C6A766F4E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224" y="3637503"/>
            <a:ext cx="3913552" cy="273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79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7DD5A-DF7C-BA6B-C495-1F786F5CB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Factores</a:t>
            </a:r>
            <a:r>
              <a:rPr lang="en-US" dirty="0"/>
              <a:t> que </a:t>
            </a:r>
            <a:r>
              <a:rPr lang="en-US" dirty="0" err="1"/>
              <a:t>reducen</a:t>
            </a:r>
            <a:r>
              <a:rPr lang="en-US" dirty="0"/>
              <a:t> la </a:t>
            </a:r>
            <a:r>
              <a:rPr lang="en-US" dirty="0" err="1"/>
              <a:t>tolerancia</a:t>
            </a:r>
            <a:r>
              <a:rPr lang="en-US" dirty="0"/>
              <a:t> al </a:t>
            </a:r>
            <a:r>
              <a:rPr lang="en-US" dirty="0" err="1"/>
              <a:t>calor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F707B-4C5F-D03E-9C67-919A37B30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 err="1"/>
              <a:t>Edad</a:t>
            </a:r>
            <a:r>
              <a:rPr lang="en-US" altLang="en-US" sz="2800" dirty="0"/>
              <a:t> </a:t>
            </a:r>
          </a:p>
          <a:p>
            <a:r>
              <a:rPr lang="en-US" altLang="en-US" sz="2800" dirty="0"/>
              <a:t>Peso</a:t>
            </a:r>
          </a:p>
          <a:p>
            <a:r>
              <a:rPr lang="en-US" altLang="en-US" sz="2800" dirty="0" err="1"/>
              <a:t>Condición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física</a:t>
            </a:r>
            <a:endParaRPr lang="en-US" altLang="en-US" sz="2800" dirty="0"/>
          </a:p>
          <a:p>
            <a:r>
              <a:rPr lang="en-US" altLang="en-US" sz="2800" dirty="0" err="1"/>
              <a:t>Aclimatación</a:t>
            </a:r>
            <a:r>
              <a:rPr lang="en-US" altLang="en-US" sz="2800" dirty="0"/>
              <a:t> a </a:t>
            </a:r>
            <a:r>
              <a:rPr lang="en-US" altLang="en-US" sz="2800" dirty="0" err="1"/>
              <a:t>los</a:t>
            </a:r>
            <a:r>
              <a:rPr lang="en-US" altLang="en-US" sz="2800" dirty="0"/>
              <a:t> ambientes </a:t>
            </a:r>
            <a:r>
              <a:rPr lang="en-US" altLang="en-US" sz="2800" dirty="0" err="1"/>
              <a:t>calurosos</a:t>
            </a:r>
            <a:endParaRPr lang="en-US" altLang="en-US" sz="2800" dirty="0"/>
          </a:p>
          <a:p>
            <a:r>
              <a:rPr lang="en-US" altLang="en-US" sz="2800" dirty="0" err="1"/>
              <a:t>Otras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condiciones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salud</a:t>
            </a:r>
            <a:endParaRPr lang="en-US" altLang="en-US" sz="2800" dirty="0"/>
          </a:p>
          <a:p>
            <a:r>
              <a:rPr lang="en-US" altLang="en-US" sz="2800" dirty="0" err="1"/>
              <a:t>Consumo</a:t>
            </a:r>
            <a:r>
              <a:rPr lang="en-US" altLang="en-US" sz="2800" dirty="0"/>
              <a:t> de alcohol/</a:t>
            </a:r>
            <a:r>
              <a:rPr lang="en-US" altLang="en-US" sz="2800" dirty="0" err="1"/>
              <a:t>drogas</a:t>
            </a:r>
            <a:r>
              <a:rPr lang="en-US" altLang="en-US" sz="2800" dirty="0"/>
              <a:t>/</a:t>
            </a:r>
            <a:r>
              <a:rPr lang="en-US" altLang="en-US" sz="2800" dirty="0" err="1"/>
              <a:t>cafeína</a:t>
            </a:r>
            <a:endParaRPr lang="en-US" altLang="en-US" sz="2800" dirty="0"/>
          </a:p>
          <a:p>
            <a:r>
              <a:rPr lang="en-US" altLang="en-US" sz="2800" dirty="0" err="1"/>
              <a:t>Ropa</a:t>
            </a:r>
            <a:r>
              <a:rPr lang="en-US" altLang="en-US" sz="2800" dirty="0"/>
              <a:t>/EPP</a:t>
            </a:r>
          </a:p>
          <a:p>
            <a:r>
              <a:rPr lang="en-US" altLang="en-US" sz="2800" dirty="0" err="1"/>
              <a:t>Medicamentos</a:t>
            </a:r>
            <a:endParaRPr lang="en-US" altLang="en-US" sz="2800" dirty="0"/>
          </a:p>
          <a:p>
            <a:endParaRPr lang="en-US" dirty="0"/>
          </a:p>
        </p:txBody>
      </p:sp>
      <p:sp>
        <p:nvSpPr>
          <p:cNvPr id="9" name="Right Arrow 2" descr="Yellow arrow pointing to text box. ">
            <a:extLst>
              <a:ext uri="{FF2B5EF4-FFF2-40B4-BE49-F238E27FC236}">
                <a16:creationId xmlns:a16="http://schemas.microsoft.com/office/drawing/2014/main" id="{A29C50FE-9B0B-B28D-1DE9-4A59120A0A41}"/>
              </a:ext>
            </a:extLst>
          </p:cNvPr>
          <p:cNvSpPr/>
          <p:nvPr/>
        </p:nvSpPr>
        <p:spPr>
          <a:xfrm>
            <a:off x="2848122" y="5333864"/>
            <a:ext cx="1550838" cy="381000"/>
          </a:xfrm>
          <a:prstGeom prst="right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Roboto Regular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811322-F054-9142-B239-D22AE24EE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746" y="4647201"/>
            <a:ext cx="3100296" cy="175432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err="1">
                <a:latin typeface="Roboto Regular"/>
              </a:rPr>
              <a:t>Diuréticos</a:t>
            </a:r>
            <a:endParaRPr lang="en-US" altLang="en-US" sz="1800">
              <a:latin typeface="Roboto Regular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err="1">
                <a:latin typeface="Roboto Regular"/>
              </a:rPr>
              <a:t>Antihipertensivos</a:t>
            </a:r>
            <a:r>
              <a:rPr lang="en-US" altLang="en-US" sz="1800">
                <a:latin typeface="Roboto Regular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err="1">
                <a:latin typeface="Roboto Regular"/>
              </a:rPr>
              <a:t>Antihistamínicos</a:t>
            </a:r>
            <a:endParaRPr lang="en-US" altLang="en-US" sz="1800">
              <a:latin typeface="Roboto Regular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err="1">
                <a:latin typeface="Roboto Regular"/>
              </a:rPr>
              <a:t>Anticolinérgicos</a:t>
            </a:r>
            <a:r>
              <a:rPr lang="en-US" altLang="en-US" sz="1800">
                <a:latin typeface="Roboto Regular"/>
              </a:rPr>
              <a:t> (para EPOC)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err="1">
                <a:latin typeface="Roboto Regular"/>
              </a:rPr>
              <a:t>Condiciones</a:t>
            </a:r>
            <a:r>
              <a:rPr lang="en-US" altLang="en-US" sz="1800">
                <a:latin typeface="Roboto Regular"/>
              </a:rPr>
              <a:t> </a:t>
            </a:r>
            <a:r>
              <a:rPr lang="en-US" altLang="en-US" sz="1800" err="1">
                <a:latin typeface="Roboto Regular"/>
              </a:rPr>
              <a:t>psiquiátricas</a:t>
            </a:r>
            <a:endParaRPr lang="en-US" altLang="en-US" sz="1800">
              <a:latin typeface="Roboto Regular"/>
            </a:endParaRPr>
          </a:p>
        </p:txBody>
      </p:sp>
      <p:pic>
        <p:nvPicPr>
          <p:cNvPr id="11" name="Picture Placeholder 10" descr="A bottle of prescription medication to represent how medications may affect the body's ability to cool. &#10;">
            <a:extLst>
              <a:ext uri="{FF2B5EF4-FFF2-40B4-BE49-F238E27FC236}">
                <a16:creationId xmlns:a16="http://schemas.microsoft.com/office/drawing/2014/main" id="{C6F4106B-2DF8-D88B-9CC4-9081008706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Picture Placeholder 12" descr="An energy drink to demonstrate that caffeine may affect the body's ability to cool. ">
            <a:extLst>
              <a:ext uri="{FF2B5EF4-FFF2-40B4-BE49-F238E27FC236}">
                <a16:creationId xmlns:a16="http://schemas.microsoft.com/office/drawing/2014/main" id="{D50FD75E-11E6-7995-9191-4146FA1983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5" name="Picture Placeholder 14" descr="Two workers in a foundry wearing PPE and working near heat-producing equipment. Used to demonstrate the effect PPE/clothing may have on the body's ability to cool. ">
            <a:extLst>
              <a:ext uri="{FF2B5EF4-FFF2-40B4-BE49-F238E27FC236}">
                <a16:creationId xmlns:a16="http://schemas.microsoft.com/office/drawing/2014/main" id="{44A76034-3E5D-4BE1-616F-67846BA8841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305667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64621-7060-EB42-4515-C96CD4BE7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Tipos</a:t>
            </a:r>
            <a:r>
              <a:rPr lang="en-US" dirty="0"/>
              <a:t> de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8BD4E-34ED-52CE-BDE3-36DC59468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5"/>
            <a:ext cx="7227499" cy="4225650"/>
          </a:xfrm>
        </p:spPr>
        <p:txBody>
          <a:bodyPr/>
          <a:lstStyle/>
          <a:p>
            <a:r>
              <a:rPr lang="en-US" sz="2800" b="1" dirty="0" err="1"/>
              <a:t>Sarpullido</a:t>
            </a:r>
            <a:r>
              <a:rPr lang="en-US" sz="2800" b="1" dirty="0"/>
              <a:t> </a:t>
            </a:r>
            <a:r>
              <a:rPr lang="en-US" sz="2800" b="1" dirty="0" err="1"/>
              <a:t>por</a:t>
            </a:r>
            <a:r>
              <a:rPr lang="en-US" sz="2800" b="1" dirty="0"/>
              <a:t> </a:t>
            </a:r>
            <a:r>
              <a:rPr lang="en-US" sz="2800" b="1" dirty="0" err="1"/>
              <a:t>calor</a:t>
            </a:r>
            <a:r>
              <a:rPr lang="en-US" sz="2800" b="1" dirty="0"/>
              <a:t> (</a:t>
            </a:r>
            <a:r>
              <a:rPr lang="en-US" sz="2800" b="1" dirty="0" err="1"/>
              <a:t>fiebre</a:t>
            </a:r>
            <a:r>
              <a:rPr lang="en-US" sz="2800" b="1" dirty="0"/>
              <a:t> miliaria) - </a:t>
            </a:r>
            <a:r>
              <a:rPr lang="en-US" sz="2800" dirty="0" err="1"/>
              <a:t>Obstrucción</a:t>
            </a:r>
            <a:r>
              <a:rPr lang="en-US" sz="2800" dirty="0"/>
              <a:t> e </a:t>
            </a:r>
            <a:r>
              <a:rPr lang="en-US" sz="2800" dirty="0" err="1"/>
              <a:t>inflamación</a:t>
            </a:r>
            <a:r>
              <a:rPr lang="en-US" sz="2800" dirty="0"/>
              <a:t> de las </a:t>
            </a:r>
            <a:r>
              <a:rPr lang="en-US" sz="2800" dirty="0" err="1"/>
              <a:t>glándulas</a:t>
            </a:r>
            <a:r>
              <a:rPr lang="en-US" sz="2800" dirty="0"/>
              <a:t> </a:t>
            </a:r>
            <a:r>
              <a:rPr lang="en-US" sz="2800" dirty="0" err="1"/>
              <a:t>sudoríparas</a:t>
            </a:r>
            <a:r>
              <a:rPr lang="en-US" sz="2800" dirty="0"/>
              <a:t> </a:t>
            </a:r>
            <a:r>
              <a:rPr lang="en-US" sz="2800" dirty="0" err="1"/>
              <a:t>cuando</a:t>
            </a:r>
            <a:r>
              <a:rPr lang="en-US" sz="2800" dirty="0"/>
              <a:t> </a:t>
            </a:r>
            <a:r>
              <a:rPr lang="en-US" sz="2800" dirty="0" err="1"/>
              <a:t>hace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 y hay </a:t>
            </a:r>
            <a:r>
              <a:rPr lang="en-US" sz="2800" dirty="0" err="1"/>
              <a:t>mucha</a:t>
            </a:r>
            <a:r>
              <a:rPr lang="en-US" sz="2800" dirty="0"/>
              <a:t> </a:t>
            </a:r>
            <a:r>
              <a:rPr lang="en-US" sz="2800" dirty="0" err="1"/>
              <a:t>humedad</a:t>
            </a:r>
            <a:r>
              <a:rPr lang="en-US" sz="2800" dirty="0"/>
              <a:t> </a:t>
            </a:r>
          </a:p>
          <a:p>
            <a:r>
              <a:rPr lang="en-US" sz="2800" b="1" dirty="0" err="1"/>
              <a:t>Calambres</a:t>
            </a:r>
            <a:r>
              <a:rPr lang="en-US" sz="2800" b="1" dirty="0"/>
              <a:t> </a:t>
            </a:r>
            <a:r>
              <a:rPr lang="en-US" sz="2800" b="1" dirty="0" err="1"/>
              <a:t>por</a:t>
            </a:r>
            <a:r>
              <a:rPr lang="en-US" sz="2800" b="1" dirty="0"/>
              <a:t> </a:t>
            </a:r>
            <a:r>
              <a:rPr lang="en-US" sz="2800" b="1" dirty="0" err="1"/>
              <a:t>calor</a:t>
            </a:r>
            <a:r>
              <a:rPr lang="en-US" sz="2800" b="1" dirty="0"/>
              <a:t> - </a:t>
            </a:r>
            <a:r>
              <a:rPr lang="en-US" sz="2800" dirty="0" err="1"/>
              <a:t>Niveles</a:t>
            </a:r>
            <a:r>
              <a:rPr lang="en-US" sz="2800" dirty="0"/>
              <a:t> </a:t>
            </a:r>
            <a:r>
              <a:rPr lang="en-US" sz="2800" dirty="0" err="1"/>
              <a:t>bajos</a:t>
            </a:r>
            <a:r>
              <a:rPr lang="en-US" sz="2800" dirty="0"/>
              <a:t> de </a:t>
            </a:r>
            <a:r>
              <a:rPr lang="en-US" sz="2800" dirty="0" err="1"/>
              <a:t>sal</a:t>
            </a:r>
            <a:r>
              <a:rPr lang="en-US" sz="2800" dirty="0"/>
              <a:t> y </a:t>
            </a:r>
            <a:r>
              <a:rPr lang="en-US" sz="2800" dirty="0" err="1"/>
              <a:t>humedad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cuerpo</a:t>
            </a:r>
            <a:r>
              <a:rPr lang="en-US" sz="2800" dirty="0"/>
              <a:t>. </a:t>
            </a:r>
          </a:p>
          <a:p>
            <a:r>
              <a:rPr lang="en-US" sz="2800" b="1" dirty="0" err="1"/>
              <a:t>Síncope</a:t>
            </a:r>
            <a:r>
              <a:rPr lang="en-US" sz="2800" b="1" dirty="0"/>
              <a:t> </a:t>
            </a:r>
            <a:r>
              <a:rPr lang="en-US" sz="2800" b="1" dirty="0" err="1"/>
              <a:t>por</a:t>
            </a:r>
            <a:r>
              <a:rPr lang="en-US" sz="2800" b="1" dirty="0"/>
              <a:t> </a:t>
            </a:r>
            <a:r>
              <a:rPr lang="en-US" sz="2800" b="1" dirty="0" err="1"/>
              <a:t>calor</a:t>
            </a:r>
            <a:r>
              <a:rPr lang="en-US" sz="2800" b="1" dirty="0"/>
              <a:t> - </a:t>
            </a:r>
            <a:r>
              <a:rPr lang="en-US" sz="2800" dirty="0" err="1"/>
              <a:t>Debilidad</a:t>
            </a:r>
            <a:r>
              <a:rPr lang="en-US" sz="2800" dirty="0"/>
              <a:t>, </a:t>
            </a:r>
            <a:r>
              <a:rPr lang="en-US" sz="2800" dirty="0" err="1"/>
              <a:t>fatiga</a:t>
            </a:r>
            <a:r>
              <a:rPr lang="en-US" sz="2800" dirty="0"/>
              <a:t> o </a:t>
            </a:r>
            <a:r>
              <a:rPr lang="en-US" sz="2800" dirty="0" err="1"/>
              <a:t>desmayo</a:t>
            </a:r>
            <a:r>
              <a:rPr lang="en-US" sz="2800" dirty="0"/>
              <a:t> </a:t>
            </a:r>
            <a:r>
              <a:rPr lang="en-US" sz="2800" dirty="0" err="1"/>
              <a:t>después</a:t>
            </a:r>
            <a:r>
              <a:rPr lang="en-US" sz="2800" dirty="0"/>
              <a:t> de </a:t>
            </a:r>
            <a:r>
              <a:rPr lang="en-US" sz="2800" dirty="0" err="1"/>
              <a:t>hacer</a:t>
            </a:r>
            <a:r>
              <a:rPr lang="en-US" sz="2800" dirty="0"/>
              <a:t> </a:t>
            </a:r>
            <a:r>
              <a:rPr lang="en-US" sz="2800" dirty="0" err="1"/>
              <a:t>ejercicio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endParaRPr lang="en-US" sz="2800" dirty="0"/>
          </a:p>
          <a:p>
            <a:r>
              <a:rPr lang="en-US" sz="2800" b="1" dirty="0" err="1"/>
              <a:t>Agotamiento</a:t>
            </a:r>
            <a:r>
              <a:rPr lang="en-US" sz="2800" b="1" dirty="0"/>
              <a:t> </a:t>
            </a:r>
            <a:r>
              <a:rPr lang="en-US" sz="2800" b="1" dirty="0" err="1"/>
              <a:t>por</a:t>
            </a:r>
            <a:r>
              <a:rPr lang="en-US" sz="2800" b="1" dirty="0"/>
              <a:t> </a:t>
            </a:r>
            <a:r>
              <a:rPr lang="en-US" sz="2800" b="1" dirty="0" err="1"/>
              <a:t>calor</a:t>
            </a:r>
            <a:endParaRPr lang="en-US" sz="2800" b="1" dirty="0"/>
          </a:p>
          <a:p>
            <a:r>
              <a:rPr lang="en-US" sz="2800" b="1" dirty="0"/>
              <a:t>Golpe de </a:t>
            </a:r>
            <a:r>
              <a:rPr lang="en-US" sz="2800" b="1" dirty="0" err="1"/>
              <a:t>calor</a:t>
            </a:r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pic>
        <p:nvPicPr>
          <p:cNvPr id="10" name="Picture Placeholder 9" descr="An employee collapsed on the ground. The employee's hard hat is on the ground next to him. Victim of heat stroke. ">
            <a:extLst>
              <a:ext uri="{FF2B5EF4-FFF2-40B4-BE49-F238E27FC236}">
                <a16:creationId xmlns:a16="http://schemas.microsoft.com/office/drawing/2014/main" id="{EBCC5926-1DAB-F73B-B9C5-C543868AAC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33104" r="33104"/>
          <a:stretch>
            <a:fillRect/>
          </a:stretch>
        </p:blipFill>
        <p:spPr>
          <a:xfrm>
            <a:off x="8269738" y="2061136"/>
            <a:ext cx="1698413" cy="2759855"/>
          </a:xfrm>
        </p:spPr>
      </p:pic>
      <p:pic>
        <p:nvPicPr>
          <p:cNvPr id="12" name="Picture Placeholder 11" descr="Close-up of a heat rash on a person's skin">
            <a:extLst>
              <a:ext uri="{FF2B5EF4-FFF2-40B4-BE49-F238E27FC236}">
                <a16:creationId xmlns:a16="http://schemas.microsoft.com/office/drawing/2014/main" id="{036F1DAD-329D-FC8C-69A9-8745F587E80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29146" r="29146"/>
          <a:stretch>
            <a:fillRect/>
          </a:stretch>
        </p:blipFill>
        <p:spPr>
          <a:xfrm>
            <a:off x="10115043" y="2059994"/>
            <a:ext cx="1695957" cy="2761615"/>
          </a:xfrm>
        </p:spPr>
      </p:pic>
      <p:pic>
        <p:nvPicPr>
          <p:cNvPr id="8" name="Picture Placeholder 7" descr="An employee in a manufacturing facility with her hand to her forehead. She is showing signs of heat stress. ">
            <a:extLst>
              <a:ext uri="{FF2B5EF4-FFF2-40B4-BE49-F238E27FC236}">
                <a16:creationId xmlns:a16="http://schemas.microsoft.com/office/drawing/2014/main" id="{F26548A9-99E7-858A-9430-05DE0D529F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l="6299" r="6299"/>
          <a:stretch>
            <a:fillRect/>
          </a:stretch>
        </p:blipFill>
        <p:spPr>
          <a:xfrm>
            <a:off x="8456951" y="879761"/>
            <a:ext cx="3163783" cy="1922678"/>
          </a:xfrm>
        </p:spPr>
      </p:pic>
    </p:spTree>
    <p:extLst>
      <p:ext uri="{BB962C8B-B14F-4D97-AF65-F5344CB8AC3E}">
        <p14:creationId xmlns:p14="http://schemas.microsoft.com/office/powerpoint/2010/main" val="4008713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0B0F3E-D3A2-92BE-C5D9-BFFD5D26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Señales</a:t>
            </a:r>
            <a:r>
              <a:rPr lang="en-US" dirty="0"/>
              <a:t> de </a:t>
            </a:r>
            <a:r>
              <a:rPr lang="en-US" dirty="0" err="1"/>
              <a:t>comportamiento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B6EECA-BFE7-19E1-7097-6BAB12867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Temblor de manos/ </a:t>
            </a:r>
            <a:r>
              <a:rPr lang="en-US" sz="2800" dirty="0" err="1"/>
              <a:t>extremidades</a:t>
            </a:r>
            <a:endParaRPr lang="en-US" sz="2800" dirty="0"/>
          </a:p>
          <a:p>
            <a:r>
              <a:rPr lang="en-US" sz="2800" dirty="0" err="1"/>
              <a:t>Reducción</a:t>
            </a:r>
            <a:r>
              <a:rPr lang="en-US" sz="2800" dirty="0"/>
              <a:t> de la </a:t>
            </a:r>
            <a:r>
              <a:rPr lang="en-US" sz="2800" dirty="0" err="1"/>
              <a:t>productividad</a:t>
            </a:r>
            <a:r>
              <a:rPr lang="en-US" sz="2800" dirty="0"/>
              <a:t> </a:t>
            </a:r>
            <a:r>
              <a:rPr lang="en-US" sz="2800" dirty="0" err="1"/>
              <a:t>durante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turno</a:t>
            </a:r>
            <a:r>
              <a:rPr lang="en-US" sz="2800" dirty="0"/>
              <a:t> de </a:t>
            </a:r>
            <a:r>
              <a:rPr lang="en-US" sz="2800" dirty="0" err="1"/>
              <a:t>trabajo</a:t>
            </a:r>
            <a:endParaRPr lang="en-US" sz="2800" dirty="0"/>
          </a:p>
          <a:p>
            <a:r>
              <a:rPr lang="en-US" sz="2800" dirty="0" err="1"/>
              <a:t>Aumento</a:t>
            </a:r>
            <a:r>
              <a:rPr lang="en-US" sz="2800" dirty="0"/>
              <a:t> del </a:t>
            </a:r>
            <a:r>
              <a:rPr lang="en-US" sz="2800" dirty="0" err="1"/>
              <a:t>absentismo</a:t>
            </a:r>
            <a:r>
              <a:rPr lang="en-US" sz="2800" dirty="0"/>
              <a:t> </a:t>
            </a:r>
            <a:r>
              <a:rPr lang="en-US" sz="2800" dirty="0" err="1"/>
              <a:t>laboral</a:t>
            </a:r>
            <a:endParaRPr lang="en-US" sz="2800" dirty="0"/>
          </a:p>
          <a:p>
            <a:r>
              <a:rPr lang="en-US" sz="2800" dirty="0" err="1"/>
              <a:t>Posturas</a:t>
            </a:r>
            <a:r>
              <a:rPr lang="en-US" sz="2800" dirty="0"/>
              <a:t> </a:t>
            </a:r>
            <a:r>
              <a:rPr lang="en-US" sz="2800" dirty="0" err="1"/>
              <a:t>incómodas</a:t>
            </a:r>
            <a:r>
              <a:rPr lang="en-US" sz="2800" dirty="0"/>
              <a:t> (para </a:t>
            </a:r>
            <a:r>
              <a:rPr lang="en-US" sz="2800" dirty="0" err="1"/>
              <a:t>compensar</a:t>
            </a:r>
            <a:r>
              <a:rPr lang="en-US" sz="2800" dirty="0"/>
              <a:t> la </a:t>
            </a:r>
            <a:r>
              <a:rPr lang="en-US" sz="2800" dirty="0" err="1"/>
              <a:t>fatiga</a:t>
            </a:r>
            <a:r>
              <a:rPr lang="en-US" sz="2800" dirty="0"/>
              <a:t>)</a:t>
            </a:r>
          </a:p>
          <a:p>
            <a:endParaRPr lang="en-US" sz="2800" dirty="0"/>
          </a:p>
          <a:p>
            <a:r>
              <a:rPr lang="en-US" sz="2800" b="1" dirty="0"/>
              <a:t>Los </a:t>
            </a:r>
            <a:r>
              <a:rPr lang="en-US" sz="2800" b="1" dirty="0" err="1"/>
              <a:t>trabajadores</a:t>
            </a:r>
            <a:r>
              <a:rPr lang="en-US" sz="2800" b="1" dirty="0"/>
              <a:t> </a:t>
            </a:r>
            <a:r>
              <a:rPr lang="en-US" sz="2800" b="1" dirty="0" err="1"/>
              <a:t>deben</a:t>
            </a:r>
            <a:r>
              <a:rPr lang="en-US" sz="2800" b="1" dirty="0"/>
              <a:t> ser </a:t>
            </a:r>
            <a:r>
              <a:rPr lang="en-US" sz="2800" b="1" dirty="0" err="1"/>
              <a:t>capacitados</a:t>
            </a:r>
            <a:r>
              <a:rPr lang="en-US" sz="2800" b="1" dirty="0"/>
              <a:t> </a:t>
            </a:r>
            <a:r>
              <a:rPr lang="en-US" sz="2800" b="1" dirty="0" err="1"/>
              <a:t>sobre</a:t>
            </a:r>
            <a:r>
              <a:rPr lang="en-US" sz="2800" b="1" dirty="0"/>
              <a:t> </a:t>
            </a:r>
            <a:r>
              <a:rPr lang="en-US" sz="2800" b="1" dirty="0" err="1"/>
              <a:t>estas</a:t>
            </a:r>
            <a:r>
              <a:rPr lang="en-US" sz="2800" b="1" dirty="0"/>
              <a:t> </a:t>
            </a:r>
            <a:r>
              <a:rPr lang="en-US" sz="2800" b="1" dirty="0" err="1"/>
              <a:t>señales</a:t>
            </a:r>
            <a:r>
              <a:rPr lang="en-US" sz="2800" b="1" dirty="0"/>
              <a:t> de </a:t>
            </a:r>
            <a:r>
              <a:rPr lang="en-US" sz="2800" b="1" dirty="0" err="1"/>
              <a:t>comportamiento</a:t>
            </a:r>
            <a:r>
              <a:rPr lang="en-US" sz="2800" b="1" dirty="0"/>
              <a:t>, las </a:t>
            </a:r>
            <a:r>
              <a:rPr lang="en-US" sz="2800" b="1" dirty="0" err="1"/>
              <a:t>cuales</a:t>
            </a:r>
            <a:r>
              <a:rPr lang="en-US" sz="2800" b="1" dirty="0"/>
              <a:t> </a:t>
            </a:r>
            <a:r>
              <a:rPr lang="en-US" sz="2800" b="1" dirty="0" err="1"/>
              <a:t>pueden</a:t>
            </a:r>
            <a:r>
              <a:rPr lang="en-US" sz="2800" b="1" dirty="0"/>
              <a:t> </a:t>
            </a:r>
            <a:r>
              <a:rPr lang="en-US" sz="2800" b="1" dirty="0" err="1"/>
              <a:t>salvar</a:t>
            </a:r>
            <a:r>
              <a:rPr lang="en-US" sz="2800" b="1" dirty="0"/>
              <a:t> la </a:t>
            </a:r>
            <a:r>
              <a:rPr lang="en-US" sz="2800" b="1" dirty="0" err="1"/>
              <a:t>vida</a:t>
            </a:r>
            <a:r>
              <a:rPr lang="en-US" sz="2800" b="1" dirty="0"/>
              <a:t> de un </a:t>
            </a:r>
            <a:r>
              <a:rPr lang="en-US" sz="2800" b="1" dirty="0" err="1"/>
              <a:t>compañero</a:t>
            </a:r>
            <a:r>
              <a:rPr lang="en-US" sz="2800" b="1" dirty="0"/>
              <a:t> de </a:t>
            </a:r>
            <a:r>
              <a:rPr lang="en-US" sz="2800" b="1" dirty="0" err="1"/>
              <a:t>trabajo</a:t>
            </a:r>
            <a:r>
              <a:rPr lang="en-US" sz="2800" b="1" dirty="0"/>
              <a:t>, un amigo o un familiar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679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9DA0B9-A127-5291-F7D7-115A40652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B4C2B-9805-11D2-F0F2-92DDF1EB3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El </a:t>
            </a:r>
            <a:r>
              <a:rPr lang="en-US" sz="2800" dirty="0" err="1"/>
              <a:t>agotamiento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 es la </a:t>
            </a:r>
            <a:r>
              <a:rPr lang="en-US" sz="2800" dirty="0" err="1"/>
              <a:t>reacción</a:t>
            </a:r>
            <a:r>
              <a:rPr lang="en-US" sz="2800" dirty="0"/>
              <a:t> del </a:t>
            </a:r>
            <a:r>
              <a:rPr lang="en-US" sz="2800" dirty="0" err="1"/>
              <a:t>cuerpo</a:t>
            </a:r>
            <a:r>
              <a:rPr lang="en-US" sz="2800" dirty="0"/>
              <a:t> a la </a:t>
            </a:r>
            <a:r>
              <a:rPr lang="en-US" sz="2800" dirty="0" err="1"/>
              <a:t>pérdida</a:t>
            </a:r>
            <a:r>
              <a:rPr lang="en-US" sz="2800" dirty="0"/>
              <a:t> </a:t>
            </a:r>
            <a:r>
              <a:rPr lang="en-US" sz="2800" dirty="0" err="1"/>
              <a:t>excesiva</a:t>
            </a:r>
            <a:r>
              <a:rPr lang="en-US" sz="2800" dirty="0"/>
              <a:t> de </a:t>
            </a:r>
            <a:r>
              <a:rPr lang="en-US" sz="2800" dirty="0" err="1"/>
              <a:t>agua</a:t>
            </a:r>
            <a:r>
              <a:rPr lang="en-US" sz="2800" dirty="0"/>
              <a:t> y </a:t>
            </a:r>
            <a:r>
              <a:rPr lang="en-US" sz="2800" dirty="0" err="1"/>
              <a:t>sal</a:t>
            </a:r>
            <a:r>
              <a:rPr lang="en-US" sz="2800" dirty="0"/>
              <a:t>, </a:t>
            </a:r>
            <a:r>
              <a:rPr lang="en-US" sz="2800" dirty="0" err="1"/>
              <a:t>normalmente</a:t>
            </a:r>
            <a:r>
              <a:rPr lang="en-US" sz="2800" dirty="0"/>
              <a:t> a </a:t>
            </a:r>
            <a:r>
              <a:rPr lang="en-US" sz="2800" dirty="0" err="1"/>
              <a:t>través</a:t>
            </a:r>
            <a:r>
              <a:rPr lang="en-US" sz="2800" dirty="0"/>
              <a:t> de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sudoración</a:t>
            </a:r>
            <a:r>
              <a:rPr lang="en-US" sz="2800" dirty="0"/>
              <a:t> </a:t>
            </a:r>
            <a:r>
              <a:rPr lang="en-US" sz="2800" dirty="0" err="1"/>
              <a:t>excesiva</a:t>
            </a:r>
            <a:endParaRPr lang="en-US" sz="2800" dirty="0"/>
          </a:p>
        </p:txBody>
      </p:sp>
      <p:pic>
        <p:nvPicPr>
          <p:cNvPr id="4" name="Picture 3" descr="A person in a hard hat with his head in his hand.">
            <a:extLst>
              <a:ext uri="{FF2B5EF4-FFF2-40B4-BE49-F238E27FC236}">
                <a16:creationId xmlns:a16="http://schemas.microsoft.com/office/drawing/2014/main" id="{68298BD7-AF1A-FE96-B2BB-8D547D172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529" y="2812021"/>
            <a:ext cx="4554942" cy="304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880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BEC82A-EA72-9033-F245-E1717020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Síntomas</a:t>
            </a:r>
            <a:r>
              <a:rPr lang="en-US" dirty="0"/>
              <a:t> del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822BA95C-3052-51B9-458C-2C424DC5458D}"/>
              </a:ext>
            </a:extLst>
          </p:cNvPr>
          <p:cNvSpPr txBox="1">
            <a:spLocks/>
          </p:cNvSpPr>
          <p:nvPr/>
        </p:nvSpPr>
        <p:spPr>
          <a:xfrm>
            <a:off x="691055" y="1465702"/>
            <a:ext cx="6997262" cy="4225650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err="1"/>
              <a:t>Síntomas</a:t>
            </a:r>
            <a:r>
              <a:rPr lang="en-US" altLang="en-US" sz="2800" dirty="0"/>
              <a:t>:</a:t>
            </a:r>
          </a:p>
          <a:p>
            <a:r>
              <a:rPr lang="en-US" altLang="en-US" sz="2800" dirty="0" err="1"/>
              <a:t>Sudoración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profusa</a:t>
            </a:r>
            <a:endParaRPr lang="en-US" altLang="en-US" sz="2800" dirty="0"/>
          </a:p>
          <a:p>
            <a:r>
              <a:rPr lang="en-US" altLang="en-US" sz="2800" dirty="0" err="1"/>
              <a:t>Debilidad</a:t>
            </a:r>
            <a:r>
              <a:rPr lang="en-US" altLang="en-US" sz="2800" dirty="0"/>
              <a:t> o </a:t>
            </a:r>
            <a:r>
              <a:rPr lang="en-US" altLang="en-US" sz="2800" dirty="0" err="1"/>
              <a:t>fatiga</a:t>
            </a:r>
            <a:r>
              <a:rPr lang="en-US" altLang="en-US" sz="2800" dirty="0"/>
              <a:t> extrema</a:t>
            </a:r>
          </a:p>
          <a:p>
            <a:r>
              <a:rPr lang="en-US" altLang="en-US" sz="2800" dirty="0"/>
              <a:t>Dolor de cabeza</a:t>
            </a:r>
          </a:p>
          <a:p>
            <a:r>
              <a:rPr lang="en-US" altLang="en-US" sz="2800" dirty="0" err="1"/>
              <a:t>Mareos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confusión</a:t>
            </a:r>
            <a:r>
              <a:rPr lang="en-US" altLang="en-US" sz="2800" dirty="0"/>
              <a:t> </a:t>
            </a:r>
          </a:p>
          <a:p>
            <a:r>
              <a:rPr lang="en-US" altLang="en-US" sz="2800" dirty="0" err="1"/>
              <a:t>Pérdida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apetito</a:t>
            </a:r>
            <a:endParaRPr lang="en-US" altLang="en-US" sz="2800" dirty="0"/>
          </a:p>
          <a:p>
            <a:r>
              <a:rPr lang="en-US" altLang="en-US" sz="2800" dirty="0" err="1"/>
              <a:t>Náuseas</a:t>
            </a:r>
            <a:endParaRPr lang="en-US" altLang="en-US" sz="2800" dirty="0"/>
          </a:p>
          <a:p>
            <a:r>
              <a:rPr lang="en-US" altLang="en-US" sz="2800" dirty="0" err="1"/>
              <a:t>Vómitos</a:t>
            </a:r>
            <a:r>
              <a:rPr lang="en-US" altLang="en-US" sz="2800" dirty="0"/>
              <a:t> </a:t>
            </a:r>
          </a:p>
          <a:p>
            <a:r>
              <a:rPr lang="en-US" altLang="en-US" sz="2800" dirty="0" err="1"/>
              <a:t>Respiración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rápida</a:t>
            </a:r>
            <a:r>
              <a:rPr lang="en-US" altLang="en-US" sz="2800" dirty="0"/>
              <a:t> y superficial </a:t>
            </a:r>
          </a:p>
          <a:p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DEFC26-F03B-4CE7-53E8-418AFB81B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2220" y="1794257"/>
            <a:ext cx="6997262" cy="4225650"/>
          </a:xfrm>
        </p:spPr>
        <p:txBody>
          <a:bodyPr/>
          <a:lstStyle/>
          <a:p>
            <a:pPr lvl="1"/>
            <a:r>
              <a:rPr lang="en-US" altLang="en-US" sz="2800" dirty="0" err="1"/>
              <a:t>Problemas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visión</a:t>
            </a:r>
            <a:endParaRPr lang="en-US" altLang="en-US" sz="2800" dirty="0"/>
          </a:p>
          <a:p>
            <a:pPr lvl="1"/>
            <a:r>
              <a:rPr lang="en-US" altLang="en-US" sz="2800" dirty="0"/>
              <a:t>Dolores </a:t>
            </a:r>
            <a:r>
              <a:rPr lang="en-US" altLang="en-US" sz="2800" dirty="0" err="1"/>
              <a:t>musculares</a:t>
            </a:r>
            <a:r>
              <a:rPr lang="en-US" altLang="en-US" sz="2800" dirty="0"/>
              <a:t> y </a:t>
            </a:r>
            <a:r>
              <a:rPr lang="en-US" altLang="en-US" sz="2800" dirty="0" err="1"/>
              <a:t>calambres</a:t>
            </a:r>
            <a:endParaRPr lang="en-US" altLang="en-US" sz="2800" dirty="0"/>
          </a:p>
          <a:p>
            <a:pPr lvl="1"/>
            <a:r>
              <a:rPr lang="en-US" altLang="en-US" sz="2800" dirty="0"/>
              <a:t>Sed </a:t>
            </a:r>
            <a:r>
              <a:rPr lang="en-US" altLang="en-US" sz="2800" dirty="0" err="1"/>
              <a:t>excesiva</a:t>
            </a:r>
            <a:endParaRPr lang="en-US" altLang="en-US" sz="2800" dirty="0"/>
          </a:p>
          <a:p>
            <a:pPr lvl="1"/>
            <a:r>
              <a:rPr lang="en-US" altLang="en-US" sz="2800" dirty="0" err="1"/>
              <a:t>Escalofríos</a:t>
            </a:r>
            <a:endParaRPr lang="en-US" altLang="en-US" sz="2800" dirty="0"/>
          </a:p>
          <a:p>
            <a:pPr lvl="1"/>
            <a:r>
              <a:rPr lang="en-US" altLang="en-US" sz="2800" dirty="0" err="1"/>
              <a:t>Agitación</a:t>
            </a:r>
            <a:r>
              <a:rPr lang="en-US" altLang="en-US" sz="2800" dirty="0"/>
              <a:t> o </a:t>
            </a:r>
            <a:r>
              <a:rPr lang="en-US" altLang="en-US" sz="2800" dirty="0" err="1"/>
              <a:t>irritabilidad</a:t>
            </a:r>
            <a:endParaRPr lang="en-US" altLang="en-US" sz="2800" dirty="0"/>
          </a:p>
          <a:p>
            <a:pPr lvl="1"/>
            <a:r>
              <a:rPr lang="en-US" altLang="en-US" sz="2800" dirty="0" err="1"/>
              <a:t>Piel</a:t>
            </a:r>
            <a:r>
              <a:rPr lang="en-US" altLang="en-US" sz="2800" dirty="0"/>
              <a:t> </a:t>
            </a:r>
            <a:r>
              <a:rPr lang="en-US" altLang="en-US" sz="2800" dirty="0" err="1"/>
              <a:t>húmeda</a:t>
            </a:r>
            <a:r>
              <a:rPr lang="en-US" altLang="en-US" sz="2800" dirty="0"/>
              <a:t> y </a:t>
            </a:r>
            <a:r>
              <a:rPr lang="en-US" altLang="en-US" sz="2800" dirty="0" err="1"/>
              <a:t>pegajosa</a:t>
            </a:r>
            <a:endParaRPr lang="en-US" altLang="en-US" sz="2800" dirty="0"/>
          </a:p>
          <a:p>
            <a:pPr lvl="1"/>
            <a:r>
              <a:rPr lang="en-US" altLang="en-US" sz="2800" dirty="0"/>
              <a:t>A </a:t>
            </a:r>
            <a:r>
              <a:rPr lang="en-US" altLang="en-US" sz="2800" dirty="0" err="1"/>
              <a:t>veces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desmayo</a:t>
            </a:r>
            <a:r>
              <a:rPr lang="en-US" altLang="en-US" sz="28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74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767853-494F-4C0F-B2DF-6BAEE6507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Tratamientos</a:t>
            </a:r>
            <a:r>
              <a:rPr lang="en-US" dirty="0"/>
              <a:t> de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0CEE1F-68DD-4C8E-7C1F-7E4B91F7A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8463455" cy="422565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 err="1">
                <a:effectLst/>
              </a:rPr>
              <a:t>Descanse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en</a:t>
            </a:r>
            <a:r>
              <a:rPr lang="en-US" sz="2800" b="1" i="0" dirty="0">
                <a:effectLst/>
              </a:rPr>
              <a:t> un </a:t>
            </a:r>
            <a:r>
              <a:rPr lang="en-US" sz="2800" b="1" i="0" dirty="0" err="1">
                <a:effectLst/>
              </a:rPr>
              <a:t>lugar</a:t>
            </a:r>
            <a:r>
              <a:rPr lang="en-US" sz="2800" b="1" i="0" dirty="0">
                <a:effectLst/>
              </a:rPr>
              <a:t> fresco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 err="1">
                <a:effectLst/>
              </a:rPr>
              <a:t>Beba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líquidos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fríos</a:t>
            </a:r>
            <a:endParaRPr lang="en-US" sz="2800" b="1" i="0" dirty="0"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 err="1">
                <a:effectLst/>
              </a:rPr>
              <a:t>Intente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tomar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medidas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refrescantes</a:t>
            </a:r>
            <a:endParaRPr lang="en-US" sz="2800" b="1" i="0" dirty="0">
              <a:effectLst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500" i="0" dirty="0">
                <a:effectLst/>
              </a:rPr>
              <a:t>If possible, help them into a cold shower or bathe, or put towels soaked in cold water on their skin.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i="0" dirty="0" err="1">
                <a:effectLst/>
              </a:rPr>
              <a:t>Afloje</a:t>
            </a:r>
            <a:r>
              <a:rPr lang="en-US" sz="2800" b="1" i="0" dirty="0">
                <a:effectLst/>
              </a:rPr>
              <a:t> la </a:t>
            </a:r>
            <a:r>
              <a:rPr lang="en-US" sz="2800" b="1" i="0" dirty="0" err="1">
                <a:effectLst/>
              </a:rPr>
              <a:t>ropa</a:t>
            </a:r>
            <a:endParaRPr lang="en-US" sz="2800" b="1" i="0" dirty="0">
              <a:effectLst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500" i="0" dirty="0">
                <a:effectLst/>
              </a:rPr>
              <a:t>Si las </a:t>
            </a:r>
            <a:r>
              <a:rPr lang="en-US" sz="2500" i="0" dirty="0" err="1">
                <a:effectLst/>
              </a:rPr>
              <a:t>medidas</a:t>
            </a:r>
            <a:r>
              <a:rPr lang="en-US" sz="2500" i="0" dirty="0">
                <a:effectLst/>
              </a:rPr>
              <a:t> </a:t>
            </a:r>
            <a:r>
              <a:rPr lang="en-US" sz="2500" i="0" dirty="0" err="1">
                <a:effectLst/>
              </a:rPr>
              <a:t>anteriores</a:t>
            </a:r>
            <a:r>
              <a:rPr lang="en-US" sz="2500" i="0" dirty="0">
                <a:effectLst/>
              </a:rPr>
              <a:t> no </a:t>
            </a:r>
            <a:r>
              <a:rPr lang="en-US" sz="2500" i="0" dirty="0" err="1">
                <a:effectLst/>
              </a:rPr>
              <a:t>proporcionan</a:t>
            </a:r>
            <a:r>
              <a:rPr lang="en-US" sz="2500" i="0" dirty="0">
                <a:effectLst/>
              </a:rPr>
              <a:t> </a:t>
            </a:r>
            <a:r>
              <a:rPr lang="en-US" sz="2500" i="0" dirty="0" err="1">
                <a:effectLst/>
              </a:rPr>
              <a:t>alivio</a:t>
            </a:r>
            <a:r>
              <a:rPr lang="en-US" sz="2500" i="0" dirty="0">
                <a:effectLst/>
              </a:rPr>
              <a:t> </a:t>
            </a:r>
            <a:r>
              <a:rPr lang="en-US" sz="2500" i="0" dirty="0" err="1">
                <a:effectLst/>
              </a:rPr>
              <a:t>en</a:t>
            </a:r>
            <a:r>
              <a:rPr lang="en-US" sz="2500" i="0" dirty="0">
                <a:effectLst/>
              </a:rPr>
              <a:t> </a:t>
            </a:r>
            <a:r>
              <a:rPr lang="en-US" sz="2500" b="1" i="0" dirty="0">
                <a:effectLst/>
              </a:rPr>
              <a:t>15 </a:t>
            </a:r>
            <a:r>
              <a:rPr lang="en-US" sz="2500" b="1" i="0" dirty="0" err="1">
                <a:effectLst/>
              </a:rPr>
              <a:t>minutos</a:t>
            </a:r>
            <a:r>
              <a:rPr lang="en-US" sz="2500" i="0" dirty="0">
                <a:effectLst/>
              </a:rPr>
              <a:t>, </a:t>
            </a:r>
            <a:r>
              <a:rPr lang="en-US" sz="2500" i="0" dirty="0" err="1">
                <a:effectLst/>
              </a:rPr>
              <a:t>busque</a:t>
            </a:r>
            <a:r>
              <a:rPr lang="en-US" sz="2500" i="0" dirty="0">
                <a:effectLst/>
              </a:rPr>
              <a:t> </a:t>
            </a:r>
            <a:r>
              <a:rPr lang="en-US" sz="2500" i="0" dirty="0" err="1">
                <a:effectLst/>
              </a:rPr>
              <a:t>ayuda</a:t>
            </a:r>
            <a:r>
              <a:rPr lang="en-US" sz="2500" i="0" dirty="0">
                <a:effectLst/>
              </a:rPr>
              <a:t> </a:t>
            </a:r>
            <a:r>
              <a:rPr lang="en-US" sz="2500" i="0" dirty="0" err="1">
                <a:effectLst/>
              </a:rPr>
              <a:t>médica</a:t>
            </a:r>
            <a:r>
              <a:rPr lang="en-US" sz="2500" i="0" dirty="0">
                <a:effectLst/>
              </a:rPr>
              <a:t> de </a:t>
            </a:r>
            <a:r>
              <a:rPr lang="en-US" sz="2500" i="0" dirty="0" err="1">
                <a:effectLst/>
              </a:rPr>
              <a:t>emergencia</a:t>
            </a:r>
            <a:r>
              <a:rPr lang="en-US" sz="2500" i="0" dirty="0">
                <a:effectLst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 err="1">
                <a:effectLst/>
              </a:rPr>
              <a:t>Nunca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deje</a:t>
            </a:r>
            <a:r>
              <a:rPr lang="en-US" sz="2800" b="1" i="0" dirty="0">
                <a:effectLst/>
              </a:rPr>
              <a:t> sola a </a:t>
            </a:r>
            <a:r>
              <a:rPr lang="en-US" sz="2800" b="1" i="0" dirty="0" err="1">
                <a:effectLst/>
              </a:rPr>
              <a:t>una</a:t>
            </a:r>
            <a:r>
              <a:rPr lang="en-US" sz="2800" b="1" i="0" dirty="0">
                <a:effectLst/>
              </a:rPr>
              <a:t> persona que </a:t>
            </a:r>
            <a:r>
              <a:rPr lang="en-US" sz="2800" b="1" i="0" dirty="0" err="1">
                <a:effectLst/>
              </a:rPr>
              <a:t>muestre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síntomas</a:t>
            </a:r>
            <a:r>
              <a:rPr lang="en-US" sz="2800" b="1" i="0" dirty="0">
                <a:effectLst/>
              </a:rPr>
              <a:t> de </a:t>
            </a:r>
            <a:r>
              <a:rPr lang="en-US" sz="2800" b="1" i="0" dirty="0" err="1">
                <a:effectLst/>
              </a:rPr>
              <a:t>posible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agotamiento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por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calor</a:t>
            </a:r>
            <a:r>
              <a:rPr lang="en-US" sz="2800" b="1" i="0" dirty="0">
                <a:effectLst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2800" b="1" i="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700" i="0" dirty="0"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sz="2800" b="0" i="0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Clip art of an employee sitting on a chair, in the shade under a pop-up tent, with a fan blowing air on them. The employee is wiping sweat off their face and drinking water. ">
            <a:extLst>
              <a:ext uri="{FF2B5EF4-FFF2-40B4-BE49-F238E27FC236}">
                <a16:creationId xmlns:a16="http://schemas.microsoft.com/office/drawing/2014/main" id="{457F434D-E2BC-E6A4-23A3-4F377618D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4455" y="1537467"/>
            <a:ext cx="32004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569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EF3D01-DB16-C438-3362-E055F85AF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Golpe de </a:t>
            </a:r>
            <a:r>
              <a:rPr lang="en-US" dirty="0" err="1"/>
              <a:t>calor</a:t>
            </a:r>
            <a:r>
              <a:rPr lang="en-US" dirty="0"/>
              <a:t>  (o </a:t>
            </a:r>
            <a:r>
              <a:rPr lang="en-US" dirty="0" err="1"/>
              <a:t>Insolación</a:t>
            </a:r>
            <a:r>
              <a:rPr lang="en-US" dirty="0"/>
              <a:t> 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63671B-A27D-3BBD-8EA6-EE64AC23E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El </a:t>
            </a:r>
            <a:r>
              <a:rPr lang="en-US" sz="2800" dirty="0" err="1"/>
              <a:t>trastorno</a:t>
            </a:r>
            <a:r>
              <a:rPr lang="en-US" sz="2800" dirty="0"/>
              <a:t> </a:t>
            </a:r>
            <a:r>
              <a:rPr lang="en-US" sz="2800" dirty="0" err="1"/>
              <a:t>más</a:t>
            </a:r>
            <a:r>
              <a:rPr lang="en-US" sz="2800" dirty="0"/>
              <a:t> grave </a:t>
            </a:r>
            <a:r>
              <a:rPr lang="en-US" sz="2800" dirty="0" err="1"/>
              <a:t>relacionado</a:t>
            </a:r>
            <a:r>
              <a:rPr lang="en-US" sz="2800" dirty="0"/>
              <a:t> con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endParaRPr lang="en-US" sz="2800" dirty="0"/>
          </a:p>
          <a:p>
            <a:r>
              <a:rPr lang="en-US" sz="2800" dirty="0" err="1"/>
              <a:t>Ocurre</a:t>
            </a:r>
            <a:r>
              <a:rPr lang="en-US" sz="2800" dirty="0"/>
              <a:t> </a:t>
            </a:r>
            <a:r>
              <a:rPr lang="en-US" sz="2800" dirty="0" err="1"/>
              <a:t>cuando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cuerpo</a:t>
            </a:r>
            <a:r>
              <a:rPr lang="en-US" sz="2800" dirty="0"/>
              <a:t> es </a:t>
            </a:r>
            <a:r>
              <a:rPr lang="en-US" sz="2800" dirty="0" err="1"/>
              <a:t>incapaz</a:t>
            </a:r>
            <a:r>
              <a:rPr lang="en-US" sz="2800" dirty="0"/>
              <a:t> de </a:t>
            </a:r>
            <a:r>
              <a:rPr lang="en-US" sz="2800" dirty="0" err="1"/>
              <a:t>controlar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temperatura</a:t>
            </a:r>
            <a:r>
              <a:rPr lang="en-US" sz="2800" dirty="0"/>
              <a:t>: la </a:t>
            </a:r>
            <a:r>
              <a:rPr lang="en-US" sz="2800" dirty="0" err="1"/>
              <a:t>temperatura</a:t>
            </a:r>
            <a:r>
              <a:rPr lang="en-US" sz="2800" dirty="0"/>
              <a:t> corporal </a:t>
            </a:r>
            <a:r>
              <a:rPr lang="en-US" sz="2800" dirty="0" err="1"/>
              <a:t>aumenta</a:t>
            </a:r>
            <a:r>
              <a:rPr lang="en-US" sz="2800" dirty="0"/>
              <a:t> </a:t>
            </a:r>
            <a:r>
              <a:rPr lang="en-US" sz="2800" dirty="0" err="1"/>
              <a:t>rápidamente</a:t>
            </a:r>
            <a:r>
              <a:rPr lang="en-US" sz="2800" dirty="0"/>
              <a:t>,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mecanismo</a:t>
            </a:r>
            <a:r>
              <a:rPr lang="en-US" sz="2800" dirty="0"/>
              <a:t> de </a:t>
            </a:r>
            <a:r>
              <a:rPr lang="en-US" sz="2800" dirty="0" err="1"/>
              <a:t>sudoración</a:t>
            </a:r>
            <a:r>
              <a:rPr lang="en-US" sz="2800" dirty="0"/>
              <a:t> </a:t>
            </a:r>
            <a:r>
              <a:rPr lang="en-US" sz="2800" dirty="0" err="1"/>
              <a:t>falla</a:t>
            </a:r>
            <a:r>
              <a:rPr lang="en-US" sz="2800" dirty="0"/>
              <a:t> y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cuerpo</a:t>
            </a:r>
            <a:r>
              <a:rPr lang="en-US" sz="2800" dirty="0"/>
              <a:t> es </a:t>
            </a:r>
            <a:r>
              <a:rPr lang="en-US" sz="2800" dirty="0" err="1"/>
              <a:t>incapaz</a:t>
            </a:r>
            <a:r>
              <a:rPr lang="en-US" sz="2800" dirty="0"/>
              <a:t> de </a:t>
            </a:r>
            <a:r>
              <a:rPr lang="en-US" sz="2800" dirty="0" err="1"/>
              <a:t>enfriarse</a:t>
            </a:r>
            <a:endParaRPr lang="en-US" sz="2800" dirty="0"/>
          </a:p>
          <a:p>
            <a:r>
              <a:rPr lang="en-US" sz="2800" dirty="0" err="1"/>
              <a:t>Cuando</a:t>
            </a:r>
            <a:r>
              <a:rPr lang="en-US" sz="2800" dirty="0"/>
              <a:t> </a:t>
            </a:r>
            <a:r>
              <a:rPr lang="en-US" sz="2800" dirty="0" err="1"/>
              <a:t>ocurre</a:t>
            </a:r>
            <a:r>
              <a:rPr lang="en-US" sz="2800" dirty="0"/>
              <a:t> un golpe de </a:t>
            </a:r>
            <a:r>
              <a:rPr lang="en-US" sz="2800" dirty="0" err="1"/>
              <a:t>calor</a:t>
            </a:r>
            <a:r>
              <a:rPr lang="en-US" sz="2800" dirty="0"/>
              <a:t>, la </a:t>
            </a:r>
            <a:r>
              <a:rPr lang="en-US" sz="2800" dirty="0" err="1"/>
              <a:t>temperatura</a:t>
            </a:r>
            <a:r>
              <a:rPr lang="en-US" sz="2800" dirty="0"/>
              <a:t> corporal </a:t>
            </a:r>
            <a:r>
              <a:rPr lang="en-US" sz="2800" dirty="0" err="1"/>
              <a:t>puede</a:t>
            </a:r>
            <a:r>
              <a:rPr lang="en-US" sz="2800" dirty="0"/>
              <a:t> </a:t>
            </a:r>
            <a:r>
              <a:rPr lang="en-US" sz="2800" dirty="0" err="1"/>
              <a:t>elevarse</a:t>
            </a:r>
            <a:r>
              <a:rPr lang="en-US" sz="2800" dirty="0"/>
              <a:t> a 106 </a:t>
            </a:r>
            <a:r>
              <a:rPr lang="en-US" sz="2800" dirty="0" err="1"/>
              <a:t>grados</a:t>
            </a:r>
            <a:r>
              <a:rPr lang="en-US" sz="2800" dirty="0"/>
              <a:t> Fahrenheit o </a:t>
            </a:r>
            <a:r>
              <a:rPr lang="en-US" sz="2800" dirty="0" err="1"/>
              <a:t>más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un </a:t>
            </a:r>
            <a:r>
              <a:rPr lang="en-US" sz="2800" dirty="0" err="1"/>
              <a:t>plazo</a:t>
            </a:r>
            <a:r>
              <a:rPr lang="en-US" sz="2800" dirty="0"/>
              <a:t> de </a:t>
            </a:r>
            <a:r>
              <a:rPr lang="en-US" sz="2800" i="1" dirty="0"/>
              <a:t>10 a 15 </a:t>
            </a:r>
            <a:r>
              <a:rPr lang="en-US" sz="2800" i="1" dirty="0" err="1"/>
              <a:t>minutos</a:t>
            </a:r>
            <a:endParaRPr lang="en-US" sz="2800" i="1" dirty="0"/>
          </a:p>
          <a:p>
            <a:r>
              <a:rPr lang="en-US" sz="2800" b="1" dirty="0"/>
              <a:t>Los golpes de </a:t>
            </a:r>
            <a:r>
              <a:rPr lang="en-US" sz="2800" b="1" dirty="0" err="1"/>
              <a:t>calor</a:t>
            </a:r>
            <a:r>
              <a:rPr lang="en-US" sz="2800" b="1" dirty="0"/>
              <a:t> </a:t>
            </a:r>
            <a:r>
              <a:rPr lang="en-US" sz="2800" b="1" dirty="0" err="1"/>
              <a:t>pueden</a:t>
            </a:r>
            <a:r>
              <a:rPr lang="en-US" sz="2800" b="1" dirty="0"/>
              <a:t> </a:t>
            </a:r>
            <a:r>
              <a:rPr lang="en-US" sz="2800" b="1" dirty="0" err="1"/>
              <a:t>causar</a:t>
            </a:r>
            <a:r>
              <a:rPr lang="en-US" sz="2800" b="1" dirty="0"/>
              <a:t> la </a:t>
            </a:r>
            <a:r>
              <a:rPr lang="en-US" sz="2800" b="1" dirty="0" err="1"/>
              <a:t>muerte</a:t>
            </a:r>
            <a:r>
              <a:rPr lang="en-US" sz="2800" b="1" dirty="0"/>
              <a:t> o </a:t>
            </a:r>
            <a:r>
              <a:rPr lang="en-US" sz="2800" b="1" dirty="0" err="1"/>
              <a:t>una</a:t>
            </a:r>
            <a:r>
              <a:rPr lang="en-US" sz="2800" b="1" dirty="0"/>
              <a:t> </a:t>
            </a:r>
            <a:r>
              <a:rPr lang="en-US" sz="2800" b="1" dirty="0" err="1"/>
              <a:t>discapacidad</a:t>
            </a:r>
            <a:r>
              <a:rPr lang="en-US" sz="2800" b="1" dirty="0"/>
              <a:t> </a:t>
            </a:r>
            <a:r>
              <a:rPr lang="en-US" sz="2800" b="1" dirty="0" err="1"/>
              <a:t>permanente</a:t>
            </a:r>
            <a:r>
              <a:rPr lang="en-US" sz="2800" b="1" dirty="0"/>
              <a:t> </a:t>
            </a:r>
            <a:r>
              <a:rPr lang="en-US" sz="2800" b="1" dirty="0" err="1"/>
              <a:t>si</a:t>
            </a:r>
            <a:r>
              <a:rPr lang="en-US" sz="2800" b="1" dirty="0"/>
              <a:t> no se </a:t>
            </a:r>
            <a:r>
              <a:rPr lang="en-US" sz="2800" b="1" dirty="0" err="1"/>
              <a:t>administra</a:t>
            </a:r>
            <a:r>
              <a:rPr lang="en-US" sz="2800" b="1" dirty="0"/>
              <a:t> un </a:t>
            </a:r>
            <a:r>
              <a:rPr lang="en-US" sz="2800" b="1" dirty="0" err="1"/>
              <a:t>tratamiento</a:t>
            </a:r>
            <a:r>
              <a:rPr lang="en-US" sz="2800" b="1" dirty="0"/>
              <a:t> de </a:t>
            </a:r>
            <a:r>
              <a:rPr lang="en-US" sz="2800" b="1" dirty="0" err="1"/>
              <a:t>emergencia</a:t>
            </a:r>
            <a:r>
              <a:rPr lang="en-US" sz="2800" b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446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EB5644-19C2-21AC-FF5A-366D1B32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 dirty="0" err="1"/>
              <a:t>Síntomas</a:t>
            </a:r>
            <a:r>
              <a:rPr lang="en-US" dirty="0"/>
              <a:t> de un golpe de </a:t>
            </a:r>
            <a:r>
              <a:rPr lang="en-US" dirty="0" err="1"/>
              <a:t>calor</a:t>
            </a:r>
            <a:endParaRPr lang="en-US" dirty="0"/>
          </a:p>
        </p:txBody>
      </p:sp>
      <p:pic>
        <p:nvPicPr>
          <p:cNvPr id="4" name="Picture 3" descr="Employee wearing a safety vest unconscious on the ground. Depicting victim of heat stroke. ">
            <a:extLst>
              <a:ext uri="{FF2B5EF4-FFF2-40B4-BE49-F238E27FC236}">
                <a16:creationId xmlns:a16="http://schemas.microsoft.com/office/drawing/2014/main" id="{4C671F49-671F-21AF-A3BF-5B564B902A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5210" y="1292908"/>
            <a:ext cx="3735013" cy="4148227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CBE8DC2-437B-EAE3-04E7-7B6BA3D62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7150100" cy="422565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 err="1"/>
              <a:t>Elevación</a:t>
            </a:r>
            <a:r>
              <a:rPr lang="en-US" altLang="en-US" sz="2400" dirty="0"/>
              <a:t> de la </a:t>
            </a:r>
            <a:r>
              <a:rPr lang="en-US" altLang="en-US" sz="2400" dirty="0" err="1"/>
              <a:t>temperatura</a:t>
            </a:r>
            <a:r>
              <a:rPr lang="en-US" altLang="en-US" sz="2400" dirty="0"/>
              <a:t> del </a:t>
            </a:r>
            <a:r>
              <a:rPr lang="en-US" altLang="en-US" sz="2400" dirty="0" err="1"/>
              <a:t>cuerpo</a:t>
            </a:r>
            <a:r>
              <a:rPr lang="en-US" altLang="en-US" sz="2400" dirty="0"/>
              <a:t> que </a:t>
            </a:r>
            <a:r>
              <a:rPr lang="en-US" altLang="en-US" sz="2400" dirty="0" err="1"/>
              <a:t>alcanza</a:t>
            </a:r>
            <a:r>
              <a:rPr lang="en-US" altLang="en-US" sz="2400" dirty="0"/>
              <a:t> e </a:t>
            </a:r>
            <a:r>
              <a:rPr lang="en-US" altLang="en-US" sz="2400" dirty="0" err="1"/>
              <a:t>incluso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supera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los</a:t>
            </a:r>
            <a:r>
              <a:rPr lang="en-US" altLang="en-US" sz="2400" dirty="0"/>
              <a:t> 104º F - 105º F.</a:t>
            </a:r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Náuseas</a:t>
            </a:r>
            <a:r>
              <a:rPr lang="en-US" altLang="en-US" sz="2400" dirty="0"/>
              <a:t> y </a:t>
            </a:r>
            <a:r>
              <a:rPr lang="en-US" altLang="en-US" sz="2400" dirty="0" err="1"/>
              <a:t>vómitos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Convulsiones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sz="2400" b="0" i="0" u="none" strike="noStrike" dirty="0" err="1">
                <a:solidFill>
                  <a:srgbClr val="00305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Confusión</a:t>
            </a:r>
            <a:r>
              <a:rPr lang="en-US" altLang="en-US" sz="2400" dirty="0"/>
              <a:t> o </a:t>
            </a:r>
            <a:r>
              <a:rPr lang="en-US" altLang="en-US" sz="2400" dirty="0" err="1"/>
              <a:t>delirio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Piel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seca</a:t>
            </a:r>
            <a:r>
              <a:rPr lang="en-US" altLang="en-US" sz="2400" dirty="0"/>
              <a:t> y caliente</a:t>
            </a:r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Inconsciencia</a:t>
            </a:r>
            <a:r>
              <a:rPr lang="en-US" altLang="en-US" sz="2400" dirty="0"/>
              <a:t>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Coma</a:t>
            </a:r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Disnea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dificultad</a:t>
            </a:r>
            <a:r>
              <a:rPr lang="en-US" altLang="en-US" sz="2400" dirty="0"/>
              <a:t> para </a:t>
            </a:r>
            <a:r>
              <a:rPr lang="en-US" altLang="en-US" sz="2400" dirty="0" err="1"/>
              <a:t>respirar</a:t>
            </a:r>
            <a:r>
              <a:rPr lang="en-US" altLang="en-US" sz="2400" dirty="0"/>
              <a:t>)</a:t>
            </a:r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Dificultad</a:t>
            </a:r>
            <a:r>
              <a:rPr lang="en-US" altLang="en-US" sz="2400" dirty="0"/>
              <a:t> para </a:t>
            </a:r>
            <a:r>
              <a:rPr lang="en-US" altLang="en-US" sz="2400" dirty="0" err="1"/>
              <a:t>hablar</a:t>
            </a:r>
            <a:r>
              <a:rPr lang="en-US" altLang="en-US" sz="2400" dirty="0"/>
              <a:t> </a:t>
            </a:r>
          </a:p>
          <a:p>
            <a:pPr>
              <a:lnSpc>
                <a:spcPct val="90000"/>
              </a:lnSpc>
            </a:pPr>
            <a:r>
              <a:rPr lang="en-US" altLang="en-US" dirty="0" err="1"/>
              <a:t>D</a:t>
            </a:r>
            <a:r>
              <a:rPr lang="en-US" altLang="en-US" sz="2400" dirty="0" err="1"/>
              <a:t>isminución</a:t>
            </a:r>
            <a:r>
              <a:rPr lang="en-US" altLang="en-US" sz="2400" dirty="0"/>
              <a:t> de la </a:t>
            </a:r>
            <a:r>
              <a:rPr lang="en-US" altLang="en-US" sz="2400" dirty="0" err="1"/>
              <a:t>producción</a:t>
            </a:r>
            <a:r>
              <a:rPr lang="en-US" altLang="en-US" dirty="0"/>
              <a:t> </a:t>
            </a:r>
            <a:r>
              <a:rPr lang="en-US" altLang="en-US" sz="2400" dirty="0"/>
              <a:t>de </a:t>
            </a:r>
            <a:r>
              <a:rPr lang="en-US" altLang="en-US" sz="2400" dirty="0" err="1"/>
              <a:t>orina</a:t>
            </a:r>
            <a:r>
              <a:rPr lang="en-US" altLang="en-US" sz="2400" dirty="0"/>
              <a:t>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Sangre </a:t>
            </a:r>
            <a:r>
              <a:rPr lang="en-US" altLang="en-US" sz="2400" dirty="0" err="1"/>
              <a:t>en</a:t>
            </a:r>
            <a:r>
              <a:rPr lang="en-US" altLang="en-US" sz="2400" dirty="0"/>
              <a:t> la </a:t>
            </a:r>
            <a:r>
              <a:rPr lang="en-US" altLang="en-US" sz="2400" dirty="0" err="1"/>
              <a:t>orina</a:t>
            </a:r>
            <a:r>
              <a:rPr lang="en-US" altLang="en-US" sz="2400" dirty="0"/>
              <a:t> o </a:t>
            </a:r>
            <a:r>
              <a:rPr lang="en-US" altLang="en-US" sz="2400" dirty="0" err="1"/>
              <a:t>en</a:t>
            </a:r>
            <a:r>
              <a:rPr lang="en-US" altLang="en-US" sz="2400" dirty="0"/>
              <a:t> las </a:t>
            </a:r>
            <a:r>
              <a:rPr lang="en-US" altLang="en-US" sz="2400" dirty="0" err="1"/>
              <a:t>heces</a:t>
            </a:r>
            <a:endParaRPr lang="en-US" alt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024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EF8CD2-2D41-E118-BAA5-15860D6EC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Tratamientos</a:t>
            </a:r>
            <a:r>
              <a:rPr lang="en-US" dirty="0"/>
              <a:t> de golpe de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620EE0-E524-BB3A-540D-E284E80AB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3"/>
            <a:ext cx="11430000" cy="4225652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dirty="0"/>
              <a:t>Call 911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dirty="0" err="1"/>
              <a:t>Sumersión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agua</a:t>
            </a:r>
            <a:r>
              <a:rPr lang="en-US" b="1" dirty="0"/>
              <a:t> </a:t>
            </a:r>
            <a:r>
              <a:rPr lang="en-US" b="1" dirty="0" err="1"/>
              <a:t>fría</a:t>
            </a:r>
            <a:r>
              <a:rPr lang="en-US" b="1" dirty="0"/>
              <a:t>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Se ha </a:t>
            </a:r>
            <a:r>
              <a:rPr lang="en-US" dirty="0" err="1"/>
              <a:t>demostrado</a:t>
            </a:r>
            <a:r>
              <a:rPr lang="en-US" dirty="0"/>
              <a:t> que la forma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eficaz</a:t>
            </a:r>
            <a:r>
              <a:rPr lang="en-US" dirty="0"/>
              <a:t> de </a:t>
            </a:r>
            <a:r>
              <a:rPr lang="en-US" dirty="0" err="1"/>
              <a:t>reducir</a:t>
            </a:r>
            <a:r>
              <a:rPr lang="en-US" dirty="0"/>
              <a:t> </a:t>
            </a:r>
            <a:r>
              <a:rPr lang="en-US" dirty="0" err="1"/>
              <a:t>rápidamente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corporal central es </a:t>
            </a:r>
            <a:r>
              <a:rPr lang="en-US" dirty="0" err="1"/>
              <a:t>tomar</a:t>
            </a:r>
            <a:r>
              <a:rPr lang="en-US" dirty="0"/>
              <a:t> un </a:t>
            </a:r>
            <a:r>
              <a:rPr lang="en-US" dirty="0" err="1"/>
              <a:t>baño</a:t>
            </a:r>
            <a:r>
              <a:rPr lang="en-US" dirty="0"/>
              <a:t> de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 o </a:t>
            </a:r>
            <a:r>
              <a:rPr lang="en-US" dirty="0" err="1"/>
              <a:t>helada</a:t>
            </a:r>
            <a:r>
              <a:rPr lang="en-US" dirty="0"/>
              <a:t>. </a:t>
            </a:r>
            <a:r>
              <a:rPr lang="en-US" dirty="0" err="1"/>
              <a:t>Cuanto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rápido</a:t>
            </a:r>
            <a:r>
              <a:rPr lang="en-US" dirty="0"/>
              <a:t> </a:t>
            </a:r>
            <a:r>
              <a:rPr lang="en-US" dirty="0" err="1"/>
              <a:t>pueda</a:t>
            </a:r>
            <a:r>
              <a:rPr lang="en-US" dirty="0"/>
              <a:t> </a:t>
            </a:r>
            <a:r>
              <a:rPr lang="en-US" dirty="0" err="1"/>
              <a:t>sumergirse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trabajador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, </a:t>
            </a:r>
            <a:r>
              <a:rPr lang="en-US" dirty="0" err="1"/>
              <a:t>menor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muerte</a:t>
            </a:r>
            <a:r>
              <a:rPr lang="en-US" dirty="0"/>
              <a:t> o </a:t>
            </a:r>
            <a:r>
              <a:rPr lang="en-US" dirty="0" err="1"/>
              <a:t>lesión</a:t>
            </a:r>
            <a:r>
              <a:rPr lang="en-US" dirty="0"/>
              <a:t> de </a:t>
            </a:r>
            <a:r>
              <a:rPr lang="en-US" dirty="0" err="1"/>
              <a:t>órganos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i="0" dirty="0" err="1">
                <a:effectLst/>
              </a:rPr>
              <a:t>Utilizar</a:t>
            </a:r>
            <a:r>
              <a:rPr lang="en-US" b="1" i="0" dirty="0">
                <a:effectLst/>
              </a:rPr>
              <a:t> </a:t>
            </a:r>
            <a:r>
              <a:rPr lang="en-US" b="1" i="0" dirty="0" err="1">
                <a:effectLst/>
              </a:rPr>
              <a:t>técnicas</a:t>
            </a:r>
            <a:r>
              <a:rPr lang="en-US" b="1" i="0" dirty="0">
                <a:effectLst/>
              </a:rPr>
              <a:t> de </a:t>
            </a:r>
            <a:r>
              <a:rPr lang="en-US" b="1" i="0" dirty="0" err="1">
                <a:effectLst/>
              </a:rPr>
              <a:t>enfriamiento</a:t>
            </a:r>
            <a:r>
              <a:rPr lang="en-US" b="1" i="0" dirty="0">
                <a:effectLst/>
              </a:rPr>
              <a:t> </a:t>
            </a:r>
            <a:r>
              <a:rPr lang="en-US" b="1" i="0" dirty="0" err="1">
                <a:effectLst/>
              </a:rPr>
              <a:t>por</a:t>
            </a:r>
            <a:r>
              <a:rPr lang="en-US" b="1" i="0" dirty="0">
                <a:effectLst/>
              </a:rPr>
              <a:t> </a:t>
            </a:r>
            <a:r>
              <a:rPr lang="en-US" b="1" i="0" dirty="0" err="1">
                <a:effectLst/>
              </a:rPr>
              <a:t>evaporación</a:t>
            </a:r>
            <a:endParaRPr lang="en-US" b="1" i="0" dirty="0">
              <a:effectLst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 Si la </a:t>
            </a:r>
            <a:r>
              <a:rPr lang="en-US" sz="2400" dirty="0" err="1"/>
              <a:t>inmersión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agua</a:t>
            </a:r>
            <a:r>
              <a:rPr lang="en-US" sz="2400" dirty="0"/>
              <a:t> </a:t>
            </a:r>
            <a:r>
              <a:rPr lang="en-US" sz="2400" dirty="0" err="1"/>
              <a:t>fría</a:t>
            </a:r>
            <a:r>
              <a:rPr lang="en-US" sz="2400" dirty="0"/>
              <a:t> no es </a:t>
            </a:r>
            <a:r>
              <a:rPr lang="en-US" sz="2400" dirty="0" err="1"/>
              <a:t>posible</a:t>
            </a:r>
            <a:r>
              <a:rPr lang="en-US" sz="2400" dirty="0"/>
              <a:t>, </a:t>
            </a:r>
            <a:r>
              <a:rPr lang="en-US" sz="2400" dirty="0" err="1"/>
              <a:t>el</a:t>
            </a:r>
            <a:r>
              <a:rPr lang="en-US" sz="2400" dirty="0"/>
              <a:t> personal de </a:t>
            </a:r>
            <a:r>
              <a:rPr lang="en-US" sz="2400" dirty="0" err="1"/>
              <a:t>salud</a:t>
            </a:r>
            <a:r>
              <a:rPr lang="en-US" sz="2400" dirty="0"/>
              <a:t>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intentar</a:t>
            </a:r>
            <a:r>
              <a:rPr lang="en-US" sz="2400" dirty="0"/>
              <a:t> </a:t>
            </a:r>
            <a:r>
              <a:rPr lang="en-US" sz="2400" dirty="0" err="1"/>
              <a:t>reducir</a:t>
            </a:r>
            <a:r>
              <a:rPr lang="en-US" sz="2400" dirty="0"/>
              <a:t> la </a:t>
            </a:r>
            <a:r>
              <a:rPr lang="en-US" sz="2400" dirty="0" err="1"/>
              <a:t>temperatura</a:t>
            </a:r>
            <a:r>
              <a:rPr lang="en-US" sz="2400" dirty="0"/>
              <a:t> del </a:t>
            </a:r>
            <a:r>
              <a:rPr lang="en-US" sz="2400" dirty="0" err="1"/>
              <a:t>cuerpo</a:t>
            </a:r>
            <a:r>
              <a:rPr lang="en-US" sz="2400" dirty="0"/>
              <a:t> </a:t>
            </a:r>
            <a:r>
              <a:rPr lang="en-US" sz="2400" dirty="0" err="1"/>
              <a:t>utilizando</a:t>
            </a:r>
            <a:r>
              <a:rPr lang="en-US" sz="2400" dirty="0"/>
              <a:t> un </a:t>
            </a:r>
            <a:r>
              <a:rPr lang="en-US" sz="2400" dirty="0" err="1"/>
              <a:t>método</a:t>
            </a:r>
            <a:r>
              <a:rPr lang="en-US" sz="2400" dirty="0"/>
              <a:t> de </a:t>
            </a:r>
            <a:r>
              <a:rPr lang="en-US" sz="2400" dirty="0" err="1"/>
              <a:t>evaporación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Se </a:t>
            </a:r>
            <a:r>
              <a:rPr lang="en-US" sz="2400" dirty="0" err="1"/>
              <a:t>rocía</a:t>
            </a:r>
            <a:r>
              <a:rPr lang="en-US" sz="2400" dirty="0"/>
              <a:t> </a:t>
            </a:r>
            <a:r>
              <a:rPr lang="en-US" sz="2400" dirty="0" err="1"/>
              <a:t>agua</a:t>
            </a:r>
            <a:r>
              <a:rPr lang="en-US" sz="2400" dirty="0"/>
              <a:t> </a:t>
            </a:r>
            <a:r>
              <a:rPr lang="en-US" sz="2400" dirty="0" err="1"/>
              <a:t>fría</a:t>
            </a:r>
            <a:r>
              <a:rPr lang="en-US" sz="2400" dirty="0"/>
              <a:t> </a:t>
            </a:r>
            <a:r>
              <a:rPr lang="en-US" sz="2400" dirty="0" err="1"/>
              <a:t>mientras</a:t>
            </a:r>
            <a:r>
              <a:rPr lang="en-US" sz="2400" dirty="0"/>
              <a:t> se </a:t>
            </a:r>
            <a:r>
              <a:rPr lang="en-US" sz="2400" dirty="0" err="1"/>
              <a:t>sopla</a:t>
            </a:r>
            <a:r>
              <a:rPr lang="en-US" sz="2400" dirty="0"/>
              <a:t> </a:t>
            </a:r>
            <a:r>
              <a:rPr lang="en-US" sz="2400" dirty="0" err="1"/>
              <a:t>aire</a:t>
            </a:r>
            <a:r>
              <a:rPr lang="en-US" sz="2400" dirty="0"/>
              <a:t> caliente </a:t>
            </a:r>
            <a:r>
              <a:rPr lang="en-US" sz="2400" dirty="0" err="1"/>
              <a:t>sobre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cuerpo</a:t>
            </a:r>
            <a:r>
              <a:rPr lang="en-US" sz="2400" dirty="0"/>
              <a:t>, lo que </a:t>
            </a:r>
            <a:r>
              <a:rPr lang="en-US" sz="2400" dirty="0" err="1"/>
              <a:t>hace</a:t>
            </a:r>
            <a:r>
              <a:rPr lang="en-US" sz="2400" dirty="0"/>
              <a:t> que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agua</a:t>
            </a:r>
            <a:r>
              <a:rPr lang="en-US" sz="2400" dirty="0"/>
              <a:t> se </a:t>
            </a:r>
            <a:r>
              <a:rPr lang="en-US" sz="2400" dirty="0" err="1"/>
              <a:t>evapore</a:t>
            </a:r>
            <a:r>
              <a:rPr lang="en-US" sz="2400" dirty="0"/>
              <a:t> y </a:t>
            </a:r>
            <a:r>
              <a:rPr lang="en-US" sz="2400" dirty="0" err="1"/>
              <a:t>enfríe</a:t>
            </a:r>
            <a:r>
              <a:rPr lang="en-US" sz="2400" dirty="0"/>
              <a:t> la </a:t>
            </a:r>
            <a:r>
              <a:rPr lang="en-US" sz="2400" dirty="0" err="1"/>
              <a:t>piel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322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0C54B7-2298-11A2-FBD2-588041FAB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7596"/>
            <a:ext cx="11430000" cy="1014761"/>
          </a:xfrm>
        </p:spPr>
        <p:txBody>
          <a:bodyPr/>
          <a:lstStyle/>
          <a:p>
            <a:r>
              <a:rPr lang="en-US" err="1"/>
              <a:t>Tratamientos</a:t>
            </a:r>
            <a:r>
              <a:rPr lang="en-US"/>
              <a:t> de golpe de </a:t>
            </a:r>
            <a:r>
              <a:rPr lang="en-US" err="1"/>
              <a:t>calor</a:t>
            </a:r>
            <a:r>
              <a:rPr lang="en-US"/>
              <a:t> (</a:t>
            </a:r>
            <a:r>
              <a:rPr lang="en-US" err="1"/>
              <a:t>continuación</a:t>
            </a:r>
            <a:r>
              <a:rPr lang="en-US"/>
              <a:t>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5D5352-31EB-64F1-AE12-75B2B58AE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16175"/>
            <a:ext cx="11639204" cy="422565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 err="1">
                <a:effectLst/>
              </a:rPr>
              <a:t>Envuelva</a:t>
            </a:r>
            <a:r>
              <a:rPr lang="en-US" sz="2400" b="1" i="0" dirty="0">
                <a:effectLst/>
              </a:rPr>
              <a:t> a la </a:t>
            </a:r>
            <a:r>
              <a:rPr lang="en-US" sz="2400" b="1" i="0" dirty="0" err="1">
                <a:effectLst/>
              </a:rPr>
              <a:t>víctima</a:t>
            </a:r>
            <a:r>
              <a:rPr lang="en-US" sz="2400" b="1" i="0" dirty="0">
                <a:effectLst/>
              </a:rPr>
              <a:t> con </a:t>
            </a:r>
            <a:r>
              <a:rPr lang="en-US" sz="2400" b="1" i="0" dirty="0" err="1">
                <a:effectLst/>
              </a:rPr>
              <a:t>hielo</a:t>
            </a:r>
            <a:r>
              <a:rPr lang="en-US" sz="2400" b="1" i="0" dirty="0">
                <a:effectLst/>
              </a:rPr>
              <a:t> y mantas de </a:t>
            </a:r>
            <a:r>
              <a:rPr lang="en-US" sz="2400" b="1" i="0" dirty="0" err="1">
                <a:effectLst/>
              </a:rPr>
              <a:t>enfriamiento</a:t>
            </a:r>
            <a:r>
              <a:rPr lang="en-US" sz="2400" b="1" i="0" dirty="0">
                <a:effectLst/>
              </a:rPr>
              <a:t>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0" i="0" dirty="0" err="1">
                <a:effectLst/>
              </a:rPr>
              <a:t>Otro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método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consiste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en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envolver</a:t>
            </a:r>
            <a:r>
              <a:rPr lang="en-US" sz="2400" b="0" i="0" dirty="0">
                <a:effectLst/>
              </a:rPr>
              <a:t> a la </a:t>
            </a:r>
            <a:r>
              <a:rPr lang="en-US" sz="2400" b="0" i="0" dirty="0" err="1">
                <a:effectLst/>
              </a:rPr>
              <a:t>víctima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en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una</a:t>
            </a:r>
            <a:r>
              <a:rPr lang="en-US" sz="2400" b="0" i="0" dirty="0">
                <a:effectLst/>
              </a:rPr>
              <a:t> manta especial de </a:t>
            </a:r>
            <a:r>
              <a:rPr lang="en-US" sz="2400" b="0" i="0" dirty="0" err="1">
                <a:effectLst/>
              </a:rPr>
              <a:t>enfriamiento</a:t>
            </a:r>
            <a:r>
              <a:rPr lang="en-US" sz="2400" b="0" i="0" dirty="0">
                <a:effectLst/>
              </a:rPr>
              <a:t> y </a:t>
            </a:r>
            <a:r>
              <a:rPr lang="en-US" sz="2400" b="0" i="0" dirty="0" err="1">
                <a:effectLst/>
              </a:rPr>
              <a:t>aplicarle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compresas</a:t>
            </a:r>
            <a:r>
              <a:rPr lang="en-US" sz="2400" b="0" i="0" dirty="0">
                <a:effectLst/>
              </a:rPr>
              <a:t> de </a:t>
            </a:r>
            <a:r>
              <a:rPr lang="en-US" sz="2400" b="0" i="0" dirty="0" err="1">
                <a:effectLst/>
              </a:rPr>
              <a:t>hielo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en</a:t>
            </a:r>
            <a:r>
              <a:rPr lang="en-US" sz="2400" b="0" i="0" dirty="0">
                <a:effectLst/>
              </a:rPr>
              <a:t> la ingle, </a:t>
            </a:r>
            <a:r>
              <a:rPr lang="en-US" sz="2400" b="0" i="0" dirty="0" err="1">
                <a:effectLst/>
              </a:rPr>
              <a:t>el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cuello</a:t>
            </a:r>
            <a:r>
              <a:rPr lang="en-US" sz="2400" b="0" i="0" dirty="0">
                <a:effectLst/>
              </a:rPr>
              <a:t>, la </a:t>
            </a:r>
            <a:r>
              <a:rPr lang="en-US" sz="2400" b="0" i="0" dirty="0" err="1">
                <a:effectLst/>
              </a:rPr>
              <a:t>espalda</a:t>
            </a:r>
            <a:r>
              <a:rPr lang="en-US" sz="2400" b="0" i="0" dirty="0">
                <a:effectLst/>
              </a:rPr>
              <a:t> y las </a:t>
            </a:r>
            <a:r>
              <a:rPr lang="en-US" sz="2400" b="0" i="0" dirty="0" err="1">
                <a:effectLst/>
              </a:rPr>
              <a:t>axilas</a:t>
            </a:r>
            <a:r>
              <a:rPr lang="en-US" sz="2400" b="0" i="0" dirty="0">
                <a:effectLst/>
              </a:rPr>
              <a:t> para </a:t>
            </a:r>
            <a:r>
              <a:rPr lang="en-US" sz="2400" b="0" i="0" dirty="0" err="1">
                <a:effectLst/>
              </a:rPr>
              <a:t>bajar</a:t>
            </a:r>
            <a:r>
              <a:rPr lang="en-US" sz="2400" b="0" i="0" dirty="0">
                <a:effectLst/>
              </a:rPr>
              <a:t> la </a:t>
            </a:r>
            <a:r>
              <a:rPr lang="en-US" sz="2400" b="0" i="0" dirty="0" err="1">
                <a:effectLst/>
              </a:rPr>
              <a:t>temperatura</a:t>
            </a:r>
            <a:r>
              <a:rPr lang="en-US" sz="2400" b="0" i="0" dirty="0">
                <a:effectLst/>
              </a:rPr>
              <a:t> del </a:t>
            </a:r>
            <a:r>
              <a:rPr lang="en-US" sz="2400" b="0" i="0" dirty="0" err="1">
                <a:effectLst/>
              </a:rPr>
              <a:t>cuerpo</a:t>
            </a:r>
            <a:endParaRPr lang="en-US" sz="2400" b="0" i="0" dirty="0">
              <a:effectLst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"</a:t>
            </a:r>
            <a:r>
              <a:rPr lang="en-US" sz="2400" b="0" i="0" dirty="0" err="1">
                <a:effectLst/>
              </a:rPr>
              <a:t>Método</a:t>
            </a:r>
            <a:r>
              <a:rPr lang="en-US" sz="2400" b="0" i="0" dirty="0">
                <a:effectLst/>
              </a:rPr>
              <a:t> TACO"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b="0" i="0" dirty="0" err="1">
                <a:effectLst/>
              </a:rPr>
              <a:t>Oscilación</a:t>
            </a:r>
            <a:r>
              <a:rPr lang="en-US" sz="2400" b="0" i="0" dirty="0">
                <a:effectLst/>
              </a:rPr>
              <a:t> de </a:t>
            </a:r>
            <a:r>
              <a:rPr lang="en-US" sz="2400" b="0" i="0" dirty="0" err="1">
                <a:effectLst/>
              </a:rPr>
              <a:t>enfriamiento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asistida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por</a:t>
            </a:r>
            <a:r>
              <a:rPr lang="en-US" sz="2400" dirty="0"/>
              <a:t> </a:t>
            </a:r>
            <a:r>
              <a:rPr lang="en-US" sz="2400" b="0" i="0" dirty="0" err="1">
                <a:effectLst/>
              </a:rPr>
              <a:t>lona</a:t>
            </a:r>
            <a:endParaRPr lang="en-US" sz="2400" i="0" dirty="0">
              <a:effectLst/>
            </a:endParaRPr>
          </a:p>
          <a:p>
            <a:r>
              <a:rPr lang="en-US" sz="2700" b="1" i="0" dirty="0">
                <a:solidFill>
                  <a:srgbClr val="FF0000"/>
                </a:solidFill>
                <a:effectLst/>
              </a:rPr>
              <a:t>RECUERDE:</a:t>
            </a:r>
            <a:r>
              <a:rPr lang="en-US" sz="2700" b="0" i="0" dirty="0">
                <a:effectLst/>
              </a:rPr>
              <a:t> Tiene </a:t>
            </a:r>
            <a:r>
              <a:rPr lang="en-US" sz="2700" b="0" i="0" dirty="0" err="1">
                <a:effectLst/>
              </a:rPr>
              <a:t>menos</a:t>
            </a:r>
            <a:r>
              <a:rPr lang="en-US" sz="2700" b="0" i="0" dirty="0">
                <a:effectLst/>
              </a:rPr>
              <a:t> de 30 </a:t>
            </a:r>
            <a:r>
              <a:rPr lang="en-US" sz="2700" b="0" i="0" dirty="0" err="1">
                <a:effectLst/>
              </a:rPr>
              <a:t>minutos</a:t>
            </a:r>
            <a:endParaRPr lang="en-US" sz="2700" b="0" i="0" dirty="0">
              <a:effectLst/>
            </a:endParaRPr>
          </a:p>
          <a:p>
            <a:pPr marL="0" indent="0">
              <a:buNone/>
            </a:pPr>
            <a:r>
              <a:rPr lang="en-US" sz="2700" b="0" i="0" dirty="0">
                <a:effectLst/>
              </a:rPr>
              <a:t>para </a:t>
            </a:r>
            <a:r>
              <a:rPr lang="en-US" sz="2700" b="0" i="0" dirty="0" err="1">
                <a:effectLst/>
              </a:rPr>
              <a:t>bajarle</a:t>
            </a:r>
            <a:r>
              <a:rPr lang="en-US" sz="2700" b="0" i="0" dirty="0">
                <a:effectLst/>
              </a:rPr>
              <a:t> la </a:t>
            </a:r>
            <a:r>
              <a:rPr lang="en-US" sz="2700" b="0" i="0" dirty="0" err="1">
                <a:effectLst/>
              </a:rPr>
              <a:t>temperatura</a:t>
            </a:r>
            <a:r>
              <a:rPr lang="en-US" sz="2700" b="0" i="0" dirty="0">
                <a:effectLst/>
              </a:rPr>
              <a:t> a la </a:t>
            </a:r>
            <a:r>
              <a:rPr lang="en-US" sz="2700" b="0" i="0" dirty="0" err="1">
                <a:effectLst/>
              </a:rPr>
              <a:t>víctima</a:t>
            </a:r>
            <a:endParaRPr lang="en-US" sz="2700" b="0" i="0" dirty="0">
              <a:effectLst/>
            </a:endParaRPr>
          </a:p>
        </p:txBody>
      </p:sp>
      <p:pic>
        <p:nvPicPr>
          <p:cNvPr id="6146" name="Picture 2" descr="Image of a heat stroke victim with ice packs in the neck, armpits, and groin area. ">
            <a:extLst>
              <a:ext uri="{FF2B5EF4-FFF2-40B4-BE49-F238E27FC236}">
                <a16:creationId xmlns:a16="http://schemas.microsoft.com/office/drawing/2014/main" id="{2DFF0588-057B-06AC-A204-A5EC319E9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121" y="3124200"/>
            <a:ext cx="3988879" cy="260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791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81F760-2239-2F67-5789-F15B188F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Sistema de </a:t>
            </a:r>
            <a:r>
              <a:rPr lang="en-US" dirty="0" err="1"/>
              <a:t>compañeros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A3C52B-D72C-93A1-93DB-C1C79F423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5126419" cy="4225650"/>
          </a:xfrm>
        </p:spPr>
        <p:txBody>
          <a:bodyPr/>
          <a:lstStyle/>
          <a:p>
            <a:r>
              <a:rPr lang="en-US" dirty="0" err="1"/>
              <a:t>Esté</a:t>
            </a:r>
            <a:r>
              <a:rPr lang="en-US" dirty="0"/>
              <a:t> </a:t>
            </a:r>
            <a:r>
              <a:rPr lang="en-US" dirty="0" err="1"/>
              <a:t>atento</a:t>
            </a:r>
            <a:r>
              <a:rPr lang="en-US" dirty="0"/>
              <a:t> a sus </a:t>
            </a:r>
            <a:r>
              <a:rPr lang="en-US" dirty="0" err="1"/>
              <a:t>compañeros</a:t>
            </a:r>
            <a:r>
              <a:rPr lang="en-US" dirty="0"/>
              <a:t> de </a:t>
            </a:r>
            <a:r>
              <a:rPr lang="en-US" dirty="0" err="1"/>
              <a:t>trabajo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Debilidad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Náuseas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Mareos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Vómitos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Confusión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Desmayo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Irritabilidad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1AF908F-AB43-DE1B-EEFA-C47D037BA1F9}"/>
              </a:ext>
            </a:extLst>
          </p:cNvPr>
          <p:cNvSpPr txBox="1">
            <a:spLocks/>
          </p:cNvSpPr>
          <p:nvPr/>
        </p:nvSpPr>
        <p:spPr>
          <a:xfrm>
            <a:off x="5672958" y="1215483"/>
            <a:ext cx="6519042" cy="4225650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Si </a:t>
            </a:r>
            <a:r>
              <a:rPr lang="en-US" dirty="0" err="1"/>
              <a:t>observa</a:t>
            </a:r>
            <a:r>
              <a:rPr lang="en-US" dirty="0"/>
              <a:t> que </a:t>
            </a:r>
            <a:r>
              <a:rPr lang="en-US" dirty="0" err="1"/>
              <a:t>alguien</a:t>
            </a:r>
            <a:r>
              <a:rPr lang="en-US" dirty="0"/>
              <a:t> </a:t>
            </a:r>
            <a:r>
              <a:rPr lang="en-US" dirty="0" err="1"/>
              <a:t>presenta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actúe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Déle</a:t>
            </a:r>
            <a:r>
              <a:rPr lang="en-US" dirty="0"/>
              <a:t> de </a:t>
            </a:r>
            <a:r>
              <a:rPr lang="en-US" dirty="0" err="1"/>
              <a:t>beber</a:t>
            </a:r>
            <a:r>
              <a:rPr lang="en-US" dirty="0"/>
              <a:t> </a:t>
            </a:r>
            <a:r>
              <a:rPr lang="en-US" dirty="0" err="1"/>
              <a:t>agua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Llévelo</a:t>
            </a:r>
            <a:r>
              <a:rPr lang="en-US" dirty="0"/>
              <a:t> a </a:t>
            </a:r>
            <a:r>
              <a:rPr lang="en-US" dirty="0" err="1"/>
              <a:t>una</a:t>
            </a:r>
            <a:r>
              <a:rPr lang="en-US" dirty="0"/>
              <a:t> zona </a:t>
            </a:r>
            <a:r>
              <a:rPr lang="en-US" dirty="0" err="1"/>
              <a:t>más</a:t>
            </a:r>
            <a:r>
              <a:rPr lang="en-US" dirty="0"/>
              <a:t> fresca</a:t>
            </a:r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Refrésquele</a:t>
            </a:r>
            <a:r>
              <a:rPr lang="en-US" dirty="0"/>
              <a:t> con </a:t>
            </a:r>
            <a:r>
              <a:rPr lang="en-US" dirty="0" err="1"/>
              <a:t>agua</a:t>
            </a:r>
            <a:r>
              <a:rPr lang="en-US" dirty="0"/>
              <a:t>, </a:t>
            </a:r>
            <a:r>
              <a:rPr lang="en-US" dirty="0" err="1"/>
              <a:t>hielo</a:t>
            </a:r>
            <a:r>
              <a:rPr lang="en-US" dirty="0"/>
              <a:t> o un </a:t>
            </a:r>
            <a:r>
              <a:rPr lang="en-US" dirty="0" err="1"/>
              <a:t>ventilador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Quítele</a:t>
            </a:r>
            <a:r>
              <a:rPr lang="en-US" dirty="0"/>
              <a:t> la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innecesaria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—No le </a:t>
            </a:r>
            <a:r>
              <a:rPr lang="en-US" dirty="0" err="1"/>
              <a:t>deje</a:t>
            </a:r>
            <a:r>
              <a:rPr lang="en-US" dirty="0"/>
              <a:t> solo</a:t>
            </a:r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Avise</a:t>
            </a:r>
            <a:r>
              <a:rPr lang="en-US" dirty="0"/>
              <a:t> al supervisor </a:t>
            </a:r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duda</a:t>
            </a:r>
            <a:r>
              <a:rPr lang="en-US" dirty="0"/>
              <a:t> (o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supervisor no </a:t>
            </a:r>
            <a:r>
              <a:rPr lang="en-US" dirty="0" err="1"/>
              <a:t>está</a:t>
            </a:r>
            <a:r>
              <a:rPr lang="en-US" dirty="0"/>
              <a:t> disponible) </a:t>
            </a:r>
            <a:r>
              <a:rPr lang="en-US" dirty="0" err="1"/>
              <a:t>llame</a:t>
            </a:r>
            <a:r>
              <a:rPr lang="en-US" dirty="0"/>
              <a:t> al 911 o </a:t>
            </a:r>
            <a:r>
              <a:rPr lang="en-US" dirty="0" err="1"/>
              <a:t>busque</a:t>
            </a:r>
            <a:r>
              <a:rPr lang="en-US" dirty="0"/>
              <a:t> </a:t>
            </a:r>
            <a:r>
              <a:rPr lang="en-US" dirty="0" err="1"/>
              <a:t>atención</a:t>
            </a:r>
            <a:r>
              <a:rPr lang="en-US" dirty="0"/>
              <a:t> </a:t>
            </a:r>
            <a:r>
              <a:rPr lang="en-US" dirty="0" err="1"/>
              <a:t>médica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37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EFBCD-306C-8469-41B8-A4CEA0AB1F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Actividad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53717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EA25E8-EEDE-ED99-3CD9-522E5486A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Reggie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01DA9A-2A7C-3461-9CE7-14DC41977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3"/>
            <a:ext cx="11430000" cy="4225652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Reggie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trabaja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para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una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empresa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techos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residenciales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Valdosta, Georgia, y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lleva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6 horas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trabajando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al sol. Son las 2 de la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tarde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y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el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sol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está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pegando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fuerte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Su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camisa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está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empapada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de sudor y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él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empieza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a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sentir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náuseas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y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mareos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, y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cuando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pierde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el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equilibrio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por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un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momento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casi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se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cae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del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techo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. Para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reponerse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se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sienta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un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rato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y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cuando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se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levanta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siente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una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oleada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de gran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cansancio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. Sus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compañeros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le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aconsejan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que se tome un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descanso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pero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él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no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quiere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que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el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trabajo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se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retrase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más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. Por la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mañana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se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tomó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un largo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descanso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para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ir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a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comprar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una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caja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agua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para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él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y sus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colegas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Cuando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fue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a la tienda,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también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compró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una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bebida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energizante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ya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que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el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calor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le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estaba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dando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cansancio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endParaRPr lang="en-US" dirty="0">
              <a:effectLst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¿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Qué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le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pasa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a Reggie? </a:t>
            </a:r>
          </a:p>
          <a:p>
            <a:pPr marL="0" indent="0">
              <a:buNone/>
            </a:pP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¿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Qué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debería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hacer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Reggie, sus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compañeros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o </a:t>
            </a:r>
            <a:r>
              <a:rPr lang="en-US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su</a:t>
            </a:r>
            <a:r>
              <a:rPr lang="en-US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supervisor? </a:t>
            </a:r>
          </a:p>
          <a:p>
            <a:pPr marL="0" indent="0">
              <a:buNone/>
            </a:pPr>
            <a:endParaRPr lang="en-US" dirty="0">
              <a:effectLst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982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D991311-C8AA-620B-3B07-BBBE0CE16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75163"/>
            <a:ext cx="11430000" cy="422565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Hallie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está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prácticas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empresa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gestión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residuos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se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encarga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retirar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residuos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peligrosos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un hospital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abandonado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resultó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gravemente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dañado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huracán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sur de Mississippi. Es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primer día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proyecto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camino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 hospital,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compañero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llevó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tienda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suministros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industriales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comprar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respirador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media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máscara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un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traje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Tyvek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porque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contratista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general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ordenó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uso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debido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que se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había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detectado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amianto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hospital. Es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mediados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julio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cuando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llegan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 hospital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índice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calor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es de 110°F. 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equipo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empieza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trabajar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la 8ª planta del hospital, que no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tiene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electricidad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Es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primera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vez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Hallie se pone un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respirador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media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máscara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calor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junto con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respirador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traje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son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sofocantes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D6E616-36FC-1E14-BC80-C7FBC37A4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6345"/>
            <a:ext cx="11430000" cy="1014761"/>
          </a:xfrm>
        </p:spPr>
        <p:txBody>
          <a:bodyPr/>
          <a:lstStyle/>
          <a:p>
            <a:r>
              <a:rPr lang="en-US" dirty="0"/>
              <a:t>Hallie </a:t>
            </a:r>
          </a:p>
        </p:txBody>
      </p:sp>
    </p:spTree>
    <p:extLst>
      <p:ext uri="{BB962C8B-B14F-4D97-AF65-F5344CB8AC3E}">
        <p14:creationId xmlns:p14="http://schemas.microsoft.com/office/powerpoint/2010/main" val="2296627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DCE56A-DDB2-FF8F-6323-3BD3FD0F1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Hallie (Continued)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32EFC0-FDDF-2274-34D2-5DAD0D0C4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Continúa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hospital,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habitación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habitación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recolectando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carretilla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recipientes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aerosoles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baldes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puedan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contener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sustancias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químicas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peligrosas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Cuando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llega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la 5ª planta,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empieza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sentir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náuseas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Pide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descanso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fuera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donde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hay un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puesto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agua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supervisor le dice que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tiene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esperar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hasta la hora de comer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porque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van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muy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retrasados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horario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carretilla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pesa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cada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vez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más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Hallie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empieza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tener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dificultades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respirar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respirador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puesto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; se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siente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estuviera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respirando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través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pajilla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Intenta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decirle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supervisor,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no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puede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formar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ninguna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palabra.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Mientras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empuja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carretilla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hacia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ascensor para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subir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la 4ª planta, Hallie se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desmaya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pierde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conocimiento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Ha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dejado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sudar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piel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está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caliente al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tocarla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573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4AC93-795D-A638-678C-CC676DEEE1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Prevención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14057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1B4BC2-C8C0-E9B1-43FD-79D5FF152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Aclimatación</a:t>
            </a:r>
            <a:r>
              <a:rPr lang="en-US" dirty="0"/>
              <a:t> al </a:t>
            </a:r>
            <a:r>
              <a:rPr lang="en-US" dirty="0" err="1"/>
              <a:t>calor</a:t>
            </a:r>
            <a:r>
              <a:rPr lang="en-US" dirty="0"/>
              <a:t> - ¿</a:t>
            </a:r>
            <a:r>
              <a:rPr lang="en-US" dirty="0" err="1"/>
              <a:t>Qué</a:t>
            </a:r>
            <a:r>
              <a:rPr lang="en-US" dirty="0"/>
              <a:t> es?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2858D9-81C8-9E92-D4B6-02F3BBF24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La </a:t>
            </a:r>
            <a:r>
              <a:rPr lang="en-US" sz="2800" dirty="0" err="1"/>
              <a:t>aclimatación</a:t>
            </a:r>
            <a:r>
              <a:rPr lang="en-US" sz="2800" dirty="0"/>
              <a:t> al </a:t>
            </a:r>
            <a:r>
              <a:rPr lang="en-US" sz="2800" dirty="0" err="1"/>
              <a:t>calor</a:t>
            </a:r>
            <a:r>
              <a:rPr lang="en-US" sz="2800" dirty="0"/>
              <a:t> es </a:t>
            </a:r>
            <a:r>
              <a:rPr lang="en-US" sz="2800" dirty="0" err="1"/>
              <a:t>cuando</a:t>
            </a:r>
            <a:r>
              <a:rPr lang="en-US" sz="2800" dirty="0"/>
              <a:t> se </a:t>
            </a:r>
            <a:r>
              <a:rPr lang="en-US" sz="2800" dirty="0" err="1"/>
              <a:t>mejora</a:t>
            </a:r>
            <a:r>
              <a:rPr lang="en-US" sz="2800" dirty="0"/>
              <a:t> la </a:t>
            </a:r>
            <a:r>
              <a:rPr lang="en-US" sz="2800" dirty="0" err="1"/>
              <a:t>tolerancia</a:t>
            </a:r>
            <a:r>
              <a:rPr lang="en-US" sz="2800" dirty="0"/>
              <a:t> al </a:t>
            </a:r>
            <a:r>
              <a:rPr lang="en-US" sz="2800" dirty="0" err="1"/>
              <a:t>calor</a:t>
            </a:r>
            <a:r>
              <a:rPr lang="en-US" sz="2800" dirty="0"/>
              <a:t> a </a:t>
            </a:r>
            <a:r>
              <a:rPr lang="en-US" sz="2800" dirty="0" err="1"/>
              <a:t>través</a:t>
            </a:r>
            <a:r>
              <a:rPr lang="en-US" sz="2800" dirty="0"/>
              <a:t> del </a:t>
            </a:r>
            <a:r>
              <a:rPr lang="en-US" sz="2800" b="1" dirty="0" err="1"/>
              <a:t>aumento</a:t>
            </a:r>
            <a:r>
              <a:rPr lang="en-US" sz="2800" b="1" dirty="0"/>
              <a:t> gradual </a:t>
            </a:r>
            <a:r>
              <a:rPr lang="en-US" sz="2800" dirty="0"/>
              <a:t>de la </a:t>
            </a:r>
            <a:r>
              <a:rPr lang="en-US" sz="2800" dirty="0" err="1"/>
              <a:t>intensidad</a:t>
            </a:r>
            <a:r>
              <a:rPr lang="en-US" sz="2800" dirty="0"/>
              <a:t> o la </a:t>
            </a:r>
            <a:r>
              <a:rPr lang="en-US" sz="2800" dirty="0" err="1"/>
              <a:t>duración</a:t>
            </a:r>
            <a:r>
              <a:rPr lang="en-US" sz="2800" dirty="0"/>
              <a:t> del </a:t>
            </a:r>
            <a:r>
              <a:rPr lang="en-US" sz="2800" dirty="0" err="1"/>
              <a:t>trabajo</a:t>
            </a:r>
            <a:r>
              <a:rPr lang="en-US" sz="2800" dirty="0"/>
              <a:t> </a:t>
            </a:r>
            <a:r>
              <a:rPr lang="en-US" sz="2800" dirty="0" err="1"/>
              <a:t>desempeñado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un </a:t>
            </a:r>
            <a:r>
              <a:rPr lang="en-US" sz="2800" dirty="0" err="1"/>
              <a:t>ambiente</a:t>
            </a:r>
            <a:r>
              <a:rPr lang="en-US" sz="2800" dirty="0"/>
              <a:t> </a:t>
            </a:r>
            <a:r>
              <a:rPr lang="en-US" sz="2800" dirty="0" err="1"/>
              <a:t>caluroso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Aumentar</a:t>
            </a:r>
            <a:r>
              <a:rPr lang="en-US" sz="2800" dirty="0"/>
              <a:t> </a:t>
            </a:r>
            <a:r>
              <a:rPr lang="en-US" sz="2800" dirty="0" err="1"/>
              <a:t>gradualmente</a:t>
            </a:r>
            <a:r>
              <a:rPr lang="en-US" sz="2800" dirty="0"/>
              <a:t> la carga de </a:t>
            </a:r>
            <a:r>
              <a:rPr lang="en-US" sz="2800" dirty="0" err="1"/>
              <a:t>trabajo</a:t>
            </a:r>
            <a:r>
              <a:rPr lang="en-US" sz="2800" dirty="0"/>
              <a:t> </a:t>
            </a:r>
            <a:r>
              <a:rPr lang="en-US" sz="2800" dirty="0" err="1"/>
              <a:t>durante</a:t>
            </a:r>
            <a:r>
              <a:rPr lang="en-US" sz="2800" dirty="0"/>
              <a:t> 1-2 </a:t>
            </a:r>
            <a:r>
              <a:rPr lang="en-US" sz="2800" dirty="0" err="1"/>
              <a:t>semanas</a:t>
            </a:r>
            <a:r>
              <a:rPr lang="en-US" sz="2800" dirty="0"/>
              <a:t> es ideal</a:t>
            </a:r>
          </a:p>
          <a:p>
            <a:r>
              <a:rPr lang="en-US" sz="2800" dirty="0"/>
              <a:t>Los </a:t>
            </a:r>
            <a:r>
              <a:rPr lang="en-US" sz="2800" dirty="0" err="1"/>
              <a:t>empleados</a:t>
            </a:r>
            <a:r>
              <a:rPr lang="en-US" sz="2800" dirty="0"/>
              <a:t> </a:t>
            </a:r>
            <a:r>
              <a:rPr lang="en-US" sz="2800" dirty="0" err="1"/>
              <a:t>comienzan</a:t>
            </a:r>
            <a:r>
              <a:rPr lang="en-US" sz="2800" dirty="0"/>
              <a:t> a </a:t>
            </a:r>
            <a:r>
              <a:rPr lang="en-US" sz="2800" dirty="0" err="1"/>
              <a:t>perder</a:t>
            </a:r>
            <a:r>
              <a:rPr lang="en-US" sz="2800" dirty="0"/>
              <a:t> la </a:t>
            </a:r>
            <a:r>
              <a:rPr lang="en-US" sz="2800" dirty="0" err="1"/>
              <a:t>aclimatación</a:t>
            </a:r>
            <a:r>
              <a:rPr lang="en-US" sz="2800" dirty="0"/>
              <a:t> </a:t>
            </a:r>
            <a:r>
              <a:rPr lang="en-US" sz="2800" dirty="0" err="1"/>
              <a:t>después</a:t>
            </a:r>
            <a:r>
              <a:rPr lang="en-US" sz="2800" dirty="0"/>
              <a:t> de no </a:t>
            </a:r>
            <a:r>
              <a:rPr lang="en-US" sz="2800" dirty="0" err="1"/>
              <a:t>trabajar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durante</a:t>
            </a:r>
            <a:r>
              <a:rPr lang="en-US" sz="2800" dirty="0"/>
              <a:t> </a:t>
            </a:r>
            <a:r>
              <a:rPr lang="en-US" sz="2800" dirty="0" err="1"/>
              <a:t>aproximadamente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semana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404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49603-FA4F-76AE-D07D-CED46016C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Controles</a:t>
            </a:r>
            <a:r>
              <a:rPr lang="en-US" sz="3200" dirty="0"/>
              <a:t> de </a:t>
            </a:r>
            <a:r>
              <a:rPr lang="en-US" sz="3200" dirty="0" err="1"/>
              <a:t>estrés</a:t>
            </a:r>
            <a:r>
              <a:rPr lang="en-US" sz="3200" dirty="0"/>
              <a:t> </a:t>
            </a:r>
            <a:r>
              <a:rPr lang="en-US" sz="3200" dirty="0" err="1"/>
              <a:t>por</a:t>
            </a:r>
            <a:r>
              <a:rPr lang="en-US" sz="3200" dirty="0"/>
              <a:t> </a:t>
            </a:r>
            <a:r>
              <a:rPr lang="en-US" sz="3200" dirty="0" err="1"/>
              <a:t>calor</a:t>
            </a:r>
            <a:r>
              <a:rPr lang="en-US" sz="3200" dirty="0"/>
              <a:t> - </a:t>
            </a:r>
            <a:r>
              <a:rPr lang="en-US" sz="3200" dirty="0" err="1"/>
              <a:t>Planifique</a:t>
            </a:r>
            <a:r>
              <a:rPr lang="en-US" sz="3200" dirty="0"/>
              <a:t> con </a:t>
            </a:r>
            <a:r>
              <a:rPr lang="en-US" sz="3200" dirty="0" err="1"/>
              <a:t>antelación</a:t>
            </a:r>
            <a:r>
              <a:rPr lang="en-US" sz="32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80DF6-6F75-6859-B69D-C42AE0337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3"/>
            <a:ext cx="7969370" cy="4225652"/>
          </a:xfrm>
        </p:spPr>
        <p:txBody>
          <a:bodyPr/>
          <a:lstStyle/>
          <a:p>
            <a:r>
              <a:rPr lang="en-US" sz="2200" b="1" dirty="0" err="1"/>
              <a:t>Pausas</a:t>
            </a:r>
            <a:r>
              <a:rPr lang="en-US" sz="2200" b="1" dirty="0"/>
              <a:t> de </a:t>
            </a:r>
            <a:r>
              <a:rPr lang="en-US" sz="2200" b="1" dirty="0" err="1"/>
              <a:t>descanso</a:t>
            </a:r>
            <a:r>
              <a:rPr lang="en-US" sz="2200" b="1" dirty="0"/>
              <a:t> </a:t>
            </a:r>
          </a:p>
          <a:p>
            <a:pPr marL="0" indent="0">
              <a:buNone/>
            </a:pPr>
            <a:r>
              <a:rPr lang="en-US" sz="2200" dirty="0"/>
              <a:t>—</a:t>
            </a:r>
            <a:r>
              <a:rPr lang="en-US" sz="2400" dirty="0"/>
              <a:t>Los </a:t>
            </a:r>
            <a:r>
              <a:rPr lang="en-US" sz="2400" dirty="0" err="1"/>
              <a:t>trabajadores</a:t>
            </a:r>
            <a:r>
              <a:rPr lang="en-US" sz="2400" dirty="0"/>
              <a:t> </a:t>
            </a:r>
            <a:r>
              <a:rPr lang="en-US" sz="2400" dirty="0" err="1"/>
              <a:t>necesitan</a:t>
            </a:r>
            <a:r>
              <a:rPr lang="en-US" sz="2400" dirty="0"/>
              <a:t> </a:t>
            </a:r>
            <a:r>
              <a:rPr lang="en-US" sz="2400" dirty="0" err="1"/>
              <a:t>descansar</a:t>
            </a:r>
            <a:r>
              <a:rPr lang="en-US" sz="2400" dirty="0"/>
              <a:t> para </a:t>
            </a:r>
            <a:r>
              <a:rPr lang="en-US" sz="2400" dirty="0" err="1"/>
              <a:t>permitir</a:t>
            </a:r>
            <a:r>
              <a:rPr lang="en-US" sz="2400" dirty="0"/>
              <a:t> que 	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cuerpo</a:t>
            </a:r>
            <a:r>
              <a:rPr lang="en-US" sz="2400" dirty="0"/>
              <a:t> se </a:t>
            </a:r>
            <a:r>
              <a:rPr lang="en-US" sz="2400" dirty="0" err="1"/>
              <a:t>refresque</a:t>
            </a:r>
            <a:endParaRPr lang="en-US" sz="2200" dirty="0"/>
          </a:p>
          <a:p>
            <a:r>
              <a:rPr lang="en-US" sz="2200" b="1" dirty="0"/>
              <a:t>Sombra </a:t>
            </a:r>
          </a:p>
          <a:p>
            <a:pPr marL="0" indent="0">
              <a:buNone/>
            </a:pPr>
            <a:r>
              <a:rPr lang="en-US" sz="2200" dirty="0"/>
              <a:t>—</a:t>
            </a:r>
            <a:r>
              <a:rPr lang="en-US" sz="2200" dirty="0" err="1"/>
              <a:t>Colóquela</a:t>
            </a:r>
            <a:r>
              <a:rPr lang="en-US" sz="2200" dirty="0"/>
              <a:t> con </a:t>
            </a:r>
            <a:r>
              <a:rPr lang="en-US" sz="2200" dirty="0" err="1"/>
              <a:t>antelación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—Tan </a:t>
            </a:r>
            <a:r>
              <a:rPr lang="en-US" sz="2200" dirty="0" err="1"/>
              <a:t>cerca</a:t>
            </a:r>
            <a:r>
              <a:rPr lang="en-US" sz="2200" dirty="0"/>
              <a:t> de la zona de </a:t>
            </a:r>
            <a:r>
              <a:rPr lang="en-US" sz="2200" dirty="0" err="1"/>
              <a:t>trabajo</a:t>
            </a:r>
            <a:r>
              <a:rPr lang="en-US" sz="2200" dirty="0"/>
              <a:t> </a:t>
            </a:r>
            <a:r>
              <a:rPr lang="en-US" sz="2200" dirty="0" err="1"/>
              <a:t>como</a:t>
            </a:r>
            <a:r>
              <a:rPr lang="en-US" sz="2200" dirty="0"/>
              <a:t> sea possible</a:t>
            </a:r>
          </a:p>
          <a:p>
            <a:pPr marL="0" indent="0">
              <a:buNone/>
            </a:pPr>
            <a:r>
              <a:rPr lang="en-US" sz="2200" dirty="0"/>
              <a:t>—Lo </a:t>
            </a:r>
            <a:r>
              <a:rPr lang="en-US" sz="2200" dirty="0" err="1"/>
              <a:t>suficientemente</a:t>
            </a:r>
            <a:r>
              <a:rPr lang="en-US" sz="2200" dirty="0"/>
              <a:t> </a:t>
            </a:r>
            <a:r>
              <a:rPr lang="en-US" sz="2200" dirty="0" err="1"/>
              <a:t>grandes</a:t>
            </a:r>
            <a:r>
              <a:rPr lang="en-US" sz="2200" dirty="0"/>
              <a:t> </a:t>
            </a:r>
            <a:r>
              <a:rPr lang="en-US" sz="2200" dirty="0" err="1"/>
              <a:t>como</a:t>
            </a:r>
            <a:r>
              <a:rPr lang="en-US" sz="2200" dirty="0"/>
              <a:t> para </a:t>
            </a:r>
            <a:r>
              <a:rPr lang="en-US" sz="2200" dirty="0" err="1"/>
              <a:t>acomodar</a:t>
            </a:r>
            <a:r>
              <a:rPr lang="en-US" sz="2200" dirty="0"/>
              <a:t> a </a:t>
            </a:r>
            <a:r>
              <a:rPr lang="en-US" sz="2200" dirty="0" err="1"/>
              <a:t>los</a:t>
            </a:r>
            <a:r>
              <a:rPr lang="en-US" sz="2200" dirty="0"/>
              <a:t> 	</a:t>
            </a:r>
            <a:r>
              <a:rPr lang="en-US" sz="2200" dirty="0" err="1"/>
              <a:t>empleados</a:t>
            </a:r>
            <a:r>
              <a:rPr lang="en-US" sz="2200" dirty="0"/>
              <a:t> y </a:t>
            </a:r>
            <a:r>
              <a:rPr lang="en-US" sz="2200" dirty="0" err="1"/>
              <a:t>tener</a:t>
            </a:r>
            <a:r>
              <a:rPr lang="en-US" sz="2200" dirty="0"/>
              <a:t> </a:t>
            </a:r>
            <a:r>
              <a:rPr lang="en-US" sz="2200" dirty="0" err="1"/>
              <a:t>espacio</a:t>
            </a:r>
            <a:r>
              <a:rPr lang="en-US" sz="2200" dirty="0"/>
              <a:t> para responder a </a:t>
            </a:r>
            <a:r>
              <a:rPr lang="en-US" sz="2200" dirty="0" err="1"/>
              <a:t>emergencias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endParaRPr lang="en-US" sz="2200" dirty="0"/>
          </a:p>
          <a:p>
            <a:r>
              <a:rPr lang="en-US" sz="2200" b="1" dirty="0" err="1"/>
              <a:t>Hidratación</a:t>
            </a:r>
            <a:r>
              <a:rPr lang="en-US" sz="2200" b="1" dirty="0"/>
              <a:t> - </a:t>
            </a:r>
            <a:r>
              <a:rPr lang="en-US" sz="2200" dirty="0" err="1"/>
              <a:t>Hidrátese</a:t>
            </a:r>
            <a:r>
              <a:rPr lang="en-US" sz="2200" dirty="0"/>
              <a:t> antes, </a:t>
            </a:r>
            <a:r>
              <a:rPr lang="en-US" sz="2200" dirty="0" err="1"/>
              <a:t>durante</a:t>
            </a:r>
            <a:r>
              <a:rPr lang="en-US" sz="2200" dirty="0"/>
              <a:t> y </a:t>
            </a:r>
            <a:r>
              <a:rPr lang="en-US" sz="2200" dirty="0" err="1"/>
              <a:t>después</a:t>
            </a:r>
            <a:r>
              <a:rPr lang="en-US" sz="2200" dirty="0"/>
              <a:t> del </a:t>
            </a:r>
            <a:r>
              <a:rPr lang="en-US" sz="2200" dirty="0" err="1"/>
              <a:t>trabajo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—Para las </a:t>
            </a:r>
            <a:r>
              <a:rPr lang="en-US" sz="2200" dirty="0" err="1"/>
              <a:t>actividades</a:t>
            </a:r>
            <a:r>
              <a:rPr lang="en-US" sz="2200" dirty="0"/>
              <a:t> </a:t>
            </a:r>
            <a:r>
              <a:rPr lang="en-US" sz="2200" dirty="0" err="1"/>
              <a:t>moderadas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calor</a:t>
            </a:r>
            <a:r>
              <a:rPr lang="en-US" sz="2200" dirty="0"/>
              <a:t> que </a:t>
            </a:r>
            <a:r>
              <a:rPr lang="en-US" sz="2200" dirty="0" err="1"/>
              <a:t>duren</a:t>
            </a:r>
            <a:r>
              <a:rPr lang="en-US" sz="2200" dirty="0"/>
              <a:t> </a:t>
            </a:r>
            <a:r>
              <a:rPr lang="en-US" sz="2200" dirty="0" err="1"/>
              <a:t>menos</a:t>
            </a:r>
            <a:r>
              <a:rPr lang="en-US" sz="2200" dirty="0"/>
              <a:t> de 2 horas: </a:t>
            </a:r>
            <a:r>
              <a:rPr lang="en-US" sz="2200" b="1" dirty="0" err="1"/>
              <a:t>Beba</a:t>
            </a:r>
            <a:r>
              <a:rPr lang="en-US" sz="2200" b="1" dirty="0"/>
              <a:t> 8 oz de </a:t>
            </a:r>
            <a:r>
              <a:rPr lang="en-US" sz="2200" b="1" dirty="0" err="1"/>
              <a:t>agua</a:t>
            </a:r>
            <a:r>
              <a:rPr lang="en-US" sz="2200" b="1" dirty="0"/>
              <a:t> </a:t>
            </a:r>
            <a:r>
              <a:rPr lang="en-US" sz="2200" b="1" dirty="0" err="1"/>
              <a:t>cada</a:t>
            </a:r>
            <a:r>
              <a:rPr lang="en-US" sz="2200" b="1" dirty="0"/>
              <a:t> 15-20 </a:t>
            </a:r>
            <a:r>
              <a:rPr lang="en-US" sz="2200" b="1" dirty="0" err="1"/>
              <a:t>minutos</a:t>
            </a:r>
            <a:r>
              <a:rPr lang="en-US" sz="2200" b="1" dirty="0"/>
              <a:t> (~32 oz </a:t>
            </a:r>
            <a:r>
              <a:rPr lang="en-US" sz="2200" b="1" dirty="0" err="1"/>
              <a:t>cada</a:t>
            </a:r>
            <a:r>
              <a:rPr lang="en-US" sz="2200" b="1" dirty="0"/>
              <a:t> hora) </a:t>
            </a:r>
          </a:p>
          <a:p>
            <a:endParaRPr lang="en-US" dirty="0"/>
          </a:p>
        </p:txBody>
      </p:sp>
      <p:pic>
        <p:nvPicPr>
          <p:cNvPr id="5" name="Picture 4" descr="A graphic with a carton full of water, a gallon container that is 1/4 full with water, and a 1 liter bottle full of water. This graphic is provided to show what 32 ounces looks like in different types of containers. ">
            <a:extLst>
              <a:ext uri="{FF2B5EF4-FFF2-40B4-BE49-F238E27FC236}">
                <a16:creationId xmlns:a16="http://schemas.microsoft.com/office/drawing/2014/main" id="{D5F9383C-D2CF-9A25-B2F8-858A3EE69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140" y="2024498"/>
            <a:ext cx="3532809" cy="207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2946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7E6F-F8EE-355E-EC41-1945B15D7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Controles</a:t>
            </a:r>
            <a:r>
              <a:rPr lang="en-US" sz="3200" dirty="0"/>
              <a:t> de </a:t>
            </a:r>
            <a:r>
              <a:rPr lang="en-US" sz="3200" dirty="0" err="1"/>
              <a:t>estrés</a:t>
            </a:r>
            <a:r>
              <a:rPr lang="en-US" sz="3200" dirty="0"/>
              <a:t> </a:t>
            </a:r>
            <a:r>
              <a:rPr lang="en-US" sz="3200" dirty="0" err="1"/>
              <a:t>por</a:t>
            </a:r>
            <a:r>
              <a:rPr lang="en-US" sz="3200" dirty="0"/>
              <a:t> </a:t>
            </a:r>
            <a:r>
              <a:rPr lang="en-US" sz="3200" dirty="0" err="1"/>
              <a:t>calor</a:t>
            </a:r>
            <a:r>
              <a:rPr lang="en-US" sz="3200" dirty="0"/>
              <a:t> - </a:t>
            </a:r>
            <a:r>
              <a:rPr lang="en-US" sz="3200" dirty="0" err="1"/>
              <a:t>Planifique</a:t>
            </a:r>
            <a:r>
              <a:rPr lang="en-US" sz="3200" dirty="0"/>
              <a:t> con </a:t>
            </a:r>
            <a:r>
              <a:rPr lang="en-US" sz="3200" dirty="0" err="1"/>
              <a:t>antelación</a:t>
            </a:r>
            <a:r>
              <a:rPr lang="en-US" sz="32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96A24-62DA-4F0E-97B4-AC09558ED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0712570" cy="4225650"/>
          </a:xfrm>
        </p:spPr>
        <p:txBody>
          <a:bodyPr/>
          <a:lstStyle/>
          <a:p>
            <a:r>
              <a:rPr lang="en-US" sz="2800" dirty="0"/>
              <a:t>Los </a:t>
            </a:r>
            <a:r>
              <a:rPr lang="en-US" sz="2800" dirty="0" err="1"/>
              <a:t>periodos</a:t>
            </a:r>
            <a:r>
              <a:rPr lang="en-US" sz="2800" dirty="0"/>
              <a:t> de </a:t>
            </a:r>
            <a:r>
              <a:rPr lang="en-US" sz="2800" dirty="0" err="1"/>
              <a:t>trabajo</a:t>
            </a:r>
            <a:r>
              <a:rPr lang="en-US" sz="2800" dirty="0"/>
              <a:t> </a:t>
            </a:r>
            <a:r>
              <a:rPr lang="en-US" sz="2800" dirty="0" err="1"/>
              <a:t>deben</a:t>
            </a:r>
            <a:r>
              <a:rPr lang="en-US" sz="2800" dirty="0"/>
              <a:t> </a:t>
            </a:r>
            <a:r>
              <a:rPr lang="en-US" sz="2800" dirty="0" err="1"/>
              <a:t>reducirse</a:t>
            </a:r>
            <a:r>
              <a:rPr lang="en-US" sz="2800" dirty="0"/>
              <a:t> y </a:t>
            </a:r>
            <a:r>
              <a:rPr lang="en-US" sz="2800" dirty="0" err="1"/>
              <a:t>los</a:t>
            </a:r>
            <a:r>
              <a:rPr lang="en-US" sz="2800" dirty="0"/>
              <a:t> de </a:t>
            </a:r>
            <a:r>
              <a:rPr lang="en-US" sz="2800" dirty="0" err="1"/>
              <a:t>descanso</a:t>
            </a:r>
            <a:r>
              <a:rPr lang="en-US" sz="2800" dirty="0"/>
              <a:t> </a:t>
            </a:r>
            <a:r>
              <a:rPr lang="en-US" sz="2800" dirty="0" err="1"/>
              <a:t>deben</a:t>
            </a:r>
            <a:r>
              <a:rPr lang="en-US" sz="2800" dirty="0"/>
              <a:t> </a:t>
            </a:r>
            <a:r>
              <a:rPr lang="en-US" sz="2800" dirty="0" err="1"/>
              <a:t>aumentar</a:t>
            </a:r>
            <a:r>
              <a:rPr lang="en-US" sz="2800" dirty="0"/>
              <a:t> </a:t>
            </a:r>
            <a:r>
              <a:rPr lang="en-US" sz="2800" dirty="0" err="1"/>
              <a:t>cuando</a:t>
            </a:r>
            <a:r>
              <a:rPr lang="en-US" sz="2800" dirty="0"/>
              <a:t>:</a:t>
            </a:r>
          </a:p>
          <a:p>
            <a:pPr marL="300038" lvl="1" indent="0">
              <a:buNone/>
            </a:pPr>
            <a:r>
              <a:rPr lang="en-US" sz="2500" dirty="0"/>
              <a:t>—</a:t>
            </a:r>
            <a:r>
              <a:rPr lang="en-US" sz="2500" dirty="0" err="1"/>
              <a:t>Sube</a:t>
            </a:r>
            <a:r>
              <a:rPr lang="en-US" sz="2500" dirty="0"/>
              <a:t> la </a:t>
            </a:r>
            <a:r>
              <a:rPr lang="en-US" sz="2500" dirty="0" err="1"/>
              <a:t>temperatura</a:t>
            </a:r>
            <a:r>
              <a:rPr lang="en-US" sz="2500" dirty="0"/>
              <a:t>, la </a:t>
            </a:r>
            <a:r>
              <a:rPr lang="en-US" sz="2500" dirty="0" err="1"/>
              <a:t>humedad</a:t>
            </a:r>
            <a:r>
              <a:rPr lang="en-US" sz="2500" dirty="0"/>
              <a:t> y la </a:t>
            </a:r>
            <a:r>
              <a:rPr lang="en-US" sz="2500" dirty="0" err="1"/>
              <a:t>intensidad</a:t>
            </a:r>
            <a:r>
              <a:rPr lang="en-US" sz="2500" dirty="0"/>
              <a:t> del sol</a:t>
            </a:r>
          </a:p>
          <a:p>
            <a:pPr marL="300038" lvl="1" indent="0">
              <a:buNone/>
            </a:pPr>
            <a:r>
              <a:rPr lang="en-US" sz="2500" dirty="0"/>
              <a:t>—</a:t>
            </a:r>
            <a:r>
              <a:rPr lang="en-US" sz="2500" dirty="0" err="1"/>
              <a:t>Cuando</a:t>
            </a:r>
            <a:r>
              <a:rPr lang="en-US" sz="2500" dirty="0"/>
              <a:t> </a:t>
            </a:r>
            <a:r>
              <a:rPr lang="en-US" sz="2500" dirty="0" err="1"/>
              <a:t>haya</a:t>
            </a:r>
            <a:r>
              <a:rPr lang="en-US" sz="2500" dirty="0"/>
              <a:t> poco o </a:t>
            </a:r>
            <a:r>
              <a:rPr lang="en-US" sz="2500" dirty="0" err="1"/>
              <a:t>ningún</a:t>
            </a:r>
            <a:r>
              <a:rPr lang="en-US" sz="2500" dirty="0"/>
              <a:t> </a:t>
            </a:r>
            <a:r>
              <a:rPr lang="en-US" sz="2500" dirty="0" err="1"/>
              <a:t>movimiento</a:t>
            </a:r>
            <a:r>
              <a:rPr lang="en-US" sz="2500" dirty="0"/>
              <a:t> de </a:t>
            </a:r>
            <a:r>
              <a:rPr lang="en-US" sz="2500" dirty="0" err="1"/>
              <a:t>aire</a:t>
            </a:r>
            <a:endParaRPr lang="en-US" sz="2500" dirty="0"/>
          </a:p>
          <a:p>
            <a:pPr marL="300038" lvl="1" indent="0">
              <a:buNone/>
            </a:pPr>
            <a:r>
              <a:rPr lang="en-US" sz="2500" dirty="0"/>
              <a:t>—</a:t>
            </a:r>
            <a:r>
              <a:rPr lang="en-US" sz="2500" dirty="0" err="1"/>
              <a:t>Cuando</a:t>
            </a:r>
            <a:r>
              <a:rPr lang="en-US" sz="2500" dirty="0"/>
              <a:t> se </a:t>
            </a:r>
            <a:r>
              <a:rPr lang="en-US" sz="2500" dirty="0" err="1"/>
              <a:t>utiliza</a:t>
            </a:r>
            <a:r>
              <a:rPr lang="en-US" sz="2500" dirty="0"/>
              <a:t> EPP (</a:t>
            </a:r>
            <a:r>
              <a:rPr lang="en-US" sz="2500" dirty="0" err="1"/>
              <a:t>ropa</a:t>
            </a:r>
            <a:r>
              <a:rPr lang="en-US" sz="2500" dirty="0"/>
              <a:t> o </a:t>
            </a:r>
            <a:r>
              <a:rPr lang="en-US" sz="2500" dirty="0" err="1"/>
              <a:t>equipos</a:t>
            </a:r>
            <a:r>
              <a:rPr lang="en-US" sz="2500" dirty="0"/>
              <a:t>)</a:t>
            </a:r>
          </a:p>
          <a:p>
            <a:pPr marL="300038" lvl="1" indent="0">
              <a:buNone/>
            </a:pPr>
            <a:r>
              <a:rPr lang="en-US" sz="2500" dirty="0"/>
              <a:t>—Para </a:t>
            </a:r>
            <a:r>
              <a:rPr lang="en-US" sz="2500" dirty="0" err="1"/>
              <a:t>trabajos</a:t>
            </a:r>
            <a:r>
              <a:rPr lang="en-US" sz="2500" dirty="0"/>
              <a:t> </a:t>
            </a:r>
            <a:r>
              <a:rPr lang="en-US" sz="2500" dirty="0" err="1"/>
              <a:t>más</a:t>
            </a:r>
            <a:r>
              <a:rPr lang="en-US" sz="2500" dirty="0"/>
              <a:t> </a:t>
            </a:r>
            <a:r>
              <a:rPr lang="en-US" sz="2500" dirty="0" err="1"/>
              <a:t>pesados</a:t>
            </a:r>
            <a:endParaRPr lang="en-US" sz="2500" dirty="0"/>
          </a:p>
          <a:p>
            <a:r>
              <a:rPr lang="en-US" sz="2800" dirty="0" err="1"/>
              <a:t>Programe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trabajos</a:t>
            </a:r>
            <a:r>
              <a:rPr lang="en-US" sz="2800" dirty="0"/>
              <a:t> </a:t>
            </a:r>
            <a:r>
              <a:rPr lang="en-US" sz="2800" dirty="0" err="1"/>
              <a:t>más</a:t>
            </a:r>
            <a:r>
              <a:rPr lang="en-US" sz="2800" dirty="0"/>
              <a:t> </a:t>
            </a:r>
            <a:r>
              <a:rPr lang="en-US" sz="2800" dirty="0" err="1"/>
              <a:t>arduos</a:t>
            </a:r>
            <a:r>
              <a:rPr lang="en-US" sz="2800" dirty="0"/>
              <a:t> para las horas </a:t>
            </a:r>
            <a:r>
              <a:rPr lang="en-US" sz="2800" dirty="0" err="1"/>
              <a:t>más</a:t>
            </a:r>
            <a:r>
              <a:rPr lang="en-US" sz="2800" dirty="0"/>
              <a:t> frescas del día</a:t>
            </a:r>
          </a:p>
          <a:p>
            <a:r>
              <a:rPr lang="en-US" sz="2800" dirty="0" err="1"/>
              <a:t>Proporcione</a:t>
            </a:r>
            <a:r>
              <a:rPr lang="en-US" sz="2800" dirty="0"/>
              <a:t> </a:t>
            </a:r>
            <a:r>
              <a:rPr lang="en-US" sz="2800" dirty="0" err="1"/>
              <a:t>trabajadores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turnos</a:t>
            </a:r>
            <a:r>
              <a:rPr lang="en-US" sz="2800" dirty="0"/>
              <a:t>/</a:t>
            </a:r>
            <a:r>
              <a:rPr lang="en-US" sz="2800" dirty="0" err="1"/>
              <a:t>rotación</a:t>
            </a:r>
            <a:r>
              <a:rPr lang="en-US" sz="2800" dirty="0"/>
              <a:t>.</a:t>
            </a:r>
          </a:p>
          <a:p>
            <a:r>
              <a:rPr lang="en-US" sz="2800" dirty="0" err="1"/>
              <a:t>Aumente</a:t>
            </a:r>
            <a:r>
              <a:rPr lang="en-US" sz="2800" dirty="0"/>
              <a:t> la </a:t>
            </a:r>
            <a:r>
              <a:rPr lang="en-US" sz="2800" dirty="0" err="1"/>
              <a:t>ventilación</a:t>
            </a:r>
            <a:r>
              <a:rPr lang="en-US" sz="2800" dirty="0"/>
              <a:t> y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flujo</a:t>
            </a:r>
            <a:r>
              <a:rPr lang="en-US" sz="2800" dirty="0"/>
              <a:t> de </a:t>
            </a:r>
            <a:r>
              <a:rPr lang="en-US" sz="2800" dirty="0" err="1"/>
              <a:t>aire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262922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18C5B4-4C78-53F5-DBF6-6A19F456E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Hidratación</a:t>
            </a:r>
            <a:r>
              <a:rPr lang="en-US" dirty="0"/>
              <a:t> - </a:t>
            </a:r>
            <a:r>
              <a:rPr lang="en-US" dirty="0" err="1"/>
              <a:t>Recomendación</a:t>
            </a:r>
            <a:r>
              <a:rPr lang="en-US" dirty="0"/>
              <a:t> OSHA</a:t>
            </a:r>
          </a:p>
        </p:txBody>
      </p:sp>
      <p:pic>
        <p:nvPicPr>
          <p:cNvPr id="4" name="Content Placeholder 3" descr="Graphic demonstrating self-reported daily average water consumption versus OSHA’s daily recommendation for water consumption wen working in a moderate heat index. ">
            <a:extLst>
              <a:ext uri="{FF2B5EF4-FFF2-40B4-BE49-F238E27FC236}">
                <a16:creationId xmlns:a16="http://schemas.microsoft.com/office/drawing/2014/main" id="{CECE9794-8BF6-0293-6DCA-D50FA4737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0090" y="1408906"/>
            <a:ext cx="6931819" cy="507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759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985595-D54D-4ABD-0B8C-7A979EE69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Tabla</a:t>
            </a:r>
            <a:r>
              <a:rPr lang="en-US" dirty="0"/>
              <a:t> de </a:t>
            </a:r>
            <a:r>
              <a:rPr lang="en-US" dirty="0" err="1"/>
              <a:t>colores</a:t>
            </a:r>
            <a:r>
              <a:rPr lang="en-US" dirty="0"/>
              <a:t> de de la </a:t>
            </a:r>
            <a:r>
              <a:rPr lang="en-US" dirty="0" err="1"/>
              <a:t>orina</a:t>
            </a:r>
            <a:endParaRPr lang="en-US" dirty="0"/>
          </a:p>
        </p:txBody>
      </p:sp>
      <p:pic>
        <p:nvPicPr>
          <p:cNvPr id="4" name="Content Placeholder 3" descr="chart demonstrates hydration status. Lighter shades of yellow suggest hydration, whereas darker shades of yellow/brown suggest dehydration and severe dehydration. ">
            <a:extLst>
              <a:ext uri="{FF2B5EF4-FFF2-40B4-BE49-F238E27FC236}">
                <a16:creationId xmlns:a16="http://schemas.microsoft.com/office/drawing/2014/main" id="{858B37B0-E07B-46AA-A07B-C5A1254E0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920" y="981038"/>
            <a:ext cx="5446130" cy="5876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01095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54D9A87-BDDE-89FD-300A-888771661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 dirty="0"/>
              <a:t>¡</a:t>
            </a:r>
            <a:r>
              <a:rPr lang="en-US" dirty="0" err="1"/>
              <a:t>Venga</a:t>
            </a:r>
            <a:r>
              <a:rPr lang="en-US" dirty="0"/>
              <a:t> a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preparado</a:t>
            </a:r>
            <a:r>
              <a:rPr lang="en-US" dirty="0"/>
              <a:t>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E6B79A-09CE-1C5A-A4D0-7F0D238EA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4"/>
            <a:ext cx="7128526" cy="519960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err="1"/>
              <a:t>Limite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consumo</a:t>
            </a:r>
            <a:r>
              <a:rPr lang="en-US" sz="2800" dirty="0"/>
              <a:t> de alcohol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	—	</a:t>
            </a:r>
            <a:r>
              <a:rPr lang="en-US" sz="2800" dirty="0" err="1"/>
              <a:t>Beber</a:t>
            </a:r>
            <a:r>
              <a:rPr lang="en-US" sz="2800" dirty="0"/>
              <a:t> alcohol </a:t>
            </a:r>
            <a:r>
              <a:rPr lang="en-US" sz="2800" dirty="0" err="1"/>
              <a:t>dentro</a:t>
            </a:r>
            <a:r>
              <a:rPr lang="en-US" sz="2800" dirty="0"/>
              <a:t> de las 24 horas 	antes de </a:t>
            </a:r>
            <a:r>
              <a:rPr lang="en-US" sz="2800" dirty="0" err="1"/>
              <a:t>trabajar</a:t>
            </a:r>
            <a:r>
              <a:rPr lang="en-US" sz="2800" dirty="0"/>
              <a:t> con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puede</a:t>
            </a:r>
            <a:r>
              <a:rPr lang="en-US" sz="2800" dirty="0"/>
              <a:t> 	</a:t>
            </a:r>
            <a:r>
              <a:rPr lang="en-US" sz="2800" dirty="0" err="1"/>
              <a:t>contribuir</a:t>
            </a:r>
            <a:r>
              <a:rPr lang="en-US" sz="2800" dirty="0"/>
              <a:t> a las </a:t>
            </a:r>
            <a:r>
              <a:rPr lang="en-US" sz="2800" dirty="0" err="1"/>
              <a:t>enfermedades</a:t>
            </a:r>
            <a:r>
              <a:rPr lang="en-US" sz="2800" dirty="0"/>
              <a:t> </a:t>
            </a:r>
            <a:r>
              <a:rPr lang="en-US" sz="2800" dirty="0" err="1"/>
              <a:t>causadas</a:t>
            </a:r>
            <a:r>
              <a:rPr lang="en-US" sz="2800" dirty="0"/>
              <a:t> 	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err="1"/>
              <a:t>Limite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consumo</a:t>
            </a:r>
            <a:r>
              <a:rPr lang="en-US" sz="2800" dirty="0"/>
              <a:t> de </a:t>
            </a:r>
            <a:r>
              <a:rPr lang="en-US" sz="2800" dirty="0" err="1"/>
              <a:t>cafeína</a:t>
            </a: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	—</a:t>
            </a:r>
            <a:r>
              <a:rPr lang="en-US" sz="2800" dirty="0" err="1"/>
              <a:t>Niveles</a:t>
            </a:r>
            <a:r>
              <a:rPr lang="en-US" sz="2800" dirty="0"/>
              <a:t> </a:t>
            </a:r>
            <a:r>
              <a:rPr lang="en-US" sz="2800" dirty="0" err="1"/>
              <a:t>elevados</a:t>
            </a:r>
            <a:r>
              <a:rPr lang="en-US" sz="2800" dirty="0"/>
              <a:t> de </a:t>
            </a:r>
            <a:r>
              <a:rPr lang="en-US" sz="2800" dirty="0" err="1"/>
              <a:t>cafeína</a:t>
            </a:r>
            <a:r>
              <a:rPr lang="en-US" sz="2800" dirty="0"/>
              <a:t> </a:t>
            </a:r>
            <a:r>
              <a:rPr lang="en-US" sz="2800" dirty="0" err="1"/>
              <a:t>pueden</a:t>
            </a:r>
            <a:r>
              <a:rPr lang="en-US" sz="2800" dirty="0"/>
              <a:t> </a:t>
            </a:r>
            <a:r>
              <a:rPr lang="en-US" sz="2800" dirty="0" err="1"/>
              <a:t>sobrecargar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corazón</a:t>
            </a:r>
            <a:r>
              <a:rPr lang="en-US" sz="28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Evite las </a:t>
            </a:r>
            <a:r>
              <a:rPr lang="en-US" sz="2800" dirty="0" err="1"/>
              <a:t>bebidas</a:t>
            </a:r>
            <a:r>
              <a:rPr lang="en-US" sz="2800" dirty="0"/>
              <a:t> </a:t>
            </a:r>
            <a:r>
              <a:rPr lang="en-US" sz="2800" dirty="0" err="1"/>
              <a:t>energéticas</a:t>
            </a:r>
            <a:endParaRPr lang="en-US" sz="2800" dirty="0"/>
          </a:p>
          <a:p>
            <a:pPr marL="342900" lvl="1" indent="0">
              <a:lnSpc>
                <a:spcPct val="90000"/>
              </a:lnSpc>
              <a:buNone/>
            </a:pPr>
            <a:endParaRPr lang="en-US" sz="2000" dirty="0"/>
          </a:p>
        </p:txBody>
      </p:sp>
      <p:pic>
        <p:nvPicPr>
          <p:cNvPr id="8" name="Picture 7" descr="A cup of black coffee. Included to demonstrate the need for employees to be aware of their caffeine consumption. ">
            <a:extLst>
              <a:ext uri="{FF2B5EF4-FFF2-40B4-BE49-F238E27FC236}">
                <a16:creationId xmlns:a16="http://schemas.microsoft.com/office/drawing/2014/main" id="{2038434B-8470-E53A-7E4B-878FC6CFFB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88" r="4" b="39430"/>
          <a:stretch/>
        </p:blipFill>
        <p:spPr>
          <a:xfrm>
            <a:off x="7736708" y="1056685"/>
            <a:ext cx="3523703" cy="2141407"/>
          </a:xfrm>
          <a:custGeom>
            <a:avLst/>
            <a:gdLst>
              <a:gd name="connsiteX0" fmla="*/ 1594482 w 3163783"/>
              <a:gd name="connsiteY0" fmla="*/ 248 h 1922678"/>
              <a:gd name="connsiteX1" fmla="*/ 1704572 w 3163783"/>
              <a:gd name="connsiteY1" fmla="*/ 50225 h 1922678"/>
              <a:gd name="connsiteX2" fmla="*/ 3114820 w 3163783"/>
              <a:gd name="connsiteY2" fmla="*/ 871627 h 1922678"/>
              <a:gd name="connsiteX3" fmla="*/ 3098680 w 3163783"/>
              <a:gd name="connsiteY3" fmla="*/ 1060671 h 1922678"/>
              <a:gd name="connsiteX4" fmla="*/ 1705353 w 3163783"/>
              <a:gd name="connsiteY4" fmla="*/ 1865562 h 1922678"/>
              <a:gd name="connsiteX5" fmla="*/ 1438223 w 3163783"/>
              <a:gd name="connsiteY5" fmla="*/ 1853312 h 1922678"/>
              <a:gd name="connsiteX6" fmla="*/ 62867 w 3163783"/>
              <a:gd name="connsiteY6" fmla="*/ 1061137 h 1922678"/>
              <a:gd name="connsiteX7" fmla="*/ 77354 w 3163783"/>
              <a:gd name="connsiteY7" fmla="*/ 857212 h 1922678"/>
              <a:gd name="connsiteX8" fmla="*/ 1478977 w 3163783"/>
              <a:gd name="connsiteY8" fmla="*/ 41515 h 1922678"/>
              <a:gd name="connsiteX9" fmla="*/ 1594482 w 3163783"/>
              <a:gd name="connsiteY9" fmla="*/ 248 h 192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3783" h="1922678">
                <a:moveTo>
                  <a:pt x="1594482" y="248"/>
                </a:moveTo>
                <a:cubicBezTo>
                  <a:pt x="1625088" y="2493"/>
                  <a:pt x="1654793" y="19947"/>
                  <a:pt x="1704572" y="50225"/>
                </a:cubicBezTo>
                <a:cubicBezTo>
                  <a:pt x="2448101" y="479807"/>
                  <a:pt x="2561717" y="542497"/>
                  <a:pt x="3114820" y="871627"/>
                </a:cubicBezTo>
                <a:cubicBezTo>
                  <a:pt x="3184993" y="917182"/>
                  <a:pt x="3179849" y="1006392"/>
                  <a:pt x="3098680" y="1060671"/>
                </a:cubicBezTo>
                <a:lnTo>
                  <a:pt x="1705353" y="1865562"/>
                </a:lnTo>
                <a:cubicBezTo>
                  <a:pt x="1575442" y="1947182"/>
                  <a:pt x="1577791" y="1939761"/>
                  <a:pt x="1438223" y="1853312"/>
                </a:cubicBezTo>
                <a:cubicBezTo>
                  <a:pt x="868571" y="1520273"/>
                  <a:pt x="511794" y="1326575"/>
                  <a:pt x="62867" y="1061137"/>
                </a:cubicBezTo>
                <a:cubicBezTo>
                  <a:pt x="-5362" y="1018178"/>
                  <a:pt x="-40796" y="936243"/>
                  <a:pt x="77354" y="857212"/>
                </a:cubicBezTo>
                <a:lnTo>
                  <a:pt x="1478977" y="41515"/>
                </a:lnTo>
                <a:cubicBezTo>
                  <a:pt x="1532366" y="10963"/>
                  <a:pt x="1563875" y="-1998"/>
                  <a:pt x="1594482" y="248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0" name="Picture 9" descr="A white plate with two fried eggs and bacon. Included to demonstrate the need for workers to consume meals prior and during their work shift. ">
            <a:extLst>
              <a:ext uri="{FF2B5EF4-FFF2-40B4-BE49-F238E27FC236}">
                <a16:creationId xmlns:a16="http://schemas.microsoft.com/office/drawing/2014/main" id="{7793FC6C-1E7C-BF0A-DDFF-B0215F6ECA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93" r="20241"/>
          <a:stretch/>
        </p:blipFill>
        <p:spPr>
          <a:xfrm>
            <a:off x="7509526" y="2389581"/>
            <a:ext cx="1891628" cy="3073823"/>
          </a:xfrm>
          <a:custGeom>
            <a:avLst/>
            <a:gdLst>
              <a:gd name="connsiteX0" fmla="*/ 124220 w 1698413"/>
              <a:gd name="connsiteY0" fmla="*/ 786 h 2759855"/>
              <a:gd name="connsiteX1" fmla="*/ 226856 w 1698413"/>
              <a:gd name="connsiteY1" fmla="*/ 42487 h 2759855"/>
              <a:gd name="connsiteX2" fmla="*/ 1634920 w 1698413"/>
              <a:gd name="connsiteY2" fmla="*/ 843210 h 2759855"/>
              <a:gd name="connsiteX3" fmla="*/ 1695308 w 1698413"/>
              <a:gd name="connsiteY3" fmla="*/ 1032330 h 2759855"/>
              <a:gd name="connsiteX4" fmla="*/ 1693801 w 1698413"/>
              <a:gd name="connsiteY4" fmla="*/ 2619651 h 2759855"/>
              <a:gd name="connsiteX5" fmla="*/ 1533813 w 1698413"/>
              <a:gd name="connsiteY5" fmla="*/ 2744861 h 2759855"/>
              <a:gd name="connsiteX6" fmla="*/ 101255 w 1698413"/>
              <a:gd name="connsiteY6" fmla="*/ 1919125 h 2759855"/>
              <a:gd name="connsiteX7" fmla="*/ 0 w 1698413"/>
              <a:gd name="connsiteY7" fmla="*/ 1721799 h 2759855"/>
              <a:gd name="connsiteX8" fmla="*/ 5585 w 1698413"/>
              <a:gd name="connsiteY8" fmla="*/ 109833 h 2759855"/>
              <a:gd name="connsiteX9" fmla="*/ 124220 w 1698413"/>
              <a:gd name="connsiteY9" fmla="*/ 786 h 275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8413" h="2759855">
                <a:moveTo>
                  <a:pt x="124220" y="786"/>
                </a:moveTo>
                <a:cubicBezTo>
                  <a:pt x="152894" y="3879"/>
                  <a:pt x="187012" y="16344"/>
                  <a:pt x="226856" y="42487"/>
                </a:cubicBezTo>
                <a:lnTo>
                  <a:pt x="1634920" y="843210"/>
                </a:lnTo>
                <a:cubicBezTo>
                  <a:pt x="1693485" y="882798"/>
                  <a:pt x="1692951" y="927395"/>
                  <a:pt x="1695308" y="1032330"/>
                </a:cubicBezTo>
                <a:cubicBezTo>
                  <a:pt x="1703385" y="1845269"/>
                  <a:pt x="1693070" y="1795353"/>
                  <a:pt x="1693801" y="2619651"/>
                </a:cubicBezTo>
                <a:cubicBezTo>
                  <a:pt x="1696156" y="2733470"/>
                  <a:pt x="1624057" y="2788636"/>
                  <a:pt x="1533813" y="2744861"/>
                </a:cubicBezTo>
                <a:cubicBezTo>
                  <a:pt x="1056294" y="2469616"/>
                  <a:pt x="574923" y="2202070"/>
                  <a:pt x="101255" y="1919125"/>
                </a:cubicBezTo>
                <a:cubicBezTo>
                  <a:pt x="574" y="1871161"/>
                  <a:pt x="771" y="1830010"/>
                  <a:pt x="0" y="1721799"/>
                </a:cubicBezTo>
                <a:lnTo>
                  <a:pt x="5585" y="109833"/>
                </a:lnTo>
                <a:cubicBezTo>
                  <a:pt x="1183" y="66593"/>
                  <a:pt x="38200" y="-8491"/>
                  <a:pt x="124220" y="786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2" name="Picture 11" descr="A bottle of prescription medication. Used to demonstrate the need for employees to consider any medication they may be on.">
            <a:extLst>
              <a:ext uri="{FF2B5EF4-FFF2-40B4-BE49-F238E27FC236}">
                <a16:creationId xmlns:a16="http://schemas.microsoft.com/office/drawing/2014/main" id="{55ECF44F-8F08-B210-4356-F38E6BDF70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58" r="28620" b="2"/>
          <a:stretch/>
        </p:blipFill>
        <p:spPr>
          <a:xfrm>
            <a:off x="9595965" y="2388067"/>
            <a:ext cx="1888893" cy="3075783"/>
          </a:xfrm>
          <a:custGeom>
            <a:avLst/>
            <a:gdLst>
              <a:gd name="connsiteX0" fmla="*/ 1569045 w 1695957"/>
              <a:gd name="connsiteY0" fmla="*/ 1629 h 2761615"/>
              <a:gd name="connsiteX1" fmla="*/ 1694177 w 1695957"/>
              <a:gd name="connsiteY1" fmla="*/ 126376 h 2761615"/>
              <a:gd name="connsiteX2" fmla="*/ 1695913 w 1695957"/>
              <a:gd name="connsiteY2" fmla="*/ 1728717 h 2761615"/>
              <a:gd name="connsiteX3" fmla="*/ 1583106 w 1695957"/>
              <a:gd name="connsiteY3" fmla="*/ 1933743 h 2761615"/>
              <a:gd name="connsiteX4" fmla="*/ 167875 w 1695957"/>
              <a:gd name="connsiteY4" fmla="*/ 2744080 h 2761615"/>
              <a:gd name="connsiteX5" fmla="*/ 187 w 1695957"/>
              <a:gd name="connsiteY5" fmla="*/ 2626571 h 2761615"/>
              <a:gd name="connsiteX6" fmla="*/ 604 w 1695957"/>
              <a:gd name="connsiteY6" fmla="*/ 1027697 h 2761615"/>
              <a:gd name="connsiteX7" fmla="*/ 51367 w 1695957"/>
              <a:gd name="connsiteY7" fmla="*/ 850128 h 2761615"/>
              <a:gd name="connsiteX8" fmla="*/ 1463281 w 1695957"/>
              <a:gd name="connsiteY8" fmla="*/ 49405 h 2761615"/>
              <a:gd name="connsiteX9" fmla="*/ 1569045 w 1695957"/>
              <a:gd name="connsiteY9" fmla="*/ 1629 h 276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5957" h="2761615">
                <a:moveTo>
                  <a:pt x="1569045" y="1629"/>
                </a:moveTo>
                <a:cubicBezTo>
                  <a:pt x="1656149" y="-12160"/>
                  <a:pt x="1689917" y="64366"/>
                  <a:pt x="1694177" y="126376"/>
                </a:cubicBezTo>
                <a:lnTo>
                  <a:pt x="1695913" y="1728717"/>
                </a:lnTo>
                <a:cubicBezTo>
                  <a:pt x="1697067" y="1871579"/>
                  <a:pt x="1676084" y="1881930"/>
                  <a:pt x="1583106" y="1933743"/>
                </a:cubicBezTo>
                <a:lnTo>
                  <a:pt x="167875" y="2744080"/>
                </a:lnTo>
                <a:cubicBezTo>
                  <a:pt x="89180" y="2787859"/>
                  <a:pt x="-247" y="2750018"/>
                  <a:pt x="187" y="2626571"/>
                </a:cubicBezTo>
                <a:cubicBezTo>
                  <a:pt x="-1009" y="2067930"/>
                  <a:pt x="4079" y="1804061"/>
                  <a:pt x="604" y="1027697"/>
                </a:cubicBezTo>
                <a:cubicBezTo>
                  <a:pt x="1036" y="930462"/>
                  <a:pt x="-7199" y="891641"/>
                  <a:pt x="51367" y="850128"/>
                </a:cubicBezTo>
                <a:lnTo>
                  <a:pt x="1463281" y="49405"/>
                </a:lnTo>
                <a:cubicBezTo>
                  <a:pt x="1505050" y="20856"/>
                  <a:pt x="1540011" y="6225"/>
                  <a:pt x="1569045" y="1629"/>
                </a:cubicBez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97633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B585668-A59D-60BE-2F2F-5805E0F38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¡</a:t>
            </a:r>
            <a:r>
              <a:rPr lang="en-US" dirty="0" err="1"/>
              <a:t>Venga</a:t>
            </a:r>
            <a:r>
              <a:rPr lang="en-US" dirty="0"/>
              <a:t> a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preparado</a:t>
            </a:r>
            <a:r>
              <a:rPr lang="en-US" dirty="0"/>
              <a:t>! (</a:t>
            </a:r>
            <a:r>
              <a:rPr lang="en-US" dirty="0" err="1"/>
              <a:t>Continuación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4D1DC0-6896-B533-A227-1F6C8B263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0792216" cy="4225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No se </a:t>
            </a:r>
            <a:r>
              <a:rPr lang="en-US" sz="2800" dirty="0" err="1"/>
              <a:t>pierda</a:t>
            </a:r>
            <a:r>
              <a:rPr lang="en-US" sz="2800" dirty="0"/>
              <a:t> las </a:t>
            </a:r>
            <a:r>
              <a:rPr lang="en-US" sz="2800" dirty="0" err="1"/>
              <a:t>comidas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err="1"/>
              <a:t>Tenga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propia</a:t>
            </a:r>
            <a:r>
              <a:rPr lang="en-US" sz="2800" dirty="0"/>
              <a:t> </a:t>
            </a:r>
            <a:r>
              <a:rPr lang="en-US" sz="2800" dirty="0" err="1"/>
              <a:t>botella</a:t>
            </a:r>
            <a:r>
              <a:rPr lang="en-US" sz="2800" dirty="0"/>
              <a:t> de </a:t>
            </a:r>
            <a:r>
              <a:rPr lang="en-US" sz="2800" dirty="0" err="1"/>
              <a:t>agua</a:t>
            </a:r>
            <a:r>
              <a:rPr lang="en-US" sz="28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Hidrátese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día anterior 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Considere</a:t>
            </a:r>
            <a:r>
              <a:rPr lang="en-US" sz="2800" dirty="0"/>
              <a:t> sus </a:t>
            </a:r>
            <a:r>
              <a:rPr lang="en-US" sz="2800" dirty="0" err="1"/>
              <a:t>medicamentos</a:t>
            </a:r>
            <a:r>
              <a:rPr lang="en-US" sz="2800" dirty="0"/>
              <a:t>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	—</a:t>
            </a:r>
            <a:r>
              <a:rPr lang="en-US" sz="2800" dirty="0" err="1"/>
              <a:t>Algunos</a:t>
            </a:r>
            <a:r>
              <a:rPr lang="en-US" sz="2800" dirty="0"/>
              <a:t> </a:t>
            </a:r>
            <a:r>
              <a:rPr lang="en-US" sz="2800" dirty="0" err="1"/>
              <a:t>medicamentos</a:t>
            </a:r>
            <a:r>
              <a:rPr lang="en-US" sz="2800" dirty="0"/>
              <a:t> son </a:t>
            </a:r>
            <a:r>
              <a:rPr lang="en-US" sz="2800" dirty="0" err="1"/>
              <a:t>diuréticos</a:t>
            </a:r>
            <a:r>
              <a:rPr lang="en-US" sz="2800" dirty="0"/>
              <a:t> o </a:t>
            </a:r>
            <a:r>
              <a:rPr lang="en-US" sz="2800" dirty="0" err="1"/>
              <a:t>afectan</a:t>
            </a:r>
            <a:r>
              <a:rPr lang="en-US" sz="2800" dirty="0"/>
              <a:t> a la 						</a:t>
            </a:r>
            <a:r>
              <a:rPr lang="en-US" sz="2800" dirty="0" err="1"/>
              <a:t>regulación</a:t>
            </a:r>
            <a:r>
              <a:rPr lang="en-US" sz="2800" dirty="0"/>
              <a:t> de la </a:t>
            </a:r>
            <a:r>
              <a:rPr lang="en-US" sz="2800" dirty="0" err="1"/>
              <a:t>temperatura</a:t>
            </a:r>
            <a:r>
              <a:rPr lang="en-US" sz="2800" dirty="0"/>
              <a:t> corporal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Vístase</a:t>
            </a:r>
            <a:r>
              <a:rPr lang="en-US" sz="2800" dirty="0"/>
              <a:t> </a:t>
            </a:r>
            <a:r>
              <a:rPr lang="en-US" sz="2800" dirty="0" err="1"/>
              <a:t>adecuadamente</a:t>
            </a:r>
            <a:r>
              <a:rPr lang="en-US" sz="2800" dirty="0"/>
              <a:t> para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, con </a:t>
            </a:r>
            <a:r>
              <a:rPr lang="en-US" sz="2800" dirty="0" err="1"/>
              <a:t>ropa</a:t>
            </a:r>
            <a:r>
              <a:rPr lang="en-US" sz="2800" dirty="0"/>
              <a:t> de </a:t>
            </a:r>
            <a:r>
              <a:rPr lang="en-US" sz="2800" dirty="0" err="1"/>
              <a:t>colores</a:t>
            </a:r>
            <a:r>
              <a:rPr lang="en-US" sz="2800" dirty="0"/>
              <a:t> claros.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2958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82D68F-766D-5C5F-AAEB-618C1DCBC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Análisis</a:t>
            </a:r>
            <a:r>
              <a:rPr lang="en-US" dirty="0"/>
              <a:t> </a:t>
            </a:r>
            <a:r>
              <a:rPr lang="en-US" dirty="0" err="1"/>
              <a:t>preliminar</a:t>
            </a:r>
            <a:r>
              <a:rPr lang="en-US" dirty="0"/>
              <a:t> de </a:t>
            </a:r>
            <a:r>
              <a:rPr lang="en-US" dirty="0" err="1"/>
              <a:t>riesgos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327879-7909-41A6-BF53-89881497B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/>
              <a:t>Factores</a:t>
            </a:r>
            <a:r>
              <a:rPr lang="en-US" sz="3200" dirty="0"/>
              <a:t> que </a:t>
            </a:r>
            <a:r>
              <a:rPr lang="en-US" sz="3200" dirty="0" err="1"/>
              <a:t>necesitan</a:t>
            </a:r>
            <a:r>
              <a:rPr lang="en-US" sz="3200" dirty="0"/>
              <a:t> ser </a:t>
            </a:r>
            <a:r>
              <a:rPr lang="en-US" sz="3200" dirty="0" err="1"/>
              <a:t>considerados</a:t>
            </a:r>
            <a:r>
              <a:rPr lang="en-US" sz="3200" dirty="0"/>
              <a:t>:</a:t>
            </a:r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Condiciones</a:t>
            </a:r>
            <a:r>
              <a:rPr lang="en-US" sz="2800" dirty="0"/>
              <a:t> </a:t>
            </a:r>
            <a:r>
              <a:rPr lang="en-US" sz="2800" dirty="0" err="1"/>
              <a:t>ambientales</a:t>
            </a:r>
            <a:r>
              <a:rPr lang="en-US" sz="2800" dirty="0"/>
              <a:t> (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ejemplo</a:t>
            </a:r>
            <a:r>
              <a:rPr lang="en-US" sz="2800" dirty="0"/>
              <a:t>, </a:t>
            </a:r>
            <a:r>
              <a:rPr lang="en-US" sz="2800" dirty="0" err="1"/>
              <a:t>temperatura</a:t>
            </a:r>
            <a:r>
              <a:rPr lang="en-US" sz="2800" dirty="0"/>
              <a:t> del </a:t>
            </a:r>
            <a:r>
              <a:rPr lang="en-US" sz="2800" dirty="0" err="1"/>
              <a:t>aire</a:t>
            </a:r>
            <a:r>
              <a:rPr lang="en-US" sz="2800" dirty="0"/>
              <a:t>, 				</a:t>
            </a:r>
            <a:r>
              <a:rPr lang="en-US" sz="2800" dirty="0" err="1"/>
              <a:t>humedad</a:t>
            </a:r>
            <a:r>
              <a:rPr lang="en-US" sz="2800" dirty="0"/>
              <a:t>, luz solar, </a:t>
            </a:r>
            <a:r>
              <a:rPr lang="en-US" sz="2800" dirty="0" err="1"/>
              <a:t>velocidad</a:t>
            </a:r>
            <a:r>
              <a:rPr lang="en-US" sz="2800" dirty="0"/>
              <a:t> del </a:t>
            </a:r>
            <a:r>
              <a:rPr lang="en-US" sz="2800" dirty="0" err="1"/>
              <a:t>viento</a:t>
            </a:r>
            <a:r>
              <a:rPr lang="en-US" sz="2800" dirty="0"/>
              <a:t>) </a:t>
            </a:r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Presencia</a:t>
            </a:r>
            <a:r>
              <a:rPr lang="en-US" sz="2800" dirty="0"/>
              <a:t> de </a:t>
            </a:r>
            <a:r>
              <a:rPr lang="en-US" sz="2800" dirty="0" err="1"/>
              <a:t>fuentes</a:t>
            </a:r>
            <a:r>
              <a:rPr lang="en-US" sz="2800" dirty="0"/>
              <a:t> de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la zona de </a:t>
            </a:r>
            <a:r>
              <a:rPr lang="en-US" sz="2800" dirty="0" err="1"/>
              <a:t>trabajo</a:t>
            </a:r>
            <a:r>
              <a:rPr lang="en-US" sz="2800" dirty="0"/>
              <a:t> (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ejemplo</a:t>
            </a:r>
            <a:r>
              <a:rPr lang="en-US" sz="2800" dirty="0"/>
              <a:t>, 	</a:t>
            </a:r>
            <a:r>
              <a:rPr lang="en-US" sz="2800" dirty="0" err="1"/>
              <a:t>hornos</a:t>
            </a:r>
            <a:r>
              <a:rPr lang="en-US" sz="2800" dirty="0"/>
              <a:t> o calderas)</a:t>
            </a:r>
          </a:p>
          <a:p>
            <a:pPr marL="0" indent="0">
              <a:buNone/>
            </a:pPr>
            <a:r>
              <a:rPr lang="en-US" sz="2800" dirty="0"/>
              <a:t>	—Nivel de </a:t>
            </a:r>
            <a:r>
              <a:rPr lang="en-US" sz="2800" dirty="0" err="1"/>
              <a:t>actividad</a:t>
            </a:r>
            <a:r>
              <a:rPr lang="en-US" sz="2800" dirty="0"/>
              <a:t> </a:t>
            </a:r>
            <a:r>
              <a:rPr lang="en-US" sz="2800" dirty="0" err="1"/>
              <a:t>física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Uso</a:t>
            </a:r>
            <a:r>
              <a:rPr lang="en-US" sz="2800" dirty="0"/>
              <a:t> de </a:t>
            </a:r>
            <a:r>
              <a:rPr lang="en-US" sz="2800" dirty="0" err="1"/>
              <a:t>ropa</a:t>
            </a:r>
            <a:r>
              <a:rPr lang="en-US" sz="2800" dirty="0"/>
              <a:t> o </a:t>
            </a:r>
            <a:r>
              <a:rPr lang="en-US" sz="2800" dirty="0" err="1"/>
              <a:t>equipos</a:t>
            </a:r>
            <a:r>
              <a:rPr lang="en-US" sz="2800" dirty="0"/>
              <a:t> de </a:t>
            </a:r>
            <a:r>
              <a:rPr lang="en-US" sz="2800" dirty="0" err="1"/>
              <a:t>protección</a:t>
            </a:r>
            <a:endParaRPr lang="en-US" sz="2800" dirty="0"/>
          </a:p>
          <a:p>
            <a:pPr lvl="2"/>
            <a:r>
              <a:rPr lang="en-US" sz="2200" dirty="0" err="1"/>
              <a:t>Puede</a:t>
            </a:r>
            <a:r>
              <a:rPr lang="en-US" sz="2200" dirty="0"/>
              <a:t> </a:t>
            </a:r>
            <a:r>
              <a:rPr lang="en-US" sz="2200" dirty="0" err="1"/>
              <a:t>reducir</a:t>
            </a:r>
            <a:r>
              <a:rPr lang="en-US" sz="2200" dirty="0"/>
              <a:t> la </a:t>
            </a:r>
            <a:r>
              <a:rPr lang="en-US" sz="2200" dirty="0" err="1"/>
              <a:t>capacidad</a:t>
            </a:r>
            <a:r>
              <a:rPr lang="en-US" sz="2200" dirty="0"/>
              <a:t> del </a:t>
            </a:r>
            <a:r>
              <a:rPr lang="en-US" sz="2200" dirty="0" err="1"/>
              <a:t>cuerpo</a:t>
            </a:r>
            <a:r>
              <a:rPr lang="en-US" sz="2200" dirty="0"/>
              <a:t> para </a:t>
            </a:r>
            <a:r>
              <a:rPr lang="en-US" sz="2200" dirty="0" err="1"/>
              <a:t>perder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exceso</a:t>
            </a:r>
            <a:r>
              <a:rPr lang="en-US" sz="2200" dirty="0"/>
              <a:t> de </a:t>
            </a:r>
            <a:r>
              <a:rPr lang="en-US" sz="2200" dirty="0" err="1"/>
              <a:t>calor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Factores</a:t>
            </a:r>
            <a:r>
              <a:rPr lang="en-US" sz="2800" dirty="0"/>
              <a:t> de </a:t>
            </a:r>
            <a:r>
              <a:rPr lang="en-US" sz="2800" dirty="0" err="1"/>
              <a:t>riesgo</a:t>
            </a:r>
            <a:r>
              <a:rPr lang="en-US" sz="2800" dirty="0"/>
              <a:t> </a:t>
            </a:r>
            <a:r>
              <a:rPr lang="en-US" sz="2800" dirty="0" err="1"/>
              <a:t>individuales</a:t>
            </a:r>
            <a:r>
              <a:rPr lang="en-US" sz="2800" dirty="0"/>
              <a:t> y </a:t>
            </a:r>
            <a:r>
              <a:rPr lang="en-US" sz="2800" dirty="0" err="1"/>
              <a:t>personales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84286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0994D1-45D8-95E9-FE45-4FCA85FE8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Análisis</a:t>
            </a:r>
            <a:r>
              <a:rPr lang="en-US" sz="3200" dirty="0"/>
              <a:t> </a:t>
            </a:r>
            <a:r>
              <a:rPr lang="en-US" sz="3200" dirty="0" err="1"/>
              <a:t>preliminar</a:t>
            </a:r>
            <a:r>
              <a:rPr lang="en-US" sz="3200" dirty="0"/>
              <a:t> de </a:t>
            </a:r>
            <a:r>
              <a:rPr lang="en-US" sz="3200" dirty="0" err="1"/>
              <a:t>riesgos</a:t>
            </a:r>
            <a:endParaRPr lang="en-US" sz="3200" dirty="0"/>
          </a:p>
        </p:txBody>
      </p:sp>
      <p:pic>
        <p:nvPicPr>
          <p:cNvPr id="8194" name="Picture 2" descr="The National Weather Service’s Heat Index Chart&#10;">
            <a:extLst>
              <a:ext uri="{FF2B5EF4-FFF2-40B4-BE49-F238E27FC236}">
                <a16:creationId xmlns:a16="http://schemas.microsoft.com/office/drawing/2014/main" id="{8F272624-EF3C-18F8-A87B-DA754FE497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91" y="1316038"/>
            <a:ext cx="7228555" cy="422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Phone front view showing the OSHA NIOSH Heat Safety tool. Screen reads feels like 86 degrees. ">
            <a:extLst>
              <a:ext uri="{FF2B5EF4-FFF2-40B4-BE49-F238E27FC236}">
                <a16:creationId xmlns:a16="http://schemas.microsoft.com/office/drawing/2014/main" id="{ADF4CFCD-3DFA-39FA-7707-C06B8670D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056" y="1141606"/>
            <a:ext cx="2328485" cy="457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1837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C347D9-94EF-CCD7-CF74-411DCA549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Evaluaciones</a:t>
            </a:r>
            <a:r>
              <a:rPr lang="en-US" dirty="0"/>
              <a:t> </a:t>
            </a:r>
            <a:r>
              <a:rPr lang="en-US" dirty="0" err="1"/>
              <a:t>térmicas</a:t>
            </a:r>
            <a:r>
              <a:rPr lang="en-US" dirty="0"/>
              <a:t> </a:t>
            </a:r>
          </a:p>
        </p:txBody>
      </p:sp>
      <p:pic>
        <p:nvPicPr>
          <p:cNvPr id="5" name="Picture 2" descr="An image of a wearable heat band that can be used on-site to perform physiological monitoring of employees. ">
            <a:extLst>
              <a:ext uri="{FF2B5EF4-FFF2-40B4-BE49-F238E27FC236}">
                <a16:creationId xmlns:a16="http://schemas.microsoft.com/office/drawing/2014/main" id="{3DFB6F26-56C8-4A69-CCC9-A6274AB7E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859" y="4273014"/>
            <a:ext cx="2132330" cy="223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n example of Wet Globe Bulb Thermometer, with the globe thermometer, wet-bulb thermometer, and the dry-bulb thermometer ">
            <a:extLst>
              <a:ext uri="{FF2B5EF4-FFF2-40B4-BE49-F238E27FC236}">
                <a16:creationId xmlns:a16="http://schemas.microsoft.com/office/drawing/2014/main" id="{22960D40-6D70-8E60-B46A-DB0612B0B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367" y="432474"/>
            <a:ext cx="3660866" cy="384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08DA02D5-9F45-3FEF-EA81-916680F5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572" y="1215483"/>
            <a:ext cx="7248525" cy="5441793"/>
          </a:xfrm>
        </p:spPr>
        <p:txBody>
          <a:bodyPr/>
          <a:lstStyle/>
          <a:p>
            <a:r>
              <a:rPr lang="en-US" sz="2400" dirty="0" err="1"/>
              <a:t>Termómetro</a:t>
            </a:r>
            <a:r>
              <a:rPr lang="en-US" sz="2400" dirty="0"/>
              <a:t> </a:t>
            </a:r>
            <a:r>
              <a:rPr lang="en-US" sz="2400" dirty="0" err="1"/>
              <a:t>globo</a:t>
            </a:r>
            <a:r>
              <a:rPr lang="en-US" sz="2400" dirty="0"/>
              <a:t> de </a:t>
            </a:r>
            <a:r>
              <a:rPr lang="en-US" sz="2400" dirty="0" err="1"/>
              <a:t>bulbo</a:t>
            </a:r>
            <a:r>
              <a:rPr lang="en-US" sz="2400" dirty="0"/>
              <a:t> </a:t>
            </a:r>
            <a:r>
              <a:rPr lang="en-US" sz="2400" dirty="0" err="1"/>
              <a:t>húmedo</a:t>
            </a:r>
            <a:r>
              <a:rPr lang="en-US" sz="2400" dirty="0"/>
              <a:t> (TGBH)</a:t>
            </a:r>
          </a:p>
          <a:p>
            <a:pPr marL="0" indent="0">
              <a:buNone/>
            </a:pPr>
            <a:r>
              <a:rPr lang="en-US" sz="2400" dirty="0"/>
              <a:t>	—</a:t>
            </a:r>
            <a:r>
              <a:rPr lang="en-US" sz="2400" dirty="0" err="1"/>
              <a:t>Estima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efecto</a:t>
            </a:r>
            <a:r>
              <a:rPr lang="en-US" sz="2400" dirty="0"/>
              <a:t> de la </a:t>
            </a:r>
            <a:r>
              <a:rPr lang="en-US" sz="2400" b="1" dirty="0" err="1"/>
              <a:t>temperatura</a:t>
            </a:r>
            <a:r>
              <a:rPr lang="en-US" sz="2400" b="1" dirty="0"/>
              <a:t>, la 	</a:t>
            </a:r>
            <a:r>
              <a:rPr lang="en-US" sz="2400" b="1" dirty="0" err="1"/>
              <a:t>humedad</a:t>
            </a:r>
            <a:r>
              <a:rPr lang="en-US" sz="2400" b="1" dirty="0"/>
              <a:t> </a:t>
            </a:r>
            <a:r>
              <a:rPr lang="en-US" sz="2400" b="1" dirty="0" err="1"/>
              <a:t>relativa</a:t>
            </a:r>
            <a:r>
              <a:rPr lang="en-US" sz="2400" b="1" dirty="0"/>
              <a:t>, la </a:t>
            </a:r>
            <a:r>
              <a:rPr lang="en-US" sz="2400" b="1" dirty="0" err="1"/>
              <a:t>velocidad</a:t>
            </a:r>
            <a:r>
              <a:rPr lang="en-US" sz="2400" b="1" dirty="0"/>
              <a:t> del </a:t>
            </a:r>
            <a:r>
              <a:rPr lang="en-US" sz="2400" b="1" dirty="0" err="1"/>
              <a:t>viento</a:t>
            </a:r>
            <a:r>
              <a:rPr lang="en-US" sz="2400" b="1" dirty="0"/>
              <a:t> y la 	</a:t>
            </a:r>
            <a:r>
              <a:rPr lang="en-US" sz="2400" b="1" dirty="0" err="1"/>
              <a:t>radiación</a:t>
            </a:r>
            <a:r>
              <a:rPr lang="en-US" sz="2400" b="1" dirty="0"/>
              <a:t> solar</a:t>
            </a:r>
          </a:p>
          <a:p>
            <a:r>
              <a:rPr lang="en-US" sz="2400" dirty="0" err="1"/>
              <a:t>Bandas</a:t>
            </a:r>
            <a:r>
              <a:rPr lang="en-US" sz="2400" dirty="0"/>
              <a:t> </a:t>
            </a:r>
            <a:r>
              <a:rPr lang="en-US" sz="2400" dirty="0" err="1"/>
              <a:t>térmicas</a:t>
            </a:r>
            <a:r>
              <a:rPr lang="en-US" sz="2400" dirty="0"/>
              <a:t> </a:t>
            </a:r>
          </a:p>
          <a:p>
            <a:pPr marL="300038" lvl="1" indent="0">
              <a:buNone/>
            </a:pPr>
            <a:r>
              <a:rPr lang="en-US" sz="2400" dirty="0"/>
              <a:t>	—</a:t>
            </a:r>
            <a:r>
              <a:rPr lang="en-US" sz="2400" dirty="0" err="1"/>
              <a:t>Miden</a:t>
            </a:r>
            <a:r>
              <a:rPr lang="en-US" sz="2400" dirty="0"/>
              <a:t> la </a:t>
            </a:r>
            <a:r>
              <a:rPr lang="en-US" sz="2400" dirty="0" err="1"/>
              <a:t>temperatura</a:t>
            </a:r>
            <a:r>
              <a:rPr lang="en-US" sz="2400" dirty="0"/>
              <a:t> corporal y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ritmo</a:t>
            </a:r>
            <a:r>
              <a:rPr lang="en-US" sz="2400" dirty="0"/>
              <a:t> </a:t>
            </a:r>
            <a:r>
              <a:rPr lang="en-US" sz="2400" dirty="0" err="1"/>
              <a:t>cardíaco</a:t>
            </a:r>
            <a:endParaRPr lang="en-US" sz="2400" dirty="0"/>
          </a:p>
          <a:p>
            <a:pPr marL="300038" lvl="1" indent="0">
              <a:buNone/>
            </a:pPr>
            <a:r>
              <a:rPr lang="en-US" sz="2400" dirty="0"/>
              <a:t>	—</a:t>
            </a:r>
            <a:r>
              <a:rPr lang="en-US" sz="2400" dirty="0" err="1"/>
              <a:t>Notifican</a:t>
            </a:r>
            <a:r>
              <a:rPr lang="en-US" sz="2400" dirty="0"/>
              <a:t> al </a:t>
            </a:r>
            <a:r>
              <a:rPr lang="en-US" sz="2400" dirty="0" err="1"/>
              <a:t>gerente</a:t>
            </a:r>
            <a:r>
              <a:rPr lang="en-US" sz="2400" dirty="0"/>
              <a:t> </a:t>
            </a:r>
            <a:r>
              <a:rPr lang="en-US" sz="2400" dirty="0" err="1"/>
              <a:t>cuando</a:t>
            </a:r>
            <a:r>
              <a:rPr lang="en-US" sz="2400" dirty="0"/>
              <a:t> </a:t>
            </a:r>
            <a:r>
              <a:rPr lang="en-US" sz="2400" dirty="0" err="1"/>
              <a:t>niveles</a:t>
            </a:r>
            <a:r>
              <a:rPr lang="en-US" sz="2400" dirty="0"/>
              <a:t> del </a:t>
            </a:r>
            <a:r>
              <a:rPr lang="en-US" sz="2400" dirty="0" err="1"/>
              <a:t>empleado</a:t>
            </a:r>
            <a:r>
              <a:rPr lang="en-US" sz="2400" dirty="0"/>
              <a:t> </a:t>
            </a:r>
            <a:r>
              <a:rPr lang="en-US" sz="2400" dirty="0" err="1"/>
              <a:t>superan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niveles</a:t>
            </a:r>
            <a:r>
              <a:rPr lang="en-US" sz="2400" dirty="0"/>
              <a:t> </a:t>
            </a:r>
            <a:r>
              <a:rPr lang="en-US" sz="2400" dirty="0" err="1"/>
              <a:t>peligrosos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—Los </a:t>
            </a:r>
            <a:r>
              <a:rPr lang="en-US" sz="2400" dirty="0" err="1"/>
              <a:t>empleados</a:t>
            </a:r>
            <a:r>
              <a:rPr lang="en-US" sz="2400" dirty="0"/>
              <a:t> </a:t>
            </a:r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avisar</a:t>
            </a:r>
            <a:r>
              <a:rPr lang="en-US" sz="2400" dirty="0"/>
              <a:t> al </a:t>
            </a:r>
            <a:r>
              <a:rPr lang="en-US" sz="2400" dirty="0" err="1"/>
              <a:t>encargado</a:t>
            </a:r>
            <a:r>
              <a:rPr lang="en-US" sz="2400" dirty="0"/>
              <a:t> a 	</a:t>
            </a:r>
            <a:r>
              <a:rPr lang="en-US" sz="2400" dirty="0" err="1"/>
              <a:t>través</a:t>
            </a:r>
            <a:r>
              <a:rPr lang="en-US" sz="2400" dirty="0"/>
              <a:t> de la </a:t>
            </a:r>
            <a:r>
              <a:rPr lang="en-US" sz="2400" dirty="0" err="1"/>
              <a:t>banda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necesitan</a:t>
            </a:r>
            <a:r>
              <a:rPr lang="en-US" sz="2400" dirty="0"/>
              <a:t> </a:t>
            </a:r>
            <a:r>
              <a:rPr lang="en-US" sz="2400" dirty="0" err="1"/>
              <a:t>ayuda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—</a:t>
            </a:r>
            <a:r>
              <a:rPr lang="en-US" sz="2400" dirty="0" err="1"/>
              <a:t>Capacidad</a:t>
            </a:r>
            <a:r>
              <a:rPr lang="en-US" sz="2400" dirty="0"/>
              <a:t> de registrar </a:t>
            </a:r>
            <a:r>
              <a:rPr lang="en-US" sz="2400" dirty="0" err="1"/>
              <a:t>datos</a:t>
            </a:r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07591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6EB4FD-5E4D-6E24-8B32-207B7234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Establezca</a:t>
            </a:r>
            <a:r>
              <a:rPr lang="en-US" dirty="0"/>
              <a:t> un Plan de </a:t>
            </a:r>
            <a:r>
              <a:rPr lang="en-US" dirty="0" err="1"/>
              <a:t>prevención</a:t>
            </a:r>
            <a:r>
              <a:rPr lang="en-US" dirty="0"/>
              <a:t> de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16054C-5334-664E-F301-415FA2271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https://oshainfo.gatech.edu/written-program-templates/</a:t>
            </a:r>
          </a:p>
        </p:txBody>
      </p:sp>
      <p:graphicFrame>
        <p:nvGraphicFramePr>
          <p:cNvPr id="4" name="Table 3" descr="A table showing the job task and how employees will be exposed to heat, and the company implemented control measures to protect the workers from the heat. ">
            <a:extLst>
              <a:ext uri="{FF2B5EF4-FFF2-40B4-BE49-F238E27FC236}">
                <a16:creationId xmlns:a16="http://schemas.microsoft.com/office/drawing/2014/main" id="{B862A055-4F7F-F47F-D65E-2D364BB20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806756"/>
              </p:ext>
            </p:extLst>
          </p:nvPr>
        </p:nvGraphicFramePr>
        <p:xfrm>
          <a:off x="646770" y="2172861"/>
          <a:ext cx="6812809" cy="3794802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2384483">
                  <a:extLst>
                    <a:ext uri="{9D8B030D-6E8A-4147-A177-3AD203B41FA5}">
                      <a16:colId xmlns:a16="http://schemas.microsoft.com/office/drawing/2014/main" val="1754396191"/>
                    </a:ext>
                  </a:extLst>
                </a:gridCol>
                <a:gridCol w="4428326">
                  <a:extLst>
                    <a:ext uri="{9D8B030D-6E8A-4147-A177-3AD203B41FA5}">
                      <a16:colId xmlns:a16="http://schemas.microsoft.com/office/drawing/2014/main" val="78754451"/>
                    </a:ext>
                  </a:extLst>
                </a:gridCol>
              </a:tblGrid>
              <a:tr h="10521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Job Task/ Exposure to Heat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Company Implemented Control Measures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1623229"/>
                  </a:ext>
                </a:extLst>
              </a:tr>
              <a:tr h="27426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1.Example: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Field work for botanical garden that is conducted outside in direct sunlight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Example: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Use of moveable pop-up tent to provide shade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Use of jugs of water and electrolytes stationed within 10 ft. of work area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Use of cooling vests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7157437"/>
                  </a:ext>
                </a:extLst>
              </a:tr>
            </a:tbl>
          </a:graphicData>
        </a:graphic>
      </p:graphicFrame>
      <p:pic>
        <p:nvPicPr>
          <p:cNvPr id="7" name="Picture 6" descr="A QR code that can be scanned to access the Heat Illness Prevention Plan template &#10;">
            <a:extLst>
              <a:ext uri="{FF2B5EF4-FFF2-40B4-BE49-F238E27FC236}">
                <a16:creationId xmlns:a16="http://schemas.microsoft.com/office/drawing/2014/main" id="{9CC3EBA9-BE02-9DE4-C049-EA3415BD1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270" y="2172861"/>
            <a:ext cx="3030415" cy="303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308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3467073-81AA-81E9-5149-F71DB174E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EPP/</a:t>
            </a:r>
            <a:r>
              <a:rPr lang="en-US" dirty="0" err="1"/>
              <a:t>Ropa</a:t>
            </a:r>
            <a:r>
              <a:rPr lang="en-US" dirty="0"/>
              <a:t> para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F6085E-334E-908B-147B-404807684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085267"/>
            <a:ext cx="6897625" cy="4225650"/>
          </a:xfrm>
        </p:spPr>
        <p:txBody>
          <a:bodyPr/>
          <a:lstStyle/>
          <a:p>
            <a:r>
              <a:rPr lang="en-US" sz="2800" dirty="0" err="1"/>
              <a:t>Ropa</a:t>
            </a:r>
            <a:r>
              <a:rPr lang="en-US" sz="2800" dirty="0"/>
              <a:t> </a:t>
            </a:r>
            <a:r>
              <a:rPr lang="en-US" sz="2800" dirty="0" err="1"/>
              <a:t>refrescante</a:t>
            </a:r>
            <a:endParaRPr lang="en-US" sz="2800" dirty="0"/>
          </a:p>
          <a:p>
            <a:r>
              <a:rPr lang="en-US" sz="2800" dirty="0" err="1"/>
              <a:t>Tejido</a:t>
            </a:r>
            <a:r>
              <a:rPr lang="en-US" sz="2800" dirty="0"/>
              <a:t> </a:t>
            </a:r>
            <a:r>
              <a:rPr lang="en-US" sz="2800" dirty="0" err="1"/>
              <a:t>ligero</a:t>
            </a:r>
            <a:r>
              <a:rPr lang="en-US" sz="2800" dirty="0"/>
              <a:t>, </a:t>
            </a:r>
            <a:r>
              <a:rPr lang="en-US" sz="2800" dirty="0" err="1"/>
              <a:t>suelto</a:t>
            </a:r>
            <a:r>
              <a:rPr lang="en-US" sz="2800" dirty="0"/>
              <a:t> y transpirable</a:t>
            </a:r>
          </a:p>
          <a:p>
            <a:r>
              <a:rPr lang="en-US" sz="2800" dirty="0" err="1"/>
              <a:t>Ropa</a:t>
            </a:r>
            <a:r>
              <a:rPr lang="en-US" sz="2800" dirty="0"/>
              <a:t> de </a:t>
            </a:r>
            <a:r>
              <a:rPr lang="en-US" sz="2800" dirty="0" err="1"/>
              <a:t>colores</a:t>
            </a:r>
            <a:r>
              <a:rPr lang="en-US" sz="2800" dirty="0"/>
              <a:t> claros</a:t>
            </a:r>
          </a:p>
          <a:p>
            <a:r>
              <a:rPr lang="en-US" sz="2800" dirty="0"/>
              <a:t>Camisas de manga </a:t>
            </a:r>
            <a:r>
              <a:rPr lang="en-US" sz="2800" dirty="0" err="1"/>
              <a:t>larga</a:t>
            </a:r>
            <a:r>
              <a:rPr lang="en-US" sz="2800" dirty="0"/>
              <a:t> para no </a:t>
            </a:r>
            <a:r>
              <a:rPr lang="en-US" sz="2800" dirty="0" err="1"/>
              <a:t>quemarse</a:t>
            </a:r>
            <a:r>
              <a:rPr lang="en-US" sz="2800" dirty="0"/>
              <a:t> con </a:t>
            </a:r>
            <a:r>
              <a:rPr lang="en-US" sz="2800" dirty="0" err="1"/>
              <a:t>el</a:t>
            </a:r>
            <a:r>
              <a:rPr lang="en-US" sz="2800" dirty="0"/>
              <a:t> sol</a:t>
            </a:r>
          </a:p>
        </p:txBody>
      </p:sp>
      <p:pic>
        <p:nvPicPr>
          <p:cNvPr id="8" name="Picture Placeholder 7" descr="A cooling cap that can be used to cool the head&#10;">
            <a:extLst>
              <a:ext uri="{FF2B5EF4-FFF2-40B4-BE49-F238E27FC236}">
                <a16:creationId xmlns:a16="http://schemas.microsoft.com/office/drawing/2014/main" id="{19668B8B-9F86-5C59-7FCC-292057922F0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9603" b="19603"/>
          <a:stretch>
            <a:fillRect/>
          </a:stretch>
        </p:blipFill>
        <p:spPr>
          <a:xfrm>
            <a:off x="8225921" y="1215483"/>
            <a:ext cx="3523703" cy="2141407"/>
          </a:xfrm>
        </p:spPr>
      </p:pic>
      <p:pic>
        <p:nvPicPr>
          <p:cNvPr id="10" name="Picture Placeholder 9" descr="An ice packet vest ">
            <a:extLst>
              <a:ext uri="{FF2B5EF4-FFF2-40B4-BE49-F238E27FC236}">
                <a16:creationId xmlns:a16="http://schemas.microsoft.com/office/drawing/2014/main" id="{40E0A91F-32D9-5076-3B39-5BE72F84A4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19371" r="19371"/>
          <a:stretch>
            <a:fillRect/>
          </a:stretch>
        </p:blipFill>
        <p:spPr>
          <a:xfrm>
            <a:off x="7998739" y="2548379"/>
            <a:ext cx="1891628" cy="3073823"/>
          </a:xfrm>
        </p:spPr>
      </p:pic>
      <p:pic>
        <p:nvPicPr>
          <p:cNvPr id="12" name="Picture Placeholder 11" descr="A sweatband that can be applied to the inside of a hard hat or cap to cool the head&#10;">
            <a:extLst>
              <a:ext uri="{FF2B5EF4-FFF2-40B4-BE49-F238E27FC236}">
                <a16:creationId xmlns:a16="http://schemas.microsoft.com/office/drawing/2014/main" id="{FF0A2201-C197-5F06-509C-1A57807CC83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19269" r="19269"/>
          <a:stretch>
            <a:fillRect/>
          </a:stretch>
        </p:blipFill>
        <p:spPr>
          <a:xfrm>
            <a:off x="10085178" y="2546865"/>
            <a:ext cx="1888893" cy="3075783"/>
          </a:xfrm>
        </p:spPr>
      </p:pic>
    </p:spTree>
    <p:extLst>
      <p:ext uri="{BB962C8B-B14F-4D97-AF65-F5344CB8AC3E}">
        <p14:creationId xmlns:p14="http://schemas.microsoft.com/office/powerpoint/2010/main" val="37362885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92464AB-A60F-72B0-8CB2-6286017E4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Medidas</a:t>
            </a:r>
            <a:r>
              <a:rPr lang="en-US" dirty="0"/>
              <a:t> para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C9F3EC-C24D-2E1C-681B-444818B1E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105147" cy="4225650"/>
          </a:xfrm>
        </p:spPr>
        <p:txBody>
          <a:bodyPr/>
          <a:lstStyle/>
          <a:p>
            <a:r>
              <a:rPr lang="en-US" dirty="0" err="1"/>
              <a:t>Capacitar</a:t>
            </a:r>
            <a:r>
              <a:rPr lang="en-US" dirty="0"/>
              <a:t> a </a:t>
            </a:r>
            <a:r>
              <a:rPr lang="en-US" dirty="0" err="1"/>
              <a:t>empleados</a:t>
            </a:r>
            <a:r>
              <a:rPr lang="en-US" dirty="0"/>
              <a:t>, </a:t>
            </a:r>
            <a:r>
              <a:rPr lang="en-US" dirty="0" err="1"/>
              <a:t>contratistas</a:t>
            </a:r>
            <a:r>
              <a:rPr lang="en-US" dirty="0"/>
              <a:t>, </a:t>
            </a:r>
            <a:r>
              <a:rPr lang="en-US" dirty="0" err="1"/>
              <a:t>voluntarios</a:t>
            </a:r>
            <a:r>
              <a:rPr lang="en-US" dirty="0"/>
              <a:t>, etc. </a:t>
            </a:r>
          </a:p>
          <a:p>
            <a:r>
              <a:rPr lang="en-US" dirty="0" err="1"/>
              <a:t>Asigne</a:t>
            </a:r>
            <a:r>
              <a:rPr lang="en-US" dirty="0"/>
              <a:t> </a:t>
            </a:r>
            <a:r>
              <a:rPr lang="en-US" dirty="0" err="1"/>
              <a:t>responsabilidades</a:t>
            </a:r>
            <a:r>
              <a:rPr lang="en-US" dirty="0"/>
              <a:t> </a:t>
            </a:r>
          </a:p>
          <a:p>
            <a:r>
              <a:rPr lang="en-US" dirty="0" err="1"/>
              <a:t>Identifique</a:t>
            </a:r>
            <a:r>
              <a:rPr lang="en-US" dirty="0"/>
              <a:t> las </a:t>
            </a:r>
            <a:r>
              <a:rPr lang="en-US" dirty="0" err="1"/>
              <a:t>fuentes</a:t>
            </a:r>
            <a:r>
              <a:rPr lang="en-US" dirty="0"/>
              <a:t> de </a:t>
            </a:r>
            <a:r>
              <a:rPr lang="en-US" dirty="0" err="1"/>
              <a:t>agua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y las </a:t>
            </a:r>
            <a:r>
              <a:rPr lang="en-US" dirty="0" err="1"/>
              <a:t>fuentes</a:t>
            </a:r>
            <a:r>
              <a:rPr lang="en-US" dirty="0"/>
              <a:t> de sombra/</a:t>
            </a:r>
            <a:r>
              <a:rPr lang="en-US" dirty="0" err="1"/>
              <a:t>enfriamiento</a:t>
            </a:r>
            <a:r>
              <a:rPr lang="en-US" dirty="0"/>
              <a:t> </a:t>
            </a:r>
          </a:p>
          <a:p>
            <a:r>
              <a:rPr lang="en-US" dirty="0" err="1"/>
              <a:t>Desempeñar</a:t>
            </a:r>
            <a:r>
              <a:rPr lang="en-US" dirty="0"/>
              <a:t> </a:t>
            </a:r>
            <a:r>
              <a:rPr lang="en-US" dirty="0" err="1"/>
              <a:t>evaluaciones</a:t>
            </a:r>
            <a:r>
              <a:rPr lang="en-US" dirty="0"/>
              <a:t> </a:t>
            </a:r>
            <a:r>
              <a:rPr lang="en-US" dirty="0" err="1"/>
              <a:t>preliminares</a:t>
            </a:r>
            <a:r>
              <a:rPr lang="en-US" dirty="0"/>
              <a:t> de </a:t>
            </a:r>
            <a:r>
              <a:rPr lang="en-US" dirty="0" err="1"/>
              <a:t>riesgos</a:t>
            </a:r>
            <a:r>
              <a:rPr lang="en-US" dirty="0"/>
              <a:t> </a:t>
            </a:r>
          </a:p>
          <a:p>
            <a:r>
              <a:rPr lang="en-US" dirty="0"/>
              <a:t>Tener un plan para </a:t>
            </a:r>
            <a:r>
              <a:rPr lang="en-US" dirty="0" err="1"/>
              <a:t>emergencias</a:t>
            </a:r>
            <a:r>
              <a:rPr lang="en-US" dirty="0"/>
              <a:t> </a:t>
            </a:r>
          </a:p>
          <a:p>
            <a:r>
              <a:rPr lang="en-US" dirty="0"/>
              <a:t>Tener a mano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equipo</a:t>
            </a:r>
            <a:r>
              <a:rPr lang="en-US" dirty="0"/>
              <a:t> </a:t>
            </a:r>
            <a:r>
              <a:rPr lang="en-US" dirty="0" err="1"/>
              <a:t>necesario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—Sombra</a:t>
            </a:r>
          </a:p>
          <a:p>
            <a:pPr marL="300038" lvl="1" indent="0">
              <a:buNone/>
            </a:pPr>
            <a:r>
              <a:rPr lang="en-US" sz="2400" dirty="0"/>
              <a:t>—Zonas de </a:t>
            </a:r>
            <a:r>
              <a:rPr lang="en-US" sz="2400" dirty="0" err="1"/>
              <a:t>enfriamiento</a:t>
            </a:r>
            <a:endParaRPr lang="en-US" sz="2400" dirty="0"/>
          </a:p>
          <a:p>
            <a:pPr marL="0" indent="0">
              <a:buNone/>
            </a:pPr>
            <a:r>
              <a:rPr lang="en-US" dirty="0"/>
              <a:t>	—</a:t>
            </a:r>
            <a:r>
              <a:rPr lang="en-US" dirty="0" err="1"/>
              <a:t>Equipos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/EPP</a:t>
            </a:r>
          </a:p>
          <a:p>
            <a:pPr marL="0" indent="0">
              <a:buNone/>
            </a:pPr>
            <a:r>
              <a:rPr lang="en-US" dirty="0"/>
              <a:t>	—</a:t>
            </a:r>
            <a:r>
              <a:rPr lang="en-US" dirty="0" err="1"/>
              <a:t>Equipo</a:t>
            </a:r>
            <a:r>
              <a:rPr lang="en-US" dirty="0"/>
              <a:t> de </a:t>
            </a:r>
            <a:r>
              <a:rPr lang="en-US" dirty="0" err="1"/>
              <a:t>emergencia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	—¡</a:t>
            </a:r>
            <a:r>
              <a:rPr lang="en-US" b="1" dirty="0" err="1"/>
              <a:t>Consulte</a:t>
            </a:r>
            <a:r>
              <a:rPr lang="en-US" b="1" dirty="0"/>
              <a:t> </a:t>
            </a:r>
            <a:r>
              <a:rPr lang="en-US" b="1" dirty="0" err="1"/>
              <a:t>nuestra</a:t>
            </a:r>
            <a:r>
              <a:rPr lang="en-US" b="1" dirty="0"/>
              <a:t> </a:t>
            </a:r>
            <a:r>
              <a:rPr lang="en-US" b="1" dirty="0" err="1"/>
              <a:t>lista</a:t>
            </a:r>
            <a:r>
              <a:rPr lang="en-US" b="1" dirty="0"/>
              <a:t> de </a:t>
            </a:r>
            <a:r>
              <a:rPr lang="en-US" b="1" dirty="0" err="1"/>
              <a:t>compras</a:t>
            </a:r>
            <a:r>
              <a:rPr lang="en-US" b="1" dirty="0"/>
              <a:t>! </a:t>
            </a: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0548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0E0DC-11C8-9AAB-1950-606E59FEC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casa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B61CE-BE53-CF72-2D95-0FB10E03D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7519416" cy="4225650"/>
          </a:xfrm>
        </p:spPr>
        <p:txBody>
          <a:bodyPr/>
          <a:lstStyle/>
          <a:p>
            <a:r>
              <a:rPr lang="en-US" sz="2800" dirty="0"/>
              <a:t>Tome </a:t>
            </a:r>
            <a:r>
              <a:rPr lang="en-US" sz="2800" dirty="0" err="1"/>
              <a:t>medidas</a:t>
            </a:r>
            <a:r>
              <a:rPr lang="en-US" sz="2800" dirty="0"/>
              <a:t> para </a:t>
            </a:r>
            <a:r>
              <a:rPr lang="en-US" sz="2800" dirty="0" err="1"/>
              <a:t>protegerse</a:t>
            </a:r>
            <a:r>
              <a:rPr lang="en-US" sz="2800" dirty="0"/>
              <a:t> y </a:t>
            </a:r>
            <a:r>
              <a:rPr lang="en-US" sz="2800" dirty="0" err="1"/>
              <a:t>proteger</a:t>
            </a:r>
            <a:r>
              <a:rPr lang="en-US" sz="2800" dirty="0"/>
              <a:t> a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suyos</a:t>
            </a:r>
            <a:r>
              <a:rPr lang="en-US" sz="2800" dirty="0"/>
              <a:t>:</a:t>
            </a:r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Manténgase</a:t>
            </a:r>
            <a:r>
              <a:rPr lang="en-US" sz="2800" dirty="0"/>
              <a:t> </a:t>
            </a:r>
            <a:r>
              <a:rPr lang="en-US" sz="2800" dirty="0" err="1"/>
              <a:t>hidratado</a:t>
            </a:r>
            <a:r>
              <a:rPr lang="en-US" sz="2800" dirty="0"/>
              <a:t> </a:t>
            </a:r>
            <a:r>
              <a:rPr lang="en-US" sz="2800" dirty="0" err="1"/>
              <a:t>durante</a:t>
            </a:r>
            <a:r>
              <a:rPr lang="en-US" sz="2800" dirty="0"/>
              <a:t> </a:t>
            </a:r>
            <a:r>
              <a:rPr lang="en-US" sz="2800" dirty="0" err="1"/>
              <a:t>todo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día</a:t>
            </a:r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Considere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medicamentos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Permanezca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lugares</a:t>
            </a:r>
            <a:r>
              <a:rPr lang="en-US" sz="2800" dirty="0"/>
              <a:t> con </a:t>
            </a:r>
            <a:r>
              <a:rPr lang="en-US" sz="2800" dirty="0" err="1"/>
              <a:t>aire</a:t>
            </a:r>
            <a:r>
              <a:rPr lang="en-US" sz="2800" dirty="0"/>
              <a:t> 	</a:t>
            </a:r>
            <a:r>
              <a:rPr lang="en-US" sz="2800" dirty="0" err="1"/>
              <a:t>acondicionado</a:t>
            </a:r>
            <a:r>
              <a:rPr lang="en-US" sz="2800" dirty="0"/>
              <a:t> tanto </a:t>
            </a:r>
            <a:r>
              <a:rPr lang="en-US" sz="2800" dirty="0" err="1"/>
              <a:t>como</a:t>
            </a:r>
            <a:r>
              <a:rPr lang="en-US" sz="2800" dirty="0"/>
              <a:t> sea </a:t>
            </a:r>
            <a:r>
              <a:rPr lang="en-US" sz="2800" dirty="0" err="1"/>
              <a:t>posible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Utilice</a:t>
            </a:r>
            <a:r>
              <a:rPr lang="en-US" sz="2800" dirty="0"/>
              <a:t> </a:t>
            </a:r>
            <a:r>
              <a:rPr lang="en-US" sz="2800" dirty="0" err="1"/>
              <a:t>ropa</a:t>
            </a:r>
            <a:r>
              <a:rPr lang="en-US" sz="2800" dirty="0"/>
              <a:t> </a:t>
            </a:r>
            <a:r>
              <a:rPr lang="en-US" sz="2800" dirty="0" err="1"/>
              <a:t>ligera</a:t>
            </a:r>
            <a:r>
              <a:rPr lang="en-US" sz="2800" dirty="0"/>
              <a:t> y no </a:t>
            </a:r>
            <a:r>
              <a:rPr lang="en-US" sz="2800" dirty="0" err="1"/>
              <a:t>ajustada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Dúchese</a:t>
            </a:r>
            <a:r>
              <a:rPr lang="en-US" sz="2800" dirty="0"/>
              <a:t> y </a:t>
            </a:r>
            <a:r>
              <a:rPr lang="en-US" sz="2800" dirty="0" err="1"/>
              <a:t>báñese</a:t>
            </a:r>
            <a:r>
              <a:rPr lang="en-US" sz="2800" dirty="0"/>
              <a:t> con </a:t>
            </a:r>
            <a:r>
              <a:rPr lang="en-US" sz="2800" dirty="0" err="1"/>
              <a:t>agua</a:t>
            </a:r>
            <a:r>
              <a:rPr lang="en-US" sz="2800" dirty="0"/>
              <a:t> </a:t>
            </a:r>
            <a:r>
              <a:rPr lang="en-US" sz="2800" dirty="0" err="1"/>
              <a:t>fría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Limite</a:t>
            </a:r>
            <a:r>
              <a:rPr lang="en-US" sz="2800" dirty="0"/>
              <a:t> la </a:t>
            </a:r>
            <a:r>
              <a:rPr lang="en-US" sz="2800" dirty="0" err="1"/>
              <a:t>actividad</a:t>
            </a:r>
            <a:r>
              <a:rPr lang="en-US" sz="2800" dirty="0"/>
              <a:t> al </a:t>
            </a:r>
            <a:r>
              <a:rPr lang="en-US" sz="2800" dirty="0" err="1"/>
              <a:t>aire</a:t>
            </a:r>
            <a:r>
              <a:rPr lang="en-US" sz="2800" dirty="0"/>
              <a:t> libre (</a:t>
            </a:r>
            <a:r>
              <a:rPr lang="en-US" sz="2800" dirty="0" err="1"/>
              <a:t>jardinería</a:t>
            </a:r>
            <a:r>
              <a:rPr lang="en-US" sz="2800" dirty="0"/>
              <a:t>, 	</a:t>
            </a:r>
            <a:r>
              <a:rPr lang="en-US" sz="2800" dirty="0" err="1"/>
              <a:t>ejercicio</a:t>
            </a:r>
            <a:r>
              <a:rPr lang="en-US" sz="2800" dirty="0"/>
              <a:t>, </a:t>
            </a:r>
            <a:r>
              <a:rPr lang="en-US" sz="2800" dirty="0" err="1"/>
              <a:t>renovaciones</a:t>
            </a:r>
            <a:r>
              <a:rPr lang="en-US" sz="2800" dirty="0"/>
              <a:t>, etc.) a las horas 	</a:t>
            </a:r>
            <a:r>
              <a:rPr lang="en-US" sz="2800" dirty="0" err="1"/>
              <a:t>más</a:t>
            </a:r>
            <a:r>
              <a:rPr lang="en-US" sz="2800" dirty="0"/>
              <a:t> frescas del día</a:t>
            </a:r>
          </a:p>
          <a:p>
            <a:endParaRPr lang="en-US" dirty="0"/>
          </a:p>
        </p:txBody>
      </p:sp>
      <p:pic>
        <p:nvPicPr>
          <p:cNvPr id="6" name="Picture Placeholder 5" descr="Young person wearing football helmet and pads in the sun ">
            <a:extLst>
              <a:ext uri="{FF2B5EF4-FFF2-40B4-BE49-F238E27FC236}">
                <a16:creationId xmlns:a16="http://schemas.microsoft.com/office/drawing/2014/main" id="{9C602A9B-F567-B822-B497-1AC66812547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5987" y="1215483"/>
            <a:ext cx="3735013" cy="4148227"/>
          </a:xfrm>
        </p:spPr>
      </p:pic>
    </p:spTree>
    <p:extLst>
      <p:ext uri="{BB962C8B-B14F-4D97-AF65-F5344CB8AC3E}">
        <p14:creationId xmlns:p14="http://schemas.microsoft.com/office/powerpoint/2010/main" val="40588364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4901392-5838-6EB6-549F-59CF8E88C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Recursos</a:t>
            </a:r>
            <a:r>
              <a:rPr lang="en-US" dirty="0"/>
              <a:t> para </a:t>
            </a:r>
            <a:r>
              <a:rPr lang="en-US" dirty="0" err="1"/>
              <a:t>empresas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8A8E85-8EDC-9CB8-E297-594786A17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811000" cy="4225650"/>
          </a:xfrm>
        </p:spPr>
        <p:txBody>
          <a:bodyPr/>
          <a:lstStyle/>
          <a:p>
            <a:r>
              <a:rPr lang="en-US" sz="2000" dirty="0"/>
              <a:t>OSHA:</a:t>
            </a:r>
          </a:p>
          <a:p>
            <a:r>
              <a:rPr lang="en-US" sz="2000" dirty="0" err="1"/>
              <a:t>Programa</a:t>
            </a:r>
            <a:r>
              <a:rPr lang="en-US" sz="2000" dirty="0"/>
              <a:t> Nacional de </a:t>
            </a:r>
            <a:r>
              <a:rPr lang="en-US" sz="2000" dirty="0" err="1"/>
              <a:t>Énfasis</a:t>
            </a:r>
            <a:r>
              <a:rPr lang="en-US" sz="2000" dirty="0"/>
              <a:t>: </a:t>
            </a:r>
            <a:r>
              <a:rPr lang="en-US" sz="2000" dirty="0" err="1"/>
              <a:t>Peligros</a:t>
            </a:r>
            <a:r>
              <a:rPr lang="en-US" sz="2000" dirty="0"/>
              <a:t> </a:t>
            </a:r>
            <a:r>
              <a:rPr lang="en-US" sz="2000" dirty="0" err="1"/>
              <a:t>relacionados</a:t>
            </a:r>
            <a:r>
              <a:rPr lang="en-US" sz="2000" dirty="0"/>
              <a:t> con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calor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interiores</a:t>
            </a:r>
            <a:r>
              <a:rPr lang="en-US" sz="2000" dirty="0"/>
              <a:t> y </a:t>
            </a:r>
            <a:r>
              <a:rPr lang="en-US" sz="2000" dirty="0" err="1"/>
              <a:t>exteriores</a:t>
            </a:r>
            <a:r>
              <a:rPr lang="en-US" sz="2000" dirty="0"/>
              <a:t>: https://</a:t>
            </a:r>
            <a:r>
              <a:rPr lang="en-US" sz="2000" dirty="0" err="1"/>
              <a:t>www.osha.gov</a:t>
            </a:r>
            <a:r>
              <a:rPr lang="en-US" sz="2000" dirty="0"/>
              <a:t>/sites/default/files/enforcement/directives/CPL_03-00-024.pdf </a:t>
            </a:r>
          </a:p>
          <a:p>
            <a:r>
              <a:rPr lang="en-US" sz="2000" dirty="0" err="1"/>
              <a:t>Trabajar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lugares</a:t>
            </a:r>
            <a:r>
              <a:rPr lang="en-US" sz="2000" dirty="0"/>
              <a:t> </a:t>
            </a:r>
            <a:r>
              <a:rPr lang="en-US" sz="2000" dirty="0" err="1"/>
              <a:t>calurosos</a:t>
            </a:r>
            <a:r>
              <a:rPr lang="en-US" sz="2000" dirty="0"/>
              <a:t> de interior y exterior: https://</a:t>
            </a:r>
            <a:r>
              <a:rPr lang="en-US" sz="2000" dirty="0" err="1"/>
              <a:t>www.osha.gov</a:t>
            </a:r>
            <a:r>
              <a:rPr lang="en-US" sz="2000" dirty="0"/>
              <a:t>/heat-exposure</a:t>
            </a:r>
          </a:p>
          <a:p>
            <a:r>
              <a:rPr lang="en-US" sz="2000" dirty="0" err="1"/>
              <a:t>Guía</a:t>
            </a:r>
            <a:r>
              <a:rPr lang="en-US" sz="2000" dirty="0"/>
              <a:t> </a:t>
            </a:r>
            <a:r>
              <a:rPr lang="en-US" sz="2000" dirty="0" err="1"/>
              <a:t>sobre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estrés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calor</a:t>
            </a:r>
            <a:r>
              <a:rPr lang="en-US" sz="2000" dirty="0"/>
              <a:t>: https://</a:t>
            </a:r>
            <a:r>
              <a:rPr lang="en-US" sz="2000" dirty="0" err="1"/>
              <a:t>www.osha.gov</a:t>
            </a:r>
            <a:r>
              <a:rPr lang="en-US" sz="2000" dirty="0"/>
              <a:t>/emergency-preparedness/guides/heat-stress</a:t>
            </a:r>
          </a:p>
          <a:p>
            <a:r>
              <a:rPr lang="en-US" sz="2000" dirty="0" err="1"/>
              <a:t>Campaña</a:t>
            </a:r>
            <a:r>
              <a:rPr lang="en-US" sz="2000" dirty="0"/>
              <a:t> de </a:t>
            </a:r>
            <a:r>
              <a:rPr lang="en-US" sz="2000" dirty="0" err="1"/>
              <a:t>prevención</a:t>
            </a:r>
            <a:r>
              <a:rPr lang="en-US" sz="2000" dirty="0"/>
              <a:t> de las </a:t>
            </a:r>
            <a:r>
              <a:rPr lang="en-US" sz="2000" dirty="0" err="1"/>
              <a:t>enfermedades</a:t>
            </a:r>
            <a:r>
              <a:rPr lang="en-US" sz="2000" dirty="0"/>
              <a:t> </a:t>
            </a:r>
            <a:r>
              <a:rPr lang="en-US" sz="2000" dirty="0" err="1"/>
              <a:t>causadas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calor</a:t>
            </a:r>
            <a:r>
              <a:rPr lang="en-US" sz="2000" dirty="0"/>
              <a:t>: https://</a:t>
            </a:r>
            <a:r>
              <a:rPr lang="en-US" sz="2000" dirty="0" err="1"/>
              <a:t>www.osha.gov</a:t>
            </a:r>
            <a:r>
              <a:rPr lang="en-US" sz="2000" dirty="0"/>
              <a:t>/heat</a:t>
            </a:r>
          </a:p>
          <a:p>
            <a:r>
              <a:rPr lang="en-US" sz="2000" dirty="0" err="1"/>
              <a:t>Calculadora</a:t>
            </a:r>
            <a:r>
              <a:rPr lang="en-US" sz="2000" dirty="0"/>
              <a:t> de </a:t>
            </a:r>
            <a:r>
              <a:rPr lang="en-US" sz="2000" dirty="0" err="1"/>
              <a:t>estrés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calor</a:t>
            </a:r>
            <a:r>
              <a:rPr lang="en-US" sz="2000" dirty="0"/>
              <a:t>: https://</a:t>
            </a:r>
            <a:r>
              <a:rPr lang="en-US" sz="2000" dirty="0" err="1"/>
              <a:t>www.osha.gov</a:t>
            </a:r>
            <a:r>
              <a:rPr lang="en-US" sz="2000" dirty="0"/>
              <a:t>/heat-exposure/calculator </a:t>
            </a:r>
          </a:p>
          <a:p>
            <a:r>
              <a:rPr lang="en-US" sz="2000" dirty="0"/>
              <a:t>NIOSH</a:t>
            </a:r>
          </a:p>
          <a:p>
            <a:r>
              <a:rPr lang="en-US" sz="2000" dirty="0" err="1"/>
              <a:t>Página</a:t>
            </a:r>
            <a:r>
              <a:rPr lang="en-US" sz="2000" dirty="0"/>
              <a:t> </a:t>
            </a:r>
            <a:r>
              <a:rPr lang="en-US" sz="2000" dirty="0" err="1"/>
              <a:t>sobre</a:t>
            </a:r>
            <a:r>
              <a:rPr lang="en-US" sz="2000" dirty="0"/>
              <a:t> </a:t>
            </a:r>
            <a:r>
              <a:rPr lang="en-US" sz="2000" dirty="0" err="1"/>
              <a:t>estrés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calor</a:t>
            </a:r>
            <a:r>
              <a:rPr lang="en-US" sz="2000" dirty="0"/>
              <a:t>: https://</a:t>
            </a:r>
            <a:r>
              <a:rPr lang="en-US" sz="2000" dirty="0" err="1"/>
              <a:t>www.cdc.gov</a:t>
            </a:r>
            <a:r>
              <a:rPr lang="en-US" sz="2000" dirty="0"/>
              <a:t>/</a:t>
            </a:r>
            <a:r>
              <a:rPr lang="en-US" sz="2000" dirty="0" err="1"/>
              <a:t>niosh</a:t>
            </a:r>
            <a:r>
              <a:rPr lang="en-US" sz="2000" dirty="0"/>
              <a:t>/topics/</a:t>
            </a:r>
            <a:r>
              <a:rPr lang="en-US" sz="2000" dirty="0" err="1"/>
              <a:t>heatstress</a:t>
            </a:r>
            <a:r>
              <a:rPr lang="en-US" sz="2000" dirty="0"/>
              <a:t>/</a:t>
            </a:r>
          </a:p>
          <a:p>
            <a:r>
              <a:rPr lang="en-US" sz="2000" dirty="0" err="1"/>
              <a:t>Aplicación</a:t>
            </a:r>
            <a:r>
              <a:rPr lang="en-US" sz="2000" dirty="0"/>
              <a:t> de la </a:t>
            </a:r>
            <a:r>
              <a:rPr lang="en-US" sz="2000" dirty="0" err="1"/>
              <a:t>herramienta</a:t>
            </a:r>
            <a:r>
              <a:rPr lang="en-US" sz="2000" dirty="0"/>
              <a:t> de </a:t>
            </a:r>
            <a:r>
              <a:rPr lang="en-US" sz="2000" dirty="0" err="1"/>
              <a:t>seguridad</a:t>
            </a:r>
            <a:r>
              <a:rPr lang="en-US" sz="2000" dirty="0"/>
              <a:t> contra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calor</a:t>
            </a:r>
            <a:r>
              <a:rPr lang="en-US" sz="2000" dirty="0"/>
              <a:t> de NIOSH-OSHA: https://</a:t>
            </a:r>
            <a:r>
              <a:rPr lang="en-US" sz="2000" dirty="0" err="1"/>
              <a:t>www.cdc.gov</a:t>
            </a:r>
            <a:r>
              <a:rPr lang="en-US" sz="2000" dirty="0"/>
              <a:t>/</a:t>
            </a:r>
            <a:r>
              <a:rPr lang="en-US" sz="2000" dirty="0" err="1"/>
              <a:t>niosh</a:t>
            </a:r>
            <a:r>
              <a:rPr lang="en-US" sz="2000" dirty="0"/>
              <a:t>/topics/</a:t>
            </a:r>
            <a:r>
              <a:rPr lang="en-US" sz="2000" dirty="0" err="1"/>
              <a:t>heatstress</a:t>
            </a:r>
            <a:r>
              <a:rPr lang="en-US" sz="2000" dirty="0"/>
              <a:t>/</a:t>
            </a:r>
            <a:r>
              <a:rPr lang="en-US" sz="2000" dirty="0" err="1"/>
              <a:t>heatapp.html</a:t>
            </a:r>
            <a:endParaRPr lang="en-US" sz="2000" dirty="0"/>
          </a:p>
          <a:p>
            <a:r>
              <a:rPr lang="en-US" sz="2000" dirty="0"/>
              <a:t>Georgia Tech</a:t>
            </a:r>
          </a:p>
          <a:p>
            <a:r>
              <a:rPr lang="en-US" sz="2000" dirty="0" err="1"/>
              <a:t>Guías</a:t>
            </a:r>
            <a:r>
              <a:rPr lang="en-US" sz="2000" dirty="0"/>
              <a:t> de </a:t>
            </a:r>
            <a:r>
              <a:rPr lang="en-US" sz="2000" dirty="0" err="1"/>
              <a:t>capacitación</a:t>
            </a:r>
            <a:r>
              <a:rPr lang="en-US" sz="2000" dirty="0"/>
              <a:t>, planes de </a:t>
            </a:r>
            <a:r>
              <a:rPr lang="en-US" sz="2000" dirty="0" err="1"/>
              <a:t>clases</a:t>
            </a:r>
            <a:r>
              <a:rPr lang="en-US" sz="2000" dirty="0"/>
              <a:t> y PPT: https://</a:t>
            </a:r>
            <a:r>
              <a:rPr lang="en-US" sz="2000" dirty="0" err="1"/>
              <a:t>oshainfo.gatech.edu</a:t>
            </a:r>
            <a:r>
              <a:rPr lang="en-US" sz="2000" dirty="0"/>
              <a:t>/resources/training-materials/additional-information/</a:t>
            </a:r>
          </a:p>
          <a:p>
            <a:endParaRPr lang="en-US" sz="20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042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3A94E-A432-1B0B-EA65-D49600EEE3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44390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AE2DD2-EFD9-A9D4-F8DD-2342C236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2ED5F1-61D1-D3D8-E3E4-DB75520B5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4"/>
            <a:ext cx="7227499" cy="477124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</a:t>
            </a:r>
            <a:r>
              <a:rPr lang="en-US" dirty="0" err="1"/>
              <a:t>ocurre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de la </a:t>
            </a:r>
            <a:r>
              <a:rPr lang="en-US" dirty="0" err="1"/>
              <a:t>piel</a:t>
            </a:r>
            <a:r>
              <a:rPr lang="en-US" dirty="0"/>
              <a:t>, y </a:t>
            </a:r>
            <a:r>
              <a:rPr lang="en-US" dirty="0" err="1"/>
              <a:t>finalmente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interna del </a:t>
            </a:r>
            <a:r>
              <a:rPr lang="en-US" dirty="0" err="1"/>
              <a:t>cuerpo</a:t>
            </a:r>
            <a:r>
              <a:rPr lang="en-US" dirty="0"/>
              <a:t>, </a:t>
            </a:r>
            <a:r>
              <a:rPr lang="en-US" dirty="0" err="1"/>
              <a:t>baja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la </a:t>
            </a:r>
            <a:r>
              <a:rPr lang="en-US" dirty="0" err="1"/>
              <a:t>exposición</a:t>
            </a:r>
            <a:r>
              <a:rPr lang="en-US" dirty="0"/>
              <a:t> a </a:t>
            </a:r>
            <a:r>
              <a:rPr lang="en-US" dirty="0" err="1"/>
              <a:t>temperaturas</a:t>
            </a:r>
            <a:r>
              <a:rPr lang="en-US" dirty="0"/>
              <a:t> </a:t>
            </a:r>
            <a:r>
              <a:rPr lang="en-US" dirty="0" err="1"/>
              <a:t>frías</a:t>
            </a:r>
            <a:endParaRPr lang="en-US" dirty="0"/>
          </a:p>
          <a:p>
            <a:r>
              <a:rPr lang="en-US" dirty="0" err="1"/>
              <a:t>Cuando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interna del </a:t>
            </a:r>
            <a:r>
              <a:rPr lang="en-US" dirty="0" err="1"/>
              <a:t>cuerpo</a:t>
            </a:r>
            <a:r>
              <a:rPr lang="en-US" dirty="0"/>
              <a:t> </a:t>
            </a:r>
            <a:r>
              <a:rPr lang="en-US" dirty="0" err="1"/>
              <a:t>disminuye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causar</a:t>
            </a:r>
            <a:r>
              <a:rPr lang="en-US" dirty="0"/>
              <a:t> </a:t>
            </a:r>
            <a:r>
              <a:rPr lang="en-US" dirty="0" err="1"/>
              <a:t>daños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tejidos</a:t>
            </a:r>
            <a:r>
              <a:rPr lang="en-US" dirty="0"/>
              <a:t> e </a:t>
            </a:r>
            <a:r>
              <a:rPr lang="en-US" dirty="0" err="1"/>
              <a:t>incluso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ser mortal</a:t>
            </a:r>
          </a:p>
          <a:p>
            <a:r>
              <a:rPr lang="en-US" dirty="0"/>
              <a:t>El </a:t>
            </a:r>
            <a:r>
              <a:rPr lang="en-US" dirty="0" err="1"/>
              <a:t>aumento</a:t>
            </a:r>
            <a:r>
              <a:rPr lang="en-US" dirty="0"/>
              <a:t> de la </a:t>
            </a:r>
            <a:r>
              <a:rPr lang="en-US" dirty="0" err="1"/>
              <a:t>velocidad</a:t>
            </a:r>
            <a:r>
              <a:rPr lang="en-US" dirty="0"/>
              <a:t> del </a:t>
            </a:r>
            <a:r>
              <a:rPr lang="en-US" dirty="0" err="1"/>
              <a:t>viento</a:t>
            </a:r>
            <a:r>
              <a:rPr lang="en-US" dirty="0"/>
              <a:t> y la </a:t>
            </a:r>
            <a:r>
              <a:rPr lang="en-US" dirty="0" err="1"/>
              <a:t>humedad</a:t>
            </a:r>
            <a:r>
              <a:rPr lang="en-US" dirty="0"/>
              <a:t> </a:t>
            </a:r>
            <a:r>
              <a:rPr lang="en-US" dirty="0" err="1"/>
              <a:t>aumentan</a:t>
            </a:r>
            <a:r>
              <a:rPr lang="en-US" dirty="0"/>
              <a:t> la </a:t>
            </a:r>
            <a:r>
              <a:rPr lang="en-US" dirty="0" err="1"/>
              <a:t>pérdida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corporal</a:t>
            </a:r>
          </a:p>
          <a:p>
            <a:r>
              <a:rPr lang="en-US" dirty="0"/>
              <a:t>El </a:t>
            </a:r>
            <a:r>
              <a:rPr lang="en-US" dirty="0" err="1"/>
              <a:t>descenso</a:t>
            </a:r>
            <a:r>
              <a:rPr lang="en-US" dirty="0"/>
              <a:t> </a:t>
            </a:r>
            <a:r>
              <a:rPr lang="en-US" dirty="0" err="1"/>
              <a:t>significativo</a:t>
            </a:r>
            <a:r>
              <a:rPr lang="en-US" dirty="0"/>
              <a:t> de la </a:t>
            </a:r>
            <a:r>
              <a:rPr lang="en-US" dirty="0" err="1"/>
              <a:t>temperatura</a:t>
            </a:r>
            <a:r>
              <a:rPr lang="en-US" dirty="0"/>
              <a:t> exterior </a:t>
            </a:r>
            <a:r>
              <a:rPr lang="en-US" dirty="0" err="1"/>
              <a:t>aumentará</a:t>
            </a:r>
            <a:r>
              <a:rPr lang="en-US" dirty="0"/>
              <a:t> la </a:t>
            </a:r>
            <a:r>
              <a:rPr lang="en-US" dirty="0" err="1"/>
              <a:t>pérdida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corporal</a:t>
            </a:r>
          </a:p>
          <a:p>
            <a:r>
              <a:rPr lang="en-US" dirty="0"/>
              <a:t>La </a:t>
            </a:r>
            <a:r>
              <a:rPr lang="en-US" dirty="0" err="1"/>
              <a:t>temperatura</a:t>
            </a:r>
            <a:r>
              <a:rPr lang="en-US" dirty="0"/>
              <a:t> interna no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bajar</a:t>
            </a:r>
            <a:r>
              <a:rPr lang="en-US" dirty="0"/>
              <a:t> de 96.8 °F. </a:t>
            </a:r>
          </a:p>
          <a:p>
            <a:endParaRPr lang="en-US" dirty="0"/>
          </a:p>
        </p:txBody>
      </p:sp>
      <p:pic>
        <p:nvPicPr>
          <p:cNvPr id="5" name="Picture 4" descr="Two workers in cold-weather gear shoveling snow. &#10;">
            <a:extLst>
              <a:ext uri="{FF2B5EF4-FFF2-40B4-BE49-F238E27FC236}">
                <a16:creationId xmlns:a16="http://schemas.microsoft.com/office/drawing/2014/main" id="{B24A89A2-837F-DCC1-E2E0-4DA4EA7285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9678" y="1215484"/>
            <a:ext cx="3399593" cy="3775699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04810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A125B-50CF-0D07-71B5-CA221924C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corre</a:t>
            </a:r>
            <a:r>
              <a:rPr lang="en-US" dirty="0"/>
              <a:t> </a:t>
            </a:r>
            <a:r>
              <a:rPr lang="en-US" dirty="0" err="1"/>
              <a:t>peligro</a:t>
            </a:r>
            <a:r>
              <a:rPr lang="en-US" dirty="0"/>
              <a:t>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A3CF7-6C0F-0312-785D-E5462FE62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233484" cy="4225650"/>
          </a:xfrm>
        </p:spPr>
        <p:txBody>
          <a:bodyPr/>
          <a:lstStyle/>
          <a:p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quienes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expuestos</a:t>
            </a:r>
            <a:r>
              <a:rPr lang="en-US" dirty="0"/>
              <a:t> al </a:t>
            </a:r>
            <a:r>
              <a:rPr lang="en-US" dirty="0" err="1"/>
              <a:t>frío</a:t>
            </a:r>
            <a:r>
              <a:rPr lang="en-US" dirty="0"/>
              <a:t> </a:t>
            </a:r>
            <a:r>
              <a:rPr lang="en-US" dirty="0" err="1"/>
              <a:t>extremo</a:t>
            </a:r>
            <a:r>
              <a:rPr lang="en-US" dirty="0"/>
              <a:t> o </a:t>
            </a:r>
            <a:r>
              <a:rPr lang="en-US" dirty="0" err="1"/>
              <a:t>trabajan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ambientes </a:t>
            </a:r>
            <a:r>
              <a:rPr lang="en-US" dirty="0" err="1"/>
              <a:t>fríos</a:t>
            </a:r>
            <a:r>
              <a:rPr lang="en-US" dirty="0"/>
              <a:t> </a:t>
            </a:r>
          </a:p>
          <a:p>
            <a:pPr marL="300038" lvl="1" indent="0">
              <a:buNone/>
            </a:pPr>
            <a:r>
              <a:rPr lang="en-US" dirty="0"/>
              <a:t>—Al </a:t>
            </a:r>
            <a:r>
              <a:rPr lang="en-US" dirty="0" err="1"/>
              <a:t>aire</a:t>
            </a:r>
            <a:r>
              <a:rPr lang="en-US" dirty="0"/>
              <a:t> libre</a:t>
            </a:r>
          </a:p>
          <a:p>
            <a:pPr marL="300038" lvl="1" indent="0">
              <a:buNone/>
            </a:pPr>
            <a:r>
              <a:rPr lang="en-US" dirty="0"/>
              <a:t>—Zonas que se </a:t>
            </a:r>
            <a:r>
              <a:rPr lang="en-US" dirty="0" err="1"/>
              <a:t>mantienen</a:t>
            </a:r>
            <a:r>
              <a:rPr lang="en-US" dirty="0"/>
              <a:t> </a:t>
            </a:r>
            <a:r>
              <a:rPr lang="en-US" dirty="0" err="1"/>
              <a:t>frías</a:t>
            </a:r>
            <a:r>
              <a:rPr lang="en-US" dirty="0"/>
              <a:t> a </a:t>
            </a:r>
            <a:r>
              <a:rPr lang="en-US" dirty="0" err="1"/>
              <a:t>propósito</a:t>
            </a:r>
            <a:r>
              <a:rPr lang="en-US" dirty="0"/>
              <a:t>, mal </a:t>
            </a:r>
            <a:r>
              <a:rPr lang="en-US" dirty="0" err="1"/>
              <a:t>aisladas</a:t>
            </a:r>
            <a:r>
              <a:rPr lang="en-US" dirty="0"/>
              <a:t> o sin </a:t>
            </a:r>
            <a:r>
              <a:rPr lang="en-US" dirty="0" err="1"/>
              <a:t>calentar</a:t>
            </a:r>
            <a:r>
              <a:rPr lang="en-US" dirty="0"/>
              <a:t> </a:t>
            </a:r>
          </a:p>
          <a:p>
            <a:pPr marL="300038" lvl="1" indent="0">
              <a:buNone/>
            </a:pPr>
            <a:r>
              <a:rPr lang="en-US" dirty="0"/>
              <a:t>—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frías</a:t>
            </a:r>
            <a:r>
              <a:rPr lang="en-US" dirty="0"/>
              <a:t> y </a:t>
            </a:r>
            <a:r>
              <a:rPr lang="en-US" dirty="0" err="1"/>
              <a:t>húmedas</a:t>
            </a:r>
            <a:r>
              <a:rPr lang="en-US" dirty="0"/>
              <a:t> </a:t>
            </a:r>
          </a:p>
          <a:p>
            <a:pPr marL="300038" lvl="1" indent="0">
              <a:buNone/>
            </a:pPr>
            <a:r>
              <a:rPr lang="en-US" dirty="0"/>
              <a:t>—</a:t>
            </a:r>
            <a:r>
              <a:rPr lang="en-US" dirty="0" err="1"/>
              <a:t>Incluye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tanto de interior </a:t>
            </a:r>
            <a:r>
              <a:rPr lang="en-US" dirty="0" err="1"/>
              <a:t>como</a:t>
            </a:r>
            <a:r>
              <a:rPr lang="en-US" dirty="0"/>
              <a:t> de exterior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industria</a:t>
            </a:r>
            <a:r>
              <a:rPr lang="en-US" dirty="0"/>
              <a:t> de </a:t>
            </a:r>
            <a:r>
              <a:rPr lang="en-US" dirty="0" err="1"/>
              <a:t>fabricación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transporte</a:t>
            </a:r>
            <a:r>
              <a:rPr lang="en-US" dirty="0"/>
              <a:t>, la </a:t>
            </a:r>
            <a:r>
              <a:rPr lang="en-US" dirty="0" err="1"/>
              <a:t>construcción</a:t>
            </a:r>
            <a:r>
              <a:rPr lang="en-US" dirty="0"/>
              <a:t>, la </a:t>
            </a:r>
            <a:r>
              <a:rPr lang="en-US" dirty="0" err="1"/>
              <a:t>agricultura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sector </a:t>
            </a:r>
            <a:r>
              <a:rPr lang="en-US" dirty="0" err="1"/>
              <a:t>marítimo</a:t>
            </a:r>
            <a:r>
              <a:rPr lang="en-US" dirty="0"/>
              <a:t> y </a:t>
            </a: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industrias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10" name="Picture 9" descr="Photo of an individual working on electrical equipment outdoors in the cold. ">
            <a:extLst>
              <a:ext uri="{FF2B5EF4-FFF2-40B4-BE49-F238E27FC236}">
                <a16:creationId xmlns:a16="http://schemas.microsoft.com/office/drawing/2014/main" id="{EB270D4C-EF47-C040-72F7-D25F772B11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3524" y="3925172"/>
            <a:ext cx="4427082" cy="248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180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82026B-EAD8-297C-2764-8CCCBC2E9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Informe de un </a:t>
            </a:r>
            <a:r>
              <a:rPr lang="en-US" err="1"/>
              <a:t>caso</a:t>
            </a:r>
            <a:r>
              <a:rPr lang="en-US"/>
              <a:t>: </a:t>
            </a:r>
            <a:r>
              <a:rPr lang="en-US" err="1"/>
              <a:t>Congelamiento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1893E45-2685-BC2F-F68C-8BCCA536A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430000" cy="422565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b="0" i="0" u="none" strike="noStrike" baseline="0" dirty="0" err="1"/>
              <a:t>En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el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invierno</a:t>
            </a:r>
            <a:r>
              <a:rPr lang="en-US" sz="2800" b="0" i="0" u="none" strike="noStrike" baseline="0" dirty="0"/>
              <a:t> de 2009, un </a:t>
            </a:r>
            <a:r>
              <a:rPr lang="en-US" sz="2800" b="0" i="0" u="none" strike="noStrike" baseline="0" dirty="0" err="1"/>
              <a:t>camionero</a:t>
            </a:r>
            <a:r>
              <a:rPr lang="en-US" sz="2800" b="0" i="0" u="none" strike="noStrike" baseline="0" dirty="0"/>
              <a:t> de 56 </a:t>
            </a:r>
            <a:r>
              <a:rPr lang="en-US" sz="2800" b="0" i="0" u="none" strike="noStrike" baseline="0" dirty="0" err="1"/>
              <a:t>años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acudió</a:t>
            </a:r>
            <a:r>
              <a:rPr lang="en-US" sz="2800" b="0" i="0" u="none" strike="noStrike" baseline="0" dirty="0"/>
              <a:t> a la </a:t>
            </a:r>
            <a:r>
              <a:rPr lang="en-US" sz="2800" b="0" i="0" u="none" strike="noStrike" baseline="0" dirty="0" err="1"/>
              <a:t>sala</a:t>
            </a:r>
            <a:r>
              <a:rPr lang="en-US" sz="2800" b="0" i="0" u="none" strike="noStrike" baseline="0" dirty="0"/>
              <a:t> de </a:t>
            </a:r>
            <a:r>
              <a:rPr lang="en-US" sz="2800" b="0" i="0" u="none" strike="noStrike" baseline="0" dirty="0" err="1"/>
              <a:t>emergencias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en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busca</a:t>
            </a:r>
            <a:r>
              <a:rPr lang="en-US" sz="2800" b="0" i="0" u="none" strike="noStrike" baseline="0" dirty="0"/>
              <a:t> de </a:t>
            </a:r>
            <a:r>
              <a:rPr lang="en-US" sz="2800" b="0" i="0" u="none" strike="noStrike" baseline="0" dirty="0" err="1"/>
              <a:t>atención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médica</a:t>
            </a:r>
            <a:r>
              <a:rPr lang="en-US" sz="2800" b="0" i="0" u="none" strike="noStrike" baseline="0" dirty="0"/>
              <a:t> [</a:t>
            </a:r>
            <a:r>
              <a:rPr lang="en-US" sz="2800" b="0" i="0" u="none" strike="noStrike" baseline="0" dirty="0" err="1"/>
              <a:t>Registro</a:t>
            </a:r>
            <a:r>
              <a:rPr lang="en-US" sz="2800" b="0" i="0" u="none" strike="noStrike" baseline="0" dirty="0"/>
              <a:t> de </a:t>
            </a:r>
            <a:r>
              <a:rPr lang="en-US" sz="2800" b="0" i="0" u="none" strike="noStrike" baseline="0" dirty="0" err="1"/>
              <a:t>Traumatismos</a:t>
            </a:r>
            <a:r>
              <a:rPr lang="en-US" sz="2800" b="0" i="0" u="none" strike="noStrike" baseline="0" dirty="0"/>
              <a:t> de Alaska]. </a:t>
            </a:r>
            <a:r>
              <a:rPr lang="en-US" sz="2800" b="0" i="0" u="none" strike="noStrike" baseline="0" dirty="0" err="1"/>
              <a:t>Había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llegado</a:t>
            </a:r>
            <a:r>
              <a:rPr lang="en-US" sz="2800" b="0" i="0" u="none" strike="noStrike" baseline="0" dirty="0"/>
              <a:t> a Alaska </a:t>
            </a:r>
            <a:r>
              <a:rPr lang="en-US" sz="2800" b="0" i="0" u="none" strike="noStrike" baseline="0" dirty="0" err="1"/>
              <a:t>tras</a:t>
            </a:r>
            <a:r>
              <a:rPr lang="en-US" sz="2800" b="0" i="0" u="none" strike="noStrike" baseline="0" dirty="0"/>
              <a:t> un largo </a:t>
            </a:r>
            <a:r>
              <a:rPr lang="en-US" sz="2800" b="0" i="0" u="none" strike="noStrike" baseline="0" dirty="0" err="1"/>
              <a:t>viaje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por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Canadá</a:t>
            </a:r>
            <a:r>
              <a:rPr lang="en-US" sz="2800" b="0" i="0" u="none" strike="noStrike" baseline="0" dirty="0"/>
              <a:t>. </a:t>
            </a:r>
          </a:p>
          <a:p>
            <a:pPr marL="0" indent="0" algn="just">
              <a:buNone/>
            </a:pPr>
            <a:endParaRPr lang="en-US" sz="2800" b="0" i="0" u="none" strike="noStrike" baseline="0" dirty="0"/>
          </a:p>
          <a:p>
            <a:pPr marL="0" indent="0" algn="just">
              <a:buNone/>
            </a:pPr>
            <a:r>
              <a:rPr lang="en-US" sz="2800" b="0" i="0" u="none" strike="noStrike" baseline="0" dirty="0"/>
              <a:t>A lo largo de </a:t>
            </a:r>
            <a:r>
              <a:rPr lang="en-US" sz="2800" b="0" i="0" u="none" strike="noStrike" baseline="0" dirty="0" err="1"/>
              <a:t>su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ruta</a:t>
            </a:r>
            <a:r>
              <a:rPr lang="en-US" sz="2800" b="0" i="0" u="none" strike="noStrike" baseline="0" dirty="0"/>
              <a:t>, se </a:t>
            </a:r>
            <a:r>
              <a:rPr lang="en-US" sz="2800" b="0" i="0" u="none" strike="noStrike" baseline="0" dirty="0" err="1"/>
              <a:t>detuvo</a:t>
            </a:r>
            <a:r>
              <a:rPr lang="en-US" sz="2800" b="0" i="0" u="none" strike="noStrike" baseline="0" dirty="0"/>
              <a:t> para </a:t>
            </a:r>
            <a:r>
              <a:rPr lang="en-US" sz="2800" b="0" i="0" u="none" strike="noStrike" baseline="0" dirty="0" err="1"/>
              <a:t>cambiar</a:t>
            </a:r>
            <a:r>
              <a:rPr lang="en-US" sz="2800" b="0" i="0" u="none" strike="noStrike" baseline="0" dirty="0"/>
              <a:t> un </a:t>
            </a:r>
            <a:r>
              <a:rPr lang="en-US" sz="2800" b="0" i="0" u="none" strike="noStrike" baseline="0" dirty="0" err="1"/>
              <a:t>filtro</a:t>
            </a:r>
            <a:r>
              <a:rPr lang="en-US" sz="2800" b="0" i="0" u="none" strike="noStrike" baseline="0" dirty="0"/>
              <a:t> de combustible. Sin </a:t>
            </a:r>
            <a:r>
              <a:rPr lang="en-US" sz="2800" b="0" i="0" u="none" strike="noStrike" baseline="0" dirty="0" err="1"/>
              <a:t>querer</a:t>
            </a:r>
            <a:r>
              <a:rPr lang="en-US" sz="2800" b="0" i="0" u="none" strike="noStrike" baseline="0" dirty="0"/>
              <a:t>, </a:t>
            </a:r>
            <a:r>
              <a:rPr lang="en-US" sz="2800" b="0" i="0" u="none" strike="noStrike" baseline="0" dirty="0" err="1"/>
              <a:t>derramó</a:t>
            </a:r>
            <a:r>
              <a:rPr lang="en-US" sz="2800" b="0" i="0" u="none" strike="noStrike" baseline="0" dirty="0"/>
              <a:t> diesel </a:t>
            </a:r>
            <a:r>
              <a:rPr lang="en-US" sz="2800" b="0" i="0" u="none" strike="noStrike" baseline="0" dirty="0" err="1"/>
              <a:t>sobre</a:t>
            </a:r>
            <a:r>
              <a:rPr lang="en-US" sz="2800" b="0" i="0" u="none" strike="noStrike" baseline="0" dirty="0"/>
              <a:t> sus </a:t>
            </a:r>
            <a:r>
              <a:rPr lang="en-US" sz="2800" b="0" i="0" u="none" strike="noStrike" baseline="0" dirty="0" err="1"/>
              <a:t>guantes</a:t>
            </a:r>
            <a:r>
              <a:rPr lang="en-US" sz="2800" b="0" i="0" u="none" strike="noStrike" baseline="0" dirty="0"/>
              <a:t>, que se le </a:t>
            </a:r>
            <a:r>
              <a:rPr lang="en-US" sz="2800" b="0" i="0" u="none" strike="noStrike" baseline="0" dirty="0" err="1"/>
              <a:t>congelaron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en</a:t>
            </a:r>
            <a:r>
              <a:rPr lang="en-US" sz="2800" b="0" i="0" u="none" strike="noStrike" baseline="0" dirty="0"/>
              <a:t> las manos </a:t>
            </a:r>
            <a:r>
              <a:rPr lang="en-US" sz="2800" b="0" i="0" u="none" strike="noStrike" baseline="0" dirty="0" err="1"/>
              <a:t>mientras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trabajaba</a:t>
            </a:r>
            <a:r>
              <a:rPr lang="en-US" sz="2800" b="0" i="0" u="none" strike="noStrike" baseline="0" dirty="0"/>
              <a:t> al </a:t>
            </a:r>
            <a:r>
              <a:rPr lang="en-US" sz="2800" b="0" i="0" u="none" strike="noStrike" baseline="0" dirty="0" err="1"/>
              <a:t>aire</a:t>
            </a:r>
            <a:r>
              <a:rPr lang="en-US" sz="2800" b="0" i="0" u="none" strike="noStrike" baseline="0" dirty="0"/>
              <a:t> libre junto a la </a:t>
            </a:r>
            <a:r>
              <a:rPr lang="en-US" sz="2800" b="0" i="0" u="none" strike="noStrike" baseline="0" dirty="0" err="1"/>
              <a:t>carretera</a:t>
            </a:r>
            <a:r>
              <a:rPr lang="en-US" sz="2800" b="0" i="0" u="none" strike="noStrike" baseline="0" dirty="0"/>
              <a:t>. </a:t>
            </a:r>
            <a:r>
              <a:rPr lang="en-US" sz="2800" b="0" i="0" u="none" strike="noStrike" baseline="0" dirty="0" err="1"/>
              <a:t>Tras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llegar</a:t>
            </a:r>
            <a:r>
              <a:rPr lang="en-US" sz="2800" b="0" i="0" u="none" strike="noStrike" baseline="0" dirty="0"/>
              <a:t> a </a:t>
            </a:r>
            <a:r>
              <a:rPr lang="en-US" sz="2800" b="0" i="0" u="none" strike="noStrike" baseline="0" dirty="0" err="1"/>
              <a:t>su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destino</a:t>
            </a:r>
            <a:r>
              <a:rPr lang="en-US" sz="2800" b="0" i="0" u="none" strike="noStrike" baseline="0" dirty="0"/>
              <a:t>, </a:t>
            </a:r>
            <a:r>
              <a:rPr lang="en-US" sz="2800" b="0" i="0" u="none" strike="noStrike" baseline="0" dirty="0" err="1"/>
              <a:t>tuvo</a:t>
            </a:r>
            <a:r>
              <a:rPr lang="en-US" sz="2800" b="0" i="0" u="none" strike="noStrike" baseline="0" dirty="0"/>
              <a:t> que pasar </a:t>
            </a:r>
            <a:r>
              <a:rPr lang="en-US" sz="2800" b="0" i="0" u="none" strike="noStrike" baseline="0" dirty="0" err="1"/>
              <a:t>una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noche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en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el</a:t>
            </a:r>
            <a:r>
              <a:rPr lang="en-US" sz="2800" b="0" i="0" u="none" strike="noStrike" baseline="0" dirty="0"/>
              <a:t> hospital recibiendo </a:t>
            </a:r>
            <a:r>
              <a:rPr lang="en-US" sz="2800" b="0" i="0" u="none" strike="noStrike" baseline="0" dirty="0" err="1"/>
              <a:t>tratamiento</a:t>
            </a:r>
            <a:r>
              <a:rPr lang="en-US" sz="2800" b="0" i="0" u="none" strike="noStrike" baseline="0" dirty="0"/>
              <a:t> para sus manos </a:t>
            </a:r>
            <a:r>
              <a:rPr lang="en-US" sz="2800" b="0" i="0" u="none" strike="noStrike" baseline="0" dirty="0" err="1"/>
              <a:t>congeladas</a:t>
            </a:r>
            <a:r>
              <a:rPr lang="en-US" sz="2800" b="0" i="0" u="none" strike="noStrike" baseline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179597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40A5A0-B3A5-4D00-8DB4-4BAC573CF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06" y="1193183"/>
            <a:ext cx="7589808" cy="4225650"/>
          </a:xfrm>
        </p:spPr>
        <p:txBody>
          <a:bodyPr/>
          <a:lstStyle/>
          <a:p>
            <a:r>
              <a:rPr lang="en-US" sz="2800" b="1" dirty="0" err="1"/>
              <a:t>Hipotermia</a:t>
            </a:r>
            <a:r>
              <a:rPr lang="en-US" sz="2800" b="1" dirty="0"/>
              <a:t>: </a:t>
            </a:r>
            <a:r>
              <a:rPr lang="en-US" sz="2800" b="1" dirty="0" err="1"/>
              <a:t>temperatura</a:t>
            </a:r>
            <a:r>
              <a:rPr lang="en-US" sz="2800" b="1" dirty="0"/>
              <a:t> corporal que </a:t>
            </a:r>
            <a:r>
              <a:rPr lang="en-US" sz="2800" b="1" dirty="0" err="1"/>
              <a:t>desciende</a:t>
            </a:r>
            <a:r>
              <a:rPr lang="en-US" sz="2800" b="1" dirty="0"/>
              <a:t> </a:t>
            </a:r>
            <a:r>
              <a:rPr lang="en-US" sz="2800" b="1" dirty="0" err="1"/>
              <a:t>por</a:t>
            </a:r>
            <a:r>
              <a:rPr lang="en-US" sz="2800" b="1" dirty="0"/>
              <a:t> </a:t>
            </a:r>
            <a:r>
              <a:rPr lang="en-US" sz="2800" b="1" dirty="0" err="1"/>
              <a:t>debajo</a:t>
            </a:r>
            <a:r>
              <a:rPr lang="en-US" sz="2800" b="1" dirty="0"/>
              <a:t> de 95°F. </a:t>
            </a:r>
            <a:r>
              <a:rPr lang="en-US" sz="2800" dirty="0"/>
              <a:t>Los </a:t>
            </a:r>
            <a:r>
              <a:rPr lang="en-US" sz="2800" dirty="0" err="1"/>
              <a:t>primeros</a:t>
            </a:r>
            <a:r>
              <a:rPr lang="en-US" sz="2800" dirty="0"/>
              <a:t> </a:t>
            </a:r>
            <a:r>
              <a:rPr lang="en-US" sz="2800" dirty="0" err="1"/>
              <a:t>síntomas</a:t>
            </a:r>
            <a:r>
              <a:rPr lang="en-US" sz="2800" dirty="0"/>
              <a:t> son </a:t>
            </a:r>
            <a:r>
              <a:rPr lang="en-US" sz="2800" dirty="0" err="1"/>
              <a:t>escalofríos</a:t>
            </a:r>
            <a:r>
              <a:rPr lang="en-US" sz="2800" dirty="0"/>
              <a:t>, </a:t>
            </a:r>
            <a:r>
              <a:rPr lang="en-US" sz="2800" dirty="0" err="1"/>
              <a:t>fatiga</a:t>
            </a:r>
            <a:r>
              <a:rPr lang="en-US" sz="2800" dirty="0"/>
              <a:t>, </a:t>
            </a:r>
            <a:r>
              <a:rPr lang="en-US" sz="2800" dirty="0" err="1"/>
              <a:t>pérdida</a:t>
            </a:r>
            <a:r>
              <a:rPr lang="en-US" sz="2800" dirty="0"/>
              <a:t> de </a:t>
            </a:r>
            <a:r>
              <a:rPr lang="en-US" sz="2800" dirty="0" err="1"/>
              <a:t>coordinación</a:t>
            </a:r>
            <a:r>
              <a:rPr lang="en-US" sz="2800" dirty="0"/>
              <a:t> y </a:t>
            </a:r>
            <a:r>
              <a:rPr lang="en-US" sz="2800" dirty="0" err="1"/>
              <a:t>confusión</a:t>
            </a:r>
            <a:endParaRPr lang="en-US" sz="2800" dirty="0"/>
          </a:p>
          <a:p>
            <a:endParaRPr lang="en-US" sz="2800" b="1" dirty="0"/>
          </a:p>
          <a:p>
            <a:r>
              <a:rPr lang="en-US" sz="2800" b="1" dirty="0"/>
              <a:t>El </a:t>
            </a:r>
            <a:r>
              <a:rPr lang="en-US" sz="2800" b="1" dirty="0" err="1"/>
              <a:t>congelamiento</a:t>
            </a:r>
            <a:r>
              <a:rPr lang="en-US" sz="2800" b="1" dirty="0"/>
              <a:t>: </a:t>
            </a:r>
            <a:r>
              <a:rPr lang="en-US" sz="2800" b="0" i="0" u="none" strike="noStrike" baseline="0" dirty="0">
                <a:latin typeface="+mn-lt"/>
              </a:rPr>
              <a:t>es </a:t>
            </a:r>
            <a:r>
              <a:rPr lang="en-US" sz="2800" b="0" i="0" u="none" strike="noStrike" baseline="0" dirty="0" err="1">
                <a:latin typeface="+mn-lt"/>
              </a:rPr>
              <a:t>una</a:t>
            </a:r>
            <a:r>
              <a:rPr lang="en-US" sz="2800" b="0" i="0" u="none" strike="noStrike" baseline="0" dirty="0">
                <a:latin typeface="+mn-lt"/>
              </a:rPr>
              <a:t> </a:t>
            </a:r>
            <a:r>
              <a:rPr lang="en-US" sz="2800" b="0" i="0" u="none" strike="noStrike" baseline="0" dirty="0" err="1">
                <a:latin typeface="+mn-lt"/>
              </a:rPr>
              <a:t>lesión</a:t>
            </a:r>
            <a:r>
              <a:rPr lang="en-US" sz="2800" b="0" i="0" u="none" strike="noStrike" baseline="0" dirty="0">
                <a:latin typeface="+mn-lt"/>
              </a:rPr>
              <a:t> </a:t>
            </a:r>
            <a:r>
              <a:rPr lang="en-US" sz="2800" b="0" i="0" u="none" strike="noStrike" baseline="0" dirty="0" err="1">
                <a:latin typeface="+mn-lt"/>
              </a:rPr>
              <a:t>causada</a:t>
            </a:r>
            <a:r>
              <a:rPr lang="en-US" sz="2800" b="0" i="0" u="none" strike="noStrike" baseline="0" dirty="0">
                <a:latin typeface="+mn-lt"/>
              </a:rPr>
              <a:t> </a:t>
            </a:r>
            <a:r>
              <a:rPr lang="en-US" sz="2800" b="0" i="0" u="none" strike="noStrike" baseline="0" dirty="0" err="1">
                <a:latin typeface="+mn-lt"/>
              </a:rPr>
              <a:t>por</a:t>
            </a:r>
            <a:r>
              <a:rPr lang="en-US" sz="2800" b="0" i="0" u="none" strike="noStrike" baseline="0" dirty="0">
                <a:latin typeface="+mn-lt"/>
              </a:rPr>
              <a:t> la </a:t>
            </a:r>
            <a:r>
              <a:rPr lang="en-US" sz="2800" b="0" i="0" u="none" strike="noStrike" baseline="0" dirty="0" err="1">
                <a:latin typeface="+mn-lt"/>
              </a:rPr>
              <a:t>congelación</a:t>
            </a:r>
            <a:r>
              <a:rPr lang="en-US" sz="2800" b="0" i="0" u="none" strike="noStrike" baseline="0" dirty="0">
                <a:latin typeface="+mn-lt"/>
              </a:rPr>
              <a:t> de la </a:t>
            </a:r>
            <a:r>
              <a:rPr lang="en-US" sz="2800" b="0" i="0" u="none" strike="noStrike" baseline="0" dirty="0" err="1">
                <a:latin typeface="+mn-lt"/>
              </a:rPr>
              <a:t>piel</a:t>
            </a:r>
            <a:r>
              <a:rPr lang="en-US" sz="2800" b="0" i="0" u="none" strike="noStrike" baseline="0" dirty="0">
                <a:latin typeface="+mn-lt"/>
              </a:rPr>
              <a:t> y </a:t>
            </a:r>
            <a:r>
              <a:rPr lang="en-US" sz="2800" b="0" i="0" u="none" strike="noStrike" baseline="0" dirty="0" err="1">
                <a:latin typeface="+mn-lt"/>
              </a:rPr>
              <a:t>los</a:t>
            </a:r>
            <a:r>
              <a:rPr lang="en-US" sz="2800" b="0" i="0" u="none" strike="noStrike" baseline="0" dirty="0">
                <a:latin typeface="+mn-lt"/>
              </a:rPr>
              <a:t> </a:t>
            </a:r>
            <a:r>
              <a:rPr lang="en-US" sz="2800" b="0" i="0" u="none" strike="noStrike" baseline="0" dirty="0" err="1">
                <a:latin typeface="+mn-lt"/>
              </a:rPr>
              <a:t>tejidos</a:t>
            </a:r>
            <a:r>
              <a:rPr lang="en-US" sz="2800" b="0" i="0" u="none" strike="noStrike" baseline="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subyacentes</a:t>
            </a:r>
            <a:r>
              <a:rPr lang="en-US" sz="2800" b="0" i="0" u="none" strike="noStrike" baseline="0" dirty="0">
                <a:latin typeface="+mn-lt"/>
              </a:rPr>
              <a:t> que </a:t>
            </a:r>
            <a:r>
              <a:rPr lang="en-US" sz="2800" b="0" i="0" u="none" strike="noStrike" baseline="0" dirty="0" err="1">
                <a:latin typeface="+mn-lt"/>
              </a:rPr>
              <a:t>resulta</a:t>
            </a:r>
            <a:r>
              <a:rPr lang="en-US" sz="2800" b="0" i="0" u="none" strike="noStrike" baseline="0" dirty="0">
                <a:latin typeface="+mn-lt"/>
              </a:rPr>
              <a:t> </a:t>
            </a:r>
            <a:r>
              <a:rPr lang="en-US" sz="2800" b="0" i="0" u="none" strike="noStrike" baseline="0" dirty="0" err="1">
                <a:latin typeface="+mn-lt"/>
              </a:rPr>
              <a:t>en</a:t>
            </a:r>
            <a:r>
              <a:rPr lang="en-US" sz="2800" b="0" i="0" u="none" strike="noStrike" baseline="0" dirty="0">
                <a:latin typeface="+mn-lt"/>
              </a:rPr>
              <a:t> la </a:t>
            </a:r>
            <a:r>
              <a:rPr lang="en-US" sz="2800" b="0" i="0" u="none" strike="noStrike" baseline="0" dirty="0" err="1">
                <a:latin typeface="+mn-lt"/>
              </a:rPr>
              <a:t>pérdida</a:t>
            </a:r>
            <a:r>
              <a:rPr lang="en-US" sz="2800" b="0" i="0" u="none" strike="noStrike" baseline="0" dirty="0">
                <a:latin typeface="+mn-lt"/>
              </a:rPr>
              <a:t> de </a:t>
            </a:r>
            <a:r>
              <a:rPr lang="en-US" sz="2800" b="0" i="0" u="none" strike="noStrike" baseline="0" dirty="0" err="1">
                <a:latin typeface="+mn-lt"/>
              </a:rPr>
              <a:t>sensibilidad</a:t>
            </a:r>
            <a:r>
              <a:rPr lang="en-US" sz="2800" b="0" i="0" u="none" strike="noStrike" baseline="0" dirty="0">
                <a:latin typeface="+mn-lt"/>
              </a:rPr>
              <a:t> y color </a:t>
            </a:r>
            <a:r>
              <a:rPr lang="en-US" sz="2800" b="0" i="0" u="none" strike="noStrike" baseline="0" dirty="0" err="1">
                <a:latin typeface="+mn-lt"/>
              </a:rPr>
              <a:t>en</a:t>
            </a:r>
            <a:r>
              <a:rPr lang="en-US" sz="2800" b="0" i="0" u="none" strike="noStrike" baseline="0" dirty="0">
                <a:latin typeface="+mn-lt"/>
              </a:rPr>
              <a:t> las zonas </a:t>
            </a:r>
            <a:r>
              <a:rPr lang="en-US" sz="2800" b="0" i="0" u="none" strike="noStrike" baseline="0" dirty="0" err="1">
                <a:latin typeface="+mn-lt"/>
              </a:rPr>
              <a:t>afectadas</a:t>
            </a:r>
            <a:r>
              <a:rPr lang="en-US" sz="2800" dirty="0">
                <a:latin typeface="Minion Pro"/>
              </a:rPr>
              <a:t>. </a:t>
            </a:r>
            <a:r>
              <a:rPr lang="en-US" sz="2800" dirty="0" err="1"/>
              <a:t>Puede</a:t>
            </a:r>
            <a:r>
              <a:rPr lang="en-US" sz="2800" dirty="0"/>
              <a:t> </a:t>
            </a:r>
            <a:r>
              <a:rPr lang="en-US" sz="2800" dirty="0" err="1"/>
              <a:t>dañar</a:t>
            </a:r>
            <a:r>
              <a:rPr lang="en-US" sz="2800" dirty="0"/>
              <a:t> de forma </a:t>
            </a:r>
            <a:r>
              <a:rPr lang="en-US" sz="2800" dirty="0" err="1"/>
              <a:t>permanente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tejidos</a:t>
            </a:r>
            <a:r>
              <a:rPr lang="en-US" sz="2800" dirty="0"/>
              <a:t> del </a:t>
            </a:r>
            <a:r>
              <a:rPr lang="en-US" sz="2800" dirty="0" err="1"/>
              <a:t>cuerpo</a:t>
            </a:r>
            <a:r>
              <a:rPr lang="en-US" sz="2800" dirty="0"/>
              <a:t> y </a:t>
            </a:r>
            <a:r>
              <a:rPr lang="en-US" sz="2800" dirty="0" err="1"/>
              <a:t>causar</a:t>
            </a:r>
            <a:r>
              <a:rPr lang="en-US" sz="2800" dirty="0"/>
              <a:t> </a:t>
            </a:r>
            <a:r>
              <a:rPr lang="en-US" sz="2800" dirty="0" err="1"/>
              <a:t>amputaciones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AB0BA3-37EA-10DC-429C-B12316291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Trastornos</a:t>
            </a:r>
            <a:r>
              <a:rPr lang="en-US" dirty="0"/>
              <a:t> de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endParaRPr lang="en-US" dirty="0"/>
          </a:p>
        </p:txBody>
      </p:sp>
      <p:pic>
        <p:nvPicPr>
          <p:cNvPr id="4" name="Picture 2" descr="A photo of a foot with toes affected by frostbite.  &#10;">
            <a:extLst>
              <a:ext uri="{FF2B5EF4-FFF2-40B4-BE49-F238E27FC236}">
                <a16:creationId xmlns:a16="http://schemas.microsoft.com/office/drawing/2014/main" id="{9075DE1A-878C-038C-9F5E-499820C04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373" y="1474276"/>
            <a:ext cx="3684118" cy="27595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0719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94B6D4-ACA5-8211-25BD-3513ACC76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7624313" cy="4225650"/>
          </a:xfrm>
        </p:spPr>
        <p:txBody>
          <a:bodyPr/>
          <a:lstStyle/>
          <a:p>
            <a:r>
              <a:rPr lang="en-US" sz="2800" b="1" dirty="0" err="1"/>
              <a:t>Sabañones</a:t>
            </a:r>
            <a:r>
              <a:rPr lang="en-US" sz="2800" b="1" dirty="0"/>
              <a:t>: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inflamación</a:t>
            </a:r>
            <a:r>
              <a:rPr lang="en-US" sz="2800" dirty="0"/>
              <a:t> dolorosa de las </a:t>
            </a:r>
            <a:r>
              <a:rPr lang="en-US" sz="2800" dirty="0" err="1"/>
              <a:t>pequeñas</a:t>
            </a:r>
            <a:r>
              <a:rPr lang="en-US" sz="2800" dirty="0"/>
              <a:t> </a:t>
            </a:r>
            <a:r>
              <a:rPr lang="en-US" sz="2800" dirty="0" err="1"/>
              <a:t>venas</a:t>
            </a:r>
            <a:r>
              <a:rPr lang="en-US" sz="2800" dirty="0"/>
              <a:t> de la </a:t>
            </a:r>
            <a:r>
              <a:rPr lang="en-US" sz="2800" dirty="0" err="1"/>
              <a:t>piel</a:t>
            </a:r>
            <a:r>
              <a:rPr lang="en-US" sz="2800" dirty="0"/>
              <a:t> que causa </a:t>
            </a:r>
            <a:r>
              <a:rPr lang="en-US" sz="2800" dirty="0" err="1"/>
              <a:t>enrojecimiento</a:t>
            </a:r>
            <a:r>
              <a:rPr lang="en-US" sz="2800" dirty="0"/>
              <a:t>, </a:t>
            </a:r>
            <a:r>
              <a:rPr lang="en-US" sz="2800" dirty="0" err="1"/>
              <a:t>picazón</a:t>
            </a:r>
            <a:r>
              <a:rPr lang="en-US" sz="2800" dirty="0"/>
              <a:t> e </a:t>
            </a:r>
            <a:r>
              <a:rPr lang="en-US" sz="2800" dirty="0" err="1"/>
              <a:t>hinchazón</a:t>
            </a:r>
            <a:endParaRPr lang="en-US" sz="2800" dirty="0"/>
          </a:p>
          <a:p>
            <a:endParaRPr lang="en-US" sz="2800" b="1" dirty="0"/>
          </a:p>
          <a:p>
            <a:r>
              <a:rPr lang="en-US" sz="2800" b="1" dirty="0"/>
              <a:t>Pie de </a:t>
            </a:r>
            <a:r>
              <a:rPr lang="en-US" sz="2800" b="1" dirty="0" err="1"/>
              <a:t>trinchera</a:t>
            </a:r>
            <a:r>
              <a:rPr lang="en-US" sz="2800" b="1" dirty="0"/>
              <a:t> (</a:t>
            </a:r>
            <a:r>
              <a:rPr lang="en-US" sz="2800" b="1" dirty="0" err="1"/>
              <a:t>síndrome</a:t>
            </a:r>
            <a:r>
              <a:rPr lang="en-US" sz="2800" b="1" dirty="0"/>
              <a:t> del pie </a:t>
            </a:r>
            <a:r>
              <a:rPr lang="en-US" sz="2800" b="1" dirty="0" err="1"/>
              <a:t>sumergido</a:t>
            </a:r>
            <a:r>
              <a:rPr lang="en-US" sz="2800" b="1" dirty="0"/>
              <a:t>): </a:t>
            </a:r>
            <a:r>
              <a:rPr lang="en-US" sz="2800" dirty="0" err="1"/>
              <a:t>ocurre</a:t>
            </a:r>
            <a:r>
              <a:rPr lang="en-US" sz="2800" dirty="0"/>
              <a:t> </a:t>
            </a:r>
            <a:r>
              <a:rPr lang="en-US" sz="2800" dirty="0" err="1"/>
              <a:t>tras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exposición</a:t>
            </a:r>
            <a:r>
              <a:rPr lang="en-US" sz="2800" dirty="0"/>
              <a:t> </a:t>
            </a:r>
            <a:r>
              <a:rPr lang="en-US" sz="2800" dirty="0" err="1"/>
              <a:t>prolongada</a:t>
            </a:r>
            <a:r>
              <a:rPr lang="en-US" sz="2800" dirty="0"/>
              <a:t> a </a:t>
            </a:r>
            <a:r>
              <a:rPr lang="en-US" sz="2800" dirty="0" err="1"/>
              <a:t>condiciones</a:t>
            </a:r>
            <a:r>
              <a:rPr lang="en-US" sz="2800" dirty="0"/>
              <a:t> </a:t>
            </a:r>
            <a:r>
              <a:rPr lang="en-US" sz="2800" dirty="0" err="1"/>
              <a:t>húmedas</a:t>
            </a:r>
            <a:r>
              <a:rPr lang="en-US" sz="2800" dirty="0"/>
              <a:t> y </a:t>
            </a:r>
            <a:r>
              <a:rPr lang="en-US" sz="2800" dirty="0" err="1"/>
              <a:t>frías</a:t>
            </a:r>
            <a:r>
              <a:rPr lang="en-US" sz="2800" dirty="0"/>
              <a:t>. </a:t>
            </a:r>
            <a:r>
              <a:rPr lang="en-US" sz="2800" dirty="0" err="1"/>
              <a:t>Provoca</a:t>
            </a:r>
            <a:r>
              <a:rPr lang="en-US" sz="2800" dirty="0"/>
              <a:t> </a:t>
            </a:r>
            <a:r>
              <a:rPr lang="en-US" sz="2800" dirty="0" err="1"/>
              <a:t>daños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la </a:t>
            </a:r>
            <a:r>
              <a:rPr lang="en-US" sz="2800" dirty="0" err="1"/>
              <a:t>circulación</a:t>
            </a:r>
            <a:r>
              <a:rPr lang="en-US" sz="2800" dirty="0"/>
              <a:t> y la </a:t>
            </a:r>
            <a:r>
              <a:rPr lang="en-US" sz="2800" dirty="0" err="1"/>
              <a:t>función</a:t>
            </a:r>
            <a:r>
              <a:rPr lang="en-US" sz="2800" dirty="0"/>
              <a:t> </a:t>
            </a:r>
            <a:r>
              <a:rPr lang="en-US" sz="2800" dirty="0" err="1"/>
              <a:t>nerviosa</a:t>
            </a:r>
            <a:r>
              <a:rPr lang="en-US" sz="2800" dirty="0"/>
              <a:t> de </a:t>
            </a:r>
            <a:r>
              <a:rPr lang="en-US" sz="2800" dirty="0" err="1"/>
              <a:t>los</a:t>
            </a:r>
            <a:r>
              <a:rPr lang="en-US" sz="2800" dirty="0"/>
              <a:t> pies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9365E3-3472-67FE-43C6-7E85FBBE9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(</a:t>
            </a:r>
            <a:r>
              <a:rPr lang="en-US" dirty="0" err="1"/>
              <a:t>continuación</a:t>
            </a:r>
            <a:r>
              <a:rPr lang="en-US" dirty="0"/>
              <a:t>)</a:t>
            </a:r>
          </a:p>
        </p:txBody>
      </p:sp>
      <p:pic>
        <p:nvPicPr>
          <p:cNvPr id="4" name="Picture 3" descr="A foot with a toe affected by chilblains. ">
            <a:extLst>
              <a:ext uri="{FF2B5EF4-FFF2-40B4-BE49-F238E27FC236}">
                <a16:creationId xmlns:a16="http://schemas.microsoft.com/office/drawing/2014/main" id="{68D7A26E-71B0-2358-DFDE-2525A2244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182" y="927930"/>
            <a:ext cx="2959418" cy="27928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 poster warning of trench foot. Poster reads: “Prevent it! Keep feet dry and clean.” Shows soldier drying feet. ">
            <a:extLst>
              <a:ext uri="{FF2B5EF4-FFF2-40B4-BE49-F238E27FC236}">
                <a16:creationId xmlns:a16="http://schemas.microsoft.com/office/drawing/2014/main" id="{7DE9D0D7-27C6-439D-F7E4-DC1005A0E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829" y="2838537"/>
            <a:ext cx="2598175" cy="369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25371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D13D1C-B532-BE3C-DBCE-7C255194D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protegerse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49B931-0113-E9A9-A472-9C3B0D106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5"/>
            <a:ext cx="7694987" cy="4225650"/>
          </a:xfrm>
        </p:spPr>
        <p:txBody>
          <a:bodyPr>
            <a:noAutofit/>
          </a:bodyPr>
          <a:lstStyle/>
          <a:p>
            <a:r>
              <a:rPr lang="en-US" dirty="0" err="1"/>
              <a:t>Ponerse</a:t>
            </a:r>
            <a:r>
              <a:rPr lang="en-US" dirty="0"/>
              <a:t>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adecuada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	—</a:t>
            </a:r>
            <a:r>
              <a:rPr lang="en-US" dirty="0" err="1"/>
              <a:t>Varias</a:t>
            </a:r>
            <a:r>
              <a:rPr lang="en-US" dirty="0"/>
              <a:t> </a:t>
            </a:r>
            <a:r>
              <a:rPr lang="en-US" dirty="0" err="1"/>
              <a:t>capas</a:t>
            </a:r>
            <a:r>
              <a:rPr lang="en-US" dirty="0"/>
              <a:t> de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suelta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—</a:t>
            </a:r>
            <a:r>
              <a:rPr lang="en-US" dirty="0" err="1"/>
              <a:t>Recuerde</a:t>
            </a:r>
            <a:r>
              <a:rPr lang="en-US" dirty="0"/>
              <a:t>: la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ajustada</a:t>
            </a:r>
            <a:r>
              <a:rPr lang="en-US" dirty="0"/>
              <a:t> reduce la </a:t>
            </a:r>
            <a:r>
              <a:rPr lang="en-US" dirty="0" err="1"/>
              <a:t>circulación</a:t>
            </a:r>
            <a:r>
              <a:rPr lang="en-US" dirty="0"/>
              <a:t> 	de la </a:t>
            </a:r>
            <a:r>
              <a:rPr lang="en-US" dirty="0" err="1"/>
              <a:t>sangre</a:t>
            </a:r>
            <a:r>
              <a:rPr lang="en-US" dirty="0"/>
              <a:t> a las </a:t>
            </a:r>
            <a:r>
              <a:rPr lang="en-US" dirty="0" err="1"/>
              <a:t>extremidades</a:t>
            </a:r>
            <a:endParaRPr lang="en-US" dirty="0"/>
          </a:p>
          <a:p>
            <a:r>
              <a:rPr lang="en-US" dirty="0" err="1"/>
              <a:t>Lleve</a:t>
            </a:r>
            <a:r>
              <a:rPr lang="en-US" dirty="0"/>
              <a:t>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adicional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	—</a:t>
            </a:r>
            <a:r>
              <a:rPr lang="en-US" dirty="0" err="1"/>
              <a:t>Protéjase</a:t>
            </a:r>
            <a:r>
              <a:rPr lang="en-US" dirty="0"/>
              <a:t> las </a:t>
            </a:r>
            <a:r>
              <a:rPr lang="en-US" dirty="0" err="1"/>
              <a:t>orejas</a:t>
            </a:r>
            <a:r>
              <a:rPr lang="en-US" dirty="0"/>
              <a:t>, la </a:t>
            </a:r>
            <a:r>
              <a:rPr lang="en-US" dirty="0" err="1"/>
              <a:t>cara</a:t>
            </a:r>
            <a:r>
              <a:rPr lang="en-US" dirty="0"/>
              <a:t>, las manos y </a:t>
            </a:r>
            <a:r>
              <a:rPr lang="en-US" dirty="0" err="1"/>
              <a:t>los</a:t>
            </a:r>
            <a:r>
              <a:rPr lang="en-US" dirty="0"/>
              <a:t> pies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climas</a:t>
            </a:r>
            <a:r>
              <a:rPr lang="en-US" dirty="0"/>
              <a:t> </a:t>
            </a:r>
            <a:r>
              <a:rPr lang="en-US" dirty="0" err="1"/>
              <a:t>extremadamente</a:t>
            </a:r>
            <a:r>
              <a:rPr lang="en-US" dirty="0"/>
              <a:t> </a:t>
            </a:r>
            <a:r>
              <a:rPr lang="en-US" dirty="0" err="1"/>
              <a:t>fríos</a:t>
            </a:r>
            <a:r>
              <a:rPr lang="en-US" dirty="0"/>
              <a:t> o </a:t>
            </a:r>
            <a:r>
              <a:rPr lang="en-US" dirty="0" err="1"/>
              <a:t>húmedos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	—Las botas </a:t>
            </a:r>
            <a:r>
              <a:rPr lang="en-US" dirty="0" err="1"/>
              <a:t>deben</a:t>
            </a:r>
            <a:r>
              <a:rPr lang="en-US" dirty="0"/>
              <a:t> ser </a:t>
            </a:r>
            <a:r>
              <a:rPr lang="en-US" dirty="0" err="1"/>
              <a:t>impermeables</a:t>
            </a:r>
            <a:r>
              <a:rPr lang="en-US" dirty="0"/>
              <a:t> y </a:t>
            </a:r>
            <a:r>
              <a:rPr lang="en-US" dirty="0" err="1"/>
              <a:t>térmicas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—Use un </a:t>
            </a:r>
            <a:r>
              <a:rPr lang="en-US" dirty="0" err="1"/>
              <a:t>gorro</a:t>
            </a:r>
            <a:r>
              <a:rPr lang="en-US" dirty="0"/>
              <a:t> para </a:t>
            </a:r>
            <a:r>
              <a:rPr lang="en-US" dirty="0" err="1"/>
              <a:t>reducir</a:t>
            </a:r>
            <a:r>
              <a:rPr lang="en-US" dirty="0"/>
              <a:t> la </a:t>
            </a:r>
            <a:r>
              <a:rPr lang="en-US" dirty="0" err="1"/>
              <a:t>pérdida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	la cabeza</a:t>
            </a:r>
          </a:p>
        </p:txBody>
      </p:sp>
      <p:pic>
        <p:nvPicPr>
          <p:cNvPr id="5" name="Picture 4" descr="A worker clearing snow on a street. ">
            <a:extLst>
              <a:ext uri="{FF2B5EF4-FFF2-40B4-BE49-F238E27FC236}">
                <a16:creationId xmlns:a16="http://schemas.microsoft.com/office/drawing/2014/main" id="{49E9684E-9E52-D2C3-579A-3C77880CE3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575" r="7926" b="1"/>
          <a:stretch/>
        </p:blipFill>
        <p:spPr>
          <a:xfrm>
            <a:off x="8075987" y="1292908"/>
            <a:ext cx="3735013" cy="4148227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96722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1EC7AE-D608-2037-E557-20FBA112C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protegerse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(Cont.)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6D2157-19D3-BD7C-6499-7A71BDA58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5"/>
            <a:ext cx="7694988" cy="4584424"/>
          </a:xfrm>
        </p:spPr>
        <p:txBody>
          <a:bodyPr>
            <a:normAutofit/>
          </a:bodyPr>
          <a:lstStyle/>
          <a:p>
            <a:r>
              <a:rPr lang="en-US" sz="2800" dirty="0" err="1"/>
              <a:t>Descanse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lugares</a:t>
            </a:r>
            <a:r>
              <a:rPr lang="en-US" sz="2800" dirty="0"/>
              <a:t> </a:t>
            </a:r>
            <a:r>
              <a:rPr lang="en-US" sz="2800" dirty="0" err="1"/>
              <a:t>cálidos</a:t>
            </a:r>
            <a:r>
              <a:rPr lang="en-US" sz="2800" dirty="0"/>
              <a:t> con </a:t>
            </a:r>
            <a:r>
              <a:rPr lang="en-US" sz="2800" dirty="0" err="1"/>
              <a:t>regularidad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Esté</a:t>
            </a:r>
            <a:r>
              <a:rPr lang="en-US" sz="2800" dirty="0"/>
              <a:t> </a:t>
            </a:r>
            <a:r>
              <a:rPr lang="en-US" sz="2800" dirty="0" err="1"/>
              <a:t>atento</a:t>
            </a:r>
            <a:r>
              <a:rPr lang="en-US" sz="2800" dirty="0"/>
              <a:t> a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condición</a:t>
            </a:r>
            <a:r>
              <a:rPr lang="en-US" sz="2800" dirty="0"/>
              <a:t> </a:t>
            </a:r>
            <a:r>
              <a:rPr lang="en-US" sz="2800" dirty="0" err="1"/>
              <a:t>física</a:t>
            </a:r>
            <a:r>
              <a:rPr lang="en-US" sz="2800" dirty="0"/>
              <a:t> y a la de sus </a:t>
            </a:r>
            <a:r>
              <a:rPr lang="en-US" sz="2800" dirty="0" err="1"/>
              <a:t>compañeros</a:t>
            </a:r>
            <a:r>
              <a:rPr lang="en-US" sz="2800" dirty="0"/>
              <a:t> de </a:t>
            </a:r>
            <a:r>
              <a:rPr lang="en-US" sz="2800" dirty="0" err="1"/>
              <a:t>equipo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Manténgase</a:t>
            </a:r>
            <a:r>
              <a:rPr lang="en-US" sz="2800" dirty="0"/>
              <a:t> </a:t>
            </a:r>
            <a:r>
              <a:rPr lang="en-US" sz="2800" dirty="0" err="1"/>
              <a:t>hidratado</a:t>
            </a:r>
            <a:r>
              <a:rPr lang="en-US" sz="2800" dirty="0"/>
              <a:t> y bien </a:t>
            </a:r>
            <a:r>
              <a:rPr lang="en-US" sz="2800" dirty="0" err="1"/>
              <a:t>alimentado</a:t>
            </a:r>
            <a:r>
              <a:rPr lang="en-US" sz="2800" dirty="0"/>
              <a:t>. </a:t>
            </a:r>
          </a:p>
          <a:p>
            <a:pPr marL="0" indent="0">
              <a:buNone/>
            </a:pPr>
            <a:r>
              <a:rPr lang="en-US" sz="2800" dirty="0"/>
              <a:t>	—Tome </a:t>
            </a:r>
            <a:r>
              <a:rPr lang="en-US" sz="2800" dirty="0" err="1"/>
              <a:t>bebidas</a:t>
            </a:r>
            <a:r>
              <a:rPr lang="en-US" sz="2800" dirty="0"/>
              <a:t> calientes (</a:t>
            </a:r>
            <a:r>
              <a:rPr lang="en-US" sz="2800" dirty="0" err="1"/>
              <a:t>pero</a:t>
            </a:r>
            <a:r>
              <a:rPr lang="en-US" sz="2800" dirty="0"/>
              <a:t> </a:t>
            </a:r>
            <a:r>
              <a:rPr lang="en-US" sz="2800" dirty="0" err="1"/>
              <a:t>tenga</a:t>
            </a:r>
            <a:r>
              <a:rPr lang="en-US" sz="2800" dirty="0"/>
              <a:t> </a:t>
            </a:r>
            <a:r>
              <a:rPr lang="en-US" sz="2800" dirty="0" err="1"/>
              <a:t>cuidado</a:t>
            </a:r>
            <a:r>
              <a:rPr lang="en-US" sz="2800" dirty="0"/>
              <a:t> 	con 	la </a:t>
            </a:r>
            <a:r>
              <a:rPr lang="en-US" sz="2800" dirty="0" err="1"/>
              <a:t>cafeína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r>
              <a:rPr lang="en-US" sz="2800" dirty="0"/>
              <a:t>	—No </a:t>
            </a:r>
            <a:r>
              <a:rPr lang="en-US" sz="2800" dirty="0" err="1"/>
              <a:t>deje</a:t>
            </a:r>
            <a:r>
              <a:rPr lang="en-US" sz="2800" dirty="0"/>
              <a:t> de </a:t>
            </a:r>
            <a:r>
              <a:rPr lang="en-US" sz="2800" dirty="0" err="1"/>
              <a:t>beber</a:t>
            </a:r>
            <a:r>
              <a:rPr lang="en-US" sz="2800" dirty="0"/>
              <a:t> </a:t>
            </a:r>
            <a:r>
              <a:rPr lang="en-US" sz="2800" dirty="0" err="1"/>
              <a:t>agua</a:t>
            </a:r>
            <a:r>
              <a:rPr lang="en-US" sz="2800" dirty="0"/>
              <a:t> </a:t>
            </a:r>
          </a:p>
          <a:p>
            <a:r>
              <a:rPr lang="en-US" sz="2800" dirty="0"/>
              <a:t>No toque </a:t>
            </a:r>
            <a:r>
              <a:rPr lang="en-US" sz="2800" dirty="0" err="1"/>
              <a:t>metales</a:t>
            </a:r>
            <a:r>
              <a:rPr lang="en-US" sz="2800" dirty="0"/>
              <a:t> </a:t>
            </a:r>
            <a:r>
              <a:rPr lang="en-US" sz="2800" dirty="0" err="1"/>
              <a:t>fríos</a:t>
            </a:r>
            <a:r>
              <a:rPr lang="en-US" sz="2800" dirty="0"/>
              <a:t> </a:t>
            </a:r>
            <a:r>
              <a:rPr lang="en-US" sz="2800" dirty="0" err="1"/>
              <a:t>ni</a:t>
            </a:r>
            <a:r>
              <a:rPr lang="en-US" sz="2800" dirty="0"/>
              <a:t> superficies </a:t>
            </a:r>
            <a:r>
              <a:rPr lang="en-US" sz="2800" dirty="0" err="1"/>
              <a:t>mojadas</a:t>
            </a:r>
            <a:r>
              <a:rPr lang="en-US" sz="2800" dirty="0"/>
              <a:t> con la </a:t>
            </a:r>
            <a:r>
              <a:rPr lang="en-US" sz="2800" dirty="0" err="1"/>
              <a:t>piel</a:t>
            </a:r>
            <a:r>
              <a:rPr lang="en-US" sz="2800" dirty="0"/>
              <a:t> </a:t>
            </a:r>
            <a:r>
              <a:rPr lang="en-US" sz="2800" dirty="0" err="1"/>
              <a:t>descubierta</a:t>
            </a:r>
            <a:r>
              <a:rPr lang="en-US" sz="2800" dirty="0"/>
              <a:t> </a:t>
            </a:r>
          </a:p>
          <a:p>
            <a:endParaRPr lang="en-US" dirty="0"/>
          </a:p>
        </p:txBody>
      </p:sp>
      <p:pic>
        <p:nvPicPr>
          <p:cNvPr id="8194" name="Picture 2" descr="A graphic showing a thermos and cup both containing a hot beverage. ">
            <a:extLst>
              <a:ext uri="{FF2B5EF4-FFF2-40B4-BE49-F238E27FC236}">
                <a16:creationId xmlns:a16="http://schemas.microsoft.com/office/drawing/2014/main" id="{8BF33720-85ED-DC67-8478-E5FF59A2F7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75987" y="1254196"/>
            <a:ext cx="3735013" cy="4148227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solidFill>
            <a:srgbClr val="5B9BD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01181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07998E-72B1-F59D-64B5-425AE98A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proteger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empleadores</a:t>
            </a:r>
            <a:r>
              <a:rPr lang="en-US" dirty="0"/>
              <a:t> a sus </a:t>
            </a:r>
            <a:r>
              <a:rPr lang="en-US" dirty="0" err="1"/>
              <a:t>trabajadores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FB6EF4FD-72C7-4296-8540-6F3484D65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316175"/>
            <a:ext cx="11811000" cy="4225650"/>
          </a:xfrm>
        </p:spPr>
        <p:txBody>
          <a:bodyPr/>
          <a:lstStyle/>
          <a:p>
            <a:r>
              <a:rPr lang="en-US" sz="2600" dirty="0" err="1"/>
              <a:t>Implantar</a:t>
            </a:r>
            <a:r>
              <a:rPr lang="en-US" sz="2600" dirty="0"/>
              <a:t> un </a:t>
            </a:r>
            <a:r>
              <a:rPr lang="en-US" sz="2600" dirty="0" err="1"/>
              <a:t>programa</a:t>
            </a:r>
            <a:r>
              <a:rPr lang="en-US" sz="2600" dirty="0"/>
              <a:t> de </a:t>
            </a:r>
            <a:r>
              <a:rPr lang="en-US" sz="2600" dirty="0" err="1"/>
              <a:t>prevención</a:t>
            </a:r>
            <a:r>
              <a:rPr lang="en-US" sz="2600" dirty="0"/>
              <a:t> de </a:t>
            </a:r>
            <a:r>
              <a:rPr lang="en-US" sz="2600" dirty="0" err="1"/>
              <a:t>enfermedades</a:t>
            </a:r>
            <a:r>
              <a:rPr lang="en-US" sz="2600" dirty="0"/>
              <a:t> y </a:t>
            </a:r>
            <a:r>
              <a:rPr lang="en-US" sz="2600" dirty="0" err="1"/>
              <a:t>lesiones</a:t>
            </a:r>
            <a:r>
              <a:rPr lang="en-US" sz="2600" dirty="0"/>
              <a:t> </a:t>
            </a:r>
            <a:r>
              <a:rPr lang="en-US" sz="2600" dirty="0" err="1"/>
              <a:t>por</a:t>
            </a:r>
            <a:r>
              <a:rPr lang="en-US" sz="2600" dirty="0"/>
              <a:t> </a:t>
            </a:r>
            <a:r>
              <a:rPr lang="en-US" sz="2600" dirty="0" err="1"/>
              <a:t>frío</a:t>
            </a:r>
            <a:r>
              <a:rPr lang="en-US" sz="2600" dirty="0"/>
              <a:t> que </a:t>
            </a:r>
            <a:r>
              <a:rPr lang="en-US" sz="2600" dirty="0" err="1"/>
              <a:t>incluya</a:t>
            </a:r>
            <a:r>
              <a:rPr lang="en-US" sz="2600" dirty="0"/>
              <a:t>:</a:t>
            </a:r>
          </a:p>
          <a:p>
            <a:pPr marL="0" indent="0">
              <a:buNone/>
            </a:pPr>
            <a:r>
              <a:rPr lang="en-US" sz="2600" dirty="0"/>
              <a:t>	—La </a:t>
            </a:r>
            <a:r>
              <a:rPr lang="en-US" sz="2600" dirty="0" err="1"/>
              <a:t>capacitación</a:t>
            </a:r>
            <a:r>
              <a:rPr lang="en-US" sz="2600" dirty="0"/>
              <a:t> de </a:t>
            </a:r>
            <a:r>
              <a:rPr lang="en-US" sz="2600" dirty="0" err="1"/>
              <a:t>los</a:t>
            </a:r>
            <a:r>
              <a:rPr lang="en-US" sz="2600" dirty="0"/>
              <a:t> </a:t>
            </a:r>
            <a:r>
              <a:rPr lang="en-US" sz="2600" dirty="0" err="1"/>
              <a:t>trabajadores</a:t>
            </a:r>
            <a:r>
              <a:rPr lang="en-US" sz="2600" dirty="0"/>
              <a:t> </a:t>
            </a:r>
            <a:r>
              <a:rPr lang="en-US" sz="2600" dirty="0" err="1"/>
              <a:t>sobre</a:t>
            </a:r>
            <a:r>
              <a:rPr lang="en-US" sz="2600" dirty="0"/>
              <a:t> </a:t>
            </a:r>
            <a:r>
              <a:rPr lang="en-US" sz="2600" dirty="0" err="1"/>
              <a:t>los</a:t>
            </a:r>
            <a:r>
              <a:rPr lang="en-US" sz="2600" dirty="0"/>
              <a:t> </a:t>
            </a:r>
            <a:r>
              <a:rPr lang="en-US" sz="2600" dirty="0" err="1"/>
              <a:t>peligros</a:t>
            </a:r>
            <a:r>
              <a:rPr lang="en-US" sz="2600" dirty="0"/>
              <a:t> de </a:t>
            </a:r>
            <a:r>
              <a:rPr lang="en-US" sz="2600" dirty="0" err="1"/>
              <a:t>trabajar</a:t>
            </a:r>
            <a:r>
              <a:rPr lang="en-US" sz="2600" dirty="0"/>
              <a:t> </a:t>
            </a:r>
            <a:r>
              <a:rPr lang="en-US" sz="2600" dirty="0" err="1"/>
              <a:t>en</a:t>
            </a:r>
            <a:r>
              <a:rPr lang="en-US" sz="2600" dirty="0"/>
              <a:t> 				</a:t>
            </a:r>
            <a:r>
              <a:rPr lang="en-US" sz="2600" dirty="0" err="1"/>
              <a:t>entornos</a:t>
            </a:r>
            <a:r>
              <a:rPr lang="en-US" sz="2600" dirty="0"/>
              <a:t> </a:t>
            </a:r>
            <a:r>
              <a:rPr lang="en-US" sz="2600" dirty="0" err="1"/>
              <a:t>fríos</a:t>
            </a:r>
            <a:r>
              <a:rPr lang="en-US" sz="2600" dirty="0"/>
              <a:t> y </a:t>
            </a:r>
            <a:r>
              <a:rPr lang="en-US" sz="2600" dirty="0" err="1"/>
              <a:t>sobre</a:t>
            </a:r>
            <a:r>
              <a:rPr lang="en-US" sz="2600" dirty="0"/>
              <a:t> </a:t>
            </a:r>
            <a:r>
              <a:rPr lang="en-US" sz="2600" dirty="0" err="1"/>
              <a:t>cómo</a:t>
            </a:r>
            <a:r>
              <a:rPr lang="en-US" sz="2600" dirty="0"/>
              <a:t> responder y </a:t>
            </a:r>
            <a:r>
              <a:rPr lang="en-US" sz="2600" dirty="0" err="1"/>
              <a:t>prevenir</a:t>
            </a:r>
            <a:r>
              <a:rPr lang="en-US" sz="2600" dirty="0"/>
              <a:t> </a:t>
            </a:r>
            <a:r>
              <a:rPr lang="en-US" sz="2600" dirty="0" err="1"/>
              <a:t>el</a:t>
            </a:r>
            <a:r>
              <a:rPr lang="en-US" sz="2600" dirty="0"/>
              <a:t> </a:t>
            </a:r>
            <a:r>
              <a:rPr lang="en-US" sz="2600" dirty="0" err="1"/>
              <a:t>estrés</a:t>
            </a:r>
            <a:r>
              <a:rPr lang="en-US" sz="2600" dirty="0"/>
              <a:t> </a:t>
            </a:r>
            <a:r>
              <a:rPr lang="en-US" sz="2600" dirty="0" err="1"/>
              <a:t>por</a:t>
            </a:r>
            <a:r>
              <a:rPr lang="en-US" sz="2600" dirty="0"/>
              <a:t> </a:t>
            </a:r>
            <a:r>
              <a:rPr lang="en-US" sz="2600" dirty="0" err="1"/>
              <a:t>frío</a:t>
            </a:r>
            <a:r>
              <a:rPr lang="en-US" sz="2600" dirty="0"/>
              <a:t>  </a:t>
            </a:r>
          </a:p>
          <a:p>
            <a:pPr marL="0" indent="0">
              <a:buNone/>
            </a:pPr>
            <a:r>
              <a:rPr lang="en-US" sz="2600" dirty="0"/>
              <a:t>	—La </a:t>
            </a:r>
            <a:r>
              <a:rPr lang="en-US" sz="2600" dirty="0" err="1"/>
              <a:t>reducción</a:t>
            </a:r>
            <a:r>
              <a:rPr lang="en-US" sz="2600" dirty="0"/>
              <a:t> del </a:t>
            </a:r>
            <a:r>
              <a:rPr lang="en-US" sz="2600" dirty="0" err="1"/>
              <a:t>tiempo</a:t>
            </a:r>
            <a:r>
              <a:rPr lang="en-US" sz="2600" dirty="0"/>
              <a:t> que </a:t>
            </a:r>
            <a:r>
              <a:rPr lang="en-US" sz="2600" dirty="0" err="1"/>
              <a:t>los</a:t>
            </a:r>
            <a:r>
              <a:rPr lang="en-US" sz="2600" dirty="0"/>
              <a:t> </a:t>
            </a:r>
            <a:r>
              <a:rPr lang="en-US" sz="2600" dirty="0" err="1"/>
              <a:t>trabajadores</a:t>
            </a:r>
            <a:r>
              <a:rPr lang="en-US" sz="2600" dirty="0"/>
              <a:t> </a:t>
            </a:r>
            <a:r>
              <a:rPr lang="en-US" sz="2600" dirty="0" err="1"/>
              <a:t>pasan</a:t>
            </a:r>
            <a:r>
              <a:rPr lang="en-US" sz="2600" dirty="0"/>
              <a:t> </a:t>
            </a:r>
            <a:r>
              <a:rPr lang="en-US" sz="2600" dirty="0" err="1"/>
              <a:t>en</a:t>
            </a:r>
            <a:r>
              <a:rPr lang="en-US" sz="2600" dirty="0"/>
              <a:t> </a:t>
            </a:r>
            <a:r>
              <a:rPr lang="en-US" sz="2600" dirty="0" err="1"/>
              <a:t>entornos</a:t>
            </a:r>
            <a:r>
              <a:rPr lang="en-US" sz="2600" dirty="0"/>
              <a:t> </a:t>
            </a:r>
            <a:r>
              <a:rPr lang="en-US" sz="2600" dirty="0" err="1"/>
              <a:t>fríos</a:t>
            </a:r>
            <a:r>
              <a:rPr lang="en-US" sz="2600" dirty="0"/>
              <a:t> </a:t>
            </a:r>
          </a:p>
          <a:p>
            <a:pPr marL="0" indent="0">
              <a:buNone/>
            </a:pPr>
            <a:r>
              <a:rPr lang="en-US" sz="2600" dirty="0"/>
              <a:t>	—El </a:t>
            </a:r>
            <a:r>
              <a:rPr lang="en-US" sz="2600" dirty="0" err="1"/>
              <a:t>establecimiento</a:t>
            </a:r>
            <a:r>
              <a:rPr lang="en-US" sz="2600" dirty="0"/>
              <a:t> de </a:t>
            </a:r>
            <a:r>
              <a:rPr lang="en-US" sz="2600" dirty="0" err="1"/>
              <a:t>horarios</a:t>
            </a:r>
            <a:r>
              <a:rPr lang="en-US" sz="2600" dirty="0"/>
              <a:t> de </a:t>
            </a:r>
            <a:r>
              <a:rPr lang="en-US" sz="2600" dirty="0" err="1"/>
              <a:t>trabajo</a:t>
            </a:r>
            <a:r>
              <a:rPr lang="en-US" sz="2600" dirty="0"/>
              <a:t> y </a:t>
            </a:r>
            <a:r>
              <a:rPr lang="en-US" sz="2600" dirty="0" err="1"/>
              <a:t>descanso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	—El </a:t>
            </a:r>
            <a:r>
              <a:rPr lang="en-US" sz="2600" dirty="0" err="1"/>
              <a:t>uso</a:t>
            </a:r>
            <a:r>
              <a:rPr lang="en-US" sz="2600" dirty="0"/>
              <a:t> de </a:t>
            </a:r>
            <a:r>
              <a:rPr lang="en-US" sz="2600" dirty="0" err="1"/>
              <a:t>controles</a:t>
            </a:r>
            <a:r>
              <a:rPr lang="en-US" sz="2600" dirty="0"/>
              <a:t> de </a:t>
            </a:r>
            <a:r>
              <a:rPr lang="en-US" sz="2600" dirty="0" err="1"/>
              <a:t>ingeniería</a:t>
            </a:r>
            <a:r>
              <a:rPr lang="en-US" sz="2600" dirty="0"/>
              <a:t> (</a:t>
            </a:r>
            <a:r>
              <a:rPr lang="en-US" sz="2600" dirty="0" err="1"/>
              <a:t>por</a:t>
            </a:r>
            <a:r>
              <a:rPr lang="en-US" sz="2600" dirty="0"/>
              <a:t> </a:t>
            </a:r>
            <a:r>
              <a:rPr lang="en-US" sz="2600" dirty="0" err="1"/>
              <a:t>ejemplo</a:t>
            </a:r>
            <a:r>
              <a:rPr lang="en-US" sz="2600" dirty="0"/>
              <a:t>, </a:t>
            </a:r>
            <a:r>
              <a:rPr lang="en-US" sz="2600" dirty="0" err="1"/>
              <a:t>calentadores</a:t>
            </a:r>
            <a:r>
              <a:rPr lang="en-US" sz="2600" dirty="0"/>
              <a:t> </a:t>
            </a:r>
            <a:r>
              <a:rPr lang="en-US" sz="2600" dirty="0" err="1"/>
              <a:t>radiantes</a:t>
            </a:r>
            <a:r>
              <a:rPr lang="en-US" sz="2600" dirty="0"/>
              <a:t> para 	     </a:t>
            </a:r>
            <a:r>
              <a:rPr lang="en-US" sz="2600" dirty="0" err="1"/>
              <a:t>proteger</a:t>
            </a:r>
            <a:r>
              <a:rPr lang="en-US" sz="2600" dirty="0"/>
              <a:t> las zonas de </a:t>
            </a:r>
            <a:r>
              <a:rPr lang="en-US" sz="2600" dirty="0" err="1"/>
              <a:t>trabajo</a:t>
            </a:r>
            <a:r>
              <a:rPr lang="en-US" sz="2600" dirty="0"/>
              <a:t> del </a:t>
            </a:r>
            <a:r>
              <a:rPr lang="en-US" sz="2600" dirty="0" err="1"/>
              <a:t>viento</a:t>
            </a:r>
            <a:r>
              <a:rPr lang="en-US" sz="2600" dirty="0"/>
              <a:t>)</a:t>
            </a:r>
          </a:p>
          <a:p>
            <a:pPr marL="0" indent="0">
              <a:buNone/>
            </a:pPr>
            <a:r>
              <a:rPr lang="en-US" sz="2600" dirty="0"/>
              <a:t>	—El </a:t>
            </a:r>
            <a:r>
              <a:rPr lang="en-US" sz="2600" dirty="0" err="1"/>
              <a:t>suministro</a:t>
            </a:r>
            <a:r>
              <a:rPr lang="en-US" sz="2600" dirty="0"/>
              <a:t> de </a:t>
            </a:r>
            <a:r>
              <a:rPr lang="en-US" sz="2600" dirty="0" err="1"/>
              <a:t>vestimenta</a:t>
            </a:r>
            <a:r>
              <a:rPr lang="en-US" sz="2600" dirty="0"/>
              <a:t> </a:t>
            </a:r>
            <a:r>
              <a:rPr lang="en-US" sz="2600" dirty="0" err="1"/>
              <a:t>adecuada</a:t>
            </a:r>
            <a:r>
              <a:rPr lang="en-US" sz="2600" dirty="0"/>
              <a:t> para </a:t>
            </a:r>
            <a:r>
              <a:rPr lang="en-US" sz="2600" dirty="0" err="1"/>
              <a:t>el</a:t>
            </a:r>
            <a:r>
              <a:rPr lang="en-US" sz="2600" dirty="0"/>
              <a:t> </a:t>
            </a:r>
            <a:r>
              <a:rPr lang="en-US" sz="2600" dirty="0" err="1"/>
              <a:t>frío</a:t>
            </a:r>
            <a:endParaRPr lang="en-US" sz="26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9906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7DF04B-6C69-0A08-5AA8-32B1483B3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 dirty="0" err="1"/>
              <a:t>Proteger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</a:t>
            </a:r>
          </a:p>
        </p:txBody>
      </p:sp>
      <p:pic>
        <p:nvPicPr>
          <p:cNvPr id="5" name="Picture 4" descr="An employee looking at a construction site in the background that is covered in snow. ">
            <a:extLst>
              <a:ext uri="{FF2B5EF4-FFF2-40B4-BE49-F238E27FC236}">
                <a16:creationId xmlns:a16="http://schemas.microsoft.com/office/drawing/2014/main" id="{DE8353C9-6CD6-3C0A-2557-DFE70E51DC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8075987" y="1354886"/>
            <a:ext cx="3735013" cy="4148227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D7EB551C-0028-96DE-B48A-6CF5EBA66F92}"/>
              </a:ext>
            </a:extLst>
          </p:cNvPr>
          <p:cNvSpPr txBox="1">
            <a:spLocks/>
          </p:cNvSpPr>
          <p:nvPr/>
        </p:nvSpPr>
        <p:spPr>
          <a:xfrm>
            <a:off x="125038" y="1494288"/>
            <a:ext cx="7981951" cy="470223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err="1"/>
              <a:t>Establezca</a:t>
            </a:r>
            <a:r>
              <a:rPr lang="en-US" sz="3000" dirty="0"/>
              <a:t> un </a:t>
            </a:r>
            <a:r>
              <a:rPr lang="en-US" sz="3000" dirty="0" err="1"/>
              <a:t>programa</a:t>
            </a:r>
            <a:r>
              <a:rPr lang="en-US" sz="3000" dirty="0"/>
              <a:t> de </a:t>
            </a:r>
            <a:r>
              <a:rPr lang="en-US" sz="3000" dirty="0" err="1"/>
              <a:t>prevención</a:t>
            </a:r>
            <a:r>
              <a:rPr lang="en-US" sz="3000" dirty="0"/>
              <a:t> de las </a:t>
            </a:r>
            <a:r>
              <a:rPr lang="en-US" sz="3000" dirty="0" err="1"/>
              <a:t>enfermedades</a:t>
            </a:r>
            <a:r>
              <a:rPr lang="en-US" sz="3000" dirty="0"/>
              <a:t> y </a:t>
            </a:r>
            <a:r>
              <a:rPr lang="en-US" sz="3000" dirty="0" err="1"/>
              <a:t>lesiones</a:t>
            </a:r>
            <a:r>
              <a:rPr lang="en-US" sz="3000" dirty="0"/>
              <a:t> </a:t>
            </a:r>
            <a:r>
              <a:rPr lang="en-US" sz="3000" dirty="0" err="1"/>
              <a:t>por</a:t>
            </a:r>
            <a:r>
              <a:rPr lang="en-US" sz="3000" dirty="0"/>
              <a:t> </a:t>
            </a:r>
            <a:r>
              <a:rPr lang="en-US" sz="3000" dirty="0" err="1"/>
              <a:t>frío</a:t>
            </a:r>
            <a:r>
              <a:rPr lang="en-US" sz="3000" dirty="0"/>
              <a:t> que </a:t>
            </a:r>
            <a:r>
              <a:rPr lang="en-US" sz="3000" dirty="0" err="1"/>
              <a:t>incluya</a:t>
            </a:r>
            <a:r>
              <a:rPr lang="en-US" sz="3000" dirty="0"/>
              <a:t>:</a:t>
            </a:r>
          </a:p>
          <a:p>
            <a:pPr marL="300038" lvl="1" indent="0">
              <a:buFont typeface="Arial"/>
              <a:buNone/>
            </a:pPr>
            <a:r>
              <a:rPr lang="en-US" sz="2700" dirty="0"/>
              <a:t>—</a:t>
            </a:r>
            <a:r>
              <a:rPr lang="en-US" sz="2700" dirty="0" err="1"/>
              <a:t>Supervisión</a:t>
            </a:r>
            <a:r>
              <a:rPr lang="en-US" sz="2700" dirty="0"/>
              <a:t> de </a:t>
            </a:r>
            <a:r>
              <a:rPr lang="en-US" sz="2700" dirty="0" err="1"/>
              <a:t>los</a:t>
            </a:r>
            <a:r>
              <a:rPr lang="en-US" sz="2700" dirty="0"/>
              <a:t> </a:t>
            </a:r>
            <a:r>
              <a:rPr lang="en-US" sz="2700" dirty="0" err="1"/>
              <a:t>trabajadores</a:t>
            </a:r>
            <a:r>
              <a:rPr lang="en-US" sz="2700" dirty="0"/>
              <a:t> </a:t>
            </a:r>
            <a:r>
              <a:rPr lang="en-US" sz="2700" dirty="0" err="1"/>
              <a:t>en</a:t>
            </a:r>
            <a:r>
              <a:rPr lang="en-US" sz="2700" dirty="0"/>
              <a:t> </a:t>
            </a:r>
            <a:r>
              <a:rPr lang="en-US" sz="2700" dirty="0" err="1"/>
              <a:t>condiciones</a:t>
            </a:r>
            <a:r>
              <a:rPr lang="en-US" sz="2700" dirty="0"/>
              <a:t> de 		</a:t>
            </a:r>
            <a:r>
              <a:rPr lang="en-US" sz="2700" dirty="0" err="1"/>
              <a:t>frío</a:t>
            </a:r>
            <a:endParaRPr lang="en-US" sz="2700" dirty="0"/>
          </a:p>
          <a:p>
            <a:pPr marL="300038" lvl="1" indent="0">
              <a:buFont typeface="Arial"/>
              <a:buNone/>
            </a:pPr>
            <a:r>
              <a:rPr lang="en-US" sz="2700" dirty="0"/>
              <a:t>—Sistema de </a:t>
            </a:r>
            <a:r>
              <a:rPr lang="en-US" sz="2700" dirty="0" err="1"/>
              <a:t>compañeros</a:t>
            </a:r>
            <a:endParaRPr lang="en-US" sz="2700" dirty="0"/>
          </a:p>
          <a:p>
            <a:pPr marL="300038" lvl="1" indent="0">
              <a:buFont typeface="Arial"/>
              <a:buNone/>
            </a:pPr>
            <a:r>
              <a:rPr lang="en-US" sz="2700" dirty="0"/>
              <a:t>—</a:t>
            </a:r>
            <a:r>
              <a:rPr lang="en-US" sz="2700" dirty="0" err="1"/>
              <a:t>Garantizar</a:t>
            </a:r>
            <a:r>
              <a:rPr lang="en-US" sz="2700" dirty="0"/>
              <a:t> </a:t>
            </a:r>
            <a:r>
              <a:rPr lang="en-US" sz="2700" dirty="0" err="1"/>
              <a:t>el</a:t>
            </a:r>
            <a:r>
              <a:rPr lang="en-US" sz="2700" dirty="0"/>
              <a:t> </a:t>
            </a:r>
            <a:r>
              <a:rPr lang="en-US" sz="2700" dirty="0" err="1"/>
              <a:t>acceso</a:t>
            </a:r>
            <a:r>
              <a:rPr lang="en-US" sz="2700" dirty="0"/>
              <a:t> a </a:t>
            </a:r>
            <a:r>
              <a:rPr lang="en-US" sz="2700" dirty="0" err="1"/>
              <a:t>áreas</a:t>
            </a:r>
            <a:r>
              <a:rPr lang="en-US" sz="2700" dirty="0"/>
              <a:t> </a:t>
            </a:r>
            <a:r>
              <a:rPr lang="en-US" sz="2700" dirty="0" err="1"/>
              <a:t>cálidas</a:t>
            </a:r>
            <a:r>
              <a:rPr lang="en-US" sz="2700" dirty="0"/>
              <a:t> y a </a:t>
            </a:r>
            <a:r>
              <a:rPr lang="en-US" sz="2700" dirty="0" err="1"/>
              <a:t>lugares</a:t>
            </a:r>
            <a:r>
              <a:rPr lang="en-US" sz="2700" dirty="0"/>
              <a:t> 		    </a:t>
            </a:r>
            <a:r>
              <a:rPr lang="en-US" sz="2700" dirty="0" err="1"/>
              <a:t>donde</a:t>
            </a:r>
            <a:r>
              <a:rPr lang="en-US" sz="2700" dirty="0"/>
              <a:t> </a:t>
            </a:r>
            <a:r>
              <a:rPr lang="en-US" sz="2700" dirty="0" err="1"/>
              <a:t>puedan</a:t>
            </a:r>
            <a:r>
              <a:rPr lang="en-US" sz="2700" dirty="0"/>
              <a:t> </a:t>
            </a:r>
            <a:r>
              <a:rPr lang="en-US" sz="2700" dirty="0" err="1"/>
              <a:t>cambiarse</a:t>
            </a:r>
            <a:r>
              <a:rPr lang="en-US" sz="2700" dirty="0"/>
              <a:t> la </a:t>
            </a:r>
            <a:r>
              <a:rPr lang="en-US" sz="2700" dirty="0" err="1"/>
              <a:t>ropa</a:t>
            </a:r>
            <a:r>
              <a:rPr lang="en-US" sz="2700" dirty="0"/>
              <a:t> </a:t>
            </a:r>
            <a:r>
              <a:rPr lang="en-US" sz="2700" dirty="0" err="1"/>
              <a:t>mojada</a:t>
            </a:r>
            <a:r>
              <a:rPr lang="en-US" sz="2700" dirty="0"/>
              <a:t>.</a:t>
            </a:r>
          </a:p>
          <a:p>
            <a:pPr marL="300038" lvl="1" indent="0">
              <a:buFont typeface="Arial"/>
              <a:buNone/>
            </a:pPr>
            <a:r>
              <a:rPr lang="en-US" sz="2700" dirty="0"/>
              <a:t>—</a:t>
            </a:r>
            <a:r>
              <a:rPr lang="en-US" sz="2700" dirty="0" err="1"/>
              <a:t>Botiquines</a:t>
            </a:r>
            <a:r>
              <a:rPr lang="en-US" sz="2700" dirty="0"/>
              <a:t> de </a:t>
            </a:r>
            <a:r>
              <a:rPr lang="en-US" sz="2700" dirty="0" err="1"/>
              <a:t>primeros</a:t>
            </a:r>
            <a:r>
              <a:rPr lang="en-US" sz="2700" dirty="0"/>
              <a:t> </a:t>
            </a:r>
            <a:r>
              <a:rPr lang="en-US" sz="2700" dirty="0" err="1"/>
              <a:t>auxilios</a:t>
            </a:r>
            <a:r>
              <a:rPr lang="en-US" sz="2700" dirty="0"/>
              <a:t> que </a:t>
            </a:r>
            <a:r>
              <a:rPr lang="en-US" sz="2700" dirty="0" err="1"/>
              <a:t>incluyan</a:t>
            </a:r>
            <a:r>
              <a:rPr lang="en-US" sz="2700" dirty="0"/>
              <a:t> 			</a:t>
            </a:r>
            <a:r>
              <a:rPr lang="en-US" sz="2700" dirty="0" err="1"/>
              <a:t>termómetros</a:t>
            </a:r>
            <a:r>
              <a:rPr lang="en-US" sz="2700" dirty="0"/>
              <a:t> </a:t>
            </a:r>
            <a:r>
              <a:rPr lang="en-US" sz="2700" dirty="0" err="1"/>
              <a:t>médicos</a:t>
            </a:r>
            <a:r>
              <a:rPr lang="en-US" sz="2700" dirty="0"/>
              <a:t> y </a:t>
            </a:r>
            <a:r>
              <a:rPr lang="en-US" sz="2700" dirty="0" err="1"/>
              <a:t>ambientales</a:t>
            </a:r>
            <a:r>
              <a:rPr lang="en-US" sz="2700" dirty="0"/>
              <a:t> y </a:t>
            </a:r>
            <a:r>
              <a:rPr lang="en-US" sz="2700" dirty="0" err="1"/>
              <a:t>compresas</a:t>
            </a:r>
            <a:r>
              <a:rPr lang="en-US" sz="2700" dirty="0"/>
              <a:t>   calientes</a:t>
            </a:r>
          </a:p>
          <a:p>
            <a:pPr marL="300038" lvl="1" indent="0">
              <a:buFont typeface="Arial"/>
              <a:buNone/>
            </a:pPr>
            <a:r>
              <a:rPr lang="en-US" sz="2700" dirty="0"/>
              <a:t>—</a:t>
            </a:r>
            <a:r>
              <a:rPr lang="en-US" sz="2700" dirty="0" err="1"/>
              <a:t>Atención</a:t>
            </a:r>
            <a:r>
              <a:rPr lang="en-US" sz="2700" dirty="0"/>
              <a:t> </a:t>
            </a:r>
            <a:r>
              <a:rPr lang="en-US" sz="2700" dirty="0" err="1"/>
              <a:t>médica</a:t>
            </a:r>
            <a:r>
              <a:rPr lang="en-US" sz="2700" dirty="0"/>
              <a:t> a </a:t>
            </a:r>
            <a:r>
              <a:rPr lang="en-US" sz="2700" dirty="0" err="1"/>
              <a:t>corto</a:t>
            </a:r>
            <a:r>
              <a:rPr lang="en-US" sz="2700" dirty="0"/>
              <a:t> </a:t>
            </a:r>
            <a:r>
              <a:rPr lang="en-US" sz="2700" dirty="0" err="1"/>
              <a:t>plazo</a:t>
            </a:r>
            <a:r>
              <a:rPr lang="en-US" sz="27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5339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BFA36-27AA-014E-27C2-09F20D2F0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Prácticas</a:t>
            </a:r>
            <a:r>
              <a:rPr lang="en-US" sz="2800" dirty="0"/>
              <a:t> de </a:t>
            </a:r>
            <a:r>
              <a:rPr lang="en-US" sz="2800" dirty="0" err="1"/>
              <a:t>seguridad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trabajo</a:t>
            </a:r>
            <a:r>
              <a:rPr lang="en-US" sz="2800" dirty="0"/>
              <a:t> para </a:t>
            </a:r>
            <a:r>
              <a:rPr lang="en-US" sz="2800" dirty="0" err="1"/>
              <a:t>prevenir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estrés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frío</a:t>
            </a:r>
            <a:r>
              <a:rPr lang="en-US" sz="28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05099-D108-04CD-C9B8-44A54AE96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/>
              <a:t>Proporcione</a:t>
            </a:r>
            <a:r>
              <a:rPr lang="en-US" sz="2000" dirty="0"/>
              <a:t> </a:t>
            </a:r>
            <a:r>
              <a:rPr lang="en-US" sz="2000" dirty="0" err="1"/>
              <a:t>líquidos</a:t>
            </a:r>
            <a:r>
              <a:rPr lang="en-US" sz="2000" dirty="0"/>
              <a:t> calientes y </a:t>
            </a:r>
            <a:r>
              <a:rPr lang="en-US" sz="2000" dirty="0" err="1"/>
              <a:t>azucarados</a:t>
            </a:r>
            <a:r>
              <a:rPr lang="en-US" sz="2000" dirty="0"/>
              <a:t> a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trabajadores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Programar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trabajo</a:t>
            </a:r>
            <a:r>
              <a:rPr lang="en-US" sz="2000" dirty="0"/>
              <a:t> </a:t>
            </a:r>
            <a:r>
              <a:rPr lang="en-US" sz="2000" dirty="0" err="1"/>
              <a:t>pesado</a:t>
            </a:r>
            <a:r>
              <a:rPr lang="en-US" sz="2000" dirty="0"/>
              <a:t> </a:t>
            </a:r>
            <a:r>
              <a:rPr lang="en-US" sz="2000" dirty="0" err="1"/>
              <a:t>durante</a:t>
            </a:r>
            <a:r>
              <a:rPr lang="en-US" sz="2000" dirty="0"/>
              <a:t> las horas </a:t>
            </a:r>
            <a:r>
              <a:rPr lang="en-US" sz="2000" dirty="0" err="1"/>
              <a:t>más</a:t>
            </a:r>
            <a:r>
              <a:rPr lang="en-US" sz="2000" dirty="0"/>
              <a:t> </a:t>
            </a:r>
            <a:r>
              <a:rPr lang="en-US" sz="2000" dirty="0" err="1"/>
              <a:t>calurosas</a:t>
            </a:r>
            <a:r>
              <a:rPr lang="en-US" sz="2000" dirty="0"/>
              <a:t> del día</a:t>
            </a:r>
          </a:p>
          <a:p>
            <a:r>
              <a:rPr lang="en-US" sz="2000" dirty="0" err="1"/>
              <a:t>Establezca</a:t>
            </a:r>
            <a:r>
              <a:rPr lang="en-US" sz="2000" dirty="0"/>
              <a:t> un </a:t>
            </a:r>
            <a:r>
              <a:rPr lang="en-US" sz="2000" dirty="0" err="1"/>
              <a:t>sistema</a:t>
            </a:r>
            <a:r>
              <a:rPr lang="en-US" sz="2000" dirty="0"/>
              <a:t> de </a:t>
            </a:r>
            <a:r>
              <a:rPr lang="en-US" sz="2000" dirty="0" err="1"/>
              <a:t>compañeros</a:t>
            </a:r>
            <a:r>
              <a:rPr lang="en-US" sz="2000" dirty="0"/>
              <a:t> para que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trabajadores</a:t>
            </a:r>
            <a:r>
              <a:rPr lang="en-US" sz="2000" dirty="0"/>
              <a:t> </a:t>
            </a:r>
            <a:r>
              <a:rPr lang="en-US" sz="2000" dirty="0" err="1"/>
              <a:t>puedan</a:t>
            </a:r>
            <a:r>
              <a:rPr lang="en-US" sz="2000" dirty="0"/>
              <a:t> </a:t>
            </a:r>
            <a:r>
              <a:rPr lang="en-US" sz="2000" dirty="0" err="1"/>
              <a:t>estar</a:t>
            </a:r>
            <a:r>
              <a:rPr lang="en-US" sz="2000" dirty="0"/>
              <a:t> </a:t>
            </a:r>
            <a:r>
              <a:rPr lang="en-US" sz="2000" dirty="0" err="1"/>
              <a:t>pendientes</a:t>
            </a:r>
            <a:r>
              <a:rPr lang="en-US" sz="2000" dirty="0"/>
              <a:t> </a:t>
            </a:r>
            <a:r>
              <a:rPr lang="en-US" sz="2000" dirty="0" err="1"/>
              <a:t>unos</a:t>
            </a:r>
            <a:r>
              <a:rPr lang="en-US" sz="2000" dirty="0"/>
              <a:t> de </a:t>
            </a:r>
            <a:r>
              <a:rPr lang="en-US" sz="2000" dirty="0" err="1"/>
              <a:t>otros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Reducir</a:t>
            </a:r>
            <a:r>
              <a:rPr lang="en-US" sz="2000" dirty="0"/>
              <a:t> las </a:t>
            </a:r>
            <a:r>
              <a:rPr lang="en-US" sz="2000" dirty="0" err="1"/>
              <a:t>demandas</a:t>
            </a:r>
            <a:r>
              <a:rPr lang="en-US" sz="2000" dirty="0"/>
              <a:t> </a:t>
            </a:r>
            <a:r>
              <a:rPr lang="en-US" sz="2000" dirty="0" err="1"/>
              <a:t>físicas</a:t>
            </a:r>
            <a:r>
              <a:rPr lang="en-US" sz="2000" dirty="0"/>
              <a:t> de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trabajadores</a:t>
            </a:r>
            <a:r>
              <a:rPr lang="en-US" sz="2000" dirty="0"/>
              <a:t> </a:t>
            </a:r>
          </a:p>
          <a:p>
            <a:pPr lvl="1"/>
            <a:r>
              <a:rPr lang="en-US" sz="2000" dirty="0" err="1"/>
              <a:t>Trabajadores</a:t>
            </a:r>
            <a:r>
              <a:rPr lang="en-US" sz="2000" dirty="0"/>
              <a:t> de </a:t>
            </a:r>
            <a:r>
              <a:rPr lang="en-US" sz="2000" dirty="0" err="1"/>
              <a:t>relevo</a:t>
            </a:r>
            <a:endParaRPr lang="en-US" sz="2000" dirty="0"/>
          </a:p>
          <a:p>
            <a:pPr lvl="1"/>
            <a:r>
              <a:rPr lang="en-US" sz="2000" dirty="0" err="1"/>
              <a:t>Alternar</a:t>
            </a:r>
            <a:r>
              <a:rPr lang="en-US" sz="2000" dirty="0"/>
              <a:t>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trabajadores</a:t>
            </a:r>
            <a:endParaRPr lang="en-US" sz="2000" dirty="0"/>
          </a:p>
          <a:p>
            <a:r>
              <a:rPr lang="en-US" sz="2000" dirty="0" err="1"/>
              <a:t>Dejar</a:t>
            </a:r>
            <a:r>
              <a:rPr lang="en-US" sz="2000" dirty="0"/>
              <a:t> que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trabajadores</a:t>
            </a:r>
            <a:r>
              <a:rPr lang="en-US" sz="2000" dirty="0"/>
              <a:t> </a:t>
            </a:r>
            <a:r>
              <a:rPr lang="en-US" sz="2000" dirty="0" err="1"/>
              <a:t>descansen</a:t>
            </a:r>
            <a:r>
              <a:rPr lang="en-US" sz="2000" dirty="0"/>
              <a:t> con </a:t>
            </a:r>
            <a:r>
              <a:rPr lang="en-US" sz="2000" dirty="0" err="1"/>
              <a:t>frecuencia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zonas </a:t>
            </a:r>
            <a:r>
              <a:rPr lang="en-US" sz="2000" dirty="0" err="1"/>
              <a:t>cálidas</a:t>
            </a:r>
            <a:endParaRPr lang="en-US" sz="2000" dirty="0"/>
          </a:p>
          <a:p>
            <a:r>
              <a:rPr lang="en-US" sz="2000" dirty="0" err="1"/>
              <a:t>Aclimatar</a:t>
            </a:r>
            <a:r>
              <a:rPr lang="en-US" sz="2000" dirty="0"/>
              <a:t> a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nuevos</a:t>
            </a:r>
            <a:r>
              <a:rPr lang="en-US" sz="2000" dirty="0"/>
              <a:t> </a:t>
            </a:r>
            <a:r>
              <a:rPr lang="en-US" sz="2000" dirty="0" err="1"/>
              <a:t>trabajadores</a:t>
            </a:r>
            <a:r>
              <a:rPr lang="en-US" sz="2000" dirty="0"/>
              <a:t> y a </a:t>
            </a:r>
            <a:r>
              <a:rPr lang="en-US" sz="2000" dirty="0" err="1"/>
              <a:t>los</a:t>
            </a:r>
            <a:r>
              <a:rPr lang="en-US" sz="2000" dirty="0"/>
              <a:t> que </a:t>
            </a:r>
            <a:r>
              <a:rPr lang="en-US" sz="2000" dirty="0" err="1"/>
              <a:t>vuelven</a:t>
            </a:r>
            <a:r>
              <a:rPr lang="en-US" sz="2000" dirty="0"/>
              <a:t> </a:t>
            </a:r>
            <a:r>
              <a:rPr lang="en-US" sz="2000" dirty="0" err="1"/>
              <a:t>después</a:t>
            </a:r>
            <a:r>
              <a:rPr lang="en-US" sz="2000" dirty="0"/>
              <a:t> de un </a:t>
            </a:r>
            <a:r>
              <a:rPr lang="en-US" sz="2000" dirty="0" err="1"/>
              <a:t>tiempo</a:t>
            </a:r>
            <a:r>
              <a:rPr lang="en-US" sz="2000" dirty="0"/>
              <a:t> de </a:t>
            </a:r>
            <a:r>
              <a:rPr lang="en-US" sz="2000" dirty="0" err="1"/>
              <a:t>ausencia</a:t>
            </a:r>
            <a:endParaRPr lang="en-US" sz="2000" dirty="0"/>
          </a:p>
          <a:p>
            <a:endParaRPr lang="en-US" dirty="0"/>
          </a:p>
        </p:txBody>
      </p:sp>
      <p:pic>
        <p:nvPicPr>
          <p:cNvPr id="6" name="Picture Placeholder 5" descr="Someone pouring a hot liquid from a thermos into a cup in the snow. ">
            <a:extLst>
              <a:ext uri="{FF2B5EF4-FFF2-40B4-BE49-F238E27FC236}">
                <a16:creationId xmlns:a16="http://schemas.microsoft.com/office/drawing/2014/main" id="{250F7F4E-B6C3-9741-7D24-CE8AC4DB65F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159583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558E6F-DC87-C24E-87F0-FF420CE3B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Revisión</a:t>
            </a:r>
            <a:r>
              <a:rPr lang="en-US" dirty="0"/>
              <a:t> de </a:t>
            </a:r>
            <a:r>
              <a:rPr lang="en-US" dirty="0" err="1"/>
              <a:t>conocimientos</a:t>
            </a:r>
            <a:r>
              <a:rPr lang="en-US" dirty="0"/>
              <a:t>: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25A55E-2CC1-F9BD-D2E5-6FD864084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/>
              <a:buAutoNum type="arabicPeriod"/>
            </a:pPr>
            <a:r>
              <a:rPr lang="en-US" sz="2800" dirty="0" err="1"/>
              <a:t>Enumere</a:t>
            </a:r>
            <a:r>
              <a:rPr lang="en-US" sz="2800" dirty="0"/>
              <a:t> 4 </a:t>
            </a:r>
            <a:r>
              <a:rPr lang="en-US" sz="2800" dirty="0" err="1"/>
              <a:t>formas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que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trabajadores</a:t>
            </a:r>
            <a:r>
              <a:rPr lang="en-US" sz="2800" dirty="0"/>
              <a:t> </a:t>
            </a:r>
            <a:r>
              <a:rPr lang="en-US" sz="2800" dirty="0" err="1"/>
              <a:t>pueden</a:t>
            </a:r>
            <a:r>
              <a:rPr lang="en-US" sz="2800" dirty="0"/>
              <a:t> </a:t>
            </a:r>
            <a:r>
              <a:rPr lang="en-US" sz="2800" dirty="0" err="1"/>
              <a:t>protegerse</a:t>
            </a:r>
            <a:r>
              <a:rPr lang="en-US" sz="2800" dirty="0"/>
              <a:t> del </a:t>
            </a:r>
            <a:r>
              <a:rPr lang="en-US" sz="2800" dirty="0" err="1"/>
              <a:t>estrés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frío</a:t>
            </a:r>
            <a:r>
              <a:rPr lang="en-US" sz="2800" dirty="0"/>
              <a:t> </a:t>
            </a:r>
          </a:p>
          <a:p>
            <a:pPr marL="457200" indent="-457200">
              <a:buFont typeface="Arial"/>
              <a:buAutoNum type="arabicPeriod"/>
            </a:pPr>
            <a:r>
              <a:rPr lang="en-US" sz="2800" dirty="0" err="1"/>
              <a:t>Enumera</a:t>
            </a:r>
            <a:r>
              <a:rPr lang="en-US" sz="2800" dirty="0"/>
              <a:t> 4 </a:t>
            </a:r>
            <a:r>
              <a:rPr lang="en-US" sz="2800" dirty="0" err="1"/>
              <a:t>prácticas</a:t>
            </a:r>
            <a:r>
              <a:rPr lang="en-US" sz="2800" dirty="0"/>
              <a:t> </a:t>
            </a:r>
            <a:r>
              <a:rPr lang="en-US" sz="2800" dirty="0" err="1"/>
              <a:t>seguras</a:t>
            </a:r>
            <a:r>
              <a:rPr lang="en-US" sz="2800" dirty="0"/>
              <a:t> que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empleadores</a:t>
            </a:r>
            <a:r>
              <a:rPr lang="en-US" sz="2800" dirty="0"/>
              <a:t> </a:t>
            </a:r>
            <a:r>
              <a:rPr lang="en-US" sz="2800" dirty="0" err="1"/>
              <a:t>pueden</a:t>
            </a:r>
            <a:r>
              <a:rPr lang="en-US" sz="2800" dirty="0"/>
              <a:t> </a:t>
            </a:r>
            <a:r>
              <a:rPr lang="en-US" sz="2800" dirty="0" err="1"/>
              <a:t>establecer</a:t>
            </a:r>
            <a:r>
              <a:rPr lang="en-US" sz="2800" dirty="0"/>
              <a:t> para </a:t>
            </a:r>
            <a:r>
              <a:rPr lang="en-US" sz="2800" dirty="0" err="1"/>
              <a:t>prevenir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estrés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frío</a:t>
            </a:r>
            <a:endParaRPr lang="en-US" sz="2800" dirty="0"/>
          </a:p>
          <a:p>
            <a:pPr marL="457200" indent="-457200">
              <a:buFont typeface="Arial"/>
              <a:buAutoNum type="arabicPeriod"/>
            </a:pPr>
            <a:endParaRPr lang="en-US" sz="2800" dirty="0"/>
          </a:p>
          <a:p>
            <a:pPr marL="457200" indent="-457200">
              <a:buAutoNum type="arabicPeriod"/>
            </a:pPr>
            <a:endParaRPr lang="en-US" sz="2800" dirty="0"/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6372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C8ECDD-96F5-45EE-3F3F-AFC195007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Recursos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para </a:t>
            </a:r>
            <a:r>
              <a:rPr lang="en-US" dirty="0" err="1"/>
              <a:t>trabajadores</a:t>
            </a:r>
            <a:r>
              <a:rPr lang="en-US" dirty="0"/>
              <a:t> y </a:t>
            </a:r>
            <a:r>
              <a:rPr lang="en-US" dirty="0" err="1"/>
              <a:t>empleadores</a:t>
            </a:r>
            <a:r>
              <a:rPr lang="en-US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4319EC-202F-88CF-DE2D-2FB870608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96485"/>
            <a:ext cx="11811000" cy="4225650"/>
          </a:xfrm>
        </p:spPr>
        <p:txBody>
          <a:bodyPr/>
          <a:lstStyle/>
          <a:p>
            <a:r>
              <a:rPr lang="en-US" sz="2800" dirty="0"/>
              <a:t>OSHA </a:t>
            </a:r>
            <a:r>
              <a:rPr lang="en-US" sz="2800" dirty="0" err="1"/>
              <a:t>Página</a:t>
            </a:r>
            <a:r>
              <a:rPr lang="en-US" sz="2800" dirty="0"/>
              <a:t> </a:t>
            </a:r>
            <a:r>
              <a:rPr lang="en-US" sz="2800" dirty="0" err="1"/>
              <a:t>sobre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tiempo</a:t>
            </a:r>
            <a:r>
              <a:rPr lang="en-US" sz="2800" dirty="0"/>
              <a:t> </a:t>
            </a:r>
            <a:r>
              <a:rPr lang="en-US" sz="2800" dirty="0" err="1"/>
              <a:t>invernal</a:t>
            </a:r>
            <a:r>
              <a:rPr lang="en-US" sz="2800" dirty="0"/>
              <a:t>: </a:t>
            </a:r>
            <a:r>
              <a:rPr lang="en-US" sz="2800" dirty="0">
                <a:hlinkClick r:id="rId3"/>
              </a:rPr>
              <a:t>https://</a:t>
            </a:r>
            <a:r>
              <a:rPr lang="en-US" sz="2800" dirty="0" err="1">
                <a:hlinkClick r:id="rId3"/>
              </a:rPr>
              <a:t>www.osha.gov</a:t>
            </a:r>
            <a:r>
              <a:rPr lang="en-US" sz="2800" dirty="0">
                <a:hlinkClick r:id="rId3"/>
              </a:rPr>
              <a:t>/winter-weather/cold-stress</a:t>
            </a:r>
            <a:endParaRPr lang="en-US" sz="2800" dirty="0"/>
          </a:p>
          <a:p>
            <a:r>
              <a:rPr lang="en-US" sz="2800" dirty="0" err="1"/>
              <a:t>Tarjeta</a:t>
            </a:r>
            <a:r>
              <a:rPr lang="en-US" sz="2800" dirty="0"/>
              <a:t> </a:t>
            </a:r>
            <a:r>
              <a:rPr lang="en-US" sz="2800" dirty="0" err="1"/>
              <a:t>informativa</a:t>
            </a:r>
            <a:r>
              <a:rPr lang="en-US" sz="2800" dirty="0"/>
              <a:t> de la OSHA </a:t>
            </a:r>
            <a:r>
              <a:rPr lang="en-US" sz="2800" dirty="0" err="1"/>
              <a:t>sobre</a:t>
            </a:r>
            <a:r>
              <a:rPr lang="en-US" sz="2800" dirty="0"/>
              <a:t> la </a:t>
            </a:r>
            <a:r>
              <a:rPr lang="en-US" sz="2800" dirty="0" err="1"/>
              <a:t>protección</a:t>
            </a:r>
            <a:r>
              <a:rPr lang="en-US" sz="2800" dirty="0"/>
              <a:t> de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trabajadores</a:t>
            </a:r>
            <a:r>
              <a:rPr lang="en-US" sz="2800" dirty="0"/>
              <a:t> contra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estrés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frío</a:t>
            </a:r>
            <a:r>
              <a:rPr lang="en-US" sz="2800" dirty="0"/>
              <a:t>: </a:t>
            </a:r>
            <a:r>
              <a:rPr lang="en-US" sz="2800" dirty="0">
                <a:hlinkClick r:id="rId4"/>
              </a:rPr>
              <a:t>https://www.osha.gov/sites/default/files/publications/OSHA3156.pdf</a:t>
            </a:r>
            <a:endParaRPr lang="en-US" sz="2800" dirty="0"/>
          </a:p>
          <a:p>
            <a:r>
              <a:rPr lang="en-US" sz="2800" dirty="0" err="1"/>
              <a:t>Calculadora</a:t>
            </a:r>
            <a:r>
              <a:rPr lang="en-US" sz="2800" dirty="0"/>
              <a:t> de la </a:t>
            </a:r>
            <a:r>
              <a:rPr lang="en-US" sz="2800" dirty="0" err="1"/>
              <a:t>sensación</a:t>
            </a:r>
            <a:r>
              <a:rPr lang="en-US" sz="2800" dirty="0"/>
              <a:t> </a:t>
            </a:r>
            <a:r>
              <a:rPr lang="en-US" sz="2800" dirty="0" err="1"/>
              <a:t>térmica</a:t>
            </a:r>
            <a:r>
              <a:rPr lang="en-US" sz="2800" dirty="0"/>
              <a:t> del </a:t>
            </a:r>
            <a:r>
              <a:rPr lang="en-US" sz="2800" dirty="0" err="1"/>
              <a:t>Servicio</a:t>
            </a:r>
            <a:r>
              <a:rPr lang="en-US" sz="2800" dirty="0"/>
              <a:t> </a:t>
            </a:r>
            <a:r>
              <a:rPr lang="en-US" sz="2800" dirty="0" err="1"/>
              <a:t>Meteorológico</a:t>
            </a:r>
            <a:r>
              <a:rPr lang="en-US" sz="2800" dirty="0"/>
              <a:t> Nacional (NWS): </a:t>
            </a:r>
            <a:r>
              <a:rPr lang="en-US" sz="2800" dirty="0">
                <a:hlinkClick r:id="rId5"/>
              </a:rPr>
              <a:t>https://</a:t>
            </a:r>
            <a:r>
              <a:rPr lang="en-US" sz="2800" dirty="0" err="1">
                <a:hlinkClick r:id="rId5"/>
              </a:rPr>
              <a:t>www.weather.gov</a:t>
            </a:r>
            <a:r>
              <a:rPr lang="en-US" sz="2800" dirty="0">
                <a:hlinkClick r:id="rId5"/>
              </a:rPr>
              <a:t>/safety/cold-wind-chill-chart</a:t>
            </a:r>
            <a:endParaRPr lang="en-US" sz="2800" dirty="0"/>
          </a:p>
          <a:p>
            <a:r>
              <a:rPr lang="en-US" sz="2800" dirty="0" err="1"/>
              <a:t>Página</a:t>
            </a:r>
            <a:r>
              <a:rPr lang="en-US" sz="2800" dirty="0"/>
              <a:t> </a:t>
            </a:r>
            <a:r>
              <a:rPr lang="en-US" sz="2800" dirty="0" err="1"/>
              <a:t>sobre</a:t>
            </a:r>
            <a:r>
              <a:rPr lang="en-US" sz="2800" dirty="0"/>
              <a:t> </a:t>
            </a:r>
            <a:r>
              <a:rPr lang="en-US" sz="2800" dirty="0" err="1"/>
              <a:t>estrés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frío</a:t>
            </a:r>
            <a:r>
              <a:rPr lang="en-US" sz="2800" dirty="0"/>
              <a:t> del Instituto Nacional de </a:t>
            </a:r>
            <a:r>
              <a:rPr lang="en-US" sz="2800" dirty="0" err="1"/>
              <a:t>Salud</a:t>
            </a:r>
            <a:r>
              <a:rPr lang="en-US" sz="2800" dirty="0"/>
              <a:t> y </a:t>
            </a:r>
            <a:r>
              <a:rPr lang="en-US" sz="2800" dirty="0" err="1"/>
              <a:t>Seguridad</a:t>
            </a:r>
            <a:r>
              <a:rPr lang="en-US" sz="2800" dirty="0"/>
              <a:t> (NIOSH): </a:t>
            </a:r>
            <a:r>
              <a:rPr lang="en-US" sz="2800" dirty="0" err="1">
                <a:hlinkClick r:id="rId6"/>
              </a:rPr>
              <a:t>Estrés</a:t>
            </a:r>
            <a:r>
              <a:rPr lang="en-US" sz="2800" dirty="0">
                <a:hlinkClick r:id="rId6"/>
              </a:rPr>
              <a:t> </a:t>
            </a:r>
            <a:r>
              <a:rPr lang="en-US" sz="2800" dirty="0" err="1">
                <a:hlinkClick r:id="rId6"/>
              </a:rPr>
              <a:t>por</a:t>
            </a:r>
            <a:r>
              <a:rPr lang="en-US" sz="2800" dirty="0">
                <a:hlinkClick r:id="rId6"/>
              </a:rPr>
              <a:t> </a:t>
            </a:r>
            <a:r>
              <a:rPr lang="en-US" sz="2800" dirty="0" err="1">
                <a:hlinkClick r:id="rId6"/>
              </a:rPr>
              <a:t>frío</a:t>
            </a:r>
            <a:r>
              <a:rPr lang="en-US" sz="2800" dirty="0">
                <a:hlinkClick r:id="rId6"/>
              </a:rPr>
              <a:t> | NIOSH | CDC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50727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CC18D-C29B-6181-6594-411E382F3F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Preguntas</a:t>
            </a:r>
            <a:r>
              <a:rPr lang="en-US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558075458"/>
      </p:ext>
    </p:extLst>
  </p:cSld>
  <p:clrMapOvr>
    <a:masterClrMapping/>
  </p:clrMapOvr>
</p:sld>
</file>

<file path=ppt/theme/theme1.xml><?xml version="1.0" encoding="utf-8"?>
<a:theme xmlns:a="http://schemas.openxmlformats.org/drawingml/2006/main" name="SHES">
  <a:themeElements>
    <a:clrScheme name="GaTech">
      <a:dk1>
        <a:srgbClr val="003057"/>
      </a:dk1>
      <a:lt1>
        <a:srgbClr val="FFFFFF"/>
      </a:lt1>
      <a:dk2>
        <a:srgbClr val="B3A369"/>
      </a:dk2>
      <a:lt2>
        <a:srgbClr val="D6DBD4"/>
      </a:lt2>
      <a:accent1>
        <a:srgbClr val="EAAA00"/>
      </a:accent1>
      <a:accent2>
        <a:srgbClr val="54585A"/>
      </a:accent2>
      <a:accent3>
        <a:srgbClr val="7800FF"/>
      </a:accent3>
      <a:accent4>
        <a:srgbClr val="00FFFF"/>
      </a:accent4>
      <a:accent5>
        <a:srgbClr val="FFCC00"/>
      </a:accent5>
      <a:accent6>
        <a:srgbClr val="FF640F"/>
      </a:accent6>
      <a:hlink>
        <a:srgbClr val="2961FF"/>
      </a:hlink>
      <a:folHlink>
        <a:srgbClr val="3A5DAE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ATech_PPTtemplate_2021_wide" id="{E85096BA-033B-D848-B268-A76C8AE5D2A4}" vid="{1C4A0A5B-2267-F04A-B00C-3FCDF7CFA0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GATech_PPTtemplate_2021_wide.potx</Template>
  <TotalTime>51721</TotalTime>
  <Words>14277</Words>
  <Application>Microsoft Office PowerPoint</Application>
  <PresentationFormat>Widescreen</PresentationFormat>
  <Paragraphs>823</Paragraphs>
  <Slides>57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1" baseType="lpstr">
      <vt:lpstr>Arial</vt:lpstr>
      <vt:lpstr>Calibri</vt:lpstr>
      <vt:lpstr>Courier New</vt:lpstr>
      <vt:lpstr>Minion Pro</vt:lpstr>
      <vt:lpstr>MyriadPro</vt:lpstr>
      <vt:lpstr>Open Sans</vt:lpstr>
      <vt:lpstr>Public Sans</vt:lpstr>
      <vt:lpstr>Roboto</vt:lpstr>
      <vt:lpstr>Roboto Regular</vt:lpstr>
      <vt:lpstr>Roboto Slab Bold</vt:lpstr>
      <vt:lpstr>Source Sans Pro</vt:lpstr>
      <vt:lpstr>Times New Roman</vt:lpstr>
      <vt:lpstr>Wingdings</vt:lpstr>
      <vt:lpstr>SHES</vt:lpstr>
      <vt:lpstr>Temperaturas extremas en el lugar de trabajo</vt:lpstr>
      <vt:lpstr>Abarcaremos:</vt:lpstr>
      <vt:lpstr>Agenda y objetivos de la clase:</vt:lpstr>
      <vt:lpstr>Derechos y responsabilidades del patrono  </vt:lpstr>
      <vt:lpstr>Derechos de los trabajadores </vt:lpstr>
      <vt:lpstr>Derechos de los trabajadores (continuación)</vt:lpstr>
      <vt:lpstr>Trabajar en condiciones de calor extremo</vt:lpstr>
      <vt:lpstr>¿Conoce los hechos?</vt:lpstr>
      <vt:lpstr>¿Por qué debemos preocuparnos?</vt:lpstr>
      <vt:lpstr>¿Por qué debemos preocuparnos? (Continuación)</vt:lpstr>
      <vt:lpstr>Estrés por calor</vt:lpstr>
      <vt:lpstr>¿Qué es el estrés por calor? </vt:lpstr>
      <vt:lpstr>Factores que reducen la tolerancia al calor</vt:lpstr>
      <vt:lpstr>Tipos de trastornos por estrés por calor</vt:lpstr>
      <vt:lpstr>Señales de comportamiento de los trastornos por estrés por calor </vt:lpstr>
      <vt:lpstr>Agotamiento por calor</vt:lpstr>
      <vt:lpstr>Síntomas del agotamiento por calor</vt:lpstr>
      <vt:lpstr>Tratamientos de agotamiento por calor</vt:lpstr>
      <vt:lpstr>Golpe de calor  (o Insolación )</vt:lpstr>
      <vt:lpstr>Síntomas de un golpe de calor</vt:lpstr>
      <vt:lpstr>Tratamientos de golpe de calor </vt:lpstr>
      <vt:lpstr>Tratamientos de golpe de calor (continuación)</vt:lpstr>
      <vt:lpstr>Sistema de compañeros de trabajo </vt:lpstr>
      <vt:lpstr>Actividad </vt:lpstr>
      <vt:lpstr>Reggie</vt:lpstr>
      <vt:lpstr>Hallie </vt:lpstr>
      <vt:lpstr>Hallie (Continued) </vt:lpstr>
      <vt:lpstr>Prevención del estrés por calor </vt:lpstr>
      <vt:lpstr>Aclimatación al calor - ¿Qué es?</vt:lpstr>
      <vt:lpstr>Controles de estrés por calor - Planifique con antelación </vt:lpstr>
      <vt:lpstr>Controles de estrés por calor - Planifique con antelación </vt:lpstr>
      <vt:lpstr>Hidratación - Recomendación OSHA</vt:lpstr>
      <vt:lpstr>Tabla de colores de de la orina</vt:lpstr>
      <vt:lpstr>¡Venga a trabajar preparado!</vt:lpstr>
      <vt:lpstr>¡Venga a trabajar preparado! (Continuación)</vt:lpstr>
      <vt:lpstr>Análisis preliminar de riesgos</vt:lpstr>
      <vt:lpstr>Análisis preliminar de riesgos</vt:lpstr>
      <vt:lpstr>Evaluaciones térmicas </vt:lpstr>
      <vt:lpstr>Establezca un Plan de prevención de enfermedades por calor</vt:lpstr>
      <vt:lpstr>EPP/Ropa para prevenir el estrés por calor </vt:lpstr>
      <vt:lpstr>Medidas para prevenir el estrés por calor </vt:lpstr>
      <vt:lpstr>Cómo prevenir el estrés por calor en casa</vt:lpstr>
      <vt:lpstr>Recursos para empresas sobre el estrés por calor </vt:lpstr>
      <vt:lpstr>Estrés por frío </vt:lpstr>
      <vt:lpstr>¿Qué es el estrés por frío? </vt:lpstr>
      <vt:lpstr>¿Quién corre peligro? </vt:lpstr>
      <vt:lpstr>Informe de un caso: Congelamiento</vt:lpstr>
      <vt:lpstr>Trastornos de estrés por frío</vt:lpstr>
      <vt:lpstr>Trastornos por estrés por frío (continuación)</vt:lpstr>
      <vt:lpstr>Cómo protegerse del estrés por frío</vt:lpstr>
      <vt:lpstr>Cómo protegerse del estrés por frío (Cont.)</vt:lpstr>
      <vt:lpstr>Cómo pueden proteger los empleadores a sus trabajadores del estrés por frío </vt:lpstr>
      <vt:lpstr>Proteger a los trabajadores del estrés por frío </vt:lpstr>
      <vt:lpstr>Prácticas de seguridad en el trabajo para prevenir el estrés por frío </vt:lpstr>
      <vt:lpstr>Revisión de conocimientos: Estrés por frío </vt:lpstr>
      <vt:lpstr>Recursos sobre el estrés por frío para trabajadores y empleadores </vt:lpstr>
      <vt:lpstr>¿Preguntas?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Here</dc:title>
  <dc:creator>Ziemer, Mark</dc:creator>
  <cp:lastModifiedBy>Schneider, Rachel A</cp:lastModifiedBy>
  <cp:revision>163</cp:revision>
  <cp:lastPrinted>2024-04-04T02:39:00Z</cp:lastPrinted>
  <dcterms:created xsi:type="dcterms:W3CDTF">2021-10-26T21:29:30Z</dcterms:created>
  <dcterms:modified xsi:type="dcterms:W3CDTF">2024-08-01T21:08:30Z</dcterms:modified>
</cp:coreProperties>
</file>