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172200"/>
          </a:xfrm>
          <a:custGeom>
            <a:avLst/>
            <a:gdLst/>
            <a:ahLst/>
            <a:cxnLst/>
            <a:rect l="l" t="t" r="r" b="b"/>
            <a:pathLst>
              <a:path w="9144000" h="6172200">
                <a:moveTo>
                  <a:pt x="0" y="6172200"/>
                </a:moveTo>
                <a:lnTo>
                  <a:pt x="9144000" y="6172200"/>
                </a:lnTo>
                <a:lnTo>
                  <a:pt x="9144000" y="0"/>
                </a:lnTo>
                <a:lnTo>
                  <a:pt x="0" y="0"/>
                </a:lnTo>
                <a:lnTo>
                  <a:pt x="0" y="61722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58398" y="2315972"/>
            <a:ext cx="6827202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93875" y="3917696"/>
            <a:ext cx="5556250" cy="12439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27456" y="183896"/>
            <a:ext cx="7689087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93141" y="1479296"/>
            <a:ext cx="3818890" cy="40360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78437" y="6674001"/>
            <a:ext cx="1964055" cy="149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729140" y="6525944"/>
            <a:ext cx="2326640" cy="271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8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jpg"/><Relationship Id="rId4" Type="http://schemas.openxmlformats.org/officeDocument/2006/relationships/image" Target="../media/image16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Relationship Id="rId3" Type="http://schemas.openxmlformats.org/officeDocument/2006/relationships/image" Target="../media/image20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Relationship Id="rId3" Type="http://schemas.openxmlformats.org/officeDocument/2006/relationships/image" Target="../media/image24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30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Relationship Id="rId3" Type="http://schemas.openxmlformats.org/officeDocument/2006/relationships/image" Target="../media/image32.jpg"/><Relationship Id="rId4" Type="http://schemas.openxmlformats.org/officeDocument/2006/relationships/image" Target="../media/image33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g"/><Relationship Id="rId3" Type="http://schemas.openxmlformats.org/officeDocument/2006/relationships/image" Target="../media/image37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g"/><Relationship Id="rId3" Type="http://schemas.openxmlformats.org/officeDocument/2006/relationships/image" Target="../media/image39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/>
              <a:t>Tools</a:t>
            </a:r>
            <a:r>
              <a:rPr dirty="0" sz="4400" spc="-40"/>
              <a:t> </a:t>
            </a:r>
            <a:r>
              <a:rPr dirty="0" sz="4400"/>
              <a:t>–</a:t>
            </a:r>
            <a:r>
              <a:rPr dirty="0" sz="4400" spc="-10"/>
              <a:t> </a:t>
            </a:r>
            <a:r>
              <a:rPr dirty="0" sz="4400"/>
              <a:t>Hand</a:t>
            </a:r>
            <a:r>
              <a:rPr dirty="0" sz="4400" spc="-15"/>
              <a:t> </a:t>
            </a:r>
            <a:r>
              <a:rPr dirty="0" sz="4400"/>
              <a:t>and</a:t>
            </a:r>
            <a:r>
              <a:rPr dirty="0" sz="4400" spc="-5"/>
              <a:t> </a:t>
            </a:r>
            <a:r>
              <a:rPr dirty="0" sz="4400" spc="-10"/>
              <a:t>Power</a:t>
            </a:r>
            <a:endParaRPr sz="4400"/>
          </a:p>
        </p:txBody>
      </p:sp>
      <p:sp>
        <p:nvSpPr>
          <p:cNvPr id="3" name="object 3" descr=""/>
          <p:cNvSpPr txBox="1">
            <a:spLocks noGrp="1"/>
          </p:cNvSpPr>
          <p:nvPr>
            <p:ph type="subTitle" idx="4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606550" marR="5080" indent="-1594485">
              <a:lnSpc>
                <a:spcPct val="100000"/>
              </a:lnSpc>
              <a:spcBef>
                <a:spcPts val="95"/>
              </a:spcBef>
            </a:pPr>
            <a:r>
              <a:rPr dirty="0" sz="4000" spc="-35" b="1">
                <a:solidFill>
                  <a:srgbClr val="888888"/>
                </a:solidFill>
                <a:latin typeface="Tahoma"/>
                <a:cs typeface="Tahoma"/>
              </a:rPr>
              <a:t>10-</a:t>
            </a: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Hour</a:t>
            </a:r>
            <a:r>
              <a:rPr dirty="0" sz="4000" spc="-50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spc="-10" b="1">
                <a:solidFill>
                  <a:srgbClr val="888888"/>
                </a:solidFill>
                <a:latin typeface="Tahoma"/>
                <a:cs typeface="Tahoma"/>
              </a:rPr>
              <a:t>Construction Outreach</a:t>
            </a:r>
            <a:endParaRPr sz="40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229485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Introduction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04408" y="1275321"/>
            <a:ext cx="3928745" cy="1625600"/>
          </a:xfrm>
          <a:prstGeom prst="rect">
            <a:avLst/>
          </a:prstGeom>
        </p:spPr>
        <p:txBody>
          <a:bodyPr wrap="square" lIns="0" tIns="6286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495"/>
              </a:spcBef>
            </a:pPr>
            <a:r>
              <a:rPr dirty="0" sz="3200">
                <a:latin typeface="Tahoma"/>
                <a:cs typeface="Tahoma"/>
              </a:rPr>
              <a:t>Fatal</a:t>
            </a:r>
            <a:r>
              <a:rPr dirty="0" sz="3200" spc="-21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Facts:</a:t>
            </a:r>
            <a:endParaRPr sz="3200">
              <a:latin typeface="Tahoma"/>
              <a:cs typeface="Tahoma"/>
            </a:endParaRPr>
          </a:p>
          <a:p>
            <a:pPr algn="just" marL="12700" marR="5080">
              <a:lnSpc>
                <a:spcPts val="2590"/>
              </a:lnSpc>
              <a:spcBef>
                <a:spcPts val="625"/>
              </a:spcBef>
            </a:pPr>
            <a:r>
              <a:rPr dirty="0" sz="2400">
                <a:latin typeface="Tahoma"/>
                <a:cs typeface="Tahoma"/>
              </a:rPr>
              <a:t>Employee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killed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when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struck </a:t>
            </a: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head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by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nail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fired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from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50">
                <a:latin typeface="Tahoma"/>
                <a:cs typeface="Tahoma"/>
              </a:rPr>
              <a:t>a </a:t>
            </a:r>
            <a:r>
              <a:rPr dirty="0" sz="2400" spc="-25">
                <a:latin typeface="Tahoma"/>
                <a:cs typeface="Tahoma"/>
              </a:rPr>
              <a:t>powder-</a:t>
            </a:r>
            <a:r>
              <a:rPr dirty="0" sz="2400">
                <a:latin typeface="Tahoma"/>
                <a:cs typeface="Tahoma"/>
              </a:rPr>
              <a:t>actuated</a:t>
            </a:r>
            <a:r>
              <a:rPr dirty="0" sz="2400" spc="-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tool.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867275" y="1285875"/>
            <a:ext cx="3829050" cy="4133850"/>
            <a:chOff x="4867275" y="1285875"/>
            <a:chExt cx="3829050" cy="41338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76812" y="1295400"/>
              <a:ext cx="3809987" cy="41148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4872037" y="1290637"/>
              <a:ext cx="3819525" cy="4124325"/>
            </a:xfrm>
            <a:custGeom>
              <a:avLst/>
              <a:gdLst/>
              <a:ahLst/>
              <a:cxnLst/>
              <a:rect l="l" t="t" r="r" b="b"/>
              <a:pathLst>
                <a:path w="3819525" h="4124325">
                  <a:moveTo>
                    <a:pt x="0" y="0"/>
                  </a:moveTo>
                  <a:lnTo>
                    <a:pt x="3819525" y="0"/>
                  </a:lnTo>
                  <a:lnTo>
                    <a:pt x="3819525" y="4124325"/>
                  </a:lnTo>
                  <a:lnTo>
                    <a:pt x="0" y="41243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8013038" y="5449618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229485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Introduction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115650"/>
            <a:ext cx="6901815" cy="1195705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 spc="-35">
                <a:latin typeface="Tahoma"/>
                <a:cs typeface="Tahoma"/>
              </a:rPr>
              <a:t>Tools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are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part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our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everyday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lives.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Even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simple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tools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can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be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hazardous.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648330" y="2854070"/>
            <a:ext cx="3914775" cy="2687955"/>
            <a:chOff x="2648330" y="2854070"/>
            <a:chExt cx="3914775" cy="268795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57856" y="2863595"/>
              <a:ext cx="3895343" cy="266852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653093" y="2858833"/>
              <a:ext cx="3905250" cy="2678430"/>
            </a:xfrm>
            <a:custGeom>
              <a:avLst/>
              <a:gdLst/>
              <a:ahLst/>
              <a:cxnLst/>
              <a:rect l="l" t="t" r="r" b="b"/>
              <a:pathLst>
                <a:path w="3905250" h="2678429">
                  <a:moveTo>
                    <a:pt x="0" y="0"/>
                  </a:moveTo>
                  <a:lnTo>
                    <a:pt x="3904869" y="0"/>
                  </a:lnTo>
                  <a:lnTo>
                    <a:pt x="3904869" y="2678049"/>
                  </a:lnTo>
                  <a:lnTo>
                    <a:pt x="0" y="267804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5958812" y="5558740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1938" y="6158738"/>
            <a:ext cx="9169400" cy="699770"/>
            <a:chOff x="-11938" y="6158738"/>
            <a:chExt cx="9169400" cy="699770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61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229485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Introduction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77374" y="1076128"/>
            <a:ext cx="6743700" cy="3536315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dirty="0" sz="3200" spc="-10">
                <a:latin typeface="Tahoma"/>
                <a:cs typeface="Tahoma"/>
              </a:rPr>
              <a:t>Objectives:</a:t>
            </a:r>
            <a:endParaRPr sz="3200">
              <a:latin typeface="Tahoma"/>
              <a:cs typeface="Tahoma"/>
            </a:endParaRPr>
          </a:p>
          <a:p>
            <a:pPr marL="526415" indent="-513715">
              <a:lnSpc>
                <a:spcPct val="100000"/>
              </a:lnSpc>
              <a:spcBef>
                <a:spcPts val="765"/>
              </a:spcBef>
              <a:buAutoNum type="arabicPeriod"/>
              <a:tabLst>
                <a:tab pos="526415" algn="l"/>
              </a:tabLst>
            </a:pPr>
            <a:r>
              <a:rPr dirty="0" sz="3200">
                <a:latin typeface="Tahoma"/>
                <a:cs typeface="Tahoma"/>
              </a:rPr>
              <a:t>Identify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various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types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tools.</a:t>
            </a:r>
            <a:endParaRPr sz="3200">
              <a:latin typeface="Tahoma"/>
              <a:cs typeface="Tahoma"/>
            </a:endParaRPr>
          </a:p>
          <a:p>
            <a:pPr marL="526415" indent="-513715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526415" algn="l"/>
              </a:tabLst>
            </a:pPr>
            <a:r>
              <a:rPr dirty="0" sz="3200">
                <a:latin typeface="Tahoma"/>
                <a:cs typeface="Tahoma"/>
              </a:rPr>
              <a:t>Describe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types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hazards.</a:t>
            </a:r>
            <a:endParaRPr sz="3200">
              <a:latin typeface="Tahoma"/>
              <a:cs typeface="Tahoma"/>
            </a:endParaRPr>
          </a:p>
          <a:p>
            <a:pPr marL="526415" indent="-513715">
              <a:lnSpc>
                <a:spcPct val="100000"/>
              </a:lnSpc>
              <a:spcBef>
                <a:spcPts val="765"/>
              </a:spcBef>
              <a:buAutoNum type="arabicPeriod"/>
              <a:tabLst>
                <a:tab pos="526415" algn="l"/>
              </a:tabLst>
            </a:pPr>
            <a:r>
              <a:rPr dirty="0" sz="3200">
                <a:latin typeface="Tahoma"/>
                <a:cs typeface="Tahoma"/>
              </a:rPr>
              <a:t>Describe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guarding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requirements.</a:t>
            </a:r>
            <a:endParaRPr sz="3200">
              <a:latin typeface="Tahoma"/>
              <a:cs typeface="Tahoma"/>
            </a:endParaRPr>
          </a:p>
          <a:p>
            <a:pPr marL="526415" indent="-513715">
              <a:lnSpc>
                <a:spcPct val="100000"/>
              </a:lnSpc>
              <a:spcBef>
                <a:spcPts val="770"/>
              </a:spcBef>
              <a:buAutoNum type="arabicPeriod"/>
              <a:tabLst>
                <a:tab pos="526415" algn="l"/>
              </a:tabLst>
            </a:pPr>
            <a:r>
              <a:rPr dirty="0" sz="3200">
                <a:latin typeface="Tahoma"/>
                <a:cs typeface="Tahoma"/>
              </a:rPr>
              <a:t>Describe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safe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operation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methods.</a:t>
            </a:r>
            <a:endParaRPr sz="3200">
              <a:latin typeface="Tahoma"/>
              <a:cs typeface="Tahoma"/>
            </a:endParaRPr>
          </a:p>
          <a:p>
            <a:pPr marL="526415" indent="-513715">
              <a:lnSpc>
                <a:spcPct val="100000"/>
              </a:lnSpc>
              <a:spcBef>
                <a:spcPts val="765"/>
              </a:spcBef>
              <a:buAutoNum type="arabicPeriod"/>
              <a:tabLst>
                <a:tab pos="526415" algn="l"/>
              </a:tabLst>
            </a:pPr>
            <a:r>
              <a:rPr dirty="0" sz="3200">
                <a:latin typeface="Tahoma"/>
                <a:cs typeface="Tahoma"/>
              </a:rPr>
              <a:t>Recognize</a:t>
            </a:r>
            <a:r>
              <a:rPr dirty="0" sz="3200" spc="-13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employer</a:t>
            </a:r>
            <a:r>
              <a:rPr dirty="0" sz="3200" spc="-13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requirements.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8" y="6158738"/>
            <a:ext cx="9169400" cy="699770"/>
            <a:chOff x="-11938" y="6158738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1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021839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10"/>
              <a:t>Tools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09182" y="1172973"/>
            <a:ext cx="5666105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Manually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operated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hand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tools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860423" y="1761363"/>
            <a:ext cx="5423535" cy="4135754"/>
            <a:chOff x="1860423" y="1761363"/>
            <a:chExt cx="5423535" cy="4135754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69948" y="1770888"/>
              <a:ext cx="5402032" cy="411465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865185" y="1766125"/>
              <a:ext cx="5414010" cy="4126229"/>
            </a:xfrm>
            <a:custGeom>
              <a:avLst/>
              <a:gdLst/>
              <a:ahLst/>
              <a:cxnLst/>
              <a:rect l="l" t="t" r="r" b="b"/>
              <a:pathLst>
                <a:path w="5414009" h="4126229">
                  <a:moveTo>
                    <a:pt x="0" y="0"/>
                  </a:moveTo>
                  <a:lnTo>
                    <a:pt x="5413629" y="0"/>
                  </a:lnTo>
                  <a:lnTo>
                    <a:pt x="5413629" y="4125849"/>
                  </a:lnTo>
                  <a:lnTo>
                    <a:pt x="0" y="412584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6726428" y="5912591"/>
            <a:ext cx="56197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TEEX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19075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10"/>
              <a:t>Tools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49671" y="516255"/>
            <a:ext cx="2826257" cy="122301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95419" y="2050923"/>
            <a:ext cx="4080509" cy="1634489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02198" y="3905630"/>
            <a:ext cx="3152394" cy="1809750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535940" y="1312717"/>
            <a:ext cx="4176395" cy="317309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 spc="-30">
                <a:latin typeface="Tahoma"/>
                <a:cs typeface="Tahoma"/>
              </a:rPr>
              <a:t>Power-</a:t>
            </a:r>
            <a:r>
              <a:rPr dirty="0" sz="3200">
                <a:latin typeface="Tahoma"/>
                <a:cs typeface="Tahoma"/>
              </a:rPr>
              <a:t>operated</a:t>
            </a:r>
            <a:r>
              <a:rPr dirty="0" sz="3200" spc="-14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tools</a:t>
            </a:r>
            <a:endParaRPr sz="32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spc="-10">
                <a:latin typeface="Tahoma"/>
                <a:cs typeface="Tahoma"/>
              </a:rPr>
              <a:t>Electrical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spc="-10">
                <a:latin typeface="Tahoma"/>
                <a:cs typeface="Tahoma"/>
              </a:rPr>
              <a:t>Pneumatic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Liquid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fuel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spc="-10">
                <a:latin typeface="Tahoma"/>
                <a:cs typeface="Tahoma"/>
              </a:rPr>
              <a:t>Hydraulic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spc="-35">
                <a:latin typeface="Tahoma"/>
                <a:cs typeface="Tahoma"/>
              </a:rPr>
              <a:t>Powder-</a:t>
            </a:r>
            <a:r>
              <a:rPr dirty="0" sz="2800" spc="-10">
                <a:latin typeface="Tahoma"/>
                <a:cs typeface="Tahoma"/>
              </a:rPr>
              <a:t>actuated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770134" y="5843196"/>
            <a:ext cx="10147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1938" y="6158738"/>
            <a:ext cx="9169400" cy="699770"/>
            <a:chOff x="-11938" y="6158738"/>
            <a:chExt cx="9169400" cy="699770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61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dirty="0"/>
              <a:t>Hand</a:t>
            </a:r>
            <a:r>
              <a:rPr dirty="0" spc="-55"/>
              <a:t> </a:t>
            </a:r>
            <a:r>
              <a:rPr dirty="0"/>
              <a:t>and</a:t>
            </a:r>
            <a:r>
              <a:rPr dirty="0" spc="-65"/>
              <a:t> </a:t>
            </a:r>
            <a:r>
              <a:rPr dirty="0"/>
              <a:t>Power</a:t>
            </a:r>
            <a:r>
              <a:rPr dirty="0" spc="-70"/>
              <a:t> </a:t>
            </a:r>
            <a:r>
              <a:rPr dirty="0"/>
              <a:t>Tool</a:t>
            </a:r>
            <a:r>
              <a:rPr dirty="0" spc="-65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194089"/>
            <a:ext cx="3384550" cy="214947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 spc="-30">
                <a:latin typeface="Tahoma"/>
                <a:cs typeface="Tahoma"/>
              </a:rPr>
              <a:t>Types</a:t>
            </a:r>
            <a:r>
              <a:rPr dirty="0" sz="3200" spc="-13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hazards</a:t>
            </a:r>
            <a:endParaRPr sz="32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spc="-40">
                <a:latin typeface="Tahoma"/>
                <a:cs typeface="Tahoma"/>
              </a:rPr>
              <a:t>Struck-</a:t>
            </a:r>
            <a:r>
              <a:rPr dirty="0" sz="2800" spc="-25">
                <a:latin typeface="Tahoma"/>
                <a:cs typeface="Tahoma"/>
              </a:rPr>
              <a:t>by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spc="-10">
                <a:latin typeface="Tahoma"/>
                <a:cs typeface="Tahoma"/>
              </a:rPr>
              <a:t>Electrical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spc="-30">
                <a:latin typeface="Tahoma"/>
                <a:cs typeface="Tahoma"/>
              </a:rPr>
              <a:t>Caught-</a:t>
            </a:r>
            <a:r>
              <a:rPr dirty="0" sz="2800" spc="-25">
                <a:latin typeface="Tahoma"/>
                <a:cs typeface="Tahoma"/>
              </a:rPr>
              <a:t>in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960239" y="1261491"/>
            <a:ext cx="3222625" cy="2005330"/>
            <a:chOff x="4960239" y="1261491"/>
            <a:chExt cx="3222625" cy="200533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69764" y="1271016"/>
              <a:ext cx="3203447" cy="198575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4965001" y="1266253"/>
              <a:ext cx="3213100" cy="1995805"/>
            </a:xfrm>
            <a:custGeom>
              <a:avLst/>
              <a:gdLst/>
              <a:ahLst/>
              <a:cxnLst/>
              <a:rect l="l" t="t" r="r" b="b"/>
              <a:pathLst>
                <a:path w="3213100" h="1995804">
                  <a:moveTo>
                    <a:pt x="0" y="0"/>
                  </a:moveTo>
                  <a:lnTo>
                    <a:pt x="3212972" y="0"/>
                  </a:lnTo>
                  <a:lnTo>
                    <a:pt x="3212972" y="1995297"/>
                  </a:lnTo>
                  <a:lnTo>
                    <a:pt x="0" y="199529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576222" y="3289952"/>
            <a:ext cx="595630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960239" y="3520059"/>
            <a:ext cx="3184525" cy="2236470"/>
            <a:chOff x="4960239" y="3520059"/>
            <a:chExt cx="3184525" cy="223647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69764" y="3529584"/>
              <a:ext cx="3165346" cy="2217405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4965001" y="3524821"/>
              <a:ext cx="3175000" cy="2226945"/>
            </a:xfrm>
            <a:custGeom>
              <a:avLst/>
              <a:gdLst/>
              <a:ahLst/>
              <a:cxnLst/>
              <a:rect l="l" t="t" r="r" b="b"/>
              <a:pathLst>
                <a:path w="3175000" h="2226945">
                  <a:moveTo>
                    <a:pt x="0" y="0"/>
                  </a:moveTo>
                  <a:lnTo>
                    <a:pt x="3174872" y="0"/>
                  </a:lnTo>
                  <a:lnTo>
                    <a:pt x="3174872" y="2226945"/>
                  </a:lnTo>
                  <a:lnTo>
                    <a:pt x="0" y="222694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6165601" y="5792109"/>
            <a:ext cx="2005964" cy="269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57505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114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Susan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Harwood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Grant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Number</a:t>
            </a:r>
            <a:r>
              <a:rPr dirty="0" sz="800" spc="50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SH-</a:t>
            </a:r>
            <a:r>
              <a:rPr dirty="0" sz="800" spc="-10">
                <a:latin typeface="Calibri"/>
                <a:cs typeface="Calibri"/>
              </a:rPr>
              <a:t>17792-08-60-F-</a:t>
            </a:r>
            <a:r>
              <a:rPr dirty="0" sz="800">
                <a:latin typeface="Calibri"/>
                <a:cs typeface="Calibri"/>
              </a:rPr>
              <a:t>48</a:t>
            </a:r>
            <a:r>
              <a:rPr dirty="0" sz="800" spc="-5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by</a:t>
            </a:r>
            <a:r>
              <a:rPr dirty="0" sz="800" spc="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Compacion</a:t>
            </a:r>
            <a:r>
              <a:rPr dirty="0" sz="800" spc="2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Foundation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13" name="object 13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6" name="object 1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dirty="0"/>
              <a:t>Hand</a:t>
            </a:r>
            <a:r>
              <a:rPr dirty="0" spc="-55"/>
              <a:t> </a:t>
            </a:r>
            <a:r>
              <a:rPr dirty="0"/>
              <a:t>and</a:t>
            </a:r>
            <a:r>
              <a:rPr dirty="0" spc="-65"/>
              <a:t> </a:t>
            </a:r>
            <a:r>
              <a:rPr dirty="0"/>
              <a:t>Power</a:t>
            </a:r>
            <a:r>
              <a:rPr dirty="0" spc="-70"/>
              <a:t> </a:t>
            </a:r>
            <a:r>
              <a:rPr dirty="0"/>
              <a:t>Tool</a:t>
            </a:r>
            <a:r>
              <a:rPr dirty="0" spc="-65"/>
              <a:t> </a:t>
            </a:r>
            <a:r>
              <a:rPr dirty="0" spc="-10"/>
              <a:t>Hazards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12866" y="2962275"/>
            <a:ext cx="2838450" cy="2838450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993139" y="1240963"/>
            <a:ext cx="5265420" cy="1562100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770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>
                <a:latin typeface="Tahoma"/>
                <a:cs typeface="Tahoma"/>
              </a:rPr>
              <a:t>Harmful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materials</a:t>
            </a:r>
            <a:endParaRPr sz="2800">
              <a:latin typeface="Tahoma"/>
              <a:cs typeface="Tahoma"/>
            </a:endParaRPr>
          </a:p>
          <a:p>
            <a:pPr marL="2984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 spc="-25">
                <a:latin typeface="Tahoma"/>
                <a:cs typeface="Tahoma"/>
              </a:rPr>
              <a:t>Trips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slips</a:t>
            </a:r>
            <a:endParaRPr sz="2800">
              <a:latin typeface="Tahoma"/>
              <a:cs typeface="Tahoma"/>
            </a:endParaRPr>
          </a:p>
          <a:p>
            <a:pPr marL="2984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>
                <a:latin typeface="Tahoma"/>
                <a:cs typeface="Tahoma"/>
              </a:rPr>
              <a:t>Sharp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edges/protruding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objects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904875" y="2962275"/>
            <a:ext cx="3664585" cy="2838450"/>
            <a:chOff x="904875" y="2962275"/>
            <a:chExt cx="3664585" cy="283845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4400" y="2971800"/>
              <a:ext cx="3645407" cy="2819387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909637" y="2967037"/>
              <a:ext cx="3655060" cy="2828925"/>
            </a:xfrm>
            <a:custGeom>
              <a:avLst/>
              <a:gdLst/>
              <a:ahLst/>
              <a:cxnLst/>
              <a:rect l="l" t="t" r="r" b="b"/>
              <a:pathLst>
                <a:path w="3655060" h="2828925">
                  <a:moveTo>
                    <a:pt x="0" y="0"/>
                  </a:moveTo>
                  <a:lnTo>
                    <a:pt x="3654933" y="0"/>
                  </a:lnTo>
                  <a:lnTo>
                    <a:pt x="3654933" y="2828925"/>
                  </a:lnTo>
                  <a:lnTo>
                    <a:pt x="0" y="28289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935766" y="5816600"/>
            <a:ext cx="251904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OSHA,</a:t>
            </a:r>
            <a:r>
              <a:rPr dirty="0" sz="800" spc="-4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courtesy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New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Jersey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Department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Health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607298" y="5816600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-11938" y="6158738"/>
            <a:ext cx="9169400" cy="699770"/>
            <a:chOff x="-11938" y="6158738"/>
            <a:chExt cx="9169400" cy="699770"/>
          </a:xfrm>
        </p:grpSpPr>
        <p:sp>
          <p:nvSpPr>
            <p:cNvPr id="11" name="object 11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761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dirty="0"/>
              <a:t>Hand</a:t>
            </a:r>
            <a:r>
              <a:rPr dirty="0" spc="-55"/>
              <a:t> </a:t>
            </a:r>
            <a:r>
              <a:rPr dirty="0"/>
              <a:t>and</a:t>
            </a:r>
            <a:r>
              <a:rPr dirty="0" spc="-65"/>
              <a:t> </a:t>
            </a:r>
            <a:r>
              <a:rPr dirty="0"/>
              <a:t>Power</a:t>
            </a:r>
            <a:r>
              <a:rPr dirty="0" spc="-70"/>
              <a:t> </a:t>
            </a:r>
            <a:r>
              <a:rPr dirty="0"/>
              <a:t>Tool</a:t>
            </a:r>
            <a:r>
              <a:rPr dirty="0" spc="-65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4540" y="1074127"/>
            <a:ext cx="6365240" cy="163703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Exposure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hazards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due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using</a:t>
            </a:r>
            <a:endParaRPr sz="32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Wrong</a:t>
            </a:r>
            <a:r>
              <a:rPr dirty="0" sz="2800" spc="-13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tool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spc="-45">
                <a:latin typeface="Tahoma"/>
                <a:cs typeface="Tahoma"/>
              </a:rPr>
              <a:t>Tool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wrong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way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657475" y="2837307"/>
            <a:ext cx="3905250" cy="2933065"/>
            <a:chOff x="2657475" y="2837307"/>
            <a:chExt cx="3905250" cy="29330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667000" y="2846832"/>
              <a:ext cx="3886199" cy="2913887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662237" y="2842069"/>
              <a:ext cx="3895725" cy="2923540"/>
            </a:xfrm>
            <a:custGeom>
              <a:avLst/>
              <a:gdLst/>
              <a:ahLst/>
              <a:cxnLst/>
              <a:rect l="l" t="t" r="r" b="b"/>
              <a:pathLst>
                <a:path w="3895725" h="2923540">
                  <a:moveTo>
                    <a:pt x="0" y="0"/>
                  </a:moveTo>
                  <a:lnTo>
                    <a:pt x="3895725" y="0"/>
                  </a:lnTo>
                  <a:lnTo>
                    <a:pt x="3895725" y="2923413"/>
                  </a:lnTo>
                  <a:lnTo>
                    <a:pt x="0" y="292341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5912967" y="5786752"/>
            <a:ext cx="56197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TEEX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1938" y="6158738"/>
            <a:ext cx="9169400" cy="699770"/>
            <a:chOff x="-11938" y="6158738"/>
            <a:chExt cx="9169400" cy="699770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61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dirty="0"/>
              <a:t>Hand</a:t>
            </a:r>
            <a:r>
              <a:rPr dirty="0" spc="-55"/>
              <a:t> </a:t>
            </a:r>
            <a:r>
              <a:rPr dirty="0"/>
              <a:t>and</a:t>
            </a:r>
            <a:r>
              <a:rPr dirty="0" spc="-65"/>
              <a:t> </a:t>
            </a:r>
            <a:r>
              <a:rPr dirty="0"/>
              <a:t>Power</a:t>
            </a:r>
            <a:r>
              <a:rPr dirty="0" spc="-70"/>
              <a:t> </a:t>
            </a:r>
            <a:r>
              <a:rPr dirty="0"/>
              <a:t>Tool</a:t>
            </a:r>
            <a:r>
              <a:rPr dirty="0" spc="-65"/>
              <a:t> </a:t>
            </a:r>
            <a:r>
              <a:rPr dirty="0" spc="-10"/>
              <a:t>Hazards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05275" y="3875151"/>
            <a:ext cx="4438650" cy="1760982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526539" y="1373627"/>
            <a:ext cx="4287520" cy="104965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770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>
                <a:latin typeface="Tahoma"/>
                <a:cs typeface="Tahoma"/>
              </a:rPr>
              <a:t>Damaged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broken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tools</a:t>
            </a:r>
            <a:endParaRPr sz="2800">
              <a:latin typeface="Tahoma"/>
              <a:cs typeface="Tahoma"/>
            </a:endParaRPr>
          </a:p>
          <a:p>
            <a:pPr marL="2984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>
                <a:latin typeface="Tahoma"/>
                <a:cs typeface="Tahoma"/>
              </a:rPr>
              <a:t>Dull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tools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0600" y="3134867"/>
            <a:ext cx="2731007" cy="2532887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1069290" y="5693048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985837" y="3130105"/>
            <a:ext cx="2740660" cy="2542540"/>
          </a:xfrm>
          <a:custGeom>
            <a:avLst/>
            <a:gdLst/>
            <a:ahLst/>
            <a:cxnLst/>
            <a:rect l="l" t="t" r="r" b="b"/>
            <a:pathLst>
              <a:path w="2740660" h="2542540">
                <a:moveTo>
                  <a:pt x="0" y="0"/>
                </a:moveTo>
                <a:lnTo>
                  <a:pt x="2740532" y="0"/>
                </a:lnTo>
                <a:lnTo>
                  <a:pt x="2740532" y="2542413"/>
                </a:lnTo>
                <a:lnTo>
                  <a:pt x="0" y="2542413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7547430" y="5657719"/>
            <a:ext cx="96139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TEEX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Harwood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-11938" y="6158738"/>
            <a:ext cx="9169400" cy="699770"/>
            <a:chOff x="-11938" y="6158738"/>
            <a:chExt cx="9169400" cy="699770"/>
          </a:xfrm>
        </p:grpSpPr>
        <p:sp>
          <p:nvSpPr>
            <p:cNvPr id="10" name="object 10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761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95"/>
              </a:spcBef>
            </a:pPr>
            <a:r>
              <a:rPr dirty="0"/>
              <a:t>Hand</a:t>
            </a:r>
            <a:r>
              <a:rPr dirty="0" spc="-55"/>
              <a:t> </a:t>
            </a:r>
            <a:r>
              <a:rPr dirty="0"/>
              <a:t>and</a:t>
            </a:r>
            <a:r>
              <a:rPr dirty="0" spc="-65"/>
              <a:t> </a:t>
            </a:r>
            <a:r>
              <a:rPr dirty="0"/>
              <a:t>Power</a:t>
            </a:r>
            <a:r>
              <a:rPr dirty="0" spc="-70"/>
              <a:t> </a:t>
            </a:r>
            <a:r>
              <a:rPr dirty="0"/>
              <a:t>Tool</a:t>
            </a:r>
            <a:r>
              <a:rPr dirty="0" spc="-65"/>
              <a:t> </a:t>
            </a:r>
            <a:r>
              <a:rPr dirty="0" spc="-10"/>
              <a:t>Hazards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72175" y="3347846"/>
            <a:ext cx="2381250" cy="2564130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993139" y="1032634"/>
            <a:ext cx="7576820" cy="2073910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770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 spc="-35">
                <a:latin typeface="Tahoma"/>
                <a:cs typeface="Tahoma"/>
              </a:rPr>
              <a:t>Spark-</a:t>
            </a:r>
            <a:r>
              <a:rPr dirty="0" sz="2800">
                <a:latin typeface="Tahoma"/>
                <a:cs typeface="Tahoma"/>
              </a:rPr>
              <a:t>producing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tools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near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flammable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sources</a:t>
            </a:r>
            <a:endParaRPr sz="2800">
              <a:latin typeface="Tahoma"/>
              <a:cs typeface="Tahoma"/>
            </a:endParaRPr>
          </a:p>
          <a:p>
            <a:pPr marL="2984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 spc="-30">
                <a:latin typeface="Tahoma"/>
                <a:cs typeface="Tahoma"/>
              </a:rPr>
              <a:t>Tools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not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properly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guarded</a:t>
            </a:r>
            <a:endParaRPr sz="2800">
              <a:latin typeface="Tahoma"/>
              <a:cs typeface="Tahoma"/>
            </a:endParaRPr>
          </a:p>
          <a:p>
            <a:pPr marL="2984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 spc="-30">
                <a:latin typeface="Tahoma"/>
                <a:cs typeface="Tahoma"/>
              </a:rPr>
              <a:t>Tools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not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properly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grounded</a:t>
            </a:r>
            <a:endParaRPr sz="2800">
              <a:latin typeface="Tahoma"/>
              <a:cs typeface="Tahoma"/>
            </a:endParaRPr>
          </a:p>
          <a:p>
            <a:pPr marL="2984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>
                <a:latin typeface="Tahoma"/>
                <a:cs typeface="Tahoma"/>
              </a:rPr>
              <a:t>Inadequate</a:t>
            </a:r>
            <a:r>
              <a:rPr dirty="0" sz="2800" spc="-13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PPE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47902" y="3744086"/>
            <a:ext cx="2152650" cy="2163445"/>
            <a:chOff x="747902" y="3744086"/>
            <a:chExt cx="2152650" cy="216344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7427" y="3753612"/>
              <a:ext cx="2133600" cy="2144267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752665" y="3748849"/>
              <a:ext cx="2143125" cy="2153920"/>
            </a:xfrm>
            <a:custGeom>
              <a:avLst/>
              <a:gdLst/>
              <a:ahLst/>
              <a:cxnLst/>
              <a:rect l="l" t="t" r="r" b="b"/>
              <a:pathLst>
                <a:path w="2143125" h="2153920">
                  <a:moveTo>
                    <a:pt x="0" y="0"/>
                  </a:moveTo>
                  <a:lnTo>
                    <a:pt x="2143125" y="0"/>
                  </a:lnTo>
                  <a:lnTo>
                    <a:pt x="2143125" y="2153793"/>
                  </a:lnTo>
                  <a:lnTo>
                    <a:pt x="0" y="215379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762469" y="5898086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3084195" y="4163186"/>
            <a:ext cx="2715260" cy="1744345"/>
            <a:chOff x="3084195" y="4163186"/>
            <a:chExt cx="2715260" cy="174434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93720" y="4172711"/>
              <a:ext cx="2695955" cy="1725167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3088957" y="4167949"/>
              <a:ext cx="2705735" cy="1734820"/>
            </a:xfrm>
            <a:custGeom>
              <a:avLst/>
              <a:gdLst/>
              <a:ahLst/>
              <a:cxnLst/>
              <a:rect l="l" t="t" r="r" b="b"/>
              <a:pathLst>
                <a:path w="2705735" h="1734820">
                  <a:moveTo>
                    <a:pt x="0" y="0"/>
                  </a:moveTo>
                  <a:lnTo>
                    <a:pt x="2705481" y="0"/>
                  </a:lnTo>
                  <a:lnTo>
                    <a:pt x="2705481" y="1734693"/>
                  </a:lnTo>
                  <a:lnTo>
                    <a:pt x="0" y="173469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3919240" y="5922694"/>
            <a:ext cx="96075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TEEX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Harwood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744104" y="5898086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15" name="object 1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8" name="object 1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672715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Guarding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990769"/>
            <a:ext cx="7885430" cy="206438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Use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guarding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techniques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for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hazards</a:t>
            </a:r>
            <a:endParaRPr sz="3200">
              <a:latin typeface="Tahoma"/>
              <a:cs typeface="Tahoma"/>
            </a:endParaRPr>
          </a:p>
          <a:p>
            <a:pPr lvl="1" marL="755015" marR="861694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800">
                <a:latin typeface="Tahoma"/>
                <a:cs typeface="Tahoma"/>
              </a:rPr>
              <a:t>Motions: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rotating,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in-</a:t>
            </a:r>
            <a:r>
              <a:rPr dirty="0" sz="2800">
                <a:latin typeface="Tahoma"/>
                <a:cs typeface="Tahoma"/>
              </a:rPr>
              <a:t>running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nip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points,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reciprocating,</a:t>
            </a:r>
            <a:r>
              <a:rPr dirty="0" sz="2800" spc="-1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transversing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Actions: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cutting,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punching,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shearing,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bending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98551" y="3181730"/>
            <a:ext cx="3983354" cy="2794635"/>
            <a:chOff x="598551" y="3181730"/>
            <a:chExt cx="3983354" cy="279463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8075" y="3191255"/>
              <a:ext cx="3963923" cy="2775191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03313" y="3186493"/>
              <a:ext cx="3973829" cy="2785110"/>
            </a:xfrm>
            <a:custGeom>
              <a:avLst/>
              <a:gdLst/>
              <a:ahLst/>
              <a:cxnLst/>
              <a:rect l="l" t="t" r="r" b="b"/>
              <a:pathLst>
                <a:path w="3973829" h="2785110">
                  <a:moveTo>
                    <a:pt x="0" y="0"/>
                  </a:moveTo>
                  <a:lnTo>
                    <a:pt x="3973449" y="0"/>
                  </a:lnTo>
                  <a:lnTo>
                    <a:pt x="3973449" y="2784729"/>
                  </a:lnTo>
                  <a:lnTo>
                    <a:pt x="0" y="278472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4803266" y="3209163"/>
            <a:ext cx="3699510" cy="2779395"/>
            <a:chOff x="4803266" y="3209163"/>
            <a:chExt cx="3699510" cy="277939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12791" y="3218688"/>
              <a:ext cx="3680459" cy="2759963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4808029" y="3213925"/>
              <a:ext cx="3689985" cy="2769870"/>
            </a:xfrm>
            <a:custGeom>
              <a:avLst/>
              <a:gdLst/>
              <a:ahLst/>
              <a:cxnLst/>
              <a:rect l="l" t="t" r="r" b="b"/>
              <a:pathLst>
                <a:path w="3689984" h="2769870">
                  <a:moveTo>
                    <a:pt x="0" y="0"/>
                  </a:moveTo>
                  <a:lnTo>
                    <a:pt x="3689985" y="0"/>
                  </a:lnTo>
                  <a:lnTo>
                    <a:pt x="3689985" y="2769489"/>
                  </a:lnTo>
                  <a:lnTo>
                    <a:pt x="0" y="276948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4064348" y="5999571"/>
            <a:ext cx="10147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12" name="object 12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672715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Guarding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074126"/>
            <a:ext cx="5382895" cy="445389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 spc="-10">
                <a:latin typeface="Tahoma"/>
                <a:cs typeface="Tahoma"/>
              </a:rPr>
              <a:t>Guard</a:t>
            </a:r>
            <a:endParaRPr sz="32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Exposed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moving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parts</a:t>
            </a:r>
            <a:endParaRPr sz="2800">
              <a:latin typeface="Tahoma"/>
              <a:cs typeface="Tahoma"/>
            </a:endParaRPr>
          </a:p>
          <a:p>
            <a:pPr lvl="1" marL="755015" marR="508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800">
                <a:latin typeface="Tahoma"/>
                <a:cs typeface="Tahoma"/>
              </a:rPr>
              <a:t>Point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operation,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in-running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nip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points,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rotating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parts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Flying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chips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sparks</a:t>
            </a:r>
            <a:endParaRPr sz="2800">
              <a:latin typeface="Tahoma"/>
              <a:cs typeface="Tahoma"/>
            </a:endParaRPr>
          </a:p>
          <a:p>
            <a:pPr lvl="1" marL="755015" marR="233045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800">
                <a:latin typeface="Tahoma"/>
                <a:cs typeface="Tahoma"/>
              </a:rPr>
              <a:t>Abrasive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wheels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cutting 	blades</a:t>
            </a:r>
            <a:endParaRPr sz="2800">
              <a:latin typeface="Tahoma"/>
              <a:cs typeface="Tahoma"/>
            </a:endParaRPr>
          </a:p>
          <a:p>
            <a:pPr lvl="1" marL="755015" marR="291465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800">
                <a:latin typeface="Tahoma"/>
                <a:cs typeface="Tahoma"/>
              </a:rPr>
              <a:t>Never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remove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guards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when </a:t>
            </a:r>
            <a:r>
              <a:rPr dirty="0" sz="2800" spc="-2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tool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is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use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273927" y="1529714"/>
            <a:ext cx="2152650" cy="1982470"/>
            <a:chOff x="6273927" y="1529714"/>
            <a:chExt cx="2152650" cy="19824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83452" y="1539252"/>
              <a:ext cx="2133599" cy="19629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278689" y="1534477"/>
              <a:ext cx="2143125" cy="1972945"/>
            </a:xfrm>
            <a:custGeom>
              <a:avLst/>
              <a:gdLst/>
              <a:ahLst/>
              <a:cxnLst/>
              <a:rect l="l" t="t" r="r" b="b"/>
              <a:pathLst>
                <a:path w="2143125" h="1972945">
                  <a:moveTo>
                    <a:pt x="0" y="0"/>
                  </a:moveTo>
                  <a:lnTo>
                    <a:pt x="2143125" y="0"/>
                  </a:lnTo>
                  <a:lnTo>
                    <a:pt x="2143125" y="1972437"/>
                  </a:lnTo>
                  <a:lnTo>
                    <a:pt x="0" y="197243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6238875" y="3765422"/>
            <a:ext cx="2188210" cy="1979295"/>
            <a:chOff x="6238875" y="3765422"/>
            <a:chExt cx="2188210" cy="197929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48400" y="3774947"/>
              <a:ext cx="2167051" cy="1959851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6243637" y="3770185"/>
              <a:ext cx="2178685" cy="1969770"/>
            </a:xfrm>
            <a:custGeom>
              <a:avLst/>
              <a:gdLst/>
              <a:ahLst/>
              <a:cxnLst/>
              <a:rect l="l" t="t" r="r" b="b"/>
              <a:pathLst>
                <a:path w="2178684" h="1969770">
                  <a:moveTo>
                    <a:pt x="0" y="0"/>
                  </a:moveTo>
                  <a:lnTo>
                    <a:pt x="2178177" y="0"/>
                  </a:lnTo>
                  <a:lnTo>
                    <a:pt x="2178177" y="1969389"/>
                  </a:lnTo>
                  <a:lnTo>
                    <a:pt x="0" y="196938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6825412" y="5838851"/>
            <a:ext cx="10147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12" name="object 12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672715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Guarding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172973"/>
            <a:ext cx="4772660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Properly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guarded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blower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829686" y="2352675"/>
            <a:ext cx="3484879" cy="3224530"/>
            <a:chOff x="2829686" y="2352675"/>
            <a:chExt cx="3484879" cy="322453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39211" y="2362212"/>
              <a:ext cx="3465575" cy="3204958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834449" y="2357437"/>
              <a:ext cx="3475354" cy="3215005"/>
            </a:xfrm>
            <a:custGeom>
              <a:avLst/>
              <a:gdLst/>
              <a:ahLst/>
              <a:cxnLst/>
              <a:rect l="l" t="t" r="r" b="b"/>
              <a:pathLst>
                <a:path w="3475354" h="3215004">
                  <a:moveTo>
                    <a:pt x="0" y="0"/>
                  </a:moveTo>
                  <a:lnTo>
                    <a:pt x="3475101" y="0"/>
                  </a:lnTo>
                  <a:lnTo>
                    <a:pt x="3475101" y="3214497"/>
                  </a:lnTo>
                  <a:lnTo>
                    <a:pt x="0" y="321449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5702300" y="5592643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1938" y="6158738"/>
            <a:ext cx="9169400" cy="699770"/>
            <a:chOff x="-11938" y="6158738"/>
            <a:chExt cx="9169400" cy="699770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61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714375">
              <a:lnSpc>
                <a:spcPct val="100000"/>
              </a:lnSpc>
              <a:spcBef>
                <a:spcPts val="95"/>
              </a:spcBef>
            </a:pPr>
            <a:r>
              <a:rPr dirty="0"/>
              <a:t>Precautions</a:t>
            </a:r>
            <a:r>
              <a:rPr dirty="0" spc="-80"/>
              <a:t> </a:t>
            </a:r>
            <a:r>
              <a:rPr dirty="0"/>
              <a:t>for</a:t>
            </a:r>
            <a:r>
              <a:rPr dirty="0" spc="-125"/>
              <a:t> </a:t>
            </a:r>
            <a:r>
              <a:rPr dirty="0"/>
              <a:t>Safe</a:t>
            </a:r>
            <a:r>
              <a:rPr dirty="0" spc="-100"/>
              <a:t> </a:t>
            </a:r>
            <a:r>
              <a:rPr dirty="0" spc="-25"/>
              <a:t>Use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4540" y="1172973"/>
            <a:ext cx="7418705" cy="30499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marR="641350" indent="-34353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General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hand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power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tool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safety practices</a:t>
            </a:r>
            <a:endParaRPr sz="32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Keep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tools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clean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well-maintained.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right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tool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it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right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way.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Follow</a:t>
            </a:r>
            <a:r>
              <a:rPr dirty="0" sz="2800" spc="-1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manufacturer’s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instructions.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Wear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proper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PPE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159883" y="4000119"/>
            <a:ext cx="2902585" cy="1976120"/>
            <a:chOff x="5159883" y="4000119"/>
            <a:chExt cx="2902585" cy="197612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69408" y="4009644"/>
              <a:ext cx="2883407" cy="1956101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164645" y="4004881"/>
              <a:ext cx="2893060" cy="1966595"/>
            </a:xfrm>
            <a:custGeom>
              <a:avLst/>
              <a:gdLst/>
              <a:ahLst/>
              <a:cxnLst/>
              <a:rect l="l" t="t" r="r" b="b"/>
              <a:pathLst>
                <a:path w="2893059" h="1966595">
                  <a:moveTo>
                    <a:pt x="0" y="0"/>
                  </a:moveTo>
                  <a:lnTo>
                    <a:pt x="2892933" y="0"/>
                  </a:lnTo>
                  <a:lnTo>
                    <a:pt x="2892933" y="1966340"/>
                  </a:lnTo>
                  <a:lnTo>
                    <a:pt x="0" y="196634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485657" y="5961758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714375">
              <a:lnSpc>
                <a:spcPct val="100000"/>
              </a:lnSpc>
              <a:spcBef>
                <a:spcPts val="95"/>
              </a:spcBef>
            </a:pPr>
            <a:r>
              <a:rPr dirty="0"/>
              <a:t>Precautions</a:t>
            </a:r>
            <a:r>
              <a:rPr dirty="0" spc="-80"/>
              <a:t> </a:t>
            </a:r>
            <a:r>
              <a:rPr dirty="0"/>
              <a:t>for</a:t>
            </a:r>
            <a:r>
              <a:rPr dirty="0" spc="-125"/>
              <a:t> </a:t>
            </a:r>
            <a:r>
              <a:rPr dirty="0"/>
              <a:t>Safe</a:t>
            </a:r>
            <a:r>
              <a:rPr dirty="0" spc="-100"/>
              <a:t> </a:t>
            </a:r>
            <a:r>
              <a:rPr dirty="0" spc="-25"/>
              <a:t>Use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21739" y="916477"/>
            <a:ext cx="6070600" cy="2500630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770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>
                <a:latin typeface="Tahoma"/>
                <a:cs typeface="Tahoma"/>
              </a:rPr>
              <a:t>Practice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good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housekeeping.</a:t>
            </a:r>
            <a:endParaRPr sz="2800">
              <a:latin typeface="Tahoma"/>
              <a:cs typeface="Tahoma"/>
            </a:endParaRPr>
          </a:p>
          <a:p>
            <a:pPr marL="2984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>
                <a:latin typeface="Tahoma"/>
                <a:cs typeface="Tahoma"/>
              </a:rPr>
              <a:t>Keep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areas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well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lit.</a:t>
            </a:r>
            <a:endParaRPr sz="2800">
              <a:latin typeface="Tahoma"/>
              <a:cs typeface="Tahoma"/>
            </a:endParaRPr>
          </a:p>
          <a:p>
            <a:pPr marL="297815" marR="508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800">
                <a:latin typeface="Tahoma"/>
                <a:cs typeface="Tahoma"/>
              </a:rPr>
              <a:t>Inspect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tools;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remove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from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service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if </a:t>
            </a:r>
            <a:r>
              <a:rPr dirty="0" sz="2800" spc="-25">
                <a:latin typeface="Tahoma"/>
                <a:cs typeface="Tahoma"/>
              </a:rPr>
              <a:t>	</a:t>
            </a:r>
            <a:r>
              <a:rPr dirty="0" sz="2800" spc="-10">
                <a:latin typeface="Tahoma"/>
                <a:cs typeface="Tahoma"/>
              </a:rPr>
              <a:t>needed.</a:t>
            </a:r>
            <a:endParaRPr sz="2800">
              <a:latin typeface="Tahoma"/>
              <a:cs typeface="Tahoma"/>
            </a:endParaRPr>
          </a:p>
          <a:p>
            <a:pPr marL="2984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>
                <a:latin typeface="Tahoma"/>
                <a:cs typeface="Tahoma"/>
              </a:rPr>
              <a:t>Keep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all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cutting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tools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sharp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209675" y="3539871"/>
            <a:ext cx="2585720" cy="2287270"/>
            <a:chOff x="1209675" y="3539871"/>
            <a:chExt cx="2585720" cy="22872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9200" y="3549396"/>
              <a:ext cx="2566415" cy="2267711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214437" y="3544633"/>
              <a:ext cx="2576195" cy="2277745"/>
            </a:xfrm>
            <a:custGeom>
              <a:avLst/>
              <a:gdLst/>
              <a:ahLst/>
              <a:cxnLst/>
              <a:rect l="l" t="t" r="r" b="b"/>
              <a:pathLst>
                <a:path w="2576195" h="2277745">
                  <a:moveTo>
                    <a:pt x="0" y="0"/>
                  </a:moveTo>
                  <a:lnTo>
                    <a:pt x="2575941" y="0"/>
                  </a:lnTo>
                  <a:lnTo>
                    <a:pt x="2575941" y="2277237"/>
                  </a:lnTo>
                  <a:lnTo>
                    <a:pt x="0" y="227723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4562475" y="3524630"/>
            <a:ext cx="3676650" cy="2292985"/>
            <a:chOff x="4562475" y="3524630"/>
            <a:chExt cx="3676650" cy="229298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0" y="3534155"/>
              <a:ext cx="3657599" cy="2273807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4567237" y="3529393"/>
              <a:ext cx="3667125" cy="2283460"/>
            </a:xfrm>
            <a:custGeom>
              <a:avLst/>
              <a:gdLst/>
              <a:ahLst/>
              <a:cxnLst/>
              <a:rect l="l" t="t" r="r" b="b"/>
              <a:pathLst>
                <a:path w="3667125" h="2283460">
                  <a:moveTo>
                    <a:pt x="0" y="0"/>
                  </a:moveTo>
                  <a:lnTo>
                    <a:pt x="3667125" y="0"/>
                  </a:lnTo>
                  <a:lnTo>
                    <a:pt x="3667125" y="2283333"/>
                  </a:lnTo>
                  <a:lnTo>
                    <a:pt x="0" y="228333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3898238" y="5886367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12" name="object 12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714375">
              <a:lnSpc>
                <a:spcPct val="100000"/>
              </a:lnSpc>
              <a:spcBef>
                <a:spcPts val="95"/>
              </a:spcBef>
            </a:pPr>
            <a:r>
              <a:rPr dirty="0"/>
              <a:t>Precautions</a:t>
            </a:r>
            <a:r>
              <a:rPr dirty="0" spc="-80"/>
              <a:t> </a:t>
            </a:r>
            <a:r>
              <a:rPr dirty="0"/>
              <a:t>for</a:t>
            </a:r>
            <a:r>
              <a:rPr dirty="0" spc="-125"/>
              <a:t> </a:t>
            </a:r>
            <a:r>
              <a:rPr dirty="0"/>
              <a:t>Safe</a:t>
            </a:r>
            <a:r>
              <a:rPr dirty="0" spc="-100"/>
              <a:t> </a:t>
            </a:r>
            <a:r>
              <a:rPr dirty="0" spc="-25"/>
              <a:t>Use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074127"/>
            <a:ext cx="5645150" cy="214947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Precautions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for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power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tools</a:t>
            </a:r>
            <a:endParaRPr sz="32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Disconnect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from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power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source.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Keep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people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at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safe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distance.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Secure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work.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038475" y="3343275"/>
            <a:ext cx="3067050" cy="2559685"/>
            <a:chOff x="3038475" y="3343275"/>
            <a:chExt cx="3067050" cy="255968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0" y="3352800"/>
              <a:ext cx="3047987" cy="2540507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043237" y="3348037"/>
              <a:ext cx="3057525" cy="2550160"/>
            </a:xfrm>
            <a:custGeom>
              <a:avLst/>
              <a:gdLst/>
              <a:ahLst/>
              <a:cxnLst/>
              <a:rect l="l" t="t" r="r" b="b"/>
              <a:pathLst>
                <a:path w="3057525" h="2550160">
                  <a:moveTo>
                    <a:pt x="0" y="0"/>
                  </a:moveTo>
                  <a:lnTo>
                    <a:pt x="3057525" y="0"/>
                  </a:lnTo>
                  <a:lnTo>
                    <a:pt x="3057525" y="2550033"/>
                  </a:lnTo>
                  <a:lnTo>
                    <a:pt x="0" y="255003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5422238" y="5906183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1938" y="6158738"/>
            <a:ext cx="9169400" cy="699770"/>
            <a:chOff x="-11938" y="6158738"/>
            <a:chExt cx="9169400" cy="699770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61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714375">
              <a:lnSpc>
                <a:spcPct val="100000"/>
              </a:lnSpc>
              <a:spcBef>
                <a:spcPts val="95"/>
              </a:spcBef>
            </a:pPr>
            <a:r>
              <a:rPr dirty="0"/>
              <a:t>Precautions</a:t>
            </a:r>
            <a:r>
              <a:rPr dirty="0" spc="-80"/>
              <a:t> </a:t>
            </a:r>
            <a:r>
              <a:rPr dirty="0"/>
              <a:t>for</a:t>
            </a:r>
            <a:r>
              <a:rPr dirty="0" spc="-125"/>
              <a:t> </a:t>
            </a:r>
            <a:r>
              <a:rPr dirty="0"/>
              <a:t>Safe</a:t>
            </a:r>
            <a:r>
              <a:rPr dirty="0" spc="-100"/>
              <a:t> </a:t>
            </a:r>
            <a:r>
              <a:rPr dirty="0" spc="-25"/>
              <a:t>Use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450339" y="1088564"/>
            <a:ext cx="5938520" cy="2585720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770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>
                <a:latin typeface="Tahoma"/>
                <a:cs typeface="Tahoma"/>
              </a:rPr>
              <a:t>Avoid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accidental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start-</a:t>
            </a:r>
            <a:r>
              <a:rPr dirty="0" sz="2800" spc="-20">
                <a:latin typeface="Tahoma"/>
                <a:cs typeface="Tahoma"/>
              </a:rPr>
              <a:t>ups.</a:t>
            </a:r>
            <a:endParaRPr sz="2800">
              <a:latin typeface="Tahoma"/>
              <a:cs typeface="Tahoma"/>
            </a:endParaRPr>
          </a:p>
          <a:p>
            <a:pPr marL="2984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>
                <a:latin typeface="Tahoma"/>
                <a:cs typeface="Tahoma"/>
              </a:rPr>
              <a:t>Fit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guards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safety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switches.</a:t>
            </a:r>
            <a:endParaRPr sz="2800">
              <a:latin typeface="Tahoma"/>
              <a:cs typeface="Tahoma"/>
            </a:endParaRPr>
          </a:p>
          <a:p>
            <a:pPr marL="2984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>
                <a:latin typeface="Tahoma"/>
                <a:cs typeface="Tahoma"/>
              </a:rPr>
              <a:t>Maintain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good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footing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balance.</a:t>
            </a:r>
            <a:endParaRPr sz="2800">
              <a:latin typeface="Tahoma"/>
              <a:cs typeface="Tahoma"/>
            </a:endParaRPr>
          </a:p>
          <a:p>
            <a:pPr marL="2984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>
                <a:latin typeface="Tahoma"/>
                <a:cs typeface="Tahoma"/>
              </a:rPr>
              <a:t>Wear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proper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clothing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task.</a:t>
            </a:r>
            <a:endParaRPr sz="2800">
              <a:latin typeface="Tahoma"/>
              <a:cs typeface="Tahoma"/>
            </a:endParaRPr>
          </a:p>
          <a:p>
            <a:pPr marL="2984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>
                <a:latin typeface="Tahoma"/>
                <a:cs typeface="Tahoma"/>
              </a:rPr>
              <a:t>Safeguard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exposed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moving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parts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267075" y="4333875"/>
            <a:ext cx="2609850" cy="1755139"/>
            <a:chOff x="3267075" y="4333875"/>
            <a:chExt cx="2609850" cy="1755139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76600" y="4343400"/>
              <a:ext cx="2590787" cy="173583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271837" y="4338637"/>
              <a:ext cx="2600325" cy="1745614"/>
            </a:xfrm>
            <a:custGeom>
              <a:avLst/>
              <a:gdLst/>
              <a:ahLst/>
              <a:cxnLst/>
              <a:rect l="l" t="t" r="r" b="b"/>
              <a:pathLst>
                <a:path w="2600325" h="1745614">
                  <a:moveTo>
                    <a:pt x="0" y="0"/>
                  </a:moveTo>
                  <a:lnTo>
                    <a:pt x="2600325" y="0"/>
                  </a:lnTo>
                  <a:lnTo>
                    <a:pt x="2600325" y="1745361"/>
                  </a:lnTo>
                  <a:lnTo>
                    <a:pt x="0" y="174536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5904838" y="5951837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714375">
              <a:lnSpc>
                <a:spcPct val="100000"/>
              </a:lnSpc>
              <a:spcBef>
                <a:spcPts val="95"/>
              </a:spcBef>
            </a:pPr>
            <a:r>
              <a:rPr dirty="0"/>
              <a:t>Precautions</a:t>
            </a:r>
            <a:r>
              <a:rPr dirty="0" spc="-80"/>
              <a:t> </a:t>
            </a:r>
            <a:r>
              <a:rPr dirty="0"/>
              <a:t>for</a:t>
            </a:r>
            <a:r>
              <a:rPr dirty="0" spc="-125"/>
              <a:t> </a:t>
            </a:r>
            <a:r>
              <a:rPr dirty="0"/>
              <a:t>Safe</a:t>
            </a:r>
            <a:r>
              <a:rPr dirty="0" spc="-100"/>
              <a:t> </a:t>
            </a:r>
            <a:r>
              <a:rPr dirty="0" spc="-25"/>
              <a:t>Use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41595" y="3413378"/>
            <a:ext cx="2823210" cy="2474214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764540" y="1025446"/>
            <a:ext cx="7787005" cy="214947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Electrical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tools:</a:t>
            </a:r>
            <a:endParaRPr sz="32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Remove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from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service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tag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damaged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tools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Protect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against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shock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Never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remove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third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prong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522094" y="3417951"/>
            <a:ext cx="2495550" cy="2491105"/>
            <a:chOff x="1522094" y="3417951"/>
            <a:chExt cx="2495550" cy="249110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31619" y="3427476"/>
              <a:ext cx="2476207" cy="2471928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526857" y="3422713"/>
              <a:ext cx="2486025" cy="2481580"/>
            </a:xfrm>
            <a:custGeom>
              <a:avLst/>
              <a:gdLst/>
              <a:ahLst/>
              <a:cxnLst/>
              <a:rect l="l" t="t" r="r" b="b"/>
              <a:pathLst>
                <a:path w="2486025" h="2481579">
                  <a:moveTo>
                    <a:pt x="0" y="0"/>
                  </a:moveTo>
                  <a:lnTo>
                    <a:pt x="2486025" y="0"/>
                  </a:lnTo>
                  <a:lnTo>
                    <a:pt x="2486025" y="2481453"/>
                  </a:lnTo>
                  <a:lnTo>
                    <a:pt x="0" y="248145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1610765" y="5916927"/>
            <a:ext cx="62738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NIOSH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7353013" y="5924585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-11938" y="6158738"/>
            <a:ext cx="9169400" cy="699770"/>
            <a:chOff x="-11938" y="6158738"/>
            <a:chExt cx="9169400" cy="699770"/>
          </a:xfrm>
        </p:grpSpPr>
        <p:sp>
          <p:nvSpPr>
            <p:cNvPr id="11" name="object 11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761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714375">
              <a:lnSpc>
                <a:spcPct val="100000"/>
              </a:lnSpc>
              <a:spcBef>
                <a:spcPts val="95"/>
              </a:spcBef>
            </a:pPr>
            <a:r>
              <a:rPr dirty="0"/>
              <a:t>Precautions</a:t>
            </a:r>
            <a:r>
              <a:rPr dirty="0" spc="-80"/>
              <a:t> </a:t>
            </a:r>
            <a:r>
              <a:rPr dirty="0"/>
              <a:t>for</a:t>
            </a:r>
            <a:r>
              <a:rPr dirty="0" spc="-125"/>
              <a:t> </a:t>
            </a:r>
            <a:r>
              <a:rPr dirty="0"/>
              <a:t>Safe</a:t>
            </a:r>
            <a:r>
              <a:rPr dirty="0" spc="-100"/>
              <a:t> </a:t>
            </a:r>
            <a:r>
              <a:rPr dirty="0" spc="-25"/>
              <a:t>Use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38275" y="3300603"/>
            <a:ext cx="2367533" cy="2556510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1514716" y="1278172"/>
            <a:ext cx="3183255" cy="1562100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770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>
                <a:latin typeface="Tahoma"/>
                <a:cs typeface="Tahoma"/>
              </a:rPr>
              <a:t>Protect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cords</a:t>
            </a:r>
            <a:endParaRPr sz="2800">
              <a:latin typeface="Tahoma"/>
              <a:cs typeface="Tahoma"/>
            </a:endParaRPr>
          </a:p>
          <a:p>
            <a:pPr marL="2984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>
                <a:latin typeface="Tahoma"/>
                <a:cs typeface="Tahoma"/>
              </a:rPr>
              <a:t>Store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properly</a:t>
            </a:r>
            <a:endParaRPr sz="2800">
              <a:latin typeface="Tahoma"/>
              <a:cs typeface="Tahoma"/>
            </a:endParaRPr>
          </a:p>
          <a:p>
            <a:pPr marL="2984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GFCI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AEGC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423901" y="5872566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450966" y="1290447"/>
            <a:ext cx="2483485" cy="4596130"/>
            <a:chOff x="5450966" y="1290447"/>
            <a:chExt cx="2483485" cy="459613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60490" y="1299972"/>
              <a:ext cx="2464126" cy="4576571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5455729" y="1295209"/>
              <a:ext cx="2473960" cy="4586605"/>
            </a:xfrm>
            <a:custGeom>
              <a:avLst/>
              <a:gdLst/>
              <a:ahLst/>
              <a:cxnLst/>
              <a:rect l="l" t="t" r="r" b="b"/>
              <a:pathLst>
                <a:path w="2473959" h="4586605">
                  <a:moveTo>
                    <a:pt x="0" y="0"/>
                  </a:moveTo>
                  <a:lnTo>
                    <a:pt x="2473833" y="0"/>
                  </a:lnTo>
                  <a:lnTo>
                    <a:pt x="2473833" y="4586097"/>
                  </a:lnTo>
                  <a:lnTo>
                    <a:pt x="0" y="458609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7320943" y="5901973"/>
            <a:ext cx="62738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NIOSH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-11938" y="6158738"/>
            <a:ext cx="9169400" cy="699770"/>
            <a:chOff x="-11938" y="6158738"/>
            <a:chExt cx="9169400" cy="699770"/>
          </a:xfrm>
        </p:grpSpPr>
        <p:sp>
          <p:nvSpPr>
            <p:cNvPr id="11" name="object 11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761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714375">
              <a:lnSpc>
                <a:spcPct val="100000"/>
              </a:lnSpc>
              <a:spcBef>
                <a:spcPts val="95"/>
              </a:spcBef>
            </a:pPr>
            <a:r>
              <a:rPr dirty="0"/>
              <a:t>Precautions</a:t>
            </a:r>
            <a:r>
              <a:rPr dirty="0" spc="-80"/>
              <a:t> </a:t>
            </a:r>
            <a:r>
              <a:rPr dirty="0"/>
              <a:t>for</a:t>
            </a:r>
            <a:r>
              <a:rPr dirty="0" spc="-125"/>
              <a:t> </a:t>
            </a:r>
            <a:r>
              <a:rPr dirty="0"/>
              <a:t>Safe</a:t>
            </a:r>
            <a:r>
              <a:rPr dirty="0" spc="-100"/>
              <a:t> </a:t>
            </a:r>
            <a:r>
              <a:rPr dirty="0" spc="-25"/>
              <a:t>Use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074127"/>
            <a:ext cx="7415530" cy="257619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Abrasive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wheels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tools</a:t>
            </a:r>
            <a:endParaRPr sz="32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Equip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guards.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Before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mounting,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inspect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test.</a:t>
            </a:r>
            <a:endParaRPr sz="2800">
              <a:latin typeface="Tahoma"/>
              <a:cs typeface="Tahoma"/>
            </a:endParaRPr>
          </a:p>
          <a:p>
            <a:pPr lvl="1" marL="755015" marR="508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800">
                <a:latin typeface="Tahoma"/>
                <a:cs typeface="Tahoma"/>
              </a:rPr>
              <a:t>Follow</a:t>
            </a:r>
            <a:r>
              <a:rPr dirty="0" sz="2800" spc="-1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manufacturer</a:t>
            </a:r>
            <a:r>
              <a:rPr dirty="0" sz="2800" spc="-1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recommendations</a:t>
            </a:r>
            <a:r>
              <a:rPr dirty="0" sz="2800" spc="-16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for </a:t>
            </a:r>
            <a:r>
              <a:rPr dirty="0" sz="2800" spc="-25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operating</a:t>
            </a:r>
            <a:r>
              <a:rPr dirty="0" sz="2800" spc="-1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speeds.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00075" y="3869054"/>
            <a:ext cx="2198370" cy="2007870"/>
            <a:chOff x="600075" y="3869054"/>
            <a:chExt cx="2198370" cy="20078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3878580"/>
              <a:ext cx="2179319" cy="198881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04837" y="3873817"/>
              <a:ext cx="2188845" cy="1998345"/>
            </a:xfrm>
            <a:custGeom>
              <a:avLst/>
              <a:gdLst/>
              <a:ahLst/>
              <a:cxnLst/>
              <a:rect l="l" t="t" r="r" b="b"/>
              <a:pathLst>
                <a:path w="2188845" h="1998345">
                  <a:moveTo>
                    <a:pt x="0" y="0"/>
                  </a:moveTo>
                  <a:lnTo>
                    <a:pt x="2188845" y="0"/>
                  </a:lnTo>
                  <a:lnTo>
                    <a:pt x="2188845" y="1998345"/>
                  </a:lnTo>
                  <a:lnTo>
                    <a:pt x="0" y="199834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3213735" y="3916298"/>
            <a:ext cx="2000250" cy="1974850"/>
            <a:chOff x="3213735" y="3916298"/>
            <a:chExt cx="2000250" cy="197485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23260" y="3925823"/>
              <a:ext cx="1981199" cy="1955279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3218497" y="3921061"/>
              <a:ext cx="1990725" cy="1965325"/>
            </a:xfrm>
            <a:custGeom>
              <a:avLst/>
              <a:gdLst/>
              <a:ahLst/>
              <a:cxnLst/>
              <a:rect l="l" t="t" r="r" b="b"/>
              <a:pathLst>
                <a:path w="1990725" h="1965325">
                  <a:moveTo>
                    <a:pt x="0" y="0"/>
                  </a:moveTo>
                  <a:lnTo>
                    <a:pt x="1990725" y="0"/>
                  </a:lnTo>
                  <a:lnTo>
                    <a:pt x="1990725" y="1964817"/>
                  </a:lnTo>
                  <a:lnTo>
                    <a:pt x="0" y="196481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3860308" y="5903559"/>
            <a:ext cx="10147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629275" y="3498722"/>
            <a:ext cx="2769870" cy="2388870"/>
            <a:chOff x="5629275" y="3498722"/>
            <a:chExt cx="2769870" cy="2388870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638800" y="3508247"/>
              <a:ext cx="2750067" cy="2367407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5634037" y="3503485"/>
              <a:ext cx="2760345" cy="2379345"/>
            </a:xfrm>
            <a:custGeom>
              <a:avLst/>
              <a:gdLst/>
              <a:ahLst/>
              <a:cxnLst/>
              <a:rect l="l" t="t" r="r" b="b"/>
              <a:pathLst>
                <a:path w="2760345" h="2379345">
                  <a:moveTo>
                    <a:pt x="0" y="0"/>
                  </a:moveTo>
                  <a:lnTo>
                    <a:pt x="2760345" y="0"/>
                  </a:lnTo>
                  <a:lnTo>
                    <a:pt x="2760345" y="2379345"/>
                  </a:lnTo>
                  <a:lnTo>
                    <a:pt x="0" y="2379345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" name="object 14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15" name="object 1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8" name="object 1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714375">
              <a:lnSpc>
                <a:spcPct val="100000"/>
              </a:lnSpc>
              <a:spcBef>
                <a:spcPts val="95"/>
              </a:spcBef>
            </a:pPr>
            <a:r>
              <a:rPr dirty="0"/>
              <a:t>Precautions</a:t>
            </a:r>
            <a:r>
              <a:rPr dirty="0" spc="-80"/>
              <a:t> </a:t>
            </a:r>
            <a:r>
              <a:rPr dirty="0"/>
              <a:t>for</a:t>
            </a:r>
            <a:r>
              <a:rPr dirty="0" spc="-125"/>
              <a:t> </a:t>
            </a:r>
            <a:r>
              <a:rPr dirty="0"/>
              <a:t>Safe</a:t>
            </a:r>
            <a:r>
              <a:rPr dirty="0" spc="-100"/>
              <a:t> </a:t>
            </a:r>
            <a:r>
              <a:rPr dirty="0" spc="-25"/>
              <a:t>Use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97815" marR="5080" indent="-285750">
              <a:lnSpc>
                <a:spcPct val="100000"/>
              </a:lnSpc>
              <a:spcBef>
                <a:spcPts val="95"/>
              </a:spcBef>
              <a:buFont typeface="Arial"/>
              <a:buChar char="–"/>
              <a:tabLst>
                <a:tab pos="299085" algn="l"/>
              </a:tabLst>
            </a:pPr>
            <a:r>
              <a:rPr dirty="0"/>
              <a:t>Accelerate</a:t>
            </a:r>
            <a:r>
              <a:rPr dirty="0" spc="-80"/>
              <a:t> </a:t>
            </a:r>
            <a:r>
              <a:rPr dirty="0"/>
              <a:t>wheel</a:t>
            </a:r>
            <a:r>
              <a:rPr dirty="0" spc="-90"/>
              <a:t> </a:t>
            </a:r>
            <a:r>
              <a:rPr dirty="0" spc="-25"/>
              <a:t>to </a:t>
            </a:r>
            <a:r>
              <a:rPr dirty="0" spc="-25"/>
              <a:t>	</a:t>
            </a:r>
            <a:r>
              <a:rPr dirty="0"/>
              <a:t>operating</a:t>
            </a:r>
            <a:r>
              <a:rPr dirty="0" spc="-150"/>
              <a:t> </a:t>
            </a:r>
            <a:r>
              <a:rPr dirty="0" spc="-20"/>
              <a:t>speed </a:t>
            </a:r>
            <a:r>
              <a:rPr dirty="0" spc="-20"/>
              <a:t>	</a:t>
            </a:r>
            <a:r>
              <a:rPr dirty="0"/>
              <a:t>before</a:t>
            </a:r>
            <a:r>
              <a:rPr dirty="0" spc="-114"/>
              <a:t> </a:t>
            </a:r>
            <a:r>
              <a:rPr dirty="0"/>
              <a:t>beginning</a:t>
            </a:r>
            <a:r>
              <a:rPr dirty="0" spc="-100"/>
              <a:t> </a:t>
            </a:r>
            <a:r>
              <a:rPr dirty="0" spc="-10"/>
              <a:t>task.</a:t>
            </a:r>
          </a:p>
          <a:p>
            <a:pPr marL="297815" marR="2032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299085" algn="l"/>
              </a:tabLst>
            </a:pPr>
            <a:r>
              <a:rPr dirty="0"/>
              <a:t>Do</a:t>
            </a:r>
            <a:r>
              <a:rPr dirty="0" spc="-40"/>
              <a:t> </a:t>
            </a:r>
            <a:r>
              <a:rPr dirty="0"/>
              <a:t>not</a:t>
            </a:r>
            <a:r>
              <a:rPr dirty="0" spc="-30"/>
              <a:t> </a:t>
            </a:r>
            <a:r>
              <a:rPr dirty="0"/>
              <a:t>stand</a:t>
            </a:r>
            <a:r>
              <a:rPr dirty="0" spc="-30"/>
              <a:t> </a:t>
            </a:r>
            <a:r>
              <a:rPr dirty="0"/>
              <a:t>in</a:t>
            </a:r>
            <a:r>
              <a:rPr dirty="0" spc="-40"/>
              <a:t> </a:t>
            </a:r>
            <a:r>
              <a:rPr dirty="0" spc="-20"/>
              <a:t>front </a:t>
            </a:r>
            <a:r>
              <a:rPr dirty="0" spc="-20"/>
              <a:t>	</a:t>
            </a:r>
            <a:r>
              <a:rPr dirty="0"/>
              <a:t>of</a:t>
            </a:r>
            <a:r>
              <a:rPr dirty="0" spc="-60"/>
              <a:t> </a:t>
            </a:r>
            <a:r>
              <a:rPr dirty="0"/>
              <a:t>grinding</a:t>
            </a:r>
            <a:r>
              <a:rPr dirty="0" spc="-40"/>
              <a:t> </a:t>
            </a:r>
            <a:r>
              <a:rPr dirty="0"/>
              <a:t>wheel</a:t>
            </a:r>
            <a:r>
              <a:rPr dirty="0" spc="-60"/>
              <a:t> </a:t>
            </a:r>
            <a:r>
              <a:rPr dirty="0"/>
              <a:t>as</a:t>
            </a:r>
            <a:r>
              <a:rPr dirty="0" spc="-45"/>
              <a:t> </a:t>
            </a:r>
            <a:r>
              <a:rPr dirty="0" spc="-35"/>
              <a:t>it </a:t>
            </a:r>
            <a:r>
              <a:rPr dirty="0" spc="-35"/>
              <a:t>	</a:t>
            </a:r>
            <a:r>
              <a:rPr dirty="0"/>
              <a:t>comes</a:t>
            </a:r>
            <a:r>
              <a:rPr dirty="0" spc="-60"/>
              <a:t> </a:t>
            </a:r>
            <a:r>
              <a:rPr dirty="0"/>
              <a:t>up</a:t>
            </a:r>
            <a:r>
              <a:rPr dirty="0" spc="-25"/>
              <a:t> </a:t>
            </a:r>
            <a:r>
              <a:rPr dirty="0"/>
              <a:t>to</a:t>
            </a:r>
            <a:r>
              <a:rPr dirty="0" spc="-35"/>
              <a:t> </a:t>
            </a:r>
            <a:r>
              <a:rPr dirty="0" spc="-10"/>
              <a:t>speed.</a:t>
            </a:r>
          </a:p>
          <a:p>
            <a:pPr marL="297815" marR="51689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299085" algn="l"/>
              </a:tabLst>
            </a:pPr>
            <a:r>
              <a:rPr dirty="0"/>
              <a:t>Properly</a:t>
            </a:r>
            <a:r>
              <a:rPr dirty="0" spc="-90"/>
              <a:t> </a:t>
            </a:r>
            <a:r>
              <a:rPr dirty="0" spc="-10"/>
              <a:t>adjust </a:t>
            </a:r>
            <a:r>
              <a:rPr dirty="0" spc="-10"/>
              <a:t>	</a:t>
            </a:r>
            <a:r>
              <a:rPr dirty="0"/>
              <a:t>(1/8”</a:t>
            </a:r>
            <a:r>
              <a:rPr dirty="0" spc="-80"/>
              <a:t> </a:t>
            </a:r>
            <a:r>
              <a:rPr dirty="0"/>
              <a:t>opening)</a:t>
            </a:r>
            <a:r>
              <a:rPr dirty="0" spc="-85"/>
              <a:t> </a:t>
            </a:r>
            <a:r>
              <a:rPr dirty="0" spc="-25"/>
              <a:t>and </a:t>
            </a:r>
            <a:r>
              <a:rPr dirty="0" spc="-25"/>
              <a:t>	</a:t>
            </a:r>
            <a:r>
              <a:rPr dirty="0"/>
              <a:t>use</a:t>
            </a:r>
            <a:r>
              <a:rPr dirty="0" spc="-55"/>
              <a:t> </a:t>
            </a:r>
            <a:r>
              <a:rPr dirty="0"/>
              <a:t>work</a:t>
            </a:r>
            <a:r>
              <a:rPr dirty="0" spc="-45"/>
              <a:t> </a:t>
            </a:r>
            <a:r>
              <a:rPr dirty="0" spc="-10"/>
              <a:t>rest.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5324475" y="1715642"/>
            <a:ext cx="3070225" cy="3587115"/>
            <a:chOff x="5324475" y="1715642"/>
            <a:chExt cx="3070225" cy="358711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4012" y="1725168"/>
              <a:ext cx="3051034" cy="356768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329237" y="1720405"/>
              <a:ext cx="3060700" cy="3577590"/>
            </a:xfrm>
            <a:custGeom>
              <a:avLst/>
              <a:gdLst/>
              <a:ahLst/>
              <a:cxnLst/>
              <a:rect l="l" t="t" r="r" b="b"/>
              <a:pathLst>
                <a:path w="3060700" h="3577590">
                  <a:moveTo>
                    <a:pt x="0" y="0"/>
                  </a:moveTo>
                  <a:lnTo>
                    <a:pt x="3060573" y="0"/>
                  </a:lnTo>
                  <a:lnTo>
                    <a:pt x="3060573" y="3577209"/>
                  </a:lnTo>
                  <a:lnTo>
                    <a:pt x="0" y="357720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711688" y="5355752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714375">
              <a:lnSpc>
                <a:spcPct val="100000"/>
              </a:lnSpc>
              <a:spcBef>
                <a:spcPts val="95"/>
              </a:spcBef>
            </a:pPr>
            <a:r>
              <a:rPr dirty="0"/>
              <a:t>Precautions</a:t>
            </a:r>
            <a:r>
              <a:rPr dirty="0" spc="-80"/>
              <a:t> </a:t>
            </a:r>
            <a:r>
              <a:rPr dirty="0"/>
              <a:t>for</a:t>
            </a:r>
            <a:r>
              <a:rPr dirty="0" spc="-125"/>
              <a:t> </a:t>
            </a:r>
            <a:r>
              <a:rPr dirty="0"/>
              <a:t>Safe</a:t>
            </a:r>
            <a:r>
              <a:rPr dirty="0" spc="-100"/>
              <a:t> </a:t>
            </a:r>
            <a:r>
              <a:rPr dirty="0" spc="-25"/>
              <a:t>Use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074127"/>
            <a:ext cx="7002780" cy="249110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Pneumatic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tools</a:t>
            </a:r>
            <a:endParaRPr sz="3200">
              <a:latin typeface="Tahoma"/>
              <a:cs typeface="Tahoma"/>
            </a:endParaRPr>
          </a:p>
          <a:p>
            <a:pPr lvl="1" marL="755015" marR="20701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same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precautions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air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hose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as </a:t>
            </a:r>
            <a:r>
              <a:rPr dirty="0" sz="2800" spc="-25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electric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cords</a:t>
            </a:r>
            <a:endParaRPr sz="2800">
              <a:latin typeface="Tahoma"/>
              <a:cs typeface="Tahoma"/>
            </a:endParaRPr>
          </a:p>
          <a:p>
            <a:pPr lvl="1" marL="755015" marR="508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800">
                <a:latin typeface="Tahoma"/>
                <a:cs typeface="Tahoma"/>
              </a:rPr>
              <a:t>Securely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fasten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air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hose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tool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and </a:t>
            </a:r>
            <a:r>
              <a:rPr dirty="0" sz="2800" spc="-25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safeguard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positive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locking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device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974467" y="3693795"/>
            <a:ext cx="3195320" cy="2241550"/>
            <a:chOff x="2974467" y="3693795"/>
            <a:chExt cx="3195320" cy="22415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83992" y="3703320"/>
              <a:ext cx="3176015" cy="2221991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979229" y="3698557"/>
              <a:ext cx="3185795" cy="2232025"/>
            </a:xfrm>
            <a:custGeom>
              <a:avLst/>
              <a:gdLst/>
              <a:ahLst/>
              <a:cxnLst/>
              <a:rect l="l" t="t" r="r" b="b"/>
              <a:pathLst>
                <a:path w="3185795" h="2232025">
                  <a:moveTo>
                    <a:pt x="0" y="0"/>
                  </a:moveTo>
                  <a:lnTo>
                    <a:pt x="3185541" y="0"/>
                  </a:lnTo>
                  <a:lnTo>
                    <a:pt x="3185541" y="2231516"/>
                  </a:lnTo>
                  <a:lnTo>
                    <a:pt x="0" y="2231516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5501504" y="5935562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714375">
              <a:lnSpc>
                <a:spcPct val="100000"/>
              </a:lnSpc>
              <a:spcBef>
                <a:spcPts val="95"/>
              </a:spcBef>
            </a:pPr>
            <a:r>
              <a:rPr dirty="0"/>
              <a:t>Precautions</a:t>
            </a:r>
            <a:r>
              <a:rPr dirty="0" spc="-80"/>
              <a:t> </a:t>
            </a:r>
            <a:r>
              <a:rPr dirty="0"/>
              <a:t>for</a:t>
            </a:r>
            <a:r>
              <a:rPr dirty="0" spc="-125"/>
              <a:t> </a:t>
            </a:r>
            <a:r>
              <a:rPr dirty="0"/>
              <a:t>Safe</a:t>
            </a:r>
            <a:r>
              <a:rPr dirty="0" spc="-100"/>
              <a:t> </a:t>
            </a:r>
            <a:r>
              <a:rPr dirty="0" spc="-25"/>
              <a:t>Use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450339" y="1174497"/>
            <a:ext cx="6586220" cy="23298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97815" marR="5080" indent="-285750">
              <a:lnSpc>
                <a:spcPct val="100000"/>
              </a:lnSpc>
              <a:spcBef>
                <a:spcPts val="95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800">
                <a:latin typeface="Tahoma"/>
                <a:cs typeface="Tahoma"/>
              </a:rPr>
              <a:t>Equip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tool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device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keep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fasteners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from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accidently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being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ejected.</a:t>
            </a:r>
            <a:endParaRPr sz="2800">
              <a:latin typeface="Tahoma"/>
              <a:cs typeface="Tahoma"/>
            </a:endParaRPr>
          </a:p>
          <a:p>
            <a:pPr marL="2984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screens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protect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nearby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workers.</a:t>
            </a:r>
            <a:endParaRPr sz="2800">
              <a:latin typeface="Tahoma"/>
              <a:cs typeface="Tahoma"/>
            </a:endParaRPr>
          </a:p>
          <a:p>
            <a:pPr marL="297815" marR="135255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800">
                <a:latin typeface="Tahoma"/>
                <a:cs typeface="Tahoma"/>
              </a:rPr>
              <a:t>No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not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compressed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air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cleaning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off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clothing.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698217" y="4299661"/>
            <a:ext cx="1664970" cy="1727835"/>
            <a:chOff x="1698217" y="4299661"/>
            <a:chExt cx="1664970" cy="172783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08416" y="4309872"/>
              <a:ext cx="1644382" cy="170687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702983" y="4304428"/>
              <a:ext cx="1655445" cy="1718310"/>
            </a:xfrm>
            <a:custGeom>
              <a:avLst/>
              <a:gdLst/>
              <a:ahLst/>
              <a:cxnLst/>
              <a:rect l="l" t="t" r="r" b="b"/>
              <a:pathLst>
                <a:path w="1655445" h="1718310">
                  <a:moveTo>
                    <a:pt x="1655235" y="0"/>
                  </a:moveTo>
                  <a:lnTo>
                    <a:pt x="1655235" y="1717769"/>
                  </a:lnTo>
                  <a:lnTo>
                    <a:pt x="0" y="1717769"/>
                  </a:lnTo>
                  <a:lnTo>
                    <a:pt x="0" y="0"/>
                  </a:lnTo>
                  <a:lnTo>
                    <a:pt x="1655235" y="0"/>
                  </a:lnTo>
                  <a:close/>
                </a:path>
              </a:pathLst>
            </a:custGeom>
            <a:ln w="9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5364098" y="3744086"/>
            <a:ext cx="2609850" cy="2337435"/>
            <a:chOff x="5364098" y="3744086"/>
            <a:chExt cx="2609850" cy="233743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373623" y="3753612"/>
              <a:ext cx="2590799" cy="2318003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5368861" y="3748849"/>
              <a:ext cx="2600325" cy="2327910"/>
            </a:xfrm>
            <a:custGeom>
              <a:avLst/>
              <a:gdLst/>
              <a:ahLst/>
              <a:cxnLst/>
              <a:rect l="l" t="t" r="r" b="b"/>
              <a:pathLst>
                <a:path w="2600325" h="2327910">
                  <a:moveTo>
                    <a:pt x="0" y="0"/>
                  </a:moveTo>
                  <a:lnTo>
                    <a:pt x="2600325" y="0"/>
                  </a:lnTo>
                  <a:lnTo>
                    <a:pt x="2600325" y="2327529"/>
                  </a:lnTo>
                  <a:lnTo>
                    <a:pt x="0" y="232752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3855455" y="5880827"/>
            <a:ext cx="10147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-11938" y="6158738"/>
            <a:ext cx="9169400" cy="699770"/>
            <a:chOff x="-11938" y="6158738"/>
            <a:chExt cx="9169400" cy="699770"/>
          </a:xfrm>
        </p:grpSpPr>
        <p:sp>
          <p:nvSpPr>
            <p:cNvPr id="12" name="object 12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761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714375">
              <a:lnSpc>
                <a:spcPct val="100000"/>
              </a:lnSpc>
              <a:spcBef>
                <a:spcPts val="95"/>
              </a:spcBef>
            </a:pPr>
            <a:r>
              <a:rPr dirty="0"/>
              <a:t>Precautions</a:t>
            </a:r>
            <a:r>
              <a:rPr dirty="0" spc="-80"/>
              <a:t> </a:t>
            </a:r>
            <a:r>
              <a:rPr dirty="0"/>
              <a:t>for</a:t>
            </a:r>
            <a:r>
              <a:rPr dirty="0" spc="-125"/>
              <a:t> </a:t>
            </a:r>
            <a:r>
              <a:rPr dirty="0"/>
              <a:t>Safe</a:t>
            </a:r>
            <a:r>
              <a:rPr dirty="0" spc="-100"/>
              <a:t> </a:t>
            </a:r>
            <a:r>
              <a:rPr dirty="0" spc="-25"/>
              <a:t>Use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45655" y="889444"/>
            <a:ext cx="7254875" cy="3124200"/>
          </a:xfrm>
          <a:prstGeom prst="rect">
            <a:avLst/>
          </a:prstGeom>
        </p:spPr>
        <p:txBody>
          <a:bodyPr wrap="square" lIns="0" tIns="6286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 spc="-20">
                <a:latin typeface="Tahoma"/>
                <a:cs typeface="Tahoma"/>
              </a:rPr>
              <a:t>Fuel-</a:t>
            </a:r>
            <a:r>
              <a:rPr dirty="0" sz="3200">
                <a:latin typeface="Tahoma"/>
                <a:cs typeface="Tahoma"/>
              </a:rPr>
              <a:t>powered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tools</a:t>
            </a:r>
            <a:endParaRPr sz="3200">
              <a:latin typeface="Tahoma"/>
              <a:cs typeface="Tahoma"/>
            </a:endParaRPr>
          </a:p>
          <a:p>
            <a:pPr lvl="1" marL="755015" marR="283845" indent="-285750">
              <a:lnSpc>
                <a:spcPts val="3030"/>
              </a:lnSpc>
              <a:spcBef>
                <a:spcPts val="71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800">
                <a:latin typeface="Tahoma"/>
                <a:cs typeface="Tahoma"/>
              </a:rPr>
              <a:t>Handle,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transport,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store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gas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fuel </a:t>
            </a:r>
            <a:r>
              <a:rPr dirty="0" sz="2800" spc="-2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approved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containers.</a:t>
            </a:r>
            <a:endParaRPr sz="2800">
              <a:latin typeface="Tahoma"/>
              <a:cs typeface="Tahoma"/>
            </a:endParaRPr>
          </a:p>
          <a:p>
            <a:pPr lvl="1" marL="755015" marR="871219" indent="-285750">
              <a:lnSpc>
                <a:spcPts val="3030"/>
              </a:lnSpc>
              <a:spcBef>
                <a:spcPts val="66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800">
                <a:latin typeface="Tahoma"/>
                <a:cs typeface="Tahoma"/>
              </a:rPr>
              <a:t>Shut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down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allow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engine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cool </a:t>
            </a:r>
            <a:r>
              <a:rPr dirty="0" sz="2800" spc="-2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before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refilling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fuel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tank.</a:t>
            </a:r>
            <a:endParaRPr sz="2800">
              <a:latin typeface="Tahoma"/>
              <a:cs typeface="Tahoma"/>
            </a:endParaRPr>
          </a:p>
          <a:p>
            <a:pPr lvl="1" marL="755015" marR="5080" indent="-285750">
              <a:lnSpc>
                <a:spcPts val="3030"/>
              </a:lnSpc>
              <a:spcBef>
                <a:spcPts val="66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ventilation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respiratory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protection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as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needed.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56691" y="4181475"/>
            <a:ext cx="3752850" cy="1756410"/>
            <a:chOff x="956691" y="4181475"/>
            <a:chExt cx="3752850" cy="17564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6216" y="4191000"/>
              <a:ext cx="3733800" cy="173736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961453" y="4186237"/>
              <a:ext cx="3743325" cy="1746885"/>
            </a:xfrm>
            <a:custGeom>
              <a:avLst/>
              <a:gdLst/>
              <a:ahLst/>
              <a:cxnLst/>
              <a:rect l="l" t="t" r="r" b="b"/>
              <a:pathLst>
                <a:path w="3743325" h="1746885">
                  <a:moveTo>
                    <a:pt x="0" y="0"/>
                  </a:moveTo>
                  <a:lnTo>
                    <a:pt x="3743325" y="0"/>
                  </a:lnTo>
                  <a:lnTo>
                    <a:pt x="3743325" y="1746885"/>
                  </a:lnTo>
                  <a:lnTo>
                    <a:pt x="0" y="174688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925828" y="5942855"/>
            <a:ext cx="56197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TEEX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248275" y="4181475"/>
            <a:ext cx="2896870" cy="1756410"/>
            <a:chOff x="5248275" y="4181475"/>
            <a:chExt cx="2896870" cy="175641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57800" y="4191012"/>
              <a:ext cx="2877311" cy="1726152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5253037" y="4186237"/>
              <a:ext cx="2887345" cy="1746885"/>
            </a:xfrm>
            <a:custGeom>
              <a:avLst/>
              <a:gdLst/>
              <a:ahLst/>
              <a:cxnLst/>
              <a:rect l="l" t="t" r="r" b="b"/>
              <a:pathLst>
                <a:path w="2887345" h="1746885">
                  <a:moveTo>
                    <a:pt x="0" y="0"/>
                  </a:moveTo>
                  <a:lnTo>
                    <a:pt x="2886836" y="0"/>
                  </a:lnTo>
                  <a:lnTo>
                    <a:pt x="2886836" y="1746885"/>
                  </a:lnTo>
                  <a:lnTo>
                    <a:pt x="0" y="1746885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7581024" y="5942855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13" name="object 13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6" name="object 1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714375">
              <a:lnSpc>
                <a:spcPct val="100000"/>
              </a:lnSpc>
              <a:spcBef>
                <a:spcPts val="95"/>
              </a:spcBef>
            </a:pPr>
            <a:r>
              <a:rPr dirty="0"/>
              <a:t>Precautions</a:t>
            </a:r>
            <a:r>
              <a:rPr dirty="0" spc="-80"/>
              <a:t> </a:t>
            </a:r>
            <a:r>
              <a:rPr dirty="0"/>
              <a:t>for</a:t>
            </a:r>
            <a:r>
              <a:rPr dirty="0" spc="-125"/>
              <a:t> </a:t>
            </a:r>
            <a:r>
              <a:rPr dirty="0"/>
              <a:t>Safe</a:t>
            </a:r>
            <a:r>
              <a:rPr dirty="0" spc="-100"/>
              <a:t> </a:t>
            </a:r>
            <a:r>
              <a:rPr dirty="0" spc="-25"/>
              <a:t>Use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847773"/>
            <a:ext cx="7034530" cy="2416810"/>
          </a:xfrm>
          <a:prstGeom prst="rect">
            <a:avLst/>
          </a:prstGeom>
        </p:spPr>
        <p:txBody>
          <a:bodyPr wrap="square" lIns="0" tIns="53340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420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2700" spc="-35">
                <a:latin typeface="Tahoma"/>
                <a:cs typeface="Tahoma"/>
              </a:rPr>
              <a:t>Powder-</a:t>
            </a:r>
            <a:r>
              <a:rPr dirty="0" sz="2700">
                <a:latin typeface="Tahoma"/>
                <a:cs typeface="Tahoma"/>
              </a:rPr>
              <a:t>actuated</a:t>
            </a:r>
            <a:r>
              <a:rPr dirty="0" sz="2700" spc="25">
                <a:latin typeface="Tahoma"/>
                <a:cs typeface="Tahoma"/>
              </a:rPr>
              <a:t> </a:t>
            </a:r>
            <a:r>
              <a:rPr dirty="0" sz="2700" spc="-10">
                <a:latin typeface="Tahoma"/>
                <a:cs typeface="Tahoma"/>
              </a:rPr>
              <a:t>tools</a:t>
            </a:r>
            <a:endParaRPr sz="27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29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25">
                <a:latin typeface="Tahoma"/>
                <a:cs typeface="Tahoma"/>
              </a:rPr>
              <a:t>Treat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extreme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caution</a:t>
            </a:r>
            <a:endParaRPr sz="2400">
              <a:latin typeface="Tahoma"/>
              <a:cs typeface="Tahoma"/>
            </a:endParaRPr>
          </a:p>
          <a:p>
            <a:pPr lvl="1" marL="754380" indent="-285115">
              <a:lnSpc>
                <a:spcPct val="100000"/>
              </a:lnSpc>
              <a:spcBef>
                <a:spcPts val="29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Must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trained</a:t>
            </a:r>
            <a:endParaRPr sz="2400">
              <a:latin typeface="Tahoma"/>
              <a:cs typeface="Tahoma"/>
            </a:endParaRPr>
          </a:p>
          <a:p>
            <a:pPr lvl="1" marL="754380" marR="5080" indent="-285115">
              <a:lnSpc>
                <a:spcPts val="2590"/>
              </a:lnSpc>
              <a:spcBef>
                <a:spcPts val="61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Only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employees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trained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operation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the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particular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tool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use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shall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allowed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use</a:t>
            </a:r>
            <a:endParaRPr sz="2400">
              <a:latin typeface="Tahoma"/>
              <a:cs typeface="Tahoma"/>
            </a:endParaRPr>
          </a:p>
          <a:p>
            <a:pPr lvl="1" marL="754380" indent="-285115">
              <a:lnSpc>
                <a:spcPct val="100000"/>
              </a:lnSpc>
              <a:spcBef>
                <a:spcPts val="250"/>
              </a:spcBef>
              <a:buFont typeface="Arial"/>
              <a:buChar char="–"/>
              <a:tabLst>
                <a:tab pos="754380" algn="l"/>
              </a:tabLst>
            </a:pPr>
            <a:r>
              <a:rPr dirty="0" sz="2400">
                <a:latin typeface="Tahoma"/>
                <a:cs typeface="Tahoma"/>
              </a:rPr>
              <a:t>Wear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suitable</a:t>
            </a:r>
            <a:r>
              <a:rPr dirty="0" sz="2400" spc="-9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PPE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276475" y="3446907"/>
            <a:ext cx="4591050" cy="2419350"/>
            <a:chOff x="2276475" y="3446907"/>
            <a:chExt cx="4591050" cy="24193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6000" y="3456432"/>
              <a:ext cx="4571999" cy="24002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281237" y="3451669"/>
              <a:ext cx="4581525" cy="2409825"/>
            </a:xfrm>
            <a:custGeom>
              <a:avLst/>
              <a:gdLst/>
              <a:ahLst/>
              <a:cxnLst/>
              <a:rect l="l" t="t" r="r" b="b"/>
              <a:pathLst>
                <a:path w="4581525" h="2409825">
                  <a:moveTo>
                    <a:pt x="0" y="0"/>
                  </a:moveTo>
                  <a:lnTo>
                    <a:pt x="4581525" y="0"/>
                  </a:lnTo>
                  <a:lnTo>
                    <a:pt x="4581525" y="2409825"/>
                  </a:lnTo>
                  <a:lnTo>
                    <a:pt x="0" y="24098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6251925" y="5857471"/>
            <a:ext cx="56197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TEEX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1938" y="6158738"/>
            <a:ext cx="9169400" cy="699770"/>
            <a:chOff x="-11938" y="6158738"/>
            <a:chExt cx="9169400" cy="699770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61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714375">
              <a:lnSpc>
                <a:spcPct val="100000"/>
              </a:lnSpc>
              <a:spcBef>
                <a:spcPts val="95"/>
              </a:spcBef>
            </a:pPr>
            <a:r>
              <a:rPr dirty="0"/>
              <a:t>Precautions</a:t>
            </a:r>
            <a:r>
              <a:rPr dirty="0" spc="-80"/>
              <a:t> </a:t>
            </a:r>
            <a:r>
              <a:rPr dirty="0"/>
              <a:t>for</a:t>
            </a:r>
            <a:r>
              <a:rPr dirty="0" spc="-125"/>
              <a:t> </a:t>
            </a:r>
            <a:r>
              <a:rPr dirty="0"/>
              <a:t>Safe</a:t>
            </a:r>
            <a:r>
              <a:rPr dirty="0" spc="-100"/>
              <a:t> </a:t>
            </a:r>
            <a:r>
              <a:rPr dirty="0" spc="-25"/>
              <a:t>Use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450339" y="1541788"/>
            <a:ext cx="6506209" cy="24149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97815" marR="5080" indent="-285750">
              <a:lnSpc>
                <a:spcPct val="100000"/>
              </a:lnSpc>
              <a:spcBef>
                <a:spcPts val="95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800">
                <a:latin typeface="Tahoma"/>
                <a:cs typeface="Tahoma"/>
              </a:rPr>
              <a:t>Select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appropriate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powder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level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tool </a:t>
            </a:r>
            <a:r>
              <a:rPr dirty="0" sz="2800" spc="-2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task</a:t>
            </a:r>
            <a:endParaRPr sz="2800">
              <a:latin typeface="Tahoma"/>
              <a:cs typeface="Tahoma"/>
            </a:endParaRPr>
          </a:p>
          <a:p>
            <a:pPr marL="2984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 spc="-45">
                <a:latin typeface="Tahoma"/>
                <a:cs typeface="Tahoma"/>
              </a:rPr>
              <a:t>Test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tool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ensure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safety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devices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work</a:t>
            </a:r>
            <a:endParaRPr sz="2800">
              <a:latin typeface="Tahoma"/>
              <a:cs typeface="Tahoma"/>
            </a:endParaRPr>
          </a:p>
          <a:p>
            <a:pPr marL="2984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>
                <a:latin typeface="Tahoma"/>
                <a:cs typeface="Tahoma"/>
              </a:rPr>
              <a:t>Inspect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tool</a:t>
            </a:r>
            <a:endParaRPr sz="2800">
              <a:latin typeface="Tahoma"/>
              <a:cs typeface="Tahoma"/>
            </a:endParaRPr>
          </a:p>
          <a:p>
            <a:pPr marL="2984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>
                <a:latin typeface="Tahoma"/>
                <a:cs typeface="Tahoma"/>
              </a:rPr>
              <a:t>Do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not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defective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tools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505075" y="4218051"/>
            <a:ext cx="4133850" cy="1847850"/>
            <a:chOff x="2505075" y="4218051"/>
            <a:chExt cx="4133850" cy="18478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14600" y="4227576"/>
              <a:ext cx="4114799" cy="18288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509837" y="4222813"/>
              <a:ext cx="4124325" cy="1838325"/>
            </a:xfrm>
            <a:custGeom>
              <a:avLst/>
              <a:gdLst/>
              <a:ahLst/>
              <a:cxnLst/>
              <a:rect l="l" t="t" r="r" b="b"/>
              <a:pathLst>
                <a:path w="4124325" h="1838325">
                  <a:moveTo>
                    <a:pt x="0" y="0"/>
                  </a:moveTo>
                  <a:lnTo>
                    <a:pt x="4124325" y="0"/>
                  </a:lnTo>
                  <a:lnTo>
                    <a:pt x="4124325" y="1838325"/>
                  </a:lnTo>
                  <a:lnTo>
                    <a:pt x="0" y="18383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6726428" y="5931627"/>
            <a:ext cx="56197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TEEX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714375">
              <a:lnSpc>
                <a:spcPct val="100000"/>
              </a:lnSpc>
              <a:spcBef>
                <a:spcPts val="95"/>
              </a:spcBef>
            </a:pPr>
            <a:r>
              <a:rPr dirty="0"/>
              <a:t>Precautions</a:t>
            </a:r>
            <a:r>
              <a:rPr dirty="0" spc="-80"/>
              <a:t> </a:t>
            </a:r>
            <a:r>
              <a:rPr dirty="0"/>
              <a:t>for</a:t>
            </a:r>
            <a:r>
              <a:rPr dirty="0" spc="-125"/>
              <a:t> </a:t>
            </a:r>
            <a:r>
              <a:rPr dirty="0"/>
              <a:t>Safe</a:t>
            </a:r>
            <a:r>
              <a:rPr dirty="0" spc="-100"/>
              <a:t> </a:t>
            </a:r>
            <a:r>
              <a:rPr dirty="0" spc="-25"/>
              <a:t>Use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088504"/>
            <a:ext cx="7382509" cy="4549140"/>
          </a:xfrm>
          <a:prstGeom prst="rect">
            <a:avLst/>
          </a:prstGeom>
        </p:spPr>
        <p:txBody>
          <a:bodyPr wrap="square" lIns="0" tIns="55244" rIns="0" bIns="0" rtlCol="0" vert="horz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434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>
                <a:latin typeface="Tahoma"/>
                <a:cs typeface="Tahoma"/>
              </a:rPr>
              <a:t>Do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not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load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tools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until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just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prior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use</a:t>
            </a:r>
            <a:endParaRPr sz="2800">
              <a:latin typeface="Tahoma"/>
              <a:cs typeface="Tahoma"/>
            </a:endParaRPr>
          </a:p>
          <a:p>
            <a:pPr marL="298450" indent="-285750">
              <a:lnSpc>
                <a:spcPct val="100000"/>
              </a:lnSpc>
              <a:spcBef>
                <a:spcPts val="335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>
                <a:latin typeface="Tahoma"/>
                <a:cs typeface="Tahoma"/>
              </a:rPr>
              <a:t>Never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point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tool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at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anyone</a:t>
            </a:r>
            <a:endParaRPr sz="2800">
              <a:latin typeface="Tahoma"/>
              <a:cs typeface="Tahoma"/>
            </a:endParaRPr>
          </a:p>
          <a:p>
            <a:pPr marL="298450" indent="-285750">
              <a:lnSpc>
                <a:spcPct val="100000"/>
              </a:lnSpc>
              <a:spcBef>
                <a:spcPts val="340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>
                <a:latin typeface="Tahoma"/>
                <a:cs typeface="Tahoma"/>
              </a:rPr>
              <a:t>Keep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hands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clear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open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barrel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end</a:t>
            </a:r>
            <a:endParaRPr sz="2800">
              <a:latin typeface="Tahoma"/>
              <a:cs typeface="Tahoma"/>
            </a:endParaRPr>
          </a:p>
          <a:p>
            <a:pPr marL="298450" indent="-285750">
              <a:lnSpc>
                <a:spcPct val="100000"/>
              </a:lnSpc>
              <a:spcBef>
                <a:spcPts val="335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>
                <a:latin typeface="Tahoma"/>
                <a:cs typeface="Tahoma"/>
              </a:rPr>
              <a:t>Never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leave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loaded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tool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unattended</a:t>
            </a:r>
            <a:endParaRPr sz="2800">
              <a:latin typeface="Tahoma"/>
              <a:cs typeface="Tahoma"/>
            </a:endParaRPr>
          </a:p>
          <a:p>
            <a:pPr marL="297815" marR="5080" indent="-285750">
              <a:lnSpc>
                <a:spcPts val="3030"/>
              </a:lnSpc>
              <a:spcBef>
                <a:spcPts val="710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800">
                <a:latin typeface="Tahoma"/>
                <a:cs typeface="Tahoma"/>
              </a:rPr>
              <a:t>Do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not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drive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fasteners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into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materials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that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are </a:t>
            </a:r>
            <a:r>
              <a:rPr dirty="0" sz="2800" spc="-25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very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hard,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brittle,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easily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penetrated</a:t>
            </a:r>
            <a:endParaRPr sz="2800">
              <a:latin typeface="Tahoma"/>
              <a:cs typeface="Tahoma"/>
            </a:endParaRPr>
          </a:p>
          <a:p>
            <a:pPr marL="298450" indent="-285750">
              <a:lnSpc>
                <a:spcPct val="100000"/>
              </a:lnSpc>
              <a:spcBef>
                <a:spcPts val="285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>
                <a:latin typeface="Tahoma"/>
                <a:cs typeface="Tahoma"/>
              </a:rPr>
              <a:t>Do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not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drive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fastener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into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spalled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area</a:t>
            </a:r>
            <a:endParaRPr sz="2800">
              <a:latin typeface="Tahoma"/>
              <a:cs typeface="Tahoma"/>
            </a:endParaRPr>
          </a:p>
          <a:p>
            <a:pPr marL="297815" marR="641350" indent="-285750">
              <a:lnSpc>
                <a:spcPts val="3030"/>
              </a:lnSpc>
              <a:spcBef>
                <a:spcPts val="710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manufacturer-</a:t>
            </a:r>
            <a:r>
              <a:rPr dirty="0" sz="2800">
                <a:latin typeface="Tahoma"/>
                <a:cs typeface="Tahoma"/>
              </a:rPr>
              <a:t>recommended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shields,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guards,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attachments.</a:t>
            </a:r>
            <a:endParaRPr sz="2800">
              <a:latin typeface="Tahoma"/>
              <a:cs typeface="Tahoma"/>
            </a:endParaRPr>
          </a:p>
          <a:p>
            <a:pPr marL="298450" indent="-285750">
              <a:lnSpc>
                <a:spcPct val="100000"/>
              </a:lnSpc>
              <a:spcBef>
                <a:spcPts val="285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>
                <a:latin typeface="Tahoma"/>
                <a:cs typeface="Tahoma"/>
              </a:rPr>
              <a:t>Store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unloaded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locked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box.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784860">
              <a:lnSpc>
                <a:spcPct val="100000"/>
              </a:lnSpc>
              <a:spcBef>
                <a:spcPts val="95"/>
              </a:spcBef>
            </a:pPr>
            <a:r>
              <a:rPr dirty="0"/>
              <a:t>Employer</a:t>
            </a:r>
            <a:r>
              <a:rPr dirty="0" spc="-180"/>
              <a:t> </a:t>
            </a:r>
            <a:r>
              <a:rPr dirty="0" spc="-10"/>
              <a:t>Requirements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074127"/>
            <a:ext cx="7862570" cy="270954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Comply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with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OSHA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standards</a:t>
            </a:r>
            <a:endParaRPr sz="32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spc="-10">
                <a:latin typeface="Tahoma"/>
                <a:cs typeface="Tahoma"/>
              </a:rPr>
              <a:t>Training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spc="-10">
                <a:latin typeface="Tahoma"/>
                <a:cs typeface="Tahoma"/>
              </a:rPr>
              <a:t>Inspection</a:t>
            </a:r>
            <a:endParaRPr sz="2800">
              <a:latin typeface="Tahoma"/>
              <a:cs typeface="Tahoma"/>
            </a:endParaRPr>
          </a:p>
          <a:p>
            <a:pPr marL="355600" marR="5080" indent="-343535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Comply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with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manufacturer’s</a:t>
            </a:r>
            <a:r>
              <a:rPr dirty="0" sz="3200" spc="-13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requirements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2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recommendations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717675">
              <a:lnSpc>
                <a:spcPct val="100000"/>
              </a:lnSpc>
              <a:spcBef>
                <a:spcPts val="95"/>
              </a:spcBef>
            </a:pPr>
            <a:r>
              <a:rPr dirty="0"/>
              <a:t>Identify</a:t>
            </a:r>
            <a:r>
              <a:rPr dirty="0" spc="-95"/>
              <a:t> </a:t>
            </a:r>
            <a:r>
              <a:rPr dirty="0" spc="-10"/>
              <a:t>Hazards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1057275" y="1133475"/>
            <a:ext cx="3909695" cy="4659630"/>
            <a:chOff x="1057275" y="1133475"/>
            <a:chExt cx="3909695" cy="46596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6800" y="1143000"/>
              <a:ext cx="2795638" cy="4640580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062037" y="1138237"/>
              <a:ext cx="2854960" cy="4650105"/>
            </a:xfrm>
            <a:custGeom>
              <a:avLst/>
              <a:gdLst/>
              <a:ahLst/>
              <a:cxnLst/>
              <a:rect l="l" t="t" r="r" b="b"/>
              <a:pathLst>
                <a:path w="2854960" h="4650105">
                  <a:moveTo>
                    <a:pt x="0" y="0"/>
                  </a:moveTo>
                  <a:lnTo>
                    <a:pt x="2854832" y="0"/>
                  </a:lnTo>
                  <a:lnTo>
                    <a:pt x="2854832" y="4650105"/>
                  </a:lnTo>
                  <a:lnTo>
                    <a:pt x="0" y="465010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124961" y="1326641"/>
              <a:ext cx="1828800" cy="457200"/>
            </a:xfrm>
            <a:custGeom>
              <a:avLst/>
              <a:gdLst/>
              <a:ahLst/>
              <a:cxnLst/>
              <a:rect l="l" t="t" r="r" b="b"/>
              <a:pathLst>
                <a:path w="1828800" h="457200">
                  <a:moveTo>
                    <a:pt x="228600" y="0"/>
                  </a:moveTo>
                  <a:lnTo>
                    <a:pt x="0" y="228600"/>
                  </a:lnTo>
                  <a:lnTo>
                    <a:pt x="228600" y="457200"/>
                  </a:lnTo>
                  <a:lnTo>
                    <a:pt x="228600" y="342900"/>
                  </a:lnTo>
                  <a:lnTo>
                    <a:pt x="1828800" y="342900"/>
                  </a:lnTo>
                  <a:lnTo>
                    <a:pt x="1828800" y="114300"/>
                  </a:lnTo>
                  <a:lnTo>
                    <a:pt x="228600" y="1143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124961" y="1326641"/>
              <a:ext cx="1828800" cy="457200"/>
            </a:xfrm>
            <a:custGeom>
              <a:avLst/>
              <a:gdLst/>
              <a:ahLst/>
              <a:cxnLst/>
              <a:rect l="l" t="t" r="r" b="b"/>
              <a:pathLst>
                <a:path w="1828800" h="457200">
                  <a:moveTo>
                    <a:pt x="1828800" y="114300"/>
                  </a:moveTo>
                  <a:lnTo>
                    <a:pt x="228600" y="114300"/>
                  </a:lnTo>
                  <a:lnTo>
                    <a:pt x="228600" y="0"/>
                  </a:lnTo>
                  <a:lnTo>
                    <a:pt x="0" y="228600"/>
                  </a:lnTo>
                  <a:lnTo>
                    <a:pt x="228600" y="457200"/>
                  </a:lnTo>
                  <a:lnTo>
                    <a:pt x="228600" y="342900"/>
                  </a:lnTo>
                  <a:lnTo>
                    <a:pt x="1828800" y="342900"/>
                  </a:lnTo>
                  <a:lnTo>
                    <a:pt x="1828800" y="114300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1119808" y="5809174"/>
            <a:ext cx="62738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NIOSH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953000" y="1143000"/>
            <a:ext cx="3429000" cy="1385570"/>
          </a:xfrm>
          <a:prstGeom prst="rect">
            <a:avLst/>
          </a:prstGeom>
          <a:ln w="9525">
            <a:solidFill>
              <a:srgbClr val="FF0000"/>
            </a:solidFill>
          </a:ln>
        </p:spPr>
        <p:txBody>
          <a:bodyPr wrap="square" lIns="0" tIns="43815" rIns="0" bIns="0" rtlCol="0" vert="horz">
            <a:spAutoFit/>
          </a:bodyPr>
          <a:lstStyle/>
          <a:p>
            <a:pPr marL="90805" marR="226695">
              <a:lnSpc>
                <a:spcPct val="100000"/>
              </a:lnSpc>
              <a:spcBef>
                <a:spcPts val="345"/>
              </a:spcBef>
            </a:pPr>
            <a:r>
              <a:rPr dirty="0" sz="2800" spc="-15">
                <a:latin typeface="Tahoma"/>
                <a:cs typeface="Tahoma"/>
              </a:rPr>
              <a:t>Hand-</a:t>
            </a:r>
            <a:r>
              <a:rPr dirty="0" sz="2800">
                <a:latin typeface="Tahoma"/>
                <a:cs typeface="Tahoma"/>
              </a:rPr>
              <a:t>held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sander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exposed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wires </a:t>
            </a:r>
            <a:r>
              <a:rPr dirty="0" sz="2800">
                <a:latin typeface="Tahoma"/>
                <a:cs typeface="Tahoma"/>
              </a:rPr>
              <a:t>should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not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used.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11" name="object 11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717675">
              <a:lnSpc>
                <a:spcPct val="100000"/>
              </a:lnSpc>
              <a:spcBef>
                <a:spcPts val="95"/>
              </a:spcBef>
            </a:pPr>
            <a:r>
              <a:rPr dirty="0"/>
              <a:t>Identify</a:t>
            </a:r>
            <a:r>
              <a:rPr dirty="0" spc="-95"/>
              <a:t> </a:t>
            </a:r>
            <a:r>
              <a:rPr dirty="0" spc="-10"/>
              <a:t>Hazards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1209675" y="1650110"/>
            <a:ext cx="3818254" cy="3933190"/>
            <a:chOff x="1209675" y="1650110"/>
            <a:chExt cx="3818254" cy="39331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9200" y="1659636"/>
              <a:ext cx="3390341" cy="3913631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214437" y="1654873"/>
              <a:ext cx="3458845" cy="3923665"/>
            </a:xfrm>
            <a:custGeom>
              <a:avLst/>
              <a:gdLst/>
              <a:ahLst/>
              <a:cxnLst/>
              <a:rect l="l" t="t" r="r" b="b"/>
              <a:pathLst>
                <a:path w="3458845" h="3923665">
                  <a:moveTo>
                    <a:pt x="0" y="0"/>
                  </a:moveTo>
                  <a:lnTo>
                    <a:pt x="3458337" y="0"/>
                  </a:lnTo>
                  <a:lnTo>
                    <a:pt x="3458337" y="3923157"/>
                  </a:lnTo>
                  <a:lnTo>
                    <a:pt x="0" y="3923157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185921" y="3886961"/>
              <a:ext cx="1828800" cy="457200"/>
            </a:xfrm>
            <a:custGeom>
              <a:avLst/>
              <a:gdLst/>
              <a:ahLst/>
              <a:cxnLst/>
              <a:rect l="l" t="t" r="r" b="b"/>
              <a:pathLst>
                <a:path w="1828800" h="457200">
                  <a:moveTo>
                    <a:pt x="228600" y="0"/>
                  </a:moveTo>
                  <a:lnTo>
                    <a:pt x="0" y="228600"/>
                  </a:lnTo>
                  <a:lnTo>
                    <a:pt x="228600" y="457200"/>
                  </a:lnTo>
                  <a:lnTo>
                    <a:pt x="228600" y="342900"/>
                  </a:lnTo>
                  <a:lnTo>
                    <a:pt x="1828800" y="342900"/>
                  </a:lnTo>
                  <a:lnTo>
                    <a:pt x="1828800" y="114300"/>
                  </a:lnTo>
                  <a:lnTo>
                    <a:pt x="228600" y="114300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185921" y="3886961"/>
              <a:ext cx="1828800" cy="457200"/>
            </a:xfrm>
            <a:custGeom>
              <a:avLst/>
              <a:gdLst/>
              <a:ahLst/>
              <a:cxnLst/>
              <a:rect l="l" t="t" r="r" b="b"/>
              <a:pathLst>
                <a:path w="1828800" h="457200">
                  <a:moveTo>
                    <a:pt x="1828800" y="114300"/>
                  </a:moveTo>
                  <a:lnTo>
                    <a:pt x="228600" y="114300"/>
                  </a:lnTo>
                  <a:lnTo>
                    <a:pt x="228600" y="0"/>
                  </a:lnTo>
                  <a:lnTo>
                    <a:pt x="0" y="228600"/>
                  </a:lnTo>
                  <a:lnTo>
                    <a:pt x="228600" y="457200"/>
                  </a:lnTo>
                  <a:lnTo>
                    <a:pt x="228600" y="342900"/>
                  </a:lnTo>
                  <a:lnTo>
                    <a:pt x="1828800" y="342900"/>
                  </a:lnTo>
                  <a:lnTo>
                    <a:pt x="1828800" y="114300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1294817" y="5598115"/>
            <a:ext cx="62738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NIOSH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5013959" y="3764279"/>
            <a:ext cx="3328670" cy="1816735"/>
          </a:xfrm>
          <a:prstGeom prst="rect">
            <a:avLst/>
          </a:prstGeom>
          <a:ln w="9525">
            <a:solidFill>
              <a:srgbClr val="FF0000"/>
            </a:solidFill>
          </a:ln>
        </p:spPr>
        <p:txBody>
          <a:bodyPr wrap="square" lIns="0" tIns="43815" rIns="0" bIns="0" rtlCol="0" vert="horz">
            <a:spAutoFit/>
          </a:bodyPr>
          <a:lstStyle/>
          <a:p>
            <a:pPr marL="90805" marR="204470">
              <a:lnSpc>
                <a:spcPct val="100000"/>
              </a:lnSpc>
              <a:spcBef>
                <a:spcPts val="345"/>
              </a:spcBef>
            </a:pPr>
            <a:r>
              <a:rPr dirty="0" sz="2800">
                <a:latin typeface="Tahoma"/>
                <a:cs typeface="Tahoma"/>
              </a:rPr>
              <a:t>This</a:t>
            </a:r>
            <a:r>
              <a:rPr dirty="0" sz="2800" spc="-1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three-prong </a:t>
            </a:r>
            <a:r>
              <a:rPr dirty="0" sz="2800">
                <a:latin typeface="Tahoma"/>
                <a:cs typeface="Tahoma"/>
              </a:rPr>
              <a:t>grounding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plug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has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ground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prong </a:t>
            </a:r>
            <a:r>
              <a:rPr dirty="0" sz="2800">
                <a:latin typeface="Tahoma"/>
                <a:cs typeface="Tahoma"/>
              </a:rPr>
              <a:t>broken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off.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-11938" y="6158738"/>
            <a:ext cx="9169400" cy="699770"/>
            <a:chOff x="-11938" y="6158738"/>
            <a:chExt cx="9169400" cy="699770"/>
          </a:xfrm>
        </p:grpSpPr>
        <p:sp>
          <p:nvSpPr>
            <p:cNvPr id="11" name="object 11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761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661034" y="1109091"/>
            <a:ext cx="8221345" cy="4110990"/>
            <a:chOff x="661034" y="1109091"/>
            <a:chExt cx="8221345" cy="4110990"/>
          </a:xfrm>
        </p:grpSpPr>
        <p:sp>
          <p:nvSpPr>
            <p:cNvPr id="3" name="object 3" descr=""/>
            <p:cNvSpPr/>
            <p:nvPr/>
          </p:nvSpPr>
          <p:spPr>
            <a:xfrm>
              <a:off x="6362700" y="3393948"/>
              <a:ext cx="2514600" cy="1816735"/>
            </a:xfrm>
            <a:custGeom>
              <a:avLst/>
              <a:gdLst/>
              <a:ahLst/>
              <a:cxnLst/>
              <a:rect l="l" t="t" r="r" b="b"/>
              <a:pathLst>
                <a:path w="2514600" h="1816735">
                  <a:moveTo>
                    <a:pt x="0" y="0"/>
                  </a:moveTo>
                  <a:lnTo>
                    <a:pt x="2514600" y="0"/>
                  </a:lnTo>
                  <a:lnTo>
                    <a:pt x="2514600" y="1816608"/>
                  </a:lnTo>
                  <a:lnTo>
                    <a:pt x="0" y="181660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0560" y="1118616"/>
              <a:ext cx="5364479" cy="4091939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665797" y="1113853"/>
              <a:ext cx="5374005" cy="4101465"/>
            </a:xfrm>
            <a:custGeom>
              <a:avLst/>
              <a:gdLst/>
              <a:ahLst/>
              <a:cxnLst/>
              <a:rect l="l" t="t" r="r" b="b"/>
              <a:pathLst>
                <a:path w="5374005" h="4101465">
                  <a:moveTo>
                    <a:pt x="0" y="0"/>
                  </a:moveTo>
                  <a:lnTo>
                    <a:pt x="5374005" y="0"/>
                  </a:lnTo>
                  <a:lnTo>
                    <a:pt x="5374005" y="4101465"/>
                  </a:lnTo>
                  <a:lnTo>
                    <a:pt x="0" y="4101465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355191" y="2811451"/>
              <a:ext cx="1132840" cy="836294"/>
            </a:xfrm>
            <a:custGeom>
              <a:avLst/>
              <a:gdLst/>
              <a:ahLst/>
              <a:cxnLst/>
              <a:rect l="l" t="t" r="r" b="b"/>
              <a:pathLst>
                <a:path w="1132839" h="836295">
                  <a:moveTo>
                    <a:pt x="348373" y="0"/>
                  </a:moveTo>
                  <a:lnTo>
                    <a:pt x="0" y="87248"/>
                  </a:lnTo>
                  <a:lnTo>
                    <a:pt x="87248" y="435622"/>
                  </a:lnTo>
                  <a:lnTo>
                    <a:pt x="152526" y="326720"/>
                  </a:lnTo>
                  <a:lnTo>
                    <a:pt x="1002156" y="836028"/>
                  </a:lnTo>
                  <a:lnTo>
                    <a:pt x="1132725" y="618223"/>
                  </a:lnTo>
                  <a:lnTo>
                    <a:pt x="283095" y="108902"/>
                  </a:lnTo>
                  <a:lnTo>
                    <a:pt x="34837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5355191" y="2811451"/>
              <a:ext cx="1132840" cy="836294"/>
            </a:xfrm>
            <a:custGeom>
              <a:avLst/>
              <a:gdLst/>
              <a:ahLst/>
              <a:cxnLst/>
              <a:rect l="l" t="t" r="r" b="b"/>
              <a:pathLst>
                <a:path w="1132839" h="836295">
                  <a:moveTo>
                    <a:pt x="1132725" y="618223"/>
                  </a:moveTo>
                  <a:lnTo>
                    <a:pt x="283095" y="108902"/>
                  </a:lnTo>
                  <a:lnTo>
                    <a:pt x="348373" y="0"/>
                  </a:lnTo>
                  <a:lnTo>
                    <a:pt x="0" y="87248"/>
                  </a:lnTo>
                  <a:lnTo>
                    <a:pt x="87248" y="435622"/>
                  </a:lnTo>
                  <a:lnTo>
                    <a:pt x="152526" y="326720"/>
                  </a:lnTo>
                  <a:lnTo>
                    <a:pt x="1002156" y="836028"/>
                  </a:lnTo>
                  <a:lnTo>
                    <a:pt x="1132725" y="618223"/>
                  </a:lnTo>
                  <a:close/>
                </a:path>
              </a:pathLst>
            </a:custGeom>
            <a:ln w="253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717675">
              <a:lnSpc>
                <a:spcPct val="100000"/>
              </a:lnSpc>
              <a:spcBef>
                <a:spcPts val="95"/>
              </a:spcBef>
            </a:pPr>
            <a:r>
              <a:rPr dirty="0"/>
              <a:t>Identify</a:t>
            </a:r>
            <a:r>
              <a:rPr dirty="0" spc="-95"/>
              <a:t> </a:t>
            </a:r>
            <a:r>
              <a:rPr dirty="0" spc="-10"/>
              <a:t>Hazards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749736" y="5247768"/>
            <a:ext cx="96139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TEEX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Harwood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6441440" y="3425475"/>
            <a:ext cx="2212340" cy="17322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Tahoma"/>
                <a:cs typeface="Tahoma"/>
              </a:rPr>
              <a:t>Grinder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guard </a:t>
            </a:r>
            <a:r>
              <a:rPr dirty="0" sz="2800">
                <a:latin typeface="Tahoma"/>
                <a:cs typeface="Tahoma"/>
              </a:rPr>
              <a:t>removed</a:t>
            </a:r>
            <a:r>
              <a:rPr dirty="0" sz="2800" spc="-13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to </a:t>
            </a:r>
            <a:r>
              <a:rPr dirty="0" sz="2800" spc="-10">
                <a:latin typeface="Tahoma"/>
                <a:cs typeface="Tahoma"/>
              </a:rPr>
              <a:t>accommodate </a:t>
            </a:r>
            <a:r>
              <a:rPr dirty="0" sz="2800">
                <a:latin typeface="Tahoma"/>
                <a:cs typeface="Tahoma"/>
              </a:rPr>
              <a:t>larger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wheel.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-11938" y="6158738"/>
            <a:ext cx="9169400" cy="699770"/>
            <a:chOff x="-11938" y="6158738"/>
            <a:chExt cx="9169400" cy="699770"/>
          </a:xfrm>
        </p:grpSpPr>
        <p:sp>
          <p:nvSpPr>
            <p:cNvPr id="12" name="object 12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761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717675">
              <a:lnSpc>
                <a:spcPct val="100000"/>
              </a:lnSpc>
              <a:spcBef>
                <a:spcPts val="95"/>
              </a:spcBef>
            </a:pPr>
            <a:r>
              <a:rPr dirty="0"/>
              <a:t>Identify</a:t>
            </a:r>
            <a:r>
              <a:rPr dirty="0" spc="-95"/>
              <a:t> </a:t>
            </a:r>
            <a:r>
              <a:rPr dirty="0" spc="-10"/>
              <a:t>Hazards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447675" y="1587627"/>
            <a:ext cx="8518525" cy="3670935"/>
            <a:chOff x="447675" y="1587627"/>
            <a:chExt cx="8518525" cy="36709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1597152"/>
              <a:ext cx="5035295" cy="3651503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452437" y="1592389"/>
              <a:ext cx="5045075" cy="3661410"/>
            </a:xfrm>
            <a:custGeom>
              <a:avLst/>
              <a:gdLst/>
              <a:ahLst/>
              <a:cxnLst/>
              <a:rect l="l" t="t" r="r" b="b"/>
              <a:pathLst>
                <a:path w="5045075" h="3661410">
                  <a:moveTo>
                    <a:pt x="0" y="0"/>
                  </a:moveTo>
                  <a:lnTo>
                    <a:pt x="5044821" y="0"/>
                  </a:lnTo>
                  <a:lnTo>
                    <a:pt x="5044821" y="3661029"/>
                  </a:lnTo>
                  <a:lnTo>
                    <a:pt x="0" y="366102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5339334" y="1632966"/>
              <a:ext cx="1245235" cy="508000"/>
            </a:xfrm>
            <a:custGeom>
              <a:avLst/>
              <a:gdLst/>
              <a:ahLst/>
              <a:cxnLst/>
              <a:rect l="l" t="t" r="r" b="b"/>
              <a:pathLst>
                <a:path w="1245234" h="508000">
                  <a:moveTo>
                    <a:pt x="253746" y="0"/>
                  </a:moveTo>
                  <a:lnTo>
                    <a:pt x="0" y="253746"/>
                  </a:lnTo>
                  <a:lnTo>
                    <a:pt x="253746" y="507492"/>
                  </a:lnTo>
                  <a:lnTo>
                    <a:pt x="253746" y="380619"/>
                  </a:lnTo>
                  <a:lnTo>
                    <a:pt x="1245108" y="380619"/>
                  </a:lnTo>
                  <a:lnTo>
                    <a:pt x="1245108" y="126873"/>
                  </a:lnTo>
                  <a:lnTo>
                    <a:pt x="253746" y="126873"/>
                  </a:lnTo>
                  <a:lnTo>
                    <a:pt x="25374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5339334" y="1632966"/>
              <a:ext cx="1245235" cy="508000"/>
            </a:xfrm>
            <a:custGeom>
              <a:avLst/>
              <a:gdLst/>
              <a:ahLst/>
              <a:cxnLst/>
              <a:rect l="l" t="t" r="r" b="b"/>
              <a:pathLst>
                <a:path w="1245234" h="508000">
                  <a:moveTo>
                    <a:pt x="1245108" y="126873"/>
                  </a:moveTo>
                  <a:lnTo>
                    <a:pt x="253746" y="126873"/>
                  </a:lnTo>
                  <a:lnTo>
                    <a:pt x="253746" y="0"/>
                  </a:lnTo>
                  <a:lnTo>
                    <a:pt x="0" y="253746"/>
                  </a:lnTo>
                  <a:lnTo>
                    <a:pt x="253746" y="507492"/>
                  </a:lnTo>
                  <a:lnTo>
                    <a:pt x="253746" y="380619"/>
                  </a:lnTo>
                  <a:lnTo>
                    <a:pt x="1245108" y="380619"/>
                  </a:lnTo>
                  <a:lnTo>
                    <a:pt x="1245108" y="126873"/>
                  </a:lnTo>
                  <a:close/>
                </a:path>
              </a:pathLst>
            </a:custGeom>
            <a:ln w="253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334053" y="2461926"/>
              <a:ext cx="2821305" cy="662305"/>
            </a:xfrm>
            <a:custGeom>
              <a:avLst/>
              <a:gdLst/>
              <a:ahLst/>
              <a:cxnLst/>
              <a:rect l="l" t="t" r="r" b="b"/>
              <a:pathLst>
                <a:path w="2821304" h="662305">
                  <a:moveTo>
                    <a:pt x="275323" y="0"/>
                  </a:moveTo>
                  <a:lnTo>
                    <a:pt x="0" y="219113"/>
                  </a:lnTo>
                  <a:lnTo>
                    <a:pt x="219113" y="494423"/>
                  </a:lnTo>
                  <a:lnTo>
                    <a:pt x="233159" y="370814"/>
                  </a:lnTo>
                  <a:lnTo>
                    <a:pt x="2792984" y="661835"/>
                  </a:lnTo>
                  <a:lnTo>
                    <a:pt x="2821089" y="414616"/>
                  </a:lnTo>
                  <a:lnTo>
                    <a:pt x="261264" y="123596"/>
                  </a:lnTo>
                  <a:lnTo>
                    <a:pt x="27532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3334053" y="2461928"/>
              <a:ext cx="2821305" cy="662305"/>
            </a:xfrm>
            <a:custGeom>
              <a:avLst/>
              <a:gdLst/>
              <a:ahLst/>
              <a:cxnLst/>
              <a:rect l="l" t="t" r="r" b="b"/>
              <a:pathLst>
                <a:path w="2821304" h="662305">
                  <a:moveTo>
                    <a:pt x="2821089" y="414616"/>
                  </a:moveTo>
                  <a:lnTo>
                    <a:pt x="261264" y="123596"/>
                  </a:lnTo>
                  <a:lnTo>
                    <a:pt x="275323" y="0"/>
                  </a:lnTo>
                  <a:lnTo>
                    <a:pt x="0" y="219113"/>
                  </a:lnTo>
                  <a:lnTo>
                    <a:pt x="219113" y="494423"/>
                  </a:lnTo>
                  <a:lnTo>
                    <a:pt x="233159" y="370814"/>
                  </a:lnTo>
                  <a:lnTo>
                    <a:pt x="2792984" y="661835"/>
                  </a:lnTo>
                  <a:lnTo>
                    <a:pt x="2821089" y="414616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112764" y="2872740"/>
              <a:ext cx="2848610" cy="707390"/>
            </a:xfrm>
            <a:custGeom>
              <a:avLst/>
              <a:gdLst/>
              <a:ahLst/>
              <a:cxnLst/>
              <a:rect l="l" t="t" r="r" b="b"/>
              <a:pathLst>
                <a:path w="2848609" h="707389">
                  <a:moveTo>
                    <a:pt x="0" y="0"/>
                  </a:moveTo>
                  <a:lnTo>
                    <a:pt x="2848356" y="0"/>
                  </a:lnTo>
                  <a:lnTo>
                    <a:pt x="2848356" y="707136"/>
                  </a:lnTo>
                  <a:lnTo>
                    <a:pt x="0" y="707136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531122" y="3382483"/>
              <a:ext cx="3601085" cy="1266190"/>
            </a:xfrm>
            <a:custGeom>
              <a:avLst/>
              <a:gdLst/>
              <a:ahLst/>
              <a:cxnLst/>
              <a:rect l="l" t="t" r="r" b="b"/>
              <a:pathLst>
                <a:path w="3601085" h="1266189">
                  <a:moveTo>
                    <a:pt x="366991" y="0"/>
                  </a:moveTo>
                  <a:lnTo>
                    <a:pt x="0" y="218922"/>
                  </a:lnTo>
                  <a:lnTo>
                    <a:pt x="218909" y="585914"/>
                  </a:lnTo>
                  <a:lnTo>
                    <a:pt x="255930" y="439432"/>
                  </a:lnTo>
                  <a:lnTo>
                    <a:pt x="3527018" y="1266101"/>
                  </a:lnTo>
                  <a:lnTo>
                    <a:pt x="3601059" y="973150"/>
                  </a:lnTo>
                  <a:lnTo>
                    <a:pt x="329971" y="146481"/>
                  </a:lnTo>
                  <a:lnTo>
                    <a:pt x="36699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531122" y="3382483"/>
              <a:ext cx="3601085" cy="1266190"/>
            </a:xfrm>
            <a:custGeom>
              <a:avLst/>
              <a:gdLst/>
              <a:ahLst/>
              <a:cxnLst/>
              <a:rect l="l" t="t" r="r" b="b"/>
              <a:pathLst>
                <a:path w="3601085" h="1266189">
                  <a:moveTo>
                    <a:pt x="3527018" y="1266101"/>
                  </a:moveTo>
                  <a:lnTo>
                    <a:pt x="255930" y="439432"/>
                  </a:lnTo>
                  <a:lnTo>
                    <a:pt x="218909" y="585914"/>
                  </a:lnTo>
                  <a:lnTo>
                    <a:pt x="0" y="218922"/>
                  </a:lnTo>
                  <a:lnTo>
                    <a:pt x="366991" y="0"/>
                  </a:lnTo>
                  <a:lnTo>
                    <a:pt x="329971" y="146481"/>
                  </a:lnTo>
                  <a:lnTo>
                    <a:pt x="3601059" y="973150"/>
                  </a:lnTo>
                  <a:lnTo>
                    <a:pt x="3527018" y="1266101"/>
                  </a:lnTo>
                  <a:close/>
                </a:path>
              </a:pathLst>
            </a:custGeom>
            <a:ln w="253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289745" y="5307200"/>
            <a:ext cx="96139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TEEX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Harwood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569964" y="1223772"/>
            <a:ext cx="2391410" cy="1323340"/>
          </a:xfrm>
          <a:prstGeom prst="rect">
            <a:avLst/>
          </a:prstGeom>
          <a:ln w="9525">
            <a:solidFill>
              <a:srgbClr val="FF0000"/>
            </a:solidFill>
          </a:ln>
        </p:spPr>
        <p:txBody>
          <a:bodyPr wrap="square" lIns="0" tIns="44450" rIns="0" bIns="0" rtlCol="0" vert="horz">
            <a:spAutoFit/>
          </a:bodyPr>
          <a:lstStyle/>
          <a:p>
            <a:pPr marL="91440" marR="122555">
              <a:lnSpc>
                <a:spcPct val="100000"/>
              </a:lnSpc>
              <a:spcBef>
                <a:spcPts val="350"/>
              </a:spcBef>
            </a:pPr>
            <a:r>
              <a:rPr dirty="0" sz="2000">
                <a:latin typeface="Tahoma"/>
                <a:cs typeface="Tahoma"/>
              </a:rPr>
              <a:t>Working</a:t>
            </a:r>
            <a:r>
              <a:rPr dirty="0" sz="2000" spc="-8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in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street </a:t>
            </a:r>
            <a:r>
              <a:rPr dirty="0" sz="2000">
                <a:latin typeface="Tahoma"/>
                <a:cs typeface="Tahoma"/>
              </a:rPr>
              <a:t>with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power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cords </a:t>
            </a:r>
            <a:r>
              <a:rPr dirty="0" sz="2000">
                <a:latin typeface="Tahoma"/>
                <a:cs typeface="Tahoma"/>
              </a:rPr>
              <a:t>potentially</a:t>
            </a:r>
            <a:r>
              <a:rPr dirty="0" sz="2000" spc="-6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exposed </a:t>
            </a:r>
            <a:r>
              <a:rPr dirty="0" sz="2000">
                <a:latin typeface="Tahoma"/>
                <a:cs typeface="Tahoma"/>
              </a:rPr>
              <a:t>to</a:t>
            </a:r>
            <a:r>
              <a:rPr dirty="0" sz="2000" spc="-10">
                <a:latin typeface="Tahoma"/>
                <a:cs typeface="Tahoma"/>
              </a:rPr>
              <a:t> traffic.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6191776" y="2904117"/>
            <a:ext cx="2353310" cy="6362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latin typeface="Tahoma"/>
                <a:cs typeface="Tahoma"/>
              </a:rPr>
              <a:t>Guard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removed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from </a:t>
            </a:r>
            <a:r>
              <a:rPr dirty="0" sz="2000">
                <a:latin typeface="Tahoma"/>
                <a:cs typeface="Tahoma"/>
              </a:rPr>
              <a:t>saw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blade.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6068567" y="4312920"/>
            <a:ext cx="2848610" cy="708660"/>
          </a:xfrm>
          <a:prstGeom prst="rect">
            <a:avLst/>
          </a:prstGeom>
          <a:ln w="9525">
            <a:solidFill>
              <a:srgbClr val="FF0000"/>
            </a:solidFill>
          </a:ln>
        </p:spPr>
        <p:txBody>
          <a:bodyPr wrap="square" lIns="0" tIns="45085" rIns="0" bIns="0" rtlCol="0" vert="horz">
            <a:spAutoFit/>
          </a:bodyPr>
          <a:lstStyle/>
          <a:p>
            <a:pPr marL="90805" marR="141605">
              <a:lnSpc>
                <a:spcPct val="100000"/>
              </a:lnSpc>
              <a:spcBef>
                <a:spcPts val="355"/>
              </a:spcBef>
            </a:pPr>
            <a:r>
              <a:rPr dirty="0" sz="2000">
                <a:latin typeface="Tahoma"/>
                <a:cs typeface="Tahoma"/>
              </a:rPr>
              <a:t>Power</a:t>
            </a:r>
            <a:r>
              <a:rPr dirty="0" sz="2000" spc="-60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take-</a:t>
            </a:r>
            <a:r>
              <a:rPr dirty="0" sz="2000">
                <a:latin typeface="Tahoma"/>
                <a:cs typeface="Tahoma"/>
              </a:rPr>
              <a:t>off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guard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 spc="-25">
                <a:latin typeface="Tahoma"/>
                <a:cs typeface="Tahoma"/>
              </a:rPr>
              <a:t>is </a:t>
            </a:r>
            <a:r>
              <a:rPr dirty="0" sz="2000" spc="-10">
                <a:latin typeface="Tahoma"/>
                <a:cs typeface="Tahoma"/>
              </a:rPr>
              <a:t>missing.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-11938" y="6158738"/>
            <a:ext cx="9169400" cy="699770"/>
            <a:chOff x="-11938" y="6158738"/>
            <a:chExt cx="9169400" cy="699770"/>
          </a:xfrm>
        </p:grpSpPr>
        <p:sp>
          <p:nvSpPr>
            <p:cNvPr id="18" name="object 18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761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21" name="object 2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578610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64947" y="1174496"/>
            <a:ext cx="8291830" cy="452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98805" marR="514350" indent="-51562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598805" algn="l"/>
              </a:tabLst>
            </a:pPr>
            <a:r>
              <a:rPr dirty="0" sz="3000">
                <a:latin typeface="Tahoma"/>
                <a:cs typeface="Tahoma"/>
              </a:rPr>
              <a:t>Which</a:t>
            </a:r>
            <a:r>
              <a:rPr dirty="0" sz="3000" spc="-2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of</a:t>
            </a:r>
            <a:r>
              <a:rPr dirty="0" sz="3000" spc="-5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the</a:t>
            </a:r>
            <a:r>
              <a:rPr dirty="0" sz="3000" spc="-4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following</a:t>
            </a:r>
            <a:r>
              <a:rPr dirty="0" sz="3000" spc="-5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is</a:t>
            </a:r>
            <a:r>
              <a:rPr dirty="0" sz="3000" spc="-4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an</a:t>
            </a:r>
            <a:r>
              <a:rPr dirty="0" sz="3000" spc="-3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example</a:t>
            </a:r>
            <a:r>
              <a:rPr dirty="0" sz="3000" spc="-4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of</a:t>
            </a:r>
            <a:r>
              <a:rPr dirty="0" sz="3000" spc="-45">
                <a:latin typeface="Tahoma"/>
                <a:cs typeface="Tahoma"/>
              </a:rPr>
              <a:t> </a:t>
            </a:r>
            <a:r>
              <a:rPr dirty="0" sz="3000" spc="-25">
                <a:latin typeface="Tahoma"/>
                <a:cs typeface="Tahoma"/>
              </a:rPr>
              <a:t>an </a:t>
            </a:r>
            <a:r>
              <a:rPr dirty="0" sz="3000">
                <a:latin typeface="Tahoma"/>
                <a:cs typeface="Tahoma"/>
              </a:rPr>
              <a:t>unsafe</a:t>
            </a:r>
            <a:r>
              <a:rPr dirty="0" sz="3000" spc="-7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practice</a:t>
            </a:r>
            <a:r>
              <a:rPr dirty="0" sz="3000" spc="-6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regarding</a:t>
            </a:r>
            <a:r>
              <a:rPr dirty="0" sz="3000" spc="-6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the</a:t>
            </a:r>
            <a:r>
              <a:rPr dirty="0" sz="3000" spc="-7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use</a:t>
            </a:r>
            <a:r>
              <a:rPr dirty="0" sz="3000" spc="-6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of</a:t>
            </a:r>
            <a:r>
              <a:rPr dirty="0" sz="3000" spc="-75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tools?</a:t>
            </a:r>
            <a:endParaRPr sz="3000">
              <a:latin typeface="Tahoma"/>
              <a:cs typeface="Tahoma"/>
            </a:endParaRPr>
          </a:p>
          <a:p>
            <a:pPr lvl="1" marL="997585" indent="-513080">
              <a:lnSpc>
                <a:spcPct val="100000"/>
              </a:lnSpc>
              <a:spcBef>
                <a:spcPts val="625"/>
              </a:spcBef>
              <a:buAutoNum type="alphaLcPeriod"/>
              <a:tabLst>
                <a:tab pos="997585" algn="l"/>
              </a:tabLst>
            </a:pPr>
            <a:r>
              <a:rPr dirty="0" sz="2600">
                <a:latin typeface="Tahoma"/>
                <a:cs typeface="Tahoma"/>
              </a:rPr>
              <a:t>Keeping</a:t>
            </a:r>
            <a:r>
              <a:rPr dirty="0" sz="2600" spc="-10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cutting</a:t>
            </a:r>
            <a:r>
              <a:rPr dirty="0" sz="2600" spc="-7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tools</a:t>
            </a:r>
            <a:r>
              <a:rPr dirty="0" sz="2600" spc="-8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sharp</a:t>
            </a:r>
            <a:endParaRPr sz="2600">
              <a:latin typeface="Tahoma"/>
              <a:cs typeface="Tahoma"/>
            </a:endParaRPr>
          </a:p>
          <a:p>
            <a:pPr lvl="1" marL="997585" marR="226695" indent="-513715">
              <a:lnSpc>
                <a:spcPct val="100000"/>
              </a:lnSpc>
              <a:spcBef>
                <a:spcPts val="625"/>
              </a:spcBef>
              <a:buAutoNum type="alphaLcPeriod"/>
              <a:tabLst>
                <a:tab pos="997585" algn="l"/>
              </a:tabLst>
            </a:pPr>
            <a:r>
              <a:rPr dirty="0" sz="2600">
                <a:latin typeface="Tahoma"/>
                <a:cs typeface="Tahoma"/>
              </a:rPr>
              <a:t>Wearing</a:t>
            </a:r>
            <a:r>
              <a:rPr dirty="0" sz="2600" spc="-7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eye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and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face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protection</a:t>
            </a:r>
            <a:r>
              <a:rPr dirty="0" sz="2600" spc="-7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while</a:t>
            </a:r>
            <a:r>
              <a:rPr dirty="0" sz="2600" spc="-7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operating </a:t>
            </a:r>
            <a:r>
              <a:rPr dirty="0" sz="2600">
                <a:latin typeface="Tahoma"/>
                <a:cs typeface="Tahoma"/>
              </a:rPr>
              <a:t>a</a:t>
            </a:r>
            <a:r>
              <a:rPr dirty="0" sz="2600" spc="-10">
                <a:latin typeface="Tahoma"/>
                <a:cs typeface="Tahoma"/>
              </a:rPr>
              <a:t> grinder</a:t>
            </a:r>
            <a:endParaRPr sz="2600">
              <a:latin typeface="Tahoma"/>
              <a:cs typeface="Tahoma"/>
            </a:endParaRPr>
          </a:p>
          <a:p>
            <a:pPr lvl="1" marL="997585" indent="-513080">
              <a:lnSpc>
                <a:spcPct val="100000"/>
              </a:lnSpc>
              <a:spcBef>
                <a:spcPts val="625"/>
              </a:spcBef>
              <a:buAutoNum type="alphaLcPeriod"/>
              <a:tabLst>
                <a:tab pos="997585" algn="l"/>
              </a:tabLst>
            </a:pPr>
            <a:r>
              <a:rPr dirty="0" sz="2600">
                <a:latin typeface="Tahoma"/>
                <a:cs typeface="Tahoma"/>
              </a:rPr>
              <a:t>Using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screwdriver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to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carve</a:t>
            </a:r>
            <a:r>
              <a:rPr dirty="0" sz="2600" spc="-2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or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cut</a:t>
            </a:r>
            <a:r>
              <a:rPr dirty="0" sz="2600" spc="-25">
                <a:latin typeface="Tahoma"/>
                <a:cs typeface="Tahoma"/>
              </a:rPr>
              <a:t> </a:t>
            </a:r>
            <a:r>
              <a:rPr dirty="0" sz="2600" spc="-20">
                <a:latin typeface="Tahoma"/>
                <a:cs typeface="Tahoma"/>
              </a:rPr>
              <a:t>wood</a:t>
            </a:r>
            <a:endParaRPr sz="2600">
              <a:latin typeface="Tahoma"/>
              <a:cs typeface="Tahoma"/>
            </a:endParaRPr>
          </a:p>
          <a:p>
            <a:pPr lvl="1" marL="997585" marR="990600" indent="-513715">
              <a:lnSpc>
                <a:spcPct val="100000"/>
              </a:lnSpc>
              <a:spcBef>
                <a:spcPts val="625"/>
              </a:spcBef>
              <a:buAutoNum type="alphaLcPeriod"/>
              <a:tabLst>
                <a:tab pos="997585" algn="l"/>
              </a:tabLst>
            </a:pPr>
            <a:r>
              <a:rPr dirty="0" sz="2600">
                <a:latin typeface="Tahoma"/>
                <a:cs typeface="Tahoma"/>
              </a:rPr>
              <a:t>Following</a:t>
            </a:r>
            <a:r>
              <a:rPr dirty="0" sz="2600" spc="-9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manufacturer’s</a:t>
            </a:r>
            <a:r>
              <a:rPr dirty="0" sz="2600" spc="-8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instructions</a:t>
            </a:r>
            <a:r>
              <a:rPr dirty="0" sz="2600" spc="-70">
                <a:latin typeface="Tahoma"/>
                <a:cs typeface="Tahoma"/>
              </a:rPr>
              <a:t> </a:t>
            </a:r>
            <a:r>
              <a:rPr dirty="0" sz="2600" spc="-20">
                <a:latin typeface="Tahoma"/>
                <a:cs typeface="Tahoma"/>
              </a:rPr>
              <a:t>when </a:t>
            </a:r>
            <a:r>
              <a:rPr dirty="0" sz="2600">
                <a:latin typeface="Tahoma"/>
                <a:cs typeface="Tahoma"/>
              </a:rPr>
              <a:t>using</a:t>
            </a:r>
            <a:r>
              <a:rPr dirty="0" sz="2600" spc="-2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</a:t>
            </a:r>
            <a:r>
              <a:rPr dirty="0" sz="2600" spc="-15">
                <a:latin typeface="Tahoma"/>
                <a:cs typeface="Tahoma"/>
              </a:rPr>
              <a:t> </a:t>
            </a:r>
            <a:r>
              <a:rPr dirty="0" sz="2600" spc="-20">
                <a:latin typeface="Tahoma"/>
                <a:cs typeface="Tahoma"/>
              </a:rPr>
              <a:t>tool</a:t>
            </a:r>
            <a:endParaRPr sz="2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2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3000" b="1">
                <a:latin typeface="Tahoma"/>
                <a:cs typeface="Tahoma"/>
              </a:rPr>
              <a:t>c.</a:t>
            </a:r>
            <a:r>
              <a:rPr dirty="0" sz="3000" spc="-60" b="1">
                <a:latin typeface="Tahoma"/>
                <a:cs typeface="Tahoma"/>
              </a:rPr>
              <a:t> </a:t>
            </a:r>
            <a:r>
              <a:rPr dirty="0" sz="3000" b="1">
                <a:latin typeface="Tahoma"/>
                <a:cs typeface="Tahoma"/>
              </a:rPr>
              <a:t>Using</a:t>
            </a:r>
            <a:r>
              <a:rPr dirty="0" sz="3000" spc="-50" b="1">
                <a:latin typeface="Tahoma"/>
                <a:cs typeface="Tahoma"/>
              </a:rPr>
              <a:t> </a:t>
            </a:r>
            <a:r>
              <a:rPr dirty="0" sz="3000" b="1">
                <a:latin typeface="Tahoma"/>
                <a:cs typeface="Tahoma"/>
              </a:rPr>
              <a:t>a</a:t>
            </a:r>
            <a:r>
              <a:rPr dirty="0" sz="3000" spc="-65" b="1">
                <a:latin typeface="Tahoma"/>
                <a:cs typeface="Tahoma"/>
              </a:rPr>
              <a:t> </a:t>
            </a:r>
            <a:r>
              <a:rPr dirty="0" sz="3000" b="1">
                <a:latin typeface="Tahoma"/>
                <a:cs typeface="Tahoma"/>
              </a:rPr>
              <a:t>screwdriver</a:t>
            </a:r>
            <a:r>
              <a:rPr dirty="0" sz="3000" spc="-5" b="1">
                <a:latin typeface="Tahoma"/>
                <a:cs typeface="Tahoma"/>
              </a:rPr>
              <a:t> </a:t>
            </a:r>
            <a:r>
              <a:rPr dirty="0" sz="3000" b="1">
                <a:latin typeface="Tahoma"/>
                <a:cs typeface="Tahoma"/>
              </a:rPr>
              <a:t>to</a:t>
            </a:r>
            <a:r>
              <a:rPr dirty="0" sz="3000" spc="-60" b="1">
                <a:latin typeface="Tahoma"/>
                <a:cs typeface="Tahoma"/>
              </a:rPr>
              <a:t> </a:t>
            </a:r>
            <a:r>
              <a:rPr dirty="0" sz="3000" b="1">
                <a:latin typeface="Tahoma"/>
                <a:cs typeface="Tahoma"/>
              </a:rPr>
              <a:t>carve</a:t>
            </a:r>
            <a:r>
              <a:rPr dirty="0" sz="3000" spc="-50" b="1">
                <a:latin typeface="Tahoma"/>
                <a:cs typeface="Tahoma"/>
              </a:rPr>
              <a:t> </a:t>
            </a:r>
            <a:r>
              <a:rPr dirty="0" sz="3000" b="1">
                <a:latin typeface="Tahoma"/>
                <a:cs typeface="Tahoma"/>
              </a:rPr>
              <a:t>or</a:t>
            </a:r>
            <a:r>
              <a:rPr dirty="0" sz="3000" spc="-50" b="1">
                <a:latin typeface="Tahoma"/>
                <a:cs typeface="Tahoma"/>
              </a:rPr>
              <a:t> </a:t>
            </a:r>
            <a:r>
              <a:rPr dirty="0" sz="3000" b="1">
                <a:latin typeface="Tahoma"/>
                <a:cs typeface="Tahoma"/>
              </a:rPr>
              <a:t>cut</a:t>
            </a:r>
            <a:r>
              <a:rPr dirty="0" sz="3000" spc="-55" b="1">
                <a:latin typeface="Tahoma"/>
                <a:cs typeface="Tahoma"/>
              </a:rPr>
              <a:t> </a:t>
            </a:r>
            <a:r>
              <a:rPr dirty="0" sz="3000" spc="-20" b="1">
                <a:latin typeface="Tahoma"/>
                <a:cs typeface="Tahoma"/>
              </a:rPr>
              <a:t>wood</a:t>
            </a:r>
            <a:endParaRPr sz="30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8" y="6158738"/>
            <a:ext cx="9169400" cy="699770"/>
            <a:chOff x="-11938" y="6158738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1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578610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477771"/>
            <a:ext cx="6781800" cy="42475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25780" marR="5080" indent="-513715">
              <a:lnSpc>
                <a:spcPct val="100000"/>
              </a:lnSpc>
              <a:spcBef>
                <a:spcPts val="105"/>
              </a:spcBef>
              <a:buAutoNum type="arabicPeriod" startAt="2"/>
              <a:tabLst>
                <a:tab pos="527685" algn="l"/>
              </a:tabLst>
            </a:pPr>
            <a:r>
              <a:rPr dirty="0" sz="3200">
                <a:latin typeface="Tahoma"/>
                <a:cs typeface="Tahoma"/>
              </a:rPr>
              <a:t>Which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term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describes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tool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that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is </a:t>
            </a:r>
            <a:r>
              <a:rPr dirty="0" sz="3200" spc="-25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powered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by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compressed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air?</a:t>
            </a:r>
            <a:endParaRPr sz="32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 spc="-10">
                <a:latin typeface="Tahoma"/>
                <a:cs typeface="Tahoma"/>
              </a:rPr>
              <a:t>Hydraulic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 spc="-35">
                <a:latin typeface="Tahoma"/>
                <a:cs typeface="Tahoma"/>
              </a:rPr>
              <a:t>Powder-</a:t>
            </a:r>
            <a:r>
              <a:rPr dirty="0" sz="2800" spc="-10">
                <a:latin typeface="Tahoma"/>
                <a:cs typeface="Tahoma"/>
              </a:rPr>
              <a:t>actuated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 spc="-10">
                <a:latin typeface="Tahoma"/>
                <a:cs typeface="Tahoma"/>
              </a:rPr>
              <a:t>Electrical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 spc="-10">
                <a:latin typeface="Tahoma"/>
                <a:cs typeface="Tahoma"/>
              </a:rPr>
              <a:t>Pneumatic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205"/>
              </a:spcBef>
            </a:pPr>
            <a:endParaRPr sz="2800">
              <a:latin typeface="Tahoma"/>
              <a:cs typeface="Tahoma"/>
            </a:endParaRPr>
          </a:p>
          <a:p>
            <a:pPr marL="2700020">
              <a:lnSpc>
                <a:spcPct val="100000"/>
              </a:lnSpc>
              <a:spcBef>
                <a:spcPts val="5"/>
              </a:spcBef>
            </a:pPr>
            <a:r>
              <a:rPr dirty="0" sz="3200" b="1">
                <a:latin typeface="Tahoma"/>
                <a:cs typeface="Tahoma"/>
              </a:rPr>
              <a:t>d.</a:t>
            </a:r>
            <a:r>
              <a:rPr dirty="0" sz="3200" spc="-10" b="1">
                <a:latin typeface="Tahoma"/>
                <a:cs typeface="Tahoma"/>
              </a:rPr>
              <a:t> Pneumatic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8" y="6158738"/>
            <a:ext cx="9169400" cy="699770"/>
            <a:chOff x="-11938" y="6158738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1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578610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83540" y="1020701"/>
            <a:ext cx="8371205" cy="4646295"/>
          </a:xfrm>
          <a:prstGeom prst="rect">
            <a:avLst/>
          </a:prstGeom>
        </p:spPr>
        <p:txBody>
          <a:bodyPr wrap="square" lIns="0" tIns="64135" rIns="0" bIns="0" rtlCol="0" vert="horz">
            <a:spAutoFit/>
          </a:bodyPr>
          <a:lstStyle/>
          <a:p>
            <a:pPr marL="527685" marR="13970" indent="-515620">
              <a:lnSpc>
                <a:spcPts val="3240"/>
              </a:lnSpc>
              <a:spcBef>
                <a:spcPts val="505"/>
              </a:spcBef>
              <a:buAutoNum type="arabicPeriod" startAt="3"/>
              <a:tabLst>
                <a:tab pos="527685" algn="l"/>
              </a:tabLst>
            </a:pPr>
            <a:r>
              <a:rPr dirty="0" sz="3000">
                <a:latin typeface="Tahoma"/>
                <a:cs typeface="Tahoma"/>
              </a:rPr>
              <a:t>Which</a:t>
            </a:r>
            <a:r>
              <a:rPr dirty="0" sz="3000" spc="-4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of</a:t>
            </a:r>
            <a:r>
              <a:rPr dirty="0" sz="3000" spc="-6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the</a:t>
            </a:r>
            <a:r>
              <a:rPr dirty="0" sz="3000" spc="-6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following</a:t>
            </a:r>
            <a:r>
              <a:rPr dirty="0" sz="3000" spc="-7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actions</a:t>
            </a:r>
            <a:r>
              <a:rPr dirty="0" sz="3000" spc="-5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may</a:t>
            </a:r>
            <a:r>
              <a:rPr dirty="0" sz="3000" spc="-40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expose </a:t>
            </a:r>
            <a:r>
              <a:rPr dirty="0" sz="3000">
                <a:latin typeface="Tahoma"/>
                <a:cs typeface="Tahoma"/>
              </a:rPr>
              <a:t>workers</a:t>
            </a:r>
            <a:r>
              <a:rPr dirty="0" sz="3000" spc="-7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to</a:t>
            </a:r>
            <a:r>
              <a:rPr dirty="0" sz="3000" spc="-7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electrical</a:t>
            </a:r>
            <a:r>
              <a:rPr dirty="0" sz="3000" spc="-8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shock</a:t>
            </a:r>
            <a:r>
              <a:rPr dirty="0" sz="3000" spc="-4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hazards</a:t>
            </a:r>
            <a:r>
              <a:rPr dirty="0" sz="3000" spc="-4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and</a:t>
            </a:r>
            <a:r>
              <a:rPr dirty="0" sz="3000" spc="-50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should </a:t>
            </a:r>
            <a:r>
              <a:rPr dirty="0" sz="3000">
                <a:latin typeface="Tahoma"/>
                <a:cs typeface="Tahoma"/>
              </a:rPr>
              <a:t>be</a:t>
            </a:r>
            <a:r>
              <a:rPr dirty="0" sz="3000" spc="-50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avoided?</a:t>
            </a:r>
            <a:endParaRPr sz="30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270"/>
              </a:spcBef>
              <a:buAutoNum type="alphaLcPeriod"/>
              <a:tabLst>
                <a:tab pos="926465" algn="l"/>
              </a:tabLst>
            </a:pPr>
            <a:r>
              <a:rPr dirty="0" sz="2600">
                <a:latin typeface="Tahoma"/>
                <a:cs typeface="Tahoma"/>
              </a:rPr>
              <a:t>Removing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the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grounding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pin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on</a:t>
            </a:r>
            <a:r>
              <a:rPr dirty="0" sz="2600" spc="-3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</a:t>
            </a:r>
            <a:r>
              <a:rPr dirty="0" sz="2600" spc="-2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three-</a:t>
            </a:r>
            <a:r>
              <a:rPr dirty="0" sz="2600">
                <a:latin typeface="Tahoma"/>
                <a:cs typeface="Tahoma"/>
              </a:rPr>
              <a:t>prong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 spc="-20">
                <a:latin typeface="Tahoma"/>
                <a:cs typeface="Tahoma"/>
              </a:rPr>
              <a:t>plug</a:t>
            </a:r>
            <a:endParaRPr sz="26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310"/>
              </a:spcBef>
              <a:buAutoNum type="alphaLcPeriod"/>
              <a:tabLst>
                <a:tab pos="926465" algn="l"/>
              </a:tabLst>
            </a:pPr>
            <a:r>
              <a:rPr dirty="0" sz="2600">
                <a:latin typeface="Tahoma"/>
                <a:cs typeface="Tahoma"/>
              </a:rPr>
              <a:t>Using</a:t>
            </a:r>
            <a:r>
              <a:rPr dirty="0" sz="2600" spc="-3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double-</a:t>
            </a:r>
            <a:r>
              <a:rPr dirty="0" sz="2600">
                <a:latin typeface="Tahoma"/>
                <a:cs typeface="Tahoma"/>
              </a:rPr>
              <a:t>insulated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tools</a:t>
            </a:r>
            <a:endParaRPr sz="2600">
              <a:latin typeface="Tahoma"/>
              <a:cs typeface="Tahoma"/>
            </a:endParaRPr>
          </a:p>
          <a:p>
            <a:pPr lvl="1" marL="927100" marR="78740" indent="-513715">
              <a:lnSpc>
                <a:spcPts val="2810"/>
              </a:lnSpc>
              <a:spcBef>
                <a:spcPts val="665"/>
              </a:spcBef>
              <a:buAutoNum type="alphaLcPeriod"/>
              <a:tabLst>
                <a:tab pos="927100" algn="l"/>
              </a:tabLst>
            </a:pPr>
            <a:r>
              <a:rPr dirty="0" sz="2600">
                <a:latin typeface="Tahoma"/>
                <a:cs typeface="Tahoma"/>
              </a:rPr>
              <a:t>Using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grounded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adaptor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to</a:t>
            </a:r>
            <a:r>
              <a:rPr dirty="0" sz="2600" spc="-1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accommodate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 spc="-20">
                <a:latin typeface="Tahoma"/>
                <a:cs typeface="Tahoma"/>
              </a:rPr>
              <a:t>two- </a:t>
            </a:r>
            <a:r>
              <a:rPr dirty="0" sz="2600">
                <a:latin typeface="Tahoma"/>
                <a:cs typeface="Tahoma"/>
              </a:rPr>
              <a:t>prong</a:t>
            </a:r>
            <a:r>
              <a:rPr dirty="0" sz="2600" spc="-3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receptacle</a:t>
            </a:r>
            <a:endParaRPr sz="2600">
              <a:latin typeface="Tahoma"/>
              <a:cs typeface="Tahoma"/>
            </a:endParaRPr>
          </a:p>
          <a:p>
            <a:pPr lvl="1" marL="927100" marR="24130" indent="-513715">
              <a:lnSpc>
                <a:spcPts val="2810"/>
              </a:lnSpc>
              <a:spcBef>
                <a:spcPts val="620"/>
              </a:spcBef>
              <a:buAutoNum type="alphaLcPeriod"/>
              <a:tabLst>
                <a:tab pos="927100" algn="l"/>
              </a:tabLst>
            </a:pPr>
            <a:r>
              <a:rPr dirty="0" sz="2600">
                <a:latin typeface="Tahoma"/>
                <a:cs typeface="Tahoma"/>
              </a:rPr>
              <a:t>Removing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damaged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tools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from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service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and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tagging </a:t>
            </a:r>
            <a:r>
              <a:rPr dirty="0" sz="2600">
                <a:latin typeface="Tahoma"/>
                <a:cs typeface="Tahoma"/>
              </a:rPr>
              <a:t>them</a:t>
            </a:r>
            <a:r>
              <a:rPr dirty="0" sz="2600" spc="-3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“Do</a:t>
            </a:r>
            <a:r>
              <a:rPr dirty="0" sz="2600" spc="-2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Not</a:t>
            </a:r>
            <a:r>
              <a:rPr dirty="0" sz="2600" spc="-15">
                <a:latin typeface="Tahoma"/>
                <a:cs typeface="Tahoma"/>
              </a:rPr>
              <a:t> </a:t>
            </a:r>
            <a:r>
              <a:rPr dirty="0" sz="2600" spc="-20">
                <a:latin typeface="Tahoma"/>
                <a:cs typeface="Tahoma"/>
              </a:rPr>
              <a:t>Use”</a:t>
            </a:r>
            <a:endParaRPr sz="2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890"/>
              </a:spcBef>
            </a:pPr>
            <a:endParaRPr sz="2600">
              <a:latin typeface="Tahoma"/>
              <a:cs typeface="Tahoma"/>
            </a:endParaRPr>
          </a:p>
          <a:p>
            <a:pPr marL="118110">
              <a:lnSpc>
                <a:spcPct val="100000"/>
              </a:lnSpc>
            </a:pPr>
            <a:r>
              <a:rPr dirty="0" sz="2200" b="1">
                <a:latin typeface="Tahoma"/>
                <a:cs typeface="Tahoma"/>
              </a:rPr>
              <a:t>a.</a:t>
            </a:r>
            <a:r>
              <a:rPr dirty="0" sz="2200" spc="-60" b="1">
                <a:latin typeface="Tahoma"/>
                <a:cs typeface="Tahoma"/>
              </a:rPr>
              <a:t> </a:t>
            </a:r>
            <a:r>
              <a:rPr dirty="0" sz="2400" b="1">
                <a:latin typeface="Tahoma"/>
                <a:cs typeface="Tahoma"/>
              </a:rPr>
              <a:t>Removing</a:t>
            </a:r>
            <a:r>
              <a:rPr dirty="0" sz="2400" spc="-55" b="1">
                <a:latin typeface="Tahoma"/>
                <a:cs typeface="Tahoma"/>
              </a:rPr>
              <a:t> </a:t>
            </a:r>
            <a:r>
              <a:rPr dirty="0" sz="2400" b="1">
                <a:latin typeface="Tahoma"/>
                <a:cs typeface="Tahoma"/>
              </a:rPr>
              <a:t>the</a:t>
            </a:r>
            <a:r>
              <a:rPr dirty="0" sz="2400" spc="-60" b="1">
                <a:latin typeface="Tahoma"/>
                <a:cs typeface="Tahoma"/>
              </a:rPr>
              <a:t> </a:t>
            </a:r>
            <a:r>
              <a:rPr dirty="0" sz="2400" b="1">
                <a:latin typeface="Tahoma"/>
                <a:cs typeface="Tahoma"/>
              </a:rPr>
              <a:t>grounding</a:t>
            </a:r>
            <a:r>
              <a:rPr dirty="0" sz="2400" spc="-45" b="1">
                <a:latin typeface="Tahoma"/>
                <a:cs typeface="Tahoma"/>
              </a:rPr>
              <a:t> </a:t>
            </a:r>
            <a:r>
              <a:rPr dirty="0" sz="2400" b="1">
                <a:latin typeface="Tahoma"/>
                <a:cs typeface="Tahoma"/>
              </a:rPr>
              <a:t>pin</a:t>
            </a:r>
            <a:r>
              <a:rPr dirty="0" sz="2400" spc="-60" b="1">
                <a:latin typeface="Tahoma"/>
                <a:cs typeface="Tahoma"/>
              </a:rPr>
              <a:t> </a:t>
            </a:r>
            <a:r>
              <a:rPr dirty="0" sz="2400" b="1">
                <a:latin typeface="Tahoma"/>
                <a:cs typeface="Tahoma"/>
              </a:rPr>
              <a:t>on</a:t>
            </a:r>
            <a:r>
              <a:rPr dirty="0" sz="2400" spc="-60" b="1">
                <a:latin typeface="Tahoma"/>
                <a:cs typeface="Tahoma"/>
              </a:rPr>
              <a:t> </a:t>
            </a:r>
            <a:r>
              <a:rPr dirty="0" sz="2400" b="1">
                <a:latin typeface="Tahoma"/>
                <a:cs typeface="Tahoma"/>
              </a:rPr>
              <a:t>a</a:t>
            </a:r>
            <a:r>
              <a:rPr dirty="0" sz="2400" spc="-65" b="1">
                <a:latin typeface="Tahoma"/>
                <a:cs typeface="Tahoma"/>
              </a:rPr>
              <a:t> </a:t>
            </a:r>
            <a:r>
              <a:rPr dirty="0" sz="2400" spc="-10" b="1">
                <a:latin typeface="Tahoma"/>
                <a:cs typeface="Tahoma"/>
              </a:rPr>
              <a:t>three-</a:t>
            </a:r>
            <a:r>
              <a:rPr dirty="0" sz="2400" b="1">
                <a:latin typeface="Tahoma"/>
                <a:cs typeface="Tahoma"/>
              </a:rPr>
              <a:t>prong</a:t>
            </a:r>
            <a:r>
              <a:rPr dirty="0" sz="2400" spc="-55" b="1">
                <a:latin typeface="Tahoma"/>
                <a:cs typeface="Tahoma"/>
              </a:rPr>
              <a:t> </a:t>
            </a:r>
            <a:r>
              <a:rPr dirty="0" sz="2400" spc="-20" b="1">
                <a:latin typeface="Tahoma"/>
                <a:cs typeface="Tahoma"/>
              </a:rPr>
              <a:t>plug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8" y="6158738"/>
            <a:ext cx="9169400" cy="699770"/>
            <a:chOff x="-11938" y="6158738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1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578610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31140" y="1083055"/>
            <a:ext cx="8580120" cy="4890135"/>
          </a:xfrm>
          <a:prstGeom prst="rect">
            <a:avLst/>
          </a:prstGeom>
        </p:spPr>
        <p:txBody>
          <a:bodyPr wrap="square" lIns="0" tIns="104140" rIns="0" bIns="0" rtlCol="0" vert="horz">
            <a:spAutoFit/>
          </a:bodyPr>
          <a:lstStyle/>
          <a:p>
            <a:pPr marL="527685" marR="1238250" indent="-515620">
              <a:lnSpc>
                <a:spcPct val="80000"/>
              </a:lnSpc>
              <a:spcBef>
                <a:spcPts val="820"/>
              </a:spcBef>
              <a:buAutoNum type="arabicPeriod" startAt="4"/>
              <a:tabLst>
                <a:tab pos="527685" algn="l"/>
              </a:tabLst>
            </a:pPr>
            <a:r>
              <a:rPr dirty="0" sz="3000">
                <a:latin typeface="Tahoma"/>
                <a:cs typeface="Tahoma"/>
              </a:rPr>
              <a:t>Which</a:t>
            </a:r>
            <a:r>
              <a:rPr dirty="0" sz="3000" spc="-2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of</a:t>
            </a:r>
            <a:r>
              <a:rPr dirty="0" sz="3000" spc="-4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the</a:t>
            </a:r>
            <a:r>
              <a:rPr dirty="0" sz="3000" spc="-4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following</a:t>
            </a:r>
            <a:r>
              <a:rPr dirty="0" sz="3000" spc="-5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statements</a:t>
            </a:r>
            <a:r>
              <a:rPr dirty="0" sz="3000" spc="-65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about </a:t>
            </a:r>
            <a:r>
              <a:rPr dirty="0" sz="3000">
                <a:latin typeface="Tahoma"/>
                <a:cs typeface="Tahoma"/>
              </a:rPr>
              <a:t>guarding</a:t>
            </a:r>
            <a:r>
              <a:rPr dirty="0" sz="3000" spc="-6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techniques</a:t>
            </a:r>
            <a:r>
              <a:rPr dirty="0" sz="3000" spc="-9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is</a:t>
            </a:r>
            <a:r>
              <a:rPr dirty="0" sz="3000" spc="-90">
                <a:latin typeface="Tahoma"/>
                <a:cs typeface="Tahoma"/>
              </a:rPr>
              <a:t> </a:t>
            </a:r>
            <a:r>
              <a:rPr dirty="0" u="sng" sz="3000" spc="-1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true</a:t>
            </a:r>
            <a:r>
              <a:rPr dirty="0" u="none" sz="3000" spc="-10">
                <a:latin typeface="Tahoma"/>
                <a:cs typeface="Tahoma"/>
              </a:rPr>
              <a:t>?</a:t>
            </a:r>
            <a:endParaRPr sz="3000">
              <a:latin typeface="Tahoma"/>
              <a:cs typeface="Tahoma"/>
            </a:endParaRPr>
          </a:p>
          <a:p>
            <a:pPr lvl="1" marL="927100" marR="165735" indent="-513715">
              <a:lnSpc>
                <a:spcPts val="2500"/>
              </a:lnSpc>
              <a:spcBef>
                <a:spcPts val="605"/>
              </a:spcBef>
              <a:buAutoNum type="alphaLcPeriod"/>
              <a:tabLst>
                <a:tab pos="927100" algn="l"/>
              </a:tabLst>
            </a:pPr>
            <a:r>
              <a:rPr dirty="0" sz="2600">
                <a:latin typeface="Tahoma"/>
                <a:cs typeface="Tahoma"/>
              </a:rPr>
              <a:t>Guard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the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point</a:t>
            </a:r>
            <a:r>
              <a:rPr dirty="0" sz="2600" spc="-2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of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operation,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in-</a:t>
            </a:r>
            <a:r>
              <a:rPr dirty="0" sz="2600">
                <a:latin typeface="Tahoma"/>
                <a:cs typeface="Tahoma"/>
              </a:rPr>
              <a:t>running</a:t>
            </a:r>
            <a:r>
              <a:rPr dirty="0" sz="2600" spc="-3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nip</a:t>
            </a:r>
            <a:r>
              <a:rPr dirty="0" sz="2600" spc="-3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points, </a:t>
            </a:r>
            <a:r>
              <a:rPr dirty="0" sz="2600">
                <a:latin typeface="Tahoma"/>
                <a:cs typeface="Tahoma"/>
              </a:rPr>
              <a:t>and</a:t>
            </a:r>
            <a:r>
              <a:rPr dirty="0" sz="2600" spc="-2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rotating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parts</a:t>
            </a:r>
            <a:r>
              <a:rPr dirty="0" sz="2600" spc="-2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of</a:t>
            </a:r>
            <a:r>
              <a:rPr dirty="0" sz="2600" spc="-1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tools.</a:t>
            </a:r>
            <a:endParaRPr sz="2600">
              <a:latin typeface="Tahoma"/>
              <a:cs typeface="Tahoma"/>
            </a:endParaRPr>
          </a:p>
          <a:p>
            <a:pPr lvl="1" marL="927100" marR="805180" indent="-513715">
              <a:lnSpc>
                <a:spcPts val="2500"/>
              </a:lnSpc>
              <a:spcBef>
                <a:spcPts val="615"/>
              </a:spcBef>
              <a:buAutoNum type="alphaLcPeriod"/>
              <a:tabLst>
                <a:tab pos="927100" algn="l"/>
              </a:tabLst>
            </a:pPr>
            <a:r>
              <a:rPr dirty="0" sz="2600">
                <a:latin typeface="Tahoma"/>
                <a:cs typeface="Tahoma"/>
              </a:rPr>
              <a:t>Remove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guard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from</a:t>
            </a:r>
            <a:r>
              <a:rPr dirty="0" sz="2600" spc="-3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tool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while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it</a:t>
            </a:r>
            <a:r>
              <a:rPr dirty="0" sz="2600" spc="-2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is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in</a:t>
            </a:r>
            <a:r>
              <a:rPr dirty="0" sz="2600" spc="-3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use,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 spc="-20">
                <a:latin typeface="Tahoma"/>
                <a:cs typeface="Tahoma"/>
              </a:rPr>
              <a:t>then </a:t>
            </a:r>
            <a:r>
              <a:rPr dirty="0" sz="2600">
                <a:latin typeface="Tahoma"/>
                <a:cs typeface="Tahoma"/>
              </a:rPr>
              <a:t>replace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when</a:t>
            </a:r>
            <a:r>
              <a:rPr dirty="0" sz="2600" spc="-2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the</a:t>
            </a:r>
            <a:r>
              <a:rPr dirty="0" sz="2600" spc="-3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job</a:t>
            </a:r>
            <a:r>
              <a:rPr dirty="0" sz="2600" spc="-3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is</a:t>
            </a:r>
            <a:r>
              <a:rPr dirty="0" sz="2600" spc="-10">
                <a:latin typeface="Tahoma"/>
                <a:cs typeface="Tahoma"/>
              </a:rPr>
              <a:t> completed.</a:t>
            </a:r>
            <a:endParaRPr sz="2600">
              <a:latin typeface="Tahoma"/>
              <a:cs typeface="Tahoma"/>
            </a:endParaRPr>
          </a:p>
          <a:p>
            <a:pPr lvl="1" marL="927100" marR="280035" indent="-513715">
              <a:lnSpc>
                <a:spcPts val="2500"/>
              </a:lnSpc>
              <a:spcBef>
                <a:spcPts val="615"/>
              </a:spcBef>
              <a:buAutoNum type="alphaLcPeriod"/>
              <a:tabLst>
                <a:tab pos="927100" algn="l"/>
              </a:tabLst>
            </a:pPr>
            <a:r>
              <a:rPr dirty="0" sz="2600">
                <a:latin typeface="Tahoma"/>
                <a:cs typeface="Tahoma"/>
              </a:rPr>
              <a:t>Adjust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guard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on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abrasive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wheel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to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allow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maximum </a:t>
            </a:r>
            <a:r>
              <a:rPr dirty="0" sz="2600">
                <a:latin typeface="Tahoma"/>
                <a:cs typeface="Tahoma"/>
              </a:rPr>
              <a:t>exposure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of</a:t>
            </a:r>
            <a:r>
              <a:rPr dirty="0" sz="2600" spc="-2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the</a:t>
            </a:r>
            <a:r>
              <a:rPr dirty="0" sz="2600" spc="-3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wheel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surface.</a:t>
            </a:r>
            <a:endParaRPr sz="2600">
              <a:latin typeface="Tahoma"/>
              <a:cs typeface="Tahoma"/>
            </a:endParaRPr>
          </a:p>
          <a:p>
            <a:pPr lvl="1" marL="927100" marR="5080" indent="-513715">
              <a:lnSpc>
                <a:spcPts val="2500"/>
              </a:lnSpc>
              <a:spcBef>
                <a:spcPts val="620"/>
              </a:spcBef>
              <a:buAutoNum type="alphaLcPeriod"/>
              <a:tabLst>
                <a:tab pos="927100" algn="l"/>
              </a:tabLst>
            </a:pPr>
            <a:r>
              <a:rPr dirty="0" sz="2600">
                <a:latin typeface="Tahoma"/>
                <a:cs typeface="Tahoma"/>
              </a:rPr>
              <a:t>Wear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PPE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because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guards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will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not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protect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operator </a:t>
            </a:r>
            <a:r>
              <a:rPr dirty="0" sz="2600">
                <a:latin typeface="Tahoma"/>
                <a:cs typeface="Tahoma"/>
              </a:rPr>
              <a:t>from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flying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chips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and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sparks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or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moving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parts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of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tool.</a:t>
            </a:r>
            <a:endParaRPr sz="2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45"/>
              </a:spcBef>
            </a:pPr>
            <a:endParaRPr sz="2600">
              <a:latin typeface="Tahoma"/>
              <a:cs typeface="Tahoma"/>
            </a:endParaRPr>
          </a:p>
          <a:p>
            <a:pPr marL="1395095" marR="244475" indent="-1045844">
              <a:lnSpc>
                <a:spcPct val="80000"/>
              </a:lnSpc>
            </a:pPr>
            <a:r>
              <a:rPr dirty="0" sz="2700" b="1">
                <a:latin typeface="Tahoma"/>
                <a:cs typeface="Tahoma"/>
              </a:rPr>
              <a:t>a.</a:t>
            </a:r>
            <a:r>
              <a:rPr dirty="0" sz="2700" spc="-45" b="1">
                <a:latin typeface="Tahoma"/>
                <a:cs typeface="Tahoma"/>
              </a:rPr>
              <a:t> </a:t>
            </a:r>
            <a:r>
              <a:rPr dirty="0" sz="2700" b="1">
                <a:latin typeface="Tahoma"/>
                <a:cs typeface="Tahoma"/>
              </a:rPr>
              <a:t>Guard</a:t>
            </a:r>
            <a:r>
              <a:rPr dirty="0" sz="2700" spc="-55" b="1">
                <a:latin typeface="Tahoma"/>
                <a:cs typeface="Tahoma"/>
              </a:rPr>
              <a:t> </a:t>
            </a:r>
            <a:r>
              <a:rPr dirty="0" sz="2700" b="1">
                <a:latin typeface="Tahoma"/>
                <a:cs typeface="Tahoma"/>
              </a:rPr>
              <a:t>the</a:t>
            </a:r>
            <a:r>
              <a:rPr dirty="0" sz="2700" spc="-45" b="1">
                <a:latin typeface="Tahoma"/>
                <a:cs typeface="Tahoma"/>
              </a:rPr>
              <a:t> </a:t>
            </a:r>
            <a:r>
              <a:rPr dirty="0" sz="2700" b="1">
                <a:latin typeface="Tahoma"/>
                <a:cs typeface="Tahoma"/>
              </a:rPr>
              <a:t>point</a:t>
            </a:r>
            <a:r>
              <a:rPr dirty="0" sz="2700" spc="-55" b="1">
                <a:latin typeface="Tahoma"/>
                <a:cs typeface="Tahoma"/>
              </a:rPr>
              <a:t> </a:t>
            </a:r>
            <a:r>
              <a:rPr dirty="0" sz="2700" b="1">
                <a:latin typeface="Tahoma"/>
                <a:cs typeface="Tahoma"/>
              </a:rPr>
              <a:t>of</a:t>
            </a:r>
            <a:r>
              <a:rPr dirty="0" sz="2700" spc="-35" b="1">
                <a:latin typeface="Tahoma"/>
                <a:cs typeface="Tahoma"/>
              </a:rPr>
              <a:t> </a:t>
            </a:r>
            <a:r>
              <a:rPr dirty="0" sz="2700" b="1">
                <a:latin typeface="Tahoma"/>
                <a:cs typeface="Tahoma"/>
              </a:rPr>
              <a:t>operation,</a:t>
            </a:r>
            <a:r>
              <a:rPr dirty="0" sz="2700" spc="-65" b="1">
                <a:latin typeface="Tahoma"/>
                <a:cs typeface="Tahoma"/>
              </a:rPr>
              <a:t> </a:t>
            </a:r>
            <a:r>
              <a:rPr dirty="0" sz="2700" spc="-10" b="1">
                <a:latin typeface="Tahoma"/>
                <a:cs typeface="Tahoma"/>
              </a:rPr>
              <a:t>in-</a:t>
            </a:r>
            <a:r>
              <a:rPr dirty="0" sz="2700" b="1">
                <a:latin typeface="Tahoma"/>
                <a:cs typeface="Tahoma"/>
              </a:rPr>
              <a:t>running</a:t>
            </a:r>
            <a:r>
              <a:rPr dirty="0" sz="2700" spc="-70" b="1">
                <a:latin typeface="Tahoma"/>
                <a:cs typeface="Tahoma"/>
              </a:rPr>
              <a:t> </a:t>
            </a:r>
            <a:r>
              <a:rPr dirty="0" sz="2700" spc="-25" b="1">
                <a:latin typeface="Tahoma"/>
                <a:cs typeface="Tahoma"/>
              </a:rPr>
              <a:t>nip </a:t>
            </a:r>
            <a:r>
              <a:rPr dirty="0" sz="2700" b="1">
                <a:latin typeface="Tahoma"/>
                <a:cs typeface="Tahoma"/>
              </a:rPr>
              <a:t>points,</a:t>
            </a:r>
            <a:r>
              <a:rPr dirty="0" sz="2700" spc="-65" b="1">
                <a:latin typeface="Tahoma"/>
                <a:cs typeface="Tahoma"/>
              </a:rPr>
              <a:t> </a:t>
            </a:r>
            <a:r>
              <a:rPr dirty="0" sz="2700" b="1">
                <a:latin typeface="Tahoma"/>
                <a:cs typeface="Tahoma"/>
              </a:rPr>
              <a:t>and</a:t>
            </a:r>
            <a:r>
              <a:rPr dirty="0" sz="2700" spc="-55" b="1">
                <a:latin typeface="Tahoma"/>
                <a:cs typeface="Tahoma"/>
              </a:rPr>
              <a:t> </a:t>
            </a:r>
            <a:r>
              <a:rPr dirty="0" sz="2700" b="1">
                <a:latin typeface="Tahoma"/>
                <a:cs typeface="Tahoma"/>
              </a:rPr>
              <a:t>rotating</a:t>
            </a:r>
            <a:r>
              <a:rPr dirty="0" sz="2700" spc="-55" b="1">
                <a:latin typeface="Tahoma"/>
                <a:cs typeface="Tahoma"/>
              </a:rPr>
              <a:t> </a:t>
            </a:r>
            <a:r>
              <a:rPr dirty="0" sz="2700" b="1">
                <a:latin typeface="Tahoma"/>
                <a:cs typeface="Tahoma"/>
              </a:rPr>
              <a:t>parts</a:t>
            </a:r>
            <a:r>
              <a:rPr dirty="0" sz="2700" spc="-55" b="1">
                <a:latin typeface="Tahoma"/>
                <a:cs typeface="Tahoma"/>
              </a:rPr>
              <a:t> </a:t>
            </a:r>
            <a:r>
              <a:rPr dirty="0" sz="2700" b="1">
                <a:latin typeface="Tahoma"/>
                <a:cs typeface="Tahoma"/>
              </a:rPr>
              <a:t>of</a:t>
            </a:r>
            <a:r>
              <a:rPr dirty="0" sz="2700" spc="-45" b="1">
                <a:latin typeface="Tahoma"/>
                <a:cs typeface="Tahoma"/>
              </a:rPr>
              <a:t> </a:t>
            </a:r>
            <a:r>
              <a:rPr dirty="0" sz="2700" spc="-10" b="1">
                <a:latin typeface="Tahoma"/>
                <a:cs typeface="Tahoma"/>
              </a:rPr>
              <a:t>tools.</a:t>
            </a:r>
            <a:endParaRPr sz="27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8" y="6158738"/>
            <a:ext cx="9169400" cy="699770"/>
            <a:chOff x="-11938" y="6158738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1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578610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07340" y="984126"/>
            <a:ext cx="8260715" cy="4554855"/>
          </a:xfrm>
          <a:prstGeom prst="rect">
            <a:avLst/>
          </a:prstGeom>
        </p:spPr>
        <p:txBody>
          <a:bodyPr wrap="square" lIns="0" tIns="92075" rIns="0" bIns="0" rtlCol="0" vert="horz">
            <a:spAutoFit/>
          </a:bodyPr>
          <a:lstStyle/>
          <a:p>
            <a:pPr marL="527685" marR="1359535" indent="-515620">
              <a:lnSpc>
                <a:spcPts val="2590"/>
              </a:lnSpc>
              <a:spcBef>
                <a:spcPts val="725"/>
              </a:spcBef>
              <a:buAutoNum type="arabicPeriod" startAt="5"/>
              <a:tabLst>
                <a:tab pos="527685" algn="l"/>
              </a:tabLst>
            </a:pPr>
            <a:r>
              <a:rPr dirty="0" sz="2700">
                <a:latin typeface="Tahoma"/>
                <a:cs typeface="Tahoma"/>
              </a:rPr>
              <a:t>Employers</a:t>
            </a:r>
            <a:r>
              <a:rPr dirty="0" sz="2700" spc="-40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must</a:t>
            </a:r>
            <a:r>
              <a:rPr dirty="0" sz="2700" spc="-50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satisfy</a:t>
            </a:r>
            <a:r>
              <a:rPr dirty="0" sz="2700" spc="-40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all</a:t>
            </a:r>
            <a:r>
              <a:rPr dirty="0" sz="2700" spc="-45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of</a:t>
            </a:r>
            <a:r>
              <a:rPr dirty="0" sz="2700" spc="-45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the</a:t>
            </a:r>
            <a:r>
              <a:rPr dirty="0" sz="2700" spc="-35">
                <a:latin typeface="Tahoma"/>
                <a:cs typeface="Tahoma"/>
              </a:rPr>
              <a:t> </a:t>
            </a:r>
            <a:r>
              <a:rPr dirty="0" sz="2700" spc="-10">
                <a:latin typeface="Tahoma"/>
                <a:cs typeface="Tahoma"/>
              </a:rPr>
              <a:t>following </a:t>
            </a:r>
            <a:r>
              <a:rPr dirty="0" sz="2700">
                <a:latin typeface="Tahoma"/>
                <a:cs typeface="Tahoma"/>
              </a:rPr>
              <a:t>requirements,</a:t>
            </a:r>
            <a:r>
              <a:rPr dirty="0" sz="2700" spc="-80">
                <a:latin typeface="Tahoma"/>
                <a:cs typeface="Tahoma"/>
              </a:rPr>
              <a:t> </a:t>
            </a:r>
            <a:r>
              <a:rPr dirty="0" sz="2700" spc="-10">
                <a:latin typeface="Tahoma"/>
                <a:cs typeface="Tahoma"/>
              </a:rPr>
              <a:t>except:</a:t>
            </a:r>
            <a:endParaRPr sz="2700">
              <a:latin typeface="Tahoma"/>
              <a:cs typeface="Tahoma"/>
            </a:endParaRPr>
          </a:p>
          <a:p>
            <a:pPr lvl="1" marL="927100" marR="203835" indent="-513715">
              <a:lnSpc>
                <a:spcPct val="80000"/>
              </a:lnSpc>
              <a:spcBef>
                <a:spcPts val="600"/>
              </a:spcBef>
              <a:buAutoNum type="alphaLcPeriod"/>
              <a:tabLst>
                <a:tab pos="927100" algn="l"/>
              </a:tabLst>
            </a:pPr>
            <a:r>
              <a:rPr dirty="0" sz="2400">
                <a:latin typeface="Tahoma"/>
                <a:cs typeface="Tahoma"/>
              </a:rPr>
              <a:t>Provide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PPE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necessary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protect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employees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who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are </a:t>
            </a:r>
            <a:r>
              <a:rPr dirty="0" sz="2400">
                <a:latin typeface="Tahoma"/>
                <a:cs typeface="Tahoma"/>
              </a:rPr>
              <a:t>operating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hand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power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tools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are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exposed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to </a:t>
            </a:r>
            <a:r>
              <a:rPr dirty="0" sz="2400" spc="-10">
                <a:latin typeface="Tahoma"/>
                <a:cs typeface="Tahoma"/>
              </a:rPr>
              <a:t>hazards.</a:t>
            </a:r>
            <a:endParaRPr sz="2400">
              <a:latin typeface="Tahoma"/>
              <a:cs typeface="Tahoma"/>
            </a:endParaRPr>
          </a:p>
          <a:p>
            <a:pPr lvl="1" marL="927100" marR="240029" indent="-513715">
              <a:lnSpc>
                <a:spcPct val="80000"/>
              </a:lnSpc>
              <a:spcBef>
                <a:spcPts val="580"/>
              </a:spcBef>
              <a:buAutoNum type="alphaLcPeriod"/>
              <a:tabLst>
                <a:tab pos="927100" algn="l"/>
              </a:tabLst>
            </a:pPr>
            <a:r>
              <a:rPr dirty="0" sz="2400">
                <a:latin typeface="Tahoma"/>
                <a:cs typeface="Tahoma"/>
              </a:rPr>
              <a:t>Comply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OSHA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training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inspection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standards </a:t>
            </a:r>
            <a:r>
              <a:rPr dirty="0" sz="2400">
                <a:latin typeface="Tahoma"/>
                <a:cs typeface="Tahoma"/>
              </a:rPr>
              <a:t>related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hand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power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tools.</a:t>
            </a:r>
            <a:endParaRPr sz="2400">
              <a:latin typeface="Tahoma"/>
              <a:cs typeface="Tahoma"/>
            </a:endParaRPr>
          </a:p>
          <a:p>
            <a:pPr lvl="1" marL="927100" marR="509270" indent="-513715">
              <a:lnSpc>
                <a:spcPts val="2300"/>
              </a:lnSpc>
              <a:spcBef>
                <a:spcPts val="560"/>
              </a:spcBef>
              <a:buAutoNum type="alphaLcPeriod"/>
              <a:tabLst>
                <a:tab pos="927100" algn="l"/>
              </a:tabLst>
            </a:pPr>
            <a:r>
              <a:rPr dirty="0" sz="2400">
                <a:latin typeface="Tahoma"/>
                <a:cs typeface="Tahoma"/>
              </a:rPr>
              <a:t>Determine</a:t>
            </a:r>
            <a:r>
              <a:rPr dirty="0" sz="2400" spc="-10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which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manufacturer’s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requirements</a:t>
            </a:r>
            <a:r>
              <a:rPr dirty="0" sz="2400" spc="-9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and </a:t>
            </a:r>
            <a:r>
              <a:rPr dirty="0" sz="2400">
                <a:latin typeface="Tahoma"/>
                <a:cs typeface="Tahoma"/>
              </a:rPr>
              <a:t>recommendations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tool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shall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followed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or </a:t>
            </a:r>
            <a:r>
              <a:rPr dirty="0" sz="2400" spc="-10">
                <a:latin typeface="Tahoma"/>
                <a:cs typeface="Tahoma"/>
              </a:rPr>
              <a:t>ignored.</a:t>
            </a:r>
            <a:endParaRPr sz="24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25"/>
              </a:spcBef>
              <a:buAutoNum type="alphaLcPeriod"/>
              <a:tabLst>
                <a:tab pos="926465" algn="l"/>
              </a:tabLst>
            </a:pPr>
            <a:r>
              <a:rPr dirty="0" sz="2400">
                <a:latin typeface="Tahoma"/>
                <a:cs typeface="Tahoma"/>
              </a:rPr>
              <a:t>Do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not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issue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permit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use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unsafe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hand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tools.</a:t>
            </a:r>
            <a:endParaRPr sz="2400">
              <a:latin typeface="Tahoma"/>
              <a:cs typeface="Tahoma"/>
            </a:endParaRPr>
          </a:p>
          <a:p>
            <a:pPr marL="279400" marR="5080" indent="228600">
              <a:lnSpc>
                <a:spcPts val="2110"/>
              </a:lnSpc>
              <a:spcBef>
                <a:spcPts val="2550"/>
              </a:spcBef>
            </a:pPr>
            <a:r>
              <a:rPr dirty="0" sz="2200" b="1">
                <a:latin typeface="Tahoma"/>
                <a:cs typeface="Tahoma"/>
              </a:rPr>
              <a:t>c.</a:t>
            </a:r>
            <a:r>
              <a:rPr dirty="0" sz="2200" spc="-95" b="1">
                <a:latin typeface="Tahoma"/>
                <a:cs typeface="Tahoma"/>
              </a:rPr>
              <a:t> </a:t>
            </a:r>
            <a:r>
              <a:rPr dirty="0" sz="2200" b="1">
                <a:latin typeface="Tahoma"/>
                <a:cs typeface="Tahoma"/>
              </a:rPr>
              <a:t>Determine</a:t>
            </a:r>
            <a:r>
              <a:rPr dirty="0" sz="2200" spc="-70" b="1">
                <a:latin typeface="Tahoma"/>
                <a:cs typeface="Tahoma"/>
              </a:rPr>
              <a:t> </a:t>
            </a:r>
            <a:r>
              <a:rPr dirty="0" sz="2200" b="1">
                <a:latin typeface="Tahoma"/>
                <a:cs typeface="Tahoma"/>
              </a:rPr>
              <a:t>which</a:t>
            </a:r>
            <a:r>
              <a:rPr dirty="0" sz="2200" spc="-65" b="1">
                <a:latin typeface="Tahoma"/>
                <a:cs typeface="Tahoma"/>
              </a:rPr>
              <a:t> </a:t>
            </a:r>
            <a:r>
              <a:rPr dirty="0" sz="2200" b="1">
                <a:latin typeface="Tahoma"/>
                <a:cs typeface="Tahoma"/>
              </a:rPr>
              <a:t>manufacturer’s</a:t>
            </a:r>
            <a:r>
              <a:rPr dirty="0" sz="2200" spc="-70" b="1">
                <a:latin typeface="Tahoma"/>
                <a:cs typeface="Tahoma"/>
              </a:rPr>
              <a:t> </a:t>
            </a:r>
            <a:r>
              <a:rPr dirty="0" sz="2200" b="1">
                <a:latin typeface="Tahoma"/>
                <a:cs typeface="Tahoma"/>
              </a:rPr>
              <a:t>requirements</a:t>
            </a:r>
            <a:r>
              <a:rPr dirty="0" sz="2200" spc="-50" b="1">
                <a:latin typeface="Tahoma"/>
                <a:cs typeface="Tahoma"/>
              </a:rPr>
              <a:t> </a:t>
            </a:r>
            <a:r>
              <a:rPr dirty="0" sz="2200" spc="-25" b="1">
                <a:latin typeface="Tahoma"/>
                <a:cs typeface="Tahoma"/>
              </a:rPr>
              <a:t>and </a:t>
            </a:r>
            <a:r>
              <a:rPr dirty="0" sz="2200" b="1">
                <a:latin typeface="Tahoma"/>
                <a:cs typeface="Tahoma"/>
              </a:rPr>
              <a:t>recommendations</a:t>
            </a:r>
            <a:r>
              <a:rPr dirty="0" sz="2200" spc="5" b="1">
                <a:latin typeface="Tahoma"/>
                <a:cs typeface="Tahoma"/>
              </a:rPr>
              <a:t> </a:t>
            </a:r>
            <a:r>
              <a:rPr dirty="0" sz="2200" b="1">
                <a:latin typeface="Tahoma"/>
                <a:cs typeface="Tahoma"/>
              </a:rPr>
              <a:t>for</a:t>
            </a:r>
            <a:r>
              <a:rPr dirty="0" sz="2200" spc="-55" b="1">
                <a:latin typeface="Tahoma"/>
                <a:cs typeface="Tahoma"/>
              </a:rPr>
              <a:t> </a:t>
            </a:r>
            <a:r>
              <a:rPr dirty="0" sz="2200" b="1">
                <a:latin typeface="Tahoma"/>
                <a:cs typeface="Tahoma"/>
              </a:rPr>
              <a:t>a</a:t>
            </a:r>
            <a:r>
              <a:rPr dirty="0" sz="2200" spc="-45" b="1">
                <a:latin typeface="Tahoma"/>
                <a:cs typeface="Tahoma"/>
              </a:rPr>
              <a:t> </a:t>
            </a:r>
            <a:r>
              <a:rPr dirty="0" sz="2200" b="1">
                <a:latin typeface="Tahoma"/>
                <a:cs typeface="Tahoma"/>
              </a:rPr>
              <a:t>tool</a:t>
            </a:r>
            <a:r>
              <a:rPr dirty="0" sz="2200" spc="-40" b="1">
                <a:latin typeface="Tahoma"/>
                <a:cs typeface="Tahoma"/>
              </a:rPr>
              <a:t> </a:t>
            </a:r>
            <a:r>
              <a:rPr dirty="0" sz="2200" b="1">
                <a:latin typeface="Tahoma"/>
                <a:cs typeface="Tahoma"/>
              </a:rPr>
              <a:t>shall</a:t>
            </a:r>
            <a:r>
              <a:rPr dirty="0" sz="2200" spc="-25" b="1">
                <a:latin typeface="Tahoma"/>
                <a:cs typeface="Tahoma"/>
              </a:rPr>
              <a:t> </a:t>
            </a:r>
            <a:r>
              <a:rPr dirty="0" sz="2200" b="1">
                <a:latin typeface="Tahoma"/>
                <a:cs typeface="Tahoma"/>
              </a:rPr>
              <a:t>be</a:t>
            </a:r>
            <a:r>
              <a:rPr dirty="0" sz="2200" spc="-45" b="1">
                <a:latin typeface="Tahoma"/>
                <a:cs typeface="Tahoma"/>
              </a:rPr>
              <a:t> </a:t>
            </a:r>
            <a:r>
              <a:rPr dirty="0" sz="2200" b="1">
                <a:latin typeface="Tahoma"/>
                <a:cs typeface="Tahoma"/>
              </a:rPr>
              <a:t>followed</a:t>
            </a:r>
            <a:r>
              <a:rPr dirty="0" sz="2200" spc="-15" b="1">
                <a:latin typeface="Tahoma"/>
                <a:cs typeface="Tahoma"/>
              </a:rPr>
              <a:t> </a:t>
            </a:r>
            <a:r>
              <a:rPr dirty="0" sz="2200" b="1">
                <a:latin typeface="Tahoma"/>
                <a:cs typeface="Tahoma"/>
              </a:rPr>
              <a:t>or</a:t>
            </a:r>
            <a:r>
              <a:rPr dirty="0" sz="2200" spc="-40" b="1">
                <a:latin typeface="Tahoma"/>
                <a:cs typeface="Tahoma"/>
              </a:rPr>
              <a:t> </a:t>
            </a:r>
            <a:r>
              <a:rPr dirty="0" sz="2200" spc="-10" b="1">
                <a:latin typeface="Tahoma"/>
                <a:cs typeface="Tahoma"/>
              </a:rPr>
              <a:t>ignored.</a:t>
            </a:r>
            <a:endParaRPr sz="2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8" y="6158738"/>
            <a:ext cx="9169400" cy="699770"/>
            <a:chOff x="-11938" y="6158738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1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0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0"/>
              <a:t> </a:t>
            </a:r>
            <a:r>
              <a:rPr dirty="0"/>
              <a:t>Tools</a:t>
            </a:r>
            <a:r>
              <a:rPr dirty="0" spc="-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Company>OTIEC</Company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</dc:creator>
  <dc:subject>Construction_Tools_PPT _v.05.18.15</dc:subject>
  <dc:title>Tools – Hand and Power</dc:title>
  <dcterms:created xsi:type="dcterms:W3CDTF">2025-01-27T15:17:44Z</dcterms:created>
  <dcterms:modified xsi:type="dcterms:W3CDTF">2025-01-27T15:17:44Z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2023-04-12T00:00:00Z</vt:filetime>
  </property>
  <property fmtid="{D5CDD505-2E9C-101B-9397-08002B2CF9AE}" pid="3" name="Creator">
    <vt:lpwstr>Acrobat PDFMaker 23 for PowerPoint</vt:lpwstr>
  </property>
  <property fmtid="{D5CDD505-2E9C-101B-9397-08002B2CF9AE}" pid="4" name="LastSaved">
    <vt:filetime>2025-01-27T00:00:00Z</vt:filetime>
  </property>
  <property fmtid="{D5CDD505-2E9C-101B-9397-08002B2CF9AE}" pid="5" name="Producer">
    <vt:lpwstr>Adobe PDF Library 23.1.175</vt:lpwstr>
  </property>
</Properties>
</file>