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4775" y="2315972"/>
            <a:ext cx="639445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5370" y="3917696"/>
            <a:ext cx="5493258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6462" y="183896"/>
            <a:ext cx="835107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7524" y="1223906"/>
            <a:ext cx="8108950" cy="4672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9002" y="6674001"/>
            <a:ext cx="273939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092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Relationship Id="rId4" Type="http://schemas.openxmlformats.org/officeDocument/2006/relationships/image" Target="../media/image2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3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jpg"/><Relationship Id="rId5" Type="http://schemas.openxmlformats.org/officeDocument/2006/relationships/image" Target="../media/image38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png"/><Relationship Id="rId4" Type="http://schemas.openxmlformats.org/officeDocument/2006/relationships/image" Target="../media/image42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/>
              <a:t>Stairways</a:t>
            </a:r>
            <a:r>
              <a:rPr dirty="0" sz="4400" spc="-90"/>
              <a:t> </a:t>
            </a:r>
            <a:r>
              <a:rPr dirty="0" sz="4400"/>
              <a:t>and</a:t>
            </a:r>
            <a:r>
              <a:rPr dirty="0" sz="4400" spc="-85"/>
              <a:t> </a:t>
            </a:r>
            <a:r>
              <a:rPr dirty="0" sz="4400" spc="-10"/>
              <a:t>Ladders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4800" marR="5080" indent="-1562735">
              <a:lnSpc>
                <a:spcPct val="100000"/>
              </a:lnSpc>
              <a:spcBef>
                <a:spcPts val="95"/>
              </a:spcBef>
            </a:pP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4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665730">
              <a:lnSpc>
                <a:spcPct val="100000"/>
              </a:lnSpc>
              <a:spcBef>
                <a:spcPts val="100"/>
              </a:spcBef>
            </a:pPr>
            <a:r>
              <a:rPr dirty="0" sz="4400" spc="-10" b="0">
                <a:latin typeface="Tahoma"/>
                <a:cs typeface="Tahoma"/>
              </a:rPr>
              <a:t>Introduction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266508"/>
            <a:ext cx="6439535" cy="3375025"/>
          </a:xfrm>
          <a:prstGeom prst="rect">
            <a:avLst/>
          </a:prstGeom>
        </p:spPr>
        <p:txBody>
          <a:bodyPr wrap="square" lIns="0" tIns="1854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460"/>
              </a:spcBef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Overview</a:t>
            </a:r>
            <a:endParaRPr sz="3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1180"/>
              </a:spcBef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Basic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stairways</a:t>
            </a:r>
            <a:endParaRPr sz="28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1175"/>
              </a:spcBef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Stairs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6920" marR="518795" indent="-287020">
              <a:lnSpc>
                <a:spcPts val="3030"/>
              </a:lnSpc>
              <a:spcBef>
                <a:spcPts val="155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stairway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ladder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1125"/>
              </a:spcBef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665730">
              <a:lnSpc>
                <a:spcPct val="100000"/>
              </a:lnSpc>
              <a:spcBef>
                <a:spcPts val="100"/>
              </a:spcBef>
            </a:pPr>
            <a:r>
              <a:rPr dirty="0" sz="4400" spc="-10" b="0">
                <a:latin typeface="Tahoma"/>
                <a:cs typeface="Tahoma"/>
              </a:rPr>
              <a:t>Introduction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31239" y="1276603"/>
            <a:ext cx="6795134" cy="424497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4330" marR="1206500" indent="-342265">
              <a:lnSpc>
                <a:spcPts val="3460"/>
              </a:lnSpc>
              <a:spcBef>
                <a:spcPts val="535"/>
              </a:spcBef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Falls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leading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cause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fatalities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constructions</a:t>
            </a:r>
            <a:endParaRPr sz="3200">
              <a:latin typeface="Tahoma"/>
              <a:cs typeface="Tahoma"/>
            </a:endParaRPr>
          </a:p>
          <a:p>
            <a:pPr marL="354330" marR="443865" indent="-342265">
              <a:lnSpc>
                <a:spcPts val="3460"/>
              </a:lnSpc>
              <a:spcBef>
                <a:spcPts val="1720"/>
              </a:spcBef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Falls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ladders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make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about 	one-</a:t>
            </a:r>
            <a:r>
              <a:rPr dirty="0" sz="3200">
                <a:latin typeface="Tahoma"/>
                <a:cs typeface="Tahoma"/>
              </a:rPr>
              <a:t>third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these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fatalities</a:t>
            </a:r>
            <a:endParaRPr sz="3200">
              <a:latin typeface="Tahoma"/>
              <a:cs typeface="Tahoma"/>
            </a:endParaRPr>
          </a:p>
          <a:p>
            <a:pPr marL="354330" marR="5080" indent="-342265">
              <a:lnSpc>
                <a:spcPts val="3460"/>
              </a:lnSpc>
              <a:spcBef>
                <a:spcPts val="1720"/>
              </a:spcBef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Approximately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25,000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injuries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per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year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due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stairways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and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 spc="-10">
                <a:latin typeface="Tahoma"/>
                <a:cs typeface="Tahoma"/>
              </a:rPr>
              <a:t>ladders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285"/>
              </a:spcBef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Falls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preventable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49682" y="148844"/>
            <a:ext cx="304292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>
                <a:latin typeface="Tahoma"/>
                <a:cs typeface="Tahoma"/>
              </a:rPr>
              <a:t>Introduction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51815" y="1095188"/>
            <a:ext cx="7938134" cy="48831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dirty="0" sz="1600">
                <a:latin typeface="Tahoma"/>
                <a:cs typeface="Tahoma"/>
              </a:rPr>
              <a:t>Percentage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of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ladder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fall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fatalities*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nonfatal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ladder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fall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injuries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treated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in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emergency </a:t>
            </a:r>
            <a:r>
              <a:rPr dirty="0" sz="1600">
                <a:latin typeface="Tahoma"/>
                <a:cs typeface="Tahoma"/>
              </a:rPr>
              <a:t>departments,†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by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fall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height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(when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documented)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—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United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States,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2011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54227" y="1650110"/>
            <a:ext cx="7035800" cy="4053204"/>
            <a:chOff x="1054227" y="1650110"/>
            <a:chExt cx="7035800" cy="405320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752" y="1659635"/>
              <a:ext cx="7016483" cy="403402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58989" y="1654873"/>
              <a:ext cx="7026275" cy="4043679"/>
            </a:xfrm>
            <a:custGeom>
              <a:avLst/>
              <a:gdLst/>
              <a:ahLst/>
              <a:cxnLst/>
              <a:rect l="l" t="t" r="r" b="b"/>
              <a:pathLst>
                <a:path w="7026275" h="4043679">
                  <a:moveTo>
                    <a:pt x="0" y="0"/>
                  </a:moveTo>
                  <a:lnTo>
                    <a:pt x="7026021" y="0"/>
                  </a:lnTo>
                  <a:lnTo>
                    <a:pt x="7026021" y="4043553"/>
                  </a:lnTo>
                  <a:lnTo>
                    <a:pt x="0" y="404355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126036" y="5725003"/>
            <a:ext cx="5930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5">
                <a:latin typeface="Tahoma"/>
                <a:cs typeface="Tahoma"/>
              </a:rPr>
              <a:t>CDC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7744" y="104564"/>
            <a:ext cx="7814309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35" b="0">
                <a:latin typeface="Tahoma"/>
                <a:cs typeface="Tahoma"/>
              </a:rPr>
              <a:t>Types</a:t>
            </a:r>
            <a:r>
              <a:rPr dirty="0" sz="4400" spc="-95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of</a:t>
            </a:r>
            <a:r>
              <a:rPr dirty="0" sz="4400" spc="-95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Ladders</a:t>
            </a:r>
            <a:r>
              <a:rPr dirty="0" sz="4400" spc="-110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and</a:t>
            </a:r>
            <a:r>
              <a:rPr dirty="0" sz="4400" spc="-90" b="0">
                <a:latin typeface="Tahoma"/>
                <a:cs typeface="Tahoma"/>
              </a:rPr>
              <a:t> </a:t>
            </a:r>
            <a:r>
              <a:rPr dirty="0" sz="4400" spc="-10" b="0">
                <a:latin typeface="Tahoma"/>
                <a:cs typeface="Tahoma"/>
              </a:rPr>
              <a:t>Stairways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31239" y="1330848"/>
            <a:ext cx="438594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200">
                <a:latin typeface="Tahoma"/>
                <a:cs typeface="Tahoma"/>
              </a:rPr>
              <a:t>Basic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ladders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2270760"/>
            <a:ext cx="2977895" cy="311116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390201" y="541425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366837" y="2265997"/>
            <a:ext cx="2987675" cy="3121660"/>
          </a:xfrm>
          <a:custGeom>
            <a:avLst/>
            <a:gdLst/>
            <a:ahLst/>
            <a:cxnLst/>
            <a:rect l="l" t="t" r="r" b="b"/>
            <a:pathLst>
              <a:path w="2987675" h="3121660">
                <a:moveTo>
                  <a:pt x="0" y="0"/>
                </a:moveTo>
                <a:lnTo>
                  <a:pt x="2987421" y="0"/>
                </a:lnTo>
                <a:lnTo>
                  <a:pt x="2987421" y="3121533"/>
                </a:lnTo>
                <a:lnTo>
                  <a:pt x="0" y="312153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4228" y="2275332"/>
            <a:ext cx="2231135" cy="3107423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6767310" y="5414251"/>
            <a:ext cx="10668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TEEX</a:t>
            </a:r>
            <a:r>
              <a:rPr dirty="0" sz="800" spc="-45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5629465" y="2270569"/>
            <a:ext cx="2240915" cy="3117215"/>
          </a:xfrm>
          <a:custGeom>
            <a:avLst/>
            <a:gdLst/>
            <a:ahLst/>
            <a:cxnLst/>
            <a:rect l="l" t="t" r="r" b="b"/>
            <a:pathLst>
              <a:path w="2240915" h="3117215">
                <a:moveTo>
                  <a:pt x="0" y="0"/>
                </a:moveTo>
                <a:lnTo>
                  <a:pt x="2240660" y="0"/>
                </a:lnTo>
                <a:lnTo>
                  <a:pt x="2240660" y="3116961"/>
                </a:lnTo>
                <a:lnTo>
                  <a:pt x="0" y="311696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7744" y="104564"/>
            <a:ext cx="7814309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35" b="0">
                <a:latin typeface="Tahoma"/>
                <a:cs typeface="Tahoma"/>
              </a:rPr>
              <a:t>Types</a:t>
            </a:r>
            <a:r>
              <a:rPr dirty="0" sz="4400" spc="-95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of</a:t>
            </a:r>
            <a:r>
              <a:rPr dirty="0" sz="4400" spc="-95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Ladders</a:t>
            </a:r>
            <a:r>
              <a:rPr dirty="0" sz="4400" spc="-110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and</a:t>
            </a:r>
            <a:r>
              <a:rPr dirty="0" sz="4400" spc="-90" b="0">
                <a:latin typeface="Tahoma"/>
                <a:cs typeface="Tahoma"/>
              </a:rPr>
              <a:t> </a:t>
            </a:r>
            <a:r>
              <a:rPr dirty="0" sz="4400" spc="-10" b="0">
                <a:latin typeface="Tahoma"/>
                <a:cs typeface="Tahoma"/>
              </a:rPr>
              <a:t>Stairways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101534"/>
            <a:ext cx="438594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200">
                <a:latin typeface="Tahoma"/>
                <a:cs typeface="Tahoma"/>
              </a:rPr>
              <a:t>Basic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ladders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95527" y="2360676"/>
            <a:ext cx="2832100" cy="3602990"/>
            <a:chOff x="795527" y="2360676"/>
            <a:chExt cx="2832100" cy="36029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3119" y="3654552"/>
              <a:ext cx="1523999" cy="23088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7" y="2360676"/>
              <a:ext cx="1350263" cy="1921763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6952" y="1976627"/>
            <a:ext cx="1194803" cy="2187535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5334000" y="1328927"/>
            <a:ext cx="3429000" cy="4328160"/>
            <a:chOff x="5334000" y="1328927"/>
            <a:chExt cx="3429000" cy="43281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4000" y="3441192"/>
              <a:ext cx="1219187" cy="221588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59295" y="1328927"/>
              <a:ext cx="2203703" cy="3483863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015390" y="5901903"/>
            <a:ext cx="11137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4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7744" y="104564"/>
            <a:ext cx="7814309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35" b="0">
                <a:latin typeface="Tahoma"/>
                <a:cs typeface="Tahoma"/>
              </a:rPr>
              <a:t>Types</a:t>
            </a:r>
            <a:r>
              <a:rPr dirty="0" sz="4400" spc="-95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of</a:t>
            </a:r>
            <a:r>
              <a:rPr dirty="0" sz="4400" spc="-95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Ladders</a:t>
            </a:r>
            <a:r>
              <a:rPr dirty="0" sz="4400" spc="-110" b="0">
                <a:latin typeface="Tahoma"/>
                <a:cs typeface="Tahoma"/>
              </a:rPr>
              <a:t> </a:t>
            </a:r>
            <a:r>
              <a:rPr dirty="0" sz="4400" b="0">
                <a:latin typeface="Tahoma"/>
                <a:cs typeface="Tahoma"/>
              </a:rPr>
              <a:t>and</a:t>
            </a:r>
            <a:r>
              <a:rPr dirty="0" sz="4400" spc="-90" b="0">
                <a:latin typeface="Tahoma"/>
                <a:cs typeface="Tahoma"/>
              </a:rPr>
              <a:t> </a:t>
            </a:r>
            <a:r>
              <a:rPr dirty="0" sz="4400" spc="-10" b="0">
                <a:latin typeface="Tahoma"/>
                <a:cs typeface="Tahoma"/>
              </a:rPr>
              <a:t>Stairways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31239" y="1406780"/>
            <a:ext cx="474916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200">
                <a:latin typeface="Tahoma"/>
                <a:cs typeface="Tahoma"/>
              </a:rPr>
              <a:t>Basic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stairways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42975" y="2276475"/>
            <a:ext cx="3343275" cy="3371850"/>
            <a:chOff x="942975" y="2276475"/>
            <a:chExt cx="3343275" cy="3371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00" y="2286000"/>
              <a:ext cx="3323183" cy="3352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47737" y="2281237"/>
              <a:ext cx="3333750" cy="3362325"/>
            </a:xfrm>
            <a:custGeom>
              <a:avLst/>
              <a:gdLst/>
              <a:ahLst/>
              <a:cxnLst/>
              <a:rect l="l" t="t" r="r" b="b"/>
              <a:pathLst>
                <a:path w="3333750" h="3362325">
                  <a:moveTo>
                    <a:pt x="0" y="0"/>
                  </a:moveTo>
                  <a:lnTo>
                    <a:pt x="3333369" y="0"/>
                  </a:lnTo>
                  <a:lnTo>
                    <a:pt x="3333369" y="3362325"/>
                  </a:lnTo>
                  <a:lnTo>
                    <a:pt x="0" y="3362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248275" y="2276475"/>
            <a:ext cx="3015615" cy="3371850"/>
            <a:chOff x="5248275" y="2276475"/>
            <a:chExt cx="3015615" cy="33718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7800" y="2286000"/>
              <a:ext cx="2996183" cy="335279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253037" y="2281237"/>
              <a:ext cx="3006090" cy="3362325"/>
            </a:xfrm>
            <a:custGeom>
              <a:avLst/>
              <a:gdLst/>
              <a:ahLst/>
              <a:cxnLst/>
              <a:rect l="l" t="t" r="r" b="b"/>
              <a:pathLst>
                <a:path w="3006090" h="3362325">
                  <a:moveTo>
                    <a:pt x="0" y="0"/>
                  </a:moveTo>
                  <a:lnTo>
                    <a:pt x="3005708" y="0"/>
                  </a:lnTo>
                  <a:lnTo>
                    <a:pt x="3005708" y="3362325"/>
                  </a:lnTo>
                  <a:lnTo>
                    <a:pt x="0" y="3362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978813" y="5926857"/>
            <a:ext cx="1186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graphics:</a:t>
            </a:r>
            <a:r>
              <a:rPr dirty="0" sz="800" spc="-20">
                <a:latin typeface="Tahoma"/>
                <a:cs typeface="Tahoma"/>
              </a:rPr>
              <a:t> 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9679" y="201481"/>
            <a:ext cx="564324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92150" marR="5080" indent="-680085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Hazards</a:t>
            </a:r>
            <a:r>
              <a:rPr dirty="0" sz="3600" spc="-114"/>
              <a:t> </a:t>
            </a:r>
            <a:r>
              <a:rPr dirty="0" sz="3600"/>
              <a:t>Associated</a:t>
            </a:r>
            <a:r>
              <a:rPr dirty="0" sz="3600" spc="-75"/>
              <a:t> </a:t>
            </a:r>
            <a:r>
              <a:rPr dirty="0" sz="3600" spc="-20"/>
              <a:t>with </a:t>
            </a:r>
            <a:r>
              <a:rPr dirty="0" sz="3600"/>
              <a:t>Stairs</a:t>
            </a:r>
            <a:r>
              <a:rPr dirty="0" sz="3600" spc="-60"/>
              <a:t> </a:t>
            </a:r>
            <a:r>
              <a:rPr dirty="0" sz="3600"/>
              <a:t>and</a:t>
            </a:r>
            <a:r>
              <a:rPr dirty="0" sz="3600" spc="-50"/>
              <a:t> </a:t>
            </a:r>
            <a:r>
              <a:rPr dirty="0" sz="3600" spc="-10"/>
              <a:t>Ladders</a:t>
            </a:r>
            <a:endParaRPr sz="36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3075" y="2114930"/>
            <a:ext cx="2263902" cy="335203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602739" y="1579918"/>
            <a:ext cx="1214755" cy="2000885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Slips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34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55">
                <a:latin typeface="Tahoma"/>
                <a:cs typeface="Tahoma"/>
              </a:rPr>
              <a:t>Trips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34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Falls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53514" y="3690746"/>
            <a:ext cx="2686050" cy="2305050"/>
            <a:chOff x="1453514" y="3690746"/>
            <a:chExt cx="2686050" cy="23050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6702" y="3700271"/>
              <a:ext cx="2646814" cy="227424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458277" y="3695509"/>
              <a:ext cx="2676525" cy="2295525"/>
            </a:xfrm>
            <a:custGeom>
              <a:avLst/>
              <a:gdLst/>
              <a:ahLst/>
              <a:cxnLst/>
              <a:rect l="l" t="t" r="r" b="b"/>
              <a:pathLst>
                <a:path w="2676525" h="2295525">
                  <a:moveTo>
                    <a:pt x="0" y="0"/>
                  </a:moveTo>
                  <a:lnTo>
                    <a:pt x="2676525" y="0"/>
                  </a:lnTo>
                  <a:lnTo>
                    <a:pt x="2676525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5550408" y="5463540"/>
            <a:ext cx="2257425" cy="523240"/>
          </a:xfrm>
          <a:prstGeom prst="rect">
            <a:avLst/>
          </a:prstGeom>
          <a:solidFill>
            <a:srgbClr val="FF9900"/>
          </a:solidFill>
        </p:spPr>
        <p:txBody>
          <a:bodyPr wrap="square" lIns="0" tIns="39370" rIns="0" bIns="0" rtlCol="0" vert="horz">
            <a:spAutoFit/>
          </a:bodyPr>
          <a:lstStyle/>
          <a:p>
            <a:pPr marL="313690" marR="205740" indent="-104139">
              <a:lnSpc>
                <a:spcPct val="100000"/>
              </a:lnSpc>
              <a:spcBef>
                <a:spcPts val="310"/>
              </a:spcBef>
            </a:pPr>
            <a:r>
              <a:rPr dirty="0" sz="1400">
                <a:latin typeface="Arial"/>
                <a:cs typeface="Arial"/>
              </a:rPr>
              <a:t>Improper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use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top </a:t>
            </a:r>
            <a:r>
              <a:rPr dirty="0" sz="1400">
                <a:latin typeface="Arial"/>
                <a:cs typeface="Arial"/>
              </a:rPr>
              <a:t>rung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step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ladder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82472" y="5976785"/>
            <a:ext cx="11137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4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5879" y="243019"/>
            <a:ext cx="564324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92150" marR="5080" indent="-680085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Hazards</a:t>
            </a:r>
            <a:r>
              <a:rPr dirty="0" sz="3600" spc="-114"/>
              <a:t> </a:t>
            </a:r>
            <a:r>
              <a:rPr dirty="0" sz="3600"/>
              <a:t>Associated</a:t>
            </a:r>
            <a:r>
              <a:rPr dirty="0" sz="3600" spc="-75"/>
              <a:t> </a:t>
            </a:r>
            <a:r>
              <a:rPr dirty="0" sz="3600" spc="-20"/>
              <a:t>with </a:t>
            </a:r>
            <a:r>
              <a:rPr dirty="0" sz="3600"/>
              <a:t>Stairs</a:t>
            </a:r>
            <a:r>
              <a:rPr dirty="0" sz="3600" spc="-60"/>
              <a:t> </a:t>
            </a:r>
            <a:r>
              <a:rPr dirty="0" sz="3600"/>
              <a:t>and</a:t>
            </a:r>
            <a:r>
              <a:rPr dirty="0" sz="3600" spc="-50"/>
              <a:t> </a:t>
            </a:r>
            <a:r>
              <a:rPr dirty="0" sz="3600" spc="-10"/>
              <a:t>Ladders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594062"/>
            <a:ext cx="3768090" cy="2879090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34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Falling</a:t>
            </a:r>
            <a:r>
              <a:rPr dirty="0" sz="3200" spc="-20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ts val="3460"/>
              </a:lnSpc>
              <a:spcBef>
                <a:spcPts val="1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Protruding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objects, </a:t>
            </a:r>
            <a:r>
              <a:rPr dirty="0" sz="3200">
                <a:latin typeface="Tahoma"/>
                <a:cs typeface="Tahoma"/>
              </a:rPr>
              <a:t>sharp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edges,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or </a:t>
            </a:r>
            <a:r>
              <a:rPr dirty="0" sz="3200">
                <a:latin typeface="Tahoma"/>
                <a:cs typeface="Tahoma"/>
              </a:rPr>
              <a:t>rough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spots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62675" y="1753742"/>
            <a:ext cx="2273300" cy="3613150"/>
            <a:chOff x="6162675" y="1753742"/>
            <a:chExt cx="2273300" cy="36131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1763268"/>
              <a:ext cx="2253995" cy="35935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67437" y="1758505"/>
              <a:ext cx="2263775" cy="3603625"/>
            </a:xfrm>
            <a:custGeom>
              <a:avLst/>
              <a:gdLst/>
              <a:ahLst/>
              <a:cxnLst/>
              <a:rect l="l" t="t" r="r" b="b"/>
              <a:pathLst>
                <a:path w="2263775" h="3603625">
                  <a:moveTo>
                    <a:pt x="0" y="0"/>
                  </a:moveTo>
                  <a:lnTo>
                    <a:pt x="2263521" y="0"/>
                  </a:lnTo>
                  <a:lnTo>
                    <a:pt x="2263521" y="3603116"/>
                  </a:lnTo>
                  <a:lnTo>
                    <a:pt x="0" y="360311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172200" y="5356859"/>
            <a:ext cx="2270760" cy="30797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3365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65"/>
              </a:spcBef>
            </a:pPr>
            <a:r>
              <a:rPr dirty="0" sz="1400">
                <a:latin typeface="Calibri"/>
                <a:cs typeface="Calibri"/>
              </a:rPr>
              <a:t>This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is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unsafe condition.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87347" y="564433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439174"/>
            <a:ext cx="4017645" cy="2329815"/>
          </a:xfrm>
          <a:prstGeom prst="rect">
            <a:avLst/>
          </a:prstGeom>
        </p:spPr>
        <p:txBody>
          <a:bodyPr wrap="square" lIns="0" tIns="1619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Ladders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1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practices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1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Ladder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1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Structural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defects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40983" y="1666875"/>
            <a:ext cx="1644014" cy="3194050"/>
            <a:chOff x="6340983" y="1666875"/>
            <a:chExt cx="1644014" cy="3194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0508" y="1676400"/>
              <a:ext cx="1624571" cy="31744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345745" y="1671637"/>
              <a:ext cx="1634489" cy="3184525"/>
            </a:xfrm>
            <a:custGeom>
              <a:avLst/>
              <a:gdLst/>
              <a:ahLst/>
              <a:cxnLst/>
              <a:rect l="l" t="t" r="r" b="b"/>
              <a:pathLst>
                <a:path w="1634490" h="3184525">
                  <a:moveTo>
                    <a:pt x="0" y="0"/>
                  </a:moveTo>
                  <a:lnTo>
                    <a:pt x="1634109" y="0"/>
                  </a:lnTo>
                  <a:lnTo>
                    <a:pt x="1634109" y="3184017"/>
                  </a:lnTo>
                  <a:lnTo>
                    <a:pt x="0" y="31840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05547" y="4867484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72657"/>
            <a:ext cx="4787900" cy="34664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20">
                <a:latin typeface="Tahoma"/>
                <a:cs typeface="Tahoma"/>
              </a:rPr>
              <a:t>Ladder-</a:t>
            </a: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10">
                <a:latin typeface="Tahoma"/>
                <a:cs typeface="Tahoma"/>
              </a:rPr>
              <a:t> practices</a:t>
            </a:r>
            <a:endParaRPr sz="3200">
              <a:latin typeface="Tahoma"/>
              <a:cs typeface="Tahoma"/>
            </a:endParaRPr>
          </a:p>
          <a:p>
            <a:pPr lvl="1" marL="754380" marR="61594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Extend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3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feet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above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upper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landing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surface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load/capacity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designed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Angle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horizontal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distance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bottom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¼</a:t>
            </a:r>
            <a:r>
              <a:rPr dirty="0" sz="2400" spc="-25">
                <a:latin typeface="Tahoma"/>
                <a:cs typeface="Tahoma"/>
              </a:rPr>
              <a:t> 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length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00" y="1115567"/>
            <a:ext cx="1648968" cy="231277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87515" y="3562730"/>
            <a:ext cx="1529715" cy="2393950"/>
            <a:chOff x="6787515" y="3562730"/>
            <a:chExt cx="1529715" cy="23939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7041" y="3572255"/>
              <a:ext cx="1510283" cy="237439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792277" y="3567493"/>
              <a:ext cx="1520190" cy="2384425"/>
            </a:xfrm>
            <a:custGeom>
              <a:avLst/>
              <a:gdLst/>
              <a:ahLst/>
              <a:cxnLst/>
              <a:rect l="l" t="t" r="r" b="b"/>
              <a:pathLst>
                <a:path w="1520190" h="2384425">
                  <a:moveTo>
                    <a:pt x="0" y="0"/>
                  </a:moveTo>
                  <a:lnTo>
                    <a:pt x="1519808" y="0"/>
                  </a:lnTo>
                  <a:lnTo>
                    <a:pt x="1519808" y="2383917"/>
                  </a:lnTo>
                  <a:lnTo>
                    <a:pt x="0" y="23839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088822" y="5977774"/>
            <a:ext cx="11868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graphics:</a:t>
            </a:r>
            <a:r>
              <a:rPr dirty="0" sz="800" spc="-20">
                <a:latin typeface="Tahoma"/>
                <a:cs typeface="Tahoma"/>
              </a:rPr>
              <a:t> 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0327" y="1324442"/>
            <a:ext cx="4681855" cy="3768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Pitch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fixed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than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90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degrees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horizontal</a:t>
            </a:r>
            <a:endParaRPr sz="2400">
              <a:latin typeface="Tahoma"/>
              <a:cs typeface="Tahoma"/>
            </a:endParaRPr>
          </a:p>
          <a:p>
            <a:pPr marL="297180" marR="159385" indent="-285115">
              <a:lnSpc>
                <a:spcPct val="100000"/>
              </a:lnSpc>
              <a:spcBef>
                <a:spcPts val="17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Avoid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surfaces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20">
                <a:latin typeface="Tahoma"/>
                <a:cs typeface="Tahoma"/>
              </a:rPr>
              <a:t> are: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Unstable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level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Slippery</a:t>
            </a:r>
            <a:endParaRPr sz="2000">
              <a:latin typeface="Tahoma"/>
              <a:cs typeface="Tahoma"/>
            </a:endParaRPr>
          </a:p>
          <a:p>
            <a:pPr marL="297180" marR="1840864" indent="-285115">
              <a:lnSpc>
                <a:spcPct val="100000"/>
              </a:lnSpc>
              <a:spcBef>
                <a:spcPts val="177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Secure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prevent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movement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95675" y="2809875"/>
            <a:ext cx="1924050" cy="1607185"/>
            <a:chOff x="3495675" y="2809875"/>
            <a:chExt cx="1924050" cy="1607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2819400"/>
              <a:ext cx="1904987" cy="158800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500437" y="2814637"/>
              <a:ext cx="1914525" cy="1597660"/>
            </a:xfrm>
            <a:custGeom>
              <a:avLst/>
              <a:gdLst/>
              <a:ahLst/>
              <a:cxnLst/>
              <a:rect l="l" t="t" r="r" b="b"/>
              <a:pathLst>
                <a:path w="1914525" h="1597660">
                  <a:moveTo>
                    <a:pt x="0" y="0"/>
                  </a:moveTo>
                  <a:lnTo>
                    <a:pt x="1914525" y="0"/>
                  </a:lnTo>
                  <a:lnTo>
                    <a:pt x="1914525" y="1597533"/>
                  </a:lnTo>
                  <a:lnTo>
                    <a:pt x="0" y="15975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641466" y="1438275"/>
            <a:ext cx="2902585" cy="3611245"/>
            <a:chOff x="5641466" y="1438275"/>
            <a:chExt cx="2902585" cy="36112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0991" y="1447812"/>
              <a:ext cx="2883407" cy="359205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646229" y="1443037"/>
              <a:ext cx="2893060" cy="3601720"/>
            </a:xfrm>
            <a:custGeom>
              <a:avLst/>
              <a:gdLst/>
              <a:ahLst/>
              <a:cxnLst/>
              <a:rect l="l" t="t" r="r" b="b"/>
              <a:pathLst>
                <a:path w="2893059" h="3601720">
                  <a:moveTo>
                    <a:pt x="0" y="0"/>
                  </a:moveTo>
                  <a:lnTo>
                    <a:pt x="2892933" y="0"/>
                  </a:lnTo>
                  <a:lnTo>
                    <a:pt x="2892933" y="3601592"/>
                  </a:lnTo>
                  <a:lnTo>
                    <a:pt x="0" y="36015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650991" y="5039867"/>
            <a:ext cx="2883535" cy="523240"/>
          </a:xfrm>
          <a:prstGeom prst="rect">
            <a:avLst/>
          </a:prstGeom>
          <a:solidFill>
            <a:srgbClr val="FFCC00"/>
          </a:solidFill>
        </p:spPr>
        <p:txBody>
          <a:bodyPr wrap="square" lIns="0" tIns="33655" rIns="0" bIns="0" rtlCol="0" vert="horz">
            <a:spAutoFit/>
          </a:bodyPr>
          <a:lstStyle/>
          <a:p>
            <a:pPr marL="91440" marR="154940" indent="-635">
              <a:lnSpc>
                <a:spcPct val="100000"/>
              </a:lnSpc>
              <a:spcBef>
                <a:spcPts val="265"/>
              </a:spcBef>
            </a:pPr>
            <a:r>
              <a:rPr dirty="0" sz="1400">
                <a:latin typeface="Calibri"/>
                <a:cs typeface="Calibri"/>
              </a:rPr>
              <a:t>This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ladder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is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not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on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stable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surface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not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properly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positioned.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870452" y="5924523"/>
            <a:ext cx="11137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4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95263"/>
            <a:ext cx="4725670" cy="11963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Prevent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movement/displacement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Secure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Barricade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4540" y="2538702"/>
            <a:ext cx="3853815" cy="1927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29019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clear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areas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around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bottom.</a:t>
            </a:r>
            <a:endParaRPr sz="2400">
              <a:latin typeface="Tahoma"/>
              <a:cs typeface="Tahoma"/>
            </a:endParaRPr>
          </a:p>
          <a:p>
            <a:pPr marL="2971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Equally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support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non-</a:t>
            </a:r>
            <a:r>
              <a:rPr dirty="0" sz="2400" spc="-35">
                <a:latin typeface="Tahoma"/>
                <a:cs typeface="Tahoma"/>
              </a:rPr>
              <a:t>self-</a:t>
            </a:r>
            <a:r>
              <a:rPr dirty="0" sz="2400">
                <a:latin typeface="Tahoma"/>
                <a:cs typeface="Tahoma"/>
              </a:rPr>
              <a:t>supporting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top.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26354" y="2610230"/>
            <a:ext cx="1605915" cy="2113280"/>
            <a:chOff x="5126354" y="2610230"/>
            <a:chExt cx="1605915" cy="21132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5879" y="2619755"/>
              <a:ext cx="1586483" cy="209397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31117" y="2614993"/>
              <a:ext cx="1596390" cy="2103755"/>
            </a:xfrm>
            <a:custGeom>
              <a:avLst/>
              <a:gdLst/>
              <a:ahLst/>
              <a:cxnLst/>
              <a:rect l="l" t="t" r="r" b="b"/>
              <a:pathLst>
                <a:path w="1596390" h="2103754">
                  <a:moveTo>
                    <a:pt x="0" y="0"/>
                  </a:moveTo>
                  <a:lnTo>
                    <a:pt x="1596008" y="0"/>
                  </a:lnTo>
                  <a:lnTo>
                    <a:pt x="1596008" y="2103501"/>
                  </a:lnTo>
                  <a:lnTo>
                    <a:pt x="0" y="21035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591974" y="3102505"/>
              <a:ext cx="580390" cy="544195"/>
            </a:xfrm>
            <a:custGeom>
              <a:avLst/>
              <a:gdLst/>
              <a:ahLst/>
              <a:cxnLst/>
              <a:rect l="l" t="t" r="r" b="b"/>
              <a:pathLst>
                <a:path w="580389" h="544195">
                  <a:moveTo>
                    <a:pt x="380860" y="0"/>
                  </a:moveTo>
                  <a:lnTo>
                    <a:pt x="280441" y="122174"/>
                  </a:lnTo>
                  <a:lnTo>
                    <a:pt x="139039" y="5956"/>
                  </a:lnTo>
                  <a:lnTo>
                    <a:pt x="0" y="175133"/>
                  </a:lnTo>
                  <a:lnTo>
                    <a:pt x="141414" y="291350"/>
                  </a:lnTo>
                  <a:lnTo>
                    <a:pt x="40995" y="413524"/>
                  </a:lnTo>
                  <a:lnTo>
                    <a:pt x="199351" y="543674"/>
                  </a:lnTo>
                  <a:lnTo>
                    <a:pt x="299758" y="421500"/>
                  </a:lnTo>
                  <a:lnTo>
                    <a:pt x="441172" y="537718"/>
                  </a:lnTo>
                  <a:lnTo>
                    <a:pt x="580212" y="368541"/>
                  </a:lnTo>
                  <a:lnTo>
                    <a:pt x="438797" y="252323"/>
                  </a:lnTo>
                  <a:lnTo>
                    <a:pt x="539216" y="130149"/>
                  </a:lnTo>
                  <a:lnTo>
                    <a:pt x="3808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591973" y="3102505"/>
              <a:ext cx="580390" cy="544195"/>
            </a:xfrm>
            <a:custGeom>
              <a:avLst/>
              <a:gdLst/>
              <a:ahLst/>
              <a:cxnLst/>
              <a:rect l="l" t="t" r="r" b="b"/>
              <a:pathLst>
                <a:path w="580389" h="544195">
                  <a:moveTo>
                    <a:pt x="0" y="175133"/>
                  </a:moveTo>
                  <a:lnTo>
                    <a:pt x="139039" y="5956"/>
                  </a:lnTo>
                  <a:lnTo>
                    <a:pt x="280441" y="122186"/>
                  </a:lnTo>
                  <a:lnTo>
                    <a:pt x="380860" y="0"/>
                  </a:lnTo>
                  <a:lnTo>
                    <a:pt x="539216" y="130149"/>
                  </a:lnTo>
                  <a:lnTo>
                    <a:pt x="438797" y="252323"/>
                  </a:lnTo>
                  <a:lnTo>
                    <a:pt x="580212" y="368541"/>
                  </a:lnTo>
                  <a:lnTo>
                    <a:pt x="441172" y="537718"/>
                  </a:lnTo>
                  <a:lnTo>
                    <a:pt x="299758" y="421500"/>
                  </a:lnTo>
                  <a:lnTo>
                    <a:pt x="199351" y="543674"/>
                  </a:lnTo>
                  <a:lnTo>
                    <a:pt x="40995" y="413524"/>
                  </a:lnTo>
                  <a:lnTo>
                    <a:pt x="141414" y="291350"/>
                  </a:lnTo>
                  <a:lnTo>
                    <a:pt x="0" y="175133"/>
                  </a:lnTo>
                  <a:close/>
                </a:path>
              </a:pathLst>
            </a:custGeom>
            <a:ln w="317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6862064" y="1491488"/>
            <a:ext cx="1673225" cy="1765935"/>
            <a:chOff x="6862064" y="1491488"/>
            <a:chExt cx="1673225" cy="176593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4764" y="1504188"/>
              <a:ext cx="1586483" cy="174040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868414" y="1497838"/>
              <a:ext cx="1599565" cy="1753235"/>
            </a:xfrm>
            <a:custGeom>
              <a:avLst/>
              <a:gdLst/>
              <a:ahLst/>
              <a:cxnLst/>
              <a:rect l="l" t="t" r="r" b="b"/>
              <a:pathLst>
                <a:path w="1599565" h="1753235">
                  <a:moveTo>
                    <a:pt x="0" y="0"/>
                  </a:moveTo>
                  <a:lnTo>
                    <a:pt x="1599183" y="0"/>
                  </a:lnTo>
                  <a:lnTo>
                    <a:pt x="1599183" y="1753108"/>
                  </a:lnTo>
                  <a:lnTo>
                    <a:pt x="0" y="175310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953226" y="2692906"/>
              <a:ext cx="580390" cy="544195"/>
            </a:xfrm>
            <a:custGeom>
              <a:avLst/>
              <a:gdLst/>
              <a:ahLst/>
              <a:cxnLst/>
              <a:rect l="l" t="t" r="r" b="b"/>
              <a:pathLst>
                <a:path w="580390" h="544194">
                  <a:moveTo>
                    <a:pt x="380860" y="0"/>
                  </a:moveTo>
                  <a:lnTo>
                    <a:pt x="280441" y="122174"/>
                  </a:lnTo>
                  <a:lnTo>
                    <a:pt x="139039" y="5956"/>
                  </a:lnTo>
                  <a:lnTo>
                    <a:pt x="0" y="175133"/>
                  </a:lnTo>
                  <a:lnTo>
                    <a:pt x="141414" y="291350"/>
                  </a:lnTo>
                  <a:lnTo>
                    <a:pt x="40995" y="413524"/>
                  </a:lnTo>
                  <a:lnTo>
                    <a:pt x="199351" y="543674"/>
                  </a:lnTo>
                  <a:lnTo>
                    <a:pt x="299758" y="421500"/>
                  </a:lnTo>
                  <a:lnTo>
                    <a:pt x="441172" y="537718"/>
                  </a:lnTo>
                  <a:lnTo>
                    <a:pt x="580212" y="368541"/>
                  </a:lnTo>
                  <a:lnTo>
                    <a:pt x="438797" y="252323"/>
                  </a:lnTo>
                  <a:lnTo>
                    <a:pt x="539216" y="130149"/>
                  </a:lnTo>
                  <a:lnTo>
                    <a:pt x="3808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953226" y="2692906"/>
              <a:ext cx="580390" cy="544195"/>
            </a:xfrm>
            <a:custGeom>
              <a:avLst/>
              <a:gdLst/>
              <a:ahLst/>
              <a:cxnLst/>
              <a:rect l="l" t="t" r="r" b="b"/>
              <a:pathLst>
                <a:path w="580390" h="544194">
                  <a:moveTo>
                    <a:pt x="0" y="175133"/>
                  </a:moveTo>
                  <a:lnTo>
                    <a:pt x="139039" y="5956"/>
                  </a:lnTo>
                  <a:lnTo>
                    <a:pt x="280441" y="122186"/>
                  </a:lnTo>
                  <a:lnTo>
                    <a:pt x="380860" y="0"/>
                  </a:lnTo>
                  <a:lnTo>
                    <a:pt x="539216" y="130149"/>
                  </a:lnTo>
                  <a:lnTo>
                    <a:pt x="438797" y="252323"/>
                  </a:lnTo>
                  <a:lnTo>
                    <a:pt x="580212" y="368541"/>
                  </a:lnTo>
                  <a:lnTo>
                    <a:pt x="441172" y="537718"/>
                  </a:lnTo>
                  <a:lnTo>
                    <a:pt x="299758" y="421500"/>
                  </a:lnTo>
                  <a:lnTo>
                    <a:pt x="199351" y="543674"/>
                  </a:lnTo>
                  <a:lnTo>
                    <a:pt x="40995" y="413524"/>
                  </a:lnTo>
                  <a:lnTo>
                    <a:pt x="141414" y="291350"/>
                  </a:lnTo>
                  <a:lnTo>
                    <a:pt x="0" y="175133"/>
                  </a:lnTo>
                  <a:close/>
                </a:path>
              </a:pathLst>
            </a:custGeom>
            <a:ln w="317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303433" y="3329658"/>
            <a:ext cx="111379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4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63715" y="3606927"/>
            <a:ext cx="1607185" cy="2169795"/>
            <a:chOff x="6863715" y="3606927"/>
            <a:chExt cx="1607185" cy="216979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3240" y="3616452"/>
              <a:ext cx="1588007" cy="2150351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868477" y="3611689"/>
              <a:ext cx="1597660" cy="2160270"/>
            </a:xfrm>
            <a:custGeom>
              <a:avLst/>
              <a:gdLst/>
              <a:ahLst/>
              <a:cxnLst/>
              <a:rect l="l" t="t" r="r" b="b"/>
              <a:pathLst>
                <a:path w="1597659" h="2160270">
                  <a:moveTo>
                    <a:pt x="0" y="0"/>
                  </a:moveTo>
                  <a:lnTo>
                    <a:pt x="1597532" y="0"/>
                  </a:lnTo>
                  <a:lnTo>
                    <a:pt x="1597532" y="2159889"/>
                  </a:lnTo>
                  <a:lnTo>
                    <a:pt x="0" y="21598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20" name="object 2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460575"/>
            <a:ext cx="4589780" cy="229362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Ascending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descending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Maintain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3-point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contact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Face</a:t>
            </a:r>
            <a:r>
              <a:rPr dirty="0" sz="2000" spc="-1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ladder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Stay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inside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side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rails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Never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carry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tools/objects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hands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Be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extra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careful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getting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off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4191000"/>
            <a:ext cx="1331976" cy="151333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450339" y="5745275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43037" y="4186237"/>
            <a:ext cx="1341755" cy="1523365"/>
          </a:xfrm>
          <a:custGeom>
            <a:avLst/>
            <a:gdLst/>
            <a:ahLst/>
            <a:cxnLst/>
            <a:rect l="l" t="t" r="r" b="b"/>
            <a:pathLst>
              <a:path w="1341755" h="1523364">
                <a:moveTo>
                  <a:pt x="0" y="0"/>
                </a:moveTo>
                <a:lnTo>
                  <a:pt x="1341501" y="0"/>
                </a:lnTo>
                <a:lnTo>
                  <a:pt x="1341501" y="1522857"/>
                </a:lnTo>
                <a:lnTo>
                  <a:pt x="0" y="15228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510146" y="1706498"/>
            <a:ext cx="1457960" cy="2912110"/>
            <a:chOff x="6510146" y="1706498"/>
            <a:chExt cx="1457960" cy="29121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9672" y="1716023"/>
              <a:ext cx="1438655" cy="289255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514909" y="1711261"/>
              <a:ext cx="1448435" cy="2902585"/>
            </a:xfrm>
            <a:custGeom>
              <a:avLst/>
              <a:gdLst/>
              <a:ahLst/>
              <a:cxnLst/>
              <a:rect l="l" t="t" r="r" b="b"/>
              <a:pathLst>
                <a:path w="1448434" h="2902585">
                  <a:moveTo>
                    <a:pt x="0" y="0"/>
                  </a:moveTo>
                  <a:lnTo>
                    <a:pt x="1448180" y="0"/>
                  </a:lnTo>
                  <a:lnTo>
                    <a:pt x="1448180" y="2902077"/>
                  </a:lnTo>
                  <a:lnTo>
                    <a:pt x="0" y="29020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262736" y="461555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533583"/>
            <a:ext cx="4873625" cy="3536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move,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shift,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extend</a:t>
            </a:r>
            <a:r>
              <a:rPr dirty="0" sz="2400" spc="-10">
                <a:latin typeface="Tahoma"/>
                <a:cs typeface="Tahoma"/>
              </a:rPr>
              <a:t> while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use.</a:t>
            </a:r>
            <a:endParaRPr sz="2400">
              <a:latin typeface="Tahoma"/>
              <a:cs typeface="Tahoma"/>
            </a:endParaRPr>
          </a:p>
          <a:p>
            <a:pPr marL="297180" marR="82931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energized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equipment,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nonconductive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rails.</a:t>
            </a:r>
            <a:endParaRPr sz="2400">
              <a:latin typeface="Tahoma"/>
              <a:cs typeface="Tahoma"/>
            </a:endParaRPr>
          </a:p>
          <a:p>
            <a:pPr marL="297180" marR="95948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step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 </a:t>
            </a:r>
            <a:r>
              <a:rPr dirty="0" sz="2400" spc="-5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stepladder.</a:t>
            </a:r>
            <a:endParaRPr sz="2400">
              <a:latin typeface="Tahoma"/>
              <a:cs typeface="Tahoma"/>
            </a:endParaRPr>
          </a:p>
          <a:p>
            <a:pPr marL="297180" marR="21717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climb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cross-</a:t>
            </a:r>
            <a:r>
              <a:rPr dirty="0" sz="2400">
                <a:latin typeface="Tahoma"/>
                <a:cs typeface="Tahoma"/>
              </a:rPr>
              <a:t>bracing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rear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section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0">
                <a:latin typeface="Tahoma"/>
                <a:cs typeface="Tahoma"/>
              </a:rPr>
              <a:t> stepladder.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995034" y="1590675"/>
            <a:ext cx="2637790" cy="3224530"/>
            <a:chOff x="5995034" y="1590675"/>
            <a:chExt cx="2637790" cy="32245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4559" y="1600200"/>
              <a:ext cx="2618054" cy="320300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999797" y="1595437"/>
              <a:ext cx="2628265" cy="3215005"/>
            </a:xfrm>
            <a:custGeom>
              <a:avLst/>
              <a:gdLst/>
              <a:ahLst/>
              <a:cxnLst/>
              <a:rect l="l" t="t" r="r" b="b"/>
              <a:pathLst>
                <a:path w="2628265" h="3215004">
                  <a:moveTo>
                    <a:pt x="0" y="0"/>
                  </a:moveTo>
                  <a:lnTo>
                    <a:pt x="2627757" y="0"/>
                  </a:lnTo>
                  <a:lnTo>
                    <a:pt x="2627757" y="3214497"/>
                  </a:lnTo>
                  <a:lnTo>
                    <a:pt x="0" y="32144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9549" y="3191510"/>
              <a:ext cx="86359" cy="92455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7454624" y="4822156"/>
            <a:ext cx="11531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TEEX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–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1739" y="1123574"/>
            <a:ext cx="4213860" cy="200152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single-</a:t>
            </a:r>
            <a:r>
              <a:rPr dirty="0" sz="2400">
                <a:latin typeface="Tahoma"/>
                <a:cs typeface="Tahoma"/>
              </a:rPr>
              <a:t>rail</a:t>
            </a:r>
            <a:r>
              <a:rPr dirty="0" sz="2400" spc="-10">
                <a:latin typeface="Tahoma"/>
                <a:cs typeface="Tahoma"/>
              </a:rPr>
              <a:t> ladders.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Inspect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(competent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person)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visible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defects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periodically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after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incident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that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could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affect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their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safe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use.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8634" y="3350895"/>
            <a:ext cx="2548890" cy="2274570"/>
            <a:chOff x="508634" y="3350895"/>
            <a:chExt cx="2548890" cy="2274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8159" y="3360420"/>
              <a:ext cx="2528785" cy="225551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3397" y="3355657"/>
              <a:ext cx="2539365" cy="2265045"/>
            </a:xfrm>
            <a:custGeom>
              <a:avLst/>
              <a:gdLst/>
              <a:ahLst/>
              <a:cxnLst/>
              <a:rect l="l" t="t" r="r" b="b"/>
              <a:pathLst>
                <a:path w="2539365" h="2265045">
                  <a:moveTo>
                    <a:pt x="0" y="0"/>
                  </a:moveTo>
                  <a:lnTo>
                    <a:pt x="2539365" y="0"/>
                  </a:lnTo>
                  <a:lnTo>
                    <a:pt x="2539365" y="2265045"/>
                  </a:lnTo>
                  <a:lnTo>
                    <a:pt x="0" y="22650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407283" y="3343275"/>
            <a:ext cx="2209165" cy="2282190"/>
            <a:chOff x="3407283" y="3343275"/>
            <a:chExt cx="2209165" cy="228219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6808" y="3352800"/>
              <a:ext cx="2188331" cy="226162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412045" y="3348037"/>
              <a:ext cx="2199640" cy="2272665"/>
            </a:xfrm>
            <a:custGeom>
              <a:avLst/>
              <a:gdLst/>
              <a:ahLst/>
              <a:cxnLst/>
              <a:rect l="l" t="t" r="r" b="b"/>
              <a:pathLst>
                <a:path w="2199640" h="2272665">
                  <a:moveTo>
                    <a:pt x="0" y="0"/>
                  </a:moveTo>
                  <a:lnTo>
                    <a:pt x="2199513" y="0"/>
                  </a:lnTo>
                  <a:lnTo>
                    <a:pt x="2199513" y="2272665"/>
                  </a:lnTo>
                  <a:lnTo>
                    <a:pt x="0" y="2272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979795" y="3343275"/>
            <a:ext cx="2715260" cy="2282190"/>
            <a:chOff x="5979795" y="3343275"/>
            <a:chExt cx="2715260" cy="228219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9320" y="3352800"/>
              <a:ext cx="2695955" cy="226313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984557" y="3348037"/>
              <a:ext cx="2705735" cy="2272665"/>
            </a:xfrm>
            <a:custGeom>
              <a:avLst/>
              <a:gdLst/>
              <a:ahLst/>
              <a:cxnLst/>
              <a:rect l="l" t="t" r="r" b="b"/>
              <a:pathLst>
                <a:path w="2705734" h="2272665">
                  <a:moveTo>
                    <a:pt x="0" y="0"/>
                  </a:moveTo>
                  <a:lnTo>
                    <a:pt x="2705480" y="0"/>
                  </a:lnTo>
                  <a:lnTo>
                    <a:pt x="2705480" y="2272665"/>
                  </a:lnTo>
                  <a:lnTo>
                    <a:pt x="0" y="22726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794002" y="5898896"/>
            <a:ext cx="15875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TEEX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-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531292"/>
            <a:ext cx="4763770" cy="276034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Ladder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double-cleated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two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ladders:</a:t>
            </a:r>
            <a:endParaRPr sz="2400">
              <a:latin typeface="Tahoma"/>
              <a:cs typeface="Tahoma"/>
            </a:endParaRPr>
          </a:p>
          <a:p>
            <a:pPr lvl="2" marL="1155065" marR="5461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having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25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20">
                <a:latin typeface="Tahoma"/>
                <a:cs typeface="Tahoma"/>
              </a:rPr>
              <a:t> more </a:t>
            </a:r>
            <a:r>
              <a:rPr dirty="0" sz="2000">
                <a:latin typeface="Tahoma"/>
                <a:cs typeface="Tahoma"/>
              </a:rPr>
              <a:t>employees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using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only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means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access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work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area;</a:t>
            </a:r>
            <a:endParaRPr sz="2000">
              <a:latin typeface="Tahoma"/>
              <a:cs typeface="Tahoma"/>
            </a:endParaRPr>
          </a:p>
          <a:p>
            <a:pPr lvl="2" marL="11550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serves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two-</a:t>
            </a:r>
            <a:r>
              <a:rPr dirty="0" sz="2000">
                <a:latin typeface="Tahoma"/>
                <a:cs typeface="Tahoma"/>
              </a:rPr>
              <a:t>way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traffic.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48146" y="1762886"/>
            <a:ext cx="2553970" cy="2742565"/>
            <a:chOff x="5748146" y="1762886"/>
            <a:chExt cx="2553970" cy="2742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7672" y="1772424"/>
              <a:ext cx="2534411" cy="272337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52909" y="1767649"/>
              <a:ext cx="2544445" cy="2733040"/>
            </a:xfrm>
            <a:custGeom>
              <a:avLst/>
              <a:gdLst/>
              <a:ahLst/>
              <a:cxnLst/>
              <a:rect l="l" t="t" r="r" b="b"/>
              <a:pathLst>
                <a:path w="2544445" h="2733040">
                  <a:moveTo>
                    <a:pt x="0" y="0"/>
                  </a:moveTo>
                  <a:lnTo>
                    <a:pt x="2543937" y="0"/>
                  </a:lnTo>
                  <a:lnTo>
                    <a:pt x="2543937" y="2732913"/>
                  </a:lnTo>
                  <a:lnTo>
                    <a:pt x="0" y="2732913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92059" y="4527296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253744"/>
            <a:ext cx="6898640" cy="366014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Rungs,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cleats,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steps: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Parallel,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level,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uniformly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spaced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Spacing</a:t>
            </a:r>
            <a:endParaRPr sz="2400">
              <a:latin typeface="Tahoma"/>
              <a:cs typeface="Tahoma"/>
            </a:endParaRPr>
          </a:p>
          <a:p>
            <a:pPr lvl="2" marL="1153160" marR="1130300" indent="-226695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Along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portable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fixed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ladder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side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rails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– </a:t>
            </a:r>
            <a:r>
              <a:rPr dirty="0" sz="2000" spc="-5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10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14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inches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apart</a:t>
            </a:r>
            <a:endParaRPr sz="2000">
              <a:latin typeface="Tahoma"/>
              <a:cs typeface="Tahoma"/>
            </a:endParaRPr>
          </a:p>
          <a:p>
            <a:pPr lvl="2" marL="1152525" marR="1547495" indent="-22669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Between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center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lines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step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stools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– </a:t>
            </a:r>
            <a:r>
              <a:rPr dirty="0" sz="2000" spc="-5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8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12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inches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apart</a:t>
            </a:r>
            <a:endParaRPr sz="2000">
              <a:latin typeface="Tahoma"/>
              <a:cs typeface="Tahoma"/>
            </a:endParaRPr>
          </a:p>
          <a:p>
            <a:pPr lvl="2" marL="1153795" marR="5080" indent="-22669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2000">
                <a:latin typeface="Tahoma"/>
                <a:cs typeface="Tahoma"/>
              </a:rPr>
              <a:t>Between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center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lines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extension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trestle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ladders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– </a:t>
            </a:r>
            <a:r>
              <a:rPr dirty="0" sz="2000" spc="-5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8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18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inches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apart;</a:t>
            </a:r>
            <a:endParaRPr sz="2000">
              <a:latin typeface="Tahoma"/>
              <a:cs typeface="Tahoma"/>
            </a:endParaRPr>
          </a:p>
          <a:p>
            <a:pPr marL="115633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extension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section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6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12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inches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3783" y="1403604"/>
            <a:ext cx="2060435" cy="217778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994469" y="3400770"/>
            <a:ext cx="65976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1739" y="1587962"/>
            <a:ext cx="4339590" cy="3818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7180" marR="1016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fasten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together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create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longer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sections,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unless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design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allows</a:t>
            </a:r>
            <a:endParaRPr sz="2400">
              <a:latin typeface="Tahoma"/>
              <a:cs typeface="Tahoma"/>
            </a:endParaRPr>
          </a:p>
          <a:p>
            <a:pPr marL="297180" marR="237490" indent="-285115">
              <a:lnSpc>
                <a:spcPct val="100000"/>
              </a:lnSpc>
              <a:spcBef>
                <a:spcPts val="17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spliced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rails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strength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one-</a:t>
            </a:r>
            <a:r>
              <a:rPr dirty="0" sz="2400">
                <a:latin typeface="Tahoma"/>
                <a:cs typeface="Tahoma"/>
              </a:rPr>
              <a:t>piece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rail</a:t>
            </a:r>
            <a:endParaRPr sz="2400">
              <a:latin typeface="Tahoma"/>
              <a:cs typeface="Tahoma"/>
            </a:endParaRPr>
          </a:p>
          <a:p>
            <a:pPr marL="297180" marR="5080" indent="-285115">
              <a:lnSpc>
                <a:spcPct val="100000"/>
              </a:lnSpc>
              <a:spcBef>
                <a:spcPts val="17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Stepladder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metal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spreader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locking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device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395"/>
              </a:spcBef>
            </a:pP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hold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open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position.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99251" y="1700402"/>
            <a:ext cx="2361565" cy="1971675"/>
            <a:chOff x="6199251" y="1700402"/>
            <a:chExt cx="2361565" cy="19716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8776" y="1709927"/>
              <a:ext cx="2342375" cy="19522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04013" y="1705165"/>
              <a:ext cx="2352040" cy="1962150"/>
            </a:xfrm>
            <a:custGeom>
              <a:avLst/>
              <a:gdLst/>
              <a:ahLst/>
              <a:cxnLst/>
              <a:rect l="l" t="t" r="r" b="b"/>
              <a:pathLst>
                <a:path w="2352040" h="1962150">
                  <a:moveTo>
                    <a:pt x="0" y="0"/>
                  </a:moveTo>
                  <a:lnTo>
                    <a:pt x="2351912" y="0"/>
                  </a:lnTo>
                  <a:lnTo>
                    <a:pt x="2351912" y="1961769"/>
                  </a:lnTo>
                  <a:lnTo>
                    <a:pt x="0" y="196176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88902" y="3638523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8775" y="4005072"/>
            <a:ext cx="2343899" cy="167182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911161" y="5689056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5080761" y="4001896"/>
            <a:ext cx="3475354" cy="1678305"/>
            <a:chOff x="5080761" y="4001896"/>
            <a:chExt cx="3475354" cy="1678305"/>
          </a:xfrm>
        </p:grpSpPr>
        <p:sp>
          <p:nvSpPr>
            <p:cNvPr id="11" name="object 11" descr=""/>
            <p:cNvSpPr/>
            <p:nvPr/>
          </p:nvSpPr>
          <p:spPr>
            <a:xfrm>
              <a:off x="6207188" y="4003484"/>
              <a:ext cx="2347595" cy="1675130"/>
            </a:xfrm>
            <a:custGeom>
              <a:avLst/>
              <a:gdLst/>
              <a:ahLst/>
              <a:cxnLst/>
              <a:rect l="l" t="t" r="r" b="b"/>
              <a:pathLst>
                <a:path w="2347595" h="1675129">
                  <a:moveTo>
                    <a:pt x="0" y="0"/>
                  </a:moveTo>
                  <a:lnTo>
                    <a:pt x="2347087" y="0"/>
                  </a:lnTo>
                  <a:lnTo>
                    <a:pt x="2347087" y="1675002"/>
                  </a:lnTo>
                  <a:lnTo>
                    <a:pt x="0" y="167500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106161" y="4877561"/>
              <a:ext cx="1626235" cy="141605"/>
            </a:xfrm>
            <a:custGeom>
              <a:avLst/>
              <a:gdLst/>
              <a:ahLst/>
              <a:cxnLst/>
              <a:rect l="l" t="t" r="r" b="b"/>
              <a:pathLst>
                <a:path w="1626234" h="141604">
                  <a:moveTo>
                    <a:pt x="0" y="0"/>
                  </a:moveTo>
                  <a:lnTo>
                    <a:pt x="1626082" y="141401"/>
                  </a:lnTo>
                </a:path>
              </a:pathLst>
            </a:custGeom>
            <a:ln w="508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700331" y="4940839"/>
              <a:ext cx="158750" cy="152400"/>
            </a:xfrm>
            <a:custGeom>
              <a:avLst/>
              <a:gdLst/>
              <a:ahLst/>
              <a:cxnLst/>
              <a:rect l="l" t="t" r="r" b="b"/>
              <a:pathLst>
                <a:path w="158750" h="152400">
                  <a:moveTo>
                    <a:pt x="13207" y="0"/>
                  </a:moveTo>
                  <a:lnTo>
                    <a:pt x="0" y="151828"/>
                  </a:lnTo>
                  <a:lnTo>
                    <a:pt x="158432" y="89128"/>
                  </a:lnTo>
                  <a:lnTo>
                    <a:pt x="1320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252220"/>
            <a:ext cx="5978525" cy="3802379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297180" marR="739140" indent="-285115">
              <a:lnSpc>
                <a:spcPts val="2590"/>
              </a:lnSpc>
              <a:spcBef>
                <a:spcPts val="42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Platforms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landings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offset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two</a:t>
            </a:r>
            <a:r>
              <a:rPr dirty="0" sz="2400" spc="-25">
                <a:latin typeface="Tahoma"/>
                <a:cs typeface="Tahoma"/>
              </a:rPr>
              <a:t> 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separate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reach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elevated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area.</a:t>
            </a:r>
            <a:endParaRPr sz="2400">
              <a:latin typeface="Tahoma"/>
              <a:cs typeface="Tahoma"/>
            </a:endParaRPr>
          </a:p>
          <a:p>
            <a:pPr marL="297180" marR="5080" indent="-285115">
              <a:lnSpc>
                <a:spcPts val="2590"/>
              </a:lnSpc>
              <a:spcBef>
                <a:spcPts val="177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surface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free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projections,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sharp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edges,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abrasive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could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puncture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cut</a:t>
            </a:r>
            <a:r>
              <a:rPr dirty="0" sz="2400" spc="-45">
                <a:latin typeface="Tahoma"/>
                <a:cs typeface="Tahoma"/>
              </a:rPr>
              <a:t> user,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snag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clothing.</a:t>
            </a:r>
            <a:endParaRPr sz="2400">
              <a:latin typeface="Tahoma"/>
              <a:cs typeface="Tahoma"/>
            </a:endParaRPr>
          </a:p>
          <a:p>
            <a:pPr marL="297180" marR="106680" indent="-285115">
              <a:lnSpc>
                <a:spcPts val="2590"/>
              </a:lnSpc>
              <a:spcBef>
                <a:spcPts val="177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Wood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coated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any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opaque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covering,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except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identification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warning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labels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 </a:t>
            </a:r>
            <a:r>
              <a:rPr dirty="0" sz="2400" spc="-5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rail.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43546" y="1162430"/>
            <a:ext cx="1771650" cy="4324350"/>
            <a:chOff x="7043546" y="1162430"/>
            <a:chExt cx="1771650" cy="4324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3071" y="1171956"/>
              <a:ext cx="1752600" cy="430317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048309" y="1167193"/>
              <a:ext cx="1762125" cy="4314825"/>
            </a:xfrm>
            <a:custGeom>
              <a:avLst/>
              <a:gdLst/>
              <a:ahLst/>
              <a:cxnLst/>
              <a:rect l="l" t="t" r="r" b="b"/>
              <a:pathLst>
                <a:path w="1762125" h="4314825">
                  <a:moveTo>
                    <a:pt x="0" y="0"/>
                  </a:moveTo>
                  <a:lnTo>
                    <a:pt x="1762125" y="0"/>
                  </a:lnTo>
                  <a:lnTo>
                    <a:pt x="1762125" y="4314825"/>
                  </a:lnTo>
                  <a:lnTo>
                    <a:pt x="0" y="43148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90906" y="5479796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5539" y="1356767"/>
            <a:ext cx="4589780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11874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defective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service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Broken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missing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parts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Corrosion</a:t>
            </a:r>
            <a:endParaRPr sz="2400">
              <a:latin typeface="Tahoma"/>
              <a:cs typeface="Tahoma"/>
            </a:endParaRPr>
          </a:p>
          <a:p>
            <a:pPr lvl="1" marL="697230" marR="61595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faulty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defective 	components</a:t>
            </a:r>
            <a:endParaRPr sz="2400">
              <a:latin typeface="Tahoma"/>
              <a:cs typeface="Tahoma"/>
            </a:endParaRPr>
          </a:p>
          <a:p>
            <a:pPr marL="393065" indent="-38036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393065" algn="l"/>
              </a:tabLst>
            </a:pPr>
            <a:r>
              <a:rPr dirty="0" sz="2400">
                <a:latin typeface="Tahoma"/>
                <a:cs typeface="Tahoma"/>
              </a:rPr>
              <a:t>“Do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Use”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Repair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original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criteria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67475" y="1433702"/>
            <a:ext cx="1770380" cy="2790190"/>
            <a:chOff x="6467475" y="1433702"/>
            <a:chExt cx="1770380" cy="27901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0" y="1443227"/>
              <a:ext cx="1750123" cy="27706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472237" y="1438465"/>
              <a:ext cx="1760855" cy="2780665"/>
            </a:xfrm>
            <a:custGeom>
              <a:avLst/>
              <a:gdLst/>
              <a:ahLst/>
              <a:cxnLst/>
              <a:rect l="l" t="t" r="r" b="b"/>
              <a:pathLst>
                <a:path w="1760854" h="2780665">
                  <a:moveTo>
                    <a:pt x="0" y="0"/>
                  </a:moveTo>
                  <a:lnTo>
                    <a:pt x="1760601" y="0"/>
                  </a:lnTo>
                  <a:lnTo>
                    <a:pt x="1760601" y="2780157"/>
                  </a:lnTo>
                  <a:lnTo>
                    <a:pt x="0" y="278015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36415" y="4244896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4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939" y="1009265"/>
            <a:ext cx="4069079" cy="258572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Stairs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Handrails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Stair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rail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Stair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30">
                <a:latin typeface="Tahoma"/>
                <a:cs typeface="Tahoma"/>
              </a:rPr>
              <a:t>Temporary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stairs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03323" y="3800475"/>
            <a:ext cx="4737735" cy="2302510"/>
            <a:chOff x="2203323" y="3800475"/>
            <a:chExt cx="4737735" cy="2302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9858" y="3935662"/>
              <a:ext cx="4635301" cy="21206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400827" y="5913571"/>
              <a:ext cx="852805" cy="143510"/>
            </a:xfrm>
            <a:custGeom>
              <a:avLst/>
              <a:gdLst/>
              <a:ahLst/>
              <a:cxnLst/>
              <a:rect l="l" t="t" r="r" b="b"/>
              <a:pathLst>
                <a:path w="852804" h="143510">
                  <a:moveTo>
                    <a:pt x="852720" y="0"/>
                  </a:moveTo>
                  <a:lnTo>
                    <a:pt x="0" y="0"/>
                  </a:lnTo>
                  <a:lnTo>
                    <a:pt x="0" y="143095"/>
                  </a:lnTo>
                  <a:lnTo>
                    <a:pt x="852720" y="143095"/>
                  </a:lnTo>
                  <a:lnTo>
                    <a:pt x="85272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00827" y="5913570"/>
              <a:ext cx="852805" cy="143510"/>
            </a:xfrm>
            <a:custGeom>
              <a:avLst/>
              <a:gdLst/>
              <a:ahLst/>
              <a:cxnLst/>
              <a:rect l="l" t="t" r="r" b="b"/>
              <a:pathLst>
                <a:path w="852804" h="143510">
                  <a:moveTo>
                    <a:pt x="852720" y="0"/>
                  </a:moveTo>
                  <a:lnTo>
                    <a:pt x="0" y="0"/>
                  </a:lnTo>
                  <a:lnTo>
                    <a:pt x="0" y="143095"/>
                  </a:lnTo>
                  <a:lnTo>
                    <a:pt x="852720" y="143095"/>
                  </a:lnTo>
                  <a:lnTo>
                    <a:pt x="852720" y="0"/>
                  </a:lnTo>
                  <a:close/>
                </a:path>
              </a:pathLst>
            </a:custGeom>
            <a:ln w="3175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08085" y="3805237"/>
              <a:ext cx="4728210" cy="2292985"/>
            </a:xfrm>
            <a:custGeom>
              <a:avLst/>
              <a:gdLst/>
              <a:ahLst/>
              <a:cxnLst/>
              <a:rect l="l" t="t" r="r" b="b"/>
              <a:pathLst>
                <a:path w="4728209" h="2292985">
                  <a:moveTo>
                    <a:pt x="0" y="0"/>
                  </a:moveTo>
                  <a:lnTo>
                    <a:pt x="4727829" y="0"/>
                  </a:lnTo>
                  <a:lnTo>
                    <a:pt x="4727829" y="2292477"/>
                  </a:lnTo>
                  <a:lnTo>
                    <a:pt x="0" y="22924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021313" y="5910164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0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706372"/>
            <a:ext cx="3597910" cy="1880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Install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handrail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35">
                <a:latin typeface="Tahoma"/>
                <a:cs typeface="Tahoma"/>
              </a:rPr>
              <a:t>on </a:t>
            </a:r>
            <a:r>
              <a:rPr dirty="0" sz="3200" spc="-10">
                <a:latin typeface="Tahoma"/>
                <a:cs typeface="Tahoma"/>
              </a:rPr>
              <a:t>stairways</a:t>
            </a:r>
            <a:endParaRPr sz="32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risers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30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inches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rise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0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99415" y="1607492"/>
            <a:ext cx="4413250" cy="25888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Install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stair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rail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system</a:t>
            </a:r>
            <a:endParaRPr sz="3200">
              <a:latin typeface="Tahoma"/>
              <a:cs typeface="Tahoma"/>
            </a:endParaRPr>
          </a:p>
          <a:p>
            <a:pPr lvl="1" marL="754380" marR="65595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25">
                <a:latin typeface="Tahoma"/>
                <a:cs typeface="Tahoma"/>
              </a:rPr>
              <a:t>Toprail,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mid-</a:t>
            </a:r>
            <a:r>
              <a:rPr dirty="0" sz="2400">
                <a:latin typeface="Tahoma"/>
                <a:cs typeface="Tahoma"/>
              </a:rPr>
              <a:t>rail,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sometimes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toeboard</a:t>
            </a:r>
            <a:endParaRPr sz="2400">
              <a:latin typeface="Tahoma"/>
              <a:cs typeface="Tahoma"/>
            </a:endParaRPr>
          </a:p>
          <a:p>
            <a:pPr lvl="1" marL="754380" marR="45275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Unprotected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edges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stairs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rise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6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feet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046713" y="3514636"/>
            <a:ext cx="3239770" cy="2406650"/>
            <a:chOff x="5046713" y="3514636"/>
            <a:chExt cx="3239770" cy="2406650"/>
          </a:xfrm>
        </p:grpSpPr>
        <p:sp>
          <p:nvSpPr>
            <p:cNvPr id="3" name="object 3" descr=""/>
            <p:cNvSpPr/>
            <p:nvPr/>
          </p:nvSpPr>
          <p:spPr>
            <a:xfrm>
              <a:off x="5046713" y="3514636"/>
              <a:ext cx="2112010" cy="1492250"/>
            </a:xfrm>
            <a:custGeom>
              <a:avLst/>
              <a:gdLst/>
              <a:ahLst/>
              <a:cxnLst/>
              <a:rect l="l" t="t" r="r" b="b"/>
              <a:pathLst>
                <a:path w="2112009" h="1492250">
                  <a:moveTo>
                    <a:pt x="1962251" y="0"/>
                  </a:moveTo>
                  <a:lnTo>
                    <a:pt x="0" y="1258531"/>
                  </a:lnTo>
                  <a:lnTo>
                    <a:pt x="149542" y="1491691"/>
                  </a:lnTo>
                  <a:lnTo>
                    <a:pt x="2111794" y="233159"/>
                  </a:lnTo>
                  <a:lnTo>
                    <a:pt x="1962251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184965" y="3782186"/>
              <a:ext cx="2047239" cy="1347470"/>
            </a:xfrm>
            <a:custGeom>
              <a:avLst/>
              <a:gdLst/>
              <a:ahLst/>
              <a:cxnLst/>
              <a:rect l="l" t="t" r="r" b="b"/>
              <a:pathLst>
                <a:path w="2047240" h="1347470">
                  <a:moveTo>
                    <a:pt x="0" y="1347050"/>
                  </a:moveTo>
                  <a:lnTo>
                    <a:pt x="2046884" y="0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105387" y="3729824"/>
              <a:ext cx="2206625" cy="1452245"/>
            </a:xfrm>
            <a:custGeom>
              <a:avLst/>
              <a:gdLst/>
              <a:ahLst/>
              <a:cxnLst/>
              <a:rect l="l" t="t" r="r" b="b"/>
              <a:pathLst>
                <a:path w="2206625" h="1452245">
                  <a:moveTo>
                    <a:pt x="126898" y="1436687"/>
                  </a:moveTo>
                  <a:lnTo>
                    <a:pt x="64071" y="1341208"/>
                  </a:lnTo>
                  <a:lnTo>
                    <a:pt x="0" y="1451775"/>
                  </a:lnTo>
                  <a:lnTo>
                    <a:pt x="126898" y="1436687"/>
                  </a:lnTo>
                  <a:close/>
                </a:path>
                <a:path w="2206625" h="1452245">
                  <a:moveTo>
                    <a:pt x="2206028" y="0"/>
                  </a:moveTo>
                  <a:lnTo>
                    <a:pt x="2079129" y="15100"/>
                  </a:lnTo>
                  <a:lnTo>
                    <a:pt x="2141969" y="110578"/>
                  </a:lnTo>
                  <a:lnTo>
                    <a:pt x="22060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78485" y="4135497"/>
              <a:ext cx="1084578" cy="73333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3577" y="3728641"/>
              <a:ext cx="644888" cy="44366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909816" y="4123944"/>
              <a:ext cx="1355090" cy="889000"/>
            </a:xfrm>
            <a:custGeom>
              <a:avLst/>
              <a:gdLst/>
              <a:ahLst/>
              <a:cxnLst/>
              <a:rect l="l" t="t" r="r" b="b"/>
              <a:pathLst>
                <a:path w="1355090" h="889000">
                  <a:moveTo>
                    <a:pt x="1354835" y="0"/>
                  </a:moveTo>
                  <a:lnTo>
                    <a:pt x="0" y="0"/>
                  </a:lnTo>
                  <a:lnTo>
                    <a:pt x="0" y="888491"/>
                  </a:lnTo>
                  <a:lnTo>
                    <a:pt x="1354835" y="888491"/>
                  </a:lnTo>
                  <a:lnTo>
                    <a:pt x="1354835" y="0"/>
                  </a:lnTo>
                  <a:close/>
                </a:path>
              </a:pathLst>
            </a:custGeom>
            <a:solidFill>
              <a:srgbClr val="FFCC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910578" y="4124706"/>
              <a:ext cx="1355090" cy="889000"/>
            </a:xfrm>
            <a:custGeom>
              <a:avLst/>
              <a:gdLst/>
              <a:ahLst/>
              <a:cxnLst/>
              <a:rect l="l" t="t" r="r" b="b"/>
              <a:pathLst>
                <a:path w="1355090" h="889000">
                  <a:moveTo>
                    <a:pt x="0" y="0"/>
                  </a:moveTo>
                  <a:lnTo>
                    <a:pt x="1524" y="888491"/>
                  </a:lnTo>
                </a:path>
                <a:path w="1355090" h="889000">
                  <a:moveTo>
                    <a:pt x="0" y="0"/>
                  </a:moveTo>
                  <a:lnTo>
                    <a:pt x="1354836" y="1524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265414" y="4124706"/>
              <a:ext cx="1905" cy="1777364"/>
            </a:xfrm>
            <a:custGeom>
              <a:avLst/>
              <a:gdLst/>
              <a:ahLst/>
              <a:cxnLst/>
              <a:rect l="l" t="t" r="r" b="b"/>
              <a:pathLst>
                <a:path w="1904" h="1777364">
                  <a:moveTo>
                    <a:pt x="0" y="0"/>
                  </a:moveTo>
                  <a:lnTo>
                    <a:pt x="1524" y="177698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0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399413" y="1228175"/>
            <a:ext cx="5702300" cy="28194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55600" marR="688975" indent="-342900">
              <a:lnSpc>
                <a:spcPts val="2920"/>
              </a:lnSpc>
              <a:spcBef>
                <a:spcPts val="459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700">
                <a:latin typeface="Tahoma"/>
                <a:cs typeface="Tahoma"/>
              </a:rPr>
              <a:t>Build/maintain</a:t>
            </a:r>
            <a:r>
              <a:rPr dirty="0" sz="2700" spc="-6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stairs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that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 spc="-20">
                <a:latin typeface="Tahoma"/>
                <a:cs typeface="Tahoma"/>
              </a:rPr>
              <a:t>meet </a:t>
            </a:r>
            <a:r>
              <a:rPr dirty="0" sz="2700">
                <a:latin typeface="Tahoma"/>
                <a:cs typeface="Tahoma"/>
              </a:rPr>
              <a:t>OSHA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requirements</a:t>
            </a:r>
            <a:endParaRPr sz="27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44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Uniform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riser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height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tread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depth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30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50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degrees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angle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Landings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every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12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feet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projections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Correct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slippery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conditions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302627" y="1330071"/>
            <a:ext cx="1584325" cy="2005330"/>
            <a:chOff x="7302627" y="1330071"/>
            <a:chExt cx="1584325" cy="200533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2152" y="1339596"/>
              <a:ext cx="1562349" cy="198577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7307389" y="1334833"/>
              <a:ext cx="1574800" cy="1995805"/>
            </a:xfrm>
            <a:custGeom>
              <a:avLst/>
              <a:gdLst/>
              <a:ahLst/>
              <a:cxnLst/>
              <a:rect l="l" t="t" r="r" b="b"/>
              <a:pathLst>
                <a:path w="1574800" h="1995804">
                  <a:moveTo>
                    <a:pt x="0" y="0"/>
                  </a:moveTo>
                  <a:lnTo>
                    <a:pt x="1574673" y="0"/>
                  </a:lnTo>
                  <a:lnTo>
                    <a:pt x="1574673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8154248" y="3353029"/>
            <a:ext cx="65976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33475" y="4106798"/>
            <a:ext cx="2366010" cy="1906270"/>
            <a:chOff x="1133475" y="4106798"/>
            <a:chExt cx="2366010" cy="190627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0" y="4116323"/>
              <a:ext cx="2346947" cy="1886711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138237" y="4111561"/>
              <a:ext cx="2356485" cy="1896745"/>
            </a:xfrm>
            <a:custGeom>
              <a:avLst/>
              <a:gdLst/>
              <a:ahLst/>
              <a:cxnLst/>
              <a:rect l="l" t="t" r="r" b="b"/>
              <a:pathLst>
                <a:path w="2356485" h="1896745">
                  <a:moveTo>
                    <a:pt x="0" y="0"/>
                  </a:moveTo>
                  <a:lnTo>
                    <a:pt x="2356485" y="0"/>
                  </a:lnTo>
                  <a:lnTo>
                    <a:pt x="2356485" y="1896237"/>
                  </a:lnTo>
                  <a:lnTo>
                    <a:pt x="0" y="18962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5556503" y="5013960"/>
            <a:ext cx="2710180" cy="889000"/>
          </a:xfrm>
          <a:prstGeom prst="rect">
            <a:avLst/>
          </a:prstGeom>
          <a:solidFill>
            <a:srgbClr val="FFCC99"/>
          </a:solidFill>
          <a:ln w="39624">
            <a:solidFill>
              <a:srgbClr val="FF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200">
              <a:latin typeface="Times New Roman"/>
              <a:cs typeface="Times New Roman"/>
            </a:endParaRPr>
          </a:p>
          <a:p>
            <a:pPr marL="184785" marR="179705" indent="348615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Arial"/>
                <a:cs typeface="Arial"/>
              </a:rPr>
              <a:t>No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more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than 1/4</a:t>
            </a:r>
            <a:r>
              <a:rPr dirty="0" sz="1200" spc="-20" b="1">
                <a:latin typeface="Arial"/>
                <a:cs typeface="Arial"/>
              </a:rPr>
              <a:t> inch </a:t>
            </a:r>
            <a:r>
              <a:rPr dirty="0" sz="1200" b="1">
                <a:latin typeface="Arial"/>
                <a:cs typeface="Arial"/>
              </a:rPr>
              <a:t>variation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any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stairway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system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630128" y="5926252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23" name="object 2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20"/>
              <a:t> </a:t>
            </a:r>
            <a:r>
              <a:rPr dirty="0"/>
              <a:t>or</a:t>
            </a:r>
            <a:r>
              <a:rPr dirty="0" spc="-110"/>
              <a:t> </a:t>
            </a:r>
            <a:r>
              <a:rPr dirty="0"/>
              <a:t>eliminating</a:t>
            </a:r>
            <a:r>
              <a:rPr dirty="0" spc="-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378892"/>
            <a:ext cx="4138295" cy="26619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5">
                <a:latin typeface="Tahoma"/>
                <a:cs typeface="Tahoma"/>
              </a:rPr>
              <a:t>Temporary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pan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stairs</a:t>
            </a:r>
            <a:endParaRPr sz="3200">
              <a:latin typeface="Tahoma"/>
              <a:cs typeface="Tahoma"/>
            </a:endParaRPr>
          </a:p>
          <a:p>
            <a:pPr lvl="1" marL="754380" marR="37782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Secure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place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before 	filling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Fill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edge</a:t>
            </a:r>
            <a:endParaRPr sz="2400">
              <a:latin typeface="Tahoma"/>
              <a:cs typeface="Tahoma"/>
            </a:endParaRPr>
          </a:p>
          <a:p>
            <a:pPr lvl="1" marL="754380" marR="3810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Replace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treads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landings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53075" y="1590675"/>
            <a:ext cx="2826385" cy="3067050"/>
            <a:chOff x="5553075" y="1590675"/>
            <a:chExt cx="2826385" cy="3067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2600" y="1600200"/>
              <a:ext cx="2807195" cy="3047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557837" y="1595437"/>
              <a:ext cx="2816860" cy="3057525"/>
            </a:xfrm>
            <a:custGeom>
              <a:avLst/>
              <a:gdLst/>
              <a:ahLst/>
              <a:cxnLst/>
              <a:rect l="l" t="t" r="r" b="b"/>
              <a:pathLst>
                <a:path w="2816859" h="3057525">
                  <a:moveTo>
                    <a:pt x="0" y="0"/>
                  </a:moveTo>
                  <a:lnTo>
                    <a:pt x="2816732" y="0"/>
                  </a:lnTo>
                  <a:lnTo>
                    <a:pt x="2816732" y="3057525"/>
                  </a:lnTo>
                  <a:lnTo>
                    <a:pt x="0" y="3057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638335" y="4707769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90625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631695"/>
            <a:ext cx="6927215" cy="2694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35369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Comply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OSHA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standards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stairs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ladders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Training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Inspection</a:t>
            </a:r>
            <a:endParaRPr sz="24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Comply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manufacturers’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recommendations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ladders.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025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95"/>
              <a:t> </a:t>
            </a:r>
            <a:r>
              <a:rPr dirty="0"/>
              <a:t>Recognition</a:t>
            </a:r>
            <a:r>
              <a:rPr dirty="0" spc="-95"/>
              <a:t> </a:t>
            </a:r>
            <a:r>
              <a:rPr dirty="0"/>
              <a:t>-</a:t>
            </a:r>
            <a:r>
              <a:rPr dirty="0" spc="-114"/>
              <a:t> </a:t>
            </a:r>
            <a:r>
              <a:rPr dirty="0" spc="-10"/>
              <a:t>Ladders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398422"/>
            <a:ext cx="63265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173224"/>
            <a:ext cx="2577083" cy="32765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247424" y="5480442"/>
            <a:ext cx="11531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TEEX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–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209675" y="2163698"/>
            <a:ext cx="2596515" cy="3295650"/>
            <a:chOff x="1209675" y="2163698"/>
            <a:chExt cx="2596515" cy="3295650"/>
          </a:xfrm>
        </p:grpSpPr>
        <p:sp>
          <p:nvSpPr>
            <p:cNvPr id="7" name="object 7" descr=""/>
            <p:cNvSpPr/>
            <p:nvPr/>
          </p:nvSpPr>
          <p:spPr>
            <a:xfrm>
              <a:off x="1214437" y="2168461"/>
              <a:ext cx="2586990" cy="3286125"/>
            </a:xfrm>
            <a:custGeom>
              <a:avLst/>
              <a:gdLst/>
              <a:ahLst/>
              <a:cxnLst/>
              <a:rect l="l" t="t" r="r" b="b"/>
              <a:pathLst>
                <a:path w="2586990" h="3286125">
                  <a:moveTo>
                    <a:pt x="0" y="0"/>
                  </a:moveTo>
                  <a:lnTo>
                    <a:pt x="2586608" y="0"/>
                  </a:lnTo>
                  <a:lnTo>
                    <a:pt x="2586608" y="3286125"/>
                  </a:lnTo>
                  <a:lnTo>
                    <a:pt x="0" y="3286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8861" y="2802890"/>
              <a:ext cx="223519" cy="145796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626227" y="2178939"/>
            <a:ext cx="2276475" cy="3295650"/>
            <a:chOff x="5626227" y="2178939"/>
            <a:chExt cx="2276475" cy="32956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5764" y="2188464"/>
              <a:ext cx="2257031" cy="32765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630989" y="2183701"/>
              <a:ext cx="2266950" cy="3286125"/>
            </a:xfrm>
            <a:custGeom>
              <a:avLst/>
              <a:gdLst/>
              <a:ahLst/>
              <a:cxnLst/>
              <a:rect l="l" t="t" r="r" b="b"/>
              <a:pathLst>
                <a:path w="2266950" h="3286125">
                  <a:moveTo>
                    <a:pt x="0" y="0"/>
                  </a:moveTo>
                  <a:lnTo>
                    <a:pt x="2266569" y="0"/>
                  </a:lnTo>
                  <a:lnTo>
                    <a:pt x="2266569" y="3286125"/>
                  </a:lnTo>
                  <a:lnTo>
                    <a:pt x="0" y="3286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179797" y="5495860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0862" y="118173"/>
            <a:ext cx="702183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95"/>
              <a:t> </a:t>
            </a:r>
            <a:r>
              <a:rPr dirty="0"/>
              <a:t>Recognition</a:t>
            </a:r>
            <a:r>
              <a:rPr dirty="0" spc="-95"/>
              <a:t> </a:t>
            </a:r>
            <a:r>
              <a:rPr dirty="0"/>
              <a:t>-</a:t>
            </a:r>
            <a:r>
              <a:rPr dirty="0" spc="-114"/>
              <a:t> </a:t>
            </a:r>
            <a:r>
              <a:rPr dirty="0" spc="-10"/>
              <a:t>Stairs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22257" y="1631695"/>
            <a:ext cx="60229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stairs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4692" y="2208276"/>
            <a:ext cx="2464307" cy="328574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25198" y="5527920"/>
            <a:ext cx="8007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Luis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Diaz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959929" y="2203513"/>
            <a:ext cx="2473960" cy="3295650"/>
          </a:xfrm>
          <a:custGeom>
            <a:avLst/>
            <a:gdLst/>
            <a:ahLst/>
            <a:cxnLst/>
            <a:rect l="l" t="t" r="r" b="b"/>
            <a:pathLst>
              <a:path w="2473960" h="3295650">
                <a:moveTo>
                  <a:pt x="0" y="0"/>
                </a:moveTo>
                <a:lnTo>
                  <a:pt x="2473833" y="0"/>
                </a:lnTo>
                <a:lnTo>
                  <a:pt x="2473833" y="3295269"/>
                </a:lnTo>
                <a:lnTo>
                  <a:pt x="0" y="329526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5138546" y="2198751"/>
            <a:ext cx="2922270" cy="3509010"/>
            <a:chOff x="5138546" y="2198751"/>
            <a:chExt cx="2922270" cy="35090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8072" y="2208276"/>
              <a:ext cx="2903219" cy="348995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143309" y="2203513"/>
              <a:ext cx="2912745" cy="3499485"/>
            </a:xfrm>
            <a:custGeom>
              <a:avLst/>
              <a:gdLst/>
              <a:ahLst/>
              <a:cxnLst/>
              <a:rect l="l" t="t" r="r" b="b"/>
              <a:pathLst>
                <a:path w="2912745" h="3499485">
                  <a:moveTo>
                    <a:pt x="0" y="0"/>
                  </a:moveTo>
                  <a:lnTo>
                    <a:pt x="2912745" y="0"/>
                  </a:lnTo>
                  <a:lnTo>
                    <a:pt x="2912745" y="3499485"/>
                  </a:lnTo>
                  <a:lnTo>
                    <a:pt x="0" y="349948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413752" y="5718657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2069" y="170180"/>
            <a:ext cx="241935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 b="0">
                <a:latin typeface="Arial"/>
                <a:cs typeface="Arial"/>
              </a:rPr>
              <a:t>Summary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88389" y="1119421"/>
            <a:ext cx="6581775" cy="4206875"/>
          </a:xfrm>
          <a:prstGeom prst="rect">
            <a:avLst/>
          </a:prstGeom>
        </p:spPr>
        <p:txBody>
          <a:bodyPr wrap="square" lIns="0" tIns="162560" rIns="0" bIns="0" rtlCol="0" vert="horz">
            <a:spAutoFit/>
          </a:bodyPr>
          <a:lstStyle/>
          <a:p>
            <a:pPr marL="410209" indent="-397510">
              <a:lnSpc>
                <a:spcPct val="100000"/>
              </a:lnSpc>
              <a:spcBef>
                <a:spcPts val="1280"/>
              </a:spcBef>
              <a:buChar char="•"/>
              <a:tabLst>
                <a:tab pos="410209" algn="l"/>
              </a:tabLst>
            </a:pPr>
            <a:r>
              <a:rPr dirty="0" sz="3200">
                <a:latin typeface="Arial"/>
                <a:cs typeface="Arial"/>
              </a:rPr>
              <a:t>Key</a:t>
            </a:r>
            <a:r>
              <a:rPr dirty="0" sz="3200" spc="-5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components</a:t>
            </a:r>
            <a:r>
              <a:rPr dirty="0" sz="3200" spc="-6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for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ladder</a:t>
            </a:r>
            <a:r>
              <a:rPr dirty="0" sz="3200" spc="-55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safety:</a:t>
            </a:r>
            <a:endParaRPr sz="3200">
              <a:latin typeface="Arial"/>
              <a:cs typeface="Arial"/>
            </a:endParaRPr>
          </a:p>
          <a:p>
            <a:pPr lvl="1" marL="835025" indent="-365125">
              <a:lnSpc>
                <a:spcPct val="100000"/>
              </a:lnSpc>
              <a:spcBef>
                <a:spcPts val="1025"/>
              </a:spcBef>
              <a:buChar char="–"/>
              <a:tabLst>
                <a:tab pos="835025" algn="l"/>
              </a:tabLst>
            </a:pP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19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competent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person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must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inspect</a:t>
            </a:r>
            <a:endParaRPr sz="2800">
              <a:latin typeface="Arial"/>
              <a:cs typeface="Arial"/>
            </a:endParaRPr>
          </a:p>
          <a:p>
            <a:pPr lvl="1" marL="855344" indent="-385445">
              <a:lnSpc>
                <a:spcPct val="100000"/>
              </a:lnSpc>
              <a:spcBef>
                <a:spcPts val="1005"/>
              </a:spcBef>
              <a:buChar char="–"/>
              <a:tabLst>
                <a:tab pos="855344" algn="l"/>
              </a:tabLst>
            </a:pPr>
            <a:r>
              <a:rPr dirty="0" sz="2800">
                <a:latin typeface="Arial"/>
                <a:cs typeface="Arial"/>
              </a:rPr>
              <a:t>Use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correct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ladder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for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job</a:t>
            </a:r>
            <a:endParaRPr sz="2800">
              <a:latin typeface="Arial"/>
              <a:cs typeface="Arial"/>
            </a:endParaRPr>
          </a:p>
          <a:p>
            <a:pPr lvl="1" marL="855344" marR="667385" indent="-386080">
              <a:lnSpc>
                <a:spcPts val="3030"/>
              </a:lnSpc>
              <a:spcBef>
                <a:spcPts val="1385"/>
              </a:spcBef>
              <a:buChar char="–"/>
              <a:tabLst>
                <a:tab pos="855344" algn="l"/>
              </a:tabLst>
            </a:pPr>
            <a:r>
              <a:rPr dirty="0" sz="2800">
                <a:latin typeface="Arial"/>
                <a:cs typeface="Arial"/>
              </a:rPr>
              <a:t>Use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correct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angle,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supports, </a:t>
            </a:r>
            <a:r>
              <a:rPr dirty="0" sz="2800">
                <a:latin typeface="Arial"/>
                <a:cs typeface="Arial"/>
              </a:rPr>
              <a:t>treads,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cross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braces,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rails</a:t>
            </a:r>
            <a:endParaRPr sz="2800">
              <a:latin typeface="Arial"/>
              <a:cs typeface="Arial"/>
            </a:endParaRPr>
          </a:p>
          <a:p>
            <a:pPr lvl="1" marL="855344" indent="-385445">
              <a:lnSpc>
                <a:spcPct val="100000"/>
              </a:lnSpc>
              <a:spcBef>
                <a:spcPts val="955"/>
              </a:spcBef>
              <a:buChar char="–"/>
              <a:tabLst>
                <a:tab pos="855344" algn="l"/>
              </a:tabLst>
            </a:pPr>
            <a:r>
              <a:rPr dirty="0" sz="2800">
                <a:latin typeface="Arial"/>
                <a:cs typeface="Arial"/>
              </a:rPr>
              <a:t>Don’t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overload</a:t>
            </a:r>
            <a:endParaRPr sz="2800">
              <a:latin typeface="Arial"/>
              <a:cs typeface="Arial"/>
            </a:endParaRPr>
          </a:p>
          <a:p>
            <a:pPr lvl="1" marL="847090" marR="728345" indent="-377825">
              <a:lnSpc>
                <a:spcPts val="3030"/>
              </a:lnSpc>
              <a:spcBef>
                <a:spcPts val="1385"/>
              </a:spcBef>
              <a:buChar char="–"/>
              <a:tabLst>
                <a:tab pos="855344" algn="l"/>
              </a:tabLst>
            </a:pPr>
            <a:r>
              <a:rPr dirty="0" sz="2800" spc="-40">
                <a:latin typeface="Arial"/>
                <a:cs typeface="Arial"/>
              </a:rPr>
              <a:t>Your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employer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must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train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you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in </a:t>
            </a:r>
            <a:r>
              <a:rPr dirty="0" sz="2800" spc="-25">
                <a:latin typeface="Arial"/>
                <a:cs typeface="Arial"/>
              </a:rPr>
              <a:t>	</a:t>
            </a:r>
            <a:r>
              <a:rPr dirty="0" sz="2800">
                <a:latin typeface="Arial"/>
                <a:cs typeface="Arial"/>
              </a:rPr>
              <a:t>proper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ladder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2069" y="322580"/>
            <a:ext cx="241935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 b="0">
                <a:latin typeface="Arial"/>
                <a:cs typeface="Arial"/>
              </a:rPr>
              <a:t>Summary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1739" y="1447087"/>
            <a:ext cx="6654165" cy="3670935"/>
          </a:xfrm>
          <a:prstGeom prst="rect">
            <a:avLst/>
          </a:prstGeom>
        </p:spPr>
        <p:txBody>
          <a:bodyPr wrap="square" lIns="0" tIns="186690" rIns="0" bIns="0" rtlCol="0" vert="horz">
            <a:spAutoFit/>
          </a:bodyPr>
          <a:lstStyle/>
          <a:p>
            <a:pPr marL="234315" indent="-221615">
              <a:lnSpc>
                <a:spcPct val="100000"/>
              </a:lnSpc>
              <a:spcBef>
                <a:spcPts val="1470"/>
              </a:spcBef>
              <a:buSzPct val="87500"/>
              <a:buChar char="•"/>
              <a:tabLst>
                <a:tab pos="234315" algn="l"/>
              </a:tabLst>
            </a:pPr>
            <a:r>
              <a:rPr dirty="0" sz="3200">
                <a:latin typeface="Arial"/>
                <a:cs typeface="Arial"/>
              </a:rPr>
              <a:t>Key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components</a:t>
            </a:r>
            <a:r>
              <a:rPr dirty="0" sz="3200" spc="-5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for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stairway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safety</a:t>
            </a:r>
            <a:endParaRPr sz="32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195"/>
              </a:spcBef>
            </a:pPr>
            <a:r>
              <a:rPr dirty="0" sz="2800" spc="-10">
                <a:latin typeface="Arial"/>
                <a:cs typeface="Arial"/>
              </a:rPr>
              <a:t>–Treads</a:t>
            </a:r>
            <a:endParaRPr sz="2800">
              <a:latin typeface="Arial"/>
              <a:cs typeface="Arial"/>
            </a:endParaRPr>
          </a:p>
          <a:p>
            <a:pPr lvl="1" marL="765810" indent="-296545">
              <a:lnSpc>
                <a:spcPct val="100000"/>
              </a:lnSpc>
              <a:spcBef>
                <a:spcPts val="670"/>
              </a:spcBef>
              <a:buChar char="–"/>
              <a:tabLst>
                <a:tab pos="765810" algn="l"/>
              </a:tabLst>
            </a:pPr>
            <a:r>
              <a:rPr dirty="0" sz="2800" spc="-10">
                <a:latin typeface="Arial"/>
                <a:cs typeface="Arial"/>
              </a:rPr>
              <a:t>Rails</a:t>
            </a:r>
            <a:endParaRPr sz="2800">
              <a:latin typeface="Arial"/>
              <a:cs typeface="Arial"/>
            </a:endParaRPr>
          </a:p>
          <a:p>
            <a:pPr lvl="2" marL="1153795" indent="-227329">
              <a:lnSpc>
                <a:spcPct val="100000"/>
              </a:lnSpc>
              <a:spcBef>
                <a:spcPts val="595"/>
              </a:spcBef>
              <a:buChar char="•"/>
              <a:tabLst>
                <a:tab pos="1153795" algn="l"/>
              </a:tabLst>
            </a:pPr>
            <a:r>
              <a:rPr dirty="0" sz="2400" spc="-10">
                <a:latin typeface="Arial"/>
                <a:cs typeface="Arial"/>
              </a:rPr>
              <a:t>Handrails</a:t>
            </a:r>
            <a:endParaRPr sz="2400">
              <a:latin typeface="Arial"/>
              <a:cs typeface="Arial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Char char="•"/>
              <a:tabLst>
                <a:tab pos="1153795" algn="l"/>
              </a:tabLst>
            </a:pPr>
            <a:r>
              <a:rPr dirty="0" sz="2400">
                <a:latin typeface="Arial"/>
                <a:cs typeface="Arial"/>
              </a:rPr>
              <a:t>Stair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rails</a:t>
            </a:r>
            <a:endParaRPr sz="2400">
              <a:latin typeface="Arial"/>
              <a:cs typeface="Arial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Char char="•"/>
              <a:tabLst>
                <a:tab pos="1153795" algn="l"/>
              </a:tabLst>
            </a:pPr>
            <a:r>
              <a:rPr dirty="0" sz="2400" spc="-10">
                <a:latin typeface="Arial"/>
                <a:cs typeface="Arial"/>
              </a:rPr>
              <a:t>Guardrails</a:t>
            </a:r>
            <a:endParaRPr sz="2400">
              <a:latin typeface="Arial"/>
              <a:cs typeface="Arial"/>
            </a:endParaRPr>
          </a:p>
          <a:p>
            <a:pPr lvl="1" marL="721360" indent="-252095">
              <a:lnSpc>
                <a:spcPct val="100000"/>
              </a:lnSpc>
              <a:spcBef>
                <a:spcPts val="1160"/>
              </a:spcBef>
              <a:buSzPct val="85714"/>
              <a:buChar char="–"/>
              <a:tabLst>
                <a:tab pos="721360" algn="l"/>
              </a:tabLst>
            </a:pPr>
            <a:r>
              <a:rPr dirty="0" sz="2800">
                <a:latin typeface="Arial"/>
                <a:cs typeface="Arial"/>
              </a:rPr>
              <a:t>Landings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Platforms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944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173614"/>
            <a:ext cx="7771130" cy="459422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5080" indent="-513715">
              <a:lnSpc>
                <a:spcPts val="3460"/>
              </a:lnSpc>
              <a:spcBef>
                <a:spcPts val="535"/>
              </a:spcBef>
              <a:buAutoNum type="arabicPeriod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portable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ladders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used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for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access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upper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landing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surface,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how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many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feet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above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upper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landing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side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rails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extend?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2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3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4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5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marL="2962275">
              <a:lnSpc>
                <a:spcPct val="100000"/>
              </a:lnSpc>
              <a:spcBef>
                <a:spcPts val="3130"/>
              </a:spcBef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3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20" b="1">
                <a:latin typeface="Tahoma"/>
                <a:cs typeface="Tahoma"/>
              </a:rPr>
              <a:t>feet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944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22382"/>
            <a:ext cx="7028815" cy="46170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525780" marR="476884" indent="-513715">
              <a:lnSpc>
                <a:spcPct val="100000"/>
              </a:lnSpc>
              <a:spcBef>
                <a:spcPts val="105"/>
              </a:spcBef>
              <a:buAutoNum type="arabicPeriod" startAt="2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You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metal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ladder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around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lines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exposed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energized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equipment.</a:t>
            </a:r>
            <a:endParaRPr sz="3200">
              <a:latin typeface="Tahoma"/>
              <a:cs typeface="Tahoma"/>
            </a:endParaRPr>
          </a:p>
          <a:p>
            <a:pPr algn="just" lvl="1" marL="925194" marR="118745" indent="-51244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40">
                <a:latin typeface="Tahoma"/>
                <a:cs typeface="Tahoma"/>
              </a:rPr>
              <a:t>True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only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isn’t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other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option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done.</a:t>
            </a:r>
            <a:endParaRPr sz="2800">
              <a:latin typeface="Tahoma"/>
              <a:cs typeface="Tahoma"/>
            </a:endParaRPr>
          </a:p>
          <a:p>
            <a:pPr algn="just" lvl="1" marL="925194" marR="264795" indent="-51244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False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metal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ladder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circumstance.</a:t>
            </a:r>
            <a:endParaRPr sz="2800">
              <a:latin typeface="Tahoma"/>
              <a:cs typeface="Tahoma"/>
            </a:endParaRPr>
          </a:p>
          <a:p>
            <a:pPr marL="1506855" marR="5080" indent="-504825">
              <a:lnSpc>
                <a:spcPct val="100000"/>
              </a:lnSpc>
              <a:spcBef>
                <a:spcPts val="2160"/>
              </a:spcBef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False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–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never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use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metal </a:t>
            </a:r>
            <a:r>
              <a:rPr dirty="0" sz="3200" b="1">
                <a:latin typeface="Tahoma"/>
                <a:cs typeface="Tahoma"/>
              </a:rPr>
              <a:t>ladder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in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this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circumstance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944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46100" marR="5080" indent="-51562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546100" algn="l"/>
              </a:tabLst>
            </a:pPr>
            <a:r>
              <a:rPr dirty="0"/>
              <a:t>Handrails</a:t>
            </a:r>
            <a:r>
              <a:rPr dirty="0" spc="-45"/>
              <a:t> </a:t>
            </a:r>
            <a:r>
              <a:rPr dirty="0"/>
              <a:t>must</a:t>
            </a:r>
            <a:r>
              <a:rPr dirty="0" spc="-60"/>
              <a:t> </a:t>
            </a:r>
            <a:r>
              <a:rPr dirty="0"/>
              <a:t>be</a:t>
            </a:r>
            <a:r>
              <a:rPr dirty="0" spc="-60"/>
              <a:t> </a:t>
            </a:r>
            <a:r>
              <a:rPr dirty="0"/>
              <a:t>able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70"/>
              <a:t> </a:t>
            </a:r>
            <a:r>
              <a:rPr dirty="0"/>
              <a:t>withstand,</a:t>
            </a:r>
            <a:r>
              <a:rPr dirty="0" spc="-50"/>
              <a:t> </a:t>
            </a:r>
            <a:r>
              <a:rPr dirty="0" spc="-10"/>
              <a:t>without </a:t>
            </a:r>
            <a:r>
              <a:rPr dirty="0"/>
              <a:t>failure,</a:t>
            </a:r>
            <a:r>
              <a:rPr dirty="0" spc="-75"/>
              <a:t> </a:t>
            </a:r>
            <a:r>
              <a:rPr dirty="0"/>
              <a:t>how</a:t>
            </a:r>
            <a:r>
              <a:rPr dirty="0" spc="-75"/>
              <a:t> </a:t>
            </a:r>
            <a:r>
              <a:rPr dirty="0"/>
              <a:t>many</a:t>
            </a:r>
            <a:r>
              <a:rPr dirty="0" spc="-60"/>
              <a:t> </a:t>
            </a:r>
            <a:r>
              <a:rPr dirty="0"/>
              <a:t>pounds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95"/>
              <a:t> </a:t>
            </a:r>
            <a:r>
              <a:rPr dirty="0"/>
              <a:t>weight</a:t>
            </a:r>
            <a:r>
              <a:rPr dirty="0" spc="-70"/>
              <a:t> </a:t>
            </a:r>
            <a:r>
              <a:rPr dirty="0" spc="-10"/>
              <a:t>applied </a:t>
            </a:r>
            <a:r>
              <a:rPr dirty="0"/>
              <a:t>within</a:t>
            </a:r>
            <a:r>
              <a:rPr dirty="0" spc="-20"/>
              <a:t> </a:t>
            </a:r>
            <a:r>
              <a:rPr dirty="0"/>
              <a:t>2</a:t>
            </a:r>
            <a:r>
              <a:rPr dirty="0" spc="-25"/>
              <a:t> </a:t>
            </a:r>
            <a:r>
              <a:rPr dirty="0"/>
              <a:t>inches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/>
              <a:t>the</a:t>
            </a:r>
            <a:r>
              <a:rPr dirty="0" spc="-25"/>
              <a:t> </a:t>
            </a:r>
            <a:r>
              <a:rPr dirty="0"/>
              <a:t>top</a:t>
            </a:r>
            <a:r>
              <a:rPr dirty="0" spc="-45"/>
              <a:t> </a:t>
            </a:r>
            <a:r>
              <a:rPr dirty="0"/>
              <a:t>edge</a:t>
            </a:r>
            <a:r>
              <a:rPr dirty="0" spc="-25"/>
              <a:t>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 spc="-25"/>
              <a:t>any </a:t>
            </a:r>
            <a:r>
              <a:rPr dirty="0"/>
              <a:t>downward</a:t>
            </a:r>
            <a:r>
              <a:rPr dirty="0" spc="-90"/>
              <a:t> </a:t>
            </a:r>
            <a:r>
              <a:rPr dirty="0"/>
              <a:t>or</a:t>
            </a:r>
            <a:r>
              <a:rPr dirty="0" spc="-85"/>
              <a:t> </a:t>
            </a:r>
            <a:r>
              <a:rPr dirty="0"/>
              <a:t>outward</a:t>
            </a:r>
            <a:r>
              <a:rPr dirty="0" spc="-85"/>
              <a:t> </a:t>
            </a:r>
            <a:r>
              <a:rPr dirty="0" spc="-10"/>
              <a:t>direction?</a:t>
            </a:r>
          </a:p>
          <a:p>
            <a:pPr lvl="1" marL="944880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44880" algn="l"/>
              </a:tabLst>
            </a:pPr>
            <a:r>
              <a:rPr dirty="0" sz="2600">
                <a:latin typeface="Tahoma"/>
                <a:cs typeface="Tahoma"/>
              </a:rPr>
              <a:t>300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pounds</a:t>
            </a:r>
            <a:endParaRPr sz="2600">
              <a:latin typeface="Tahoma"/>
              <a:cs typeface="Tahoma"/>
            </a:endParaRPr>
          </a:p>
          <a:p>
            <a:pPr lvl="1" marL="944880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44880" algn="l"/>
              </a:tabLst>
            </a:pPr>
            <a:r>
              <a:rPr dirty="0" sz="2600">
                <a:latin typeface="Tahoma"/>
                <a:cs typeface="Tahoma"/>
              </a:rPr>
              <a:t>250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pounds</a:t>
            </a:r>
            <a:endParaRPr sz="2600">
              <a:latin typeface="Tahoma"/>
              <a:cs typeface="Tahoma"/>
            </a:endParaRPr>
          </a:p>
          <a:p>
            <a:pPr lvl="1" marL="944880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44880" algn="l"/>
              </a:tabLst>
            </a:pPr>
            <a:r>
              <a:rPr dirty="0" sz="2600">
                <a:latin typeface="Tahoma"/>
                <a:cs typeface="Tahoma"/>
              </a:rPr>
              <a:t>200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pounds</a:t>
            </a:r>
            <a:endParaRPr sz="2600">
              <a:latin typeface="Tahoma"/>
              <a:cs typeface="Tahoma"/>
            </a:endParaRPr>
          </a:p>
          <a:p>
            <a:pPr lvl="1" marL="944880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44880" algn="l"/>
              </a:tabLst>
            </a:pPr>
            <a:r>
              <a:rPr dirty="0" sz="2600">
                <a:latin typeface="Tahoma"/>
                <a:cs typeface="Tahoma"/>
              </a:rPr>
              <a:t>175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pounds</a:t>
            </a:r>
            <a:endParaRPr sz="2600">
              <a:latin typeface="Tahoma"/>
              <a:cs typeface="Tahoma"/>
            </a:endParaRPr>
          </a:p>
          <a:p>
            <a:pPr marL="18415">
              <a:lnSpc>
                <a:spcPct val="100000"/>
              </a:lnSpc>
              <a:spcBef>
                <a:spcPts val="225"/>
              </a:spcBef>
            </a:pPr>
            <a:endParaRPr sz="2600"/>
          </a:p>
          <a:p>
            <a:pPr marL="2628265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c.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200</a:t>
            </a:r>
            <a:r>
              <a:rPr dirty="0" sz="3200" spc="-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pounds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944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858772"/>
            <a:ext cx="6455410" cy="20262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4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Stairways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have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four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more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risers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have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stair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rail.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True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False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49751" y="5253902"/>
            <a:ext cx="144208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Tahoma"/>
                <a:cs typeface="Tahoma"/>
              </a:rPr>
              <a:t>a.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spc="-20" b="1">
                <a:latin typeface="Tahoma"/>
                <a:cs typeface="Tahoma"/>
              </a:rPr>
              <a:t>True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0944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23269"/>
            <a:ext cx="6943725" cy="434467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5080" indent="-513715">
              <a:lnSpc>
                <a:spcPts val="3460"/>
              </a:lnSpc>
              <a:spcBef>
                <a:spcPts val="535"/>
              </a:spcBef>
              <a:buAutoNum type="arabicPeriod" startAt="5"/>
              <a:tabLst>
                <a:tab pos="527685" algn="l"/>
                <a:tab pos="3475990" algn="l"/>
              </a:tabLst>
            </a:pP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non-</a:t>
            </a:r>
            <a:r>
              <a:rPr dirty="0" sz="3200" spc="-40">
                <a:latin typeface="Tahoma"/>
                <a:cs typeface="Tahoma"/>
              </a:rPr>
              <a:t>self-</a:t>
            </a:r>
            <a:r>
              <a:rPr dirty="0" sz="3200">
                <a:latin typeface="Tahoma"/>
                <a:cs typeface="Tahoma"/>
              </a:rPr>
              <a:t>supporting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ladder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should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be set up at </a:t>
            </a:r>
            <a:r>
              <a:rPr dirty="0" u="heavy" sz="3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200">
                <a:latin typeface="Times New Roman"/>
                <a:cs typeface="Times New Roman"/>
              </a:rPr>
              <a:t> </a:t>
            </a:r>
            <a:r>
              <a:rPr dirty="0" u="none" sz="3200">
                <a:latin typeface="Tahoma"/>
                <a:cs typeface="Tahoma"/>
              </a:rPr>
              <a:t>(horizontal 	distance/working</a:t>
            </a:r>
            <a:r>
              <a:rPr dirty="0" u="none" sz="3200" spc="-75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length</a:t>
            </a:r>
            <a:r>
              <a:rPr dirty="0" u="none" sz="3200" spc="-6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of</a:t>
            </a:r>
            <a:r>
              <a:rPr dirty="0" u="none" sz="3200" spc="-65">
                <a:latin typeface="Tahoma"/>
                <a:cs typeface="Tahoma"/>
              </a:rPr>
              <a:t> </a:t>
            </a:r>
            <a:r>
              <a:rPr dirty="0" u="none" sz="3200" spc="-10">
                <a:latin typeface="Tahoma"/>
                <a:cs typeface="Tahoma"/>
              </a:rPr>
              <a:t>ladder).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90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degree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angle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30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degree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angle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1:2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angle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1:4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angle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2800">
              <a:latin typeface="Tahoma"/>
              <a:cs typeface="Tahoma"/>
            </a:endParaRPr>
          </a:p>
          <a:p>
            <a:pPr marL="237236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d.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1:4</a:t>
            </a:r>
            <a:r>
              <a:rPr dirty="0" sz="3200" spc="-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angle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Stairways and</a:t>
            </a:r>
            <a:r>
              <a:rPr dirty="0" spc="-15"/>
              <a:t> </a:t>
            </a:r>
            <a:r>
              <a:rPr dirty="0"/>
              <a:t>Ladders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OSHA</dc:creator>
  <dc:subject>Construction_Stairways and Ladders_PPT_v.05.18.15</dc:subject>
  <dc:title>Stairways and Ladders</dc:title>
  <dcterms:created xsi:type="dcterms:W3CDTF">2025-01-27T15:24:26Z</dcterms:created>
  <dcterms:modified xsi:type="dcterms:W3CDTF">2025-01-27T15:24:26Z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2025-01-27T00:00:00Z</vt:filetime>
  </property>
  <property fmtid="{D5CDD505-2E9C-101B-9397-08002B2CF9AE}" pid="5" name="Producer">
    <vt:lpwstr>Adobe PDF Library 23.1.175</vt:lpwstr>
  </property>
</Properties>
</file>