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x="9144000" cy="6858000"/>
  <p:notesSz cx="9144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74605" y="107696"/>
            <a:ext cx="7251700" cy="73771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793875" y="3917696"/>
            <a:ext cx="5556250" cy="12439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9144000" cy="6858000"/>
          </a:xfrm>
          <a:custGeom>
            <a:avLst/>
            <a:gdLst/>
            <a:ahLst/>
            <a:cxnLst/>
            <a:rect l="l" t="t" r="r" b="b"/>
            <a:pathLst>
              <a:path w="9144000" h="6858000">
                <a:moveTo>
                  <a:pt x="9144000" y="0"/>
                </a:moveTo>
                <a:lnTo>
                  <a:pt x="0" y="0"/>
                </a:lnTo>
                <a:lnTo>
                  <a:pt x="0" y="6858000"/>
                </a:lnTo>
                <a:lnTo>
                  <a:pt x="9144000" y="6858000"/>
                </a:lnTo>
                <a:lnTo>
                  <a:pt x="9144000" y="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64394" y="182371"/>
            <a:ext cx="8415210" cy="6051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1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16939" y="1048003"/>
            <a:ext cx="7019290" cy="41230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Tahoma"/>
                <a:cs typeface="Tahoma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79007" y="6674007"/>
            <a:ext cx="2127885" cy="1492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729628" y="6525944"/>
            <a:ext cx="2327275" cy="2711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800" b="0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#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jpg"/><Relationship Id="rId6" Type="http://schemas.openxmlformats.org/officeDocument/2006/relationships/image" Target="../media/image5.jpg"/><Relationship Id="rId7" Type="http://schemas.openxmlformats.org/officeDocument/2006/relationships/hyperlink" Target="http://www.elcosh.org/NIOSH/JohnRekus" TargetMode="Externa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Relationship Id="rId3" Type="http://schemas.openxmlformats.org/officeDocument/2006/relationships/hyperlink" Target="http://NIOSH/JohnRekus/elcosh.org" TargetMode="Externa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jpg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Relationship Id="rId4" Type="http://schemas.openxmlformats.org/officeDocument/2006/relationships/image" Target="../media/image10.png"/><Relationship Id="rId5" Type="http://schemas.openxmlformats.org/officeDocument/2006/relationships/image" Target="../media/image11.jp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jpg"/><Relationship Id="rId3" Type="http://schemas.openxmlformats.org/officeDocument/2006/relationships/image" Target="../media/image13.jp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2.jp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3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4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5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jpg"/><Relationship Id="rId3" Type="http://schemas.openxmlformats.org/officeDocument/2006/relationships/hyperlink" Target="http://www.elcosh.org/SteveClark/Laborers" TargetMode="External"/><Relationship Id="rId4" Type="http://schemas.openxmlformats.org/officeDocument/2006/relationships/image" Target="../media/image27.pn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9144000" cy="6172200"/>
          </a:xfrm>
          <a:custGeom>
            <a:avLst/>
            <a:gdLst/>
            <a:ahLst/>
            <a:cxnLst/>
            <a:rect l="l" t="t" r="r" b="b"/>
            <a:pathLst>
              <a:path w="9144000" h="6172200">
                <a:moveTo>
                  <a:pt x="0" y="6172200"/>
                </a:moveTo>
                <a:lnTo>
                  <a:pt x="9144000" y="6172200"/>
                </a:lnTo>
                <a:lnTo>
                  <a:pt x="9144000" y="0"/>
                </a:lnTo>
                <a:lnTo>
                  <a:pt x="0" y="0"/>
                </a:lnTo>
                <a:lnTo>
                  <a:pt x="0" y="6172200"/>
                </a:lnTo>
                <a:close/>
              </a:path>
            </a:pathLst>
          </a:custGeom>
          <a:solidFill>
            <a:srgbClr val="F1F1F1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3275203" y="2315972"/>
            <a:ext cx="2592070" cy="69659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4400" spc="-10" b="1">
                <a:latin typeface="Tahoma"/>
                <a:cs typeface="Tahoma"/>
              </a:rPr>
              <a:t>Scaffolds</a:t>
            </a:r>
            <a:endParaRPr sz="4400">
              <a:latin typeface="Tahoma"/>
              <a:cs typeface="Tahoma"/>
            </a:endParaRPr>
          </a:p>
        </p:txBody>
      </p:sp>
      <p:sp>
        <p:nvSpPr>
          <p:cNvPr id="4" name="object 4" descr=""/>
          <p:cNvSpPr txBox="1">
            <a:spLocks noGrp="1"/>
          </p:cNvSpPr>
          <p:nvPr>
            <p:ph type="subTitle" idx="4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606550" marR="5080" indent="-1594485">
              <a:lnSpc>
                <a:spcPct val="100000"/>
              </a:lnSpc>
              <a:spcBef>
                <a:spcPts val="95"/>
              </a:spcBef>
            </a:pPr>
            <a:r>
              <a:rPr dirty="0" sz="4000" spc="-35" b="1">
                <a:solidFill>
                  <a:srgbClr val="888888"/>
                </a:solidFill>
                <a:latin typeface="Tahoma"/>
                <a:cs typeface="Tahoma"/>
              </a:rPr>
              <a:t>10-</a:t>
            </a:r>
            <a:r>
              <a:rPr dirty="0" sz="4000" b="1">
                <a:solidFill>
                  <a:srgbClr val="888888"/>
                </a:solidFill>
                <a:latin typeface="Tahoma"/>
                <a:cs typeface="Tahoma"/>
              </a:rPr>
              <a:t>Hour</a:t>
            </a:r>
            <a:r>
              <a:rPr dirty="0" sz="4000" spc="-50" b="1">
                <a:solidFill>
                  <a:srgbClr val="888888"/>
                </a:solidFill>
                <a:latin typeface="Tahoma"/>
                <a:cs typeface="Tahoma"/>
              </a:rPr>
              <a:t> </a:t>
            </a:r>
            <a:r>
              <a:rPr dirty="0" sz="4000" spc="-10" b="1">
                <a:solidFill>
                  <a:srgbClr val="888888"/>
                </a:solidFill>
                <a:latin typeface="Tahoma"/>
                <a:cs typeface="Tahoma"/>
              </a:rPr>
              <a:t>Construction Outreach</a:t>
            </a:r>
            <a:endParaRPr sz="4000">
              <a:latin typeface="Tahoma"/>
              <a:cs typeface="Tahoma"/>
            </a:endParaRPr>
          </a:p>
        </p:txBody>
      </p:sp>
      <p:grpSp>
        <p:nvGrpSpPr>
          <p:cNvPr id="5" name="object 5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6" name="object 6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9" name="object 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75203" y="182371"/>
            <a:ext cx="2592070" cy="69659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400" spc="-10"/>
              <a:t>Scaffolds</a:t>
            </a:r>
            <a:endParaRPr sz="4400"/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42875" y="904875"/>
            <a:ext cx="2689098" cy="1756410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3875" y="3952875"/>
            <a:ext cx="2689098" cy="1808226"/>
          </a:xfrm>
          <a:prstGeom prst="rect">
            <a:avLst/>
          </a:prstGeom>
        </p:spPr>
      </p:pic>
      <p:grpSp>
        <p:nvGrpSpPr>
          <p:cNvPr id="5" name="object 5"/>
          <p:cNvGrpSpPr/>
          <p:nvPr/>
        </p:nvGrpSpPr>
        <p:grpSpPr>
          <a:xfrm>
            <a:off x="6254115" y="1241679"/>
            <a:ext cx="1896745" cy="1797685"/>
            <a:chOff x="6254115" y="1241679"/>
            <a:chExt cx="1896745" cy="1797685"/>
          </a:xfrm>
        </p:grpSpPr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63639" y="1251204"/>
              <a:ext cx="1876762" cy="1778477"/>
            </a:xfrm>
            <a:prstGeom prst="rect">
              <a:avLst/>
            </a:prstGeom>
          </p:spPr>
        </p:pic>
        <p:sp>
          <p:nvSpPr>
            <p:cNvPr id="7" name="object 7" descr=""/>
            <p:cNvSpPr/>
            <p:nvPr/>
          </p:nvSpPr>
          <p:spPr>
            <a:xfrm>
              <a:off x="6258877" y="1246441"/>
              <a:ext cx="1887220" cy="1788160"/>
            </a:xfrm>
            <a:custGeom>
              <a:avLst/>
              <a:gdLst/>
              <a:ahLst/>
              <a:cxnLst/>
              <a:rect l="l" t="t" r="r" b="b"/>
              <a:pathLst>
                <a:path w="1887220" h="1788160">
                  <a:moveTo>
                    <a:pt x="-618" y="-44"/>
                  </a:moveTo>
                  <a:lnTo>
                    <a:pt x="1886287" y="-44"/>
                  </a:lnTo>
                  <a:lnTo>
                    <a:pt x="1886287" y="1788003"/>
                  </a:lnTo>
                  <a:lnTo>
                    <a:pt x="-618" y="1788003"/>
                  </a:lnTo>
                  <a:lnTo>
                    <a:pt x="-618" y="-44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8" name="object 8"/>
          <p:cNvGrpSpPr/>
          <p:nvPr/>
        </p:nvGrpSpPr>
        <p:grpSpPr>
          <a:xfrm>
            <a:off x="3343275" y="1241679"/>
            <a:ext cx="2165350" cy="3321685"/>
            <a:chOff x="3343275" y="1241679"/>
            <a:chExt cx="2165350" cy="3321685"/>
          </a:xfrm>
        </p:grpSpPr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52800" y="1251204"/>
              <a:ext cx="2145248" cy="3302490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3348037" y="1246441"/>
              <a:ext cx="2155825" cy="3312160"/>
            </a:xfrm>
            <a:custGeom>
              <a:avLst/>
              <a:gdLst/>
              <a:ahLst/>
              <a:cxnLst/>
              <a:rect l="l" t="t" r="r" b="b"/>
              <a:pathLst>
                <a:path w="2155825" h="3312160">
                  <a:moveTo>
                    <a:pt x="-331" y="-44"/>
                  </a:moveTo>
                  <a:lnTo>
                    <a:pt x="2154772" y="-44"/>
                  </a:lnTo>
                  <a:lnTo>
                    <a:pt x="2154772" y="3312015"/>
                  </a:lnTo>
                  <a:lnTo>
                    <a:pt x="-331" y="3312015"/>
                  </a:lnTo>
                  <a:lnTo>
                    <a:pt x="-331" y="-44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/>
          <p:cNvGrpSpPr/>
          <p:nvPr/>
        </p:nvGrpSpPr>
        <p:grpSpPr>
          <a:xfrm>
            <a:off x="5934075" y="4108322"/>
            <a:ext cx="2536825" cy="1652905"/>
            <a:chOff x="5934075" y="4108322"/>
            <a:chExt cx="2536825" cy="1652905"/>
          </a:xfrm>
        </p:grpSpPr>
        <p:pic>
          <p:nvPicPr>
            <p:cNvPr id="12" name="object 1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943012" y="4117826"/>
              <a:ext cx="2517399" cy="1633740"/>
            </a:xfrm>
            <a:prstGeom prst="rect">
              <a:avLst/>
            </a:prstGeom>
          </p:spPr>
        </p:pic>
        <p:sp>
          <p:nvSpPr>
            <p:cNvPr id="13" name="object 13" descr=""/>
            <p:cNvSpPr/>
            <p:nvPr/>
          </p:nvSpPr>
          <p:spPr>
            <a:xfrm>
              <a:off x="5938837" y="4113085"/>
              <a:ext cx="2527300" cy="1643380"/>
            </a:xfrm>
            <a:custGeom>
              <a:avLst/>
              <a:gdLst/>
              <a:ahLst/>
              <a:cxnLst/>
              <a:rect l="l" t="t" r="r" b="b"/>
              <a:pathLst>
                <a:path w="2527300" h="1643379">
                  <a:moveTo>
                    <a:pt x="-1047" y="-151"/>
                  </a:moveTo>
                  <a:lnTo>
                    <a:pt x="2525680" y="-151"/>
                  </a:lnTo>
                  <a:lnTo>
                    <a:pt x="2525680" y="1643192"/>
                  </a:lnTo>
                  <a:lnTo>
                    <a:pt x="-1047" y="1643192"/>
                  </a:lnTo>
                  <a:lnTo>
                    <a:pt x="-1047" y="-151"/>
                  </a:lnTo>
                  <a:close/>
                </a:path>
              </a:pathLst>
            </a:custGeom>
            <a:ln w="952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/>
          <p:nvPr/>
        </p:nvSpPr>
        <p:spPr>
          <a:xfrm>
            <a:off x="3489209" y="5892747"/>
            <a:ext cx="182880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8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  <a:hlinkClick r:id="rId7"/>
              </a:rPr>
              <a:t>www.elcosh.org/NIOSH/John</a:t>
            </a:r>
            <a:r>
              <a:rPr dirty="0" sz="800" spc="50">
                <a:latin typeface="Calibri"/>
                <a:cs typeface="Calibri"/>
                <a:hlinkClick r:id="rId7"/>
              </a:rPr>
              <a:t> </a:t>
            </a:r>
            <a:r>
              <a:rPr dirty="0" sz="800" spc="-20">
                <a:latin typeface="Calibri"/>
                <a:cs typeface="Calibri"/>
                <a:hlinkClick r:id="rId7"/>
              </a:rPr>
              <a:t>Rekus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5" name="object 15" descr=""/>
          <p:cNvGrpSpPr/>
          <p:nvPr/>
        </p:nvGrpSpPr>
        <p:grpSpPr>
          <a:xfrm>
            <a:off x="-11939" y="6158699"/>
            <a:ext cx="9168130" cy="699770"/>
            <a:chOff x="-11939" y="6158699"/>
            <a:chExt cx="9168130" cy="699770"/>
          </a:xfrm>
        </p:grpSpPr>
        <p:sp>
          <p:nvSpPr>
            <p:cNvPr id="16" name="object 16" descr=""/>
            <p:cNvSpPr/>
            <p:nvPr/>
          </p:nvSpPr>
          <p:spPr>
            <a:xfrm>
              <a:off x="0" y="6172199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2387" y="-37"/>
                  </a:moveTo>
                  <a:lnTo>
                    <a:pt x="-1" y="-37"/>
                  </a:lnTo>
                  <a:lnTo>
                    <a:pt x="-1" y="685799"/>
                  </a:lnTo>
                  <a:lnTo>
                    <a:pt x="9142387" y="685799"/>
                  </a:lnTo>
                  <a:lnTo>
                    <a:pt x="9142387" y="-37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 descr=""/>
            <p:cNvSpPr/>
            <p:nvPr/>
          </p:nvSpPr>
          <p:spPr>
            <a:xfrm>
              <a:off x="760" y="6171399"/>
              <a:ext cx="9142730" cy="1905"/>
            </a:xfrm>
            <a:custGeom>
              <a:avLst/>
              <a:gdLst/>
              <a:ahLst/>
              <a:cxnLst/>
              <a:rect l="l" t="t" r="r" b="b"/>
              <a:pathLst>
                <a:path w="9142730" h="1904">
                  <a:moveTo>
                    <a:pt x="0" y="0"/>
                  </a:moveTo>
                  <a:lnTo>
                    <a:pt x="9142388" y="1587"/>
                  </a:lnTo>
                </a:path>
              </a:pathLst>
            </a:custGeom>
            <a:ln w="2540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8" name="object 18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9" name="object 19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395630" y="336296"/>
            <a:ext cx="235331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Scaffolds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455126"/>
            <a:ext cx="4531360" cy="360045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Lesson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Overview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Competent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person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Basic</a:t>
            </a:r>
            <a:r>
              <a:rPr dirty="0" sz="2800" spc="-3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types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scaffolds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Scaffold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Methods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protecting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against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scaffold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Employer</a:t>
            </a:r>
            <a:r>
              <a:rPr dirty="0" sz="2800" spc="-1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requirements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53786" y="1718691"/>
            <a:ext cx="3542665" cy="2305050"/>
            <a:chOff x="5153786" y="1718691"/>
            <a:chExt cx="3542665" cy="2305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63311" y="1728216"/>
              <a:ext cx="3523487" cy="22859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158549" y="1723453"/>
              <a:ext cx="3533140" cy="2295525"/>
            </a:xfrm>
            <a:custGeom>
              <a:avLst/>
              <a:gdLst/>
              <a:ahLst/>
              <a:cxnLst/>
              <a:rect l="l" t="t" r="r" b="b"/>
              <a:pathLst>
                <a:path w="3533140" h="2295525">
                  <a:moveTo>
                    <a:pt x="0" y="0"/>
                  </a:moveTo>
                  <a:lnTo>
                    <a:pt x="3533013" y="0"/>
                  </a:lnTo>
                  <a:lnTo>
                    <a:pt x="3533013" y="2295525"/>
                  </a:lnTo>
                  <a:lnTo>
                    <a:pt x="0" y="2295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333738" y="4076797"/>
            <a:ext cx="1256665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  <a:hlinkClick r:id="rId3"/>
              </a:rPr>
              <a:t>NIOSH/John</a:t>
            </a:r>
            <a:r>
              <a:rPr dirty="0" sz="800" spc="-40">
                <a:latin typeface="Calibri"/>
                <a:cs typeface="Calibri"/>
                <a:hlinkClick r:id="rId3"/>
              </a:rPr>
              <a:t> </a:t>
            </a:r>
            <a:r>
              <a:rPr dirty="0" sz="800" spc="-10">
                <a:latin typeface="Calibri"/>
                <a:cs typeface="Calibri"/>
                <a:hlinkClick r:id="rId3"/>
              </a:rPr>
              <a:t>Rekus/elcosh.org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850389">
              <a:lnSpc>
                <a:spcPct val="100000"/>
              </a:lnSpc>
              <a:spcBef>
                <a:spcPts val="95"/>
              </a:spcBef>
            </a:pPr>
            <a:r>
              <a:rPr dirty="0"/>
              <a:t>Competent</a:t>
            </a:r>
            <a:r>
              <a:rPr dirty="0" spc="-145"/>
              <a:t> </a:t>
            </a:r>
            <a:r>
              <a:rPr dirty="0" spc="-10"/>
              <a:t>Person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172971"/>
            <a:ext cx="5026025" cy="4024629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227965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Oversees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assembly, </a:t>
            </a:r>
            <a:r>
              <a:rPr dirty="0" sz="3200" spc="-25">
                <a:latin typeface="Tahoma"/>
                <a:cs typeface="Tahoma"/>
              </a:rPr>
              <a:t>disassembly,</a:t>
            </a:r>
            <a:r>
              <a:rPr dirty="0" sz="3200" spc="-1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inspection,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safe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use</a:t>
            </a:r>
            <a:r>
              <a:rPr dirty="0" sz="3200" spc="-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scaffolds</a:t>
            </a:r>
            <a:endParaRPr sz="3200">
              <a:latin typeface="Tahoma"/>
              <a:cs typeface="Tahoma"/>
            </a:endParaRPr>
          </a:p>
          <a:p>
            <a:pPr marL="355600" marR="5080" indent="-34353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30">
                <a:latin typeface="Tahoma"/>
                <a:cs typeface="Tahoma"/>
              </a:rPr>
              <a:t>Trains</a:t>
            </a:r>
            <a:r>
              <a:rPr dirty="0" sz="3200" spc="-13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all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employees</a:t>
            </a:r>
            <a:r>
              <a:rPr dirty="0" sz="3200" spc="-15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who </a:t>
            </a:r>
            <a:r>
              <a:rPr dirty="0" sz="3200">
                <a:latin typeface="Tahoma"/>
                <a:cs typeface="Tahoma"/>
              </a:rPr>
              <a:t>erect,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disassemble,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move, </a:t>
            </a:r>
            <a:r>
              <a:rPr dirty="0" sz="3200">
                <a:latin typeface="Tahoma"/>
                <a:cs typeface="Tahoma"/>
              </a:rPr>
              <a:t>operate,</a:t>
            </a:r>
            <a:r>
              <a:rPr dirty="0" sz="3200" spc="-150">
                <a:latin typeface="Tahoma"/>
                <a:cs typeface="Tahoma"/>
              </a:rPr>
              <a:t> </a:t>
            </a:r>
            <a:r>
              <a:rPr dirty="0" sz="3200" spc="-45">
                <a:latin typeface="Tahoma"/>
                <a:cs typeface="Tahoma"/>
              </a:rPr>
              <a:t>repair,</a:t>
            </a:r>
            <a:r>
              <a:rPr dirty="0" sz="3200" spc="-1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maintain, </a:t>
            </a:r>
            <a:r>
              <a:rPr dirty="0" sz="3200">
                <a:latin typeface="Tahoma"/>
                <a:cs typeface="Tahoma"/>
              </a:rPr>
              <a:t>inspect,</a:t>
            </a:r>
            <a:r>
              <a:rPr dirty="0" sz="3200" spc="-1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work</a:t>
            </a:r>
            <a:r>
              <a:rPr dirty="0" sz="3200" spc="-25">
                <a:latin typeface="Tahoma"/>
                <a:cs typeface="Tahoma"/>
              </a:rPr>
              <a:t> on </a:t>
            </a:r>
            <a:r>
              <a:rPr dirty="0" sz="3200" spc="-10">
                <a:latin typeface="Tahoma"/>
                <a:cs typeface="Tahoma"/>
              </a:rPr>
              <a:t>scaffolds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04178" y="1285875"/>
            <a:ext cx="2609850" cy="3371850"/>
            <a:chOff x="6004178" y="1285875"/>
            <a:chExt cx="2609850" cy="33718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3703" y="1295400"/>
              <a:ext cx="2590800" cy="3351588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008941" y="1290637"/>
              <a:ext cx="2600325" cy="3362325"/>
            </a:xfrm>
            <a:custGeom>
              <a:avLst/>
              <a:gdLst/>
              <a:ahLst/>
              <a:cxnLst/>
              <a:rect l="l" t="t" r="r" b="b"/>
              <a:pathLst>
                <a:path w="2600325" h="3362325">
                  <a:moveTo>
                    <a:pt x="0" y="0"/>
                  </a:moveTo>
                  <a:lnTo>
                    <a:pt x="2600325" y="0"/>
                  </a:lnTo>
                  <a:lnTo>
                    <a:pt x="2600325" y="3362325"/>
                  </a:lnTo>
                  <a:lnTo>
                    <a:pt x="0" y="33623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787131" y="4677910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850389">
              <a:lnSpc>
                <a:spcPct val="100000"/>
              </a:lnSpc>
              <a:spcBef>
                <a:spcPts val="95"/>
              </a:spcBef>
            </a:pPr>
            <a:r>
              <a:rPr dirty="0"/>
              <a:t>Competent</a:t>
            </a:r>
            <a:r>
              <a:rPr dirty="0" spc="-145"/>
              <a:t> </a:t>
            </a:r>
            <a:r>
              <a:rPr dirty="0" spc="-10"/>
              <a:t>Person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477771"/>
            <a:ext cx="7330440" cy="304990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389890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Process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designating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employee </a:t>
            </a:r>
            <a:r>
              <a:rPr dirty="0" sz="3200">
                <a:latin typeface="Tahoma"/>
                <a:cs typeface="Tahoma"/>
              </a:rPr>
              <a:t>as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competent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person: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Employer</a:t>
            </a:r>
            <a:r>
              <a:rPr dirty="0" sz="2800" spc="-15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appointed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Capability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identify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Executes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qualified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person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design</a:t>
            </a:r>
            <a:endParaRPr sz="2800">
              <a:latin typeface="Tahoma"/>
              <a:cs typeface="Tahoma"/>
            </a:endParaRPr>
          </a:p>
          <a:p>
            <a:pPr lvl="1" marL="755015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015" algn="l"/>
              </a:tabLst>
            </a:pPr>
            <a:r>
              <a:rPr dirty="0" sz="2800">
                <a:latin typeface="Tahoma"/>
                <a:cs typeface="Tahoma"/>
              </a:rPr>
              <a:t>Authority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take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prompt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corrective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action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138546" y="1153286"/>
            <a:ext cx="3268218" cy="2038350"/>
          </a:xfrm>
          <a:prstGeom prst="rect">
            <a:avLst/>
          </a:prstGeom>
        </p:spPr>
      </p:pic>
      <p:pic>
        <p:nvPicPr>
          <p:cNvPr id="3" name="object 3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523875" y="3645027"/>
            <a:ext cx="3600450" cy="2141982"/>
          </a:xfrm>
          <a:prstGeom prst="rect">
            <a:avLst/>
          </a:prstGeom>
        </p:spPr>
      </p:pic>
      <p:pic>
        <p:nvPicPr>
          <p:cNvPr id="4" name="object 4" descr="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49215" y="3549015"/>
            <a:ext cx="2876550" cy="2161794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153795">
              <a:lnSpc>
                <a:spcPct val="100000"/>
              </a:lnSpc>
              <a:spcBef>
                <a:spcPts val="95"/>
              </a:spcBef>
            </a:pPr>
            <a:r>
              <a:rPr dirty="0"/>
              <a:t>Basic</a:t>
            </a:r>
            <a:r>
              <a:rPr dirty="0" spc="-25"/>
              <a:t> </a:t>
            </a:r>
            <a:r>
              <a:rPr dirty="0"/>
              <a:t>Types</a:t>
            </a:r>
            <a:r>
              <a:rPr dirty="0" spc="-75"/>
              <a:t> </a:t>
            </a:r>
            <a:r>
              <a:rPr dirty="0"/>
              <a:t>of</a:t>
            </a:r>
            <a:r>
              <a:rPr dirty="0" spc="-75"/>
              <a:t> </a:t>
            </a:r>
            <a:r>
              <a:rPr dirty="0" spc="-10"/>
              <a:t>Scaffolds</a:t>
            </a:r>
          </a:p>
        </p:txBody>
      </p:sp>
      <p:grpSp>
        <p:nvGrpSpPr>
          <p:cNvPr id="6" name="object 6"/>
          <p:cNvGrpSpPr/>
          <p:nvPr/>
        </p:nvGrpSpPr>
        <p:grpSpPr>
          <a:xfrm>
            <a:off x="523875" y="1153286"/>
            <a:ext cx="3600450" cy="2152650"/>
            <a:chOff x="523875" y="1153286"/>
            <a:chExt cx="3600450" cy="215265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33400" y="1162812"/>
              <a:ext cx="3581400" cy="2133599"/>
            </a:xfrm>
            <a:prstGeom prst="rect">
              <a:avLst/>
            </a:prstGeom>
          </p:spPr>
        </p:pic>
        <p:sp>
          <p:nvSpPr>
            <p:cNvPr id="8" name="object 8" descr=""/>
            <p:cNvSpPr/>
            <p:nvPr/>
          </p:nvSpPr>
          <p:spPr>
            <a:xfrm>
              <a:off x="528637" y="1158049"/>
              <a:ext cx="3590925" cy="2143125"/>
            </a:xfrm>
            <a:custGeom>
              <a:avLst/>
              <a:gdLst/>
              <a:ahLst/>
              <a:cxnLst/>
              <a:rect l="l" t="t" r="r" b="b"/>
              <a:pathLst>
                <a:path w="3590925" h="2143125">
                  <a:moveTo>
                    <a:pt x="0" y="0"/>
                  </a:moveTo>
                  <a:lnTo>
                    <a:pt x="3590925" y="0"/>
                  </a:lnTo>
                  <a:lnTo>
                    <a:pt x="3590925" y="2143125"/>
                  </a:lnTo>
                  <a:lnTo>
                    <a:pt x="0" y="21431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656082" y="3221541"/>
            <a:ext cx="13906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Calibri"/>
                <a:cs typeface="Calibri"/>
              </a:rPr>
              <a:t>Suspended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404012" y="5714805"/>
            <a:ext cx="132461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0">
                <a:latin typeface="Calibri"/>
                <a:cs typeface="Calibri"/>
              </a:rPr>
              <a:t>Supported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1" name="object 11" descr=""/>
          <p:cNvSpPr txBox="1"/>
          <p:nvPr/>
        </p:nvSpPr>
        <p:spPr>
          <a:xfrm>
            <a:off x="5946142" y="5699260"/>
            <a:ext cx="126936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>
                <a:latin typeface="Calibri"/>
                <a:cs typeface="Calibri"/>
              </a:rPr>
              <a:t>Aerial</a:t>
            </a:r>
            <a:r>
              <a:rPr dirty="0" sz="2400" spc="-40">
                <a:latin typeface="Calibri"/>
                <a:cs typeface="Calibri"/>
              </a:rPr>
              <a:t> </a:t>
            </a:r>
            <a:r>
              <a:rPr dirty="0" sz="2400" spc="-10">
                <a:latin typeface="Calibri"/>
                <a:cs typeface="Calibri"/>
              </a:rPr>
              <a:t>lifts</a:t>
            </a:r>
            <a:endParaRPr sz="2400">
              <a:latin typeface="Calibri"/>
              <a:cs typeface="Calibri"/>
            </a:endParaRPr>
          </a:p>
        </p:txBody>
      </p:sp>
      <p:sp>
        <p:nvSpPr>
          <p:cNvPr id="12" name="object 12" descr=""/>
          <p:cNvSpPr txBox="1"/>
          <p:nvPr/>
        </p:nvSpPr>
        <p:spPr>
          <a:xfrm>
            <a:off x="4236143" y="5957830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13" name="object 13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14" name="object 14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6" name="object 16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7" name="object 17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3675" y="122713"/>
            <a:ext cx="875601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Hazards</a:t>
            </a:r>
            <a:r>
              <a:rPr dirty="0" spc="-120"/>
              <a:t> </a:t>
            </a:r>
            <a:r>
              <a:rPr dirty="0"/>
              <a:t>Associated</a:t>
            </a:r>
            <a:r>
              <a:rPr dirty="0" spc="-110"/>
              <a:t> </a:t>
            </a:r>
            <a:r>
              <a:rPr dirty="0"/>
              <a:t>with</a:t>
            </a:r>
            <a:r>
              <a:rPr dirty="0" spc="-125"/>
              <a:t> </a:t>
            </a:r>
            <a:r>
              <a:rPr dirty="0" spc="-10"/>
              <a:t>Scaffolds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380927"/>
            <a:ext cx="4276725" cy="412178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10">
                <a:latin typeface="Tahoma"/>
                <a:cs typeface="Tahoma"/>
              </a:rPr>
              <a:t>Falls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Falling</a:t>
            </a:r>
            <a:r>
              <a:rPr dirty="0" sz="3200" spc="-20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object(s)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Electrical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Collapse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Planking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Weather</a:t>
            </a:r>
            <a:r>
              <a:rPr dirty="0" sz="3200" spc="-21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conditions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Collisions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 spc="-35">
                <a:latin typeface="Tahoma"/>
                <a:cs typeface="Tahoma"/>
              </a:rPr>
              <a:t>struck-</a:t>
            </a:r>
            <a:r>
              <a:rPr dirty="0" sz="3200" spc="-25">
                <a:latin typeface="Tahoma"/>
                <a:cs typeface="Tahoma"/>
              </a:rPr>
              <a:t>by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435864" y="1318260"/>
            <a:ext cx="1793734" cy="1863851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6932228" y="3406635"/>
            <a:ext cx="59563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435852" y="3837432"/>
            <a:ext cx="1793735" cy="1528571"/>
          </a:xfrm>
          <a:prstGeom prst="rect">
            <a:avLst/>
          </a:prstGeom>
        </p:spPr>
      </p:pic>
      <p:grpSp>
        <p:nvGrpSpPr>
          <p:cNvPr id="7" name="object 7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8" name="object 8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0" name="object 10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1" name="object 11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90627" y="122713"/>
            <a:ext cx="8764270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Reducing</a:t>
            </a:r>
            <a:r>
              <a:rPr dirty="0" spc="-130"/>
              <a:t> </a:t>
            </a:r>
            <a:r>
              <a:rPr dirty="0"/>
              <a:t>and</a:t>
            </a:r>
            <a:r>
              <a:rPr dirty="0" spc="-120"/>
              <a:t> </a:t>
            </a:r>
            <a:r>
              <a:rPr dirty="0"/>
              <a:t>Eliminating</a:t>
            </a:r>
            <a:r>
              <a:rPr dirty="0" spc="-85"/>
              <a:t> </a:t>
            </a:r>
            <a:r>
              <a:rPr dirty="0" spc="-10"/>
              <a:t>Hazards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88340" y="1152327"/>
            <a:ext cx="8037830" cy="4121785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Proper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access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10">
                <a:latin typeface="Tahoma"/>
                <a:cs typeface="Tahoma"/>
              </a:rPr>
              <a:t>Guardrails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Personal</a:t>
            </a:r>
            <a:r>
              <a:rPr dirty="0" sz="3200" spc="-1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Fall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Arrest</a:t>
            </a:r>
            <a:r>
              <a:rPr dirty="0" sz="3200" spc="-12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System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(PFAS)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Protection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from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falling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Protection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from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electrical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Precautions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for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moving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scaffolds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Safe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scaffold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construction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disassembly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423160">
              <a:lnSpc>
                <a:spcPct val="100000"/>
              </a:lnSpc>
              <a:spcBef>
                <a:spcPts val="95"/>
              </a:spcBef>
            </a:pPr>
            <a:r>
              <a:rPr dirty="0"/>
              <a:t>Proper</a:t>
            </a:r>
            <a:r>
              <a:rPr dirty="0" spc="-90"/>
              <a:t> </a:t>
            </a:r>
            <a:r>
              <a:rPr dirty="0" spc="-10"/>
              <a:t>Access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67945" rIns="0" bIns="0" rtlCol="0" vert="horz">
            <a:spAutoFit/>
          </a:bodyPr>
          <a:lstStyle/>
          <a:p>
            <a:pPr marL="355600" marR="5080" indent="-343535">
              <a:lnSpc>
                <a:spcPts val="3460"/>
              </a:lnSpc>
              <a:spcBef>
                <a:spcPts val="535"/>
              </a:spcBef>
              <a:buFont typeface="Arial"/>
              <a:buChar char="•"/>
              <a:tabLst>
                <a:tab pos="355600" algn="l"/>
              </a:tabLst>
            </a:pPr>
            <a:r>
              <a:rPr dirty="0"/>
              <a:t>Required</a:t>
            </a:r>
            <a:r>
              <a:rPr dirty="0" spc="-114"/>
              <a:t> </a:t>
            </a:r>
            <a:r>
              <a:rPr dirty="0"/>
              <a:t>when</a:t>
            </a:r>
            <a:r>
              <a:rPr dirty="0" spc="-100"/>
              <a:t> </a:t>
            </a:r>
            <a:r>
              <a:rPr dirty="0"/>
              <a:t>platforms</a:t>
            </a:r>
            <a:r>
              <a:rPr dirty="0" spc="-90"/>
              <a:t> </a:t>
            </a:r>
            <a:r>
              <a:rPr dirty="0"/>
              <a:t>are</a:t>
            </a:r>
            <a:r>
              <a:rPr dirty="0" spc="-110"/>
              <a:t> </a:t>
            </a:r>
            <a:r>
              <a:rPr dirty="0" spc="-20"/>
              <a:t>more </a:t>
            </a:r>
            <a:r>
              <a:rPr dirty="0"/>
              <a:t>than</a:t>
            </a:r>
            <a:r>
              <a:rPr dirty="0" spc="-50"/>
              <a:t> </a:t>
            </a:r>
            <a:r>
              <a:rPr dirty="0"/>
              <a:t>two</a:t>
            </a:r>
            <a:r>
              <a:rPr dirty="0" spc="-40"/>
              <a:t> </a:t>
            </a:r>
            <a:r>
              <a:rPr dirty="0"/>
              <a:t>feet</a:t>
            </a:r>
            <a:r>
              <a:rPr dirty="0" spc="-45"/>
              <a:t> </a:t>
            </a:r>
            <a:r>
              <a:rPr dirty="0"/>
              <a:t>above</a:t>
            </a:r>
            <a:r>
              <a:rPr dirty="0" spc="-45"/>
              <a:t> </a:t>
            </a:r>
            <a:r>
              <a:rPr dirty="0"/>
              <a:t>or</a:t>
            </a:r>
            <a:r>
              <a:rPr dirty="0" spc="-50"/>
              <a:t> </a:t>
            </a:r>
            <a:r>
              <a:rPr dirty="0"/>
              <a:t>below</a:t>
            </a:r>
            <a:r>
              <a:rPr dirty="0" spc="-55"/>
              <a:t> </a:t>
            </a:r>
            <a:r>
              <a:rPr dirty="0"/>
              <a:t>a</a:t>
            </a:r>
            <a:r>
              <a:rPr dirty="0" spc="-55"/>
              <a:t> </a:t>
            </a:r>
            <a:r>
              <a:rPr dirty="0" spc="-10"/>
              <a:t>point </a:t>
            </a:r>
            <a:r>
              <a:rPr dirty="0"/>
              <a:t>of</a:t>
            </a:r>
            <a:r>
              <a:rPr dirty="0" spc="-10"/>
              <a:t> access</a:t>
            </a:r>
          </a:p>
          <a:p>
            <a:pPr marL="355600" marR="1056005" indent="-343535">
              <a:lnSpc>
                <a:spcPts val="3460"/>
              </a:lnSpc>
              <a:spcBef>
                <a:spcPts val="755"/>
              </a:spcBef>
              <a:buFont typeface="Arial"/>
              <a:buChar char="•"/>
              <a:tabLst>
                <a:tab pos="355600" algn="l"/>
              </a:tabLst>
            </a:pPr>
            <a:r>
              <a:rPr dirty="0"/>
              <a:t>Examples</a:t>
            </a:r>
            <a:r>
              <a:rPr dirty="0" spc="-65"/>
              <a:t> </a:t>
            </a:r>
            <a:r>
              <a:rPr dirty="0"/>
              <a:t>of</a:t>
            </a:r>
            <a:r>
              <a:rPr dirty="0" spc="-60"/>
              <a:t> </a:t>
            </a:r>
            <a:r>
              <a:rPr dirty="0"/>
              <a:t>permitted</a:t>
            </a:r>
            <a:r>
              <a:rPr dirty="0" spc="-45"/>
              <a:t> </a:t>
            </a:r>
            <a:r>
              <a:rPr dirty="0"/>
              <a:t>access</a:t>
            </a:r>
            <a:r>
              <a:rPr dirty="0" spc="-70"/>
              <a:t> </a:t>
            </a:r>
            <a:r>
              <a:rPr dirty="0" spc="-50"/>
              <a:t>- </a:t>
            </a:r>
            <a:r>
              <a:rPr dirty="0"/>
              <a:t>ladders,</a:t>
            </a:r>
            <a:r>
              <a:rPr dirty="0" spc="-65"/>
              <a:t> </a:t>
            </a:r>
            <a:r>
              <a:rPr dirty="0"/>
              <a:t>stair</a:t>
            </a:r>
            <a:r>
              <a:rPr dirty="0" spc="-65"/>
              <a:t> </a:t>
            </a:r>
            <a:r>
              <a:rPr dirty="0"/>
              <a:t>towers,</a:t>
            </a:r>
            <a:r>
              <a:rPr dirty="0" spc="-60"/>
              <a:t> </a:t>
            </a:r>
            <a:r>
              <a:rPr dirty="0" spc="-10"/>
              <a:t>ramps, walkways</a:t>
            </a:r>
          </a:p>
          <a:p>
            <a:pPr marL="355600" indent="-342900">
              <a:lnSpc>
                <a:spcPts val="3204"/>
              </a:lnSpc>
              <a:buFont typeface="Arial"/>
              <a:buChar char="•"/>
              <a:tabLst>
                <a:tab pos="355600" algn="l"/>
              </a:tabLst>
            </a:pPr>
            <a:r>
              <a:rPr dirty="0"/>
              <a:t>Do</a:t>
            </a:r>
            <a:r>
              <a:rPr dirty="0" spc="-55"/>
              <a:t> </a:t>
            </a:r>
            <a:r>
              <a:rPr dirty="0"/>
              <a:t>not</a:t>
            </a:r>
            <a:r>
              <a:rPr dirty="0" spc="-50"/>
              <a:t> </a:t>
            </a:r>
            <a:r>
              <a:rPr dirty="0"/>
              <a:t>use</a:t>
            </a:r>
            <a:r>
              <a:rPr dirty="0" spc="-50"/>
              <a:t> </a:t>
            </a:r>
            <a:r>
              <a:rPr dirty="0"/>
              <a:t>crossbraces</a:t>
            </a:r>
            <a:r>
              <a:rPr dirty="0" spc="-80"/>
              <a:t> </a:t>
            </a:r>
            <a:r>
              <a:rPr dirty="0" spc="-25"/>
              <a:t>or</a:t>
            </a:r>
          </a:p>
          <a:p>
            <a:pPr marL="355600" marR="2546350" indent="-635">
              <a:lnSpc>
                <a:spcPts val="3460"/>
              </a:lnSpc>
              <a:spcBef>
                <a:spcPts val="240"/>
              </a:spcBef>
            </a:pPr>
            <a:r>
              <a:rPr dirty="0"/>
              <a:t>unapproved</a:t>
            </a:r>
            <a:r>
              <a:rPr dirty="0" spc="-140"/>
              <a:t> </a:t>
            </a:r>
            <a:r>
              <a:rPr dirty="0" spc="-20"/>
              <a:t>ladder-like </a:t>
            </a:r>
            <a:r>
              <a:rPr dirty="0"/>
              <a:t>ends</a:t>
            </a:r>
            <a:r>
              <a:rPr dirty="0" spc="-60"/>
              <a:t> </a:t>
            </a:r>
            <a:r>
              <a:rPr dirty="0"/>
              <a:t>for</a:t>
            </a:r>
            <a:r>
              <a:rPr dirty="0" spc="-50"/>
              <a:t> </a:t>
            </a:r>
            <a:r>
              <a:rPr dirty="0" spc="-10"/>
              <a:t>access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091428" y="3581400"/>
            <a:ext cx="2382011" cy="2314955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7754570" y="5921375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7" name="object 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88988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Guardrails</a:t>
            </a:r>
          </a:p>
        </p:txBody>
      </p:sp>
      <p:sp>
        <p:nvSpPr>
          <p:cNvPr id="3" name="object 3" descr="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61161" rIns="0" bIns="0" rtlCol="0" vert="horz">
            <a:spAutoFit/>
          </a:bodyPr>
          <a:lstStyle/>
          <a:p>
            <a:pPr marL="430530" marR="156845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431165" algn="l"/>
              </a:tabLst>
            </a:pPr>
            <a:r>
              <a:rPr dirty="0"/>
              <a:t>Must</a:t>
            </a:r>
            <a:r>
              <a:rPr dirty="0" spc="-50"/>
              <a:t> </a:t>
            </a:r>
            <a:r>
              <a:rPr dirty="0"/>
              <a:t>be</a:t>
            </a:r>
            <a:r>
              <a:rPr dirty="0" spc="-40"/>
              <a:t> </a:t>
            </a:r>
            <a:r>
              <a:rPr dirty="0"/>
              <a:t>installed</a:t>
            </a:r>
            <a:r>
              <a:rPr dirty="0" spc="-25"/>
              <a:t> </a:t>
            </a:r>
            <a:r>
              <a:rPr dirty="0"/>
              <a:t>on</a:t>
            </a:r>
            <a:r>
              <a:rPr dirty="0" spc="-45"/>
              <a:t> </a:t>
            </a:r>
            <a:r>
              <a:rPr dirty="0"/>
              <a:t>open</a:t>
            </a:r>
            <a:r>
              <a:rPr dirty="0" spc="-50"/>
              <a:t> </a:t>
            </a:r>
            <a:r>
              <a:rPr dirty="0"/>
              <a:t>sides</a:t>
            </a:r>
            <a:r>
              <a:rPr dirty="0" spc="-45"/>
              <a:t> </a:t>
            </a:r>
            <a:r>
              <a:rPr dirty="0" spc="-25"/>
              <a:t>and </a:t>
            </a:r>
            <a:r>
              <a:rPr dirty="0"/>
              <a:t>ends</a:t>
            </a:r>
            <a:r>
              <a:rPr dirty="0" spc="-45"/>
              <a:t> </a:t>
            </a:r>
            <a:r>
              <a:rPr dirty="0"/>
              <a:t>of</a:t>
            </a:r>
            <a:r>
              <a:rPr dirty="0" spc="-45"/>
              <a:t> </a:t>
            </a:r>
            <a:r>
              <a:rPr dirty="0" spc="-10"/>
              <a:t>scaffolds</a:t>
            </a:r>
          </a:p>
          <a:p>
            <a:pPr marL="430530" marR="5080" indent="-34353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431165" algn="l"/>
              </a:tabLst>
            </a:pPr>
            <a:r>
              <a:rPr dirty="0"/>
              <a:t>If</a:t>
            </a:r>
            <a:r>
              <a:rPr dirty="0" spc="-45"/>
              <a:t> </a:t>
            </a:r>
            <a:r>
              <a:rPr dirty="0"/>
              <a:t>front</a:t>
            </a:r>
            <a:r>
              <a:rPr dirty="0" spc="-50"/>
              <a:t> </a:t>
            </a:r>
            <a:r>
              <a:rPr dirty="0"/>
              <a:t>edge</a:t>
            </a:r>
            <a:r>
              <a:rPr dirty="0" spc="-45"/>
              <a:t> </a:t>
            </a:r>
            <a:r>
              <a:rPr dirty="0"/>
              <a:t>(working</a:t>
            </a:r>
            <a:r>
              <a:rPr dirty="0" spc="-45"/>
              <a:t> </a:t>
            </a:r>
            <a:r>
              <a:rPr dirty="0"/>
              <a:t>edge)</a:t>
            </a:r>
            <a:r>
              <a:rPr dirty="0" spc="-55"/>
              <a:t> </a:t>
            </a:r>
            <a:r>
              <a:rPr dirty="0"/>
              <a:t>is</a:t>
            </a:r>
            <a:r>
              <a:rPr dirty="0" spc="-55"/>
              <a:t> </a:t>
            </a:r>
            <a:r>
              <a:rPr dirty="0" spc="-20"/>
              <a:t>more </a:t>
            </a:r>
            <a:r>
              <a:rPr dirty="0"/>
              <a:t>than</a:t>
            </a:r>
            <a:r>
              <a:rPr dirty="0" spc="-45"/>
              <a:t> </a:t>
            </a:r>
            <a:r>
              <a:rPr dirty="0"/>
              <a:t>14</a:t>
            </a:r>
            <a:r>
              <a:rPr dirty="0" spc="-40"/>
              <a:t> </a:t>
            </a:r>
            <a:r>
              <a:rPr dirty="0"/>
              <a:t>inches</a:t>
            </a:r>
            <a:r>
              <a:rPr dirty="0" spc="-40"/>
              <a:t> </a:t>
            </a:r>
            <a:r>
              <a:rPr dirty="0"/>
              <a:t>from</a:t>
            </a:r>
            <a:r>
              <a:rPr dirty="0" spc="-45"/>
              <a:t> </a:t>
            </a:r>
            <a:r>
              <a:rPr dirty="0"/>
              <a:t>work,</a:t>
            </a:r>
            <a:r>
              <a:rPr dirty="0" spc="-30"/>
              <a:t> </a:t>
            </a:r>
            <a:r>
              <a:rPr dirty="0" spc="-10"/>
              <a:t>guardrail </a:t>
            </a:r>
            <a:r>
              <a:rPr dirty="0"/>
              <a:t>and/or</a:t>
            </a:r>
            <a:r>
              <a:rPr dirty="0" spc="-95"/>
              <a:t> </a:t>
            </a:r>
            <a:r>
              <a:rPr dirty="0"/>
              <a:t>PFAS</a:t>
            </a:r>
            <a:r>
              <a:rPr dirty="0" spc="-55"/>
              <a:t> </a:t>
            </a:r>
            <a:r>
              <a:rPr dirty="0"/>
              <a:t>system</a:t>
            </a:r>
            <a:r>
              <a:rPr dirty="0" spc="-85"/>
              <a:t> </a:t>
            </a:r>
            <a:r>
              <a:rPr dirty="0"/>
              <a:t>must</a:t>
            </a:r>
            <a:r>
              <a:rPr dirty="0" spc="-75"/>
              <a:t> </a:t>
            </a:r>
            <a:r>
              <a:rPr dirty="0"/>
              <a:t>be</a:t>
            </a:r>
            <a:r>
              <a:rPr dirty="0" spc="-75"/>
              <a:t> </a:t>
            </a:r>
            <a:r>
              <a:rPr dirty="0" spc="-20"/>
              <a:t>used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3036951" y="3830954"/>
            <a:ext cx="3067050" cy="2137410"/>
            <a:chOff x="3036951" y="3830954"/>
            <a:chExt cx="3067050" cy="21374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046475" y="3840479"/>
              <a:ext cx="3047999" cy="211835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041713" y="3835717"/>
              <a:ext cx="3057525" cy="2127885"/>
            </a:xfrm>
            <a:custGeom>
              <a:avLst/>
              <a:gdLst/>
              <a:ahLst/>
              <a:cxnLst/>
              <a:rect l="l" t="t" r="r" b="b"/>
              <a:pathLst>
                <a:path w="3057525" h="2127885">
                  <a:moveTo>
                    <a:pt x="243" y="103"/>
                  </a:moveTo>
                  <a:lnTo>
                    <a:pt x="3058012" y="103"/>
                  </a:lnTo>
                  <a:lnTo>
                    <a:pt x="3058012" y="2127916"/>
                  </a:lnTo>
                  <a:lnTo>
                    <a:pt x="243" y="2127916"/>
                  </a:lnTo>
                  <a:lnTo>
                    <a:pt x="243" y="103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439636" y="5984795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62"/>
            <a:ext cx="9170670" cy="699770"/>
            <a:chOff x="-11937" y="6158762"/>
            <a:chExt cx="917067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199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730" y="24"/>
                  </a:moveTo>
                  <a:lnTo>
                    <a:pt x="0" y="24"/>
                  </a:lnTo>
                  <a:lnTo>
                    <a:pt x="0" y="685800"/>
                  </a:lnTo>
                  <a:lnTo>
                    <a:pt x="9144730" y="685800"/>
                  </a:lnTo>
                  <a:lnTo>
                    <a:pt x="9144730" y="24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62"/>
              <a:ext cx="9145270" cy="1905"/>
            </a:xfrm>
            <a:custGeom>
              <a:avLst/>
              <a:gdLst/>
              <a:ahLst/>
              <a:cxnLst/>
              <a:rect l="l" t="t" r="r" b="b"/>
              <a:pathLst>
                <a:path w="9145270" h="1904">
                  <a:moveTo>
                    <a:pt x="0" y="0"/>
                  </a:moveTo>
                  <a:lnTo>
                    <a:pt x="9144730" y="1587"/>
                  </a:lnTo>
                </a:path>
              </a:pathLst>
            </a:custGeom>
            <a:ln w="25399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889885">
              <a:lnSpc>
                <a:spcPct val="100000"/>
              </a:lnSpc>
              <a:spcBef>
                <a:spcPts val="95"/>
              </a:spcBef>
            </a:pPr>
            <a:r>
              <a:rPr dirty="0" spc="-10"/>
              <a:t>Guardrails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26440" y="1235596"/>
            <a:ext cx="7638415" cy="4214495"/>
          </a:xfrm>
          <a:prstGeom prst="rect">
            <a:avLst/>
          </a:prstGeom>
        </p:spPr>
        <p:txBody>
          <a:bodyPr wrap="square" lIns="0" tIns="103505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81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000" spc="-10">
                <a:latin typeface="Tahoma"/>
                <a:cs typeface="Tahoma"/>
              </a:rPr>
              <a:t>Toprails</a:t>
            </a:r>
            <a:endParaRPr sz="3000">
              <a:latin typeface="Tahoma"/>
              <a:cs typeface="Tahoma"/>
            </a:endParaRPr>
          </a:p>
          <a:p>
            <a:pPr lvl="1" marL="755015" marR="85725" indent="-285750">
              <a:lnSpc>
                <a:spcPct val="100000"/>
              </a:lnSpc>
              <a:spcBef>
                <a:spcPts val="63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600">
                <a:latin typeface="Tahoma"/>
                <a:cs typeface="Tahoma"/>
              </a:rPr>
              <a:t>Supported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scaffolds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manufactured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or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placed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in </a:t>
            </a:r>
            <a:r>
              <a:rPr dirty="0" sz="2600" spc="-25">
                <a:latin typeface="Tahoma"/>
                <a:cs typeface="Tahoma"/>
              </a:rPr>
              <a:t>	</a:t>
            </a:r>
            <a:r>
              <a:rPr dirty="0" sz="2600">
                <a:latin typeface="Tahoma"/>
                <a:cs typeface="Tahoma"/>
              </a:rPr>
              <a:t>service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after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1/1/2000</a:t>
            </a:r>
            <a:r>
              <a:rPr dirty="0" sz="2600" spc="1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must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be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38-</a:t>
            </a:r>
            <a:r>
              <a:rPr dirty="0" sz="2600">
                <a:latin typeface="Tahoma"/>
                <a:cs typeface="Tahoma"/>
              </a:rPr>
              <a:t>45”</a:t>
            </a:r>
            <a:r>
              <a:rPr dirty="0" sz="2600" spc="-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above 	platform</a:t>
            </a:r>
            <a:endParaRPr sz="2600">
              <a:latin typeface="Tahoma"/>
              <a:cs typeface="Tahoma"/>
            </a:endParaRPr>
          </a:p>
          <a:p>
            <a:pPr marL="354965" indent="-342265">
              <a:lnSpc>
                <a:spcPct val="100000"/>
              </a:lnSpc>
              <a:spcBef>
                <a:spcPts val="715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000" spc="-10">
                <a:latin typeface="Tahoma"/>
                <a:cs typeface="Tahoma"/>
              </a:rPr>
              <a:t>Midrails</a:t>
            </a:r>
            <a:endParaRPr sz="30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3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600">
                <a:latin typeface="Tahoma"/>
                <a:cs typeface="Tahoma"/>
              </a:rPr>
              <a:t>When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used</a:t>
            </a:r>
            <a:endParaRPr sz="26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2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600">
                <a:latin typeface="Tahoma"/>
                <a:cs typeface="Tahoma"/>
              </a:rPr>
              <a:t>Halfway</a:t>
            </a:r>
            <a:r>
              <a:rPr dirty="0" sz="2600" spc="-8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between</a:t>
            </a:r>
            <a:r>
              <a:rPr dirty="0" sz="2600" spc="-8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toprail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and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scaffold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platform</a:t>
            </a:r>
            <a:endParaRPr sz="2600">
              <a:latin typeface="Tahoma"/>
              <a:cs typeface="Tahoma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62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600">
                <a:latin typeface="Tahoma"/>
                <a:cs typeface="Tahoma"/>
              </a:rPr>
              <a:t>Crossbracing,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when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used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as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toprail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or </a:t>
            </a:r>
            <a:r>
              <a:rPr dirty="0" sz="2600" spc="-25">
                <a:latin typeface="Tahoma"/>
                <a:cs typeface="Tahoma"/>
              </a:rPr>
              <a:t>	</a:t>
            </a:r>
            <a:r>
              <a:rPr dirty="0" sz="2600">
                <a:latin typeface="Tahoma"/>
                <a:cs typeface="Tahoma"/>
              </a:rPr>
              <a:t>midrail,</a:t>
            </a:r>
            <a:r>
              <a:rPr dirty="0" sz="2600" spc="-3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must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meet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certain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height</a:t>
            </a:r>
            <a:r>
              <a:rPr dirty="0" sz="2600" spc="-4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requirements</a:t>
            </a:r>
            <a:endParaRPr sz="26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91936" y="182371"/>
            <a:ext cx="6680834" cy="118491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2504440" marR="5080" indent="-2492375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Personal</a:t>
            </a:r>
            <a:r>
              <a:rPr dirty="0" sz="3800" spc="-70"/>
              <a:t> </a:t>
            </a:r>
            <a:r>
              <a:rPr dirty="0" sz="3800"/>
              <a:t>Fall</a:t>
            </a:r>
            <a:r>
              <a:rPr dirty="0" sz="3800" spc="-80"/>
              <a:t> </a:t>
            </a:r>
            <a:r>
              <a:rPr dirty="0" sz="3800"/>
              <a:t>Arrest</a:t>
            </a:r>
            <a:r>
              <a:rPr dirty="0" sz="3800" spc="-75"/>
              <a:t> </a:t>
            </a:r>
            <a:r>
              <a:rPr dirty="0" sz="3800" spc="-10"/>
              <a:t>System (PFAS)</a:t>
            </a:r>
            <a:endParaRPr sz="3800"/>
          </a:p>
        </p:txBody>
      </p:sp>
      <p:sp>
        <p:nvSpPr>
          <p:cNvPr id="3" name="object 3" descr=""/>
          <p:cNvSpPr txBox="1"/>
          <p:nvPr/>
        </p:nvSpPr>
        <p:spPr>
          <a:xfrm>
            <a:off x="535937" y="1735650"/>
            <a:ext cx="5048885" cy="3439160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10">
                <a:latin typeface="Tahoma"/>
                <a:cs typeface="Tahoma"/>
              </a:rPr>
              <a:t>Components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Selection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fall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protection</a:t>
            </a:r>
            <a:endParaRPr sz="3200">
              <a:latin typeface="Tahoma"/>
              <a:cs typeface="Tahoma"/>
            </a:endParaRPr>
          </a:p>
          <a:p>
            <a:pPr marL="355600" marR="426084" indent="-34353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93700" algn="l"/>
              </a:tabLst>
            </a:pPr>
            <a:r>
              <a:rPr dirty="0" sz="3200">
                <a:latin typeface="Tahoma"/>
                <a:cs typeface="Tahoma"/>
              </a:rPr>
              <a:t>Engineering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qualified </a:t>
            </a:r>
            <a:r>
              <a:rPr dirty="0" sz="3200" spc="-10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person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design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When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inspect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 spc="-20">
                <a:latin typeface="Tahoma"/>
                <a:cs typeface="Tahoma"/>
              </a:rPr>
              <a:t>Free-</a:t>
            </a:r>
            <a:r>
              <a:rPr dirty="0" sz="3200">
                <a:latin typeface="Tahoma"/>
                <a:cs typeface="Tahoma"/>
              </a:rPr>
              <a:t>fall</a:t>
            </a:r>
            <a:r>
              <a:rPr dirty="0" sz="3200" spc="-2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limit</a:t>
            </a:r>
            <a:endParaRPr sz="3200">
              <a:latin typeface="Tahoma"/>
              <a:cs typeface="Tahoma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791200" y="1345691"/>
            <a:ext cx="3046475" cy="4495799"/>
          </a:xfrm>
          <a:prstGeom prst="rect">
            <a:avLst/>
          </a:prstGeom>
        </p:spPr>
      </p:pic>
      <p:sp>
        <p:nvSpPr>
          <p:cNvPr id="5" name="object 5" descr=""/>
          <p:cNvSpPr txBox="1"/>
          <p:nvPr/>
        </p:nvSpPr>
        <p:spPr>
          <a:xfrm>
            <a:off x="8162578" y="5866523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7" name="object 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28955" y="223310"/>
            <a:ext cx="8086725" cy="63500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Protection</a:t>
            </a:r>
            <a:r>
              <a:rPr dirty="0" spc="-105"/>
              <a:t> </a:t>
            </a:r>
            <a:r>
              <a:rPr dirty="0"/>
              <a:t>From</a:t>
            </a:r>
            <a:r>
              <a:rPr dirty="0" spc="-130"/>
              <a:t> </a:t>
            </a:r>
            <a:r>
              <a:rPr dirty="0"/>
              <a:t>Falling</a:t>
            </a:r>
            <a:r>
              <a:rPr dirty="0" spc="-95"/>
              <a:t> </a:t>
            </a:r>
            <a:r>
              <a:rPr dirty="0" spc="-10"/>
              <a:t>Objects</a:t>
            </a:r>
          </a:p>
        </p:txBody>
      </p:sp>
      <p:pic>
        <p:nvPicPr>
          <p:cNvPr id="3" name="object 3" descr="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83882" y="1438275"/>
            <a:ext cx="1975866" cy="2305050"/>
          </a:xfrm>
          <a:prstGeom prst="rect">
            <a:avLst/>
          </a:prstGeom>
        </p:spPr>
      </p:pic>
      <p:sp>
        <p:nvSpPr>
          <p:cNvPr id="4" name="object 4" descr=""/>
          <p:cNvSpPr txBox="1"/>
          <p:nvPr/>
        </p:nvSpPr>
        <p:spPr>
          <a:xfrm>
            <a:off x="488642" y="1270955"/>
            <a:ext cx="6133465" cy="451294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414655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Protection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must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provided </a:t>
            </a:r>
            <a:r>
              <a:rPr dirty="0" sz="3200">
                <a:latin typeface="Tahoma"/>
                <a:cs typeface="Tahoma"/>
              </a:rPr>
              <a:t>when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there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potential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of </a:t>
            </a:r>
            <a:r>
              <a:rPr dirty="0" sz="3200">
                <a:latin typeface="Tahoma"/>
                <a:cs typeface="Tahoma"/>
              </a:rPr>
              <a:t>being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struck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by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falling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objects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Methods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protection</a:t>
            </a:r>
            <a:endParaRPr sz="3200">
              <a:latin typeface="Tahoma"/>
              <a:cs typeface="Tahoma"/>
            </a:endParaRPr>
          </a:p>
          <a:p>
            <a:pPr marL="469900">
              <a:lnSpc>
                <a:spcPct val="100000"/>
              </a:lnSpc>
              <a:spcBef>
                <a:spcPts val="675"/>
              </a:spcBef>
            </a:pPr>
            <a:r>
              <a:rPr dirty="0" sz="2800">
                <a:latin typeface="Arial"/>
                <a:cs typeface="Arial"/>
              </a:rPr>
              <a:t>–</a:t>
            </a:r>
            <a:r>
              <a:rPr dirty="0" sz="2800" spc="-160">
                <a:latin typeface="Arial"/>
                <a:cs typeface="Arial"/>
              </a:rPr>
              <a:t> </a:t>
            </a:r>
            <a:r>
              <a:rPr dirty="0" sz="2800">
                <a:latin typeface="Tahoma"/>
                <a:cs typeface="Tahoma"/>
              </a:rPr>
              <a:t>Barricades,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toeboards,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screens</a:t>
            </a:r>
            <a:endParaRPr sz="2800">
              <a:latin typeface="Tahoma"/>
              <a:cs typeface="Tahoma"/>
            </a:endParaRPr>
          </a:p>
          <a:p>
            <a:pPr marL="755650" marR="5080">
              <a:lnSpc>
                <a:spcPct val="100000"/>
              </a:lnSpc>
            </a:pP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paneling,</a:t>
            </a:r>
            <a:r>
              <a:rPr dirty="0" sz="2800" spc="-3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canopy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mesh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nets, </a:t>
            </a:r>
            <a:r>
              <a:rPr dirty="0" sz="2800">
                <a:latin typeface="Tahoma"/>
                <a:cs typeface="Tahoma"/>
              </a:rPr>
              <a:t>placement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of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large,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heavy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objects</a:t>
            </a:r>
            <a:endParaRPr sz="2800">
              <a:latin typeface="Tahoma"/>
              <a:cs typeface="Tahoma"/>
            </a:endParaRPr>
          </a:p>
          <a:p>
            <a:pPr marL="355600" marR="353695" indent="-34353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Wear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hardhat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when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working </a:t>
            </a:r>
            <a:r>
              <a:rPr dirty="0" sz="3200">
                <a:latin typeface="Tahoma"/>
                <a:cs typeface="Tahoma"/>
              </a:rPr>
              <a:t>around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or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below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scaffolds</a:t>
            </a:r>
            <a:endParaRPr sz="3200">
              <a:latin typeface="Tahoma"/>
              <a:cs typeface="Tahoma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965023" y="3750573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7" name="object 7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0" name="object 10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800"/>
              <a:t>Protection</a:t>
            </a:r>
            <a:r>
              <a:rPr dirty="0" sz="3800" spc="-100"/>
              <a:t> </a:t>
            </a:r>
            <a:r>
              <a:rPr dirty="0" sz="3800"/>
              <a:t>From</a:t>
            </a:r>
            <a:r>
              <a:rPr dirty="0" sz="3800" spc="-90"/>
              <a:t> </a:t>
            </a:r>
            <a:r>
              <a:rPr dirty="0" sz="3800"/>
              <a:t>Electrical</a:t>
            </a:r>
            <a:r>
              <a:rPr dirty="0" sz="3800" spc="-95"/>
              <a:t> </a:t>
            </a:r>
            <a:r>
              <a:rPr dirty="0" sz="3800" spc="-10"/>
              <a:t>Hazards</a:t>
            </a:r>
            <a:endParaRPr sz="3800"/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083126"/>
            <a:ext cx="6393180" cy="4790440"/>
          </a:xfrm>
          <a:prstGeom prst="rect">
            <a:avLst/>
          </a:prstGeom>
        </p:spPr>
        <p:txBody>
          <a:bodyPr wrap="square" lIns="0" tIns="58419" rIns="0" bIns="0" rtlCol="0" vert="horz">
            <a:spAutoFit/>
          </a:bodyPr>
          <a:lstStyle/>
          <a:p>
            <a:pPr marL="354965" indent="-342265">
              <a:lnSpc>
                <a:spcPct val="100000"/>
              </a:lnSpc>
              <a:spcBef>
                <a:spcPts val="459"/>
              </a:spcBef>
              <a:buFont typeface="Arial"/>
              <a:buChar char="•"/>
              <a:tabLst>
                <a:tab pos="354965" algn="l"/>
              </a:tabLst>
            </a:pPr>
            <a:r>
              <a:rPr dirty="0" sz="3000">
                <a:latin typeface="Tahoma"/>
                <a:cs typeface="Tahoma"/>
              </a:rPr>
              <a:t>Minimum</a:t>
            </a:r>
            <a:r>
              <a:rPr dirty="0" sz="3000" spc="-6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distance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based</a:t>
            </a:r>
            <a:r>
              <a:rPr dirty="0" sz="3000" spc="-8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on</a:t>
            </a:r>
            <a:r>
              <a:rPr dirty="0" sz="3000" spc="-8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voltage</a:t>
            </a:r>
            <a:endParaRPr sz="30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31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600">
                <a:latin typeface="Tahoma"/>
                <a:cs typeface="Tahoma"/>
              </a:rPr>
              <a:t>Insulated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lines</a:t>
            </a:r>
            <a:endParaRPr sz="2600">
              <a:latin typeface="Tahoma"/>
              <a:cs typeface="Tahoma"/>
            </a:endParaRPr>
          </a:p>
          <a:p>
            <a:pPr lvl="1" marL="755650" indent="-285750">
              <a:lnSpc>
                <a:spcPts val="2940"/>
              </a:lnSpc>
              <a:spcBef>
                <a:spcPts val="31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600">
                <a:latin typeface="Tahoma"/>
                <a:cs typeface="Tahoma"/>
              </a:rPr>
              <a:t>Uninsulated</a:t>
            </a:r>
            <a:r>
              <a:rPr dirty="0" sz="2600" spc="-8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lines</a:t>
            </a:r>
            <a:endParaRPr sz="2600">
              <a:latin typeface="Tahoma"/>
              <a:cs typeface="Tahoma"/>
            </a:endParaRPr>
          </a:p>
          <a:p>
            <a:pPr marL="355600" marR="983615" indent="-342900">
              <a:lnSpc>
                <a:spcPts val="3240"/>
              </a:lnSpc>
              <a:spcBef>
                <a:spcPts val="22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000">
                <a:latin typeface="Tahoma"/>
                <a:cs typeface="Tahoma"/>
              </a:rPr>
              <a:t>When</a:t>
            </a:r>
            <a:r>
              <a:rPr dirty="0" sz="3000" spc="-8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exceeding</a:t>
            </a:r>
            <a:r>
              <a:rPr dirty="0" sz="3000" spc="-90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minimum </a:t>
            </a:r>
            <a:r>
              <a:rPr dirty="0" sz="3000">
                <a:latin typeface="Tahoma"/>
                <a:cs typeface="Tahoma"/>
              </a:rPr>
              <a:t>distance</a:t>
            </a:r>
            <a:r>
              <a:rPr dirty="0" sz="3000" spc="-4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as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necessary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 spc="-25">
                <a:latin typeface="Tahoma"/>
                <a:cs typeface="Tahoma"/>
              </a:rPr>
              <a:t>to </a:t>
            </a:r>
            <a:r>
              <a:rPr dirty="0" sz="3000">
                <a:latin typeface="Tahoma"/>
                <a:cs typeface="Tahoma"/>
              </a:rPr>
              <a:t>perform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work,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utility</a:t>
            </a:r>
            <a:r>
              <a:rPr dirty="0" sz="3000" spc="-35">
                <a:latin typeface="Tahoma"/>
                <a:cs typeface="Tahoma"/>
              </a:rPr>
              <a:t> </a:t>
            </a:r>
            <a:r>
              <a:rPr dirty="0" sz="3000" spc="-10">
                <a:latin typeface="Tahoma"/>
                <a:cs typeface="Tahoma"/>
              </a:rPr>
              <a:t>company </a:t>
            </a:r>
            <a:r>
              <a:rPr dirty="0" sz="3000">
                <a:latin typeface="Tahoma"/>
                <a:cs typeface="Tahoma"/>
              </a:rPr>
              <a:t>must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be</a:t>
            </a:r>
            <a:r>
              <a:rPr dirty="0" sz="3000" spc="-4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notified</a:t>
            </a:r>
            <a:r>
              <a:rPr dirty="0" sz="3000" spc="-70">
                <a:latin typeface="Tahoma"/>
                <a:cs typeface="Tahoma"/>
              </a:rPr>
              <a:t> </a:t>
            </a:r>
            <a:r>
              <a:rPr dirty="0" sz="3000" spc="-25">
                <a:latin typeface="Tahoma"/>
                <a:cs typeface="Tahoma"/>
              </a:rPr>
              <a:t>to</a:t>
            </a:r>
            <a:endParaRPr sz="30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2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600" spc="-10">
                <a:latin typeface="Tahoma"/>
                <a:cs typeface="Tahoma"/>
              </a:rPr>
              <a:t>De-</a:t>
            </a:r>
            <a:r>
              <a:rPr dirty="0" sz="2600">
                <a:latin typeface="Tahoma"/>
                <a:cs typeface="Tahoma"/>
              </a:rPr>
              <a:t>energize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or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relocate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 spc="-20">
                <a:latin typeface="Tahoma"/>
                <a:cs typeface="Tahoma"/>
              </a:rPr>
              <a:t>line</a:t>
            </a:r>
            <a:endParaRPr sz="2600">
              <a:latin typeface="Tahoma"/>
              <a:cs typeface="Tahoma"/>
            </a:endParaRPr>
          </a:p>
          <a:p>
            <a:pPr algn="ctr" marR="378460">
              <a:lnSpc>
                <a:spcPct val="100000"/>
              </a:lnSpc>
              <a:spcBef>
                <a:spcPts val="310"/>
              </a:spcBef>
            </a:pPr>
            <a:r>
              <a:rPr dirty="0" sz="2600" spc="-25" b="1">
                <a:latin typeface="Tahoma"/>
                <a:cs typeface="Tahoma"/>
              </a:rPr>
              <a:t>OR</a:t>
            </a:r>
            <a:endParaRPr sz="2600">
              <a:latin typeface="Tahoma"/>
              <a:cs typeface="Tahoma"/>
            </a:endParaRPr>
          </a:p>
          <a:p>
            <a:pPr lvl="1" marL="675005" marR="1320800" indent="-205740">
              <a:lnSpc>
                <a:spcPct val="110000"/>
              </a:lnSpc>
              <a:buFont typeface="Arial"/>
              <a:buChar char="–"/>
              <a:tabLst>
                <a:tab pos="675005" algn="l"/>
                <a:tab pos="755015" algn="l"/>
              </a:tabLst>
            </a:pPr>
            <a:r>
              <a:rPr dirty="0" sz="2600">
                <a:latin typeface="Tahoma"/>
                <a:cs typeface="Tahoma"/>
              </a:rPr>
              <a:t>	Install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protective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coverings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 spc="-25">
                <a:latin typeface="Tahoma"/>
                <a:cs typeface="Tahoma"/>
              </a:rPr>
              <a:t>to </a:t>
            </a:r>
            <a:r>
              <a:rPr dirty="0" sz="2600">
                <a:latin typeface="Tahoma"/>
                <a:cs typeface="Tahoma"/>
              </a:rPr>
              <a:t>prevent</a:t>
            </a:r>
            <a:r>
              <a:rPr dirty="0" sz="2600" spc="-6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contact</a:t>
            </a:r>
            <a:endParaRPr sz="26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95619" y="2366391"/>
            <a:ext cx="2600960" cy="2734945"/>
            <a:chOff x="6095619" y="2366391"/>
            <a:chExt cx="2600960" cy="27349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05144" y="2375916"/>
              <a:ext cx="2581655" cy="271576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100381" y="2371153"/>
              <a:ext cx="2591435" cy="2725420"/>
            </a:xfrm>
            <a:custGeom>
              <a:avLst/>
              <a:gdLst/>
              <a:ahLst/>
              <a:cxnLst/>
              <a:rect l="l" t="t" r="r" b="b"/>
              <a:pathLst>
                <a:path w="2591434" h="2725420">
                  <a:moveTo>
                    <a:pt x="0" y="0"/>
                  </a:moveTo>
                  <a:lnTo>
                    <a:pt x="2591180" y="0"/>
                  </a:lnTo>
                  <a:lnTo>
                    <a:pt x="2591180" y="2725293"/>
                  </a:lnTo>
                  <a:lnTo>
                    <a:pt x="0" y="272529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8024038" y="5116511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2037714">
              <a:lnSpc>
                <a:spcPct val="100000"/>
              </a:lnSpc>
              <a:spcBef>
                <a:spcPts val="95"/>
              </a:spcBef>
            </a:pPr>
            <a:r>
              <a:rPr dirty="0"/>
              <a:t>Moving</a:t>
            </a:r>
            <a:r>
              <a:rPr dirty="0" spc="-110"/>
              <a:t> </a:t>
            </a:r>
            <a:r>
              <a:rPr dirty="0" spc="-10"/>
              <a:t>Scaffolds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767496" y="1292034"/>
            <a:ext cx="6031865" cy="356235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1313180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Workers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may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only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be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on </a:t>
            </a:r>
            <a:r>
              <a:rPr dirty="0" sz="3200">
                <a:latin typeface="Tahoma"/>
                <a:cs typeface="Tahoma"/>
              </a:rPr>
              <a:t>moving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scaffold</a:t>
            </a:r>
            <a:r>
              <a:rPr dirty="0" sz="3200" spc="-105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when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Level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ground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surface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Height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width</a:t>
            </a:r>
            <a:r>
              <a:rPr dirty="0" sz="2800" spc="-5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ratio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Outriggers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installed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on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both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sides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Standing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inside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the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wheel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0">
                <a:latin typeface="Tahoma"/>
                <a:cs typeface="Tahoma"/>
              </a:rPr>
              <a:t>base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Competent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person</a:t>
            </a:r>
            <a:r>
              <a:rPr dirty="0" sz="2800" spc="-9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onsite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988682" y="1487042"/>
            <a:ext cx="1708150" cy="2486660"/>
            <a:chOff x="6988682" y="1487042"/>
            <a:chExt cx="1708150" cy="248666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98220" y="1496567"/>
              <a:ext cx="1688578" cy="2467355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993445" y="1491805"/>
              <a:ext cx="1698625" cy="2477135"/>
            </a:xfrm>
            <a:custGeom>
              <a:avLst/>
              <a:gdLst/>
              <a:ahLst/>
              <a:cxnLst/>
              <a:rect l="l" t="t" r="r" b="b"/>
              <a:pathLst>
                <a:path w="1698625" h="2477135">
                  <a:moveTo>
                    <a:pt x="0" y="0"/>
                  </a:moveTo>
                  <a:lnTo>
                    <a:pt x="1698117" y="0"/>
                  </a:lnTo>
                  <a:lnTo>
                    <a:pt x="1698117" y="2476881"/>
                  </a:lnTo>
                  <a:lnTo>
                    <a:pt x="0" y="2476881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8011745" y="3998574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181227" y="183896"/>
            <a:ext cx="6781800" cy="1243965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52855" marR="5080" indent="-1240790">
              <a:lnSpc>
                <a:spcPct val="100000"/>
              </a:lnSpc>
              <a:spcBef>
                <a:spcPts val="95"/>
              </a:spcBef>
            </a:pPr>
            <a:r>
              <a:rPr dirty="0"/>
              <a:t>Safe</a:t>
            </a:r>
            <a:r>
              <a:rPr dirty="0" spc="-114"/>
              <a:t> </a:t>
            </a:r>
            <a:r>
              <a:rPr dirty="0"/>
              <a:t>Scaffold</a:t>
            </a:r>
            <a:r>
              <a:rPr dirty="0" spc="-85"/>
              <a:t> </a:t>
            </a:r>
            <a:r>
              <a:rPr dirty="0" spc="-10"/>
              <a:t>Construction </a:t>
            </a:r>
            <a:r>
              <a:rPr dirty="0"/>
              <a:t>and</a:t>
            </a:r>
            <a:r>
              <a:rPr dirty="0" spc="-40"/>
              <a:t> </a:t>
            </a:r>
            <a:r>
              <a:rPr dirty="0" spc="-10"/>
              <a:t>Disassembly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59740" y="1761927"/>
            <a:ext cx="7949565" cy="2366010"/>
          </a:xfrm>
          <a:prstGeom prst="rect">
            <a:avLst/>
          </a:prstGeom>
        </p:spPr>
        <p:txBody>
          <a:bodyPr wrap="square" lIns="0" tIns="109855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Appropriate</a:t>
            </a:r>
            <a:r>
              <a:rPr dirty="0" sz="3200" spc="-13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scaffold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construction</a:t>
            </a:r>
            <a:r>
              <a:rPr dirty="0" sz="3200" spc="-12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methods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Provide</a:t>
            </a:r>
            <a:r>
              <a:rPr dirty="0" sz="3200" spc="-9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proper</a:t>
            </a:r>
            <a:r>
              <a:rPr dirty="0" sz="3200" spc="-114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scaffold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access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Use</a:t>
            </a:r>
            <a:r>
              <a:rPr dirty="0" sz="3200" spc="-5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competent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person</a:t>
            </a:r>
            <a:endParaRPr sz="3200">
              <a:latin typeface="Tahoma"/>
              <a:cs typeface="Tahoma"/>
            </a:endParaRPr>
          </a:p>
          <a:p>
            <a:pPr marL="355600" indent="-342900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Manufacturers’</a:t>
            </a:r>
            <a:r>
              <a:rPr dirty="0" sz="3200" spc="-1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instructions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10275" y="3038475"/>
            <a:ext cx="2495550" cy="2838450"/>
            <a:chOff x="6010275" y="3038475"/>
            <a:chExt cx="2495550" cy="28384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19812" y="3048000"/>
              <a:ext cx="2475117" cy="281938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015037" y="3043237"/>
              <a:ext cx="2486025" cy="2828925"/>
            </a:xfrm>
            <a:custGeom>
              <a:avLst/>
              <a:gdLst/>
              <a:ahLst/>
              <a:cxnLst/>
              <a:rect l="l" t="t" r="r" b="b"/>
              <a:pathLst>
                <a:path w="2486025" h="2828925">
                  <a:moveTo>
                    <a:pt x="0" y="0"/>
                  </a:moveTo>
                  <a:lnTo>
                    <a:pt x="2486025" y="0"/>
                  </a:lnTo>
                  <a:lnTo>
                    <a:pt x="2486025" y="2828925"/>
                  </a:lnTo>
                  <a:lnTo>
                    <a:pt x="0" y="28289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7864364" y="5905498"/>
            <a:ext cx="59563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-35">
                <a:latin typeface="Calibri"/>
                <a:cs typeface="Calibri"/>
              </a:rPr>
              <a:t> </a:t>
            </a:r>
            <a:r>
              <a:rPr dirty="0" sz="800" spc="-20">
                <a:latin typeface="Calibri"/>
                <a:cs typeface="Calibri"/>
              </a:rPr>
              <a:t>OSHA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147445">
              <a:lnSpc>
                <a:spcPct val="100000"/>
              </a:lnSpc>
              <a:spcBef>
                <a:spcPts val="95"/>
              </a:spcBef>
            </a:pPr>
            <a:r>
              <a:rPr dirty="0"/>
              <a:t>Employer</a:t>
            </a:r>
            <a:r>
              <a:rPr dirty="0" spc="-180"/>
              <a:t> </a:t>
            </a:r>
            <a:r>
              <a:rPr dirty="0" spc="-10"/>
              <a:t>Requirements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172971"/>
            <a:ext cx="6984365" cy="468376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355600" marR="5080" indent="-343535">
              <a:lnSpc>
                <a:spcPct val="100000"/>
              </a:lnSpc>
              <a:spcBef>
                <a:spcPts val="10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Comply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with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OSHA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standards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related </a:t>
            </a:r>
            <a:r>
              <a:rPr dirty="0" sz="3200">
                <a:latin typeface="Tahoma"/>
                <a:cs typeface="Tahoma"/>
              </a:rPr>
              <a:t>to</a:t>
            </a:r>
            <a:r>
              <a:rPr dirty="0" sz="3200" spc="-3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scaffolds</a:t>
            </a:r>
            <a:endParaRPr sz="32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0">
                <a:latin typeface="Tahoma"/>
                <a:cs typeface="Tahoma"/>
              </a:rPr>
              <a:t>Training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 spc="-10">
                <a:latin typeface="Tahoma"/>
                <a:cs typeface="Tahoma"/>
              </a:rPr>
              <a:t>Inspection</a:t>
            </a:r>
            <a:endParaRPr sz="2800">
              <a:latin typeface="Tahoma"/>
              <a:cs typeface="Tahoma"/>
            </a:endParaRPr>
          </a:p>
          <a:p>
            <a:pPr lvl="1" marL="75565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5650" algn="l"/>
              </a:tabLst>
            </a:pPr>
            <a:r>
              <a:rPr dirty="0" sz="2800">
                <a:latin typeface="Tahoma"/>
                <a:cs typeface="Tahoma"/>
              </a:rPr>
              <a:t>Designating</a:t>
            </a:r>
            <a:r>
              <a:rPr dirty="0" sz="2800" spc="-114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competent</a:t>
            </a:r>
            <a:r>
              <a:rPr dirty="0" sz="2800" spc="-13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person</a:t>
            </a:r>
            <a:endParaRPr sz="2800">
              <a:latin typeface="Tahoma"/>
              <a:cs typeface="Tahoma"/>
            </a:endParaRPr>
          </a:p>
          <a:p>
            <a:pPr marL="355600" marR="149225" indent="-343535">
              <a:lnSpc>
                <a:spcPct val="100000"/>
              </a:lnSpc>
              <a:spcBef>
                <a:spcPts val="765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Comply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with</a:t>
            </a:r>
            <a:r>
              <a:rPr dirty="0" sz="3200" spc="-5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manufacturers’ </a:t>
            </a:r>
            <a:r>
              <a:rPr dirty="0" sz="3200">
                <a:latin typeface="Tahoma"/>
                <a:cs typeface="Tahoma"/>
              </a:rPr>
              <a:t>requirements</a:t>
            </a:r>
            <a:r>
              <a:rPr dirty="0" sz="3200" spc="-10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recommendations</a:t>
            </a:r>
            <a:endParaRPr sz="3200">
              <a:latin typeface="Tahoma"/>
              <a:cs typeface="Tahoma"/>
            </a:endParaRPr>
          </a:p>
          <a:p>
            <a:pPr marL="355600" marR="486409" indent="-343535">
              <a:lnSpc>
                <a:spcPct val="100000"/>
              </a:lnSpc>
              <a:spcBef>
                <a:spcPts val="77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Follow</a:t>
            </a:r>
            <a:r>
              <a:rPr dirty="0" sz="3200" spc="-8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plans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designed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by</a:t>
            </a:r>
            <a:r>
              <a:rPr dirty="0" sz="3200" spc="-7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qualified person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Scaffold</a:t>
            </a:r>
            <a:r>
              <a:rPr dirty="0" spc="-120"/>
              <a:t> </a:t>
            </a:r>
            <a:r>
              <a:rPr dirty="0"/>
              <a:t>Hazard</a:t>
            </a:r>
            <a:r>
              <a:rPr dirty="0" spc="-90"/>
              <a:t> </a:t>
            </a:r>
            <a:r>
              <a:rPr dirty="0" spc="-10"/>
              <a:t>Recognition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12140" y="1470582"/>
            <a:ext cx="2914015" cy="100139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1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solutions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4245483" y="1392555"/>
            <a:ext cx="4337050" cy="4362450"/>
            <a:chOff x="4245483" y="1392555"/>
            <a:chExt cx="4337050" cy="43624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255008" y="1402080"/>
              <a:ext cx="4317111" cy="43433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4250245" y="1397317"/>
              <a:ext cx="4327525" cy="4352925"/>
            </a:xfrm>
            <a:custGeom>
              <a:avLst/>
              <a:gdLst/>
              <a:ahLst/>
              <a:cxnLst/>
              <a:rect l="l" t="t" r="r" b="b"/>
              <a:pathLst>
                <a:path w="4327525" h="4352925">
                  <a:moveTo>
                    <a:pt x="0" y="0"/>
                  </a:moveTo>
                  <a:lnTo>
                    <a:pt x="4327017" y="0"/>
                  </a:lnTo>
                  <a:lnTo>
                    <a:pt x="4327017" y="4352925"/>
                  </a:lnTo>
                  <a:lnTo>
                    <a:pt x="0" y="43529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6078796" y="5771310"/>
            <a:ext cx="24384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6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www.elcosh/org/OTI/Southwest</a:t>
            </a:r>
            <a:r>
              <a:rPr dirty="0" sz="800" spc="5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Education</a:t>
            </a:r>
            <a:r>
              <a:rPr dirty="0" sz="800" spc="7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Center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Scaffold</a:t>
            </a:r>
            <a:r>
              <a:rPr dirty="0" spc="-120"/>
              <a:t> </a:t>
            </a:r>
            <a:r>
              <a:rPr dirty="0"/>
              <a:t>Hazard</a:t>
            </a:r>
            <a:r>
              <a:rPr dirty="0" spc="-90"/>
              <a:t> </a:t>
            </a:r>
            <a:r>
              <a:rPr dirty="0" spc="-10"/>
              <a:t>Recognition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12140" y="1470582"/>
            <a:ext cx="2914015" cy="100139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1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solutions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172075" y="1209675"/>
            <a:ext cx="3067050" cy="4591050"/>
            <a:chOff x="5172075" y="1209675"/>
            <a:chExt cx="3067050" cy="4591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81600" y="1219200"/>
              <a:ext cx="3047999" cy="45719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176837" y="1214437"/>
              <a:ext cx="3057525" cy="4581525"/>
            </a:xfrm>
            <a:custGeom>
              <a:avLst/>
              <a:gdLst/>
              <a:ahLst/>
              <a:cxnLst/>
              <a:rect l="l" t="t" r="r" b="b"/>
              <a:pathLst>
                <a:path w="3057525" h="4581525">
                  <a:moveTo>
                    <a:pt x="0" y="0"/>
                  </a:moveTo>
                  <a:lnTo>
                    <a:pt x="3057525" y="0"/>
                  </a:lnTo>
                  <a:lnTo>
                    <a:pt x="3057525" y="4581525"/>
                  </a:lnTo>
                  <a:lnTo>
                    <a:pt x="0" y="4581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793740" y="5816600"/>
            <a:ext cx="24384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6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www.elcosh/org/OTI/Southwest</a:t>
            </a:r>
            <a:r>
              <a:rPr dirty="0" sz="800" spc="5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Education</a:t>
            </a:r>
            <a:r>
              <a:rPr dirty="0" sz="800" spc="7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Center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Scaffold</a:t>
            </a:r>
            <a:r>
              <a:rPr dirty="0" spc="-120"/>
              <a:t> </a:t>
            </a:r>
            <a:r>
              <a:rPr dirty="0"/>
              <a:t>Hazard</a:t>
            </a:r>
            <a:r>
              <a:rPr dirty="0" spc="-90"/>
              <a:t> </a:t>
            </a:r>
            <a:r>
              <a:rPr dirty="0" spc="-10"/>
              <a:t>Recognition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12140" y="1470582"/>
            <a:ext cx="2914015" cy="100139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1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solutions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19675" y="1128902"/>
            <a:ext cx="3344545" cy="4678045"/>
            <a:chOff x="5019675" y="1128902"/>
            <a:chExt cx="3344545" cy="467804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1138427"/>
              <a:ext cx="3325355" cy="465886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024437" y="1133665"/>
              <a:ext cx="3335020" cy="4668520"/>
            </a:xfrm>
            <a:custGeom>
              <a:avLst/>
              <a:gdLst/>
              <a:ahLst/>
              <a:cxnLst/>
              <a:rect l="l" t="t" r="r" b="b"/>
              <a:pathLst>
                <a:path w="3335020" h="4668520">
                  <a:moveTo>
                    <a:pt x="0" y="0"/>
                  </a:moveTo>
                  <a:lnTo>
                    <a:pt x="3334892" y="0"/>
                  </a:lnTo>
                  <a:lnTo>
                    <a:pt x="3334892" y="4668393"/>
                  </a:lnTo>
                  <a:lnTo>
                    <a:pt x="0" y="466839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946140" y="5832974"/>
            <a:ext cx="24384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6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www.elcosh/org/OTI/Southwest</a:t>
            </a:r>
            <a:r>
              <a:rPr dirty="0" sz="800" spc="5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Education</a:t>
            </a:r>
            <a:r>
              <a:rPr dirty="0" sz="800" spc="7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Center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14776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Scaffold</a:t>
            </a:r>
            <a:r>
              <a:rPr dirty="0" spc="-120"/>
              <a:t> </a:t>
            </a:r>
            <a:r>
              <a:rPr dirty="0"/>
              <a:t>Hazard</a:t>
            </a:r>
            <a:r>
              <a:rPr dirty="0" spc="-90"/>
              <a:t> </a:t>
            </a:r>
            <a:r>
              <a:rPr dirty="0" spc="-10"/>
              <a:t>Recognition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1780373" y="1163439"/>
            <a:ext cx="5410835" cy="51371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8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hazards</a:t>
            </a:r>
            <a:r>
              <a:rPr dirty="0" sz="3200" spc="-11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9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solutions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692782" y="2002154"/>
            <a:ext cx="5615305" cy="3851910"/>
            <a:chOff x="1692782" y="2002154"/>
            <a:chExt cx="5615305" cy="385191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702307" y="2011679"/>
              <a:ext cx="5596115" cy="383284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1697545" y="2006917"/>
              <a:ext cx="5605780" cy="3842385"/>
            </a:xfrm>
            <a:custGeom>
              <a:avLst/>
              <a:gdLst/>
              <a:ahLst/>
              <a:cxnLst/>
              <a:rect l="l" t="t" r="r" b="b"/>
              <a:pathLst>
                <a:path w="5605780" h="3842385">
                  <a:moveTo>
                    <a:pt x="0" y="0"/>
                  </a:moveTo>
                  <a:lnTo>
                    <a:pt x="5605653" y="0"/>
                  </a:lnTo>
                  <a:lnTo>
                    <a:pt x="5605653" y="3842385"/>
                  </a:lnTo>
                  <a:lnTo>
                    <a:pt x="0" y="384238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4847423" y="5869922"/>
            <a:ext cx="24384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6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www.elcosh/org/OTI/Southwest</a:t>
            </a:r>
            <a:r>
              <a:rPr dirty="0" sz="800" spc="5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Education</a:t>
            </a:r>
            <a:r>
              <a:rPr dirty="0" sz="800" spc="7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Center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prstGeom prst="rect"/>
        </p:spPr>
        <p:txBody>
          <a:bodyPr wrap="square" lIns="0" tIns="114776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/>
              <a:t>Scaffold</a:t>
            </a:r>
            <a:r>
              <a:rPr dirty="0" spc="-120"/>
              <a:t> </a:t>
            </a:r>
            <a:r>
              <a:rPr dirty="0"/>
              <a:t>Hazard</a:t>
            </a:r>
            <a:r>
              <a:rPr dirty="0" spc="-90"/>
              <a:t> </a:t>
            </a:r>
            <a:r>
              <a:rPr dirty="0" spc="-10"/>
              <a:t>Recognition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8" y="1553971"/>
            <a:ext cx="2914015" cy="1001394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5"/>
              </a:spcBef>
            </a:pPr>
            <a:r>
              <a:rPr dirty="0" sz="3200">
                <a:latin typeface="Tahoma"/>
                <a:cs typeface="Tahoma"/>
              </a:rPr>
              <a:t>Identify</a:t>
            </a:r>
            <a:r>
              <a:rPr dirty="0" sz="3200" spc="-16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hazards </a:t>
            </a:r>
            <a:r>
              <a:rPr dirty="0" sz="3200">
                <a:latin typeface="Tahoma"/>
                <a:cs typeface="Tahoma"/>
              </a:rPr>
              <a:t>and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solutions</a:t>
            </a:r>
            <a:endParaRPr sz="32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019675" y="1133475"/>
            <a:ext cx="3143250" cy="4693285"/>
            <a:chOff x="5019675" y="1133475"/>
            <a:chExt cx="3143250" cy="4693285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029200" y="1143000"/>
              <a:ext cx="3124199" cy="4674107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5024437" y="1138237"/>
              <a:ext cx="3133725" cy="4683760"/>
            </a:xfrm>
            <a:custGeom>
              <a:avLst/>
              <a:gdLst/>
              <a:ahLst/>
              <a:cxnLst/>
              <a:rect l="l" t="t" r="r" b="b"/>
              <a:pathLst>
                <a:path w="3133725" h="4683760">
                  <a:moveTo>
                    <a:pt x="0" y="0"/>
                  </a:moveTo>
                  <a:lnTo>
                    <a:pt x="3133725" y="0"/>
                  </a:lnTo>
                  <a:lnTo>
                    <a:pt x="3133725" y="4683633"/>
                  </a:lnTo>
                  <a:lnTo>
                    <a:pt x="0" y="4683633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5717540" y="5843013"/>
            <a:ext cx="2438400" cy="14795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800">
                <a:latin typeface="Calibri"/>
                <a:cs typeface="Calibri"/>
              </a:rPr>
              <a:t>Source:</a:t>
            </a:r>
            <a:r>
              <a:rPr dirty="0" sz="800" spc="6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www.elcosh/org/OTI/Southwest</a:t>
            </a:r>
            <a:r>
              <a:rPr dirty="0" sz="800" spc="50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Education</a:t>
            </a:r>
            <a:r>
              <a:rPr dirty="0" sz="800" spc="75">
                <a:latin typeface="Calibri"/>
                <a:cs typeface="Calibri"/>
              </a:rPr>
              <a:t> </a:t>
            </a:r>
            <a:r>
              <a:rPr dirty="0" sz="800" spc="-10">
                <a:latin typeface="Calibri"/>
                <a:cs typeface="Calibri"/>
              </a:rPr>
              <a:t>Center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9" name="object 9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1" name="object 11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2" name="object 12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833245">
              <a:lnSpc>
                <a:spcPct val="100000"/>
              </a:lnSpc>
              <a:spcBef>
                <a:spcPts val="95"/>
              </a:spcBef>
            </a:pPr>
            <a:r>
              <a:rPr dirty="0"/>
              <a:t>Always</a:t>
            </a:r>
            <a:r>
              <a:rPr dirty="0" spc="-114"/>
              <a:t> </a:t>
            </a:r>
            <a:r>
              <a:rPr dirty="0" spc="-10"/>
              <a:t>Remember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620160" y="1021743"/>
            <a:ext cx="5158105" cy="4283075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355600" indent="-342900">
              <a:lnSpc>
                <a:spcPct val="100000"/>
              </a:lnSpc>
              <a:spcBef>
                <a:spcPts val="880"/>
              </a:spcBef>
              <a:buFont typeface="Arial"/>
              <a:buChar char="•"/>
              <a:tabLst>
                <a:tab pos="355600" algn="l"/>
              </a:tabLst>
            </a:pPr>
            <a:r>
              <a:rPr dirty="0" sz="3200">
                <a:latin typeface="Tahoma"/>
                <a:cs typeface="Tahoma"/>
              </a:rPr>
              <a:t>Employers</a:t>
            </a:r>
            <a:r>
              <a:rPr dirty="0" sz="3200" spc="-190">
                <a:latin typeface="Tahoma"/>
                <a:cs typeface="Tahoma"/>
              </a:rPr>
              <a:t> </a:t>
            </a:r>
            <a:r>
              <a:rPr dirty="0" sz="3200" spc="-20">
                <a:latin typeface="Tahoma"/>
                <a:cs typeface="Tahoma"/>
              </a:rPr>
              <a:t>must</a:t>
            </a:r>
            <a:endParaRPr sz="3200">
              <a:latin typeface="Tahoma"/>
              <a:cs typeface="Tahoma"/>
            </a:endParaRPr>
          </a:p>
          <a:p>
            <a:pPr lvl="1" marL="755015" marR="762000" indent="-285750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Designate</a:t>
            </a:r>
            <a:r>
              <a:rPr dirty="0" sz="2800" spc="-5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competent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person</a:t>
            </a:r>
            <a:r>
              <a:rPr dirty="0" sz="2800" spc="-6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for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scaffold</a:t>
            </a:r>
            <a:endParaRPr sz="2800">
              <a:latin typeface="Tahoma"/>
              <a:cs typeface="Tahoma"/>
            </a:endParaRPr>
          </a:p>
          <a:p>
            <a:pPr lvl="1" marL="756285" marR="138430" indent="-286385">
              <a:lnSpc>
                <a:spcPct val="100000"/>
              </a:lnSpc>
              <a:spcBef>
                <a:spcPts val="675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Ensure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that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employees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are </a:t>
            </a:r>
            <a:r>
              <a:rPr dirty="0" sz="2800">
                <a:latin typeface="Tahoma"/>
                <a:cs typeface="Tahoma"/>
              </a:rPr>
              <a:t>trained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in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proper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assembly, </a:t>
            </a:r>
            <a:r>
              <a:rPr dirty="0" sz="2800" spc="-20">
                <a:latin typeface="Tahoma"/>
                <a:cs typeface="Tahoma"/>
              </a:rPr>
              <a:t>disassembly,</a:t>
            </a:r>
            <a:r>
              <a:rPr dirty="0" sz="2800" spc="-6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use</a:t>
            </a:r>
            <a:r>
              <a:rPr dirty="0" sz="2800" spc="-85">
                <a:latin typeface="Tahoma"/>
                <a:cs typeface="Tahoma"/>
              </a:rPr>
              <a:t> </a:t>
            </a:r>
            <a:r>
              <a:rPr dirty="0" sz="2800" spc="-25">
                <a:latin typeface="Tahoma"/>
                <a:cs typeface="Tahoma"/>
              </a:rPr>
              <a:t>of </a:t>
            </a:r>
            <a:r>
              <a:rPr dirty="0" sz="2800" spc="-10">
                <a:latin typeface="Tahoma"/>
                <a:cs typeface="Tahoma"/>
              </a:rPr>
              <a:t>scaffolds</a:t>
            </a:r>
            <a:endParaRPr sz="2800">
              <a:latin typeface="Tahoma"/>
              <a:cs typeface="Tahoma"/>
            </a:endParaRPr>
          </a:p>
          <a:p>
            <a:pPr lvl="1" marL="755015" marR="5080" indent="-285750">
              <a:lnSpc>
                <a:spcPct val="100000"/>
              </a:lnSpc>
              <a:spcBef>
                <a:spcPts val="670"/>
              </a:spcBef>
              <a:buFont typeface="Arial"/>
              <a:buChar char="–"/>
              <a:tabLst>
                <a:tab pos="756285" algn="l"/>
              </a:tabLst>
            </a:pPr>
            <a:r>
              <a:rPr dirty="0" sz="2800">
                <a:latin typeface="Tahoma"/>
                <a:cs typeface="Tahoma"/>
              </a:rPr>
              <a:t>Utilize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strategies</a:t>
            </a:r>
            <a:r>
              <a:rPr dirty="0" sz="2800" spc="-7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to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prevent </a:t>
            </a:r>
            <a:r>
              <a:rPr dirty="0" sz="2800" spc="-10">
                <a:latin typeface="Tahoma"/>
                <a:cs typeface="Tahoma"/>
              </a:rPr>
              <a:t>	</a:t>
            </a:r>
            <a:r>
              <a:rPr dirty="0" sz="2800">
                <a:latin typeface="Tahoma"/>
                <a:cs typeface="Tahoma"/>
              </a:rPr>
              <a:t>and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reduce</a:t>
            </a:r>
            <a:r>
              <a:rPr dirty="0" sz="2800" spc="-9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scaffold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hazards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6075807" y="1285875"/>
            <a:ext cx="2559685" cy="1924050"/>
            <a:chOff x="6075807" y="1285875"/>
            <a:chExt cx="2559685" cy="1924050"/>
          </a:xfrm>
        </p:grpSpPr>
        <p:pic>
          <p:nvPicPr>
            <p:cNvPr id="5" name="object 5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085332" y="1295400"/>
              <a:ext cx="2540507" cy="1904999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6080569" y="1290637"/>
              <a:ext cx="2550160" cy="1914525"/>
            </a:xfrm>
            <a:custGeom>
              <a:avLst/>
              <a:gdLst/>
              <a:ahLst/>
              <a:cxnLst/>
              <a:rect l="l" t="t" r="r" b="b"/>
              <a:pathLst>
                <a:path w="2550159" h="1914525">
                  <a:moveTo>
                    <a:pt x="0" y="0"/>
                  </a:moveTo>
                  <a:lnTo>
                    <a:pt x="2550033" y="0"/>
                  </a:lnTo>
                  <a:lnTo>
                    <a:pt x="2550033" y="1914525"/>
                  </a:lnTo>
                  <a:lnTo>
                    <a:pt x="0" y="1914525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/>
          <p:nvPr/>
        </p:nvSpPr>
        <p:spPr>
          <a:xfrm>
            <a:off x="6610252" y="3160979"/>
            <a:ext cx="1591310" cy="147955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800" spc="-10">
                <a:latin typeface="Calibri"/>
                <a:cs typeface="Calibri"/>
                <a:hlinkClick r:id="rId3"/>
              </a:rPr>
              <a:t>www.elcosh.org/Steve</a:t>
            </a:r>
            <a:r>
              <a:rPr dirty="0" sz="800" spc="125">
                <a:latin typeface="Calibri"/>
                <a:cs typeface="Calibri"/>
                <a:hlinkClick r:id="rId3"/>
              </a:rPr>
              <a:t> </a:t>
            </a:r>
            <a:r>
              <a:rPr dirty="0" sz="800" spc="-10">
                <a:latin typeface="Calibri"/>
                <a:cs typeface="Calibri"/>
                <a:hlinkClick r:id="rId3"/>
              </a:rPr>
              <a:t>Clark/Laborers</a:t>
            </a:r>
            <a:endParaRPr sz="800">
              <a:latin typeface="Calibri"/>
              <a:cs typeface="Calibri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6075807" y="3635883"/>
            <a:ext cx="2536825" cy="2165350"/>
            <a:chOff x="6075807" y="3635883"/>
            <a:chExt cx="2536825" cy="216535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085332" y="3645408"/>
              <a:ext cx="2517647" cy="2145791"/>
            </a:xfrm>
            <a:prstGeom prst="rect">
              <a:avLst/>
            </a:prstGeom>
          </p:spPr>
        </p:pic>
        <p:sp>
          <p:nvSpPr>
            <p:cNvPr id="10" name="object 10" descr=""/>
            <p:cNvSpPr/>
            <p:nvPr/>
          </p:nvSpPr>
          <p:spPr>
            <a:xfrm>
              <a:off x="6080569" y="3640645"/>
              <a:ext cx="2527300" cy="2155825"/>
            </a:xfrm>
            <a:custGeom>
              <a:avLst/>
              <a:gdLst/>
              <a:ahLst/>
              <a:cxnLst/>
              <a:rect l="l" t="t" r="r" b="b"/>
              <a:pathLst>
                <a:path w="2527300" h="2155825">
                  <a:moveTo>
                    <a:pt x="-470" y="-238"/>
                  </a:moveTo>
                  <a:lnTo>
                    <a:pt x="2526506" y="-238"/>
                  </a:lnTo>
                  <a:lnTo>
                    <a:pt x="2526506" y="2155238"/>
                  </a:lnTo>
                  <a:lnTo>
                    <a:pt x="-470" y="2155238"/>
                  </a:lnTo>
                  <a:lnTo>
                    <a:pt x="-470" y="-238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grpSp>
        <p:nvGrpSpPr>
          <p:cNvPr id="11" name="object 11" descr=""/>
          <p:cNvGrpSpPr/>
          <p:nvPr/>
        </p:nvGrpSpPr>
        <p:grpSpPr>
          <a:xfrm>
            <a:off x="-11938" y="6158685"/>
            <a:ext cx="9168765" cy="699770"/>
            <a:chOff x="-11938" y="6158685"/>
            <a:chExt cx="9168765" cy="699770"/>
          </a:xfrm>
        </p:grpSpPr>
        <p:sp>
          <p:nvSpPr>
            <p:cNvPr id="12" name="object 12" descr=""/>
            <p:cNvSpPr/>
            <p:nvPr/>
          </p:nvSpPr>
          <p:spPr>
            <a:xfrm>
              <a:off x="0" y="6172199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3292" y="-51"/>
                  </a:moveTo>
                  <a:lnTo>
                    <a:pt x="0" y="-51"/>
                  </a:lnTo>
                  <a:lnTo>
                    <a:pt x="0" y="685799"/>
                  </a:lnTo>
                  <a:lnTo>
                    <a:pt x="9143292" y="685799"/>
                  </a:lnTo>
                  <a:lnTo>
                    <a:pt x="9143292" y="-51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 descr=""/>
            <p:cNvSpPr/>
            <p:nvPr/>
          </p:nvSpPr>
          <p:spPr>
            <a:xfrm>
              <a:off x="762" y="6171386"/>
              <a:ext cx="9143365" cy="1905"/>
            </a:xfrm>
            <a:custGeom>
              <a:avLst/>
              <a:gdLst/>
              <a:ahLst/>
              <a:cxnLst/>
              <a:rect l="l" t="t" r="r" b="b"/>
              <a:pathLst>
                <a:path w="9143365" h="1904">
                  <a:moveTo>
                    <a:pt x="0" y="0"/>
                  </a:moveTo>
                  <a:lnTo>
                    <a:pt x="9143291" y="1587"/>
                  </a:lnTo>
                </a:path>
              </a:pathLst>
            </a:custGeom>
            <a:ln w="25401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14" name="object 14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15" name="object 15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4183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535940" y="1479296"/>
            <a:ext cx="7992109" cy="429831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527685" marR="1488440" indent="-515620">
              <a:lnSpc>
                <a:spcPct val="100000"/>
              </a:lnSpc>
              <a:spcBef>
                <a:spcPts val="100"/>
              </a:spcBef>
              <a:buAutoNum type="arabicPeriod"/>
              <a:tabLst>
                <a:tab pos="527685" algn="l"/>
              </a:tabLst>
            </a:pPr>
            <a:r>
              <a:rPr dirty="0" sz="3000">
                <a:latin typeface="Tahoma"/>
                <a:cs typeface="Tahoma"/>
              </a:rPr>
              <a:t>Who</a:t>
            </a:r>
            <a:r>
              <a:rPr dirty="0" sz="3000" spc="-6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trains</a:t>
            </a:r>
            <a:r>
              <a:rPr dirty="0" sz="3000" spc="-6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employees</a:t>
            </a:r>
            <a:r>
              <a:rPr dirty="0" sz="3000" spc="-80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that</a:t>
            </a:r>
            <a:r>
              <a:rPr dirty="0" sz="3000" spc="-55">
                <a:latin typeface="Tahoma"/>
                <a:cs typeface="Tahoma"/>
              </a:rPr>
              <a:t> </a:t>
            </a:r>
            <a:r>
              <a:rPr dirty="0" sz="3000">
                <a:latin typeface="Tahoma"/>
                <a:cs typeface="Tahoma"/>
              </a:rPr>
              <a:t>work</a:t>
            </a:r>
            <a:r>
              <a:rPr dirty="0" sz="3000" spc="-75">
                <a:latin typeface="Tahoma"/>
                <a:cs typeface="Tahoma"/>
              </a:rPr>
              <a:t> </a:t>
            </a:r>
            <a:r>
              <a:rPr dirty="0" sz="3000" spc="-25">
                <a:latin typeface="Tahoma"/>
                <a:cs typeface="Tahoma"/>
              </a:rPr>
              <a:t>on </a:t>
            </a:r>
            <a:r>
              <a:rPr dirty="0" sz="3000" spc="-10">
                <a:latin typeface="Tahoma"/>
                <a:cs typeface="Tahoma"/>
              </a:rPr>
              <a:t>scaffolds?</a:t>
            </a:r>
            <a:endParaRPr sz="30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Employees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do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not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need</a:t>
            </a:r>
            <a:r>
              <a:rPr dirty="0" sz="2600" spc="-5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training</a:t>
            </a:r>
            <a:endParaRPr sz="26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Employees</a:t>
            </a:r>
            <a:r>
              <a:rPr dirty="0" sz="2600" spc="-5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are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responsible</a:t>
            </a:r>
            <a:r>
              <a:rPr dirty="0" sz="2600" spc="-8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for</a:t>
            </a:r>
            <a:r>
              <a:rPr dirty="0" sz="2600" spc="-4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their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own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training</a:t>
            </a:r>
            <a:endParaRPr sz="26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>
                <a:latin typeface="Tahoma"/>
                <a:cs typeface="Tahoma"/>
              </a:rPr>
              <a:t>Fellow</a:t>
            </a:r>
            <a:r>
              <a:rPr dirty="0" sz="2600" spc="-7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employees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who</a:t>
            </a:r>
            <a:r>
              <a:rPr dirty="0" sz="2600" spc="-60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have</a:t>
            </a:r>
            <a:r>
              <a:rPr dirty="0" sz="2600" spc="-70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experience</a:t>
            </a:r>
            <a:endParaRPr sz="26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25"/>
              </a:spcBef>
              <a:buAutoNum type="alphaLcPeriod"/>
              <a:tabLst>
                <a:tab pos="926465" algn="l"/>
              </a:tabLst>
            </a:pPr>
            <a:r>
              <a:rPr dirty="0" sz="2600" spc="-20">
                <a:latin typeface="Tahoma"/>
                <a:cs typeface="Tahoma"/>
              </a:rPr>
              <a:t>Employer-</a:t>
            </a:r>
            <a:r>
              <a:rPr dirty="0" sz="2600">
                <a:latin typeface="Tahoma"/>
                <a:cs typeface="Tahoma"/>
              </a:rPr>
              <a:t>designated</a:t>
            </a:r>
            <a:r>
              <a:rPr dirty="0" sz="2600" spc="-25">
                <a:latin typeface="Tahoma"/>
                <a:cs typeface="Tahoma"/>
              </a:rPr>
              <a:t> </a:t>
            </a:r>
            <a:r>
              <a:rPr dirty="0" sz="2600">
                <a:latin typeface="Tahoma"/>
                <a:cs typeface="Tahoma"/>
              </a:rPr>
              <a:t>competent</a:t>
            </a:r>
            <a:r>
              <a:rPr dirty="0" sz="2600" spc="-15">
                <a:latin typeface="Tahoma"/>
                <a:cs typeface="Tahoma"/>
              </a:rPr>
              <a:t> </a:t>
            </a:r>
            <a:r>
              <a:rPr dirty="0" sz="2600" spc="-10">
                <a:latin typeface="Tahoma"/>
                <a:cs typeface="Tahoma"/>
              </a:rPr>
              <a:t>person</a:t>
            </a:r>
            <a:endParaRPr sz="26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315"/>
              </a:spcBef>
            </a:pPr>
            <a:endParaRPr sz="2600">
              <a:latin typeface="Tahoma"/>
              <a:cs typeface="Tahoma"/>
            </a:endParaRPr>
          </a:p>
          <a:p>
            <a:pPr marL="2731770" marR="1464310" indent="-553720">
              <a:lnSpc>
                <a:spcPts val="3030"/>
              </a:lnSpc>
              <a:tabLst>
                <a:tab pos="2722880" algn="l"/>
              </a:tabLst>
            </a:pPr>
            <a:r>
              <a:rPr dirty="0" sz="2800" spc="-25" b="1">
                <a:latin typeface="Tahoma"/>
                <a:cs typeface="Tahoma"/>
              </a:rPr>
              <a:t>d.</a:t>
            </a:r>
            <a:r>
              <a:rPr dirty="0" sz="2800" b="1">
                <a:latin typeface="Tahoma"/>
                <a:cs typeface="Tahoma"/>
              </a:rPr>
              <a:t>	</a:t>
            </a:r>
            <a:r>
              <a:rPr dirty="0" sz="2800" spc="-25" b="1">
                <a:latin typeface="Tahoma"/>
                <a:cs typeface="Tahoma"/>
              </a:rPr>
              <a:t>Employer-</a:t>
            </a:r>
            <a:r>
              <a:rPr dirty="0" sz="2800" spc="-10" b="1">
                <a:latin typeface="Tahoma"/>
                <a:cs typeface="Tahoma"/>
              </a:rPr>
              <a:t>designated </a:t>
            </a:r>
            <a:r>
              <a:rPr dirty="0" sz="2800" b="1">
                <a:latin typeface="Tahoma"/>
                <a:cs typeface="Tahoma"/>
              </a:rPr>
              <a:t>competent</a:t>
            </a:r>
            <a:r>
              <a:rPr dirty="0" sz="2800" spc="-105" b="1">
                <a:latin typeface="Tahoma"/>
                <a:cs typeface="Tahoma"/>
              </a:rPr>
              <a:t> </a:t>
            </a:r>
            <a:r>
              <a:rPr dirty="0" sz="2800" spc="-10" b="1">
                <a:latin typeface="Tahoma"/>
                <a:cs typeface="Tahoma"/>
              </a:rPr>
              <a:t>person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4183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16939" y="1378925"/>
            <a:ext cx="7268209" cy="3981450"/>
          </a:xfrm>
          <a:prstGeom prst="rect">
            <a:avLst/>
          </a:prstGeom>
        </p:spPr>
        <p:txBody>
          <a:bodyPr wrap="square" lIns="0" tIns="111760" rIns="0" bIns="0" rtlCol="0" vert="horz">
            <a:spAutoFit/>
          </a:bodyPr>
          <a:lstStyle/>
          <a:p>
            <a:pPr marL="526415" indent="-513715">
              <a:lnSpc>
                <a:spcPct val="100000"/>
              </a:lnSpc>
              <a:spcBef>
                <a:spcPts val="880"/>
              </a:spcBef>
              <a:buAutoNum type="arabicPeriod" startAt="2"/>
              <a:tabLst>
                <a:tab pos="526415" algn="l"/>
                <a:tab pos="7131684" algn="l"/>
              </a:tabLst>
            </a:pPr>
            <a:r>
              <a:rPr dirty="0" sz="3200">
                <a:latin typeface="Tahoma"/>
                <a:cs typeface="Tahoma"/>
              </a:rPr>
              <a:t>Scaffolds must be designed by a </a:t>
            </a:r>
            <a:r>
              <a:rPr dirty="0" u="heavy" sz="3200">
                <a:uFill>
                  <a:solidFill>
                    <a:srgbClr val="000000"/>
                  </a:solidFill>
                </a:uFill>
                <a:latin typeface="Times New Roman"/>
                <a:cs typeface="Times New Roman"/>
              </a:rPr>
              <a:t>	</a:t>
            </a:r>
            <a:r>
              <a:rPr dirty="0" u="none" sz="3200" spc="-50">
                <a:latin typeface="Tahoma"/>
                <a:cs typeface="Tahoma"/>
              </a:rPr>
              <a:t>.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Competent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person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Construction</a:t>
            </a:r>
            <a:r>
              <a:rPr dirty="0" sz="2800" spc="-80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site</a:t>
            </a:r>
            <a:r>
              <a:rPr dirty="0" sz="2800" spc="-10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manager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Qualified</a:t>
            </a:r>
            <a:r>
              <a:rPr dirty="0" sz="2800" spc="-7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person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Experienced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>
                <a:latin typeface="Tahoma"/>
                <a:cs typeface="Tahoma"/>
              </a:rPr>
              <a:t>scaffold</a:t>
            </a:r>
            <a:r>
              <a:rPr dirty="0" sz="2800" spc="-125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worker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</a:pP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75"/>
              </a:spcBef>
            </a:pPr>
            <a:endParaRPr sz="2800">
              <a:latin typeface="Tahoma"/>
              <a:cs typeface="Tahoma"/>
            </a:endParaRPr>
          </a:p>
          <a:p>
            <a:pPr marL="1866264">
              <a:lnSpc>
                <a:spcPct val="100000"/>
              </a:lnSpc>
              <a:tabLst>
                <a:tab pos="2379345" algn="l"/>
              </a:tabLst>
            </a:pPr>
            <a:r>
              <a:rPr dirty="0" sz="2800" spc="-25" b="1">
                <a:latin typeface="Tahoma"/>
                <a:cs typeface="Tahoma"/>
              </a:rPr>
              <a:t>c.</a:t>
            </a:r>
            <a:r>
              <a:rPr dirty="0" sz="2800" b="1">
                <a:latin typeface="Tahoma"/>
                <a:cs typeface="Tahoma"/>
              </a:rPr>
              <a:t>	Qualified</a:t>
            </a:r>
            <a:r>
              <a:rPr dirty="0" sz="2800" spc="-65" b="1">
                <a:latin typeface="Tahoma"/>
                <a:cs typeface="Tahoma"/>
              </a:rPr>
              <a:t> </a:t>
            </a:r>
            <a:r>
              <a:rPr dirty="0" sz="2800" spc="-10" b="1">
                <a:latin typeface="Tahoma"/>
                <a:cs typeface="Tahoma"/>
              </a:rPr>
              <a:t>person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941830">
              <a:lnSpc>
                <a:spcPct val="100000"/>
              </a:lnSpc>
              <a:spcBef>
                <a:spcPts val="95"/>
              </a:spcBef>
            </a:pPr>
            <a:r>
              <a:rPr dirty="0"/>
              <a:t>Knowledge</a:t>
            </a:r>
            <a:r>
              <a:rPr dirty="0" spc="-135"/>
              <a:t> </a:t>
            </a:r>
            <a:r>
              <a:rPr dirty="0" spc="-10"/>
              <a:t>Check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993139" y="1477770"/>
            <a:ext cx="6441440" cy="418719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525780" marR="5080" indent="-513715">
              <a:lnSpc>
                <a:spcPct val="100000"/>
              </a:lnSpc>
              <a:spcBef>
                <a:spcPts val="105"/>
              </a:spcBef>
              <a:buAutoNum type="arabicPeriod" startAt="3"/>
              <a:tabLst>
                <a:tab pos="527685" algn="l"/>
              </a:tabLst>
            </a:pPr>
            <a:r>
              <a:rPr dirty="0" sz="3200">
                <a:latin typeface="Tahoma"/>
                <a:cs typeface="Tahoma"/>
              </a:rPr>
              <a:t>Which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the</a:t>
            </a:r>
            <a:r>
              <a:rPr dirty="0" sz="3200" spc="-6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following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is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NOT</a:t>
            </a:r>
            <a:r>
              <a:rPr dirty="0" sz="3200" spc="-70">
                <a:latin typeface="Tahoma"/>
                <a:cs typeface="Tahoma"/>
              </a:rPr>
              <a:t> </a:t>
            </a:r>
            <a:r>
              <a:rPr dirty="0" sz="3200" spc="-25">
                <a:latin typeface="Tahoma"/>
                <a:cs typeface="Tahoma"/>
              </a:rPr>
              <a:t>an </a:t>
            </a:r>
            <a:r>
              <a:rPr dirty="0" sz="3200" spc="-25">
                <a:latin typeface="Tahoma"/>
                <a:cs typeface="Tahoma"/>
              </a:rPr>
              <a:t>	</a:t>
            </a:r>
            <a:r>
              <a:rPr dirty="0" sz="3200">
                <a:latin typeface="Tahoma"/>
                <a:cs typeface="Tahoma"/>
              </a:rPr>
              <a:t>example</a:t>
            </a:r>
            <a:r>
              <a:rPr dirty="0" sz="3200" spc="-40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of</a:t>
            </a:r>
            <a:r>
              <a:rPr dirty="0" sz="3200" spc="-45">
                <a:latin typeface="Tahoma"/>
                <a:cs typeface="Tahoma"/>
              </a:rPr>
              <a:t> </a:t>
            </a:r>
            <a:r>
              <a:rPr dirty="0" sz="3200">
                <a:latin typeface="Tahoma"/>
                <a:cs typeface="Tahoma"/>
              </a:rPr>
              <a:t>proper</a:t>
            </a:r>
            <a:r>
              <a:rPr dirty="0" sz="3200" spc="-60">
                <a:latin typeface="Tahoma"/>
                <a:cs typeface="Tahoma"/>
              </a:rPr>
              <a:t> </a:t>
            </a:r>
            <a:r>
              <a:rPr dirty="0" sz="3200" spc="-10">
                <a:latin typeface="Tahoma"/>
                <a:cs typeface="Tahoma"/>
              </a:rPr>
              <a:t>access?</a:t>
            </a:r>
            <a:endParaRPr sz="32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Ladders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Crossbraces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0"/>
              </a:spcBef>
              <a:buAutoNum type="alphaLcPeriod"/>
              <a:tabLst>
                <a:tab pos="926465" algn="l"/>
              </a:tabLst>
            </a:pPr>
            <a:r>
              <a:rPr dirty="0" sz="2800">
                <a:latin typeface="Tahoma"/>
                <a:cs typeface="Tahoma"/>
              </a:rPr>
              <a:t>Stair</a:t>
            </a:r>
            <a:r>
              <a:rPr dirty="0" sz="2800" spc="-40">
                <a:latin typeface="Tahoma"/>
                <a:cs typeface="Tahoma"/>
              </a:rPr>
              <a:t> </a:t>
            </a:r>
            <a:r>
              <a:rPr dirty="0" sz="2800" spc="-10">
                <a:latin typeface="Tahoma"/>
                <a:cs typeface="Tahoma"/>
              </a:rPr>
              <a:t>towers</a:t>
            </a:r>
            <a:endParaRPr sz="2800">
              <a:latin typeface="Tahoma"/>
              <a:cs typeface="Tahoma"/>
            </a:endParaRPr>
          </a:p>
          <a:p>
            <a:pPr lvl="1" marL="926465" indent="-513080">
              <a:lnSpc>
                <a:spcPct val="100000"/>
              </a:lnSpc>
              <a:spcBef>
                <a:spcPts val="675"/>
              </a:spcBef>
              <a:buAutoNum type="alphaLcPeriod"/>
              <a:tabLst>
                <a:tab pos="926465" algn="l"/>
              </a:tabLst>
            </a:pPr>
            <a:r>
              <a:rPr dirty="0" sz="2800" spc="-10">
                <a:latin typeface="Tahoma"/>
                <a:cs typeface="Tahoma"/>
              </a:rPr>
              <a:t>Walkways</a:t>
            </a:r>
            <a:endParaRPr sz="28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210"/>
              </a:spcBef>
            </a:pPr>
            <a:endParaRPr sz="2800">
              <a:latin typeface="Tahoma"/>
              <a:cs typeface="Tahoma"/>
            </a:endParaRPr>
          </a:p>
          <a:p>
            <a:pPr marL="2463800">
              <a:lnSpc>
                <a:spcPct val="100000"/>
              </a:lnSpc>
              <a:tabLst>
                <a:tab pos="2976880" algn="l"/>
              </a:tabLst>
            </a:pPr>
            <a:r>
              <a:rPr dirty="0" sz="2800" spc="-25" b="1">
                <a:latin typeface="Tahoma"/>
                <a:cs typeface="Tahoma"/>
              </a:rPr>
              <a:t>b.</a:t>
            </a:r>
            <a:r>
              <a:rPr dirty="0" sz="2800" b="1">
                <a:latin typeface="Tahoma"/>
                <a:cs typeface="Tahoma"/>
              </a:rPr>
              <a:t>	</a:t>
            </a:r>
            <a:r>
              <a:rPr dirty="0" sz="2800" spc="-10" b="1">
                <a:latin typeface="Tahoma"/>
                <a:cs typeface="Tahoma"/>
              </a:rPr>
              <a:t>Crossbraces</a:t>
            </a:r>
            <a:endParaRPr sz="2800">
              <a:latin typeface="Tahoma"/>
              <a:cs typeface="Tahoma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-11937" y="6158738"/>
            <a:ext cx="9169400" cy="699770"/>
            <a:chOff x="-11937" y="6158738"/>
            <a:chExt cx="9169400" cy="699770"/>
          </a:xfrm>
        </p:grpSpPr>
        <p:sp>
          <p:nvSpPr>
            <p:cNvPr id="5" name="object 5" descr=""/>
            <p:cNvSpPr/>
            <p:nvPr/>
          </p:nvSpPr>
          <p:spPr>
            <a:xfrm>
              <a:off x="0" y="6172200"/>
              <a:ext cx="9144000" cy="685800"/>
            </a:xfrm>
            <a:custGeom>
              <a:avLst/>
              <a:gdLst/>
              <a:ahLst/>
              <a:cxnLst/>
              <a:rect l="l" t="t" r="r" b="b"/>
              <a:pathLst>
                <a:path w="9144000" h="685800">
                  <a:moveTo>
                    <a:pt x="9144000" y="0"/>
                  </a:moveTo>
                  <a:lnTo>
                    <a:pt x="0" y="0"/>
                  </a:lnTo>
                  <a:lnTo>
                    <a:pt x="0" y="685800"/>
                  </a:lnTo>
                  <a:lnTo>
                    <a:pt x="9144000" y="685800"/>
                  </a:lnTo>
                  <a:lnTo>
                    <a:pt x="9144000" y="0"/>
                  </a:lnTo>
                  <a:close/>
                </a:path>
              </a:pathLst>
            </a:custGeom>
            <a:solidFill>
              <a:srgbClr val="548ED4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762" y="6171438"/>
              <a:ext cx="9144000" cy="1905"/>
            </a:xfrm>
            <a:custGeom>
              <a:avLst/>
              <a:gdLst/>
              <a:ahLst/>
              <a:cxnLst/>
              <a:rect l="l" t="t" r="r" b="b"/>
              <a:pathLst>
                <a:path w="9144000" h="1904">
                  <a:moveTo>
                    <a:pt x="0" y="0"/>
                  </a:moveTo>
                  <a:lnTo>
                    <a:pt x="9144000" y="1587"/>
                  </a:lnTo>
                </a:path>
              </a:pathLst>
            </a:custGeom>
            <a:ln w="254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 descr=""/>
          <p:cNvSpPr txBox="1">
            <a:spLocks noGrp="1"/>
          </p:cNvSpPr>
          <p:nvPr>
            <p:ph type="sldNum" idx="7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algn="r" marR="43180">
              <a:lnSpc>
                <a:spcPct val="100000"/>
              </a:lnSpc>
              <a:spcBef>
                <a:spcPts val="105"/>
              </a:spcBef>
            </a:pPr>
            <a:fld id="{81D60167-4931-47E6-BA6A-407CBD079E47}" type="slidenum">
              <a:rPr dirty="0" spc="-25"/>
              <a:t>10</a:t>
            </a:fld>
          </a:p>
          <a:p>
            <a:pPr algn="r" marR="43815">
              <a:lnSpc>
                <a:spcPct val="100000"/>
              </a:lnSpc>
            </a:pPr>
            <a:r>
              <a:rPr dirty="0"/>
              <a:t>Created</a:t>
            </a:r>
            <a:r>
              <a:rPr dirty="0" spc="-35"/>
              <a:t> </a:t>
            </a:r>
            <a:r>
              <a:rPr dirty="0"/>
              <a:t>by</a:t>
            </a:r>
            <a:r>
              <a:rPr dirty="0" spc="-35"/>
              <a:t> </a:t>
            </a:r>
            <a:r>
              <a:rPr dirty="0"/>
              <a:t>OTIEC</a:t>
            </a:r>
            <a:r>
              <a:rPr dirty="0" spc="-55"/>
              <a:t> </a:t>
            </a:r>
            <a:r>
              <a:rPr dirty="0"/>
              <a:t>Outreach</a:t>
            </a:r>
            <a:r>
              <a:rPr dirty="0" spc="-15"/>
              <a:t> </a:t>
            </a:r>
            <a:r>
              <a:rPr dirty="0"/>
              <a:t>Resources</a:t>
            </a:r>
            <a:r>
              <a:rPr dirty="0" spc="-20"/>
              <a:t> </a:t>
            </a:r>
            <a:r>
              <a:rPr dirty="0" spc="-10"/>
              <a:t>Workgroup</a:t>
            </a:r>
          </a:p>
        </p:txBody>
      </p:sp>
      <p:sp>
        <p:nvSpPr>
          <p:cNvPr id="8" name="object 8" descr=""/>
          <p:cNvSpPr txBox="1">
            <a:spLocks noGrp="1"/>
          </p:cNvSpPr>
          <p:nvPr>
            <p:ph type="ftr" idx="5" sz="quarter"/>
          </p:nvPr>
        </p:nvSpPr>
        <p:spPr>
          <a:prstGeom prst="rect"/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PPT</a:t>
            </a:r>
            <a:r>
              <a:rPr dirty="0" spc="-45"/>
              <a:t> </a:t>
            </a:r>
            <a:r>
              <a:rPr dirty="0"/>
              <a:t>10-hr.</a:t>
            </a:r>
            <a:r>
              <a:rPr dirty="0" spc="-35"/>
              <a:t> </a:t>
            </a:r>
            <a:r>
              <a:rPr dirty="0"/>
              <a:t>Construction</a:t>
            </a:r>
            <a:r>
              <a:rPr dirty="0" spc="5"/>
              <a:t> </a:t>
            </a:r>
            <a:r>
              <a:rPr dirty="0"/>
              <a:t>–</a:t>
            </a:r>
            <a:r>
              <a:rPr dirty="0" spc="-25"/>
              <a:t> </a:t>
            </a:r>
            <a:r>
              <a:rPr dirty="0"/>
              <a:t>Scaffolds</a:t>
            </a:r>
            <a:r>
              <a:rPr dirty="0" spc="5"/>
              <a:t> </a:t>
            </a:r>
            <a:r>
              <a:rPr dirty="0" spc="-10"/>
              <a:t>v.05.18.15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Company>OTIEC</Company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OSHA</dc:creator>
  <dc:subject>Construction_Scaffolds_PPT_v.05.18.15</dc:subject>
  <dc:title>Scaffolds </dc:title>
  <dcterms:created xsi:type="dcterms:W3CDTF">2025-01-27T15:22:59Z</dcterms:created>
  <dcterms:modified xsi:type="dcterms:W3CDTF">2025-01-27T15:22:59Z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2023-04-12T00:00:00Z</vt:filetime>
  </property>
  <property fmtid="{D5CDD505-2E9C-101B-9397-08002B2CF9AE}" pid="3" name="Creator">
    <vt:lpwstr>Acrobat PDFMaker 23 for PowerPoint</vt:lpwstr>
  </property>
  <property fmtid="{D5CDD505-2E9C-101B-9397-08002B2CF9AE}" pid="4" name="LastSaved">
    <vt:filetime>2025-01-27T00:00:00Z</vt:filetime>
  </property>
  <property fmtid="{D5CDD505-2E9C-101B-9397-08002B2CF9AE}" pid="5" name="Producer">
    <vt:lpwstr>Adobe PDF Library 23.1.175</vt:lpwstr>
  </property>
</Properties>
</file>