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png" ContentType="image/png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52906" y="121412"/>
            <a:ext cx="7238187" cy="1367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4129" y="3918584"/>
            <a:ext cx="5555741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172199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799"/>
                </a:lnTo>
                <a:lnTo>
                  <a:pt x="9144000" y="685799"/>
                </a:lnTo>
                <a:lnTo>
                  <a:pt x="9144000" y="0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62" y="6171438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9150" y="177546"/>
            <a:ext cx="7905699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4540" y="1176655"/>
            <a:ext cx="7609840" cy="4563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5476"/>
            <a:ext cx="1891664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30110" y="6527343"/>
            <a:ext cx="2327275" cy="27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1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hyperlink" Target="http://www.safetysupplies.co.uk/trolleyed/images/products/reflexkplus.jpg" TargetMode="External"/><Relationship Id="rId4" Type="http://schemas.openxmlformats.org/officeDocument/2006/relationships/image" Target="../media/image28.jpg"/><Relationship Id="rId5" Type="http://schemas.openxmlformats.org/officeDocument/2006/relationships/image" Target="../media/image29.jpg"/><Relationship Id="rId6" Type="http://schemas.openxmlformats.org/officeDocument/2006/relationships/image" Target="../media/image30.jpg"/><Relationship Id="rId7" Type="http://schemas.openxmlformats.org/officeDocument/2006/relationships/image" Target="../media/image31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Relationship Id="rId4" Type="http://schemas.openxmlformats.org/officeDocument/2006/relationships/image" Target="../media/image36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4608" y="2316607"/>
            <a:ext cx="5495925" cy="1367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31900" marR="5080" indent="-1219835">
              <a:lnSpc>
                <a:spcPct val="100000"/>
              </a:lnSpc>
              <a:spcBef>
                <a:spcPts val="105"/>
              </a:spcBef>
            </a:pPr>
            <a:r>
              <a:rPr dirty="0" sz="4400" b="1">
                <a:latin typeface="Tahoma"/>
                <a:cs typeface="Tahoma"/>
              </a:rPr>
              <a:t>Personal</a:t>
            </a:r>
            <a:r>
              <a:rPr dirty="0" sz="4400" spc="-45" b="1">
                <a:latin typeface="Tahoma"/>
                <a:cs typeface="Tahoma"/>
              </a:rPr>
              <a:t> </a:t>
            </a:r>
            <a:r>
              <a:rPr dirty="0" sz="4400" spc="-10" b="1">
                <a:latin typeface="Tahoma"/>
                <a:cs typeface="Tahoma"/>
              </a:rPr>
              <a:t>Protective Equipment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06550" marR="5080" indent="-1594485">
              <a:lnSpc>
                <a:spcPct val="100000"/>
              </a:lnSpc>
              <a:spcBef>
                <a:spcPts val="95"/>
              </a:spcBef>
            </a:pPr>
            <a:r>
              <a:rPr dirty="0" sz="4000" spc="-30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4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Construction Outreach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/>
              <a:t>Personal</a:t>
            </a:r>
            <a:r>
              <a:rPr dirty="0" spc="-150"/>
              <a:t> </a:t>
            </a:r>
            <a:r>
              <a:rPr dirty="0"/>
              <a:t>Protective</a:t>
            </a:r>
            <a:r>
              <a:rPr dirty="0" spc="-135"/>
              <a:t> </a:t>
            </a:r>
            <a:r>
              <a:rPr dirty="0" spc="-10"/>
              <a:t>Equipment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900227" y="2822067"/>
            <a:ext cx="1950085" cy="2914650"/>
            <a:chOff x="6900227" y="2822067"/>
            <a:chExt cx="1950085" cy="29146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9816" y="2831592"/>
              <a:ext cx="1930907" cy="28956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904990" y="2826829"/>
              <a:ext cx="1940560" cy="2905125"/>
            </a:xfrm>
            <a:custGeom>
              <a:avLst/>
              <a:gdLst/>
              <a:ahLst/>
              <a:cxnLst/>
              <a:rect l="l" t="t" r="r" b="b"/>
              <a:pathLst>
                <a:path w="1940559" h="2905125">
                  <a:moveTo>
                    <a:pt x="0" y="2905125"/>
                  </a:moveTo>
                  <a:lnTo>
                    <a:pt x="1940432" y="2905125"/>
                  </a:lnTo>
                  <a:lnTo>
                    <a:pt x="1940432" y="0"/>
                  </a:lnTo>
                  <a:lnTo>
                    <a:pt x="0" y="0"/>
                  </a:lnTo>
                  <a:lnTo>
                    <a:pt x="0" y="2905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219075" y="1590611"/>
            <a:ext cx="2163445" cy="2832735"/>
            <a:chOff x="219075" y="1590611"/>
            <a:chExt cx="2163445" cy="283273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1600200"/>
              <a:ext cx="2144268" cy="281330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23837" y="1595374"/>
              <a:ext cx="2153920" cy="2823210"/>
            </a:xfrm>
            <a:custGeom>
              <a:avLst/>
              <a:gdLst/>
              <a:ahLst/>
              <a:cxnLst/>
              <a:rect l="l" t="t" r="r" b="b"/>
              <a:pathLst>
                <a:path w="2153920" h="2823210">
                  <a:moveTo>
                    <a:pt x="0" y="2822829"/>
                  </a:moveTo>
                  <a:lnTo>
                    <a:pt x="2153793" y="2822829"/>
                  </a:lnTo>
                  <a:lnTo>
                    <a:pt x="2153793" y="0"/>
                  </a:lnTo>
                  <a:lnTo>
                    <a:pt x="0" y="0"/>
                  </a:lnTo>
                  <a:lnTo>
                    <a:pt x="0" y="28228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2657411" y="2680335"/>
            <a:ext cx="1283970" cy="3056890"/>
            <a:chOff x="2657411" y="2680335"/>
            <a:chExt cx="1283970" cy="305689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6999" y="2689860"/>
              <a:ext cx="1264920" cy="303733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662173" y="2685097"/>
              <a:ext cx="1274445" cy="3047365"/>
            </a:xfrm>
            <a:custGeom>
              <a:avLst/>
              <a:gdLst/>
              <a:ahLst/>
              <a:cxnLst/>
              <a:rect l="l" t="t" r="r" b="b"/>
              <a:pathLst>
                <a:path w="1274445" h="3047365">
                  <a:moveTo>
                    <a:pt x="0" y="3046856"/>
                  </a:moveTo>
                  <a:lnTo>
                    <a:pt x="1274445" y="3046856"/>
                  </a:lnTo>
                  <a:lnTo>
                    <a:pt x="1274445" y="0"/>
                  </a:lnTo>
                  <a:lnTo>
                    <a:pt x="0" y="0"/>
                  </a:lnTo>
                  <a:lnTo>
                    <a:pt x="0" y="304685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3535171" y="5922670"/>
            <a:ext cx="2002789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Mount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Sinai/CHEP/elcosh.org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105211" y="1590611"/>
            <a:ext cx="2631440" cy="1771650"/>
            <a:chOff x="4105211" y="1590611"/>
            <a:chExt cx="2631440" cy="177165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14799" y="1600200"/>
              <a:ext cx="2612136" cy="1752600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4109973" y="1595374"/>
              <a:ext cx="2621915" cy="1762125"/>
            </a:xfrm>
            <a:custGeom>
              <a:avLst/>
              <a:gdLst/>
              <a:ahLst/>
              <a:cxnLst/>
              <a:rect l="l" t="t" r="r" b="b"/>
              <a:pathLst>
                <a:path w="2621915" h="1762125">
                  <a:moveTo>
                    <a:pt x="0" y="1762125"/>
                  </a:moveTo>
                  <a:lnTo>
                    <a:pt x="2621660" y="1762125"/>
                  </a:lnTo>
                  <a:lnTo>
                    <a:pt x="2621660" y="0"/>
                  </a:lnTo>
                  <a:lnTo>
                    <a:pt x="0" y="0"/>
                  </a:lnTo>
                  <a:lnTo>
                    <a:pt x="0" y="176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/>
              <a:t>Personal</a:t>
            </a:r>
            <a:r>
              <a:rPr dirty="0" spc="-175"/>
              <a:t> </a:t>
            </a:r>
            <a:r>
              <a:rPr dirty="0"/>
              <a:t>Protective</a:t>
            </a:r>
            <a:r>
              <a:rPr dirty="0" spc="-160"/>
              <a:t> </a:t>
            </a:r>
            <a:r>
              <a:rPr dirty="0" spc="-10"/>
              <a:t>Equipment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296771"/>
            <a:ext cx="7536815" cy="3537585"/>
          </a:xfrm>
          <a:prstGeom prst="rect">
            <a:avLst/>
          </a:prstGeom>
        </p:spPr>
        <p:txBody>
          <a:bodyPr wrap="square" lIns="0" tIns="1104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Overview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Hierarchy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controls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35">
                <a:latin typeface="Tahoma"/>
                <a:cs typeface="Tahoma"/>
              </a:rPr>
              <a:t>Types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PPE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PPE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35">
                <a:latin typeface="Tahoma"/>
                <a:cs typeface="Tahoma"/>
              </a:rPr>
              <a:t>Training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Requirements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Employer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Employee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Responsibilities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Hazard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Recognition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Activity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77925">
              <a:lnSpc>
                <a:spcPct val="100000"/>
              </a:lnSpc>
              <a:spcBef>
                <a:spcPts val="95"/>
              </a:spcBef>
            </a:pPr>
            <a:r>
              <a:rPr dirty="0"/>
              <a:t>Protecting</a:t>
            </a:r>
            <a:r>
              <a:rPr dirty="0" spc="-225"/>
              <a:t> </a:t>
            </a:r>
            <a:r>
              <a:rPr dirty="0" spc="-10"/>
              <a:t>Employees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304518"/>
            <a:ext cx="7440295" cy="441642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dirty="0" sz="3200">
                <a:latin typeface="Tahoma"/>
                <a:cs typeface="Tahoma"/>
              </a:rPr>
              <a:t>Employers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must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employees: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b="1">
                <a:latin typeface="Tahoma"/>
                <a:cs typeface="Tahoma"/>
              </a:rPr>
              <a:t>Assess</a:t>
            </a:r>
            <a:r>
              <a:rPr dirty="0" sz="3200" spc="50" b="1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workplace</a:t>
            </a:r>
            <a:endParaRPr sz="32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b="1">
                <a:latin typeface="Tahoma"/>
                <a:cs typeface="Tahoma"/>
              </a:rPr>
              <a:t>Eliminate</a:t>
            </a:r>
            <a:r>
              <a:rPr dirty="0" sz="3200" spc="30" b="1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reduce</a:t>
            </a:r>
            <a:r>
              <a:rPr dirty="0" sz="3200" spc="25" b="1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using </a:t>
            </a:r>
            <a:r>
              <a:rPr dirty="0" sz="3200">
                <a:latin typeface="Tahoma"/>
                <a:cs typeface="Tahoma"/>
              </a:rPr>
              <a:t>engineering</a:t>
            </a:r>
            <a:r>
              <a:rPr dirty="0" sz="3200" spc="-1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administrative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controls</a:t>
            </a:r>
            <a:endParaRPr sz="3200">
              <a:latin typeface="Tahoma"/>
              <a:cs typeface="Tahoma"/>
            </a:endParaRPr>
          </a:p>
          <a:p>
            <a:pPr marL="355600" marR="1499235" indent="-3435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Then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use</a:t>
            </a:r>
            <a:r>
              <a:rPr dirty="0" sz="3200" spc="10" b="1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appropriate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personal </a:t>
            </a:r>
            <a:r>
              <a:rPr dirty="0" sz="3200">
                <a:latin typeface="Tahoma"/>
                <a:cs typeface="Tahoma"/>
              </a:rPr>
              <a:t>protective</a:t>
            </a:r>
            <a:r>
              <a:rPr dirty="0" sz="3200" spc="-2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equipment</a:t>
            </a:r>
            <a:r>
              <a:rPr dirty="0" sz="3200" spc="-1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(PPE)</a:t>
            </a:r>
            <a:endParaRPr sz="3200">
              <a:latin typeface="Tahoma"/>
              <a:cs typeface="Tahoma"/>
            </a:endParaRPr>
          </a:p>
          <a:p>
            <a:pPr marL="355600" marR="983615" indent="-34353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40">
                <a:latin typeface="Tahoma"/>
                <a:cs typeface="Tahoma"/>
              </a:rPr>
              <a:t>Remember,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PPE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u="sng" sz="3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last</a:t>
            </a:r>
            <a:r>
              <a:rPr dirty="0" u="none" sz="3200" spc="-60">
                <a:latin typeface="Tahoma"/>
                <a:cs typeface="Tahoma"/>
              </a:rPr>
              <a:t> </a:t>
            </a:r>
            <a:r>
              <a:rPr dirty="0" u="none" sz="3200">
                <a:latin typeface="Tahoma"/>
                <a:cs typeface="Tahoma"/>
              </a:rPr>
              <a:t>level</a:t>
            </a:r>
            <a:r>
              <a:rPr dirty="0" u="none" sz="3200" spc="-50">
                <a:latin typeface="Tahoma"/>
                <a:cs typeface="Tahoma"/>
              </a:rPr>
              <a:t> </a:t>
            </a:r>
            <a:r>
              <a:rPr dirty="0" u="none" sz="3200" spc="-25">
                <a:latin typeface="Tahoma"/>
                <a:cs typeface="Tahoma"/>
              </a:rPr>
              <a:t>of </a:t>
            </a:r>
            <a:r>
              <a:rPr dirty="0" u="none" sz="3200" spc="-10">
                <a:latin typeface="Tahoma"/>
                <a:cs typeface="Tahoma"/>
              </a:rPr>
              <a:t>control!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77925">
              <a:lnSpc>
                <a:spcPct val="100000"/>
              </a:lnSpc>
              <a:spcBef>
                <a:spcPts val="95"/>
              </a:spcBef>
            </a:pPr>
            <a:r>
              <a:rPr dirty="0"/>
              <a:t>Protecting</a:t>
            </a:r>
            <a:r>
              <a:rPr dirty="0" spc="-225"/>
              <a:t> </a:t>
            </a:r>
            <a:r>
              <a:rPr dirty="0" spc="-10"/>
              <a:t>Employees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82890" y="1502283"/>
            <a:ext cx="6578600" cy="4283710"/>
            <a:chOff x="1282890" y="1502283"/>
            <a:chExt cx="6578600" cy="42837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2351" y="1511808"/>
              <a:ext cx="6559295" cy="426415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87652" y="1507045"/>
              <a:ext cx="6569075" cy="4274185"/>
            </a:xfrm>
            <a:custGeom>
              <a:avLst/>
              <a:gdLst/>
              <a:ahLst/>
              <a:cxnLst/>
              <a:rect l="l" t="t" r="r" b="b"/>
              <a:pathLst>
                <a:path w="6569075" h="4274185">
                  <a:moveTo>
                    <a:pt x="0" y="4273677"/>
                  </a:moveTo>
                  <a:lnTo>
                    <a:pt x="6568821" y="4273677"/>
                  </a:lnTo>
                  <a:lnTo>
                    <a:pt x="6568821" y="0"/>
                  </a:lnTo>
                  <a:lnTo>
                    <a:pt x="0" y="0"/>
                  </a:lnTo>
                  <a:lnTo>
                    <a:pt x="0" y="427367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230236" y="5802579"/>
            <a:ext cx="5949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8460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Engineering</a:t>
            </a:r>
            <a:r>
              <a:rPr dirty="0" spc="-195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520697"/>
            <a:ext cx="3047365" cy="383095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Physical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changes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workplace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Isolation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Ventilation</a:t>
            </a:r>
            <a:endParaRPr sz="3200">
              <a:latin typeface="Tahoma"/>
              <a:cs typeface="Tahoma"/>
            </a:endParaRPr>
          </a:p>
          <a:p>
            <a:pPr marL="355600" marR="498475" indent="-3435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Equipment modification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Others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81411" y="1743011"/>
            <a:ext cx="4362450" cy="2914650"/>
            <a:chOff x="4181411" y="1743011"/>
            <a:chExt cx="4362450" cy="29146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0999" y="1752599"/>
              <a:ext cx="4343400" cy="28956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186173" y="1747773"/>
              <a:ext cx="4352925" cy="2905125"/>
            </a:xfrm>
            <a:custGeom>
              <a:avLst/>
              <a:gdLst/>
              <a:ahLst/>
              <a:cxnLst/>
              <a:rect l="l" t="t" r="r" b="b"/>
              <a:pathLst>
                <a:path w="4352925" h="2905125">
                  <a:moveTo>
                    <a:pt x="0" y="2905125"/>
                  </a:moveTo>
                  <a:lnTo>
                    <a:pt x="4352925" y="2905125"/>
                  </a:lnTo>
                  <a:lnTo>
                    <a:pt x="4352925" y="0"/>
                  </a:lnTo>
                  <a:lnTo>
                    <a:pt x="0" y="0"/>
                  </a:lnTo>
                  <a:lnTo>
                    <a:pt x="0" y="2905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203185" y="4674489"/>
            <a:ext cx="12515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Mount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Sinai/CHEP/elcosh.org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939165">
              <a:lnSpc>
                <a:spcPct val="100000"/>
              </a:lnSpc>
              <a:spcBef>
                <a:spcPts val="95"/>
              </a:spcBef>
            </a:pPr>
            <a:r>
              <a:rPr dirty="0"/>
              <a:t>Administrative</a:t>
            </a:r>
            <a:r>
              <a:rPr dirty="0" spc="-285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8768" y="1000477"/>
            <a:ext cx="6553200" cy="4122420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3200">
                <a:latin typeface="Tahoma"/>
                <a:cs typeface="Tahoma"/>
              </a:rPr>
              <a:t>Requires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worker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do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something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Proper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procedures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Inspection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maintenance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 spc="-10">
                <a:latin typeface="Tahoma"/>
                <a:cs typeface="Tahoma"/>
              </a:rPr>
              <a:t>Housekeeping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 spc="-10">
                <a:latin typeface="Tahoma"/>
                <a:cs typeface="Tahoma"/>
              </a:rPr>
              <a:t>Supervision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Regulated</a:t>
            </a:r>
            <a:r>
              <a:rPr dirty="0" sz="3200" spc="-1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areas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Limit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by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time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distance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939165">
              <a:lnSpc>
                <a:spcPct val="100000"/>
              </a:lnSpc>
              <a:spcBef>
                <a:spcPts val="95"/>
              </a:spcBef>
            </a:pPr>
            <a:r>
              <a:rPr dirty="0"/>
              <a:t>Administrative</a:t>
            </a:r>
            <a:r>
              <a:rPr dirty="0" spc="-285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1684" rIns="0" bIns="0" rtlCol="0" vert="horz">
            <a:spAutoFit/>
          </a:bodyPr>
          <a:lstStyle/>
          <a:p>
            <a:pPr marL="527685" indent="-457200">
              <a:lnSpc>
                <a:spcPct val="100000"/>
              </a:lnSpc>
              <a:spcBef>
                <a:spcPts val="875"/>
              </a:spcBef>
              <a:buFont typeface="Arial"/>
              <a:buChar char="•"/>
              <a:tabLst>
                <a:tab pos="527685" algn="l"/>
              </a:tabLst>
            </a:pPr>
            <a:r>
              <a:rPr dirty="0"/>
              <a:t>Example:</a:t>
            </a:r>
            <a:r>
              <a:rPr dirty="0" spc="-80"/>
              <a:t> </a:t>
            </a:r>
            <a:r>
              <a:rPr dirty="0"/>
              <a:t>Noise</a:t>
            </a:r>
            <a:r>
              <a:rPr dirty="0" spc="-75"/>
              <a:t> </a:t>
            </a:r>
            <a:r>
              <a:rPr dirty="0" spc="-10"/>
              <a:t>Exposure</a:t>
            </a:r>
          </a:p>
          <a:p>
            <a:pPr lvl="1" marL="755015" marR="102235" indent="-28575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Operate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noisy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during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shifts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when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fewer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people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exposed</a:t>
            </a:r>
            <a:endParaRPr sz="2800">
              <a:latin typeface="Tahoma"/>
              <a:cs typeface="Tahoma"/>
            </a:endParaRPr>
          </a:p>
          <a:p>
            <a:pPr lvl="1" marL="755015" marR="295275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Limit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amount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time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spends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noise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source</a:t>
            </a:r>
            <a:endParaRPr sz="28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Provide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quiet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areas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where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gain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relief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noise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sources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Control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noise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through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distance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31711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85"/>
              <a:t> </a:t>
            </a:r>
            <a:r>
              <a:rPr dirty="0"/>
              <a:t>of</a:t>
            </a:r>
            <a:r>
              <a:rPr dirty="0" spc="-85"/>
              <a:t> </a:t>
            </a:r>
            <a:r>
              <a:rPr dirty="0" spc="-25"/>
              <a:t>PPE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042727" y="3081083"/>
            <a:ext cx="1348105" cy="843915"/>
            <a:chOff x="4042727" y="3081083"/>
            <a:chExt cx="1348105" cy="8439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52316" y="3090671"/>
              <a:ext cx="1328927" cy="82448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047490" y="3085845"/>
              <a:ext cx="1338580" cy="834390"/>
            </a:xfrm>
            <a:custGeom>
              <a:avLst/>
              <a:gdLst/>
              <a:ahLst/>
              <a:cxnLst/>
              <a:rect l="l" t="t" r="r" b="b"/>
              <a:pathLst>
                <a:path w="1338579" h="834389">
                  <a:moveTo>
                    <a:pt x="0" y="834008"/>
                  </a:moveTo>
                  <a:lnTo>
                    <a:pt x="1338452" y="834008"/>
                  </a:lnTo>
                  <a:lnTo>
                    <a:pt x="1338452" y="0"/>
                  </a:lnTo>
                  <a:lnTo>
                    <a:pt x="0" y="0"/>
                  </a:lnTo>
                  <a:lnTo>
                    <a:pt x="0" y="83400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5996495" y="1488503"/>
            <a:ext cx="2419350" cy="1630045"/>
            <a:chOff x="5996495" y="1488503"/>
            <a:chExt cx="2419350" cy="163004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06084" y="1498092"/>
              <a:ext cx="2400300" cy="161086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001258" y="1493266"/>
              <a:ext cx="2409825" cy="1620520"/>
            </a:xfrm>
            <a:custGeom>
              <a:avLst/>
              <a:gdLst/>
              <a:ahLst/>
              <a:cxnLst/>
              <a:rect l="l" t="t" r="r" b="b"/>
              <a:pathLst>
                <a:path w="2409825" h="1620520">
                  <a:moveTo>
                    <a:pt x="0" y="1620392"/>
                  </a:moveTo>
                  <a:lnTo>
                    <a:pt x="2409824" y="1620392"/>
                  </a:lnTo>
                  <a:lnTo>
                    <a:pt x="2409824" y="0"/>
                  </a:lnTo>
                  <a:lnTo>
                    <a:pt x="0" y="0"/>
                  </a:lnTo>
                  <a:lnTo>
                    <a:pt x="0" y="162039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996495" y="3273171"/>
            <a:ext cx="2064385" cy="2640330"/>
            <a:chOff x="5996495" y="3273171"/>
            <a:chExt cx="2064385" cy="264033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06084" y="3282696"/>
              <a:ext cx="2045208" cy="262127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001258" y="3277933"/>
              <a:ext cx="2054860" cy="2630805"/>
            </a:xfrm>
            <a:custGeom>
              <a:avLst/>
              <a:gdLst/>
              <a:ahLst/>
              <a:cxnLst/>
              <a:rect l="l" t="t" r="r" b="b"/>
              <a:pathLst>
                <a:path w="2054859" h="2630804">
                  <a:moveTo>
                    <a:pt x="0" y="2630804"/>
                  </a:moveTo>
                  <a:lnTo>
                    <a:pt x="2054733" y="2630804"/>
                  </a:lnTo>
                  <a:lnTo>
                    <a:pt x="2054733" y="0"/>
                  </a:lnTo>
                  <a:lnTo>
                    <a:pt x="0" y="0"/>
                  </a:lnTo>
                  <a:lnTo>
                    <a:pt x="0" y="26308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3116135" y="1456499"/>
            <a:ext cx="2745740" cy="1527810"/>
            <a:chOff x="3116135" y="1456499"/>
            <a:chExt cx="2745740" cy="152781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25724" y="1466087"/>
              <a:ext cx="2726436" cy="150876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3120898" y="1461261"/>
              <a:ext cx="2736215" cy="1518285"/>
            </a:xfrm>
            <a:custGeom>
              <a:avLst/>
              <a:gdLst/>
              <a:ahLst/>
              <a:cxnLst/>
              <a:rect l="l" t="t" r="r" b="b"/>
              <a:pathLst>
                <a:path w="2736215" h="1518285">
                  <a:moveTo>
                    <a:pt x="0" y="1518285"/>
                  </a:moveTo>
                  <a:lnTo>
                    <a:pt x="2735961" y="1518285"/>
                  </a:lnTo>
                  <a:lnTo>
                    <a:pt x="2735961" y="0"/>
                  </a:lnTo>
                  <a:lnTo>
                    <a:pt x="0" y="0"/>
                  </a:lnTo>
                  <a:lnTo>
                    <a:pt x="0" y="15182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1133475" y="3742563"/>
            <a:ext cx="2453005" cy="1982470"/>
            <a:chOff x="1133475" y="3742563"/>
            <a:chExt cx="2453005" cy="198247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3000" y="3752088"/>
              <a:ext cx="2433828" cy="1962912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138237" y="3747325"/>
              <a:ext cx="2443480" cy="1972945"/>
            </a:xfrm>
            <a:custGeom>
              <a:avLst/>
              <a:gdLst/>
              <a:ahLst/>
              <a:cxnLst/>
              <a:rect l="l" t="t" r="r" b="b"/>
              <a:pathLst>
                <a:path w="2443479" h="1972945">
                  <a:moveTo>
                    <a:pt x="0" y="1972437"/>
                  </a:moveTo>
                  <a:lnTo>
                    <a:pt x="2443353" y="1972437"/>
                  </a:lnTo>
                  <a:lnTo>
                    <a:pt x="2443353" y="0"/>
                  </a:lnTo>
                  <a:lnTo>
                    <a:pt x="0" y="0"/>
                  </a:lnTo>
                  <a:lnTo>
                    <a:pt x="0" y="197243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1057275" y="1467167"/>
            <a:ext cx="1924050" cy="1771650"/>
            <a:chOff x="1057275" y="1467167"/>
            <a:chExt cx="1924050" cy="1771650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6800" y="1476756"/>
              <a:ext cx="1905000" cy="175260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1062037" y="1471930"/>
              <a:ext cx="1914525" cy="1762125"/>
            </a:xfrm>
            <a:custGeom>
              <a:avLst/>
              <a:gdLst/>
              <a:ahLst/>
              <a:cxnLst/>
              <a:rect l="l" t="t" r="r" b="b"/>
              <a:pathLst>
                <a:path w="1914525" h="1762125">
                  <a:moveTo>
                    <a:pt x="0" y="1762125"/>
                  </a:moveTo>
                  <a:lnTo>
                    <a:pt x="1914525" y="1762125"/>
                  </a:lnTo>
                  <a:lnTo>
                    <a:pt x="1914525" y="0"/>
                  </a:lnTo>
                  <a:lnTo>
                    <a:pt x="0" y="0"/>
                  </a:lnTo>
                  <a:lnTo>
                    <a:pt x="0" y="176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3794315" y="4077842"/>
            <a:ext cx="1924050" cy="1771650"/>
            <a:chOff x="3794315" y="4077842"/>
            <a:chExt cx="1924050" cy="1771650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03904" y="4087367"/>
              <a:ext cx="1905000" cy="1752600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3799078" y="4082605"/>
              <a:ext cx="1914525" cy="1762125"/>
            </a:xfrm>
            <a:custGeom>
              <a:avLst/>
              <a:gdLst/>
              <a:ahLst/>
              <a:cxnLst/>
              <a:rect l="l" t="t" r="r" b="b"/>
              <a:pathLst>
                <a:path w="1914525" h="1762125">
                  <a:moveTo>
                    <a:pt x="0" y="1762124"/>
                  </a:moveTo>
                  <a:lnTo>
                    <a:pt x="1914525" y="1762124"/>
                  </a:lnTo>
                  <a:lnTo>
                    <a:pt x="1914525" y="0"/>
                  </a:lnTo>
                  <a:lnTo>
                    <a:pt x="0" y="0"/>
                  </a:lnTo>
                  <a:lnTo>
                    <a:pt x="0" y="176212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4430395" y="5930595"/>
            <a:ext cx="101409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26" name="object 2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896110">
              <a:lnSpc>
                <a:spcPct val="100000"/>
              </a:lnSpc>
              <a:spcBef>
                <a:spcPts val="95"/>
              </a:spcBef>
            </a:pPr>
            <a:r>
              <a:rPr dirty="0"/>
              <a:t>Head</a:t>
            </a:r>
            <a:r>
              <a:rPr dirty="0" spc="-125"/>
              <a:t> </a:t>
            </a:r>
            <a:r>
              <a:rPr dirty="0" spc="-10"/>
              <a:t>Protection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62780"/>
            <a:ext cx="6517640" cy="2577465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Frequent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Causes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Head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Injuries:</a:t>
            </a:r>
            <a:endParaRPr sz="32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Object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striking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head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Head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striking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</a:t>
            </a:r>
            <a:endParaRPr sz="2800">
              <a:latin typeface="Tahoma"/>
              <a:cs typeface="Tahoma"/>
            </a:endParaRPr>
          </a:p>
          <a:p>
            <a:pPr lvl="1" marL="755015" marR="638175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Contact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exposed,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energized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conductors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5500" y="3774947"/>
            <a:ext cx="1812036" cy="209245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042784" y="5893409"/>
            <a:ext cx="5949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33500">
              <a:lnSpc>
                <a:spcPct val="100000"/>
              </a:lnSpc>
              <a:spcBef>
                <a:spcPts val="95"/>
              </a:spcBef>
            </a:pPr>
            <a:r>
              <a:rPr dirty="0"/>
              <a:t>Classes</a:t>
            </a:r>
            <a:r>
              <a:rPr dirty="0" spc="-60"/>
              <a:t> </a:t>
            </a:r>
            <a:r>
              <a:rPr dirty="0"/>
              <a:t>of</a:t>
            </a:r>
            <a:r>
              <a:rPr dirty="0" spc="-90"/>
              <a:t> </a:t>
            </a:r>
            <a:r>
              <a:rPr dirty="0"/>
              <a:t>Hard</a:t>
            </a:r>
            <a:r>
              <a:rPr dirty="0" spc="-75"/>
              <a:t> </a:t>
            </a:r>
            <a:r>
              <a:rPr dirty="0" spc="-20"/>
              <a:t>Hats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158870"/>
            <a:ext cx="7571105" cy="3430904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Class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</a:t>
            </a:r>
            <a:r>
              <a:rPr dirty="0" sz="3200" spc="-10">
                <a:latin typeface="Tahoma"/>
                <a:cs typeface="Tahoma"/>
              </a:rPr>
              <a:t> (General)</a:t>
            </a:r>
            <a:endParaRPr sz="32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General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service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(e.g.,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building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construction,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shipbuilding,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lumbering,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 spc="-10">
                <a:latin typeface="Tahoma"/>
                <a:cs typeface="Tahoma"/>
              </a:rPr>
              <a:t>manufacturing)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Good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impact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protection</a:t>
            </a:r>
            <a:endParaRPr sz="2800">
              <a:latin typeface="Tahoma"/>
              <a:cs typeface="Tahoma"/>
            </a:endParaRPr>
          </a:p>
          <a:p>
            <a:pPr lvl="1" marL="755015" marR="2378075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Limited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voltage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protection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 spc="-35">
                <a:latin typeface="Tahoma"/>
                <a:cs typeface="Tahoma"/>
              </a:rPr>
              <a:t>(proof-</a:t>
            </a:r>
            <a:r>
              <a:rPr dirty="0" sz="2800">
                <a:latin typeface="Tahoma"/>
                <a:cs typeface="Tahoma"/>
              </a:rPr>
              <a:t>tested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2,200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volts)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83300" y="2946907"/>
            <a:ext cx="2463800" cy="1883410"/>
            <a:chOff x="6083300" y="2946907"/>
            <a:chExt cx="2463800" cy="18834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0" y="2959607"/>
              <a:ext cx="2438400" cy="185775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89650" y="2953257"/>
              <a:ext cx="2451100" cy="1870710"/>
            </a:xfrm>
            <a:custGeom>
              <a:avLst/>
              <a:gdLst/>
              <a:ahLst/>
              <a:cxnLst/>
              <a:rect l="l" t="t" r="r" b="b"/>
              <a:pathLst>
                <a:path w="2451100" h="1870710">
                  <a:moveTo>
                    <a:pt x="0" y="1870456"/>
                  </a:moveTo>
                  <a:lnTo>
                    <a:pt x="2451100" y="1870456"/>
                  </a:lnTo>
                  <a:lnTo>
                    <a:pt x="2451100" y="0"/>
                  </a:lnTo>
                  <a:lnTo>
                    <a:pt x="0" y="0"/>
                  </a:lnTo>
                  <a:lnTo>
                    <a:pt x="0" y="187045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98130" y="4850638"/>
            <a:ext cx="5949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33500">
              <a:lnSpc>
                <a:spcPct val="100000"/>
              </a:lnSpc>
              <a:spcBef>
                <a:spcPts val="95"/>
              </a:spcBef>
            </a:pPr>
            <a:r>
              <a:rPr dirty="0"/>
              <a:t>Classes</a:t>
            </a:r>
            <a:r>
              <a:rPr dirty="0" spc="-60"/>
              <a:t> </a:t>
            </a:r>
            <a:r>
              <a:rPr dirty="0"/>
              <a:t>of</a:t>
            </a:r>
            <a:r>
              <a:rPr dirty="0" spc="-90"/>
              <a:t> </a:t>
            </a:r>
            <a:r>
              <a:rPr dirty="0"/>
              <a:t>Hard</a:t>
            </a:r>
            <a:r>
              <a:rPr dirty="0" spc="-75"/>
              <a:t> </a:t>
            </a:r>
            <a:r>
              <a:rPr dirty="0" spc="-20"/>
              <a:t>Hats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302544"/>
            <a:ext cx="7178675" cy="2576830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Class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(Electrical)</a:t>
            </a:r>
            <a:endParaRPr sz="32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work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against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</a:t>
            </a:r>
            <a:endParaRPr sz="28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against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high-</a:t>
            </a:r>
            <a:r>
              <a:rPr dirty="0" sz="2800">
                <a:latin typeface="Tahoma"/>
                <a:cs typeface="Tahoma"/>
              </a:rPr>
              <a:t>voltage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shock/burns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 spc="-35">
                <a:latin typeface="Tahoma"/>
                <a:cs typeface="Tahoma"/>
              </a:rPr>
              <a:t>(proof-</a:t>
            </a:r>
            <a:r>
              <a:rPr dirty="0" sz="2800">
                <a:latin typeface="Tahoma"/>
                <a:cs typeface="Tahoma"/>
              </a:rPr>
              <a:t>tested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20,000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volts)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33500">
              <a:lnSpc>
                <a:spcPct val="100000"/>
              </a:lnSpc>
              <a:spcBef>
                <a:spcPts val="95"/>
              </a:spcBef>
            </a:pPr>
            <a:r>
              <a:rPr dirty="0"/>
              <a:t>Classes</a:t>
            </a:r>
            <a:r>
              <a:rPr dirty="0" spc="-60"/>
              <a:t> </a:t>
            </a:r>
            <a:r>
              <a:rPr dirty="0"/>
              <a:t>of</a:t>
            </a:r>
            <a:r>
              <a:rPr dirty="0" spc="-90"/>
              <a:t> </a:t>
            </a:r>
            <a:r>
              <a:rPr dirty="0"/>
              <a:t>Hard</a:t>
            </a:r>
            <a:r>
              <a:rPr dirty="0" spc="-75"/>
              <a:t> </a:t>
            </a:r>
            <a:r>
              <a:rPr dirty="0" spc="-20"/>
              <a:t>Hats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90968"/>
            <a:ext cx="6903720" cy="3429635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Class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(Conductive)</a:t>
            </a:r>
            <a:endParaRPr sz="3200">
              <a:latin typeface="Tahoma"/>
              <a:cs typeface="Tahoma"/>
            </a:endParaRPr>
          </a:p>
          <a:p>
            <a:pPr lvl="1" marL="755015" marR="568960" indent="-28575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Designed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comfort,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offers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limited 	protection</a:t>
            </a:r>
            <a:endParaRPr sz="2800">
              <a:latin typeface="Tahoma"/>
              <a:cs typeface="Tahoma"/>
            </a:endParaRPr>
          </a:p>
          <a:p>
            <a:pPr lvl="1" marL="755015" marR="9398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Protects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heads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bump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against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fixed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</a:t>
            </a:r>
            <a:endParaRPr sz="28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Does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against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004569">
              <a:lnSpc>
                <a:spcPct val="100000"/>
              </a:lnSpc>
              <a:spcBef>
                <a:spcPts val="95"/>
              </a:spcBef>
            </a:pPr>
            <a:r>
              <a:rPr dirty="0">
                <a:latin typeface="Arial"/>
                <a:cs typeface="Arial"/>
              </a:rPr>
              <a:t>Eye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and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Face</a:t>
            </a:r>
            <a:r>
              <a:rPr dirty="0" spc="-2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Protection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0739" y="1470406"/>
            <a:ext cx="614235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Common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>
                <a:latin typeface="Arial"/>
                <a:cs typeface="Arial"/>
              </a:rPr>
              <a:t>Causes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of</a:t>
            </a:r>
            <a:r>
              <a:rPr dirty="0" sz="3200" spc="-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Eye</a:t>
            </a:r>
            <a:r>
              <a:rPr dirty="0" sz="3200" spc="-20">
                <a:latin typeface="Arial"/>
                <a:cs typeface="Arial"/>
              </a:rPr>
              <a:t> </a:t>
            </a:r>
            <a:r>
              <a:rPr dirty="0" sz="3200" spc="-10">
                <a:latin typeface="Arial"/>
                <a:cs typeface="Arial"/>
              </a:rPr>
              <a:t>Injuries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98194" y="1967001"/>
            <a:ext cx="3182620" cy="295275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 spc="-20">
                <a:latin typeface="Tahoma"/>
                <a:cs typeface="Tahoma"/>
              </a:rPr>
              <a:t>Dust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Flying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particles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Harmful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chemicals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Intense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light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-10">
                <a:latin typeface="Tahoma"/>
                <a:cs typeface="Tahoma"/>
              </a:rPr>
              <a:t>Welding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-10">
                <a:latin typeface="Tahoma"/>
                <a:cs typeface="Tahoma"/>
              </a:rPr>
              <a:t>Lasers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453376" y="4427601"/>
            <a:ext cx="5949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324411" y="2258123"/>
            <a:ext cx="2813050" cy="2152650"/>
            <a:chOff x="5324411" y="2258123"/>
            <a:chExt cx="2813050" cy="21526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3999" y="2267711"/>
              <a:ext cx="2794000" cy="21336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329173" y="2262885"/>
              <a:ext cx="2803525" cy="2143125"/>
            </a:xfrm>
            <a:custGeom>
              <a:avLst/>
              <a:gdLst/>
              <a:ahLst/>
              <a:cxnLst/>
              <a:rect l="l" t="t" r="r" b="b"/>
              <a:pathLst>
                <a:path w="2803525" h="2143125">
                  <a:moveTo>
                    <a:pt x="0" y="2143125"/>
                  </a:moveTo>
                  <a:lnTo>
                    <a:pt x="2803017" y="2143125"/>
                  </a:lnTo>
                  <a:lnTo>
                    <a:pt x="2803017" y="0"/>
                  </a:lnTo>
                  <a:lnTo>
                    <a:pt x="0" y="0"/>
                  </a:lnTo>
                  <a:lnTo>
                    <a:pt x="0" y="2143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106295">
              <a:lnSpc>
                <a:spcPct val="100000"/>
              </a:lnSpc>
              <a:spcBef>
                <a:spcPts val="95"/>
              </a:spcBef>
            </a:pPr>
            <a:r>
              <a:rPr dirty="0"/>
              <a:t>Safety</a:t>
            </a:r>
            <a:r>
              <a:rPr dirty="0" spc="-105"/>
              <a:t> </a:t>
            </a:r>
            <a:r>
              <a:rPr dirty="0" spc="-10"/>
              <a:t>Glasses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55344" y="1221118"/>
            <a:ext cx="6481445" cy="3814445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Selecting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eye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face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protection:</a:t>
            </a:r>
            <a:endParaRPr sz="32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Meet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ANSI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Z87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Elements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consider</a:t>
            </a:r>
            <a:endParaRPr sz="2800">
              <a:latin typeface="Tahoma"/>
              <a:cs typeface="Tahoma"/>
            </a:endParaRPr>
          </a:p>
          <a:p>
            <a:pPr lvl="2" marL="1153795" indent="-227329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1153795" algn="l"/>
              </a:tabLst>
            </a:pPr>
            <a:r>
              <a:rPr dirty="0" sz="2400">
                <a:latin typeface="Calibri"/>
                <a:cs typeface="Calibri"/>
              </a:rPr>
              <a:t>Ability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to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protect</a:t>
            </a:r>
            <a:endParaRPr sz="2400">
              <a:latin typeface="Calibri"/>
              <a:cs typeface="Calibri"/>
            </a:endParaRPr>
          </a:p>
          <a:p>
            <a:pPr lvl="2" marL="11537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3795" algn="l"/>
              </a:tabLst>
            </a:pPr>
            <a:r>
              <a:rPr dirty="0" sz="2400">
                <a:latin typeface="Calibri"/>
                <a:cs typeface="Calibri"/>
              </a:rPr>
              <a:t>Fit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10">
                <a:latin typeface="Calibri"/>
                <a:cs typeface="Calibri"/>
              </a:rPr>
              <a:t> comfort</a:t>
            </a:r>
            <a:endParaRPr sz="2400">
              <a:latin typeface="Calibri"/>
              <a:cs typeface="Calibri"/>
            </a:endParaRPr>
          </a:p>
          <a:p>
            <a:pPr lvl="2" marL="1223645" indent="-29718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1223645" algn="l"/>
              </a:tabLst>
            </a:pPr>
            <a:r>
              <a:rPr dirty="0" sz="2400">
                <a:latin typeface="Calibri"/>
                <a:cs typeface="Calibri"/>
              </a:rPr>
              <a:t>Vision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movement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not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restricted</a:t>
            </a:r>
            <a:endParaRPr sz="2400">
              <a:latin typeface="Calibri"/>
              <a:cs typeface="Calibri"/>
            </a:endParaRPr>
          </a:p>
          <a:p>
            <a:pPr lvl="2" marL="11537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3795" algn="l"/>
              </a:tabLst>
            </a:pPr>
            <a:r>
              <a:rPr dirty="0" sz="2400">
                <a:latin typeface="Calibri"/>
                <a:cs typeface="Calibri"/>
              </a:rPr>
              <a:t>Durable</a:t>
            </a:r>
            <a:r>
              <a:rPr dirty="0" sz="2400" spc="-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cleanable</a:t>
            </a:r>
            <a:endParaRPr sz="2400">
              <a:latin typeface="Calibri"/>
              <a:cs typeface="Calibri"/>
            </a:endParaRPr>
          </a:p>
          <a:p>
            <a:pPr lvl="2" marL="11537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3795" algn="l"/>
              </a:tabLst>
            </a:pPr>
            <a:r>
              <a:rPr dirty="0" sz="2400">
                <a:latin typeface="Calibri"/>
                <a:cs typeface="Calibri"/>
              </a:rPr>
              <a:t>Other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PPE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not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restricted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106295">
              <a:lnSpc>
                <a:spcPct val="100000"/>
              </a:lnSpc>
              <a:spcBef>
                <a:spcPts val="95"/>
              </a:spcBef>
            </a:pPr>
            <a:r>
              <a:rPr dirty="0"/>
              <a:t>Safety</a:t>
            </a:r>
            <a:r>
              <a:rPr dirty="0" spc="-105"/>
              <a:t> </a:t>
            </a:r>
            <a:r>
              <a:rPr dirty="0" spc="-10"/>
              <a:t>Glasses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55344" y="1221118"/>
            <a:ext cx="6486525" cy="2917825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algn="just" marL="354330" indent="-341630">
              <a:lnSpc>
                <a:spcPct val="100000"/>
              </a:lnSpc>
              <a:spcBef>
                <a:spcPts val="875"/>
              </a:spcBef>
              <a:buFont typeface="Arial"/>
              <a:buChar char="•"/>
              <a:tabLst>
                <a:tab pos="354330" algn="l"/>
              </a:tabLst>
            </a:pPr>
            <a:r>
              <a:rPr dirty="0" sz="3200">
                <a:latin typeface="Tahoma"/>
                <a:cs typeface="Tahoma"/>
              </a:rPr>
              <a:t>Protect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against:</a:t>
            </a:r>
            <a:endParaRPr sz="3200">
              <a:latin typeface="Tahoma"/>
              <a:cs typeface="Tahoma"/>
            </a:endParaRPr>
          </a:p>
          <a:p>
            <a:pPr algn="just" lvl="1" marL="755015" marR="189230" indent="-28575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Flying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particles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wood,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metal,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cement,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plastics,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  <a:p>
            <a:pPr algn="just" lvl="1" marL="755015" marR="508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Airborne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particulates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such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ashes,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dust,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embers,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blast,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grit,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paint,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48888" y="4376420"/>
            <a:ext cx="2046605" cy="1473200"/>
            <a:chOff x="3548888" y="4376420"/>
            <a:chExt cx="2046605" cy="14732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1588" y="4389120"/>
              <a:ext cx="2020824" cy="14478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555238" y="4382770"/>
              <a:ext cx="2033905" cy="1460500"/>
            </a:xfrm>
            <a:custGeom>
              <a:avLst/>
              <a:gdLst/>
              <a:ahLst/>
              <a:cxnLst/>
              <a:rect l="l" t="t" r="r" b="b"/>
              <a:pathLst>
                <a:path w="2033904" h="1460500">
                  <a:moveTo>
                    <a:pt x="0" y="1460499"/>
                  </a:moveTo>
                  <a:lnTo>
                    <a:pt x="2033524" y="1460499"/>
                  </a:lnTo>
                  <a:lnTo>
                    <a:pt x="2033524" y="0"/>
                  </a:lnTo>
                  <a:lnTo>
                    <a:pt x="0" y="0"/>
                  </a:lnTo>
                  <a:lnTo>
                    <a:pt x="0" y="14604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989957" y="5855309"/>
            <a:ext cx="5949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92989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Goggles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124457"/>
            <a:ext cx="8039100" cy="281305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55600" marR="5080" indent="-342900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Protect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eyes,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eye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sockets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facial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area </a:t>
            </a:r>
            <a:r>
              <a:rPr dirty="0" sz="3200">
                <a:latin typeface="Tahoma"/>
                <a:cs typeface="Tahoma"/>
              </a:rPr>
              <a:t>around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eyes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from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impact,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dust,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&amp;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splashes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33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Goggles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other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eye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protection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over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corrective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lenses</a:t>
            </a:r>
            <a:endParaRPr sz="2800">
              <a:latin typeface="Tahoma"/>
              <a:cs typeface="Tahoma"/>
            </a:endParaRPr>
          </a:p>
          <a:p>
            <a:pPr lvl="1" marL="755015" marR="762635" indent="-285750">
              <a:lnSpc>
                <a:spcPts val="3030"/>
              </a:lnSpc>
              <a:spcBef>
                <a:spcPts val="71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interfere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function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 spc="-10">
                <a:latin typeface="Tahoma"/>
                <a:cs typeface="Tahoma"/>
              </a:rPr>
              <a:t>glasses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363023" y="4181475"/>
            <a:ext cx="2419350" cy="1628775"/>
            <a:chOff x="3363023" y="4181475"/>
            <a:chExt cx="2419350" cy="16287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72611" y="4191000"/>
              <a:ext cx="2400300" cy="160934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367785" y="4186237"/>
              <a:ext cx="2409825" cy="1619250"/>
            </a:xfrm>
            <a:custGeom>
              <a:avLst/>
              <a:gdLst/>
              <a:ahLst/>
              <a:cxnLst/>
              <a:rect l="l" t="t" r="r" b="b"/>
              <a:pathLst>
                <a:path w="2409825" h="1619250">
                  <a:moveTo>
                    <a:pt x="0" y="1618869"/>
                  </a:moveTo>
                  <a:lnTo>
                    <a:pt x="2409825" y="1618869"/>
                  </a:lnTo>
                  <a:lnTo>
                    <a:pt x="2409825" y="0"/>
                  </a:lnTo>
                  <a:lnTo>
                    <a:pt x="0" y="0"/>
                  </a:lnTo>
                  <a:lnTo>
                    <a:pt x="0" y="161886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110734" y="5827267"/>
            <a:ext cx="5949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12620">
              <a:lnSpc>
                <a:spcPct val="100000"/>
              </a:lnSpc>
              <a:spcBef>
                <a:spcPts val="95"/>
              </a:spcBef>
            </a:pPr>
            <a:r>
              <a:rPr dirty="0"/>
              <a:t>Welding</a:t>
            </a:r>
            <a:r>
              <a:rPr dirty="0" spc="-110"/>
              <a:t> </a:t>
            </a:r>
            <a:r>
              <a:rPr dirty="0" spc="-10"/>
              <a:t>Shields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36421" y="1058498"/>
            <a:ext cx="5189855" cy="4415155"/>
          </a:xfrm>
          <a:prstGeom prst="rect">
            <a:avLst/>
          </a:prstGeom>
        </p:spPr>
        <p:txBody>
          <a:bodyPr wrap="square" lIns="0" tIns="255904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014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Protect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eyes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from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burns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192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3200">
                <a:latin typeface="Tahoma"/>
                <a:cs typeface="Tahoma"/>
              </a:rPr>
              <a:t>Infrared</a:t>
            </a:r>
            <a:r>
              <a:rPr dirty="0" sz="3200" spc="-21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light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192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3200">
                <a:latin typeface="Tahoma"/>
                <a:cs typeface="Tahoma"/>
              </a:rPr>
              <a:t>intense</a:t>
            </a:r>
            <a:r>
              <a:rPr dirty="0" sz="3200" spc="-1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radiant</a:t>
            </a:r>
            <a:r>
              <a:rPr dirty="0" sz="3200" spc="-1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light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192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Protect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face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eyes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from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192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3200">
                <a:latin typeface="Tahoma"/>
                <a:cs typeface="Tahoma"/>
              </a:rPr>
              <a:t>flying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sparks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192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3200">
                <a:latin typeface="Tahoma"/>
                <a:cs typeface="Tahoma"/>
              </a:rPr>
              <a:t>metal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spatter</a:t>
            </a:r>
            <a:r>
              <a:rPr dirty="0" sz="3200" spc="-20">
                <a:latin typeface="Tahoma"/>
                <a:cs typeface="Tahoma"/>
              </a:rPr>
              <a:t> slag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67767" y="1666811"/>
            <a:ext cx="2171065" cy="1811655"/>
            <a:chOff x="6267767" y="1666811"/>
            <a:chExt cx="2171065" cy="18116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7355" y="1676399"/>
              <a:ext cx="2151888" cy="179222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272529" y="1671573"/>
              <a:ext cx="2161540" cy="1802130"/>
            </a:xfrm>
            <a:custGeom>
              <a:avLst/>
              <a:gdLst/>
              <a:ahLst/>
              <a:cxnLst/>
              <a:rect l="l" t="t" r="r" b="b"/>
              <a:pathLst>
                <a:path w="2161540" h="1802129">
                  <a:moveTo>
                    <a:pt x="0" y="1801749"/>
                  </a:moveTo>
                  <a:lnTo>
                    <a:pt x="2161412" y="1801749"/>
                  </a:lnTo>
                  <a:lnTo>
                    <a:pt x="2161412" y="0"/>
                  </a:lnTo>
                  <a:lnTo>
                    <a:pt x="0" y="0"/>
                  </a:lnTo>
                  <a:lnTo>
                    <a:pt x="0" y="18017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64856" y="3472052"/>
            <a:ext cx="59499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376170">
              <a:lnSpc>
                <a:spcPct val="100000"/>
              </a:lnSpc>
              <a:spcBef>
                <a:spcPts val="95"/>
              </a:spcBef>
            </a:pPr>
            <a:r>
              <a:rPr dirty="0"/>
              <a:t>Face</a:t>
            </a:r>
            <a:r>
              <a:rPr dirty="0" spc="-80"/>
              <a:t> </a:t>
            </a:r>
            <a:r>
              <a:rPr dirty="0" spc="-10"/>
              <a:t>Shields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173226"/>
            <a:ext cx="5912485" cy="25628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216535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Protect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face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from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nuisance </a:t>
            </a:r>
            <a:r>
              <a:rPr dirty="0" sz="3200">
                <a:latin typeface="Tahoma"/>
                <a:cs typeface="Tahoma"/>
              </a:rPr>
              <a:t>dusts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potential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splashes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sprays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hazardous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liquids</a:t>
            </a:r>
            <a:endParaRPr sz="32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Shields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do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u="sng" sz="3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not</a:t>
            </a:r>
            <a:r>
              <a:rPr dirty="0" u="none" sz="3200" spc="-80">
                <a:latin typeface="Tahoma"/>
                <a:cs typeface="Tahoma"/>
              </a:rPr>
              <a:t> </a:t>
            </a:r>
            <a:r>
              <a:rPr dirty="0" u="none" sz="3200">
                <a:latin typeface="Tahoma"/>
                <a:cs typeface="Tahoma"/>
              </a:rPr>
              <a:t>protect</a:t>
            </a:r>
            <a:r>
              <a:rPr dirty="0" u="none" sz="3200" spc="-80">
                <a:latin typeface="Tahoma"/>
                <a:cs typeface="Tahoma"/>
              </a:rPr>
              <a:t> </a:t>
            </a:r>
            <a:r>
              <a:rPr dirty="0" u="none" sz="3200" spc="-20">
                <a:latin typeface="Tahoma"/>
                <a:cs typeface="Tahoma"/>
              </a:rPr>
              <a:t>from </a:t>
            </a:r>
            <a:r>
              <a:rPr dirty="0" u="none" sz="3200">
                <a:latin typeface="Tahoma"/>
                <a:cs typeface="Tahoma"/>
              </a:rPr>
              <a:t>impact</a:t>
            </a:r>
            <a:r>
              <a:rPr dirty="0" u="none" sz="3200" spc="-25">
                <a:latin typeface="Tahoma"/>
                <a:cs typeface="Tahoma"/>
              </a:rPr>
              <a:t> </a:t>
            </a:r>
            <a:r>
              <a:rPr dirty="0" u="none" sz="3200">
                <a:latin typeface="Tahoma"/>
                <a:cs typeface="Tahoma"/>
              </a:rPr>
              <a:t>hazards</a:t>
            </a:r>
            <a:r>
              <a:rPr dirty="0" u="none" sz="3200" spc="-50">
                <a:latin typeface="Tahoma"/>
                <a:cs typeface="Tahoma"/>
              </a:rPr>
              <a:t> </a:t>
            </a:r>
            <a:r>
              <a:rPr dirty="0" u="sng" sz="3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unless</a:t>
            </a:r>
            <a:r>
              <a:rPr dirty="0" u="sng" sz="3200" spc="-4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3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so</a:t>
            </a:r>
            <a:r>
              <a:rPr dirty="0" u="sng" sz="3200" spc="-4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3200" spc="-1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rated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64540" y="3807333"/>
            <a:ext cx="7339330" cy="19773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Shields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face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protection,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not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eye </a:t>
            </a:r>
            <a:r>
              <a:rPr dirty="0" sz="3200">
                <a:latin typeface="Tahoma"/>
                <a:cs typeface="Tahoma"/>
              </a:rPr>
              <a:t>protection.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95">
                <a:latin typeface="Tahoma"/>
                <a:cs typeface="Tahoma"/>
              </a:rPr>
              <a:t>To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eyes,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wear </a:t>
            </a:r>
            <a:r>
              <a:rPr dirty="0" sz="3200">
                <a:latin typeface="Tahoma"/>
                <a:cs typeface="Tahoma"/>
              </a:rPr>
              <a:t>safety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glasses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side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shields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under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face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shield.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46303" y="1323911"/>
            <a:ext cx="1835785" cy="1924050"/>
            <a:chOff x="6746303" y="1323911"/>
            <a:chExt cx="1835785" cy="19240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55892" y="1333500"/>
              <a:ext cx="1816100" cy="19050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751066" y="1328674"/>
              <a:ext cx="1826260" cy="1914525"/>
            </a:xfrm>
            <a:custGeom>
              <a:avLst/>
              <a:gdLst/>
              <a:ahLst/>
              <a:cxnLst/>
              <a:rect l="l" t="t" r="r" b="b"/>
              <a:pathLst>
                <a:path w="1826259" h="1914525">
                  <a:moveTo>
                    <a:pt x="0" y="1914525"/>
                  </a:moveTo>
                  <a:lnTo>
                    <a:pt x="1826132" y="1914525"/>
                  </a:lnTo>
                  <a:lnTo>
                    <a:pt x="1826132" y="0"/>
                  </a:lnTo>
                  <a:lnTo>
                    <a:pt x="0" y="0"/>
                  </a:lnTo>
                  <a:lnTo>
                    <a:pt x="0" y="1914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966709" y="3264534"/>
            <a:ext cx="59499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11150" marR="5080" indent="-299085">
              <a:lnSpc>
                <a:spcPct val="100000"/>
              </a:lnSpc>
              <a:spcBef>
                <a:spcPts val="100"/>
              </a:spcBef>
            </a:pPr>
            <a:r>
              <a:rPr dirty="0" sz="4400"/>
              <a:t>Warning:</a:t>
            </a:r>
            <a:r>
              <a:rPr dirty="0" sz="4400" spc="-40"/>
              <a:t> </a:t>
            </a:r>
            <a:r>
              <a:rPr dirty="0" sz="4400"/>
              <a:t>Employees</a:t>
            </a:r>
            <a:r>
              <a:rPr dirty="0" sz="4400" spc="-15"/>
              <a:t> </a:t>
            </a:r>
            <a:r>
              <a:rPr dirty="0" sz="4400" spc="-25"/>
              <a:t>Who </a:t>
            </a:r>
            <a:r>
              <a:rPr dirty="0" sz="4400"/>
              <a:t>Wear</a:t>
            </a:r>
            <a:r>
              <a:rPr dirty="0" sz="4400" spc="-80"/>
              <a:t> </a:t>
            </a:r>
            <a:r>
              <a:rPr dirty="0" sz="4400"/>
              <a:t>Corrective</a:t>
            </a:r>
            <a:r>
              <a:rPr dirty="0" sz="4400" spc="-85"/>
              <a:t> </a:t>
            </a:r>
            <a:r>
              <a:rPr dirty="0" sz="4400" spc="-10"/>
              <a:t>Lenses</a:t>
            </a:r>
            <a:endParaRPr sz="4400"/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838070"/>
            <a:ext cx="7182484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Workers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who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wear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prescription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glasses </a:t>
            </a:r>
            <a:r>
              <a:rPr dirty="0" sz="3200">
                <a:latin typeface="Tahoma"/>
                <a:cs typeface="Tahoma"/>
              </a:rPr>
              <a:t>must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also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wear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required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eye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protection.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03030" y="2962275"/>
            <a:ext cx="4338320" cy="2914650"/>
            <a:chOff x="2403030" y="2962275"/>
            <a:chExt cx="4338320" cy="29146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2491" y="2971800"/>
              <a:ext cx="4319015" cy="28956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407792" y="2967037"/>
              <a:ext cx="4328795" cy="2905125"/>
            </a:xfrm>
            <a:custGeom>
              <a:avLst/>
              <a:gdLst/>
              <a:ahLst/>
              <a:cxnLst/>
              <a:rect l="l" t="t" r="r" b="b"/>
              <a:pathLst>
                <a:path w="4328795" h="2905125">
                  <a:moveTo>
                    <a:pt x="0" y="2905125"/>
                  </a:moveTo>
                  <a:lnTo>
                    <a:pt x="4328540" y="2905125"/>
                  </a:lnTo>
                  <a:lnTo>
                    <a:pt x="4328540" y="0"/>
                  </a:lnTo>
                  <a:lnTo>
                    <a:pt x="0" y="0"/>
                  </a:lnTo>
                  <a:lnTo>
                    <a:pt x="0" y="2905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394705" y="5883961"/>
            <a:ext cx="12566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Calibri"/>
                <a:cs typeface="Calibri"/>
              </a:rPr>
              <a:t>NIOSH/John</a:t>
            </a:r>
            <a:r>
              <a:rPr dirty="0" sz="800" spc="5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Rekus/elcosh.org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90299" y="72771"/>
            <a:ext cx="2820670" cy="5956935"/>
            <a:chOff x="5190299" y="72771"/>
            <a:chExt cx="2820670" cy="5956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9887" y="82296"/>
              <a:ext cx="2801111" cy="593750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195061" y="77533"/>
              <a:ext cx="2811145" cy="5947410"/>
            </a:xfrm>
            <a:custGeom>
              <a:avLst/>
              <a:gdLst/>
              <a:ahLst/>
              <a:cxnLst/>
              <a:rect l="l" t="t" r="r" b="b"/>
              <a:pathLst>
                <a:path w="2811145" h="5947410">
                  <a:moveTo>
                    <a:pt x="0" y="5947029"/>
                  </a:moveTo>
                  <a:lnTo>
                    <a:pt x="2810637" y="5947029"/>
                  </a:lnTo>
                  <a:lnTo>
                    <a:pt x="2810637" y="0"/>
                  </a:lnTo>
                  <a:lnTo>
                    <a:pt x="0" y="0"/>
                  </a:lnTo>
                  <a:lnTo>
                    <a:pt x="0" y="59470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5940" y="182626"/>
            <a:ext cx="3293745" cy="13671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400" spc="-10"/>
              <a:t>Respiratory Protection</a:t>
            </a:r>
            <a:endParaRPr sz="4400"/>
          </a:p>
        </p:txBody>
      </p:sp>
      <p:sp>
        <p:nvSpPr>
          <p:cNvPr id="6" name="object 6" descr=""/>
          <p:cNvSpPr txBox="1"/>
          <p:nvPr/>
        </p:nvSpPr>
        <p:spPr>
          <a:xfrm>
            <a:off x="8478773" y="6304889"/>
            <a:ext cx="129539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21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286000"/>
            <a:ext cx="3288791" cy="213360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840739" y="4445889"/>
            <a:ext cx="5949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545590">
              <a:lnSpc>
                <a:spcPct val="100000"/>
              </a:lnSpc>
              <a:spcBef>
                <a:spcPts val="95"/>
              </a:spcBef>
            </a:pPr>
            <a:r>
              <a:rPr dirty="0"/>
              <a:t>Hearing</a:t>
            </a:r>
            <a:r>
              <a:rPr dirty="0" spc="-95"/>
              <a:t> </a:t>
            </a:r>
            <a:r>
              <a:rPr dirty="0" spc="-10"/>
              <a:t>Protection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630121"/>
            <a:ext cx="3702050" cy="4124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4330" marR="302895" indent="-34163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over </a:t>
            </a:r>
            <a:r>
              <a:rPr dirty="0" sz="3200" spc="-2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85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dB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can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cause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hearing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loss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Hearing </a:t>
            </a:r>
            <a:r>
              <a:rPr dirty="0" sz="3200" spc="-10">
                <a:latin typeface="Tahoma"/>
                <a:cs typeface="Tahoma"/>
              </a:rPr>
              <a:t>protection </a:t>
            </a:r>
            <a:r>
              <a:rPr dirty="0" sz="3200">
                <a:latin typeface="Tahoma"/>
                <a:cs typeface="Tahoma"/>
              </a:rPr>
              <a:t>required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at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90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dB</a:t>
            </a:r>
            <a:endParaRPr sz="3200">
              <a:latin typeface="Tahoma"/>
              <a:cs typeface="Tahoma"/>
            </a:endParaRPr>
          </a:p>
          <a:p>
            <a:pPr marL="355600" marR="287655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Effective</a:t>
            </a:r>
            <a:r>
              <a:rPr dirty="0" sz="3200" spc="-1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Hearing Conservation Program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1752600"/>
            <a:ext cx="4091940" cy="354939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555105" y="5316728"/>
            <a:ext cx="21075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Construction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Safety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Association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Ontario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545590">
              <a:lnSpc>
                <a:spcPct val="100000"/>
              </a:lnSpc>
              <a:spcBef>
                <a:spcPts val="95"/>
              </a:spcBef>
            </a:pPr>
            <a:r>
              <a:rPr dirty="0"/>
              <a:t>Hearing</a:t>
            </a:r>
            <a:r>
              <a:rPr dirty="0" spc="-95"/>
              <a:t> </a:t>
            </a:r>
            <a:r>
              <a:rPr dirty="0" spc="-10"/>
              <a:t>Protection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74814"/>
            <a:ext cx="4935855" cy="3734435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 spc="-10">
                <a:latin typeface="Tahoma"/>
                <a:cs typeface="Tahoma"/>
              </a:rPr>
              <a:t>Examples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Disposable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foam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plugs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Molded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ear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plugs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Noise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cancelling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ear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plugs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Ear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muffs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Consider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Noise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Reduction </a:t>
            </a:r>
            <a:r>
              <a:rPr dirty="0" sz="3200">
                <a:latin typeface="Tahoma"/>
                <a:cs typeface="Tahoma"/>
              </a:rPr>
              <a:t>Rating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(NRR)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devices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68707" y="1362011"/>
            <a:ext cx="2407285" cy="1619250"/>
            <a:chOff x="6168707" y="1362011"/>
            <a:chExt cx="2407285" cy="16192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8296" y="1371600"/>
              <a:ext cx="2388107" cy="16002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173470" y="1366774"/>
              <a:ext cx="2397760" cy="1609725"/>
            </a:xfrm>
            <a:custGeom>
              <a:avLst/>
              <a:gdLst/>
              <a:ahLst/>
              <a:cxnLst/>
              <a:rect l="l" t="t" r="r" b="b"/>
              <a:pathLst>
                <a:path w="2397759" h="1609725">
                  <a:moveTo>
                    <a:pt x="0" y="1609725"/>
                  </a:moveTo>
                  <a:lnTo>
                    <a:pt x="2397632" y="1609725"/>
                  </a:lnTo>
                  <a:lnTo>
                    <a:pt x="2397632" y="0"/>
                  </a:lnTo>
                  <a:lnTo>
                    <a:pt x="0" y="0"/>
                  </a:lnTo>
                  <a:lnTo>
                    <a:pt x="0" y="16097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6142799" y="3649535"/>
            <a:ext cx="2433320" cy="1633220"/>
            <a:chOff x="6142799" y="3649535"/>
            <a:chExt cx="2433320" cy="163322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52387" y="3659123"/>
              <a:ext cx="2414016" cy="1613916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147561" y="3654297"/>
              <a:ext cx="2423795" cy="1623695"/>
            </a:xfrm>
            <a:custGeom>
              <a:avLst/>
              <a:gdLst/>
              <a:ahLst/>
              <a:cxnLst/>
              <a:rect l="l" t="t" r="r" b="b"/>
              <a:pathLst>
                <a:path w="2423795" h="1623695">
                  <a:moveTo>
                    <a:pt x="0" y="1623440"/>
                  </a:moveTo>
                  <a:lnTo>
                    <a:pt x="2423541" y="1623440"/>
                  </a:lnTo>
                  <a:lnTo>
                    <a:pt x="2423541" y="0"/>
                  </a:lnTo>
                  <a:lnTo>
                    <a:pt x="0" y="0"/>
                  </a:lnTo>
                  <a:lnTo>
                    <a:pt x="0" y="162344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133590" y="5306059"/>
            <a:ext cx="13792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NIOSH/John</a:t>
            </a:r>
            <a:r>
              <a:rPr dirty="0" sz="800" spc="-50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Rekus/elcosh.org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255509" y="2976752"/>
            <a:ext cx="12560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10">
                <a:latin typeface="Calibri"/>
                <a:cs typeface="Calibri"/>
              </a:rPr>
              <a:t>NIOSH/John</a:t>
            </a:r>
            <a:r>
              <a:rPr dirty="0" sz="800" spc="5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Rekus/elcosh.org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34695">
              <a:lnSpc>
                <a:spcPct val="100000"/>
              </a:lnSpc>
              <a:spcBef>
                <a:spcPts val="95"/>
              </a:spcBef>
            </a:pPr>
            <a:r>
              <a:rPr dirty="0"/>
              <a:t>Hand</a:t>
            </a:r>
            <a:r>
              <a:rPr dirty="0" spc="-60"/>
              <a:t> </a:t>
            </a:r>
            <a:r>
              <a:rPr dirty="0"/>
              <a:t>and</a:t>
            </a:r>
            <a:r>
              <a:rPr dirty="0" spc="-85"/>
              <a:t> </a:t>
            </a:r>
            <a:r>
              <a:rPr dirty="0"/>
              <a:t>Arm</a:t>
            </a:r>
            <a:r>
              <a:rPr dirty="0" spc="-80"/>
              <a:t> </a:t>
            </a:r>
            <a:r>
              <a:rPr dirty="0" spc="-10"/>
              <a:t>Protection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/>
              <a:t>Employers</a:t>
            </a:r>
            <a:r>
              <a:rPr dirty="0" spc="-100"/>
              <a:t> </a:t>
            </a:r>
            <a:r>
              <a:rPr dirty="0"/>
              <a:t>must</a:t>
            </a:r>
            <a:r>
              <a:rPr dirty="0" spc="-100"/>
              <a:t> </a:t>
            </a:r>
            <a:r>
              <a:rPr dirty="0"/>
              <a:t>provide</a:t>
            </a:r>
            <a:r>
              <a:rPr dirty="0" spc="-100"/>
              <a:t> </a:t>
            </a:r>
            <a:r>
              <a:rPr dirty="0" spc="-20"/>
              <a:t>hand</a:t>
            </a:r>
            <a:r>
              <a:rPr dirty="0" spc="800"/>
              <a:t> </a:t>
            </a:r>
            <a:r>
              <a:rPr dirty="0"/>
              <a:t>protection</a:t>
            </a:r>
            <a:r>
              <a:rPr dirty="0" spc="-35"/>
              <a:t> </a:t>
            </a:r>
            <a:r>
              <a:rPr dirty="0"/>
              <a:t>when</a:t>
            </a:r>
            <a:r>
              <a:rPr dirty="0" spc="-60"/>
              <a:t> </a:t>
            </a:r>
            <a:r>
              <a:rPr dirty="0"/>
              <a:t>employees</a:t>
            </a:r>
            <a:r>
              <a:rPr dirty="0" spc="-40"/>
              <a:t> </a:t>
            </a:r>
            <a:r>
              <a:rPr dirty="0"/>
              <a:t>are</a:t>
            </a:r>
            <a:r>
              <a:rPr dirty="0" spc="-50"/>
              <a:t> </a:t>
            </a:r>
            <a:r>
              <a:rPr dirty="0" spc="-10"/>
              <a:t>exposed </a:t>
            </a:r>
            <a:r>
              <a:rPr dirty="0"/>
              <a:t>to</a:t>
            </a:r>
            <a:r>
              <a:rPr dirty="0" spc="-30"/>
              <a:t> </a:t>
            </a:r>
            <a:r>
              <a:rPr dirty="0" spc="-10"/>
              <a:t>hazards</a:t>
            </a: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Skin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absorption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harmful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substances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Severe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cuts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lacerations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Severe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abrasions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Punctures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Chemical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thermal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burns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Harmful</a:t>
            </a:r>
            <a:r>
              <a:rPr dirty="0" sz="2800" spc="-1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temperature</a:t>
            </a:r>
            <a:r>
              <a:rPr dirty="0" sz="2800" spc="-1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extremes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1829" y="182626"/>
            <a:ext cx="442722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38730" algn="l"/>
              </a:tabLst>
            </a:pPr>
            <a:r>
              <a:rPr dirty="0" sz="4400"/>
              <a:t>Types</a:t>
            </a:r>
            <a:r>
              <a:rPr dirty="0" sz="4400" spc="-120"/>
              <a:t> </a:t>
            </a:r>
            <a:r>
              <a:rPr dirty="0" sz="4400" spc="-25"/>
              <a:t>of</a:t>
            </a:r>
            <a:r>
              <a:rPr dirty="0" sz="4400"/>
              <a:t>	</a:t>
            </a:r>
            <a:r>
              <a:rPr dirty="0" sz="4400" spc="-10"/>
              <a:t>Gloves</a:t>
            </a:r>
            <a:endParaRPr sz="4400"/>
          </a:p>
        </p:txBody>
      </p:sp>
      <p:sp>
        <p:nvSpPr>
          <p:cNvPr id="3" name="object 3" descr=""/>
          <p:cNvSpPr txBox="1"/>
          <p:nvPr/>
        </p:nvSpPr>
        <p:spPr>
          <a:xfrm>
            <a:off x="1411605" y="3131312"/>
            <a:ext cx="152019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5">
                <a:latin typeface="Tahoma"/>
                <a:cs typeface="Tahoma"/>
              </a:rPr>
              <a:t>Anti-</a:t>
            </a:r>
            <a:r>
              <a:rPr dirty="0" sz="2000" spc="-10">
                <a:latin typeface="Tahoma"/>
                <a:cs typeface="Tahoma"/>
              </a:rPr>
              <a:t>vibration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008501" y="5134736"/>
            <a:ext cx="16484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ahoma"/>
                <a:cs typeface="Tahoma"/>
              </a:rPr>
              <a:t>Heat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Resistant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647182" y="3126486"/>
            <a:ext cx="148971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ahoma"/>
                <a:cs typeface="Tahoma"/>
              </a:rPr>
              <a:t>Leather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Palm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715759" y="5644388"/>
            <a:ext cx="15049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ahoma"/>
                <a:cs typeface="Tahoma"/>
              </a:rPr>
              <a:t>Cut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Resistant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324411" y="1211135"/>
            <a:ext cx="2228850" cy="1896745"/>
            <a:chOff x="5324411" y="1211135"/>
            <a:chExt cx="2228850" cy="189674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3999" y="1220723"/>
              <a:ext cx="2209800" cy="187756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329173" y="1215897"/>
              <a:ext cx="2219325" cy="1887220"/>
            </a:xfrm>
            <a:custGeom>
              <a:avLst/>
              <a:gdLst/>
              <a:ahLst/>
              <a:cxnLst/>
              <a:rect l="l" t="t" r="r" b="b"/>
              <a:pathLst>
                <a:path w="2219325" h="1887220">
                  <a:moveTo>
                    <a:pt x="0" y="1887092"/>
                  </a:moveTo>
                  <a:lnTo>
                    <a:pt x="2219325" y="1887092"/>
                  </a:lnTo>
                  <a:lnTo>
                    <a:pt x="2219325" y="0"/>
                  </a:lnTo>
                  <a:lnTo>
                    <a:pt x="0" y="0"/>
                  </a:lnTo>
                  <a:lnTo>
                    <a:pt x="0" y="188709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6238811" y="3648075"/>
            <a:ext cx="2457450" cy="1979295"/>
            <a:chOff x="6238811" y="3648075"/>
            <a:chExt cx="2457450" cy="1979295"/>
          </a:xfrm>
        </p:grpSpPr>
        <p:pic>
          <p:nvPicPr>
            <p:cNvPr id="11" name="object 11" descr="">
              <a:hlinkClick r:id="rId3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48399" y="3657600"/>
              <a:ext cx="2438400" cy="1959864"/>
            </a:xfrm>
            <a:prstGeom prst="rect">
              <a:avLst/>
            </a:prstGeom>
          </p:spPr>
        </p:pic>
        <p:sp>
          <p:nvSpPr>
            <p:cNvPr id="12" name="object 12" descr="">
              <a:hlinkClick r:id="rId3"/>
            </p:cNvPr>
            <p:cNvSpPr/>
            <p:nvPr/>
          </p:nvSpPr>
          <p:spPr>
            <a:xfrm>
              <a:off x="6243573" y="3652837"/>
              <a:ext cx="2447925" cy="1969770"/>
            </a:xfrm>
            <a:custGeom>
              <a:avLst/>
              <a:gdLst/>
              <a:ahLst/>
              <a:cxnLst/>
              <a:rect l="l" t="t" r="r" b="b"/>
              <a:pathLst>
                <a:path w="2447925" h="1969770">
                  <a:moveTo>
                    <a:pt x="0" y="1969389"/>
                  </a:moveTo>
                  <a:lnTo>
                    <a:pt x="2447925" y="1969389"/>
                  </a:lnTo>
                  <a:lnTo>
                    <a:pt x="2447925" y="0"/>
                  </a:lnTo>
                  <a:lnTo>
                    <a:pt x="0" y="0"/>
                  </a:lnTo>
                  <a:lnTo>
                    <a:pt x="0" y="19693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6800" y="1371600"/>
            <a:ext cx="2674620" cy="1726691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676275" y="3724211"/>
            <a:ext cx="2508250" cy="1771650"/>
            <a:chOff x="676275" y="3724211"/>
            <a:chExt cx="2508250" cy="177165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7781" y="3738516"/>
              <a:ext cx="2479331" cy="173984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681037" y="3728973"/>
              <a:ext cx="2498725" cy="1762125"/>
            </a:xfrm>
            <a:custGeom>
              <a:avLst/>
              <a:gdLst/>
              <a:ahLst/>
              <a:cxnLst/>
              <a:rect l="l" t="t" r="r" b="b"/>
              <a:pathLst>
                <a:path w="2498725" h="1762125">
                  <a:moveTo>
                    <a:pt x="0" y="1762125"/>
                  </a:moveTo>
                  <a:lnTo>
                    <a:pt x="2498217" y="1762125"/>
                  </a:lnTo>
                  <a:lnTo>
                    <a:pt x="2498217" y="0"/>
                  </a:lnTo>
                  <a:lnTo>
                    <a:pt x="0" y="0"/>
                  </a:lnTo>
                  <a:lnTo>
                    <a:pt x="0" y="176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735888" y="5519420"/>
            <a:ext cx="23876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Tahoma"/>
                <a:cs typeface="Tahoma"/>
              </a:rPr>
              <a:t>Permeation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Resistant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800411" y="3689159"/>
            <a:ext cx="1924050" cy="1449070"/>
            <a:chOff x="3800411" y="3689159"/>
            <a:chExt cx="1924050" cy="1449070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09999" y="3698747"/>
              <a:ext cx="1905000" cy="1429512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3805173" y="3693921"/>
              <a:ext cx="1914525" cy="1439545"/>
            </a:xfrm>
            <a:custGeom>
              <a:avLst/>
              <a:gdLst/>
              <a:ahLst/>
              <a:cxnLst/>
              <a:rect l="l" t="t" r="r" b="b"/>
              <a:pathLst>
                <a:path w="1914525" h="1439545">
                  <a:moveTo>
                    <a:pt x="0" y="1439036"/>
                  </a:moveTo>
                  <a:lnTo>
                    <a:pt x="1914525" y="1439036"/>
                  </a:lnTo>
                  <a:lnTo>
                    <a:pt x="1914525" y="0"/>
                  </a:lnTo>
                  <a:lnTo>
                    <a:pt x="0" y="0"/>
                  </a:lnTo>
                  <a:lnTo>
                    <a:pt x="0" y="143903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4010405" y="5902248"/>
            <a:ext cx="101409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23" name="object 2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906780">
              <a:lnSpc>
                <a:spcPct val="100000"/>
              </a:lnSpc>
              <a:spcBef>
                <a:spcPts val="95"/>
              </a:spcBef>
            </a:pPr>
            <a:r>
              <a:rPr dirty="0"/>
              <a:t>Foot</a:t>
            </a:r>
            <a:r>
              <a:rPr dirty="0" spc="-40"/>
              <a:t> </a:t>
            </a:r>
            <a:r>
              <a:rPr dirty="0"/>
              <a:t>and</a:t>
            </a:r>
            <a:r>
              <a:rPr dirty="0" spc="-60"/>
              <a:t> </a:t>
            </a:r>
            <a:r>
              <a:rPr dirty="0"/>
              <a:t>Leg</a:t>
            </a:r>
            <a:r>
              <a:rPr dirty="0" spc="-70"/>
              <a:t> </a:t>
            </a:r>
            <a:r>
              <a:rPr dirty="0" spc="-10"/>
              <a:t>Protection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78839" y="1291745"/>
            <a:ext cx="4533265" cy="3991610"/>
          </a:xfrm>
          <a:prstGeom prst="rect">
            <a:avLst/>
          </a:prstGeom>
        </p:spPr>
        <p:txBody>
          <a:bodyPr wrap="square" lIns="0" tIns="1612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Causes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Foot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Injuries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101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Heavy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100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Sharp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101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Molten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metal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101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Hot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surfaces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101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Slippery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surfaces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100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906780">
              <a:lnSpc>
                <a:spcPct val="100000"/>
              </a:lnSpc>
              <a:spcBef>
                <a:spcPts val="95"/>
              </a:spcBef>
            </a:pPr>
            <a:r>
              <a:rPr dirty="0"/>
              <a:t>Foot</a:t>
            </a:r>
            <a:r>
              <a:rPr dirty="0" spc="-40"/>
              <a:t> </a:t>
            </a:r>
            <a:r>
              <a:rPr dirty="0"/>
              <a:t>and</a:t>
            </a:r>
            <a:r>
              <a:rPr dirty="0" spc="-60"/>
              <a:t> </a:t>
            </a:r>
            <a:r>
              <a:rPr dirty="0"/>
              <a:t>Leg</a:t>
            </a:r>
            <a:r>
              <a:rPr dirty="0" spc="-70"/>
              <a:t> </a:t>
            </a:r>
            <a:r>
              <a:rPr dirty="0" spc="-10"/>
              <a:t>Protection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74902"/>
            <a:ext cx="5083810" cy="3161665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 spc="-10">
                <a:latin typeface="Tahoma"/>
                <a:cs typeface="Tahoma"/>
              </a:rPr>
              <a:t>Examples</a:t>
            </a:r>
            <a:endParaRPr sz="3200">
              <a:latin typeface="Tahoma"/>
              <a:cs typeface="Tahoma"/>
            </a:endParaRPr>
          </a:p>
          <a:p>
            <a:pPr lvl="1" marL="755015" marR="5080" indent="-285750">
              <a:lnSpc>
                <a:spcPts val="3030"/>
              </a:lnSpc>
              <a:spcBef>
                <a:spcPts val="71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 spc="-30">
                <a:latin typeface="Tahoma"/>
                <a:cs typeface="Tahoma"/>
              </a:rPr>
              <a:t>Impact-</a:t>
            </a:r>
            <a:r>
              <a:rPr dirty="0" sz="2800">
                <a:latin typeface="Tahoma"/>
                <a:cs typeface="Tahoma"/>
              </a:rPr>
              <a:t>resistant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and/or 	instep</a:t>
            </a:r>
            <a:endParaRPr sz="2800">
              <a:latin typeface="Tahoma"/>
              <a:cs typeface="Tahoma"/>
            </a:endParaRPr>
          </a:p>
          <a:p>
            <a:pPr lvl="2" marL="1154430" indent="-227329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1154430" algn="l"/>
              </a:tabLst>
            </a:pPr>
            <a:r>
              <a:rPr dirty="0" sz="2400" spc="-10">
                <a:latin typeface="Tahoma"/>
                <a:cs typeface="Tahoma"/>
              </a:rPr>
              <a:t>Steel</a:t>
            </a:r>
            <a:endParaRPr sz="2400">
              <a:latin typeface="Tahoma"/>
              <a:cs typeface="Tahoma"/>
            </a:endParaRPr>
          </a:p>
          <a:p>
            <a:pPr lvl="2" marL="1154430" indent="-227329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1154430" algn="l"/>
              </a:tabLst>
            </a:pPr>
            <a:r>
              <a:rPr dirty="0" sz="2400" spc="-10">
                <a:latin typeface="Tahoma"/>
                <a:cs typeface="Tahoma"/>
              </a:rPr>
              <a:t>Composite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33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35">
                <a:latin typeface="Tahoma"/>
                <a:cs typeface="Tahoma"/>
              </a:rPr>
              <a:t>Heat-</a:t>
            </a:r>
            <a:r>
              <a:rPr dirty="0" sz="2800">
                <a:latin typeface="Tahoma"/>
                <a:cs typeface="Tahoma"/>
              </a:rPr>
              <a:t>resistant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soles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Metal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shanks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93444" y="4210544"/>
            <a:ext cx="5721350" cy="1703070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Specialty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footwear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needed</a:t>
            </a:r>
            <a:endParaRPr sz="28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Metatarsal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guards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Liquid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resistant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Conductive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nonconductive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252271" y="3196907"/>
            <a:ext cx="1301115" cy="2228850"/>
            <a:chOff x="7252271" y="3196907"/>
            <a:chExt cx="1301115" cy="22288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4305" y="3206496"/>
              <a:ext cx="1269225" cy="22098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7257033" y="3201670"/>
              <a:ext cx="1291590" cy="2219325"/>
            </a:xfrm>
            <a:custGeom>
              <a:avLst/>
              <a:gdLst/>
              <a:ahLst/>
              <a:cxnLst/>
              <a:rect l="l" t="t" r="r" b="b"/>
              <a:pathLst>
                <a:path w="1291590" h="2219325">
                  <a:moveTo>
                    <a:pt x="0" y="2219324"/>
                  </a:moveTo>
                  <a:lnTo>
                    <a:pt x="1291208" y="2219324"/>
                  </a:lnTo>
                  <a:lnTo>
                    <a:pt x="1291208" y="0"/>
                  </a:lnTo>
                  <a:lnTo>
                    <a:pt x="0" y="0"/>
                  </a:lnTo>
                  <a:lnTo>
                    <a:pt x="0" y="221932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213472" y="5441950"/>
            <a:ext cx="13449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Steve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Clark/Laborers/elcosh.org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959343" y="2624455"/>
            <a:ext cx="59499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686867" y="1217231"/>
            <a:ext cx="1866264" cy="1401445"/>
            <a:chOff x="6686867" y="1217231"/>
            <a:chExt cx="1866264" cy="140144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6456" y="1226820"/>
              <a:ext cx="1847088" cy="138226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691630" y="1221994"/>
              <a:ext cx="1856739" cy="1391920"/>
            </a:xfrm>
            <a:custGeom>
              <a:avLst/>
              <a:gdLst/>
              <a:ahLst/>
              <a:cxnLst/>
              <a:rect l="l" t="t" r="r" b="b"/>
              <a:pathLst>
                <a:path w="1856740" h="1391920">
                  <a:moveTo>
                    <a:pt x="0" y="1391792"/>
                  </a:moveTo>
                  <a:lnTo>
                    <a:pt x="1856612" y="1391792"/>
                  </a:lnTo>
                  <a:lnTo>
                    <a:pt x="1856612" y="0"/>
                  </a:lnTo>
                  <a:lnTo>
                    <a:pt x="0" y="0"/>
                  </a:lnTo>
                  <a:lnTo>
                    <a:pt x="0" y="139179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15795">
              <a:lnSpc>
                <a:spcPct val="100000"/>
              </a:lnSpc>
              <a:spcBef>
                <a:spcPts val="95"/>
              </a:spcBef>
            </a:pPr>
            <a:r>
              <a:rPr dirty="0"/>
              <a:t>Body</a:t>
            </a:r>
            <a:r>
              <a:rPr dirty="0" spc="-100"/>
              <a:t> </a:t>
            </a:r>
            <a:r>
              <a:rPr dirty="0" spc="-10"/>
              <a:t>Protection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60349" y="1342227"/>
            <a:ext cx="7608570" cy="385064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Causes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bodily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injuries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Intense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heat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Splashes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hot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metals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hot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liquids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Impacts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tools,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machinery,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Sharp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chemicals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Contact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potentially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infectious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Radiation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6860" y="182626"/>
            <a:ext cx="450977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/>
              <a:t>Body </a:t>
            </a:r>
            <a:r>
              <a:rPr dirty="0" sz="4400" spc="-10"/>
              <a:t>Protection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47675" y="1610423"/>
            <a:ext cx="2835910" cy="2132965"/>
            <a:chOff x="447675" y="1610423"/>
            <a:chExt cx="2835910" cy="21329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620012"/>
              <a:ext cx="2816352" cy="211378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52437" y="1615186"/>
              <a:ext cx="2826385" cy="2123440"/>
            </a:xfrm>
            <a:custGeom>
              <a:avLst/>
              <a:gdLst/>
              <a:ahLst/>
              <a:cxnLst/>
              <a:rect l="l" t="t" r="r" b="b"/>
              <a:pathLst>
                <a:path w="2826385" h="2123440">
                  <a:moveTo>
                    <a:pt x="0" y="2123313"/>
                  </a:moveTo>
                  <a:lnTo>
                    <a:pt x="2825877" y="2123313"/>
                  </a:lnTo>
                  <a:lnTo>
                    <a:pt x="2825877" y="0"/>
                  </a:lnTo>
                  <a:lnTo>
                    <a:pt x="0" y="0"/>
                  </a:lnTo>
                  <a:lnTo>
                    <a:pt x="0" y="212331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463397" y="3768978"/>
            <a:ext cx="12515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Mount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Sinai/CHEP/elcosh.org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031547" y="1590611"/>
            <a:ext cx="2665095" cy="2117725"/>
            <a:chOff x="6031547" y="1590611"/>
            <a:chExt cx="2665095" cy="21177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1135" y="1600200"/>
              <a:ext cx="2645664" cy="2098548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036309" y="1595374"/>
              <a:ext cx="2655570" cy="2108200"/>
            </a:xfrm>
            <a:custGeom>
              <a:avLst/>
              <a:gdLst/>
              <a:ahLst/>
              <a:cxnLst/>
              <a:rect l="l" t="t" r="r" b="b"/>
              <a:pathLst>
                <a:path w="2655570" h="2108200">
                  <a:moveTo>
                    <a:pt x="0" y="2108073"/>
                  </a:moveTo>
                  <a:lnTo>
                    <a:pt x="2655189" y="2108073"/>
                  </a:lnTo>
                  <a:lnTo>
                    <a:pt x="2655189" y="0"/>
                  </a:lnTo>
                  <a:lnTo>
                    <a:pt x="0" y="0"/>
                  </a:lnTo>
                  <a:lnTo>
                    <a:pt x="0" y="21080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456169" y="3724478"/>
            <a:ext cx="125222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Mount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Sinai/CHEP/elcosh.org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167951" y="3948303"/>
            <a:ext cx="2860040" cy="1921510"/>
            <a:chOff x="3167951" y="3948303"/>
            <a:chExt cx="2860040" cy="192151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7540" y="3957828"/>
              <a:ext cx="2840736" cy="1901952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3172714" y="3953065"/>
              <a:ext cx="2850515" cy="1911985"/>
            </a:xfrm>
            <a:custGeom>
              <a:avLst/>
              <a:gdLst/>
              <a:ahLst/>
              <a:cxnLst/>
              <a:rect l="l" t="t" r="r" b="b"/>
              <a:pathLst>
                <a:path w="2850515" h="1911985">
                  <a:moveTo>
                    <a:pt x="0" y="1911477"/>
                  </a:moveTo>
                  <a:lnTo>
                    <a:pt x="2850261" y="1911477"/>
                  </a:lnTo>
                  <a:lnTo>
                    <a:pt x="2850261" y="0"/>
                  </a:lnTo>
                  <a:lnTo>
                    <a:pt x="0" y="0"/>
                  </a:lnTo>
                  <a:lnTo>
                    <a:pt x="0" y="191147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4704969" y="5887008"/>
            <a:ext cx="12566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Calibri"/>
                <a:cs typeface="Calibri"/>
              </a:rPr>
              <a:t>NIOSH/John</a:t>
            </a:r>
            <a:r>
              <a:rPr dirty="0" sz="800" spc="5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Rekus/elcosh.org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89941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Training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076677"/>
            <a:ext cx="7352665" cy="461073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3200">
                <a:latin typeface="Tahoma"/>
                <a:cs typeface="Tahoma"/>
              </a:rPr>
              <a:t>Why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PPE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necessary</a:t>
            </a:r>
            <a:endParaRPr sz="32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3200">
                <a:latin typeface="Tahoma"/>
                <a:cs typeface="Tahoma"/>
              </a:rPr>
              <a:t>How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PPE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will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employee</a:t>
            </a:r>
            <a:endParaRPr sz="32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PPE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can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cannot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do</a:t>
            </a:r>
            <a:endParaRPr sz="32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3200">
                <a:latin typeface="Tahoma"/>
                <a:cs typeface="Tahoma"/>
              </a:rPr>
              <a:t>When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how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wear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PPE</a:t>
            </a:r>
            <a:endParaRPr sz="32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3200">
                <a:latin typeface="Tahoma"/>
                <a:cs typeface="Tahoma"/>
              </a:rPr>
              <a:t>How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signs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wear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tear</a:t>
            </a:r>
            <a:endParaRPr sz="32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3200">
                <a:latin typeface="Tahoma"/>
                <a:cs typeface="Tahoma"/>
              </a:rPr>
              <a:t>How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clean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disinfect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PPE</a:t>
            </a:r>
            <a:endParaRPr sz="3200">
              <a:latin typeface="Tahoma"/>
              <a:cs typeface="Tahoma"/>
            </a:endParaRPr>
          </a:p>
          <a:p>
            <a:pPr marL="469265" marR="748665" indent="-4572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3200">
                <a:latin typeface="Tahoma"/>
                <a:cs typeface="Tahoma"/>
              </a:rPr>
              <a:t>When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PPE</a:t>
            </a:r>
            <a:r>
              <a:rPr dirty="0" sz="3200" spc="-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worn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out</a:t>
            </a:r>
            <a:r>
              <a:rPr dirty="0" sz="3200" spc="-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how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to </a:t>
            </a:r>
            <a:r>
              <a:rPr dirty="0" sz="3200">
                <a:latin typeface="Tahoma"/>
                <a:cs typeface="Tahoma"/>
              </a:rPr>
              <a:t>properly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dispose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PPE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0389" y="182626"/>
            <a:ext cx="444627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10"/>
              <a:t>Responsibilities</a:t>
            </a:r>
            <a:endParaRPr sz="4400"/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5149" y="1151395"/>
            <a:ext cx="7279005" cy="4437380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Employers</a:t>
            </a:r>
            <a:r>
              <a:rPr dirty="0" sz="3200" spc="-1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must:</a:t>
            </a:r>
            <a:endParaRPr sz="32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680"/>
              </a:spcBef>
            </a:pPr>
            <a:r>
              <a:rPr dirty="0" sz="2800">
                <a:latin typeface="Calibri"/>
                <a:cs typeface="Calibri"/>
              </a:rPr>
              <a:t>‒</a:t>
            </a:r>
            <a:r>
              <a:rPr dirty="0" sz="2800" spc="140">
                <a:latin typeface="Calibri"/>
                <a:cs typeface="Calibri"/>
              </a:rPr>
              <a:t> </a:t>
            </a:r>
            <a:r>
              <a:rPr dirty="0" sz="2800">
                <a:latin typeface="Tahoma"/>
                <a:cs typeface="Tahoma"/>
              </a:rPr>
              <a:t>Assess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756285" marR="578485" indent="-287020">
              <a:lnSpc>
                <a:spcPct val="100000"/>
              </a:lnSpc>
              <a:spcBef>
                <a:spcPts val="670"/>
              </a:spcBef>
            </a:pPr>
            <a:r>
              <a:rPr dirty="0" sz="2800">
                <a:latin typeface="Calibri"/>
                <a:cs typeface="Calibri"/>
              </a:rPr>
              <a:t>‒</a:t>
            </a:r>
            <a:r>
              <a:rPr dirty="0" sz="2800" spc="135">
                <a:latin typeface="Calibri"/>
                <a:cs typeface="Calibri"/>
              </a:rPr>
              <a:t> </a:t>
            </a:r>
            <a:r>
              <a:rPr dirty="0" sz="2800">
                <a:latin typeface="Tahoma"/>
                <a:cs typeface="Tahoma"/>
              </a:rPr>
              <a:t>Select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appropriate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PPE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determine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use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</a:pPr>
            <a:r>
              <a:rPr dirty="0" sz="2800">
                <a:latin typeface="Calibri"/>
                <a:cs typeface="Calibri"/>
              </a:rPr>
              <a:t>‒</a:t>
            </a:r>
            <a:r>
              <a:rPr dirty="0" sz="2800" spc="150">
                <a:latin typeface="Calibri"/>
                <a:cs typeface="Calibri"/>
              </a:rPr>
              <a:t> </a:t>
            </a:r>
            <a:r>
              <a:rPr dirty="0" sz="2800">
                <a:latin typeface="Tahoma"/>
                <a:cs typeface="Tahoma"/>
              </a:rPr>
              <a:t>Provide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some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PPE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cost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employee</a:t>
            </a:r>
            <a:endParaRPr sz="2800">
              <a:latin typeface="Tahoma"/>
              <a:cs typeface="Tahoma"/>
            </a:endParaRPr>
          </a:p>
          <a:p>
            <a:pPr marL="756285" marR="336550" indent="-287020">
              <a:lnSpc>
                <a:spcPct val="100000"/>
              </a:lnSpc>
              <a:spcBef>
                <a:spcPts val="675"/>
              </a:spcBef>
            </a:pPr>
            <a:r>
              <a:rPr dirty="0" sz="2800">
                <a:latin typeface="Calibri"/>
                <a:cs typeface="Calibri"/>
              </a:rPr>
              <a:t>‒</a:t>
            </a:r>
            <a:r>
              <a:rPr dirty="0" sz="2800" spc="155">
                <a:latin typeface="Calibri"/>
                <a:cs typeface="Calibri"/>
              </a:rPr>
              <a:t> </a:t>
            </a:r>
            <a:r>
              <a:rPr dirty="0" sz="2800">
                <a:latin typeface="Tahoma"/>
                <a:cs typeface="Tahoma"/>
              </a:rPr>
              <a:t>Make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sure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employee-</a:t>
            </a:r>
            <a:r>
              <a:rPr dirty="0" sz="2800">
                <a:latin typeface="Tahoma"/>
                <a:cs typeface="Tahoma"/>
              </a:rPr>
              <a:t>owned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PPE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35">
                <a:latin typeface="Tahoma"/>
                <a:cs typeface="Tahoma"/>
              </a:rPr>
              <a:t>is </a:t>
            </a:r>
            <a:r>
              <a:rPr dirty="0" sz="2800">
                <a:latin typeface="Tahoma"/>
                <a:cs typeface="Tahoma"/>
              </a:rPr>
              <a:t>adequate,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properly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maintained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10">
                <a:latin typeface="Tahoma"/>
                <a:cs typeface="Tahoma"/>
              </a:rPr>
              <a:t>sanitary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40"/>
              </a:spcBef>
            </a:pPr>
            <a:r>
              <a:rPr dirty="0" sz="2800">
                <a:latin typeface="Calibri"/>
                <a:cs typeface="Calibri"/>
              </a:rPr>
              <a:t>‒</a:t>
            </a:r>
            <a:r>
              <a:rPr dirty="0" sz="2800" spc="120">
                <a:latin typeface="Calibri"/>
                <a:cs typeface="Calibri"/>
              </a:rPr>
              <a:t> </a:t>
            </a:r>
            <a:r>
              <a:rPr dirty="0" sz="2800" spc="-45">
                <a:latin typeface="Tahoma"/>
                <a:cs typeface="Tahoma"/>
              </a:rPr>
              <a:t>Train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enforce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PPE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0389" y="182626"/>
            <a:ext cx="444627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10"/>
              <a:t>Responsibilities</a:t>
            </a:r>
            <a:endParaRPr sz="4400"/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27214"/>
            <a:ext cx="6677659" cy="3088640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Employees</a:t>
            </a:r>
            <a:r>
              <a:rPr dirty="0" sz="3200" spc="-1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must:</a:t>
            </a:r>
            <a:endParaRPr sz="32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Actively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participate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Consistently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PPE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prescribed</a:t>
            </a:r>
            <a:endParaRPr sz="28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Properly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maintain,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inspect,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clean,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store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PPE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Immediately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replace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damaged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PPE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449705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114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334770"/>
            <a:ext cx="629539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PPE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needed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78774" y="2124075"/>
            <a:ext cx="5386705" cy="3600450"/>
            <a:chOff x="1878774" y="2124075"/>
            <a:chExt cx="5386705" cy="36004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8235" y="2133600"/>
              <a:ext cx="5367527" cy="35814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883536" y="2128837"/>
              <a:ext cx="5377180" cy="3590925"/>
            </a:xfrm>
            <a:custGeom>
              <a:avLst/>
              <a:gdLst/>
              <a:ahLst/>
              <a:cxnLst/>
              <a:rect l="l" t="t" r="r" b="b"/>
              <a:pathLst>
                <a:path w="5377180" h="3590925">
                  <a:moveTo>
                    <a:pt x="0" y="3590925"/>
                  </a:moveTo>
                  <a:lnTo>
                    <a:pt x="5377053" y="3590925"/>
                  </a:lnTo>
                  <a:lnTo>
                    <a:pt x="5377053" y="0"/>
                  </a:lnTo>
                  <a:lnTo>
                    <a:pt x="0" y="0"/>
                  </a:lnTo>
                  <a:lnTo>
                    <a:pt x="0" y="35909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651375" y="5747715"/>
            <a:ext cx="26492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Calibri"/>
                <a:cs typeface="Calibri"/>
              </a:rPr>
              <a:t>Southwest </a:t>
            </a:r>
            <a:r>
              <a:rPr dirty="0" sz="800">
                <a:latin typeface="Calibri"/>
                <a:cs typeface="Calibri"/>
              </a:rPr>
              <a:t>OSHA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Training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Institute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Education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Center/elcosh.org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449705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114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69060" y="1325626"/>
            <a:ext cx="629539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PPE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needed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47938" y="2047875"/>
            <a:ext cx="5048250" cy="3790950"/>
            <a:chOff x="2047938" y="2047875"/>
            <a:chExt cx="5048250" cy="37909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7400" y="2057400"/>
              <a:ext cx="5029200" cy="37719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052701" y="2052637"/>
              <a:ext cx="5038725" cy="3781425"/>
            </a:xfrm>
            <a:custGeom>
              <a:avLst/>
              <a:gdLst/>
              <a:ahLst/>
              <a:cxnLst/>
              <a:rect l="l" t="t" r="r" b="b"/>
              <a:pathLst>
                <a:path w="5038725" h="3781425">
                  <a:moveTo>
                    <a:pt x="0" y="3781425"/>
                  </a:moveTo>
                  <a:lnTo>
                    <a:pt x="5038725" y="3781425"/>
                  </a:lnTo>
                  <a:lnTo>
                    <a:pt x="5038725" y="0"/>
                  </a:lnTo>
                  <a:lnTo>
                    <a:pt x="0" y="0"/>
                  </a:lnTo>
                  <a:lnTo>
                    <a:pt x="0" y="37814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883021" y="5855919"/>
            <a:ext cx="12515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Mount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Sinai/CHEP/elcosh.org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449705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114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173226"/>
            <a:ext cx="629539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PPE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needed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49462" y="1971675"/>
            <a:ext cx="5045710" cy="3912870"/>
            <a:chOff x="2049462" y="1971675"/>
            <a:chExt cx="5045710" cy="39128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8924" y="1981200"/>
              <a:ext cx="5026152" cy="389382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054225" y="1976437"/>
              <a:ext cx="5036185" cy="3903345"/>
            </a:xfrm>
            <a:custGeom>
              <a:avLst/>
              <a:gdLst/>
              <a:ahLst/>
              <a:cxnLst/>
              <a:rect l="l" t="t" r="r" b="b"/>
              <a:pathLst>
                <a:path w="5036184" h="3903345">
                  <a:moveTo>
                    <a:pt x="0" y="3903345"/>
                  </a:moveTo>
                  <a:lnTo>
                    <a:pt x="5035677" y="3903345"/>
                  </a:lnTo>
                  <a:lnTo>
                    <a:pt x="5035677" y="0"/>
                  </a:lnTo>
                  <a:lnTo>
                    <a:pt x="0" y="0"/>
                  </a:lnTo>
                  <a:lnTo>
                    <a:pt x="0" y="39033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448805" y="5902248"/>
            <a:ext cx="5949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449705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114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173226"/>
            <a:ext cx="3285490" cy="10020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1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PPE</a:t>
            </a:r>
            <a:r>
              <a:rPr dirty="0" sz="3200" spc="-10">
                <a:latin typeface="Tahoma"/>
                <a:cs typeface="Tahoma"/>
              </a:rPr>
              <a:t> needed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70843" y="1133475"/>
            <a:ext cx="3411854" cy="4751070"/>
            <a:chOff x="4970843" y="1133475"/>
            <a:chExt cx="3411854" cy="47510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0431" y="1143000"/>
              <a:ext cx="3392423" cy="473202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975605" y="1138237"/>
              <a:ext cx="3402329" cy="4741545"/>
            </a:xfrm>
            <a:custGeom>
              <a:avLst/>
              <a:gdLst/>
              <a:ahLst/>
              <a:cxnLst/>
              <a:rect l="l" t="t" r="r" b="b"/>
              <a:pathLst>
                <a:path w="3402329" h="4741545">
                  <a:moveTo>
                    <a:pt x="0" y="4741545"/>
                  </a:moveTo>
                  <a:lnTo>
                    <a:pt x="3401949" y="4741545"/>
                  </a:lnTo>
                  <a:lnTo>
                    <a:pt x="3401949" y="0"/>
                  </a:lnTo>
                  <a:lnTo>
                    <a:pt x="0" y="0"/>
                  </a:lnTo>
                  <a:lnTo>
                    <a:pt x="0" y="47415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677657" y="5913831"/>
            <a:ext cx="6165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579245">
              <a:lnSpc>
                <a:spcPct val="100000"/>
              </a:lnSpc>
              <a:spcBef>
                <a:spcPts val="95"/>
              </a:spcBef>
            </a:pPr>
            <a:r>
              <a:rPr dirty="0"/>
              <a:t>Always</a:t>
            </a:r>
            <a:r>
              <a:rPr dirty="0" spc="-125"/>
              <a:t> </a:t>
            </a:r>
            <a:r>
              <a:rPr dirty="0" spc="-10"/>
              <a:t>Remember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76639"/>
            <a:ext cx="7765415" cy="304990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Employers</a:t>
            </a:r>
            <a:r>
              <a:rPr dirty="0" sz="3200" spc="-1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must:</a:t>
            </a:r>
            <a:endParaRPr sz="32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384"/>
              </a:spcBef>
            </a:pPr>
            <a:r>
              <a:rPr dirty="0" sz="3200">
                <a:latin typeface="Calibri"/>
                <a:cs typeface="Calibri"/>
              </a:rPr>
              <a:t>‒</a:t>
            </a:r>
            <a:r>
              <a:rPr dirty="0" sz="3200" spc="-125">
                <a:latin typeface="Calibri"/>
                <a:cs typeface="Calibri"/>
              </a:rPr>
              <a:t> </a:t>
            </a:r>
            <a:r>
              <a:rPr dirty="0" sz="3200">
                <a:latin typeface="Tahoma"/>
                <a:cs typeface="Tahoma"/>
              </a:rPr>
              <a:t>Assess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workplace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</a:t>
            </a:r>
            <a:endParaRPr sz="3200">
              <a:latin typeface="Tahoma"/>
              <a:cs typeface="Tahoma"/>
            </a:endParaRPr>
          </a:p>
          <a:p>
            <a:pPr marL="756285" marR="5080" indent="-287020">
              <a:lnSpc>
                <a:spcPts val="3460"/>
              </a:lnSpc>
              <a:spcBef>
                <a:spcPts val="815"/>
              </a:spcBef>
            </a:pPr>
            <a:r>
              <a:rPr dirty="0" sz="3200">
                <a:latin typeface="Calibri"/>
                <a:cs typeface="Calibri"/>
              </a:rPr>
              <a:t>‒</a:t>
            </a:r>
            <a:r>
              <a:rPr dirty="0" sz="3200" spc="-130">
                <a:latin typeface="Calibri"/>
                <a:cs typeface="Calibri"/>
              </a:rPr>
              <a:t> </a:t>
            </a: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engineering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practice </a:t>
            </a:r>
            <a:r>
              <a:rPr dirty="0" sz="3200">
                <a:latin typeface="Tahoma"/>
                <a:cs typeface="Tahoma"/>
              </a:rPr>
              <a:t>controls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eliminate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reduce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</a:t>
            </a:r>
            <a:endParaRPr sz="3200">
              <a:latin typeface="Tahoma"/>
              <a:cs typeface="Tahoma"/>
            </a:endParaRPr>
          </a:p>
          <a:p>
            <a:pPr marL="756285" marR="219710" indent="-287020">
              <a:lnSpc>
                <a:spcPts val="3460"/>
              </a:lnSpc>
              <a:spcBef>
                <a:spcPts val="760"/>
              </a:spcBef>
            </a:pPr>
            <a:r>
              <a:rPr dirty="0" sz="3200">
                <a:latin typeface="Calibri"/>
                <a:cs typeface="Calibri"/>
              </a:rPr>
              <a:t>‒</a:t>
            </a:r>
            <a:r>
              <a:rPr dirty="0" sz="3200" spc="-130">
                <a:latin typeface="Calibri"/>
                <a:cs typeface="Calibri"/>
              </a:rPr>
              <a:t> </a:t>
            </a:r>
            <a:r>
              <a:rPr dirty="0" sz="3200">
                <a:latin typeface="Tahoma"/>
                <a:cs typeface="Tahoma"/>
              </a:rPr>
              <a:t>Select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provide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appropriate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PPE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at </a:t>
            </a:r>
            <a:r>
              <a:rPr dirty="0" sz="3200">
                <a:latin typeface="Tahoma"/>
                <a:cs typeface="Tahoma"/>
              </a:rPr>
              <a:t>no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cost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employees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them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8719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378435"/>
            <a:ext cx="7301865" cy="3794125"/>
          </a:xfrm>
          <a:prstGeom prst="rect">
            <a:avLst/>
          </a:prstGeom>
        </p:spPr>
        <p:txBody>
          <a:bodyPr wrap="square" lIns="0" tIns="112395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885"/>
              </a:spcBef>
              <a:buAutoNum type="arabicPeriod"/>
              <a:tabLst>
                <a:tab pos="527050" algn="l"/>
              </a:tabLst>
            </a:pPr>
            <a:r>
              <a:rPr dirty="0" sz="3200">
                <a:latin typeface="Tahoma"/>
                <a:cs typeface="Tahoma"/>
              </a:rPr>
              <a:t>Who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responsible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providing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PPE?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8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employer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employee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20">
                <a:latin typeface="Tahoma"/>
                <a:cs typeface="Tahoma"/>
              </a:rPr>
              <a:t>OSHA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Workers’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Compensation</a:t>
            </a:r>
            <a:endParaRPr sz="28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1685"/>
              </a:spcBef>
              <a:buFont typeface="Tahoma"/>
              <a:buAutoNum type="alphaLcPeriod"/>
            </a:pPr>
            <a:endParaRPr sz="2800">
              <a:latin typeface="Tahoma"/>
              <a:cs typeface="Tahoma"/>
            </a:endParaRPr>
          </a:p>
          <a:p>
            <a:pPr lvl="2" marL="2430780" indent="-488315">
              <a:lnSpc>
                <a:spcPct val="100000"/>
              </a:lnSpc>
              <a:buAutoNum type="alphaLcPeriod"/>
              <a:tabLst>
                <a:tab pos="2430780" algn="l"/>
              </a:tabLst>
            </a:pPr>
            <a:r>
              <a:rPr dirty="0" sz="3200" b="1">
                <a:latin typeface="Tahoma"/>
                <a:cs typeface="Tahoma"/>
              </a:rPr>
              <a:t>The </a:t>
            </a:r>
            <a:r>
              <a:rPr dirty="0" sz="3200" spc="-10" b="1">
                <a:latin typeface="Tahoma"/>
                <a:cs typeface="Tahoma"/>
              </a:rPr>
              <a:t>employer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8719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77721"/>
            <a:ext cx="6521450" cy="38919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6415" marR="5080" indent="-514350">
              <a:lnSpc>
                <a:spcPct val="100000"/>
              </a:lnSpc>
              <a:spcBef>
                <a:spcPts val="105"/>
              </a:spcBef>
              <a:buAutoNum type="arabicPeriod" startAt="2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Common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causes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foot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injuries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include: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crushing,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penetration,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molten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metal,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chemicals,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slippery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surfaces,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sharp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objects.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585"/>
              </a:spcBef>
              <a:buAutoNum type="alphaLcPeriod"/>
              <a:tabLst>
                <a:tab pos="926465" algn="l"/>
              </a:tabLst>
            </a:pPr>
            <a:r>
              <a:rPr dirty="0" sz="2400" spc="-20">
                <a:latin typeface="Tahoma"/>
                <a:cs typeface="Tahoma"/>
              </a:rPr>
              <a:t>True</a:t>
            </a:r>
            <a:endParaRPr sz="24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 spc="-10">
                <a:latin typeface="Tahoma"/>
                <a:cs typeface="Tahoma"/>
              </a:rPr>
              <a:t>False</a:t>
            </a:r>
            <a:endParaRPr sz="24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2375"/>
              </a:spcBef>
              <a:buFont typeface="Tahoma"/>
              <a:buAutoNum type="alphaLcPeriod"/>
            </a:pPr>
            <a:endParaRPr sz="2400">
              <a:latin typeface="Tahoma"/>
              <a:cs typeface="Tahoma"/>
            </a:endParaRPr>
          </a:p>
          <a:p>
            <a:pPr lvl="2" marL="3413125" indent="-365760">
              <a:lnSpc>
                <a:spcPct val="100000"/>
              </a:lnSpc>
              <a:buAutoNum type="alphaLcPeriod"/>
              <a:tabLst>
                <a:tab pos="3413125" algn="l"/>
              </a:tabLst>
            </a:pPr>
            <a:r>
              <a:rPr dirty="0" sz="2400" spc="-20" b="1">
                <a:latin typeface="Tahoma"/>
                <a:cs typeface="Tahoma"/>
              </a:rPr>
              <a:t>True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8719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59740" y="1327150"/>
            <a:ext cx="8242934" cy="4314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7685" marR="22860" indent="-515620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527685" algn="l"/>
              </a:tabLst>
            </a:pPr>
            <a:r>
              <a:rPr dirty="0" sz="3000">
                <a:latin typeface="Tahoma"/>
                <a:cs typeface="Tahoma"/>
              </a:rPr>
              <a:t>Safety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controls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must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meet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following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order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priority:</a:t>
            </a:r>
            <a:endParaRPr sz="3000">
              <a:latin typeface="Tahoma"/>
              <a:cs typeface="Tahoma"/>
            </a:endParaRPr>
          </a:p>
          <a:p>
            <a:pPr lvl="1" marL="927100" indent="-513715">
              <a:lnSpc>
                <a:spcPct val="100000"/>
              </a:lnSpc>
              <a:spcBef>
                <a:spcPts val="63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Substitution,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PPE,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workaround,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administrative</a:t>
            </a:r>
            <a:endParaRPr sz="2600">
              <a:latin typeface="Tahoma"/>
              <a:cs typeface="Tahoma"/>
            </a:endParaRPr>
          </a:p>
          <a:p>
            <a:pPr lvl="1" marL="927100" indent="-513715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Workaround,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stop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work,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PPE,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engineering</a:t>
            </a:r>
            <a:endParaRPr sz="2600">
              <a:latin typeface="Tahoma"/>
              <a:cs typeface="Tahoma"/>
            </a:endParaRPr>
          </a:p>
          <a:p>
            <a:pPr lvl="1" marL="927100" indent="-513715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Stop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work,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PPE,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engineering,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substitution</a:t>
            </a:r>
            <a:endParaRPr sz="2600">
              <a:latin typeface="Tahoma"/>
              <a:cs typeface="Tahoma"/>
            </a:endParaRPr>
          </a:p>
          <a:p>
            <a:pPr lvl="1" marL="927100" indent="-513715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Substitution,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engineering,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administrative,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PPE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2600">
              <a:latin typeface="Tahoma"/>
              <a:cs typeface="Tahoma"/>
            </a:endParaRPr>
          </a:p>
          <a:p>
            <a:pPr marL="2209800" marR="1847850" indent="-370840">
              <a:lnSpc>
                <a:spcPts val="2400"/>
              </a:lnSpc>
            </a:pPr>
            <a:r>
              <a:rPr dirty="0" sz="2500" b="1">
                <a:latin typeface="Tahoma"/>
                <a:cs typeface="Tahoma"/>
              </a:rPr>
              <a:t>d.</a:t>
            </a:r>
            <a:r>
              <a:rPr dirty="0" sz="2500" spc="-75" b="1">
                <a:latin typeface="Tahoma"/>
                <a:cs typeface="Tahoma"/>
              </a:rPr>
              <a:t> </a:t>
            </a:r>
            <a:r>
              <a:rPr dirty="0" sz="2500" b="1">
                <a:latin typeface="Tahoma"/>
                <a:cs typeface="Tahoma"/>
              </a:rPr>
              <a:t>Substitution,</a:t>
            </a:r>
            <a:r>
              <a:rPr dirty="0" sz="2500" spc="-45" b="1">
                <a:latin typeface="Tahoma"/>
                <a:cs typeface="Tahoma"/>
              </a:rPr>
              <a:t> </a:t>
            </a:r>
            <a:r>
              <a:rPr dirty="0" sz="2500" spc="-10" b="1">
                <a:latin typeface="Tahoma"/>
                <a:cs typeface="Tahoma"/>
              </a:rPr>
              <a:t>engineering, </a:t>
            </a:r>
            <a:r>
              <a:rPr dirty="0" sz="2500" b="1">
                <a:latin typeface="Tahoma"/>
                <a:cs typeface="Tahoma"/>
              </a:rPr>
              <a:t>administrative,</a:t>
            </a:r>
            <a:r>
              <a:rPr dirty="0" sz="2500" spc="-90" b="1">
                <a:latin typeface="Tahoma"/>
                <a:cs typeface="Tahoma"/>
              </a:rPr>
              <a:t> </a:t>
            </a:r>
            <a:r>
              <a:rPr dirty="0" sz="2500" b="1">
                <a:latin typeface="Tahoma"/>
                <a:cs typeface="Tahoma"/>
              </a:rPr>
              <a:t>and</a:t>
            </a:r>
            <a:r>
              <a:rPr dirty="0" sz="2500" spc="-114" b="1">
                <a:latin typeface="Tahoma"/>
                <a:cs typeface="Tahoma"/>
              </a:rPr>
              <a:t> </a:t>
            </a:r>
            <a:r>
              <a:rPr dirty="0" sz="2500" spc="-25" b="1">
                <a:latin typeface="Tahoma"/>
                <a:cs typeface="Tahoma"/>
              </a:rPr>
              <a:t>PPE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8719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325626"/>
            <a:ext cx="6471920" cy="42487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4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type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hard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hat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would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provide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most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from </a:t>
            </a:r>
            <a:r>
              <a:rPr dirty="0" sz="3200" spc="-2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electrical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C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E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G</a:t>
            </a:r>
            <a:endParaRPr sz="2800">
              <a:latin typeface="Tahoma"/>
              <a:cs typeface="Tahoma"/>
            </a:endParaRPr>
          </a:p>
          <a:p>
            <a:pPr marL="2635885">
              <a:lnSpc>
                <a:spcPct val="100000"/>
              </a:lnSpc>
              <a:spcBef>
                <a:spcPts val="1750"/>
              </a:spcBef>
            </a:pPr>
            <a:r>
              <a:rPr dirty="0" sz="3200" b="1">
                <a:latin typeface="Tahoma"/>
                <a:cs typeface="Tahoma"/>
              </a:rPr>
              <a:t>c. Class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spc="-50" b="1">
                <a:latin typeface="Tahoma"/>
                <a:cs typeface="Tahoma"/>
              </a:rPr>
              <a:t>E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8719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29257"/>
            <a:ext cx="6736715" cy="374332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525780" marR="85090" indent="-513715">
              <a:lnSpc>
                <a:spcPts val="3460"/>
              </a:lnSpc>
              <a:spcBef>
                <a:spcPts val="535"/>
              </a:spcBef>
              <a:buAutoNum type="arabicPeriod" startAt="5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need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hearing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is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triggered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at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decibel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level?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8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exceeds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80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decibels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exceeds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90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decibels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exceeds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100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decibels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exceeds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110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decibels</a:t>
            </a:r>
            <a:endParaRPr sz="2800">
              <a:latin typeface="Tahoma"/>
              <a:cs typeface="Tahoma"/>
            </a:endParaRPr>
          </a:p>
          <a:p>
            <a:pPr marL="436880">
              <a:lnSpc>
                <a:spcPct val="100000"/>
              </a:lnSpc>
              <a:spcBef>
                <a:spcPts val="3340"/>
              </a:spcBef>
            </a:pPr>
            <a:r>
              <a:rPr dirty="0" sz="3200" b="1">
                <a:latin typeface="Tahoma"/>
                <a:cs typeface="Tahoma"/>
              </a:rPr>
              <a:t>b.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When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it</a:t>
            </a:r>
            <a:r>
              <a:rPr dirty="0" sz="3200" spc="-1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exceeds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90 </a:t>
            </a:r>
            <a:r>
              <a:rPr dirty="0" sz="3200" spc="-10" b="1">
                <a:latin typeface="Tahoma"/>
                <a:cs typeface="Tahoma"/>
              </a:rPr>
              <a:t>decibels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8719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77721"/>
            <a:ext cx="6303645" cy="40132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6415" marR="5080" indent="-514350">
              <a:lnSpc>
                <a:spcPct val="100000"/>
              </a:lnSpc>
              <a:spcBef>
                <a:spcPts val="105"/>
              </a:spcBef>
              <a:buAutoNum type="arabicPeriod" startAt="6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Who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responsible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providing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specialized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footwear?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8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employer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employee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20">
                <a:latin typeface="Tahoma"/>
                <a:cs typeface="Tahoma"/>
              </a:rPr>
              <a:t>OSHA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Insurance</a:t>
            </a:r>
            <a:r>
              <a:rPr dirty="0" sz="2800" spc="-1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companies</a:t>
            </a:r>
            <a:endParaRPr sz="28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355"/>
              </a:spcBef>
              <a:buFont typeface="Tahoma"/>
              <a:buAutoNum type="alphaLcPeriod"/>
            </a:pPr>
            <a:endParaRPr sz="2800">
              <a:latin typeface="Tahoma"/>
              <a:cs typeface="Tahoma"/>
            </a:endParaRPr>
          </a:p>
          <a:p>
            <a:pPr lvl="2" marL="2430780" indent="-488315">
              <a:lnSpc>
                <a:spcPct val="100000"/>
              </a:lnSpc>
              <a:buAutoNum type="alphaLcPeriod"/>
              <a:tabLst>
                <a:tab pos="2430780" algn="l"/>
              </a:tabLst>
            </a:pPr>
            <a:r>
              <a:rPr dirty="0" sz="3200" b="1">
                <a:latin typeface="Tahoma"/>
                <a:cs typeface="Tahoma"/>
              </a:rPr>
              <a:t>The </a:t>
            </a:r>
            <a:r>
              <a:rPr dirty="0" sz="3200" spc="-10" b="1">
                <a:latin typeface="Tahoma"/>
                <a:cs typeface="Tahoma"/>
              </a:rPr>
              <a:t>employer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8719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77721"/>
            <a:ext cx="7018020" cy="4188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6415" marR="5080" indent="-514350">
              <a:lnSpc>
                <a:spcPct val="100000"/>
              </a:lnSpc>
              <a:spcBef>
                <a:spcPts val="105"/>
              </a:spcBef>
              <a:buAutoNum type="arabicPeriod" startAt="7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considered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approved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eye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protection?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8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Sun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glasses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Prescription</a:t>
            </a:r>
            <a:r>
              <a:rPr dirty="0" sz="2800" spc="-1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glasses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Reading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glasses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Glasses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meeting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ANSI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standard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Z87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215"/>
              </a:spcBef>
            </a:pPr>
            <a:endParaRPr sz="2800">
              <a:latin typeface="Tahoma"/>
              <a:cs typeface="Tahoma"/>
            </a:endParaRPr>
          </a:p>
          <a:p>
            <a:pPr marL="156210">
              <a:lnSpc>
                <a:spcPct val="100000"/>
              </a:lnSpc>
            </a:pPr>
            <a:r>
              <a:rPr dirty="0" sz="2800" b="1">
                <a:latin typeface="Tahoma"/>
                <a:cs typeface="Tahoma"/>
              </a:rPr>
              <a:t>d.</a:t>
            </a:r>
            <a:r>
              <a:rPr dirty="0" sz="2800" spc="-10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Glasses</a:t>
            </a:r>
            <a:r>
              <a:rPr dirty="0" sz="2800" spc="-8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meeting</a:t>
            </a:r>
            <a:r>
              <a:rPr dirty="0" sz="2800" spc="-7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ANSI</a:t>
            </a:r>
            <a:r>
              <a:rPr dirty="0" sz="2800" spc="-10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standard</a:t>
            </a:r>
            <a:r>
              <a:rPr dirty="0" sz="2800" spc="-100" b="1">
                <a:latin typeface="Tahoma"/>
                <a:cs typeface="Tahoma"/>
              </a:rPr>
              <a:t> </a:t>
            </a:r>
            <a:r>
              <a:rPr dirty="0" sz="2800" spc="-25" b="1">
                <a:latin typeface="Tahoma"/>
                <a:cs typeface="Tahoma"/>
              </a:rPr>
              <a:t>Z87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8719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Construction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PPE</a:t>
            </a:r>
            <a:r>
              <a:rPr dirty="0" spc="-3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451228"/>
            <a:ext cx="5667375" cy="412305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8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not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considered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PPE?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Rubber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gloves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Glasses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meeting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ANSI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Z87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Sports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shoes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Hearing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muffs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20"/>
              </a:spcBef>
            </a:pPr>
            <a:endParaRPr sz="2800">
              <a:latin typeface="Tahoma"/>
              <a:cs typeface="Tahoma"/>
            </a:endParaRPr>
          </a:p>
          <a:p>
            <a:pPr marL="196723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c. Sports</a:t>
            </a:r>
            <a:r>
              <a:rPr dirty="0" sz="3200" spc="-2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shoes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</dc:creator>
  <dc:title>Slide 1</dc:title>
  <dcterms:created xsi:type="dcterms:W3CDTF">2025-01-27T15:22:02Z</dcterms:created>
  <dcterms:modified xsi:type="dcterms:W3CDTF">2025-01-27T15:22:02Z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2025-01-27T00:00:00Z</vt:filetime>
  </property>
  <property fmtid="{D5CDD505-2E9C-101B-9397-08002B2CF9AE}" pid="5" name="Producer">
    <vt:lpwstr>Microsoft® PowerPoint® for Microsoft 365</vt:lpwstr>
  </property>
</Properties>
</file>