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895570" y="183896"/>
            <a:ext cx="5352859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93875" y="3917696"/>
            <a:ext cx="5556250" cy="1243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0" y="61722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0"/>
                </a:move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lnTo>
                  <a:pt x="9144000" y="0"/>
                </a:lnTo>
                <a:close/>
              </a:path>
            </a:pathLst>
          </a:custGeom>
          <a:solidFill>
            <a:srgbClr val="548E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bg object 18"/>
          <p:cNvSpPr/>
          <p:nvPr/>
        </p:nvSpPr>
        <p:spPr>
          <a:xfrm>
            <a:off x="762" y="6171438"/>
            <a:ext cx="9144000" cy="1905"/>
          </a:xfrm>
          <a:custGeom>
            <a:avLst/>
            <a:gdLst/>
            <a:ahLst/>
            <a:cxnLst/>
            <a:rect l="l" t="t" r="r" b="b"/>
            <a:pathLst>
              <a:path w="9144000" h="1904">
                <a:moveTo>
                  <a:pt x="0" y="0"/>
                </a:moveTo>
                <a:lnTo>
                  <a:pt x="9144000" y="1587"/>
                </a:lnTo>
              </a:path>
            </a:pathLst>
          </a:custGeom>
          <a:ln w="25400">
            <a:solidFill>
              <a:srgbClr val="FF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99774" y="183896"/>
            <a:ext cx="6144450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221739" y="1183029"/>
            <a:ext cx="6989445" cy="21475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4001"/>
            <a:ext cx="2554605" cy="14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29135" y="6525944"/>
            <a:ext cx="2326640" cy="27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Relationship Id="rId3" Type="http://schemas.openxmlformats.org/officeDocument/2006/relationships/image" Target="../media/image8.jp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jpg"/><Relationship Id="rId3" Type="http://schemas.openxmlformats.org/officeDocument/2006/relationships/image" Target="../media/image10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Relationship Id="rId3" Type="http://schemas.openxmlformats.org/officeDocument/2006/relationships/image" Target="../media/image15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Relationship Id="rId3" Type="http://schemas.openxmlformats.org/officeDocument/2006/relationships/image" Target="../media/image20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1.jpg"/><Relationship Id="rId3" Type="http://schemas.openxmlformats.org/officeDocument/2006/relationships/image" Target="../media/image22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jpg"/><Relationship Id="rId3" Type="http://schemas.openxmlformats.org/officeDocument/2006/relationships/image" Target="../media/image24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image" Target="../media/image27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Relationship Id="rId3" Type="http://schemas.openxmlformats.org/officeDocument/2006/relationships/image" Target="../media/image29.jp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jpg"/><Relationship Id="rId4" Type="http://schemas.openxmlformats.org/officeDocument/2006/relationships/image" Target="../media/image33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g"/><Relationship Id="rId3" Type="http://schemas.openxmlformats.org/officeDocument/2006/relationships/image" Target="../media/image35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6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7.png"/><Relationship Id="rId3" Type="http://schemas.openxmlformats.org/officeDocument/2006/relationships/image" Target="../media/image38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9.jpg"/><Relationship Id="rId3" Type="http://schemas.openxmlformats.org/officeDocument/2006/relationships/image" Target="../media/image40.jpg"/><Relationship Id="rId4" Type="http://schemas.openxmlformats.org/officeDocument/2006/relationships/image" Target="../media/image41.jpg"/><Relationship Id="rId5" Type="http://schemas.openxmlformats.org/officeDocument/2006/relationships/image" Target="../media/image42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g"/><Relationship Id="rId3" Type="http://schemas.openxmlformats.org/officeDocument/2006/relationships/image" Target="../media/image45.jpg"/><Relationship Id="rId4" Type="http://schemas.openxmlformats.org/officeDocument/2006/relationships/image" Target="../media/image46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jpg"/><Relationship Id="rId3" Type="http://schemas.openxmlformats.org/officeDocument/2006/relationships/image" Target="../media/image48.jpg"/><Relationship Id="rId4" Type="http://schemas.openxmlformats.org/officeDocument/2006/relationships/image" Target="../media/image49.jp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0.jp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1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2.jpg"/><Relationship Id="rId3" Type="http://schemas.openxmlformats.org/officeDocument/2006/relationships/image" Target="../media/image53.jpg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png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8.jpg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5.jpg"/><Relationship Id="rId3" Type="http://schemas.openxmlformats.org/officeDocument/2006/relationships/image" Target="../media/image56.jpg"/><Relationship Id="rId4" Type="http://schemas.openxmlformats.org/officeDocument/2006/relationships/image" Target="../media/image57.jpg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8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9.jpg"/><Relationship Id="rId3" Type="http://schemas.openxmlformats.org/officeDocument/2006/relationships/image" Target="../media/image60.jpg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1.png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jpg"/><Relationship Id="rId3" Type="http://schemas.openxmlformats.org/officeDocument/2006/relationships/image" Target="../media/image63.jpg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4.jpg"/><Relationship Id="rId3" Type="http://schemas.openxmlformats.org/officeDocument/2006/relationships/image" Target="../media/image65.jpg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6.jpg"/><Relationship Id="rId3" Type="http://schemas.openxmlformats.org/officeDocument/2006/relationships/image" Target="../media/image67.jpg"/></Relationships>
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3943" y="286511"/>
            <a:ext cx="1057655" cy="1456575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459980" y="141731"/>
            <a:ext cx="1226806" cy="1610867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818289" y="2315972"/>
            <a:ext cx="7502525" cy="13677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1010285">
              <a:lnSpc>
                <a:spcPct val="100000"/>
              </a:lnSpc>
              <a:spcBef>
                <a:spcPts val="105"/>
              </a:spcBef>
            </a:pPr>
            <a:r>
              <a:rPr dirty="0" sz="4400" b="1">
                <a:latin typeface="Tahoma"/>
                <a:cs typeface="Tahoma"/>
              </a:rPr>
              <a:t>Materials</a:t>
            </a:r>
            <a:r>
              <a:rPr dirty="0" sz="4400" spc="-90" b="1">
                <a:latin typeface="Tahoma"/>
                <a:cs typeface="Tahoma"/>
              </a:rPr>
              <a:t> </a:t>
            </a:r>
            <a:r>
              <a:rPr dirty="0" sz="4400" spc="-10" b="1">
                <a:latin typeface="Tahoma"/>
                <a:cs typeface="Tahoma"/>
              </a:rPr>
              <a:t>Handling, </a:t>
            </a:r>
            <a:r>
              <a:rPr dirty="0" sz="4400" b="1">
                <a:latin typeface="Tahoma"/>
                <a:cs typeface="Tahoma"/>
              </a:rPr>
              <a:t>Storage,</a:t>
            </a:r>
            <a:r>
              <a:rPr dirty="0" sz="4400" spc="-80" b="1">
                <a:latin typeface="Tahoma"/>
                <a:cs typeface="Tahoma"/>
              </a:rPr>
              <a:t> </a:t>
            </a:r>
            <a:r>
              <a:rPr dirty="0" sz="4400" b="1">
                <a:latin typeface="Tahoma"/>
                <a:cs typeface="Tahoma"/>
              </a:rPr>
              <a:t>Use,</a:t>
            </a:r>
            <a:r>
              <a:rPr dirty="0" sz="4400" spc="-65" b="1">
                <a:latin typeface="Tahoma"/>
                <a:cs typeface="Tahoma"/>
              </a:rPr>
              <a:t> </a:t>
            </a:r>
            <a:r>
              <a:rPr dirty="0" sz="4400" b="1">
                <a:latin typeface="Tahoma"/>
                <a:cs typeface="Tahoma"/>
              </a:rPr>
              <a:t>and</a:t>
            </a:r>
            <a:r>
              <a:rPr dirty="0" sz="4400" spc="-60" b="1">
                <a:latin typeface="Tahoma"/>
                <a:cs typeface="Tahoma"/>
              </a:rPr>
              <a:t> </a:t>
            </a:r>
            <a:r>
              <a:rPr dirty="0" sz="4400" spc="-10" b="1">
                <a:latin typeface="Tahoma"/>
                <a:cs typeface="Tahoma"/>
              </a:rPr>
              <a:t>Disposal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06550" marR="5080" indent="-1594485">
              <a:lnSpc>
                <a:spcPct val="100000"/>
              </a:lnSpc>
              <a:spcBef>
                <a:spcPts val="95"/>
              </a:spcBef>
            </a:pPr>
            <a:r>
              <a:rPr dirty="0" sz="4000" spc="-35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-5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Construction Outreach</a:t>
            </a:r>
            <a:endParaRPr sz="4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26719" y="177270"/>
            <a:ext cx="7289165" cy="12439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397635" marR="5080" indent="-1385570">
              <a:lnSpc>
                <a:spcPct val="100000"/>
              </a:lnSpc>
              <a:spcBef>
                <a:spcPts val="95"/>
              </a:spcBef>
            </a:pPr>
            <a:r>
              <a:rPr dirty="0"/>
              <a:t>Materials</a:t>
            </a:r>
            <a:r>
              <a:rPr dirty="0" spc="-140"/>
              <a:t> </a:t>
            </a:r>
            <a:r>
              <a:rPr dirty="0"/>
              <a:t>Handling,</a:t>
            </a:r>
            <a:r>
              <a:rPr dirty="0" spc="-140"/>
              <a:t> </a:t>
            </a:r>
            <a:r>
              <a:rPr dirty="0" spc="-10"/>
              <a:t>Storage, </a:t>
            </a:r>
            <a:r>
              <a:rPr dirty="0"/>
              <a:t>Use,</a:t>
            </a:r>
            <a:r>
              <a:rPr dirty="0" spc="-55"/>
              <a:t> </a:t>
            </a:r>
            <a:r>
              <a:rPr dirty="0"/>
              <a:t>and</a:t>
            </a:r>
            <a:r>
              <a:rPr dirty="0" spc="-45"/>
              <a:t> </a:t>
            </a:r>
            <a:r>
              <a:rPr dirty="0" spc="-10"/>
              <a:t>Disposal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8" y="1683726"/>
            <a:ext cx="6997700" cy="394144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Overview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25">
                <a:latin typeface="Tahoma"/>
                <a:cs typeface="Tahoma"/>
              </a:rPr>
              <a:t>Types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handling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equipment.</a:t>
            </a:r>
            <a:endParaRPr sz="2800">
              <a:latin typeface="Tahoma"/>
              <a:cs typeface="Tahoma"/>
            </a:endParaRPr>
          </a:p>
          <a:p>
            <a:pPr lvl="1" marL="755015" marR="1082675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associated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handling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activities</a:t>
            </a:r>
            <a:endParaRPr sz="2800">
              <a:latin typeface="Tahoma"/>
              <a:cs typeface="Tahoma"/>
            </a:endParaRPr>
          </a:p>
          <a:p>
            <a:pPr lvl="1" marL="755015" marR="3111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Prevention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associated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with </a:t>
            </a:r>
            <a:r>
              <a:rPr dirty="0" sz="2800" spc="-2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material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handling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</a:t>
            </a:r>
            <a:endParaRPr sz="28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requirements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handling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7714" y="122713"/>
            <a:ext cx="506920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10"/>
              <a:t>Equipment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86488" y="1747687"/>
            <a:ext cx="187769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>
                <a:solidFill>
                  <a:srgbClr val="006FC0"/>
                </a:solidFill>
                <a:latin typeface="Tahoma"/>
                <a:cs typeface="Tahoma"/>
              </a:rPr>
              <a:t>Conveyors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9426" y="2320670"/>
            <a:ext cx="2952750" cy="3079750"/>
            <a:chOff x="749426" y="2320670"/>
            <a:chExt cx="2952750" cy="30797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58951" y="2330195"/>
              <a:ext cx="2933699" cy="306019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54189" y="2325433"/>
              <a:ext cx="2943225" cy="3070225"/>
            </a:xfrm>
            <a:custGeom>
              <a:avLst/>
              <a:gdLst/>
              <a:ahLst/>
              <a:cxnLst/>
              <a:rect l="l" t="t" r="r" b="b"/>
              <a:pathLst>
                <a:path w="2943225" h="3070225">
                  <a:moveTo>
                    <a:pt x="0" y="0"/>
                  </a:moveTo>
                  <a:lnTo>
                    <a:pt x="2943225" y="0"/>
                  </a:lnTo>
                  <a:lnTo>
                    <a:pt x="2943225" y="3069717"/>
                  </a:lnTo>
                  <a:lnTo>
                    <a:pt x="0" y="306971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31511" y="5451793"/>
            <a:ext cx="5949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154436" y="1249763"/>
            <a:ext cx="2992120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 indent="714375">
              <a:lnSpc>
                <a:spcPct val="100000"/>
              </a:lnSpc>
              <a:spcBef>
                <a:spcPts val="105"/>
              </a:spcBef>
            </a:pPr>
            <a:r>
              <a:rPr dirty="0" sz="3200" spc="-10">
                <a:solidFill>
                  <a:srgbClr val="006FC0"/>
                </a:solidFill>
                <a:latin typeface="Tahoma"/>
                <a:cs typeface="Tahoma"/>
              </a:rPr>
              <a:t>Powered </a:t>
            </a:r>
            <a:r>
              <a:rPr dirty="0" sz="3200">
                <a:solidFill>
                  <a:srgbClr val="006FC0"/>
                </a:solidFill>
                <a:latin typeface="Tahoma"/>
                <a:cs typeface="Tahoma"/>
              </a:rPr>
              <a:t>Industrial</a:t>
            </a:r>
            <a:r>
              <a:rPr dirty="0" sz="3200" spc="-145">
                <a:solidFill>
                  <a:srgbClr val="006FC0"/>
                </a:solidFill>
                <a:latin typeface="Tahoma"/>
                <a:cs typeface="Tahoma"/>
              </a:rPr>
              <a:t> </a:t>
            </a:r>
            <a:r>
              <a:rPr dirty="0" sz="3200" spc="-40">
                <a:solidFill>
                  <a:srgbClr val="006FC0"/>
                </a:solidFill>
                <a:latin typeface="Tahoma"/>
                <a:cs typeface="Tahoma"/>
              </a:rPr>
              <a:t>Trucks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585334" y="2334386"/>
            <a:ext cx="4083685" cy="3067050"/>
            <a:chOff x="4585334" y="2334386"/>
            <a:chExt cx="4083685" cy="306705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594859" y="2343911"/>
              <a:ext cx="4064507" cy="304798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590097" y="2339149"/>
              <a:ext cx="4074160" cy="3057525"/>
            </a:xfrm>
            <a:custGeom>
              <a:avLst/>
              <a:gdLst/>
              <a:ahLst/>
              <a:cxnLst/>
              <a:rect l="l" t="t" r="r" b="b"/>
              <a:pathLst>
                <a:path w="4074159" h="3057525">
                  <a:moveTo>
                    <a:pt x="0" y="0"/>
                  </a:moveTo>
                  <a:lnTo>
                    <a:pt x="4074033" y="0"/>
                  </a:lnTo>
                  <a:lnTo>
                    <a:pt x="4074033" y="3057525"/>
                  </a:lnTo>
                  <a:lnTo>
                    <a:pt x="0" y="3057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7605626" y="5428207"/>
            <a:ext cx="97345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TEEX-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037714" y="122713"/>
            <a:ext cx="506920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0"/>
              <a:t> </a:t>
            </a:r>
            <a:r>
              <a:rPr dirty="0" spc="-10"/>
              <a:t>Equipment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714541" y="1282445"/>
            <a:ext cx="124523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>
                <a:solidFill>
                  <a:srgbClr val="006FC0"/>
                </a:solidFill>
                <a:latin typeface="Tahoma"/>
                <a:cs typeface="Tahoma"/>
              </a:rPr>
              <a:t>Cranes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811911" y="1936623"/>
            <a:ext cx="3053715" cy="3559810"/>
            <a:chOff x="811911" y="1936623"/>
            <a:chExt cx="3053715" cy="35598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1436" y="1946148"/>
              <a:ext cx="3034284" cy="3540252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816673" y="1941385"/>
              <a:ext cx="3044190" cy="3550285"/>
            </a:xfrm>
            <a:custGeom>
              <a:avLst/>
              <a:gdLst/>
              <a:ahLst/>
              <a:cxnLst/>
              <a:rect l="l" t="t" r="r" b="b"/>
              <a:pathLst>
                <a:path w="3044190" h="3550285">
                  <a:moveTo>
                    <a:pt x="0" y="0"/>
                  </a:moveTo>
                  <a:lnTo>
                    <a:pt x="3043809" y="0"/>
                  </a:lnTo>
                  <a:lnTo>
                    <a:pt x="3043809" y="3549777"/>
                  </a:lnTo>
                  <a:lnTo>
                    <a:pt x="0" y="354977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830347" y="553355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5893537" y="1310155"/>
            <a:ext cx="1073150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 spc="-10">
                <a:solidFill>
                  <a:srgbClr val="006FC0"/>
                </a:solidFill>
                <a:latin typeface="Tahoma"/>
                <a:cs typeface="Tahoma"/>
              </a:rPr>
              <a:t>Slings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4410075" y="1936623"/>
            <a:ext cx="4093210" cy="3074670"/>
            <a:chOff x="4410075" y="1936623"/>
            <a:chExt cx="4093210" cy="3074670"/>
          </a:xfrm>
        </p:grpSpPr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19600" y="1946160"/>
              <a:ext cx="4073651" cy="3055607"/>
            </a:xfrm>
            <a:prstGeom prst="rect">
              <a:avLst/>
            </a:prstGeom>
          </p:spPr>
        </p:pic>
        <p:sp>
          <p:nvSpPr>
            <p:cNvPr id="11" name="object 11" descr=""/>
            <p:cNvSpPr/>
            <p:nvPr/>
          </p:nvSpPr>
          <p:spPr>
            <a:xfrm>
              <a:off x="4414837" y="1941385"/>
              <a:ext cx="4083685" cy="3065145"/>
            </a:xfrm>
            <a:custGeom>
              <a:avLst/>
              <a:gdLst/>
              <a:ahLst/>
              <a:cxnLst/>
              <a:rect l="l" t="t" r="r" b="b"/>
              <a:pathLst>
                <a:path w="4083684" h="3065145">
                  <a:moveTo>
                    <a:pt x="0" y="0"/>
                  </a:moveTo>
                  <a:lnTo>
                    <a:pt x="4083177" y="0"/>
                  </a:lnTo>
                  <a:lnTo>
                    <a:pt x="4083177" y="3065145"/>
                  </a:lnTo>
                  <a:lnTo>
                    <a:pt x="0" y="30651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/>
          <p:nvPr/>
        </p:nvSpPr>
        <p:spPr>
          <a:xfrm>
            <a:off x="7857929" y="5026929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3" name="object 13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4" name="object 14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16762" y="122713"/>
            <a:ext cx="8109584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Factors</a:t>
            </a:r>
            <a:r>
              <a:rPr dirty="0" spc="-120"/>
              <a:t> </a:t>
            </a:r>
            <a:r>
              <a:rPr dirty="0"/>
              <a:t>Contributing</a:t>
            </a:r>
            <a:r>
              <a:rPr dirty="0" spc="-95"/>
              <a:t> </a:t>
            </a:r>
            <a:r>
              <a:rPr dirty="0"/>
              <a:t>to</a:t>
            </a:r>
            <a:r>
              <a:rPr dirty="0" spc="-150"/>
              <a:t> </a:t>
            </a:r>
            <a:r>
              <a:rPr dirty="0" spc="-10"/>
              <a:t>Injuries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78839" y="1139932"/>
            <a:ext cx="7204709" cy="156210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3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Weight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bulkiness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21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Bending,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twisting,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turning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movements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56360" y="2962655"/>
            <a:ext cx="2529839" cy="276301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428114" y="5725235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334000" y="2924555"/>
            <a:ext cx="2666999" cy="2763011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7325771" y="5702771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040889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016" y="944390"/>
            <a:ext cx="6365240" cy="156210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3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Improper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operation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equipment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21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Accumulated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materials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clutter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6275" y="3429000"/>
            <a:ext cx="2796539" cy="178917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10328" y="3429000"/>
            <a:ext cx="2985515" cy="1778507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4141172" y="5338611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040889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016" y="1224343"/>
            <a:ext cx="6266180" cy="225742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Unsafe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conditions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materials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or </a:t>
            </a:r>
            <a:r>
              <a:rPr dirty="0" sz="3200" spc="-10">
                <a:latin typeface="Tahoma"/>
                <a:cs typeface="Tahoma"/>
              </a:rPr>
              <a:t>containers</a:t>
            </a:r>
            <a:endParaRPr sz="3200">
              <a:latin typeface="Tahoma"/>
              <a:cs typeface="Tahoma"/>
            </a:endParaRPr>
          </a:p>
          <a:p>
            <a:pPr marL="355600" marR="194310" indent="-343535">
              <a:lnSpc>
                <a:spcPct val="100000"/>
              </a:lnSpc>
              <a:spcBef>
                <a:spcPts val="22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Flammability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toxicity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some </a:t>
            </a:r>
            <a:r>
              <a:rPr dirty="0" sz="3200" spc="-10">
                <a:latin typeface="Tahoma"/>
                <a:cs typeface="Tahoma"/>
              </a:rPr>
              <a:t>materials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724400" y="3279647"/>
            <a:ext cx="3160776" cy="2279904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081936" y="5596102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719637" y="3274885"/>
            <a:ext cx="3170555" cy="2289810"/>
          </a:xfrm>
          <a:custGeom>
            <a:avLst/>
            <a:gdLst/>
            <a:ahLst/>
            <a:cxnLst/>
            <a:rect l="l" t="t" r="r" b="b"/>
            <a:pathLst>
              <a:path w="3170554" h="2289810">
                <a:moveTo>
                  <a:pt x="0" y="0"/>
                </a:moveTo>
                <a:lnTo>
                  <a:pt x="3170301" y="0"/>
                </a:lnTo>
                <a:lnTo>
                  <a:pt x="3170301" y="2289429"/>
                </a:lnTo>
                <a:lnTo>
                  <a:pt x="0" y="2289429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040889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816" y="932540"/>
            <a:ext cx="4020820" cy="302514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3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Weight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materials</a:t>
            </a:r>
            <a:endParaRPr sz="32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221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Binding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ties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other </a:t>
            </a:r>
            <a:r>
              <a:rPr dirty="0" sz="3200">
                <a:latin typeface="Tahoma"/>
                <a:cs typeface="Tahoma"/>
              </a:rPr>
              <a:t>devices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that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secure </a:t>
            </a:r>
            <a:r>
              <a:rPr dirty="0" sz="3200">
                <a:latin typeface="Tahoma"/>
                <a:cs typeface="Tahoma"/>
              </a:rPr>
              <a:t>bundles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or</a:t>
            </a:r>
            <a:endParaRPr sz="3200">
              <a:latin typeface="Tahoma"/>
              <a:cs typeface="Tahoma"/>
            </a:endParaRPr>
          </a:p>
          <a:p>
            <a:pPr marL="355600">
              <a:lnSpc>
                <a:spcPts val="3835"/>
              </a:lnSpc>
            </a:pPr>
            <a:r>
              <a:rPr dirty="0" sz="3200">
                <a:latin typeface="Tahoma"/>
                <a:cs typeface="Tahoma"/>
              </a:rPr>
              <a:t>bound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materials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59196" y="1338072"/>
            <a:ext cx="2734055" cy="176021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825231" y="3095857"/>
            <a:ext cx="5956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5754433" y="1333309"/>
            <a:ext cx="2743835" cy="1769745"/>
          </a:xfrm>
          <a:custGeom>
            <a:avLst/>
            <a:gdLst/>
            <a:ahLst/>
            <a:cxnLst/>
            <a:rect l="l" t="t" r="r" b="b"/>
            <a:pathLst>
              <a:path w="2743834" h="1769745">
                <a:moveTo>
                  <a:pt x="0" y="0"/>
                </a:moveTo>
                <a:lnTo>
                  <a:pt x="2743580" y="0"/>
                </a:lnTo>
                <a:lnTo>
                  <a:pt x="2743580" y="1769745"/>
                </a:lnTo>
                <a:lnTo>
                  <a:pt x="0" y="1769745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759196" y="3703320"/>
            <a:ext cx="2734043" cy="1827275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7850631" y="5555808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040889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021581"/>
            <a:ext cx="7051040" cy="204978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3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Falling</a:t>
            </a:r>
            <a:r>
              <a:rPr dirty="0" sz="3200" spc="-20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objects</a:t>
            </a:r>
            <a:endParaRPr sz="3200">
              <a:latin typeface="Tahoma"/>
              <a:cs typeface="Tahoma"/>
            </a:endParaRPr>
          </a:p>
          <a:p>
            <a:pPr marL="355600" marR="5080" indent="-342900">
              <a:lnSpc>
                <a:spcPct val="100000"/>
              </a:lnSpc>
              <a:spcBef>
                <a:spcPts val="221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Lifting,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pushing,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pulling,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otherwise </a:t>
            </a:r>
            <a:r>
              <a:rPr dirty="0" sz="3200">
                <a:latin typeface="Tahoma"/>
                <a:cs typeface="Tahoma"/>
              </a:rPr>
              <a:t>manually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moving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large,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heavy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items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43000" y="3366515"/>
            <a:ext cx="2805683" cy="2378963"/>
          </a:xfrm>
          <a:prstGeom prst="rect">
            <a:avLst/>
          </a:prstGeom>
        </p:spPr>
      </p:pic>
      <p:pic>
        <p:nvPicPr>
          <p:cNvPr id="5" name="object 5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214364" y="3353815"/>
            <a:ext cx="1752091" cy="2421128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1184253" y="5771109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  <p:sp>
        <p:nvSpPr>
          <p:cNvPr id="7" name="object 7" descr=""/>
          <p:cNvSpPr txBox="1"/>
          <p:nvPr/>
        </p:nvSpPr>
        <p:spPr>
          <a:xfrm>
            <a:off x="7287259" y="5783813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040889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932541"/>
            <a:ext cx="7700645" cy="1562100"/>
          </a:xfrm>
          <a:prstGeom prst="rect">
            <a:avLst/>
          </a:prstGeom>
        </p:spPr>
        <p:txBody>
          <a:bodyPr wrap="square" lIns="0" tIns="2927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23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Improperly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stacked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materials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221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40">
                <a:latin typeface="Tahoma"/>
                <a:cs typeface="Tahoma"/>
              </a:rPr>
              <a:t>Struck-</a:t>
            </a:r>
            <a:r>
              <a:rPr dirty="0" sz="3200">
                <a:latin typeface="Tahoma"/>
                <a:cs typeface="Tahoma"/>
              </a:rPr>
              <a:t>by</a:t>
            </a:r>
            <a:r>
              <a:rPr dirty="0" sz="3200" spc="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caught-</a:t>
            </a:r>
            <a:r>
              <a:rPr dirty="0" sz="3200" spc="-10">
                <a:latin typeface="Tahoma"/>
                <a:cs typeface="Tahoma"/>
              </a:rPr>
              <a:t>in/-</a:t>
            </a:r>
            <a:r>
              <a:rPr dirty="0" sz="3200">
                <a:latin typeface="Tahoma"/>
                <a:cs typeface="Tahoma"/>
              </a:rPr>
              <a:t>between</a:t>
            </a:r>
            <a:r>
              <a:rPr dirty="0" sz="3200" spc="-10">
                <a:latin typeface="Tahoma"/>
                <a:cs typeface="Tahoma"/>
              </a:rPr>
              <a:t> hazards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49300" y="2873755"/>
            <a:ext cx="3530600" cy="2654300"/>
            <a:chOff x="749300" y="2873755"/>
            <a:chExt cx="3530600" cy="26543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62000" y="2886456"/>
              <a:ext cx="3505187" cy="26288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755650" y="2880105"/>
              <a:ext cx="3517900" cy="2641600"/>
            </a:xfrm>
            <a:custGeom>
              <a:avLst/>
              <a:gdLst/>
              <a:ahLst/>
              <a:cxnLst/>
              <a:rect l="l" t="t" r="r" b="b"/>
              <a:pathLst>
                <a:path w="3517900" h="2641600">
                  <a:moveTo>
                    <a:pt x="0" y="0"/>
                  </a:moveTo>
                  <a:lnTo>
                    <a:pt x="3517900" y="0"/>
                  </a:lnTo>
                  <a:lnTo>
                    <a:pt x="3517900" y="2641600"/>
                  </a:lnTo>
                  <a:lnTo>
                    <a:pt x="0" y="26416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791075" y="2864739"/>
            <a:ext cx="3524250" cy="2647950"/>
            <a:chOff x="4791075" y="2864739"/>
            <a:chExt cx="3524250" cy="264795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0600" y="2874264"/>
              <a:ext cx="3505199" cy="262889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795837" y="2869501"/>
              <a:ext cx="3514725" cy="2638425"/>
            </a:xfrm>
            <a:custGeom>
              <a:avLst/>
              <a:gdLst/>
              <a:ahLst/>
              <a:cxnLst/>
              <a:rect l="l" t="t" r="r" b="b"/>
              <a:pathLst>
                <a:path w="3514725" h="2638425">
                  <a:moveTo>
                    <a:pt x="0" y="0"/>
                  </a:moveTo>
                  <a:lnTo>
                    <a:pt x="3514725" y="0"/>
                  </a:lnTo>
                  <a:lnTo>
                    <a:pt x="3514725" y="2638425"/>
                  </a:lnTo>
                  <a:lnTo>
                    <a:pt x="0" y="26384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854322" y="5689993"/>
            <a:ext cx="14331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-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06502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Injuries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212494"/>
            <a:ext cx="6913245" cy="353822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30">
                <a:latin typeface="Tahoma"/>
                <a:cs typeface="Tahoma"/>
              </a:rPr>
              <a:t>Types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injuries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commonly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reported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211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Sprains,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strains,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tears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163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Soreness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pain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163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Bruises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contusions</a:t>
            </a:r>
            <a:endParaRPr sz="2800">
              <a:latin typeface="Tahoma"/>
              <a:cs typeface="Tahoma"/>
            </a:endParaRPr>
          </a:p>
          <a:p>
            <a:pPr lvl="1" marL="755015" marR="2759710" indent="-285750">
              <a:lnSpc>
                <a:spcPct val="100000"/>
              </a:lnSpc>
              <a:spcBef>
                <a:spcPts val="163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Cuts,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lacerations,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 spc="-10">
                <a:latin typeface="Tahoma"/>
                <a:cs typeface="Tahoma"/>
              </a:rPr>
              <a:t>punctures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934075" y="2035682"/>
            <a:ext cx="1924050" cy="2581275"/>
            <a:chOff x="5934075" y="2035682"/>
            <a:chExt cx="1924050" cy="258127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943600" y="2045207"/>
              <a:ext cx="1904999" cy="256184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938837" y="2040445"/>
              <a:ext cx="1914525" cy="2571750"/>
            </a:xfrm>
            <a:custGeom>
              <a:avLst/>
              <a:gdLst/>
              <a:ahLst/>
              <a:cxnLst/>
              <a:rect l="l" t="t" r="r" b="b"/>
              <a:pathLst>
                <a:path w="1914525" h="2571750">
                  <a:moveTo>
                    <a:pt x="0" y="0"/>
                  </a:moveTo>
                  <a:lnTo>
                    <a:pt x="1914525" y="0"/>
                  </a:lnTo>
                  <a:lnTo>
                    <a:pt x="1914525" y="2571369"/>
                  </a:lnTo>
                  <a:lnTo>
                    <a:pt x="0" y="257136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192930" y="4632627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06502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Injuries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95361" y="1189075"/>
            <a:ext cx="4523740" cy="324548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188595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Examples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events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or </a:t>
            </a:r>
            <a:r>
              <a:rPr dirty="0" sz="3200">
                <a:latin typeface="Tahoma"/>
                <a:cs typeface="Tahoma"/>
              </a:rPr>
              <a:t>exposures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leading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to </a:t>
            </a:r>
            <a:r>
              <a:rPr dirty="0" sz="3200" spc="-10">
                <a:latin typeface="Tahoma"/>
                <a:cs typeface="Tahoma"/>
              </a:rPr>
              <a:t>injuries</a:t>
            </a:r>
            <a:endParaRPr sz="3200">
              <a:latin typeface="Tahoma"/>
              <a:cs typeface="Tahoma"/>
            </a:endParaRPr>
          </a:p>
          <a:p>
            <a:pPr lvl="1" marL="755015" marR="558800" indent="-285750">
              <a:lnSpc>
                <a:spcPct val="100000"/>
              </a:lnSpc>
              <a:spcBef>
                <a:spcPts val="211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Contact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objects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163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 spc="-25">
                <a:latin typeface="Tahoma"/>
                <a:cs typeface="Tahoma"/>
              </a:rPr>
              <a:t>Transportation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incidents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52514" y="4616551"/>
            <a:ext cx="5322570" cy="87884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9085" marR="5080" indent="-28702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Arial"/>
                <a:cs typeface="Arial"/>
              </a:rPr>
              <a:t>–</a:t>
            </a:r>
            <a:r>
              <a:rPr dirty="0" sz="2800" spc="-145">
                <a:latin typeface="Arial"/>
                <a:cs typeface="Arial"/>
              </a:rPr>
              <a:t> </a:t>
            </a: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harmful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substances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environments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87796" y="1359408"/>
            <a:ext cx="2510027" cy="1882139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7823706" y="3236385"/>
            <a:ext cx="5956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/>
          <p:nvPr/>
        </p:nvSpPr>
        <p:spPr>
          <a:xfrm>
            <a:off x="5983033" y="1354645"/>
            <a:ext cx="2519680" cy="1891664"/>
          </a:xfrm>
          <a:custGeom>
            <a:avLst/>
            <a:gdLst/>
            <a:ahLst/>
            <a:cxnLst/>
            <a:rect l="l" t="t" r="r" b="b"/>
            <a:pathLst>
              <a:path w="2519679" h="1891664">
                <a:moveTo>
                  <a:pt x="0" y="0"/>
                </a:moveTo>
                <a:lnTo>
                  <a:pt x="2519553" y="0"/>
                </a:lnTo>
                <a:lnTo>
                  <a:pt x="2519553" y="1891664"/>
                </a:lnTo>
                <a:lnTo>
                  <a:pt x="0" y="1891664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98207" y="3602735"/>
            <a:ext cx="1499615" cy="2048255"/>
          </a:xfrm>
          <a:prstGeom prst="rect">
            <a:avLst/>
          </a:prstGeom>
        </p:spPr>
      </p:pic>
      <p:sp>
        <p:nvSpPr>
          <p:cNvPr id="9" name="object 9" descr=""/>
          <p:cNvSpPr txBox="1"/>
          <p:nvPr/>
        </p:nvSpPr>
        <p:spPr>
          <a:xfrm>
            <a:off x="7849392" y="5663106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06502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Injuries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50292" y="1214018"/>
            <a:ext cx="3330575" cy="21463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9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800">
                <a:latin typeface="Tahoma"/>
                <a:cs typeface="Tahoma"/>
              </a:rPr>
              <a:t>Falls,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slips,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trips,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loss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balance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163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Repetitive</a:t>
            </a:r>
            <a:r>
              <a:rPr dirty="0" sz="2800" spc="-1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motion</a:t>
            </a:r>
            <a:endParaRPr sz="28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spcBef>
                <a:spcPts val="163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 spc="-10">
                <a:latin typeface="Tahoma"/>
                <a:cs typeface="Tahoma"/>
              </a:rPr>
              <a:t>Overexertion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816600" y="1282700"/>
            <a:ext cx="2692400" cy="1368425"/>
            <a:chOff x="5816600" y="1282700"/>
            <a:chExt cx="2692400" cy="136842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29300" y="1295400"/>
              <a:ext cx="2666999" cy="134264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822950" y="1289050"/>
              <a:ext cx="2679700" cy="1355725"/>
            </a:xfrm>
            <a:custGeom>
              <a:avLst/>
              <a:gdLst/>
              <a:ahLst/>
              <a:cxnLst/>
              <a:rect l="l" t="t" r="r" b="b"/>
              <a:pathLst>
                <a:path w="2679700" h="1355725">
                  <a:moveTo>
                    <a:pt x="0" y="0"/>
                  </a:moveTo>
                  <a:lnTo>
                    <a:pt x="2679700" y="0"/>
                  </a:lnTo>
                  <a:lnTo>
                    <a:pt x="2679700" y="1355344"/>
                  </a:lnTo>
                  <a:lnTo>
                    <a:pt x="0" y="1355344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866036" y="2632805"/>
            <a:ext cx="5956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819775" y="2962275"/>
            <a:ext cx="2663190" cy="2783840"/>
            <a:chOff x="5819775" y="2962275"/>
            <a:chExt cx="2663190" cy="278384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29300" y="2971800"/>
              <a:ext cx="2644127" cy="276453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824537" y="2967037"/>
              <a:ext cx="2653665" cy="2774315"/>
            </a:xfrm>
            <a:custGeom>
              <a:avLst/>
              <a:gdLst/>
              <a:ahLst/>
              <a:cxnLst/>
              <a:rect l="l" t="t" r="r" b="b"/>
              <a:pathLst>
                <a:path w="2653665" h="2774315">
                  <a:moveTo>
                    <a:pt x="0" y="0"/>
                  </a:moveTo>
                  <a:lnTo>
                    <a:pt x="2653665" y="0"/>
                  </a:lnTo>
                  <a:lnTo>
                    <a:pt x="2653665" y="2774061"/>
                  </a:lnTo>
                  <a:lnTo>
                    <a:pt x="0" y="277406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848243" y="5757674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12140" y="1280224"/>
            <a:ext cx="5340985" cy="3953510"/>
          </a:xfrm>
          <a:prstGeom prst="rect">
            <a:avLst/>
          </a:prstGeom>
        </p:spPr>
        <p:txBody>
          <a:bodyPr wrap="square" lIns="0" tIns="6286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49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Moving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materials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manually</a:t>
            </a:r>
            <a:endParaRPr sz="3200">
              <a:latin typeface="Tahoma"/>
              <a:cs typeface="Tahoma"/>
            </a:endParaRPr>
          </a:p>
          <a:p>
            <a:pPr lvl="1" marL="755015" marR="561975" indent="-285750">
              <a:lnSpc>
                <a:spcPts val="3030"/>
              </a:lnSpc>
              <a:spcBef>
                <a:spcPts val="71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devices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assist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with </a:t>
            </a:r>
            <a:r>
              <a:rPr dirty="0" sz="2800" spc="-2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holding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loads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158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Wear</a:t>
            </a:r>
            <a:r>
              <a:rPr dirty="0" sz="2800" spc="-15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PPE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163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lifting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technique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163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Seek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help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oversized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loads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163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blocking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materials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302883" y="3289934"/>
            <a:ext cx="2152650" cy="1842135"/>
            <a:chOff x="6302883" y="3289934"/>
            <a:chExt cx="2152650" cy="184213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12420" y="3299459"/>
              <a:ext cx="2133586" cy="181872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307645" y="3294697"/>
              <a:ext cx="2143125" cy="1832610"/>
            </a:xfrm>
            <a:custGeom>
              <a:avLst/>
              <a:gdLst/>
              <a:ahLst/>
              <a:cxnLst/>
              <a:rect l="l" t="t" r="r" b="b"/>
              <a:pathLst>
                <a:path w="2143125" h="1832610">
                  <a:moveTo>
                    <a:pt x="0" y="0"/>
                  </a:moveTo>
                  <a:lnTo>
                    <a:pt x="2143124" y="0"/>
                  </a:lnTo>
                  <a:lnTo>
                    <a:pt x="2143124" y="1832229"/>
                  </a:lnTo>
                  <a:lnTo>
                    <a:pt x="0" y="183222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6302883" y="1541907"/>
            <a:ext cx="2152650" cy="1488440"/>
            <a:chOff x="6302883" y="1541907"/>
            <a:chExt cx="2152650" cy="148844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12408" y="1551432"/>
              <a:ext cx="2133587" cy="146913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307645" y="1546669"/>
              <a:ext cx="2143125" cy="1478915"/>
            </a:xfrm>
            <a:custGeom>
              <a:avLst/>
              <a:gdLst/>
              <a:ahLst/>
              <a:cxnLst/>
              <a:rect l="l" t="t" r="r" b="b"/>
              <a:pathLst>
                <a:path w="2143125" h="1478914">
                  <a:moveTo>
                    <a:pt x="0" y="0"/>
                  </a:moveTo>
                  <a:lnTo>
                    <a:pt x="2143124" y="0"/>
                  </a:lnTo>
                  <a:lnTo>
                    <a:pt x="2143124" y="1478661"/>
                  </a:lnTo>
                  <a:lnTo>
                    <a:pt x="0" y="147866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363459" y="5143293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44885" y="1170732"/>
            <a:ext cx="5553710" cy="288163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Tahoma"/>
                <a:cs typeface="Tahoma"/>
              </a:rPr>
              <a:t>Cranes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Major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crane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accidents</a:t>
            </a:r>
            <a:endParaRPr sz="2800">
              <a:latin typeface="Tahoma"/>
              <a:cs typeface="Tahoma"/>
            </a:endParaRPr>
          </a:p>
          <a:p>
            <a:pPr lvl="2" marL="11544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1154430" algn="l"/>
              </a:tabLst>
            </a:pPr>
            <a:r>
              <a:rPr dirty="0" sz="2400">
                <a:latin typeface="Tahoma"/>
                <a:cs typeface="Tahoma"/>
              </a:rPr>
              <a:t>Contact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power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lines</a:t>
            </a:r>
            <a:endParaRPr sz="2400">
              <a:latin typeface="Tahoma"/>
              <a:cs typeface="Tahoma"/>
            </a:endParaRPr>
          </a:p>
          <a:p>
            <a:pPr lvl="2" marL="11544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1154430" algn="l"/>
              </a:tabLst>
            </a:pPr>
            <a:r>
              <a:rPr dirty="0" sz="2400" spc="-10">
                <a:latin typeface="Tahoma"/>
                <a:cs typeface="Tahoma"/>
              </a:rPr>
              <a:t>Overturns</a:t>
            </a:r>
            <a:endParaRPr sz="2400">
              <a:latin typeface="Tahoma"/>
              <a:cs typeface="Tahoma"/>
            </a:endParaRPr>
          </a:p>
          <a:p>
            <a:pPr lvl="2" marL="115443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4430" algn="l"/>
              </a:tabLst>
            </a:pPr>
            <a:r>
              <a:rPr dirty="0" sz="2400" spc="-10">
                <a:latin typeface="Tahoma"/>
                <a:cs typeface="Tahoma"/>
              </a:rPr>
              <a:t>Falls</a:t>
            </a:r>
            <a:endParaRPr sz="2400">
              <a:latin typeface="Tahoma"/>
              <a:cs typeface="Tahoma"/>
            </a:endParaRPr>
          </a:p>
          <a:p>
            <a:pPr lvl="2" marL="115443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4430" algn="l"/>
              </a:tabLst>
            </a:pPr>
            <a:r>
              <a:rPr dirty="0" sz="2400">
                <a:latin typeface="Tahoma"/>
                <a:cs typeface="Tahoma"/>
              </a:rPr>
              <a:t>Mechanical</a:t>
            </a:r>
            <a:r>
              <a:rPr dirty="0" sz="2400" spc="-11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failure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826508" y="3029711"/>
            <a:ext cx="3581387" cy="2456370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732373" y="551180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4823333" y="3026409"/>
            <a:ext cx="3587750" cy="2463800"/>
          </a:xfrm>
          <a:custGeom>
            <a:avLst/>
            <a:gdLst/>
            <a:ahLst/>
            <a:cxnLst/>
            <a:rect l="l" t="t" r="r" b="b"/>
            <a:pathLst>
              <a:path w="3587750" h="2463800">
                <a:moveTo>
                  <a:pt x="3585629" y="2540"/>
                </a:moveTo>
                <a:lnTo>
                  <a:pt x="3584575" y="2540"/>
                </a:lnTo>
                <a:lnTo>
                  <a:pt x="3584575" y="3810"/>
                </a:lnTo>
                <a:lnTo>
                  <a:pt x="3584575" y="2459990"/>
                </a:lnTo>
                <a:lnTo>
                  <a:pt x="3175" y="2459990"/>
                </a:lnTo>
                <a:lnTo>
                  <a:pt x="3175" y="3810"/>
                </a:lnTo>
                <a:lnTo>
                  <a:pt x="3584575" y="3810"/>
                </a:lnTo>
                <a:lnTo>
                  <a:pt x="3584575" y="2540"/>
                </a:lnTo>
                <a:lnTo>
                  <a:pt x="2120" y="2540"/>
                </a:lnTo>
                <a:lnTo>
                  <a:pt x="2120" y="3810"/>
                </a:lnTo>
                <a:lnTo>
                  <a:pt x="2120" y="2459990"/>
                </a:lnTo>
                <a:lnTo>
                  <a:pt x="2120" y="2461260"/>
                </a:lnTo>
                <a:lnTo>
                  <a:pt x="3585629" y="2461260"/>
                </a:lnTo>
                <a:lnTo>
                  <a:pt x="3585629" y="2459990"/>
                </a:lnTo>
                <a:lnTo>
                  <a:pt x="3585629" y="3810"/>
                </a:lnTo>
                <a:lnTo>
                  <a:pt x="3585629" y="3314"/>
                </a:lnTo>
                <a:lnTo>
                  <a:pt x="3585629" y="2540"/>
                </a:lnTo>
                <a:close/>
              </a:path>
              <a:path w="3587750" h="2463800">
                <a:moveTo>
                  <a:pt x="3587750" y="0"/>
                </a:moveTo>
                <a:lnTo>
                  <a:pt x="3586696" y="0"/>
                </a:lnTo>
                <a:lnTo>
                  <a:pt x="3586696" y="1270"/>
                </a:lnTo>
                <a:lnTo>
                  <a:pt x="3586696" y="2462530"/>
                </a:lnTo>
                <a:lnTo>
                  <a:pt x="1054" y="2462530"/>
                </a:lnTo>
                <a:lnTo>
                  <a:pt x="1054" y="1270"/>
                </a:lnTo>
                <a:lnTo>
                  <a:pt x="1587" y="1270"/>
                </a:lnTo>
                <a:lnTo>
                  <a:pt x="3586696" y="1270"/>
                </a:lnTo>
                <a:lnTo>
                  <a:pt x="3586696" y="0"/>
                </a:lnTo>
                <a:lnTo>
                  <a:pt x="1587" y="0"/>
                </a:lnTo>
                <a:lnTo>
                  <a:pt x="0" y="0"/>
                </a:lnTo>
                <a:lnTo>
                  <a:pt x="0" y="1270"/>
                </a:lnTo>
                <a:lnTo>
                  <a:pt x="0" y="2462530"/>
                </a:lnTo>
                <a:lnTo>
                  <a:pt x="0" y="2463800"/>
                </a:lnTo>
                <a:lnTo>
                  <a:pt x="3587750" y="2463800"/>
                </a:lnTo>
                <a:lnTo>
                  <a:pt x="3587750" y="2462530"/>
                </a:lnTo>
                <a:lnTo>
                  <a:pt x="3587750" y="1270"/>
                </a:lnTo>
                <a:lnTo>
                  <a:pt x="358775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02038" y="1271100"/>
            <a:ext cx="5219700" cy="242697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7815" marR="5080" indent="-285750">
              <a:lnSpc>
                <a:spcPct val="100000"/>
              </a:lnSpc>
              <a:spcBef>
                <a:spcPts val="9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800">
                <a:latin typeface="Tahoma"/>
                <a:cs typeface="Tahoma"/>
              </a:rPr>
              <a:t>Hoisting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tons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material,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steel,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concrete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cranes</a:t>
            </a:r>
            <a:endParaRPr sz="2800">
              <a:latin typeface="Tahoma"/>
              <a:cs typeface="Tahoma"/>
            </a:endParaRPr>
          </a:p>
          <a:p>
            <a:pPr marL="297815" marR="2028189" indent="-285750">
              <a:lnSpc>
                <a:spcPct val="100000"/>
              </a:lnSpc>
              <a:spcBef>
                <a:spcPts val="211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800">
                <a:latin typeface="Tahoma"/>
                <a:cs typeface="Tahoma"/>
              </a:rPr>
              <a:t>Operated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only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by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thoroughly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trained</a:t>
            </a:r>
            <a:endParaRPr sz="2800">
              <a:latin typeface="Tahoma"/>
              <a:cs typeface="Tahoma"/>
            </a:endParaRPr>
          </a:p>
          <a:p>
            <a:pPr marL="299085">
              <a:lnSpc>
                <a:spcPct val="100000"/>
              </a:lnSpc>
              <a:spcBef>
                <a:spcPts val="5"/>
              </a:spcBef>
            </a:pP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competent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workers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761988" y="1239011"/>
            <a:ext cx="1716011" cy="262737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897167" y="3885234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6757225" y="1234249"/>
            <a:ext cx="1725930" cy="2637155"/>
          </a:xfrm>
          <a:custGeom>
            <a:avLst/>
            <a:gdLst/>
            <a:ahLst/>
            <a:cxnLst/>
            <a:rect l="l" t="t" r="r" b="b"/>
            <a:pathLst>
              <a:path w="1725929" h="2637154">
                <a:moveTo>
                  <a:pt x="0" y="0"/>
                </a:moveTo>
                <a:lnTo>
                  <a:pt x="1725549" y="0"/>
                </a:lnTo>
                <a:lnTo>
                  <a:pt x="1725549" y="2636901"/>
                </a:lnTo>
                <a:lnTo>
                  <a:pt x="0" y="2636901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6327266" y="4239386"/>
            <a:ext cx="2211070" cy="1663700"/>
            <a:chOff x="6327266" y="4239386"/>
            <a:chExt cx="2211070" cy="166370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36791" y="4248911"/>
              <a:ext cx="2191511" cy="1644395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332029" y="4244149"/>
              <a:ext cx="2201545" cy="1654175"/>
            </a:xfrm>
            <a:custGeom>
              <a:avLst/>
              <a:gdLst/>
              <a:ahLst/>
              <a:cxnLst/>
              <a:rect l="l" t="t" r="r" b="b"/>
              <a:pathLst>
                <a:path w="2201545" h="1654175">
                  <a:moveTo>
                    <a:pt x="0" y="0"/>
                  </a:moveTo>
                  <a:lnTo>
                    <a:pt x="2201037" y="0"/>
                  </a:lnTo>
                  <a:lnTo>
                    <a:pt x="2201037" y="1653920"/>
                  </a:lnTo>
                  <a:lnTo>
                    <a:pt x="0" y="165392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478680" y="5919304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-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214017"/>
            <a:ext cx="4253865" cy="395160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7815" marR="346710" indent="-285750">
              <a:lnSpc>
                <a:spcPct val="100000"/>
              </a:lnSpc>
              <a:spcBef>
                <a:spcPts val="9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800">
                <a:latin typeface="Tahoma"/>
                <a:cs typeface="Tahoma"/>
              </a:rPr>
              <a:t>Eliminate/reduce</a:t>
            </a:r>
            <a:r>
              <a:rPr dirty="0" sz="2800" spc="-1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crane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by:</a:t>
            </a:r>
            <a:endParaRPr sz="28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202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 spc="-10">
                <a:latin typeface="Tahoma"/>
                <a:cs typeface="Tahoma"/>
              </a:rPr>
              <a:t>Knowing</a:t>
            </a:r>
            <a:endParaRPr sz="2400">
              <a:latin typeface="Tahoma"/>
              <a:cs typeface="Tahoma"/>
            </a:endParaRPr>
          </a:p>
          <a:p>
            <a:pPr lvl="2" marL="1153160" indent="-226695">
              <a:lnSpc>
                <a:spcPct val="100000"/>
              </a:lnSpc>
              <a:spcBef>
                <a:spcPts val="484"/>
              </a:spcBef>
              <a:buFont typeface="Arial"/>
              <a:buChar char="–"/>
              <a:tabLst>
                <a:tab pos="1153160" algn="l"/>
              </a:tabLst>
            </a:pPr>
            <a:r>
              <a:rPr dirty="0" sz="2000" spc="-20">
                <a:latin typeface="Tahoma"/>
                <a:cs typeface="Tahoma"/>
              </a:rPr>
              <a:t>Load</a:t>
            </a:r>
            <a:endParaRPr sz="2000">
              <a:latin typeface="Tahoma"/>
              <a:cs typeface="Tahoma"/>
            </a:endParaRPr>
          </a:p>
          <a:p>
            <a:pPr lvl="2" marL="1153160" indent="-226695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1153160" algn="l"/>
              </a:tabLst>
            </a:pPr>
            <a:r>
              <a:rPr dirty="0" sz="2000">
                <a:latin typeface="Tahoma"/>
                <a:cs typeface="Tahoma"/>
              </a:rPr>
              <a:t>Capacity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of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crane</a:t>
            </a:r>
            <a:endParaRPr sz="2000">
              <a:latin typeface="Tahoma"/>
              <a:cs typeface="Tahoma"/>
            </a:endParaRPr>
          </a:p>
          <a:p>
            <a:pPr lvl="2" marL="1153160" indent="-226695">
              <a:lnSpc>
                <a:spcPct val="100000"/>
              </a:lnSpc>
              <a:spcBef>
                <a:spcPts val="480"/>
              </a:spcBef>
              <a:buFont typeface="Arial"/>
              <a:buChar char="–"/>
              <a:tabLst>
                <a:tab pos="1153160" algn="l"/>
              </a:tabLst>
            </a:pPr>
            <a:r>
              <a:rPr dirty="0" sz="2000">
                <a:latin typeface="Tahoma"/>
                <a:cs typeface="Tahoma"/>
              </a:rPr>
              <a:t>When</a:t>
            </a:r>
            <a:r>
              <a:rPr dirty="0" sz="2000" spc="-4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the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load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is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safe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10">
                <a:latin typeface="Tahoma"/>
                <a:cs typeface="Tahoma"/>
              </a:rPr>
              <a:t> </a:t>
            </a:r>
            <a:r>
              <a:rPr dirty="0" sz="2000" spc="-20">
                <a:latin typeface="Tahoma"/>
                <a:cs typeface="Tahoma"/>
              </a:rPr>
              <a:t>lift</a:t>
            </a:r>
            <a:endParaRPr sz="2000">
              <a:latin typeface="Tahoma"/>
              <a:cs typeface="Tahoma"/>
            </a:endParaRPr>
          </a:p>
          <a:p>
            <a:pPr lvl="1" marL="696595" marR="522605" indent="-227329">
              <a:lnSpc>
                <a:spcPct val="100000"/>
              </a:lnSpc>
              <a:spcBef>
                <a:spcPts val="201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400">
                <a:latin typeface="Tahoma"/>
                <a:cs typeface="Tahoma"/>
              </a:rPr>
              <a:t>Always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checking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crane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load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chart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never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exceed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load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limits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695947" y="1279652"/>
            <a:ext cx="1720214" cy="2286000"/>
            <a:chOff x="6695947" y="1279652"/>
            <a:chExt cx="1720214" cy="22860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08648" y="1292352"/>
              <a:ext cx="1694687" cy="226009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702297" y="1286002"/>
              <a:ext cx="1707514" cy="2273300"/>
            </a:xfrm>
            <a:custGeom>
              <a:avLst/>
              <a:gdLst/>
              <a:ahLst/>
              <a:cxnLst/>
              <a:rect l="l" t="t" r="r" b="b"/>
              <a:pathLst>
                <a:path w="1707515" h="2273300">
                  <a:moveTo>
                    <a:pt x="0" y="0"/>
                  </a:moveTo>
                  <a:lnTo>
                    <a:pt x="1707388" y="0"/>
                  </a:lnTo>
                  <a:lnTo>
                    <a:pt x="1707388" y="2272792"/>
                  </a:lnTo>
                  <a:lnTo>
                    <a:pt x="0" y="227279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326028" y="3566517"/>
            <a:ext cx="10147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-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5719190" y="3896486"/>
            <a:ext cx="2693670" cy="1877060"/>
            <a:chOff x="5719190" y="3896486"/>
            <a:chExt cx="2693670" cy="1877060"/>
          </a:xfrm>
        </p:grpSpPr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28716" y="3906012"/>
              <a:ext cx="2674619" cy="1857755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723953" y="3901249"/>
              <a:ext cx="2684145" cy="1867535"/>
            </a:xfrm>
            <a:custGeom>
              <a:avLst/>
              <a:gdLst/>
              <a:ahLst/>
              <a:cxnLst/>
              <a:rect l="l" t="t" r="r" b="b"/>
              <a:pathLst>
                <a:path w="2684145" h="1867535">
                  <a:moveTo>
                    <a:pt x="0" y="0"/>
                  </a:moveTo>
                  <a:lnTo>
                    <a:pt x="2684144" y="0"/>
                  </a:lnTo>
                  <a:lnTo>
                    <a:pt x="2684144" y="1867281"/>
                  </a:lnTo>
                  <a:lnTo>
                    <a:pt x="0" y="186728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27775" y="1530845"/>
            <a:ext cx="5744845" cy="34645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40029" indent="-227329">
              <a:lnSpc>
                <a:spcPct val="100000"/>
              </a:lnSpc>
              <a:spcBef>
                <a:spcPts val="100"/>
              </a:spcBef>
              <a:buFont typeface="Arial"/>
              <a:buChar char="•"/>
              <a:tabLst>
                <a:tab pos="240029" algn="l"/>
              </a:tabLst>
            </a:pPr>
            <a:r>
              <a:rPr dirty="0" sz="2400">
                <a:latin typeface="Tahoma"/>
                <a:cs typeface="Tahoma"/>
              </a:rPr>
              <a:t>Inspection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crane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qualified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person</a:t>
            </a:r>
            <a:endParaRPr sz="2400">
              <a:latin typeface="Tahoma"/>
              <a:cs typeface="Tahoma"/>
            </a:endParaRPr>
          </a:p>
          <a:p>
            <a:pPr lvl="1" marL="696595" indent="-226695">
              <a:lnSpc>
                <a:spcPct val="100000"/>
              </a:lnSpc>
              <a:spcBef>
                <a:spcPts val="1540"/>
              </a:spcBef>
              <a:buFont typeface="Arial"/>
              <a:buChar char="–"/>
              <a:tabLst>
                <a:tab pos="696595" algn="l"/>
              </a:tabLst>
            </a:pPr>
            <a:r>
              <a:rPr dirty="0" sz="2000">
                <a:latin typeface="Tahoma"/>
                <a:cs typeface="Tahoma"/>
              </a:rPr>
              <a:t>Modified,</a:t>
            </a:r>
            <a:r>
              <a:rPr dirty="0" sz="2000" spc="-5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repaired,</a:t>
            </a:r>
            <a:r>
              <a:rPr dirty="0" sz="2000" spc="-4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or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adjusted</a:t>
            </a:r>
            <a:endParaRPr sz="2000">
              <a:latin typeface="Tahoma"/>
              <a:cs typeface="Tahoma"/>
            </a:endParaRPr>
          </a:p>
          <a:p>
            <a:pPr lvl="1" marL="695960" indent="-226695">
              <a:lnSpc>
                <a:spcPct val="100000"/>
              </a:lnSpc>
              <a:spcBef>
                <a:spcPts val="240"/>
              </a:spcBef>
              <a:buFont typeface="Arial"/>
              <a:buChar char="–"/>
              <a:tabLst>
                <a:tab pos="695960" algn="l"/>
              </a:tabLst>
            </a:pPr>
            <a:r>
              <a:rPr dirty="0" sz="2000" spc="-30">
                <a:latin typeface="Tahoma"/>
                <a:cs typeface="Tahoma"/>
              </a:rPr>
              <a:t>Post-</a:t>
            </a:r>
            <a:r>
              <a:rPr dirty="0" sz="2000" spc="-10">
                <a:latin typeface="Tahoma"/>
                <a:cs typeface="Tahoma"/>
              </a:rPr>
              <a:t>assembly</a:t>
            </a:r>
            <a:endParaRPr sz="2000">
              <a:latin typeface="Tahoma"/>
              <a:cs typeface="Tahoma"/>
            </a:endParaRPr>
          </a:p>
          <a:p>
            <a:pPr lvl="1" marL="696595" indent="-226695">
              <a:lnSpc>
                <a:spcPct val="100000"/>
              </a:lnSpc>
              <a:spcBef>
                <a:spcPts val="240"/>
              </a:spcBef>
              <a:buFont typeface="Arial"/>
              <a:buChar char="–"/>
              <a:tabLst>
                <a:tab pos="696595" algn="l"/>
              </a:tabLst>
            </a:pPr>
            <a:r>
              <a:rPr dirty="0" sz="2000">
                <a:latin typeface="Tahoma"/>
                <a:cs typeface="Tahoma"/>
              </a:rPr>
              <a:t>At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least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every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12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months</a:t>
            </a:r>
            <a:endParaRPr sz="2000">
              <a:latin typeface="Tahoma"/>
              <a:cs typeface="Tahoma"/>
            </a:endParaRPr>
          </a:p>
          <a:p>
            <a:pPr lvl="1" marL="696595" indent="-226695">
              <a:lnSpc>
                <a:spcPct val="100000"/>
              </a:lnSpc>
              <a:spcBef>
                <a:spcPts val="235"/>
              </a:spcBef>
              <a:buFont typeface="Arial"/>
              <a:buChar char="–"/>
              <a:tabLst>
                <a:tab pos="696595" algn="l"/>
              </a:tabLst>
            </a:pPr>
            <a:r>
              <a:rPr dirty="0" sz="2000">
                <a:latin typeface="Tahoma"/>
                <a:cs typeface="Tahoma"/>
              </a:rPr>
              <a:t>Equipment</a:t>
            </a:r>
            <a:r>
              <a:rPr dirty="0" sz="2000" spc="-5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not</a:t>
            </a:r>
            <a:r>
              <a:rPr dirty="0" sz="2000" spc="-2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in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regular</a:t>
            </a:r>
            <a:r>
              <a:rPr dirty="0" sz="2000" spc="-30">
                <a:latin typeface="Tahoma"/>
                <a:cs typeface="Tahoma"/>
              </a:rPr>
              <a:t> </a:t>
            </a:r>
            <a:r>
              <a:rPr dirty="0" sz="2000" spc="-25">
                <a:latin typeface="Tahoma"/>
                <a:cs typeface="Tahoma"/>
              </a:rPr>
              <a:t>use</a:t>
            </a:r>
            <a:endParaRPr sz="2000">
              <a:latin typeface="Tahoma"/>
              <a:cs typeface="Tahoma"/>
            </a:endParaRPr>
          </a:p>
          <a:p>
            <a:pPr marL="240029" marR="2587625" indent="-227329">
              <a:lnSpc>
                <a:spcPts val="2590"/>
              </a:lnSpc>
              <a:spcBef>
                <a:spcPts val="1910"/>
              </a:spcBef>
              <a:buFont typeface="Arial"/>
              <a:buChar char="•"/>
              <a:tabLst>
                <a:tab pos="241300" algn="l"/>
              </a:tabLst>
            </a:pPr>
            <a:r>
              <a:rPr dirty="0" sz="2400">
                <a:latin typeface="Tahoma"/>
                <a:cs typeface="Tahoma"/>
              </a:rPr>
              <a:t>Visual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inspection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50">
                <a:latin typeface="Tahoma"/>
                <a:cs typeface="Tahoma"/>
              </a:rPr>
              <a:t>a </a:t>
            </a:r>
            <a:r>
              <a:rPr dirty="0" sz="2400" spc="-5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competent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person</a:t>
            </a:r>
            <a:endParaRPr sz="2400">
              <a:latin typeface="Tahoma"/>
              <a:cs typeface="Tahoma"/>
            </a:endParaRPr>
          </a:p>
          <a:p>
            <a:pPr lvl="1" marL="696595" indent="-226695">
              <a:lnSpc>
                <a:spcPct val="100000"/>
              </a:lnSpc>
              <a:spcBef>
                <a:spcPts val="210"/>
              </a:spcBef>
              <a:buFont typeface="Arial"/>
              <a:buChar char="–"/>
              <a:tabLst>
                <a:tab pos="696595" algn="l"/>
              </a:tabLst>
            </a:pPr>
            <a:r>
              <a:rPr dirty="0" sz="2000">
                <a:latin typeface="Tahoma"/>
                <a:cs typeface="Tahoma"/>
              </a:rPr>
              <a:t>Prior</a:t>
            </a:r>
            <a:r>
              <a:rPr dirty="0" sz="2000" spc="-15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to</a:t>
            </a:r>
            <a:r>
              <a:rPr dirty="0" sz="2000" spc="-20">
                <a:latin typeface="Tahoma"/>
                <a:cs typeface="Tahoma"/>
              </a:rPr>
              <a:t> </a:t>
            </a:r>
            <a:r>
              <a:rPr dirty="0" sz="2000">
                <a:latin typeface="Tahoma"/>
                <a:cs typeface="Tahoma"/>
              </a:rPr>
              <a:t>each</a:t>
            </a:r>
            <a:r>
              <a:rPr dirty="0" sz="2000" spc="-35">
                <a:latin typeface="Tahoma"/>
                <a:cs typeface="Tahoma"/>
              </a:rPr>
              <a:t> </a:t>
            </a:r>
            <a:r>
              <a:rPr dirty="0" sz="2000" spc="-10">
                <a:latin typeface="Tahoma"/>
                <a:cs typeface="Tahoma"/>
              </a:rPr>
              <a:t>shift</a:t>
            </a:r>
            <a:endParaRPr sz="2000">
              <a:latin typeface="Tahoma"/>
              <a:cs typeface="Tahoma"/>
            </a:endParaRPr>
          </a:p>
          <a:p>
            <a:pPr lvl="1" marL="695960" indent="-226695">
              <a:lnSpc>
                <a:spcPct val="100000"/>
              </a:lnSpc>
              <a:spcBef>
                <a:spcPts val="240"/>
              </a:spcBef>
              <a:buFont typeface="Arial"/>
              <a:buChar char="–"/>
              <a:tabLst>
                <a:tab pos="695960" algn="l"/>
              </a:tabLst>
            </a:pPr>
            <a:r>
              <a:rPr dirty="0" sz="2000" spc="-10">
                <a:latin typeface="Tahoma"/>
                <a:cs typeface="Tahoma"/>
              </a:rPr>
              <a:t>Monthly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667375" y="2125598"/>
            <a:ext cx="2585720" cy="2904490"/>
            <a:chOff x="5667375" y="2125598"/>
            <a:chExt cx="2585720" cy="290449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6900" y="2135123"/>
              <a:ext cx="2566403" cy="2884931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672137" y="2130361"/>
              <a:ext cx="2576195" cy="2894965"/>
            </a:xfrm>
            <a:custGeom>
              <a:avLst/>
              <a:gdLst/>
              <a:ahLst/>
              <a:cxnLst/>
              <a:rect l="l" t="t" r="r" b="b"/>
              <a:pathLst>
                <a:path w="2576195" h="2894965">
                  <a:moveTo>
                    <a:pt x="0" y="0"/>
                  </a:moveTo>
                  <a:lnTo>
                    <a:pt x="2575941" y="0"/>
                  </a:lnTo>
                  <a:lnTo>
                    <a:pt x="2575941" y="2894457"/>
                  </a:lnTo>
                  <a:lnTo>
                    <a:pt x="0" y="2894457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567797" y="505571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40739" y="1212494"/>
            <a:ext cx="5678170" cy="25990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Tahoma"/>
                <a:cs typeface="Tahoma"/>
              </a:rPr>
              <a:t>Slings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211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Connect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crane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hook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load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211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selection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211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Inspection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61404" y="1167384"/>
            <a:ext cx="1872995" cy="243687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358900" y="4108196"/>
            <a:ext cx="2209800" cy="1663700"/>
            <a:chOff x="1358900" y="4108196"/>
            <a:chExt cx="2209800" cy="166370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71600" y="4120896"/>
              <a:ext cx="2183891" cy="1638299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1365250" y="4114546"/>
              <a:ext cx="2197100" cy="1651000"/>
            </a:xfrm>
            <a:custGeom>
              <a:avLst/>
              <a:gdLst/>
              <a:ahLst/>
              <a:cxnLst/>
              <a:rect l="l" t="t" r="r" b="b"/>
              <a:pathLst>
                <a:path w="2197100" h="1651000">
                  <a:moveTo>
                    <a:pt x="0" y="0"/>
                  </a:moveTo>
                  <a:lnTo>
                    <a:pt x="2196592" y="0"/>
                  </a:lnTo>
                  <a:lnTo>
                    <a:pt x="2196592" y="1650999"/>
                  </a:lnTo>
                  <a:lnTo>
                    <a:pt x="0" y="1650999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5489066" y="4073271"/>
            <a:ext cx="2119630" cy="1657350"/>
            <a:chOff x="5489066" y="4073271"/>
            <a:chExt cx="2119630" cy="165735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98591" y="4082796"/>
              <a:ext cx="2100071" cy="163830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5493829" y="4078033"/>
              <a:ext cx="2110105" cy="1647825"/>
            </a:xfrm>
            <a:custGeom>
              <a:avLst/>
              <a:gdLst/>
              <a:ahLst/>
              <a:cxnLst/>
              <a:rect l="l" t="t" r="r" b="b"/>
              <a:pathLst>
                <a:path w="2110104" h="1647825">
                  <a:moveTo>
                    <a:pt x="0" y="0"/>
                  </a:moveTo>
                  <a:lnTo>
                    <a:pt x="2109596" y="0"/>
                  </a:lnTo>
                  <a:lnTo>
                    <a:pt x="2109596" y="1647824"/>
                  </a:lnTo>
                  <a:lnTo>
                    <a:pt x="0" y="1647824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064285" y="5892800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28086"/>
            <a:ext cx="4300220" cy="302577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Reduce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sling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by:</a:t>
            </a:r>
            <a:endParaRPr sz="28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 spc="-10">
                <a:latin typeface="Tahoma"/>
                <a:cs typeface="Tahoma"/>
              </a:rPr>
              <a:t>Lubricated</a:t>
            </a:r>
            <a:endParaRPr sz="2400">
              <a:latin typeface="Tahoma"/>
              <a:cs typeface="Tahoma"/>
            </a:endParaRPr>
          </a:p>
          <a:p>
            <a:pPr lvl="1" marL="696595" marR="508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400">
                <a:latin typeface="Tahoma"/>
                <a:cs typeface="Tahoma"/>
              </a:rPr>
              <a:t>Do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shorten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knots,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bolts,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other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devices,</a:t>
            </a:r>
            <a:endParaRPr sz="2400">
              <a:latin typeface="Tahoma"/>
              <a:cs typeface="Tahoma"/>
            </a:endParaRPr>
          </a:p>
          <a:p>
            <a:pPr marL="697865">
              <a:lnSpc>
                <a:spcPct val="100000"/>
              </a:lnSpc>
            </a:pPr>
            <a:r>
              <a:rPr dirty="0" sz="2400">
                <a:latin typeface="Tahoma"/>
                <a:cs typeface="Tahoma"/>
              </a:rPr>
              <a:t>or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kink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legs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Keep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clear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loads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Avoid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sudden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movement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41704" y="4355591"/>
            <a:ext cx="3352799" cy="1588007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1424939" y="5946621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1436941" y="4350829"/>
            <a:ext cx="3362325" cy="1597660"/>
          </a:xfrm>
          <a:custGeom>
            <a:avLst/>
            <a:gdLst/>
            <a:ahLst/>
            <a:cxnLst/>
            <a:rect l="l" t="t" r="r" b="b"/>
            <a:pathLst>
              <a:path w="3362325" h="1597660">
                <a:moveTo>
                  <a:pt x="0" y="0"/>
                </a:moveTo>
                <a:lnTo>
                  <a:pt x="3362325" y="0"/>
                </a:lnTo>
                <a:lnTo>
                  <a:pt x="3362325" y="1597532"/>
                </a:lnTo>
                <a:lnTo>
                  <a:pt x="0" y="1597532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6315075" y="2986658"/>
            <a:ext cx="2063114" cy="2975610"/>
            <a:chOff x="6315075" y="2986658"/>
            <a:chExt cx="2063114" cy="297561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24600" y="2996183"/>
              <a:ext cx="2043683" cy="295655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6319837" y="2991421"/>
              <a:ext cx="2053589" cy="2966085"/>
            </a:xfrm>
            <a:custGeom>
              <a:avLst/>
              <a:gdLst/>
              <a:ahLst/>
              <a:cxnLst/>
              <a:rect l="l" t="t" r="r" b="b"/>
              <a:pathLst>
                <a:path w="2053590" h="2966085">
                  <a:moveTo>
                    <a:pt x="0" y="0"/>
                  </a:moveTo>
                  <a:lnTo>
                    <a:pt x="2053208" y="0"/>
                  </a:lnTo>
                  <a:lnTo>
                    <a:pt x="2053208" y="2966085"/>
                  </a:lnTo>
                  <a:lnTo>
                    <a:pt x="0" y="296608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726171" y="5969683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50339" y="1113648"/>
            <a:ext cx="5367655" cy="288163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Tahoma"/>
                <a:cs typeface="Tahoma"/>
              </a:rPr>
              <a:t>Forklifts</a:t>
            </a:r>
            <a:endParaRPr sz="32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Main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causes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injuries</a:t>
            </a:r>
            <a:endParaRPr sz="2800">
              <a:latin typeface="Tahoma"/>
              <a:cs typeface="Tahoma"/>
            </a:endParaRPr>
          </a:p>
          <a:p>
            <a:pPr lvl="2" marL="1153795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1153795" algn="l"/>
              </a:tabLst>
            </a:pPr>
            <a:r>
              <a:rPr dirty="0" sz="2400">
                <a:latin typeface="Tahoma"/>
                <a:cs typeface="Tahoma"/>
              </a:rPr>
              <a:t>Forklift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overturns</a:t>
            </a:r>
            <a:endParaRPr sz="2400">
              <a:latin typeface="Tahoma"/>
              <a:cs typeface="Tahoma"/>
            </a:endParaRPr>
          </a:p>
          <a:p>
            <a:pPr lvl="2" marL="1153795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1153795" algn="l"/>
              </a:tabLst>
            </a:pPr>
            <a:r>
              <a:rPr dirty="0" sz="2400">
                <a:latin typeface="Tahoma"/>
                <a:cs typeface="Tahoma"/>
              </a:rPr>
              <a:t>Forklift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striking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workers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foot</a:t>
            </a:r>
            <a:endParaRPr sz="2400">
              <a:latin typeface="Tahoma"/>
              <a:cs typeface="Tahoma"/>
            </a:endParaRPr>
          </a:p>
          <a:p>
            <a:pPr lvl="2" marL="11537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3795" algn="l"/>
              </a:tabLst>
            </a:pPr>
            <a:r>
              <a:rPr dirty="0" sz="2400">
                <a:latin typeface="Tahoma"/>
                <a:cs typeface="Tahoma"/>
              </a:rPr>
              <a:t>Persons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crushed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forklifts</a:t>
            </a:r>
            <a:endParaRPr sz="2400">
              <a:latin typeface="Tahoma"/>
              <a:cs typeface="Tahoma"/>
            </a:endParaRPr>
          </a:p>
          <a:p>
            <a:pPr lvl="2" marL="11537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3795" algn="l"/>
              </a:tabLst>
            </a:pPr>
            <a:r>
              <a:rPr dirty="0" sz="2400">
                <a:latin typeface="Tahoma"/>
                <a:cs typeface="Tahoma"/>
              </a:rPr>
              <a:t>Persons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falling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forklifts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114675" y="4105275"/>
            <a:ext cx="2914650" cy="1864995"/>
            <a:chOff x="3114675" y="4105275"/>
            <a:chExt cx="2914650" cy="186499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24200" y="4114800"/>
              <a:ext cx="2895599" cy="184556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119437" y="4110037"/>
              <a:ext cx="2905125" cy="1855470"/>
            </a:xfrm>
            <a:custGeom>
              <a:avLst/>
              <a:gdLst/>
              <a:ahLst/>
              <a:cxnLst/>
              <a:rect l="l" t="t" r="r" b="b"/>
              <a:pathLst>
                <a:path w="2905125" h="1855470">
                  <a:moveTo>
                    <a:pt x="0" y="0"/>
                  </a:moveTo>
                  <a:lnTo>
                    <a:pt x="2905125" y="0"/>
                  </a:lnTo>
                  <a:lnTo>
                    <a:pt x="2905125" y="1855089"/>
                  </a:lnTo>
                  <a:lnTo>
                    <a:pt x="0" y="185508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392546" y="5945078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50339" y="1128086"/>
            <a:ext cx="6231255" cy="141605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Illegal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forklift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operators</a:t>
            </a:r>
            <a:endParaRPr sz="28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Anyone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under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18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Anyone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properly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trained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certified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19200" y="2921507"/>
            <a:ext cx="2619755" cy="2543555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121400" y="3035300"/>
            <a:ext cx="2454910" cy="2453640"/>
            <a:chOff x="6121400" y="3035300"/>
            <a:chExt cx="2454910" cy="245364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34100" y="3048000"/>
              <a:ext cx="2429255" cy="2427731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127750" y="3041650"/>
              <a:ext cx="2442210" cy="2440940"/>
            </a:xfrm>
            <a:custGeom>
              <a:avLst/>
              <a:gdLst/>
              <a:ahLst/>
              <a:cxnLst/>
              <a:rect l="l" t="t" r="r" b="b"/>
              <a:pathLst>
                <a:path w="2442209" h="2440940">
                  <a:moveTo>
                    <a:pt x="0" y="0"/>
                  </a:moveTo>
                  <a:lnTo>
                    <a:pt x="2441955" y="0"/>
                  </a:lnTo>
                  <a:lnTo>
                    <a:pt x="2441955" y="2440432"/>
                  </a:lnTo>
                  <a:lnTo>
                    <a:pt x="0" y="2440432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/>
          <p:nvPr/>
        </p:nvSpPr>
        <p:spPr>
          <a:xfrm>
            <a:off x="4064666" y="5827299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4800" y="1190244"/>
            <a:ext cx="2200655" cy="165506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80059" y="3282696"/>
            <a:ext cx="1964435" cy="190957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2673869" y="1089739"/>
            <a:ext cx="3681729" cy="361061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Driving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forklift</a:t>
            </a:r>
            <a:endParaRPr sz="28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Obstructed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vision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 spc="-35">
                <a:latin typeface="Tahoma"/>
                <a:cs typeface="Tahoma"/>
              </a:rPr>
              <a:t>Travel</a:t>
            </a:r>
            <a:r>
              <a:rPr dirty="0" sz="2400" spc="-1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path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Approaching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people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Elevated</a:t>
            </a:r>
            <a:r>
              <a:rPr dirty="0" sz="2400" spc="-9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platform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Seat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belts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ROPS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Raising/lowering</a:t>
            </a:r>
            <a:r>
              <a:rPr dirty="0" sz="2400" spc="-15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forks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Safe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distance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553200" y="1193292"/>
            <a:ext cx="2228087" cy="1647443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44284" y="3282696"/>
            <a:ext cx="1937003" cy="1935479"/>
          </a:xfrm>
          <a:prstGeom prst="rect">
            <a:avLst/>
          </a:prstGeom>
        </p:spPr>
      </p:pic>
      <p:sp>
        <p:nvSpPr>
          <p:cNvPr id="8" name="object 8" descr=""/>
          <p:cNvSpPr txBox="1"/>
          <p:nvPr/>
        </p:nvSpPr>
        <p:spPr>
          <a:xfrm>
            <a:off x="4064665" y="5913003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907539" y="1081880"/>
            <a:ext cx="4966335" cy="229425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Elevating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forklift</a:t>
            </a:r>
            <a:endParaRPr sz="28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Standing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forks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Lifting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personnel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Approved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lift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platform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Restraining</a:t>
            </a:r>
            <a:r>
              <a:rPr dirty="0" sz="2400" spc="-1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means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71800" y="3732276"/>
            <a:ext cx="3200387" cy="213817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532000" y="5914908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28086"/>
            <a:ext cx="5429885" cy="229425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Driving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forklift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Grades/Ramps</a:t>
            </a:r>
            <a:endParaRPr sz="28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Use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extreme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caution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No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turns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Tilting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raising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load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Point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load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up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incline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600" y="4102608"/>
            <a:ext cx="2226563" cy="148894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3462146" y="4093083"/>
            <a:ext cx="2219960" cy="1508125"/>
            <a:chOff x="3462146" y="4093083"/>
            <a:chExt cx="2219960" cy="1508125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71671" y="4102608"/>
              <a:ext cx="2200655" cy="1488935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3466909" y="4097845"/>
              <a:ext cx="2210435" cy="1498600"/>
            </a:xfrm>
            <a:custGeom>
              <a:avLst/>
              <a:gdLst/>
              <a:ahLst/>
              <a:cxnLst/>
              <a:rect l="l" t="t" r="r" b="b"/>
              <a:pathLst>
                <a:path w="2210435" h="1498600">
                  <a:moveTo>
                    <a:pt x="0" y="0"/>
                  </a:moveTo>
                  <a:lnTo>
                    <a:pt x="2210180" y="0"/>
                  </a:lnTo>
                  <a:lnTo>
                    <a:pt x="2210180" y="1498473"/>
                  </a:lnTo>
                  <a:lnTo>
                    <a:pt x="0" y="149847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6141339" y="4093083"/>
            <a:ext cx="2348230" cy="1506855"/>
            <a:chOff x="6141339" y="4093083"/>
            <a:chExt cx="2348230" cy="1506855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50864" y="4102608"/>
              <a:ext cx="2328672" cy="148743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146101" y="4097845"/>
              <a:ext cx="2338705" cy="1497330"/>
            </a:xfrm>
            <a:custGeom>
              <a:avLst/>
              <a:gdLst/>
              <a:ahLst/>
              <a:cxnLst/>
              <a:rect l="l" t="t" r="r" b="b"/>
              <a:pathLst>
                <a:path w="2338704" h="1497329">
                  <a:moveTo>
                    <a:pt x="0" y="0"/>
                  </a:moveTo>
                  <a:lnTo>
                    <a:pt x="2338197" y="0"/>
                  </a:lnTo>
                  <a:lnTo>
                    <a:pt x="2338197" y="1496949"/>
                  </a:lnTo>
                  <a:lnTo>
                    <a:pt x="0" y="14969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4064666" y="5616257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259345"/>
            <a:ext cx="4018279" cy="3171825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Forklift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operating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speed</a:t>
            </a:r>
            <a:endParaRPr sz="28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 spc="-10">
                <a:latin typeface="Tahoma"/>
                <a:cs typeface="Tahoma"/>
              </a:rPr>
              <a:t>Tip-</a:t>
            </a:r>
            <a:r>
              <a:rPr dirty="0" sz="2400" spc="-20">
                <a:latin typeface="Tahoma"/>
                <a:cs typeface="Tahoma"/>
              </a:rPr>
              <a:t>overs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 spc="-10">
                <a:latin typeface="Tahoma"/>
                <a:cs typeface="Tahoma"/>
              </a:rPr>
              <a:t>Turning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Avoiding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collisions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Wet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slippery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floors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 spc="-10">
                <a:latin typeface="Tahoma"/>
                <a:cs typeface="Tahoma"/>
              </a:rPr>
              <a:t>Ascending/descending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Obstructed</a:t>
            </a:r>
            <a:r>
              <a:rPr dirty="0" sz="2400" spc="-10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vision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00800" y="1420367"/>
            <a:ext cx="1682495" cy="137311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911596" y="2912364"/>
            <a:ext cx="2171699" cy="145084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939028" y="4482084"/>
            <a:ext cx="2144267" cy="1508759"/>
          </a:xfrm>
          <a:prstGeom prst="rect">
            <a:avLst/>
          </a:prstGeom>
        </p:spPr>
      </p:pic>
      <p:sp>
        <p:nvSpPr>
          <p:cNvPr id="7" name="object 7" descr=""/>
          <p:cNvSpPr txBox="1"/>
          <p:nvPr/>
        </p:nvSpPr>
        <p:spPr>
          <a:xfrm>
            <a:off x="7036159" y="5968911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069339" y="1319322"/>
            <a:ext cx="4826635" cy="2513330"/>
          </a:xfrm>
          <a:prstGeom prst="rect">
            <a:avLst/>
          </a:prstGeom>
        </p:spPr>
        <p:txBody>
          <a:bodyPr wrap="square" lIns="0" tIns="9779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Avoiding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Excess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Weight</a:t>
            </a:r>
            <a:endParaRPr sz="2800">
              <a:latin typeface="Tahoma"/>
              <a:cs typeface="Tahoma"/>
            </a:endParaRPr>
          </a:p>
          <a:p>
            <a:pPr lvl="1" marL="696595" marR="508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400">
                <a:latin typeface="Tahoma"/>
                <a:cs typeface="Tahoma"/>
              </a:rPr>
              <a:t>Do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exceed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weight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capacity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forklift.</a:t>
            </a:r>
            <a:endParaRPr sz="2400">
              <a:latin typeface="Tahoma"/>
              <a:cs typeface="Tahoma"/>
            </a:endParaRPr>
          </a:p>
          <a:p>
            <a:pPr lvl="1" marL="696595" marR="6667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7865" algn="l"/>
              </a:tabLst>
            </a:pPr>
            <a:r>
              <a:rPr dirty="0" sz="2400">
                <a:latin typeface="Tahoma"/>
                <a:cs typeface="Tahoma"/>
              </a:rPr>
              <a:t>Center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loads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secure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keep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shifting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maintain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balance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weight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203822" y="1538858"/>
            <a:ext cx="2388870" cy="2529205"/>
            <a:chOff x="6203822" y="1538858"/>
            <a:chExt cx="2388870" cy="252920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213347" y="1548384"/>
              <a:ext cx="2369819" cy="251002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208585" y="1543621"/>
              <a:ext cx="2379345" cy="2519680"/>
            </a:xfrm>
            <a:custGeom>
              <a:avLst/>
              <a:gdLst/>
              <a:ahLst/>
              <a:cxnLst/>
              <a:rect l="l" t="t" r="r" b="b"/>
              <a:pathLst>
                <a:path w="2379345" h="2519679">
                  <a:moveTo>
                    <a:pt x="0" y="0"/>
                  </a:moveTo>
                  <a:lnTo>
                    <a:pt x="2379345" y="0"/>
                  </a:lnTo>
                  <a:lnTo>
                    <a:pt x="2379345" y="2519553"/>
                  </a:lnTo>
                  <a:lnTo>
                    <a:pt x="0" y="251955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907609" y="4084515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707895"/>
            <a:ext cx="4795520" cy="219583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7815" marR="874394" indent="-285750">
              <a:lnSpc>
                <a:spcPct val="100000"/>
              </a:lnSpc>
              <a:spcBef>
                <a:spcPts val="95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Dock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Boards</a:t>
            </a:r>
            <a:r>
              <a:rPr dirty="0" sz="2800" spc="-25">
                <a:latin typeface="Tahoma"/>
                <a:cs typeface="Tahoma"/>
              </a:rPr>
              <a:t> for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 spc="-10">
                <a:latin typeface="Tahoma"/>
                <a:cs typeface="Tahoma"/>
              </a:rPr>
              <a:t>Loading/Uploading</a:t>
            </a:r>
            <a:endParaRPr sz="28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Bridging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space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Securing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portable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dock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boards</a:t>
            </a:r>
            <a:endParaRPr sz="2400">
              <a:latin typeface="Tahoma"/>
              <a:cs typeface="Tahoma"/>
            </a:endParaRPr>
          </a:p>
          <a:p>
            <a:pPr lvl="1" marL="696595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6595" algn="l"/>
              </a:tabLst>
            </a:pPr>
            <a:r>
              <a:rPr dirty="0" sz="2400">
                <a:latin typeface="Tahoma"/>
                <a:cs typeface="Tahoma"/>
              </a:rPr>
              <a:t>Handholds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dock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boards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53912" y="1726692"/>
            <a:ext cx="2304287" cy="3454907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744767" y="5244244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78839" y="1288691"/>
            <a:ext cx="4519295" cy="3232785"/>
          </a:xfrm>
          <a:prstGeom prst="rect">
            <a:avLst/>
          </a:prstGeom>
        </p:spPr>
        <p:txBody>
          <a:bodyPr wrap="square" lIns="0" tIns="55244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434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Exiting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Forklift</a:t>
            </a:r>
            <a:endParaRPr sz="2800">
              <a:latin typeface="Tahoma"/>
              <a:cs typeface="Tahoma"/>
            </a:endParaRPr>
          </a:p>
          <a:p>
            <a:pPr lvl="1" marL="697230" marR="5080" indent="-227329">
              <a:lnSpc>
                <a:spcPts val="2590"/>
              </a:lnSpc>
              <a:spcBef>
                <a:spcPts val="62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Tahoma"/>
                <a:cs typeface="Tahoma"/>
              </a:rPr>
              <a:t>Set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brake,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lower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forks/lifting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carriage,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neutralize</a:t>
            </a:r>
            <a:r>
              <a:rPr dirty="0" sz="2400" spc="-10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controls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254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 spc="-10">
                <a:latin typeface="Tahoma"/>
                <a:cs typeface="Tahoma"/>
              </a:rPr>
              <a:t>Stand-</a:t>
            </a:r>
            <a:r>
              <a:rPr dirty="0" sz="2400">
                <a:latin typeface="Tahoma"/>
                <a:cs typeface="Tahoma"/>
              </a:rPr>
              <a:t>up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type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forklift</a:t>
            </a:r>
            <a:endParaRPr sz="2400">
              <a:latin typeface="Tahoma"/>
              <a:cs typeface="Tahoma"/>
            </a:endParaRPr>
          </a:p>
          <a:p>
            <a:pPr lvl="1">
              <a:lnSpc>
                <a:spcPct val="100000"/>
              </a:lnSpc>
              <a:spcBef>
                <a:spcPts val="25"/>
              </a:spcBef>
              <a:buFont typeface="Arial"/>
              <a:buChar char="•"/>
            </a:pPr>
            <a:endParaRPr sz="2400">
              <a:latin typeface="Tahoma"/>
              <a:cs typeface="Tahoma"/>
            </a:endParaRPr>
          </a:p>
          <a:p>
            <a:pPr marL="298450" indent="-285750">
              <a:lnSpc>
                <a:spcPct val="100000"/>
              </a:lnSpc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Riding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forklift</a:t>
            </a:r>
            <a:endParaRPr sz="28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No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passengers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allowed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290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Exception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–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seat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provided</a:t>
            </a:r>
            <a:endParaRPr sz="24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43956" y="1229867"/>
            <a:ext cx="2837687" cy="210921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34200" y="3473208"/>
            <a:ext cx="1647443" cy="2470390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7550496" y="5940752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97790" rIns="0" bIns="0" rtlCol="0" vert="horz">
            <a:spAutoFit/>
          </a:bodyPr>
          <a:lstStyle/>
          <a:p>
            <a:pPr marL="298450" indent="-285750">
              <a:lnSpc>
                <a:spcPct val="100000"/>
              </a:lnSpc>
              <a:spcBef>
                <a:spcPts val="770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/>
              <a:t>Avoiding</a:t>
            </a:r>
            <a:r>
              <a:rPr dirty="0" sz="2800" spc="-5"/>
              <a:t> </a:t>
            </a:r>
            <a:r>
              <a:rPr dirty="0" sz="2800" spc="-40"/>
              <a:t>Struck-</a:t>
            </a:r>
            <a:r>
              <a:rPr dirty="0" sz="2800" spc="-20"/>
              <a:t>by/Crushed-</a:t>
            </a:r>
            <a:r>
              <a:rPr dirty="0" sz="2800" spc="-25"/>
              <a:t>by</a:t>
            </a:r>
            <a:endParaRPr sz="2800"/>
          </a:p>
          <a:p>
            <a:pPr lvl="1" marL="697230" marR="508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698500" algn="l"/>
              </a:tabLst>
            </a:pPr>
            <a:r>
              <a:rPr dirty="0" sz="2400">
                <a:latin typeface="Tahoma"/>
                <a:cs typeface="Tahoma"/>
              </a:rPr>
              <a:t>Don’t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jump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overturning,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sit-</a:t>
            </a:r>
            <a:r>
              <a:rPr dirty="0" sz="2400">
                <a:latin typeface="Tahoma"/>
                <a:cs typeface="Tahoma"/>
              </a:rPr>
              <a:t>down</a:t>
            </a:r>
            <a:r>
              <a:rPr dirty="0" sz="2400" spc="-20">
                <a:latin typeface="Tahoma"/>
                <a:cs typeface="Tahoma"/>
              </a:rPr>
              <a:t> type </a:t>
            </a:r>
            <a:r>
              <a:rPr dirty="0" sz="2400" spc="-20">
                <a:latin typeface="Tahoma"/>
                <a:cs typeface="Tahoma"/>
              </a:rPr>
              <a:t>	</a:t>
            </a:r>
            <a:r>
              <a:rPr dirty="0" sz="2400" spc="-10">
                <a:latin typeface="Tahoma"/>
                <a:cs typeface="Tahoma"/>
              </a:rPr>
              <a:t>forklift.</a:t>
            </a:r>
            <a:endParaRPr sz="2400">
              <a:latin typeface="Tahoma"/>
              <a:cs typeface="Tahoma"/>
            </a:endParaRPr>
          </a:p>
          <a:p>
            <a:pPr lvl="1" marL="69723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697230" algn="l"/>
              </a:tabLst>
            </a:pPr>
            <a:r>
              <a:rPr dirty="0" sz="2400">
                <a:latin typeface="Tahoma"/>
                <a:cs typeface="Tahoma"/>
              </a:rPr>
              <a:t>Stay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with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truck,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hold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firmly,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and</a:t>
            </a:r>
            <a:endParaRPr sz="2400">
              <a:latin typeface="Tahoma"/>
              <a:cs typeface="Tahoma"/>
            </a:endParaRPr>
          </a:p>
          <a:p>
            <a:pPr marL="697865">
              <a:lnSpc>
                <a:spcPct val="100000"/>
              </a:lnSpc>
            </a:pPr>
            <a:r>
              <a:rPr dirty="0" sz="2400"/>
              <a:t>lean</a:t>
            </a:r>
            <a:r>
              <a:rPr dirty="0" sz="2400" spc="-20"/>
              <a:t> </a:t>
            </a:r>
            <a:r>
              <a:rPr dirty="0" sz="2400"/>
              <a:t>in</a:t>
            </a:r>
            <a:r>
              <a:rPr dirty="0" sz="2400" spc="-15"/>
              <a:t> </a:t>
            </a:r>
            <a:r>
              <a:rPr dirty="0" sz="2400"/>
              <a:t>the</a:t>
            </a:r>
            <a:r>
              <a:rPr dirty="0" sz="2400" spc="-20"/>
              <a:t> </a:t>
            </a:r>
            <a:r>
              <a:rPr dirty="0" sz="2400"/>
              <a:t>opposite</a:t>
            </a:r>
            <a:r>
              <a:rPr dirty="0" sz="2400" spc="-35"/>
              <a:t> </a:t>
            </a:r>
            <a:r>
              <a:rPr dirty="0" sz="2400"/>
              <a:t>direction</a:t>
            </a:r>
            <a:r>
              <a:rPr dirty="0" sz="2400" spc="-35"/>
              <a:t> </a:t>
            </a:r>
            <a:r>
              <a:rPr dirty="0" sz="2400"/>
              <a:t>of</a:t>
            </a:r>
            <a:r>
              <a:rPr dirty="0" sz="2400" spc="-15"/>
              <a:t> </a:t>
            </a:r>
            <a:r>
              <a:rPr dirty="0" sz="2400"/>
              <a:t>the</a:t>
            </a:r>
            <a:r>
              <a:rPr dirty="0" sz="2400" spc="-20"/>
              <a:t> </a:t>
            </a:r>
            <a:r>
              <a:rPr dirty="0" sz="2400" spc="-10"/>
              <a:t>overturn.</a:t>
            </a:r>
            <a:endParaRPr sz="2400"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76500" y="3396996"/>
            <a:ext cx="4190987" cy="258165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5992473" y="5964292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7" name="object 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297892" y="1214018"/>
            <a:ext cx="6881495" cy="239649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298450" marR="5080" indent="-286385">
              <a:lnSpc>
                <a:spcPct val="100000"/>
              </a:lnSpc>
              <a:spcBef>
                <a:spcPts val="95"/>
              </a:spcBef>
              <a:buFont typeface="Arial"/>
              <a:buChar char="–"/>
              <a:tabLst>
                <a:tab pos="298450" algn="l"/>
              </a:tabLst>
            </a:pPr>
            <a:r>
              <a:rPr dirty="0" sz="2800">
                <a:latin typeface="Tahoma"/>
                <a:cs typeface="Tahoma"/>
              </a:rPr>
              <a:t>Forklift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30">
                <a:latin typeface="Tahoma"/>
                <a:cs typeface="Tahoma"/>
              </a:rPr>
              <a:t>Training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do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operate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forklift </a:t>
            </a:r>
            <a:r>
              <a:rPr dirty="0" sz="2800">
                <a:latin typeface="Tahoma"/>
                <a:cs typeface="Tahoma"/>
              </a:rPr>
              <a:t>without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training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licensing.</a:t>
            </a:r>
            <a:endParaRPr sz="2800">
              <a:latin typeface="Tahoma"/>
              <a:cs typeface="Tahoma"/>
            </a:endParaRPr>
          </a:p>
          <a:p>
            <a:pPr marL="297815" marR="5080" indent="-285750">
              <a:lnSpc>
                <a:spcPct val="100000"/>
              </a:lnSpc>
              <a:spcBef>
                <a:spcPts val="1870"/>
              </a:spcBef>
              <a:buFont typeface="Arial"/>
              <a:buChar char="–"/>
              <a:tabLst>
                <a:tab pos="299085" algn="l"/>
              </a:tabLst>
            </a:pPr>
            <a:r>
              <a:rPr dirty="0" sz="2800">
                <a:latin typeface="Tahoma"/>
                <a:cs typeface="Tahoma"/>
              </a:rPr>
              <a:t>Reporting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Damage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–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damage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problems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occur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forklift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during</a:t>
            </a:r>
            <a:r>
              <a:rPr dirty="0" sz="2800" spc="-50">
                <a:latin typeface="Tahoma"/>
                <a:cs typeface="Tahoma"/>
              </a:rPr>
              <a:t> a </a:t>
            </a:r>
            <a:r>
              <a:rPr dirty="0" sz="2800" spc="-5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shift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should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reported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supervisor.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3457575" y="3724275"/>
            <a:ext cx="2228850" cy="2228850"/>
            <a:chOff x="3457575" y="3724275"/>
            <a:chExt cx="2228850" cy="22288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67100" y="3733800"/>
              <a:ext cx="2209799" cy="22097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462337" y="3729037"/>
              <a:ext cx="2219325" cy="2219325"/>
            </a:xfrm>
            <a:custGeom>
              <a:avLst/>
              <a:gdLst/>
              <a:ahLst/>
              <a:cxnLst/>
              <a:rect l="l" t="t" r="r" b="b"/>
              <a:pathLst>
                <a:path w="2219325" h="2219325">
                  <a:moveTo>
                    <a:pt x="0" y="0"/>
                  </a:moveTo>
                  <a:lnTo>
                    <a:pt x="2219325" y="0"/>
                  </a:lnTo>
                  <a:lnTo>
                    <a:pt x="2219325" y="2219325"/>
                  </a:lnTo>
                  <a:lnTo>
                    <a:pt x="0" y="22193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014574" y="596900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113648"/>
            <a:ext cx="4792345" cy="419735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Tahoma"/>
                <a:cs typeface="Tahoma"/>
              </a:rPr>
              <a:t>Earth-</a:t>
            </a:r>
            <a:r>
              <a:rPr dirty="0" sz="3200">
                <a:latin typeface="Tahoma"/>
                <a:cs typeface="Tahoma"/>
              </a:rPr>
              <a:t>Moving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Equipment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Scrapers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Loaders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Crawlers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Bulldozers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40">
                <a:latin typeface="Tahoma"/>
                <a:cs typeface="Tahoma"/>
              </a:rPr>
              <a:t>Off-</a:t>
            </a:r>
            <a:r>
              <a:rPr dirty="0" sz="2800">
                <a:latin typeface="Tahoma"/>
                <a:cs typeface="Tahoma"/>
              </a:rPr>
              <a:t>highway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trucks</a:t>
            </a:r>
            <a:endParaRPr sz="2800">
              <a:latin typeface="Tahoma"/>
              <a:cs typeface="Tahoma"/>
            </a:endParaRPr>
          </a:p>
          <a:p>
            <a:pPr lvl="1" marL="75438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469265" algn="l"/>
                <a:tab pos="754380" algn="l"/>
              </a:tabLst>
            </a:pPr>
            <a:r>
              <a:rPr dirty="0" sz="2800" spc="-10">
                <a:latin typeface="Tahoma"/>
                <a:cs typeface="Tahoma"/>
              </a:rPr>
              <a:t>Graders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 spc="-10">
                <a:latin typeface="Tahoma"/>
                <a:cs typeface="Tahoma"/>
              </a:rPr>
              <a:t>Tractors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397755" y="1925827"/>
            <a:ext cx="4454525" cy="4021454"/>
            <a:chOff x="4397755" y="1925827"/>
            <a:chExt cx="4454525" cy="4021454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410455" y="1938527"/>
              <a:ext cx="2523743" cy="169163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404105" y="1932177"/>
              <a:ext cx="2536825" cy="1704339"/>
            </a:xfrm>
            <a:custGeom>
              <a:avLst/>
              <a:gdLst/>
              <a:ahLst/>
              <a:cxnLst/>
              <a:rect l="l" t="t" r="r" b="b"/>
              <a:pathLst>
                <a:path w="2536825" h="1704339">
                  <a:moveTo>
                    <a:pt x="0" y="0"/>
                  </a:moveTo>
                  <a:lnTo>
                    <a:pt x="2536444" y="0"/>
                  </a:lnTo>
                  <a:lnTo>
                    <a:pt x="2536444" y="1704339"/>
                  </a:lnTo>
                  <a:lnTo>
                    <a:pt x="0" y="1704339"/>
                  </a:lnTo>
                  <a:lnTo>
                    <a:pt x="0" y="0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10456" y="3962400"/>
              <a:ext cx="2628899" cy="1972055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4404105" y="3956050"/>
              <a:ext cx="2641600" cy="1985010"/>
            </a:xfrm>
            <a:custGeom>
              <a:avLst/>
              <a:gdLst/>
              <a:ahLst/>
              <a:cxnLst/>
              <a:rect l="l" t="t" r="r" b="b"/>
              <a:pathLst>
                <a:path w="2641600" h="1985010">
                  <a:moveTo>
                    <a:pt x="0" y="0"/>
                  </a:moveTo>
                  <a:lnTo>
                    <a:pt x="2641600" y="0"/>
                  </a:lnTo>
                  <a:lnTo>
                    <a:pt x="2641600" y="1984756"/>
                  </a:lnTo>
                  <a:lnTo>
                    <a:pt x="0" y="1984756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74307" y="3048000"/>
              <a:ext cx="2564891" cy="1709927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267957" y="3041650"/>
              <a:ext cx="2578100" cy="1722755"/>
            </a:xfrm>
            <a:custGeom>
              <a:avLst/>
              <a:gdLst/>
              <a:ahLst/>
              <a:cxnLst/>
              <a:rect l="l" t="t" r="r" b="b"/>
              <a:pathLst>
                <a:path w="2578100" h="1722754">
                  <a:moveTo>
                    <a:pt x="0" y="0"/>
                  </a:moveTo>
                  <a:lnTo>
                    <a:pt x="2577591" y="0"/>
                  </a:lnTo>
                  <a:lnTo>
                    <a:pt x="2577591" y="1722627"/>
                  </a:lnTo>
                  <a:lnTo>
                    <a:pt x="0" y="1722627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/>
          <p:nvPr/>
        </p:nvSpPr>
        <p:spPr>
          <a:xfrm>
            <a:off x="7031861" y="5990384"/>
            <a:ext cx="143319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4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-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573405">
              <a:lnSpc>
                <a:spcPct val="100000"/>
              </a:lnSpc>
              <a:spcBef>
                <a:spcPts val="95"/>
              </a:spcBef>
            </a:pPr>
            <a:r>
              <a:rPr dirty="0"/>
              <a:t>Preventing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49897" y="1423747"/>
            <a:ext cx="5386705" cy="345376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Tahoma"/>
                <a:cs typeface="Tahoma"/>
              </a:rPr>
              <a:t>Earth-</a:t>
            </a:r>
            <a:r>
              <a:rPr dirty="0" sz="3200">
                <a:latin typeface="Tahoma"/>
                <a:cs typeface="Tahoma"/>
              </a:rPr>
              <a:t>Moving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Equipment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Seatbelts</a:t>
            </a:r>
            <a:endParaRPr sz="28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Reverse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gear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not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unless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piece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equipment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has:</a:t>
            </a:r>
            <a:endParaRPr sz="2800">
              <a:latin typeface="Tahoma"/>
              <a:cs typeface="Tahoma"/>
            </a:endParaRPr>
          </a:p>
          <a:p>
            <a:pPr lvl="2" marL="1154430" indent="-227329">
              <a:lnSpc>
                <a:spcPct val="100000"/>
              </a:lnSpc>
              <a:spcBef>
                <a:spcPts val="580"/>
              </a:spcBef>
              <a:buFont typeface="Arial"/>
              <a:buChar char="•"/>
              <a:tabLst>
                <a:tab pos="1154430" algn="l"/>
              </a:tabLst>
            </a:pPr>
            <a:r>
              <a:rPr dirty="0" sz="2400" spc="-35">
                <a:latin typeface="Tahoma"/>
                <a:cs typeface="Tahoma"/>
              </a:rPr>
              <a:t>Back-</a:t>
            </a:r>
            <a:r>
              <a:rPr dirty="0" sz="2400">
                <a:latin typeface="Tahoma"/>
                <a:cs typeface="Tahoma"/>
              </a:rPr>
              <a:t>up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signal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alarm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or</a:t>
            </a:r>
            <a:endParaRPr sz="2400">
              <a:latin typeface="Tahoma"/>
              <a:cs typeface="Tahoma"/>
            </a:endParaRPr>
          </a:p>
          <a:p>
            <a:pPr lvl="2" marL="1154430" indent="-227329">
              <a:lnSpc>
                <a:spcPct val="100000"/>
              </a:lnSpc>
              <a:spcBef>
                <a:spcPts val="575"/>
              </a:spcBef>
              <a:buFont typeface="Arial"/>
              <a:buChar char="•"/>
              <a:tabLst>
                <a:tab pos="1154430" algn="l"/>
              </a:tabLst>
            </a:pPr>
            <a:r>
              <a:rPr dirty="0" sz="2400" spc="-10">
                <a:latin typeface="Tahoma"/>
                <a:cs typeface="Tahoma"/>
              </a:rPr>
              <a:t>Signaler</a:t>
            </a:r>
            <a:endParaRPr sz="24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Operator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properly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trained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543675" y="1639442"/>
            <a:ext cx="1976120" cy="1854200"/>
            <a:chOff x="6543675" y="1639442"/>
            <a:chExt cx="1976120" cy="185420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553200" y="1648967"/>
              <a:ext cx="1956803" cy="1834883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548437" y="1644205"/>
              <a:ext cx="1966595" cy="1844675"/>
            </a:xfrm>
            <a:custGeom>
              <a:avLst/>
              <a:gdLst/>
              <a:ahLst/>
              <a:cxnLst/>
              <a:rect l="l" t="t" r="r" b="b"/>
              <a:pathLst>
                <a:path w="1966595" h="1844675">
                  <a:moveTo>
                    <a:pt x="0" y="0"/>
                  </a:moveTo>
                  <a:lnTo>
                    <a:pt x="1966341" y="0"/>
                  </a:lnTo>
                  <a:lnTo>
                    <a:pt x="1966341" y="1844420"/>
                  </a:lnTo>
                  <a:lnTo>
                    <a:pt x="0" y="1844420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849327" y="3517559"/>
            <a:ext cx="5956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Employer</a:t>
            </a:r>
            <a:r>
              <a:rPr dirty="0" spc="-180"/>
              <a:t> </a:t>
            </a:r>
            <a:r>
              <a:rPr dirty="0" spc="-10"/>
              <a:t>Requirements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298733"/>
            <a:ext cx="6984365" cy="24530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Comply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with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OSHA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standards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related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materials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handling,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including:</a:t>
            </a:r>
            <a:endParaRPr sz="3200">
              <a:latin typeface="Tahoma"/>
              <a:cs typeface="Tahoma"/>
            </a:endParaRPr>
          </a:p>
          <a:p>
            <a:pPr lvl="1" marL="755015" marR="1095375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 spc="-30">
                <a:latin typeface="Tahoma"/>
                <a:cs typeface="Tahoma"/>
              </a:rPr>
              <a:t>Training</a:t>
            </a:r>
            <a:r>
              <a:rPr dirty="0" sz="2800" spc="-1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requirements,</a:t>
            </a:r>
            <a:r>
              <a:rPr dirty="0" sz="2800" spc="-1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including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requirements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forklift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training.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Inspection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requirements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90827" y="4021835"/>
            <a:ext cx="2054351" cy="201320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33188" y="4079747"/>
            <a:ext cx="3174491" cy="1955291"/>
          </a:xfrm>
          <a:prstGeom prst="rect">
            <a:avLst/>
          </a:prstGeom>
        </p:spPr>
      </p:pic>
      <p:sp>
        <p:nvSpPr>
          <p:cNvPr id="6" name="object 6" descr=""/>
          <p:cNvSpPr txBox="1"/>
          <p:nvPr/>
        </p:nvSpPr>
        <p:spPr>
          <a:xfrm>
            <a:off x="3637443" y="5845059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Employer</a:t>
            </a:r>
            <a:r>
              <a:rPr dirty="0" spc="-180"/>
              <a:t> </a:t>
            </a:r>
            <a:r>
              <a:rPr dirty="0" spc="-10"/>
              <a:t>Requirements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507365" marR="5080" indent="-342900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507365" algn="l"/>
              </a:tabLst>
            </a:pPr>
            <a:r>
              <a:rPr dirty="0"/>
              <a:t>Comply</a:t>
            </a:r>
            <a:r>
              <a:rPr dirty="0" spc="-50"/>
              <a:t> </a:t>
            </a:r>
            <a:r>
              <a:rPr dirty="0"/>
              <a:t>with</a:t>
            </a:r>
            <a:r>
              <a:rPr dirty="0" spc="-45"/>
              <a:t> </a:t>
            </a:r>
            <a:r>
              <a:rPr dirty="0" spc="-10"/>
              <a:t>manufacturers’ </a:t>
            </a:r>
            <a:r>
              <a:rPr dirty="0"/>
              <a:t>requirements</a:t>
            </a:r>
            <a:r>
              <a:rPr dirty="0" spc="-100"/>
              <a:t> </a:t>
            </a:r>
            <a:r>
              <a:rPr dirty="0"/>
              <a:t>and</a:t>
            </a:r>
            <a:r>
              <a:rPr dirty="0" spc="-75"/>
              <a:t> </a:t>
            </a:r>
            <a:r>
              <a:rPr dirty="0" spc="-10"/>
              <a:t>recommendations </a:t>
            </a:r>
            <a:r>
              <a:rPr dirty="0"/>
              <a:t>for</a:t>
            </a:r>
            <a:r>
              <a:rPr dirty="0" spc="-85"/>
              <a:t> </a:t>
            </a:r>
            <a:r>
              <a:rPr dirty="0"/>
              <a:t>materials</a:t>
            </a:r>
            <a:r>
              <a:rPr dirty="0" spc="-85"/>
              <a:t> </a:t>
            </a:r>
            <a:r>
              <a:rPr dirty="0"/>
              <a:t>handling</a:t>
            </a:r>
            <a:r>
              <a:rPr dirty="0" spc="-70"/>
              <a:t> </a:t>
            </a:r>
            <a:r>
              <a:rPr dirty="0" spc="-10"/>
              <a:t>equipment.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692400" y="2997200"/>
            <a:ext cx="3759200" cy="2520315"/>
            <a:chOff x="2692400" y="2997200"/>
            <a:chExt cx="3759200" cy="252031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705100" y="3009900"/>
              <a:ext cx="3733799" cy="249477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698750" y="3003550"/>
              <a:ext cx="3746500" cy="2507615"/>
            </a:xfrm>
            <a:custGeom>
              <a:avLst/>
              <a:gdLst/>
              <a:ahLst/>
              <a:cxnLst/>
              <a:rect l="l" t="t" r="r" b="b"/>
              <a:pathLst>
                <a:path w="3746500" h="2507615">
                  <a:moveTo>
                    <a:pt x="0" y="0"/>
                  </a:moveTo>
                  <a:lnTo>
                    <a:pt x="3746500" y="0"/>
                  </a:lnTo>
                  <a:lnTo>
                    <a:pt x="3746500" y="2507488"/>
                  </a:lnTo>
                  <a:lnTo>
                    <a:pt x="0" y="2507488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742304" y="5520394"/>
            <a:ext cx="6165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3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:</a:t>
            </a:r>
            <a:r>
              <a:rPr dirty="0" sz="800" spc="-20">
                <a:latin typeface="Calibri"/>
                <a:cs typeface="Calibri"/>
              </a:rPr>
              <a:t> 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Recognizing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223968"/>
            <a:ext cx="770128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potential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possible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solutions: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904875" y="2505075"/>
            <a:ext cx="3535045" cy="2655570"/>
            <a:chOff x="904875" y="2505075"/>
            <a:chExt cx="3535045" cy="265557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14400" y="2514600"/>
              <a:ext cx="3515867" cy="263652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09637" y="2509837"/>
              <a:ext cx="3525520" cy="2646045"/>
            </a:xfrm>
            <a:custGeom>
              <a:avLst/>
              <a:gdLst/>
              <a:ahLst/>
              <a:cxnLst/>
              <a:rect l="l" t="t" r="r" b="b"/>
              <a:pathLst>
                <a:path w="3525520" h="2646045">
                  <a:moveTo>
                    <a:pt x="0" y="0"/>
                  </a:moveTo>
                  <a:lnTo>
                    <a:pt x="3525392" y="0"/>
                  </a:lnTo>
                  <a:lnTo>
                    <a:pt x="3525392" y="2646045"/>
                  </a:lnTo>
                  <a:lnTo>
                    <a:pt x="0" y="2646045"/>
                  </a:lnTo>
                  <a:lnTo>
                    <a:pt x="0" y="0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733163" y="2505075"/>
            <a:ext cx="3411854" cy="2655570"/>
            <a:chOff x="4733163" y="2505075"/>
            <a:chExt cx="3411854" cy="26555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42688" y="2514600"/>
              <a:ext cx="3392411" cy="263652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737925" y="2509837"/>
              <a:ext cx="3402329" cy="2646045"/>
            </a:xfrm>
            <a:custGeom>
              <a:avLst/>
              <a:gdLst/>
              <a:ahLst/>
              <a:cxnLst/>
              <a:rect l="l" t="t" r="r" b="b"/>
              <a:pathLst>
                <a:path w="3402329" h="2646045">
                  <a:moveTo>
                    <a:pt x="0" y="0"/>
                  </a:moveTo>
                  <a:lnTo>
                    <a:pt x="3401948" y="0"/>
                  </a:lnTo>
                  <a:lnTo>
                    <a:pt x="3401948" y="2646045"/>
                  </a:lnTo>
                  <a:lnTo>
                    <a:pt x="0" y="264604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4053425" y="5283200"/>
            <a:ext cx="103568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Recognizing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37564" y="1223968"/>
            <a:ext cx="770128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potential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possible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solutions:</a:t>
            </a:r>
            <a:endParaRPr sz="28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2289048"/>
            <a:ext cx="2743200" cy="313485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37564" y="5450019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6" name="object 6" descr=""/>
          <p:cNvSpPr/>
          <p:nvPr/>
        </p:nvSpPr>
        <p:spPr>
          <a:xfrm>
            <a:off x="833437" y="2284285"/>
            <a:ext cx="2752725" cy="3144520"/>
          </a:xfrm>
          <a:custGeom>
            <a:avLst/>
            <a:gdLst/>
            <a:ahLst/>
            <a:cxnLst/>
            <a:rect l="l" t="t" r="r" b="b"/>
            <a:pathLst>
              <a:path w="2752725" h="3144520">
                <a:moveTo>
                  <a:pt x="0" y="0"/>
                </a:moveTo>
                <a:lnTo>
                  <a:pt x="2752725" y="0"/>
                </a:lnTo>
                <a:lnTo>
                  <a:pt x="2752725" y="3144393"/>
                </a:lnTo>
                <a:lnTo>
                  <a:pt x="0" y="3144393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pSp>
        <p:nvGrpSpPr>
          <p:cNvPr id="7" name="object 7"/>
          <p:cNvGrpSpPr/>
          <p:nvPr/>
        </p:nvGrpSpPr>
        <p:grpSpPr>
          <a:xfrm>
            <a:off x="4410075" y="2305430"/>
            <a:ext cx="4164329" cy="3128010"/>
            <a:chOff x="4410075" y="2305430"/>
            <a:chExt cx="4164329" cy="312801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19600" y="2314955"/>
              <a:ext cx="4145267" cy="3108959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414837" y="2310193"/>
              <a:ext cx="4154804" cy="3118485"/>
            </a:xfrm>
            <a:custGeom>
              <a:avLst/>
              <a:gdLst/>
              <a:ahLst/>
              <a:cxnLst/>
              <a:rect l="l" t="t" r="r" b="b"/>
              <a:pathLst>
                <a:path w="4154804" h="3118485">
                  <a:moveTo>
                    <a:pt x="0" y="0"/>
                  </a:moveTo>
                  <a:lnTo>
                    <a:pt x="4154804" y="0"/>
                  </a:lnTo>
                  <a:lnTo>
                    <a:pt x="4154804" y="3118485"/>
                  </a:lnTo>
                  <a:lnTo>
                    <a:pt x="0" y="311848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7544816" y="5450019"/>
            <a:ext cx="10147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-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Recognizing</a:t>
            </a:r>
            <a:r>
              <a:rPr dirty="0" spc="-170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340" y="1223968"/>
            <a:ext cx="7701280" cy="45212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potential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possible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solutions: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0075" y="2081402"/>
            <a:ext cx="3709035" cy="2788285"/>
            <a:chOff x="600075" y="2081402"/>
            <a:chExt cx="3709035" cy="27882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2090927"/>
              <a:ext cx="3689603" cy="276910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4837" y="2086165"/>
              <a:ext cx="3699510" cy="2778760"/>
            </a:xfrm>
            <a:custGeom>
              <a:avLst/>
              <a:gdLst/>
              <a:ahLst/>
              <a:cxnLst/>
              <a:rect l="l" t="t" r="r" b="b"/>
              <a:pathLst>
                <a:path w="3699510" h="2778760">
                  <a:moveTo>
                    <a:pt x="0" y="0"/>
                  </a:moveTo>
                  <a:lnTo>
                    <a:pt x="3699129" y="0"/>
                  </a:lnTo>
                  <a:lnTo>
                    <a:pt x="3699129" y="2778633"/>
                  </a:lnTo>
                  <a:lnTo>
                    <a:pt x="0" y="277863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7" name="object 7"/>
          <p:cNvGrpSpPr/>
          <p:nvPr/>
        </p:nvGrpSpPr>
        <p:grpSpPr>
          <a:xfrm>
            <a:off x="4791075" y="2081402"/>
            <a:ext cx="3709035" cy="2788285"/>
            <a:chOff x="4791075" y="2081402"/>
            <a:chExt cx="3709035" cy="278828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0600" y="2090927"/>
              <a:ext cx="3689603" cy="2769107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4795837" y="2086165"/>
              <a:ext cx="3699510" cy="2778760"/>
            </a:xfrm>
            <a:custGeom>
              <a:avLst/>
              <a:gdLst/>
              <a:ahLst/>
              <a:cxnLst/>
              <a:rect l="l" t="t" r="r" b="b"/>
              <a:pathLst>
                <a:path w="3699509" h="2778760">
                  <a:moveTo>
                    <a:pt x="0" y="0"/>
                  </a:moveTo>
                  <a:lnTo>
                    <a:pt x="3699129" y="0"/>
                  </a:lnTo>
                  <a:lnTo>
                    <a:pt x="3699129" y="2778633"/>
                  </a:lnTo>
                  <a:lnTo>
                    <a:pt x="0" y="277863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/>
          <p:nvPr/>
        </p:nvSpPr>
        <p:spPr>
          <a:xfrm>
            <a:off x="3870833" y="4957071"/>
            <a:ext cx="140144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photos</a:t>
            </a:r>
            <a:r>
              <a:rPr dirty="0" sz="800" spc="-1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: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TEEX</a:t>
            </a:r>
            <a:r>
              <a:rPr dirty="0" sz="800" spc="-4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Harwood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80645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4540" y="1307896"/>
            <a:ext cx="7355840" cy="4252595"/>
          </a:xfrm>
          <a:prstGeom prst="rect">
            <a:avLst/>
          </a:prstGeom>
        </p:spPr>
        <p:txBody>
          <a:bodyPr wrap="square" lIns="0" tIns="67945" rIns="0" bIns="0" rtlCol="0" vert="horz">
            <a:spAutoFit/>
          </a:bodyPr>
          <a:lstStyle/>
          <a:p>
            <a:pPr marL="525780" marR="5080" indent="-513715">
              <a:lnSpc>
                <a:spcPts val="3460"/>
              </a:lnSpc>
              <a:spcBef>
                <a:spcPts val="535"/>
              </a:spcBef>
              <a:buAutoNum type="arabicPeriod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How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old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do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you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have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operate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forklift,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regardless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training?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285"/>
              </a:spcBef>
              <a:buAutoNum type="alphaLcPeriod"/>
              <a:tabLst>
                <a:tab pos="926465" algn="l"/>
              </a:tabLst>
            </a:pPr>
            <a:r>
              <a:rPr dirty="0" sz="2800" spc="-25">
                <a:latin typeface="Tahoma"/>
                <a:cs typeface="Tahoma"/>
              </a:rPr>
              <a:t>16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 spc="-25">
                <a:latin typeface="Tahoma"/>
                <a:cs typeface="Tahoma"/>
              </a:rPr>
              <a:t>18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 spc="-25">
                <a:latin typeface="Tahoma"/>
                <a:cs typeface="Tahoma"/>
              </a:rPr>
              <a:t>21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335"/>
              </a:spcBef>
              <a:buAutoNum type="alphaLcPeriod"/>
              <a:tabLst>
                <a:tab pos="926465" algn="l"/>
              </a:tabLst>
            </a:pPr>
            <a:r>
              <a:rPr dirty="0" sz="2800" spc="-25">
                <a:latin typeface="Tahoma"/>
                <a:cs typeface="Tahoma"/>
              </a:rPr>
              <a:t>25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35"/>
              </a:spcBef>
            </a:pPr>
            <a:endParaRPr sz="2800">
              <a:latin typeface="Tahoma"/>
              <a:cs typeface="Tahoma"/>
            </a:endParaRPr>
          </a:p>
          <a:p>
            <a:pPr marL="793115" marR="484505" indent="-476250">
              <a:lnSpc>
                <a:spcPct val="100000"/>
              </a:lnSpc>
            </a:pPr>
            <a:r>
              <a:rPr dirty="0" sz="3200" b="1">
                <a:latin typeface="Tahoma"/>
                <a:cs typeface="Tahoma"/>
              </a:rPr>
              <a:t>b.</a:t>
            </a:r>
            <a:r>
              <a:rPr dirty="0" sz="3200" spc="-2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You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must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be</a:t>
            </a:r>
            <a:r>
              <a:rPr dirty="0" sz="3200" spc="-2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at</a:t>
            </a:r>
            <a:r>
              <a:rPr dirty="0" sz="3200" spc="-2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least</a:t>
            </a:r>
            <a:r>
              <a:rPr dirty="0" sz="3200" spc="-4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18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years </a:t>
            </a:r>
            <a:r>
              <a:rPr dirty="0" sz="3200" b="1">
                <a:latin typeface="Tahoma"/>
                <a:cs typeface="Tahoma"/>
              </a:rPr>
              <a:t>old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to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operate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forklift.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80645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274368"/>
            <a:ext cx="7858759" cy="4384675"/>
          </a:xfrm>
          <a:prstGeom prst="rect">
            <a:avLst/>
          </a:prstGeom>
        </p:spPr>
        <p:txBody>
          <a:bodyPr wrap="square" lIns="0" tIns="64135" rIns="0" bIns="0" rtlCol="0" vert="horz">
            <a:spAutoFit/>
          </a:bodyPr>
          <a:lstStyle/>
          <a:p>
            <a:pPr marL="680085" marR="1254125" indent="-515620">
              <a:lnSpc>
                <a:spcPts val="3240"/>
              </a:lnSpc>
              <a:spcBef>
                <a:spcPts val="505"/>
              </a:spcBef>
              <a:buAutoNum type="arabicPeriod" startAt="2"/>
              <a:tabLst>
                <a:tab pos="680085" algn="l"/>
                <a:tab pos="5102225" algn="l"/>
              </a:tabLst>
            </a:pPr>
            <a:r>
              <a:rPr dirty="0" sz="3000">
                <a:latin typeface="Tahoma"/>
                <a:cs typeface="Tahoma"/>
              </a:rPr>
              <a:t>One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good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way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to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prevent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materials </a:t>
            </a:r>
            <a:r>
              <a:rPr dirty="0" sz="3000">
                <a:latin typeface="Tahoma"/>
                <a:cs typeface="Tahoma"/>
              </a:rPr>
              <a:t>handling hazards is to </a:t>
            </a:r>
            <a:r>
              <a:rPr dirty="0" u="sng" sz="30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r>
              <a:rPr dirty="0" u="none" sz="3000" spc="-50">
                <a:latin typeface="Tahoma"/>
                <a:cs typeface="Tahoma"/>
              </a:rPr>
              <a:t>.</a:t>
            </a:r>
            <a:endParaRPr sz="3000">
              <a:latin typeface="Tahoma"/>
              <a:cs typeface="Tahoma"/>
            </a:endParaRPr>
          </a:p>
          <a:p>
            <a:pPr lvl="1" marL="1079500" marR="407670" indent="-513715">
              <a:lnSpc>
                <a:spcPts val="2810"/>
              </a:lnSpc>
              <a:spcBef>
                <a:spcPts val="620"/>
              </a:spcBef>
              <a:buAutoNum type="alphaLcPeriod"/>
              <a:tabLst>
                <a:tab pos="1079500" algn="l"/>
              </a:tabLst>
            </a:pPr>
            <a:r>
              <a:rPr dirty="0" sz="2600">
                <a:latin typeface="Tahoma"/>
                <a:cs typeface="Tahoma"/>
              </a:rPr>
              <a:t>refuse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allow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personnel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</a:t>
            </a:r>
            <a:r>
              <a:rPr dirty="0" sz="2600" spc="-3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ride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equipment </a:t>
            </a:r>
            <a:r>
              <a:rPr dirty="0" sz="2600">
                <a:latin typeface="Tahoma"/>
                <a:cs typeface="Tahoma"/>
              </a:rPr>
              <a:t>without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seat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seatbelt</a:t>
            </a:r>
            <a:endParaRPr sz="2600">
              <a:latin typeface="Tahoma"/>
              <a:cs typeface="Tahoma"/>
            </a:endParaRPr>
          </a:p>
          <a:p>
            <a:pPr lvl="1" marL="1078865" indent="-513715">
              <a:lnSpc>
                <a:spcPct val="100000"/>
              </a:lnSpc>
              <a:spcBef>
                <a:spcPts val="270"/>
              </a:spcBef>
              <a:buAutoNum type="alphaLcPeriod"/>
              <a:tabLst>
                <a:tab pos="1078865" algn="l"/>
              </a:tabLst>
            </a:pPr>
            <a:r>
              <a:rPr dirty="0" sz="2600">
                <a:latin typeface="Tahoma"/>
                <a:cs typeface="Tahoma"/>
              </a:rPr>
              <a:t>report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all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damaged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equipment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immediately</a:t>
            </a:r>
            <a:endParaRPr sz="2600">
              <a:latin typeface="Tahoma"/>
              <a:cs typeface="Tahoma"/>
            </a:endParaRPr>
          </a:p>
          <a:p>
            <a:pPr lvl="1" marL="1078865" indent="-513715">
              <a:lnSpc>
                <a:spcPct val="100000"/>
              </a:lnSpc>
              <a:spcBef>
                <a:spcPts val="310"/>
              </a:spcBef>
              <a:buAutoNum type="alphaLcPeriod"/>
              <a:tabLst>
                <a:tab pos="1078865" algn="l"/>
              </a:tabLst>
            </a:pPr>
            <a:r>
              <a:rPr dirty="0" sz="2600">
                <a:latin typeface="Tahoma"/>
                <a:cs typeface="Tahoma"/>
              </a:rPr>
              <a:t>operate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within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manufacturer’s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specifications</a:t>
            </a:r>
            <a:endParaRPr sz="2600">
              <a:latin typeface="Tahoma"/>
              <a:cs typeface="Tahoma"/>
            </a:endParaRPr>
          </a:p>
          <a:p>
            <a:pPr lvl="1" marL="1078865" indent="-513715">
              <a:lnSpc>
                <a:spcPct val="100000"/>
              </a:lnSpc>
              <a:spcBef>
                <a:spcPts val="315"/>
              </a:spcBef>
              <a:buAutoNum type="alphaLcPeriod"/>
              <a:tabLst>
                <a:tab pos="1078865" algn="l"/>
              </a:tabLst>
            </a:pPr>
            <a:r>
              <a:rPr dirty="0" sz="2600">
                <a:latin typeface="Tahoma"/>
                <a:cs typeface="Tahoma"/>
              </a:rPr>
              <a:t>All</a:t>
            </a:r>
            <a:r>
              <a:rPr dirty="0" sz="2600" spc="-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these.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sz="2600">
              <a:latin typeface="Tahoma"/>
              <a:cs typeface="Tahoma"/>
            </a:endParaRPr>
          </a:p>
          <a:p>
            <a:pPr marL="488315" marR="5080" indent="-476250">
              <a:lnSpc>
                <a:spcPct val="100000"/>
              </a:lnSpc>
              <a:spcBef>
                <a:spcPts val="5"/>
              </a:spcBef>
            </a:pPr>
            <a:r>
              <a:rPr dirty="0" sz="3200" b="1">
                <a:latin typeface="Tahoma"/>
                <a:cs typeface="Tahoma"/>
              </a:rPr>
              <a:t>d.</a:t>
            </a:r>
            <a:r>
              <a:rPr dirty="0" sz="3200" spc="-2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All</a:t>
            </a:r>
            <a:r>
              <a:rPr dirty="0" sz="3200" spc="-2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of</a:t>
            </a:r>
            <a:r>
              <a:rPr dirty="0" sz="3200" spc="-1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these</a:t>
            </a:r>
            <a:r>
              <a:rPr dirty="0" sz="3200" spc="-2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are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good</a:t>
            </a:r>
            <a:r>
              <a:rPr dirty="0" sz="3200" spc="-1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ways</a:t>
            </a:r>
            <a:r>
              <a:rPr dirty="0" sz="3200" spc="-30" b="1">
                <a:latin typeface="Tahoma"/>
                <a:cs typeface="Tahoma"/>
              </a:rPr>
              <a:t> </a:t>
            </a:r>
            <a:r>
              <a:rPr dirty="0" sz="3200" spc="-35" b="1">
                <a:latin typeface="Tahoma"/>
                <a:cs typeface="Tahoma"/>
              </a:rPr>
              <a:t>to </a:t>
            </a:r>
            <a:r>
              <a:rPr dirty="0" sz="3200" b="1">
                <a:latin typeface="Tahoma"/>
                <a:cs typeface="Tahoma"/>
              </a:rPr>
              <a:t>prevent</a:t>
            </a:r>
            <a:r>
              <a:rPr dirty="0" sz="3200" spc="-40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materials</a:t>
            </a:r>
            <a:r>
              <a:rPr dirty="0" sz="3200" spc="-55" b="1">
                <a:latin typeface="Tahoma"/>
                <a:cs typeface="Tahoma"/>
              </a:rPr>
              <a:t> </a:t>
            </a:r>
            <a:r>
              <a:rPr dirty="0" sz="3200" b="1">
                <a:latin typeface="Tahoma"/>
                <a:cs typeface="Tahoma"/>
              </a:rPr>
              <a:t>handling</a:t>
            </a:r>
            <a:r>
              <a:rPr dirty="0" sz="3200" spc="-55" b="1">
                <a:latin typeface="Tahoma"/>
                <a:cs typeface="Tahoma"/>
              </a:rPr>
              <a:t> </a:t>
            </a:r>
            <a:r>
              <a:rPr dirty="0" sz="3200" spc="-10" b="1">
                <a:latin typeface="Tahoma"/>
                <a:cs typeface="Tahoma"/>
              </a:rPr>
              <a:t>hazards.</a:t>
            </a:r>
            <a:endParaRPr sz="32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80645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285747"/>
            <a:ext cx="7970520" cy="459295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527685" marR="67945" indent="-515620">
              <a:lnSpc>
                <a:spcPts val="2920"/>
              </a:lnSpc>
              <a:spcBef>
                <a:spcPts val="459"/>
              </a:spcBef>
              <a:buAutoNum type="arabicPeriod" startAt="3"/>
              <a:tabLst>
                <a:tab pos="527685" algn="l"/>
              </a:tabLst>
            </a:pPr>
            <a:r>
              <a:rPr dirty="0" sz="2700">
                <a:latin typeface="Tahoma"/>
                <a:cs typeface="Tahoma"/>
              </a:rPr>
              <a:t>Which</a:t>
            </a:r>
            <a:r>
              <a:rPr dirty="0" sz="2700" spc="-3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of</a:t>
            </a:r>
            <a:r>
              <a:rPr dirty="0" sz="2700" spc="-2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the</a:t>
            </a:r>
            <a:r>
              <a:rPr dirty="0" sz="2700" spc="-3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following</a:t>
            </a:r>
            <a:r>
              <a:rPr dirty="0" sz="2700" spc="-4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is</a:t>
            </a:r>
            <a:r>
              <a:rPr dirty="0" sz="2700" spc="-3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a</a:t>
            </a:r>
            <a:r>
              <a:rPr dirty="0" sz="2700" spc="-3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method</a:t>
            </a:r>
            <a:r>
              <a:rPr dirty="0" sz="2700" spc="-30">
                <a:latin typeface="Tahoma"/>
                <a:cs typeface="Tahoma"/>
              </a:rPr>
              <a:t> </a:t>
            </a:r>
            <a:r>
              <a:rPr dirty="0" sz="2700" spc="-25">
                <a:latin typeface="Tahoma"/>
                <a:cs typeface="Tahoma"/>
              </a:rPr>
              <a:t>for </a:t>
            </a:r>
            <a:r>
              <a:rPr dirty="0" sz="2700">
                <a:latin typeface="Tahoma"/>
                <a:cs typeface="Tahoma"/>
              </a:rPr>
              <a:t>eliminating</a:t>
            </a:r>
            <a:r>
              <a:rPr dirty="0" sz="2700" spc="-7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or</a:t>
            </a:r>
            <a:r>
              <a:rPr dirty="0" sz="2700" spc="-70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reducing</a:t>
            </a:r>
            <a:r>
              <a:rPr dirty="0" sz="2700" spc="-5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crane</a:t>
            </a:r>
            <a:r>
              <a:rPr dirty="0" sz="2700" spc="-65">
                <a:latin typeface="Tahoma"/>
                <a:cs typeface="Tahoma"/>
              </a:rPr>
              <a:t> </a:t>
            </a:r>
            <a:r>
              <a:rPr dirty="0" sz="2700">
                <a:latin typeface="Tahoma"/>
                <a:cs typeface="Tahoma"/>
              </a:rPr>
              <a:t>operation</a:t>
            </a:r>
            <a:r>
              <a:rPr dirty="0" sz="2700" spc="-75">
                <a:latin typeface="Tahoma"/>
                <a:cs typeface="Tahoma"/>
              </a:rPr>
              <a:t> </a:t>
            </a:r>
            <a:r>
              <a:rPr dirty="0" sz="2700" spc="-10">
                <a:latin typeface="Tahoma"/>
                <a:cs typeface="Tahoma"/>
              </a:rPr>
              <a:t>hazards?</a:t>
            </a:r>
            <a:endParaRPr sz="2700">
              <a:latin typeface="Tahoma"/>
              <a:cs typeface="Tahoma"/>
            </a:endParaRPr>
          </a:p>
          <a:p>
            <a:pPr lvl="1" marL="927100" marR="5080" indent="-513715">
              <a:lnSpc>
                <a:spcPts val="2590"/>
              </a:lnSpc>
              <a:spcBef>
                <a:spcPts val="570"/>
              </a:spcBef>
              <a:buAutoNum type="alphaLcPeriod"/>
              <a:tabLst>
                <a:tab pos="927100" algn="l"/>
              </a:tabLst>
            </a:pPr>
            <a:r>
              <a:rPr dirty="0" sz="2400">
                <a:latin typeface="Tahoma"/>
                <a:cs typeface="Tahoma"/>
              </a:rPr>
              <a:t>Operators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should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know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how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much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they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are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lifting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as </a:t>
            </a:r>
            <a:r>
              <a:rPr dirty="0" sz="2400">
                <a:latin typeface="Tahoma"/>
                <a:cs typeface="Tahoma"/>
              </a:rPr>
              <a:t>well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rated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capacity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crane.</a:t>
            </a:r>
            <a:endParaRPr sz="2400">
              <a:latin typeface="Tahoma"/>
              <a:cs typeface="Tahoma"/>
            </a:endParaRPr>
          </a:p>
          <a:p>
            <a:pPr lvl="1" marL="926465" marR="706120" indent="-513715">
              <a:lnSpc>
                <a:spcPts val="2590"/>
              </a:lnSpc>
              <a:spcBef>
                <a:spcPts val="580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competent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person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should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visually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inspect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the </a:t>
            </a:r>
            <a:r>
              <a:rPr dirty="0" sz="2400">
                <a:latin typeface="Tahoma"/>
                <a:cs typeface="Tahoma"/>
              </a:rPr>
              <a:t>crane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once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year.</a:t>
            </a:r>
            <a:endParaRPr sz="24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254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Never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exceed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load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limit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by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10%.</a:t>
            </a:r>
            <a:endParaRPr sz="24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285"/>
              </a:spcBef>
              <a:buAutoNum type="alphaLcPeriod"/>
              <a:tabLst>
                <a:tab pos="926465" algn="l"/>
              </a:tabLst>
            </a:pPr>
            <a:r>
              <a:rPr dirty="0" sz="2400">
                <a:latin typeface="Tahoma"/>
                <a:cs typeface="Tahoma"/>
              </a:rPr>
              <a:t>All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these.</a:t>
            </a:r>
            <a:endParaRPr sz="2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15"/>
              </a:spcBef>
            </a:pPr>
            <a:endParaRPr sz="2400">
              <a:latin typeface="Tahoma"/>
              <a:cs typeface="Tahoma"/>
            </a:endParaRPr>
          </a:p>
          <a:p>
            <a:pPr algn="just" marL="685800" marR="596265" indent="-445134">
              <a:lnSpc>
                <a:spcPct val="80000"/>
              </a:lnSpc>
            </a:pPr>
            <a:r>
              <a:rPr dirty="0" sz="3000" b="1">
                <a:latin typeface="Tahoma"/>
                <a:cs typeface="Tahoma"/>
              </a:rPr>
              <a:t>a.</a:t>
            </a:r>
            <a:r>
              <a:rPr dirty="0" sz="3000" spc="-8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Crane</a:t>
            </a:r>
            <a:r>
              <a:rPr dirty="0" sz="3000" spc="-75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operators</a:t>
            </a:r>
            <a:r>
              <a:rPr dirty="0" sz="3000" spc="-4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should</a:t>
            </a:r>
            <a:r>
              <a:rPr dirty="0" sz="3000" spc="-7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know</a:t>
            </a:r>
            <a:r>
              <a:rPr dirty="0" sz="3000" spc="-60" b="1">
                <a:latin typeface="Tahoma"/>
                <a:cs typeface="Tahoma"/>
              </a:rPr>
              <a:t> </a:t>
            </a:r>
            <a:r>
              <a:rPr dirty="0" sz="3000" spc="-25" b="1">
                <a:latin typeface="Tahoma"/>
                <a:cs typeface="Tahoma"/>
              </a:rPr>
              <a:t>how </a:t>
            </a:r>
            <a:r>
              <a:rPr dirty="0" sz="3000" b="1">
                <a:latin typeface="Tahoma"/>
                <a:cs typeface="Tahoma"/>
              </a:rPr>
              <a:t>much</a:t>
            </a:r>
            <a:r>
              <a:rPr dirty="0" sz="3000" spc="-6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they</a:t>
            </a:r>
            <a:r>
              <a:rPr dirty="0" sz="3000" spc="-55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are</a:t>
            </a:r>
            <a:r>
              <a:rPr dirty="0" sz="3000" spc="-5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lifting</a:t>
            </a:r>
            <a:r>
              <a:rPr dirty="0" sz="3000" spc="-7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and</a:t>
            </a:r>
            <a:r>
              <a:rPr dirty="0" sz="3000" spc="-65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the</a:t>
            </a:r>
            <a:r>
              <a:rPr dirty="0" sz="3000" spc="-60" b="1">
                <a:latin typeface="Tahoma"/>
                <a:cs typeface="Tahoma"/>
              </a:rPr>
              <a:t> </a:t>
            </a:r>
            <a:r>
              <a:rPr dirty="0" sz="3000" spc="-10" b="1">
                <a:latin typeface="Tahoma"/>
                <a:cs typeface="Tahoma"/>
              </a:rPr>
              <a:t>rated </a:t>
            </a:r>
            <a:r>
              <a:rPr dirty="0" sz="3000" b="1">
                <a:latin typeface="Tahoma"/>
                <a:cs typeface="Tahoma"/>
              </a:rPr>
              <a:t>capacity</a:t>
            </a:r>
            <a:r>
              <a:rPr dirty="0" sz="3000" spc="-7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of</a:t>
            </a:r>
            <a:r>
              <a:rPr dirty="0" sz="3000" spc="-65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the</a:t>
            </a:r>
            <a:r>
              <a:rPr dirty="0" sz="3000" spc="-50" b="1">
                <a:latin typeface="Tahoma"/>
                <a:cs typeface="Tahoma"/>
              </a:rPr>
              <a:t> </a:t>
            </a:r>
            <a:r>
              <a:rPr dirty="0" sz="3000" spc="-10" b="1">
                <a:latin typeface="Tahoma"/>
                <a:cs typeface="Tahoma"/>
              </a:rPr>
              <a:t>crane.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80645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4" name="object 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5" name="object 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50"/>
              <a:t> </a:t>
            </a:r>
            <a:r>
              <a:rPr dirty="0"/>
              <a:t>10-hr.</a:t>
            </a:r>
            <a:r>
              <a:rPr dirty="0" spc="-40"/>
              <a:t> </a:t>
            </a:r>
            <a:r>
              <a:rPr dirty="0"/>
              <a:t>Construction –</a:t>
            </a:r>
            <a:r>
              <a:rPr dirty="0" spc="-30"/>
              <a:t> </a:t>
            </a:r>
            <a:r>
              <a:rPr dirty="0"/>
              <a:t>Materials</a:t>
            </a:r>
            <a:r>
              <a:rPr dirty="0" spc="-5"/>
              <a:t> </a:t>
            </a:r>
            <a:r>
              <a:rPr dirty="0"/>
              <a:t>Handling</a:t>
            </a:r>
            <a:r>
              <a:rPr dirty="0" spc="-1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307953"/>
            <a:ext cx="7672705" cy="4291330"/>
          </a:xfrm>
          <a:prstGeom prst="rect">
            <a:avLst/>
          </a:prstGeom>
        </p:spPr>
        <p:txBody>
          <a:bodyPr wrap="square" lIns="0" tIns="100965" rIns="0" bIns="0" rtlCol="0" vert="horz">
            <a:spAutoFit/>
          </a:bodyPr>
          <a:lstStyle/>
          <a:p>
            <a:pPr marL="730885" marR="256540" indent="-515620">
              <a:lnSpc>
                <a:spcPts val="2880"/>
              </a:lnSpc>
              <a:spcBef>
                <a:spcPts val="795"/>
              </a:spcBef>
              <a:buAutoNum type="arabicPeriod" startAt="4"/>
              <a:tabLst>
                <a:tab pos="730885" algn="l"/>
                <a:tab pos="5514340" algn="l"/>
              </a:tabLst>
            </a:pPr>
            <a:r>
              <a:rPr dirty="0" sz="3000">
                <a:latin typeface="Tahoma"/>
                <a:cs typeface="Tahoma"/>
              </a:rPr>
              <a:t>Employers</a:t>
            </a:r>
            <a:r>
              <a:rPr dirty="0" sz="3000" spc="-8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must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comply</a:t>
            </a:r>
            <a:r>
              <a:rPr dirty="0" sz="3000" spc="-5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with</a:t>
            </a:r>
            <a:r>
              <a:rPr dirty="0" sz="3000" spc="-80">
                <a:latin typeface="Tahoma"/>
                <a:cs typeface="Tahoma"/>
              </a:rPr>
              <a:t> </a:t>
            </a:r>
            <a:r>
              <a:rPr dirty="0" sz="3000" spc="-20">
                <a:latin typeface="Tahoma"/>
                <a:cs typeface="Tahoma"/>
              </a:rPr>
              <a:t>OSHA </a:t>
            </a:r>
            <a:r>
              <a:rPr dirty="0" sz="3000">
                <a:latin typeface="Tahoma"/>
                <a:cs typeface="Tahoma"/>
              </a:rPr>
              <a:t>standards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related</a:t>
            </a:r>
            <a:r>
              <a:rPr dirty="0" sz="3000" spc="-8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to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materials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handling, </a:t>
            </a:r>
            <a:r>
              <a:rPr dirty="0" sz="3000">
                <a:latin typeface="Tahoma"/>
                <a:cs typeface="Tahoma"/>
              </a:rPr>
              <a:t>including training and </a:t>
            </a:r>
            <a:r>
              <a:rPr dirty="0" u="sng" sz="300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	</a:t>
            </a:r>
            <a:r>
              <a:rPr dirty="0" u="none" sz="3000" spc="-50">
                <a:latin typeface="Tahoma"/>
                <a:cs typeface="Tahoma"/>
              </a:rPr>
              <a:t>.</a:t>
            </a:r>
            <a:endParaRPr sz="3000">
              <a:latin typeface="Tahoma"/>
              <a:cs typeface="Tahoma"/>
            </a:endParaRPr>
          </a:p>
          <a:p>
            <a:pPr lvl="1" marL="1129665" indent="-513080">
              <a:lnSpc>
                <a:spcPct val="100000"/>
              </a:lnSpc>
              <a:spcBef>
                <a:spcPts val="30"/>
              </a:spcBef>
              <a:buAutoNum type="alphaLcPeriod"/>
              <a:tabLst>
                <a:tab pos="1129665" algn="l"/>
              </a:tabLst>
            </a:pPr>
            <a:r>
              <a:rPr dirty="0" sz="2600" spc="-10">
                <a:latin typeface="Tahoma"/>
                <a:cs typeface="Tahoma"/>
              </a:rPr>
              <a:t>equipment</a:t>
            </a:r>
            <a:endParaRPr sz="2600">
              <a:latin typeface="Tahoma"/>
              <a:cs typeface="Tahoma"/>
            </a:endParaRPr>
          </a:p>
          <a:p>
            <a:pPr lvl="1" marL="1129665" indent="-513080">
              <a:lnSpc>
                <a:spcPct val="100000"/>
              </a:lnSpc>
              <a:buAutoNum type="alphaLcPeriod"/>
              <a:tabLst>
                <a:tab pos="1129665" algn="l"/>
              </a:tabLst>
            </a:pPr>
            <a:r>
              <a:rPr dirty="0" sz="2600" spc="-10">
                <a:latin typeface="Tahoma"/>
                <a:cs typeface="Tahoma"/>
              </a:rPr>
              <a:t>operations</a:t>
            </a:r>
            <a:endParaRPr sz="2600">
              <a:latin typeface="Tahoma"/>
              <a:cs typeface="Tahoma"/>
            </a:endParaRPr>
          </a:p>
          <a:p>
            <a:pPr lvl="1" marL="1129665" indent="-513080">
              <a:lnSpc>
                <a:spcPct val="100000"/>
              </a:lnSpc>
              <a:buAutoNum type="alphaLcPeriod"/>
              <a:tabLst>
                <a:tab pos="1129665" algn="l"/>
              </a:tabLst>
            </a:pPr>
            <a:r>
              <a:rPr dirty="0" sz="2600" spc="-10">
                <a:latin typeface="Tahoma"/>
                <a:cs typeface="Tahoma"/>
              </a:rPr>
              <a:t>inspection</a:t>
            </a:r>
            <a:endParaRPr sz="2600">
              <a:latin typeface="Tahoma"/>
              <a:cs typeface="Tahoma"/>
            </a:endParaRPr>
          </a:p>
          <a:p>
            <a:pPr lvl="1" marL="1129665" indent="-513080">
              <a:lnSpc>
                <a:spcPct val="100000"/>
              </a:lnSpc>
              <a:buAutoNum type="alphaLcPeriod"/>
              <a:tabLst>
                <a:tab pos="1129665" algn="l"/>
              </a:tabLst>
            </a:pPr>
            <a:r>
              <a:rPr dirty="0" sz="2600">
                <a:latin typeface="Tahoma"/>
                <a:cs typeface="Tahoma"/>
              </a:rPr>
              <a:t>All</a:t>
            </a:r>
            <a:r>
              <a:rPr dirty="0" sz="2600" spc="-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2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these.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400"/>
              </a:spcBef>
            </a:pPr>
            <a:endParaRPr sz="2600">
              <a:latin typeface="Tahoma"/>
              <a:cs typeface="Tahoma"/>
            </a:endParaRPr>
          </a:p>
          <a:p>
            <a:pPr marL="457200" marR="5080" indent="-445134">
              <a:lnSpc>
                <a:spcPct val="100000"/>
              </a:lnSpc>
            </a:pPr>
            <a:r>
              <a:rPr dirty="0" sz="3000" b="1">
                <a:latin typeface="Tahoma"/>
                <a:cs typeface="Tahoma"/>
              </a:rPr>
              <a:t>c.</a:t>
            </a:r>
            <a:r>
              <a:rPr dirty="0" sz="3000" spc="-9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Employers</a:t>
            </a:r>
            <a:r>
              <a:rPr dirty="0" sz="3000" spc="-55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must</a:t>
            </a:r>
            <a:r>
              <a:rPr dirty="0" sz="3000" spc="-75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comply</a:t>
            </a:r>
            <a:r>
              <a:rPr dirty="0" sz="3000" spc="-75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with</a:t>
            </a:r>
            <a:r>
              <a:rPr dirty="0" sz="3000" spc="-80" b="1">
                <a:latin typeface="Tahoma"/>
                <a:cs typeface="Tahoma"/>
              </a:rPr>
              <a:t> </a:t>
            </a:r>
            <a:r>
              <a:rPr dirty="0" sz="3000" spc="-20" b="1">
                <a:latin typeface="Tahoma"/>
                <a:cs typeface="Tahoma"/>
              </a:rPr>
              <a:t>OSHA </a:t>
            </a:r>
            <a:r>
              <a:rPr dirty="0" sz="3000" b="1">
                <a:latin typeface="Tahoma"/>
                <a:cs typeface="Tahoma"/>
              </a:rPr>
              <a:t>standards</a:t>
            </a:r>
            <a:r>
              <a:rPr dirty="0" sz="3000" spc="-6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for</a:t>
            </a:r>
            <a:r>
              <a:rPr dirty="0" sz="3000" spc="-70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training</a:t>
            </a:r>
            <a:r>
              <a:rPr dirty="0" sz="3000" spc="-65" b="1">
                <a:latin typeface="Tahoma"/>
                <a:cs typeface="Tahoma"/>
              </a:rPr>
              <a:t> </a:t>
            </a:r>
            <a:r>
              <a:rPr dirty="0" sz="3000" b="1">
                <a:latin typeface="Tahoma"/>
                <a:cs typeface="Tahoma"/>
              </a:rPr>
              <a:t>and</a:t>
            </a:r>
            <a:r>
              <a:rPr dirty="0" sz="3000" spc="-70" b="1">
                <a:latin typeface="Tahoma"/>
                <a:cs typeface="Tahoma"/>
              </a:rPr>
              <a:t> </a:t>
            </a:r>
            <a:r>
              <a:rPr dirty="0" sz="3000" spc="-10" b="1">
                <a:latin typeface="Tahoma"/>
                <a:cs typeface="Tahoma"/>
              </a:rPr>
              <a:t>inspection.</a:t>
            </a:r>
            <a:endParaRPr sz="3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Company>OTIEC</Company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OSHA</dc:creator>
  <dc:subject>Construction_Materials Handling_PPT_v.05.18.15</dc:subject>
  <dc:title>Materials Handling, Storage, Use, and Disposal</dc:title>
  <dcterms:created xsi:type="dcterms:W3CDTF">2025-01-27T15:20:04Z</dcterms:created>
  <dcterms:modified xsi:type="dcterms:W3CDTF">2025-01-27T15:20:04Z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2023-04-12T00:00:00Z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2025-01-27T00:00:00Z</vt:filetime>
  </property>
  <property fmtid="{D5CDD505-2E9C-101B-9397-08002B2CF9AE}" pid="5" name="Producer">
    <vt:lpwstr>Adobe PDF Library 23.1.175</vt:lpwstr>
  </property>
</Properties>
</file>