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93874" y="2161920"/>
            <a:ext cx="4556251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3868" y="3571733"/>
            <a:ext cx="5556262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987D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4987D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635" y="183896"/>
            <a:ext cx="711072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1385348"/>
            <a:ext cx="3731895" cy="4404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987D2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2405380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136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hyperlink" Target="http://Flickr.com/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hyperlink" Target="http://Flickr.com/" TargetMode="Externa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png"/><Relationship Id="rId5" Type="http://schemas.openxmlformats.org/officeDocument/2006/relationships/hyperlink" Target="http://Flickr.com/" TargetMode="Externa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sha.gov/SLTC/heatillness/index.html?utm_source=Twitter" TargetMode="Externa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hyperlink" Target="http://Flickr.com/" TargetMode="External"/><Relationship Id="rId4" Type="http://schemas.openxmlformats.org/officeDocument/2006/relationships/image" Target="../media/image24.jpg"/><Relationship Id="rId5" Type="http://schemas.openxmlformats.org/officeDocument/2006/relationships/image" Target="../media/image4.jpg"/><Relationship Id="rId6" Type="http://schemas.openxmlformats.org/officeDocument/2006/relationships/image" Target="../media/image25.png"/><Relationship Id="rId7" Type="http://schemas.openxmlformats.org/officeDocument/2006/relationships/image" Target="../media/image26.jpg"/><Relationship Id="rId8" Type="http://schemas.openxmlformats.org/officeDocument/2006/relationships/image" Target="../media/image27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hyperlink" Target="http://bu.edu/wellness/workplace/ergonomic" TargetMode="Externa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44525" marR="5080" indent="-631190">
              <a:lnSpc>
                <a:spcPct val="100000"/>
              </a:lnSpc>
              <a:spcBef>
                <a:spcPts val="95"/>
              </a:spcBef>
            </a:pPr>
            <a:r>
              <a:rPr dirty="0"/>
              <a:t>Health</a:t>
            </a:r>
            <a:r>
              <a:rPr dirty="0" spc="-120"/>
              <a:t> </a:t>
            </a:r>
            <a:r>
              <a:rPr dirty="0"/>
              <a:t>Hazards</a:t>
            </a:r>
            <a:r>
              <a:rPr dirty="0" spc="-114"/>
              <a:t> </a:t>
            </a:r>
            <a:r>
              <a:rPr dirty="0" spc="-25"/>
              <a:t>in </a:t>
            </a:r>
            <a:r>
              <a:rPr dirty="0" spc="-10"/>
              <a:t>Construction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6550" marR="5080" indent="-1594485">
              <a:lnSpc>
                <a:spcPct val="100000"/>
              </a:lnSpc>
              <a:spcBef>
                <a:spcPts val="95"/>
              </a:spcBef>
            </a:pPr>
            <a:r>
              <a:rPr dirty="0" sz="4000" spc="-35">
                <a:solidFill>
                  <a:srgbClr val="888888"/>
                </a:solidFill>
              </a:rPr>
              <a:t>10-</a:t>
            </a:r>
            <a:r>
              <a:rPr dirty="0" sz="4000">
                <a:solidFill>
                  <a:srgbClr val="888888"/>
                </a:solidFill>
              </a:rPr>
              <a:t>Hour</a:t>
            </a:r>
            <a:r>
              <a:rPr dirty="0" sz="4000" spc="-50">
                <a:solidFill>
                  <a:srgbClr val="888888"/>
                </a:solidFill>
              </a:rPr>
              <a:t> </a:t>
            </a:r>
            <a:r>
              <a:rPr dirty="0" sz="4000" spc="-10">
                <a:solidFill>
                  <a:srgbClr val="888888"/>
                </a:solidFill>
              </a:rPr>
              <a:t>Construction Outreach</a:t>
            </a:r>
            <a:endParaRPr sz="4000"/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762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6550">
              <a:lnSpc>
                <a:spcPct val="100000"/>
              </a:lnSpc>
              <a:spcBef>
                <a:spcPts val="95"/>
              </a:spcBef>
            </a:pPr>
            <a:r>
              <a:rPr dirty="0"/>
              <a:t>Health</a:t>
            </a:r>
            <a:r>
              <a:rPr dirty="0" spc="-114"/>
              <a:t> </a:t>
            </a:r>
            <a:r>
              <a:rPr dirty="0" spc="-10"/>
              <a:t>Hazards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602739" y="1240964"/>
            <a:ext cx="6028690" cy="15621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hazards: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Worker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job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Worker’s</a:t>
            </a:r>
            <a:r>
              <a:rPr dirty="0" sz="2800" spc="-1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family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515742" y="3000375"/>
            <a:ext cx="4047490" cy="2838450"/>
            <a:chOff x="2515742" y="3000375"/>
            <a:chExt cx="4047490" cy="28384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25267" y="3009900"/>
              <a:ext cx="4027931" cy="2819400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2520505" y="3005137"/>
              <a:ext cx="4037965" cy="2828925"/>
            </a:xfrm>
            <a:custGeom>
              <a:avLst/>
              <a:gdLst/>
              <a:ahLst/>
              <a:cxnLst/>
              <a:rect l="l" t="t" r="r" b="b"/>
              <a:pathLst>
                <a:path w="4037965" h="2828925">
                  <a:moveTo>
                    <a:pt x="0" y="0"/>
                  </a:moveTo>
                  <a:lnTo>
                    <a:pt x="4037456" y="0"/>
                  </a:lnTo>
                  <a:lnTo>
                    <a:pt x="4037456" y="2828925"/>
                  </a:lnTo>
                  <a:lnTo>
                    <a:pt x="0" y="2828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877559" y="585511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4" name="object 4" descr=""/>
            <p:cNvSpPr/>
            <p:nvPr/>
          </p:nvSpPr>
          <p:spPr>
            <a:xfrm>
              <a:off x="762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1297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Objectives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40739" y="1326897"/>
            <a:ext cx="7491095" cy="3500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95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Apply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methods.</a:t>
            </a:r>
            <a:endParaRPr sz="2800">
              <a:latin typeface="Tahoma"/>
              <a:cs typeface="Tahoma"/>
            </a:endParaRPr>
          </a:p>
          <a:p>
            <a:pPr algn="just" marL="468630" marR="5080" indent="-456565">
              <a:lnSpc>
                <a:spcPct val="100000"/>
              </a:lnSpc>
              <a:spcBef>
                <a:spcPts val="2400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Recognize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construction,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including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communication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program.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761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01320">
              <a:lnSpc>
                <a:spcPct val="100000"/>
              </a:lnSpc>
              <a:spcBef>
                <a:spcPts val="95"/>
              </a:spcBef>
            </a:pPr>
            <a:r>
              <a:rPr dirty="0"/>
              <a:t>Common</a:t>
            </a:r>
            <a:r>
              <a:rPr dirty="0" spc="-150"/>
              <a:t> </a:t>
            </a:r>
            <a:r>
              <a:rPr dirty="0"/>
              <a:t>Health</a:t>
            </a:r>
            <a:r>
              <a:rPr dirty="0" spc="-114"/>
              <a:t> </a:t>
            </a:r>
            <a:r>
              <a:rPr dirty="0" spc="-10"/>
              <a:t>Hazards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6716" y="1437132"/>
            <a:ext cx="2834639" cy="189280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276496" y="3311532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056405" y="1067102"/>
            <a:ext cx="49587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056379" algn="l"/>
              </a:tabLst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Chemical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	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Physical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8072" y="1423416"/>
            <a:ext cx="2830359" cy="1892807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6254654" y="3311532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1150366" y="1430782"/>
            <a:ext cx="2847340" cy="1905635"/>
          </a:xfrm>
          <a:custGeom>
            <a:avLst/>
            <a:gdLst/>
            <a:ahLst/>
            <a:cxnLst/>
            <a:rect l="l" t="t" r="r" b="b"/>
            <a:pathLst>
              <a:path w="2847340" h="1905635">
                <a:moveTo>
                  <a:pt x="0" y="0"/>
                </a:moveTo>
                <a:lnTo>
                  <a:pt x="2847340" y="0"/>
                </a:lnTo>
                <a:lnTo>
                  <a:pt x="2847340" y="1905508"/>
                </a:lnTo>
                <a:lnTo>
                  <a:pt x="0" y="190550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5143309" y="1418653"/>
            <a:ext cx="2844165" cy="1902460"/>
          </a:xfrm>
          <a:custGeom>
            <a:avLst/>
            <a:gdLst/>
            <a:ahLst/>
            <a:cxnLst/>
            <a:rect l="l" t="t" r="r" b="b"/>
            <a:pathLst>
              <a:path w="2844165" h="1902460">
                <a:moveTo>
                  <a:pt x="0" y="0"/>
                </a:moveTo>
                <a:lnTo>
                  <a:pt x="2844164" y="0"/>
                </a:lnTo>
                <a:lnTo>
                  <a:pt x="2844164" y="1902333"/>
                </a:lnTo>
                <a:lnTo>
                  <a:pt x="0" y="190233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035037" y="3748516"/>
            <a:ext cx="10775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Biological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6716" y="4098035"/>
            <a:ext cx="2834639" cy="1892807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2276496" y="598178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948861" y="3748516"/>
            <a:ext cx="12071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Ergonomic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135371" y="4085335"/>
            <a:ext cx="2860040" cy="1917064"/>
            <a:chOff x="5135371" y="4085335"/>
            <a:chExt cx="2860040" cy="1917064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8072" y="4098035"/>
              <a:ext cx="2834639" cy="1891283"/>
            </a:xfrm>
            <a:prstGeom prst="rect">
              <a:avLst/>
            </a:prstGeom>
          </p:spPr>
        </p:pic>
        <p:sp>
          <p:nvSpPr>
            <p:cNvPr id="18" name="object 18" descr=""/>
            <p:cNvSpPr/>
            <p:nvPr/>
          </p:nvSpPr>
          <p:spPr>
            <a:xfrm>
              <a:off x="5141721" y="4091685"/>
              <a:ext cx="2847340" cy="1904364"/>
            </a:xfrm>
            <a:custGeom>
              <a:avLst/>
              <a:gdLst/>
              <a:ahLst/>
              <a:cxnLst/>
              <a:rect l="l" t="t" r="r" b="b"/>
              <a:pathLst>
                <a:path w="2847340" h="1904364">
                  <a:moveTo>
                    <a:pt x="0" y="0"/>
                  </a:moveTo>
                  <a:lnTo>
                    <a:pt x="2847339" y="0"/>
                  </a:lnTo>
                  <a:lnTo>
                    <a:pt x="2847339" y="1903983"/>
                  </a:lnTo>
                  <a:lnTo>
                    <a:pt x="0" y="190398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/>
          <p:nvPr/>
        </p:nvSpPr>
        <p:spPr>
          <a:xfrm>
            <a:off x="1150366" y="4091685"/>
            <a:ext cx="2847340" cy="1905635"/>
          </a:xfrm>
          <a:custGeom>
            <a:avLst/>
            <a:gdLst/>
            <a:ahLst/>
            <a:cxnLst/>
            <a:rect l="l" t="t" r="r" b="b"/>
            <a:pathLst>
              <a:path w="2847340" h="1905635">
                <a:moveTo>
                  <a:pt x="0" y="0"/>
                </a:moveTo>
                <a:lnTo>
                  <a:pt x="2847340" y="0"/>
                </a:lnTo>
                <a:lnTo>
                  <a:pt x="2847340" y="1905508"/>
                </a:lnTo>
                <a:lnTo>
                  <a:pt x="0" y="190550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/>
          <p:nvPr/>
        </p:nvSpPr>
        <p:spPr>
          <a:xfrm>
            <a:off x="5663010" y="5981785"/>
            <a:ext cx="178181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Arlosvaldo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Gonzáfoles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6"/>
              </a:rPr>
              <a:t>Flickr.com)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22" name="object 2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5" name="object 2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3819" y="230747"/>
            <a:ext cx="7980045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943100" marR="5080" indent="-1931035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Common</a:t>
            </a:r>
            <a:r>
              <a:rPr dirty="0" sz="3600" spc="-85"/>
              <a:t> </a:t>
            </a:r>
            <a:r>
              <a:rPr dirty="0" sz="3600"/>
              <a:t>Ways</a:t>
            </a:r>
            <a:r>
              <a:rPr dirty="0" sz="3600" spc="-110"/>
              <a:t> </a:t>
            </a:r>
            <a:r>
              <a:rPr dirty="0" sz="3600"/>
              <a:t>Workers</a:t>
            </a:r>
            <a:r>
              <a:rPr dirty="0" sz="3600" spc="-85"/>
              <a:t> </a:t>
            </a:r>
            <a:r>
              <a:rPr dirty="0" sz="3600" spc="-10"/>
              <a:t>Encounter </a:t>
            </a:r>
            <a:r>
              <a:rPr dirty="0" sz="3600"/>
              <a:t>Chemical</a:t>
            </a:r>
            <a:r>
              <a:rPr dirty="0" sz="3600" spc="-100"/>
              <a:t> </a:t>
            </a:r>
            <a:r>
              <a:rPr dirty="0" sz="3600" spc="-10"/>
              <a:t>Hazards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75359"/>
            <a:ext cx="3033395" cy="236728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700" spc="-10">
                <a:latin typeface="Tahoma"/>
                <a:cs typeface="Tahoma"/>
              </a:rPr>
              <a:t>Solids</a:t>
            </a:r>
            <a:endParaRPr sz="27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700" spc="-10">
                <a:latin typeface="Tahoma"/>
                <a:cs typeface="Tahoma"/>
              </a:rPr>
              <a:t>Liquids</a:t>
            </a:r>
            <a:endParaRPr sz="27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700">
                <a:latin typeface="Tahoma"/>
                <a:cs typeface="Tahoma"/>
              </a:rPr>
              <a:t>Gases</a:t>
            </a:r>
            <a:r>
              <a:rPr dirty="0" sz="2700" spc="-2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and</a:t>
            </a:r>
            <a:r>
              <a:rPr dirty="0" sz="2700" spc="-1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vapors</a:t>
            </a:r>
            <a:endParaRPr sz="27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700" spc="-10">
                <a:latin typeface="Tahoma"/>
                <a:cs typeface="Tahoma"/>
              </a:rPr>
              <a:t>Aerosols</a:t>
            </a:r>
            <a:endParaRPr sz="27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4"/>
              </a:spcBef>
              <a:tabLst>
                <a:tab pos="756285" algn="l"/>
              </a:tabLst>
            </a:pPr>
            <a:r>
              <a:rPr dirty="0" sz="2000" spc="-50">
                <a:latin typeface="Arial"/>
                <a:cs typeface="Arial"/>
              </a:rPr>
              <a:t>–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>
                <a:latin typeface="Tahoma"/>
                <a:cs typeface="Tahoma"/>
              </a:rPr>
              <a:t>Dust,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Mist,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Fumes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47788" y="1440513"/>
            <a:ext cx="173164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Welding</a:t>
            </a:r>
            <a:r>
              <a:rPr dirty="0" sz="2000" spc="-114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Fumes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64940" y="1773427"/>
            <a:ext cx="2286000" cy="1854200"/>
            <a:chOff x="3964940" y="1773427"/>
            <a:chExt cx="2286000" cy="18542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77640" y="1786128"/>
              <a:ext cx="2260091" cy="18287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971290" y="1779777"/>
              <a:ext cx="2273300" cy="1841500"/>
            </a:xfrm>
            <a:custGeom>
              <a:avLst/>
              <a:gdLst/>
              <a:ahLst/>
              <a:cxnLst/>
              <a:rect l="l" t="t" r="r" b="b"/>
              <a:pathLst>
                <a:path w="2273300" h="1841500">
                  <a:moveTo>
                    <a:pt x="0" y="0"/>
                  </a:moveTo>
                  <a:lnTo>
                    <a:pt x="2272791" y="0"/>
                  </a:lnTo>
                  <a:lnTo>
                    <a:pt x="2272791" y="1841500"/>
                  </a:lnTo>
                  <a:lnTo>
                    <a:pt x="0" y="18415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781851" y="3609211"/>
            <a:ext cx="7480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Navy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132435" y="1457342"/>
            <a:ext cx="101854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Asbestos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99352" y="1778000"/>
            <a:ext cx="2284095" cy="1854200"/>
            <a:chOff x="6499352" y="1778000"/>
            <a:chExt cx="2284095" cy="185420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2053" y="1790700"/>
              <a:ext cx="2258567" cy="182764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505702" y="1784350"/>
              <a:ext cx="2271395" cy="1841500"/>
            </a:xfrm>
            <a:custGeom>
              <a:avLst/>
              <a:gdLst/>
              <a:ahLst/>
              <a:cxnLst/>
              <a:rect l="l" t="t" r="r" b="b"/>
              <a:pathLst>
                <a:path w="2271395" h="1841500">
                  <a:moveTo>
                    <a:pt x="0" y="0"/>
                  </a:moveTo>
                  <a:lnTo>
                    <a:pt x="2271268" y="0"/>
                  </a:lnTo>
                  <a:lnTo>
                    <a:pt x="2271268" y="1841500"/>
                  </a:lnTo>
                  <a:lnTo>
                    <a:pt x="0" y="18415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7344455" y="3593078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6858" y="3987218"/>
            <a:ext cx="219456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Spraying</a:t>
            </a:r>
            <a:r>
              <a:rPr dirty="0" sz="2000" spc="-9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Chemicals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3672" y="4347972"/>
            <a:ext cx="2532887" cy="1664195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1390980" y="600860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320235" y="3987218"/>
            <a:ext cx="59182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Silica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31464" y="4347972"/>
            <a:ext cx="2524320" cy="1664207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4275632" y="601401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223407" y="3987218"/>
            <a:ext cx="56070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Lead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37732" y="4347972"/>
            <a:ext cx="2532887" cy="1664207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7214097" y="600860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-11938" y="4335271"/>
            <a:ext cx="9169400" cy="2522855"/>
            <a:chOff x="-11938" y="4335271"/>
            <a:chExt cx="9169400" cy="2522855"/>
          </a:xfrm>
        </p:grpSpPr>
        <p:sp>
          <p:nvSpPr>
            <p:cNvPr id="24" name="object 24" descr=""/>
            <p:cNvSpPr/>
            <p:nvPr/>
          </p:nvSpPr>
          <p:spPr>
            <a:xfrm>
              <a:off x="0" y="6172199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325114" y="4341621"/>
              <a:ext cx="2545715" cy="1677035"/>
            </a:xfrm>
            <a:custGeom>
              <a:avLst/>
              <a:gdLst/>
              <a:ahLst/>
              <a:cxnLst/>
              <a:rect l="l" t="t" r="r" b="b"/>
              <a:pathLst>
                <a:path w="2545715" h="1677035">
                  <a:moveTo>
                    <a:pt x="0" y="0"/>
                  </a:moveTo>
                  <a:lnTo>
                    <a:pt x="2545587" y="0"/>
                  </a:lnTo>
                  <a:lnTo>
                    <a:pt x="2545587" y="1676908"/>
                  </a:lnTo>
                  <a:lnTo>
                    <a:pt x="0" y="167690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417322" y="4341621"/>
              <a:ext cx="2545715" cy="1677035"/>
            </a:xfrm>
            <a:custGeom>
              <a:avLst/>
              <a:gdLst/>
              <a:ahLst/>
              <a:cxnLst/>
              <a:rect l="l" t="t" r="r" b="b"/>
              <a:pathLst>
                <a:path w="2545715" h="1677035">
                  <a:moveTo>
                    <a:pt x="0" y="0"/>
                  </a:moveTo>
                  <a:lnTo>
                    <a:pt x="2545587" y="0"/>
                  </a:lnTo>
                  <a:lnTo>
                    <a:pt x="2545587" y="1676908"/>
                  </a:lnTo>
                  <a:lnTo>
                    <a:pt x="0" y="167690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231382" y="4341621"/>
              <a:ext cx="2545715" cy="1677035"/>
            </a:xfrm>
            <a:custGeom>
              <a:avLst/>
              <a:gdLst/>
              <a:ahLst/>
              <a:cxnLst/>
              <a:rect l="l" t="t" r="r" b="b"/>
              <a:pathLst>
                <a:path w="2545715" h="1677035">
                  <a:moveTo>
                    <a:pt x="0" y="0"/>
                  </a:moveTo>
                  <a:lnTo>
                    <a:pt x="2545588" y="0"/>
                  </a:lnTo>
                  <a:lnTo>
                    <a:pt x="2545588" y="1676908"/>
                  </a:lnTo>
                  <a:lnTo>
                    <a:pt x="0" y="1676908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285999"/>
            <a:ext cx="8229600" cy="396240"/>
          </a:xfrm>
          <a:custGeom>
            <a:avLst/>
            <a:gdLst/>
            <a:ahLst/>
            <a:cxnLst/>
            <a:rect l="l" t="t" r="r" b="b"/>
            <a:pathLst>
              <a:path w="8229600" h="396239">
                <a:moveTo>
                  <a:pt x="8229600" y="0"/>
                </a:moveTo>
                <a:lnTo>
                  <a:pt x="5486400" y="0"/>
                </a:lnTo>
                <a:lnTo>
                  <a:pt x="2743200" y="0"/>
                </a:lnTo>
                <a:lnTo>
                  <a:pt x="0" y="0"/>
                </a:lnTo>
                <a:lnTo>
                  <a:pt x="0" y="396240"/>
                </a:lnTo>
                <a:lnTo>
                  <a:pt x="2743200" y="396240"/>
                </a:lnTo>
                <a:lnTo>
                  <a:pt x="5486400" y="396240"/>
                </a:lnTo>
                <a:lnTo>
                  <a:pt x="8229600" y="396240"/>
                </a:lnTo>
                <a:lnTo>
                  <a:pt x="82296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86457"/>
            <a:ext cx="7743825" cy="1156335"/>
          </a:xfrm>
          <a:prstGeom prst="rect"/>
        </p:spPr>
        <p:txBody>
          <a:bodyPr wrap="square" lIns="0" tIns="109220" rIns="0" bIns="0" rtlCol="0" vert="horz">
            <a:spAutoFit/>
          </a:bodyPr>
          <a:lstStyle/>
          <a:p>
            <a:pPr marL="340995">
              <a:lnSpc>
                <a:spcPct val="100000"/>
              </a:lnSpc>
              <a:spcBef>
                <a:spcPts val="860"/>
              </a:spcBef>
            </a:pPr>
            <a:r>
              <a:rPr dirty="0"/>
              <a:t>Effects</a:t>
            </a:r>
            <a:r>
              <a:rPr dirty="0" spc="-90"/>
              <a:t> </a:t>
            </a:r>
            <a:r>
              <a:rPr dirty="0"/>
              <a:t>of</a:t>
            </a:r>
            <a:r>
              <a:rPr dirty="0" spc="-110"/>
              <a:t> </a:t>
            </a:r>
            <a:r>
              <a:rPr dirty="0"/>
              <a:t>Chemical</a:t>
            </a:r>
            <a:r>
              <a:rPr dirty="0" spc="-65"/>
              <a:t> </a:t>
            </a:r>
            <a:r>
              <a:rPr dirty="0" spc="-10"/>
              <a:t>Exposure</a:t>
            </a: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2400" b="0">
                <a:latin typeface="Calibri"/>
                <a:cs typeface="Calibri"/>
              </a:rPr>
              <a:t>May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put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workers</a:t>
            </a:r>
            <a:r>
              <a:rPr dirty="0" sz="2400" spc="-7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at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risk</a:t>
            </a:r>
            <a:r>
              <a:rPr dirty="0" sz="2400" spc="-60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of</a:t>
            </a:r>
            <a:r>
              <a:rPr dirty="0" sz="2400" spc="-4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developing</a:t>
            </a:r>
            <a:r>
              <a:rPr dirty="0" sz="2400" spc="-55" b="0">
                <a:latin typeface="Calibri"/>
                <a:cs typeface="Calibri"/>
              </a:rPr>
              <a:t> </a:t>
            </a:r>
            <a:r>
              <a:rPr dirty="0" sz="2400" b="0">
                <a:latin typeface="Calibri"/>
                <a:cs typeface="Calibri"/>
              </a:rPr>
              <a:t>health</a:t>
            </a:r>
            <a:r>
              <a:rPr dirty="0" sz="2400" spc="-50" b="0">
                <a:latin typeface="Calibri"/>
                <a:cs typeface="Calibri"/>
              </a:rPr>
              <a:t> </a:t>
            </a:r>
            <a:r>
              <a:rPr dirty="0" sz="2400" spc="-10" b="0">
                <a:latin typeface="Calibri"/>
                <a:cs typeface="Calibri"/>
              </a:rPr>
              <a:t>problems: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50850" y="1365250"/>
          <a:ext cx="8318500" cy="1705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200"/>
                <a:gridCol w="2743200"/>
                <a:gridCol w="2743200"/>
              </a:tblGrid>
              <a:tr h="51752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Health</a:t>
                      </a:r>
                      <a:r>
                        <a:rPr dirty="0" sz="2800" spc="-7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Problems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987D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Heart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Ailments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Lung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Sterility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CNS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Kidney</a:t>
                      </a:r>
                      <a:r>
                        <a:rPr dirty="0" sz="2000" spc="-3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Burns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Cancer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Liver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Damage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Rashes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3179" y="3893311"/>
            <a:ext cx="2876804" cy="191820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35940" y="3213608"/>
            <a:ext cx="5417185" cy="654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15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May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pose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risk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of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fire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explosion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hazards:</a:t>
            </a:r>
            <a:endParaRPr sz="2400">
              <a:latin typeface="Calibri"/>
              <a:cs typeface="Calibri"/>
            </a:endParaRPr>
          </a:p>
          <a:p>
            <a:pPr algn="ctr" marR="1334770">
              <a:lnSpc>
                <a:spcPts val="2235"/>
              </a:lnSpc>
            </a:pP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Fire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4016" y="3891788"/>
            <a:ext cx="2860040" cy="1921256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711689" y="5781807"/>
            <a:ext cx="17272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Virginie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Moerenhout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4"/>
              </a:rPr>
              <a:t>Flickr.com</a:t>
            </a:r>
            <a:r>
              <a:rPr dirty="0" sz="800" spc="-1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16075" y="3536950"/>
            <a:ext cx="10858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Explosion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785900" y="5781807"/>
            <a:ext cx="15367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Jonathan</a:t>
            </a:r>
            <a:r>
              <a:rPr dirty="0" sz="800">
                <a:latin typeface="Calibri"/>
                <a:cs typeface="Calibri"/>
              </a:rPr>
              <a:t> Perera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4"/>
              </a:rPr>
              <a:t>Flickr.com</a:t>
            </a:r>
            <a:r>
              <a:rPr dirty="0" sz="800" spc="-1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5129529" y="3899661"/>
            <a:ext cx="2864485" cy="1905635"/>
          </a:xfrm>
          <a:custGeom>
            <a:avLst/>
            <a:gdLst/>
            <a:ahLst/>
            <a:cxnLst/>
            <a:rect l="l" t="t" r="r" b="b"/>
            <a:pathLst>
              <a:path w="2864484" h="1905635">
                <a:moveTo>
                  <a:pt x="0" y="0"/>
                </a:moveTo>
                <a:lnTo>
                  <a:pt x="2864104" y="0"/>
                </a:lnTo>
                <a:lnTo>
                  <a:pt x="2864104" y="1905508"/>
                </a:lnTo>
                <a:lnTo>
                  <a:pt x="0" y="1905508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1937" y="0"/>
            <a:ext cx="9169400" cy="6186170"/>
            <a:chOff x="-11937" y="0"/>
            <a:chExt cx="9169400" cy="6186170"/>
          </a:xfrm>
        </p:grpSpPr>
        <p:sp>
          <p:nvSpPr>
            <p:cNvPr id="3" name="object 3" descr=""/>
            <p:cNvSpPr/>
            <p:nvPr/>
          </p:nvSpPr>
          <p:spPr>
            <a:xfrm>
              <a:off x="2286000" y="4266742"/>
              <a:ext cx="6705600" cy="426720"/>
            </a:xfrm>
            <a:custGeom>
              <a:avLst/>
              <a:gdLst/>
              <a:ahLst/>
              <a:cxnLst/>
              <a:rect l="l" t="t" r="r" b="b"/>
              <a:pathLst>
                <a:path w="6705600" h="426720">
                  <a:moveTo>
                    <a:pt x="6705600" y="0"/>
                  </a:moveTo>
                  <a:lnTo>
                    <a:pt x="2104986" y="0"/>
                  </a:lnTo>
                  <a:lnTo>
                    <a:pt x="0" y="0"/>
                  </a:lnTo>
                  <a:lnTo>
                    <a:pt x="0" y="426720"/>
                  </a:lnTo>
                  <a:lnTo>
                    <a:pt x="2104986" y="426720"/>
                  </a:lnTo>
                  <a:lnTo>
                    <a:pt x="6705600" y="426720"/>
                  </a:lnTo>
                  <a:lnTo>
                    <a:pt x="6705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4390990" y="4260393"/>
              <a:ext cx="0" cy="452120"/>
            </a:xfrm>
            <a:custGeom>
              <a:avLst/>
              <a:gdLst/>
              <a:ahLst/>
              <a:cxnLst/>
              <a:rect l="l" t="t" r="r" b="b"/>
              <a:pathLst>
                <a:path w="0" h="452120">
                  <a:moveTo>
                    <a:pt x="0" y="0"/>
                  </a:moveTo>
                  <a:lnTo>
                    <a:pt x="0" y="4521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2286000" y="4260393"/>
              <a:ext cx="0" cy="452120"/>
            </a:xfrm>
            <a:custGeom>
              <a:avLst/>
              <a:gdLst/>
              <a:ahLst/>
              <a:cxnLst/>
              <a:rect l="l" t="t" r="r" b="b"/>
              <a:pathLst>
                <a:path w="0" h="452120">
                  <a:moveTo>
                    <a:pt x="0" y="0"/>
                  </a:moveTo>
                  <a:lnTo>
                    <a:pt x="0" y="4521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991600" y="4260393"/>
              <a:ext cx="0" cy="452120"/>
            </a:xfrm>
            <a:custGeom>
              <a:avLst/>
              <a:gdLst/>
              <a:ahLst/>
              <a:cxnLst/>
              <a:rect l="l" t="t" r="r" b="b"/>
              <a:pathLst>
                <a:path w="0" h="452120">
                  <a:moveTo>
                    <a:pt x="0" y="0"/>
                  </a:moveTo>
                  <a:lnTo>
                    <a:pt x="0" y="452119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279650" y="4266745"/>
              <a:ext cx="6718300" cy="0"/>
            </a:xfrm>
            <a:custGeom>
              <a:avLst/>
              <a:gdLst/>
              <a:ahLst/>
              <a:cxnLst/>
              <a:rect l="l" t="t" r="r" b="b"/>
              <a:pathLst>
                <a:path w="6718300" h="0">
                  <a:moveTo>
                    <a:pt x="0" y="0"/>
                  </a:moveTo>
                  <a:lnTo>
                    <a:pt x="6718300" y="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279650" y="4693465"/>
              <a:ext cx="6718300" cy="0"/>
            </a:xfrm>
            <a:custGeom>
              <a:avLst/>
              <a:gdLst/>
              <a:ahLst/>
              <a:cxnLst/>
              <a:rect l="l" t="t" r="r" b="b"/>
              <a:pathLst>
                <a:path w="6718300" h="0">
                  <a:moveTo>
                    <a:pt x="0" y="0"/>
                  </a:moveTo>
                  <a:lnTo>
                    <a:pt x="6718300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3099" y="1322324"/>
              <a:ext cx="1473200" cy="111963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0" y="1211274"/>
              <a:ext cx="9144000" cy="3829050"/>
            </a:xfrm>
            <a:custGeom>
              <a:avLst/>
              <a:gdLst/>
              <a:ahLst/>
              <a:cxnLst/>
              <a:rect l="l" t="t" r="r" b="b"/>
              <a:pathLst>
                <a:path w="9144000" h="3829050">
                  <a:moveTo>
                    <a:pt x="9144000" y="3813048"/>
                  </a:moveTo>
                  <a:lnTo>
                    <a:pt x="0" y="3813048"/>
                  </a:lnTo>
                  <a:lnTo>
                    <a:pt x="0" y="3828923"/>
                  </a:lnTo>
                  <a:lnTo>
                    <a:pt x="9144000" y="3828923"/>
                  </a:lnTo>
                  <a:lnTo>
                    <a:pt x="9144000" y="3813048"/>
                  </a:lnTo>
                  <a:close/>
                </a:path>
                <a:path w="9144000" h="3829050">
                  <a:moveTo>
                    <a:pt x="9144000" y="2795016"/>
                  </a:moveTo>
                  <a:lnTo>
                    <a:pt x="0" y="2795016"/>
                  </a:lnTo>
                  <a:lnTo>
                    <a:pt x="0" y="2810891"/>
                  </a:lnTo>
                  <a:lnTo>
                    <a:pt x="9144000" y="2810891"/>
                  </a:lnTo>
                  <a:lnTo>
                    <a:pt x="9144000" y="2795016"/>
                  </a:lnTo>
                  <a:close/>
                </a:path>
                <a:path w="9144000" h="3829050">
                  <a:moveTo>
                    <a:pt x="9144000" y="1405128"/>
                  </a:moveTo>
                  <a:lnTo>
                    <a:pt x="0" y="1405128"/>
                  </a:lnTo>
                  <a:lnTo>
                    <a:pt x="0" y="1421003"/>
                  </a:lnTo>
                  <a:lnTo>
                    <a:pt x="9144000" y="1421003"/>
                  </a:lnTo>
                  <a:lnTo>
                    <a:pt x="9144000" y="1405128"/>
                  </a:lnTo>
                  <a:close/>
                </a:path>
                <a:path w="9144000" h="3829050">
                  <a:moveTo>
                    <a:pt x="9144000" y="0"/>
                  </a:moveTo>
                  <a:lnTo>
                    <a:pt x="0" y="0"/>
                  </a:lnTo>
                  <a:lnTo>
                    <a:pt x="0" y="15875"/>
                  </a:lnTo>
                  <a:lnTo>
                    <a:pt x="9144000" y="158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3099" y="2730500"/>
              <a:ext cx="1477772" cy="1124203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80515">
              <a:lnSpc>
                <a:spcPct val="100000"/>
              </a:lnSpc>
              <a:spcBef>
                <a:spcPts val="95"/>
              </a:spcBef>
            </a:pPr>
            <a:r>
              <a:rPr dirty="0"/>
              <a:t>Routes</a:t>
            </a:r>
            <a:r>
              <a:rPr dirty="0" spc="-50"/>
              <a:t> </a:t>
            </a:r>
            <a:r>
              <a:rPr dirty="0"/>
              <a:t>of</a:t>
            </a:r>
            <a:r>
              <a:rPr dirty="0" spc="-75"/>
              <a:t> </a:t>
            </a:r>
            <a:r>
              <a:rPr dirty="0" spc="-10"/>
              <a:t>Entry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1111216" y="2422095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462787" y="4105147"/>
            <a:ext cx="1912620" cy="1918335"/>
            <a:chOff x="462787" y="4105147"/>
            <a:chExt cx="1912620" cy="1918335"/>
          </a:xfrm>
        </p:grpSpPr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2787" y="4105147"/>
              <a:ext cx="1912112" cy="767588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699" y="5136895"/>
              <a:ext cx="1794764" cy="886460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2295720" y="1709396"/>
            <a:ext cx="6642100" cy="4521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marL="434340">
              <a:lnSpc>
                <a:spcPct val="100000"/>
              </a:lnSpc>
              <a:spcBef>
                <a:spcPts val="320"/>
              </a:spcBef>
              <a:tabLst>
                <a:tab pos="2178685" algn="l"/>
              </a:tabLst>
            </a:pPr>
            <a:r>
              <a:rPr dirty="0" sz="2200" spc="-10" b="1">
                <a:solidFill>
                  <a:srgbClr val="4987D2"/>
                </a:solidFill>
                <a:latin typeface="Tahoma"/>
                <a:cs typeface="Tahoma"/>
              </a:rPr>
              <a:t>Inhalation:</a:t>
            </a:r>
            <a:r>
              <a:rPr dirty="0" sz="2200" b="1">
                <a:solidFill>
                  <a:srgbClr val="4987D2"/>
                </a:solidFill>
                <a:latin typeface="Tahoma"/>
                <a:cs typeface="Tahoma"/>
              </a:rPr>
              <a:t>	</a:t>
            </a:r>
            <a:r>
              <a:rPr dirty="0" sz="2000" b="1">
                <a:latin typeface="Tahoma"/>
                <a:cs typeface="Tahoma"/>
              </a:rPr>
              <a:t>Breathed</a:t>
            </a:r>
            <a:r>
              <a:rPr dirty="0" sz="2000" spc="-5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in</a:t>
            </a:r>
            <a:r>
              <a:rPr dirty="0" sz="2000" spc="-5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(Most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common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route)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118875" y="380484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295720" y="3075144"/>
            <a:ext cx="6642100" cy="4521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marL="547370">
              <a:lnSpc>
                <a:spcPct val="100000"/>
              </a:lnSpc>
              <a:spcBef>
                <a:spcPts val="320"/>
              </a:spcBef>
              <a:tabLst>
                <a:tab pos="2178685" algn="l"/>
              </a:tabLst>
            </a:pPr>
            <a:r>
              <a:rPr dirty="0" sz="2200" spc="-10" b="1">
                <a:solidFill>
                  <a:srgbClr val="4987D2"/>
                </a:solidFill>
                <a:latin typeface="Tahoma"/>
                <a:cs typeface="Tahoma"/>
              </a:rPr>
              <a:t>Ingestion:</a:t>
            </a:r>
            <a:r>
              <a:rPr dirty="0" sz="2200" b="1">
                <a:solidFill>
                  <a:srgbClr val="4987D2"/>
                </a:solidFill>
                <a:latin typeface="Tahoma"/>
                <a:cs typeface="Tahoma"/>
              </a:rPr>
              <a:t>	</a:t>
            </a:r>
            <a:r>
              <a:rPr dirty="0" sz="2000" b="1">
                <a:latin typeface="Tahoma"/>
                <a:cs typeface="Tahoma"/>
              </a:rPr>
              <a:t>Swallowing</a:t>
            </a:r>
            <a:r>
              <a:rPr dirty="0" sz="2000" spc="-6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via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eating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or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drinking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11216" y="484174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374900" y="4289095"/>
            <a:ext cx="662305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3370">
              <a:lnSpc>
                <a:spcPct val="100000"/>
              </a:lnSpc>
              <a:spcBef>
                <a:spcPts val="95"/>
              </a:spcBef>
              <a:tabLst>
                <a:tab pos="2106930" algn="l"/>
              </a:tabLst>
            </a:pPr>
            <a:r>
              <a:rPr dirty="0" sz="2200" spc="-10" b="1">
                <a:solidFill>
                  <a:srgbClr val="4987D2"/>
                </a:solidFill>
                <a:latin typeface="Tahoma"/>
                <a:cs typeface="Tahoma"/>
              </a:rPr>
              <a:t>Absorption:</a:t>
            </a:r>
            <a:r>
              <a:rPr dirty="0" sz="2200" b="1">
                <a:solidFill>
                  <a:srgbClr val="4987D2"/>
                </a:solidFill>
                <a:latin typeface="Tahoma"/>
                <a:cs typeface="Tahoma"/>
              </a:rPr>
              <a:t>	</a:t>
            </a:r>
            <a:r>
              <a:rPr dirty="0" sz="2000" b="1">
                <a:latin typeface="Tahoma"/>
                <a:cs typeface="Tahoma"/>
              </a:rPr>
              <a:t>Drawn</a:t>
            </a:r>
            <a:r>
              <a:rPr dirty="0" sz="2000" spc="-40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through</a:t>
            </a:r>
            <a:r>
              <a:rPr dirty="0" sz="2000" spc="-3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skin</a:t>
            </a:r>
            <a:r>
              <a:rPr dirty="0" sz="2000" spc="-4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or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eye</a:t>
            </a:r>
            <a:r>
              <a:rPr dirty="0" sz="2000" spc="-15" b="1">
                <a:latin typeface="Tahoma"/>
                <a:cs typeface="Tahoma"/>
              </a:rPr>
              <a:t> </a:t>
            </a:r>
            <a:r>
              <a:rPr dirty="0" sz="2000" spc="-10" b="1">
                <a:latin typeface="Tahoma"/>
                <a:cs typeface="Tahoma"/>
              </a:rPr>
              <a:t>surface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144710" y="5992421"/>
            <a:ext cx="5295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CDC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279650" y="5360120"/>
            <a:ext cx="6718300" cy="45212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0640" rIns="0" bIns="0" rtlCol="0" vert="horz">
            <a:spAutoFit/>
          </a:bodyPr>
          <a:lstStyle/>
          <a:p>
            <a:pPr marL="640080">
              <a:lnSpc>
                <a:spcPct val="100000"/>
              </a:lnSpc>
              <a:spcBef>
                <a:spcPts val="320"/>
              </a:spcBef>
              <a:tabLst>
                <a:tab pos="2202180" algn="l"/>
              </a:tabLst>
            </a:pPr>
            <a:r>
              <a:rPr dirty="0" sz="2200" spc="-10" b="1">
                <a:solidFill>
                  <a:srgbClr val="4987D2"/>
                </a:solidFill>
                <a:latin typeface="Tahoma"/>
                <a:cs typeface="Tahoma"/>
              </a:rPr>
              <a:t>Injection:</a:t>
            </a:r>
            <a:r>
              <a:rPr dirty="0" sz="2200" b="1">
                <a:solidFill>
                  <a:srgbClr val="4987D2"/>
                </a:solidFill>
                <a:latin typeface="Tahoma"/>
                <a:cs typeface="Tahoma"/>
              </a:rPr>
              <a:t>	</a:t>
            </a:r>
            <a:r>
              <a:rPr dirty="0" sz="2000" b="1">
                <a:latin typeface="Tahoma"/>
                <a:cs typeface="Tahoma"/>
              </a:rPr>
              <a:t>Punctures</a:t>
            </a:r>
            <a:r>
              <a:rPr dirty="0" sz="2000" spc="-75" b="1">
                <a:latin typeface="Tahoma"/>
                <a:cs typeface="Tahoma"/>
              </a:rPr>
              <a:t> </a:t>
            </a:r>
            <a:r>
              <a:rPr dirty="0" sz="2000" b="1">
                <a:latin typeface="Tahoma"/>
                <a:cs typeface="Tahoma"/>
              </a:rPr>
              <a:t>through</a:t>
            </a:r>
            <a:r>
              <a:rPr dirty="0" sz="2000" spc="-75" b="1">
                <a:latin typeface="Tahoma"/>
                <a:cs typeface="Tahoma"/>
              </a:rPr>
              <a:t> </a:t>
            </a:r>
            <a:r>
              <a:rPr dirty="0" sz="2000" spc="-20" b="1">
                <a:latin typeface="Tahoma"/>
                <a:cs typeface="Tahoma"/>
              </a:rPr>
              <a:t>skin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-11938" y="1322324"/>
            <a:ext cx="9169400" cy="5535930"/>
            <a:chOff x="-11938" y="1322324"/>
            <a:chExt cx="9169400" cy="5535930"/>
          </a:xfrm>
        </p:grpSpPr>
        <p:sp>
          <p:nvSpPr>
            <p:cNvPr id="25" name="object 2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469137" y="1328674"/>
              <a:ext cx="1899920" cy="4688840"/>
            </a:xfrm>
            <a:custGeom>
              <a:avLst/>
              <a:gdLst/>
              <a:ahLst/>
              <a:cxnLst/>
              <a:rect l="l" t="t" r="r" b="b"/>
              <a:pathLst>
                <a:path w="1899920" h="4688840">
                  <a:moveTo>
                    <a:pt x="210312" y="0"/>
                  </a:moveTo>
                  <a:lnTo>
                    <a:pt x="1670812" y="0"/>
                  </a:lnTo>
                  <a:lnTo>
                    <a:pt x="1670812" y="1106931"/>
                  </a:lnTo>
                  <a:lnTo>
                    <a:pt x="210312" y="1106931"/>
                  </a:lnTo>
                  <a:lnTo>
                    <a:pt x="210312" y="0"/>
                  </a:lnTo>
                  <a:close/>
                </a:path>
                <a:path w="1899920" h="4688840">
                  <a:moveTo>
                    <a:pt x="210312" y="1408176"/>
                  </a:moveTo>
                  <a:lnTo>
                    <a:pt x="1675384" y="1408176"/>
                  </a:lnTo>
                  <a:lnTo>
                    <a:pt x="1675384" y="2519679"/>
                  </a:lnTo>
                  <a:lnTo>
                    <a:pt x="210312" y="2519679"/>
                  </a:lnTo>
                  <a:lnTo>
                    <a:pt x="210312" y="1408176"/>
                  </a:lnTo>
                  <a:close/>
                </a:path>
                <a:path w="1899920" h="4688840">
                  <a:moveTo>
                    <a:pt x="0" y="2782824"/>
                  </a:moveTo>
                  <a:lnTo>
                    <a:pt x="1899412" y="2782824"/>
                  </a:lnTo>
                  <a:lnTo>
                    <a:pt x="1899412" y="3537712"/>
                  </a:lnTo>
                  <a:lnTo>
                    <a:pt x="0" y="3537712"/>
                  </a:lnTo>
                  <a:lnTo>
                    <a:pt x="0" y="2782824"/>
                  </a:lnTo>
                  <a:close/>
                </a:path>
                <a:path w="1899920" h="4688840">
                  <a:moveTo>
                    <a:pt x="57912" y="3814572"/>
                  </a:moveTo>
                  <a:lnTo>
                    <a:pt x="1839976" y="3814572"/>
                  </a:lnTo>
                  <a:lnTo>
                    <a:pt x="1839976" y="4688332"/>
                  </a:lnTo>
                  <a:lnTo>
                    <a:pt x="57912" y="4688332"/>
                  </a:lnTo>
                  <a:lnTo>
                    <a:pt x="57912" y="381457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9" name="object 2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457200" y="2665056"/>
            <a:ext cx="8229600" cy="1005840"/>
          </a:xfrm>
          <a:custGeom>
            <a:avLst/>
            <a:gdLst/>
            <a:ahLst/>
            <a:cxnLst/>
            <a:rect l="l" t="t" r="r" b="b"/>
            <a:pathLst>
              <a:path w="8229600" h="1005839">
                <a:moveTo>
                  <a:pt x="8229600" y="0"/>
                </a:moveTo>
                <a:lnTo>
                  <a:pt x="6172200" y="0"/>
                </a:lnTo>
                <a:lnTo>
                  <a:pt x="3733800" y="0"/>
                </a:lnTo>
                <a:lnTo>
                  <a:pt x="1600200" y="0"/>
                </a:lnTo>
                <a:lnTo>
                  <a:pt x="0" y="0"/>
                </a:lnTo>
                <a:lnTo>
                  <a:pt x="0" y="1005840"/>
                </a:lnTo>
                <a:lnTo>
                  <a:pt x="1600200" y="1005840"/>
                </a:lnTo>
                <a:lnTo>
                  <a:pt x="3733800" y="1005840"/>
                </a:lnTo>
                <a:lnTo>
                  <a:pt x="6172200" y="1005840"/>
                </a:lnTo>
                <a:lnTo>
                  <a:pt x="8229600" y="1005840"/>
                </a:lnTo>
                <a:lnTo>
                  <a:pt x="82296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66570">
              <a:lnSpc>
                <a:spcPct val="100000"/>
              </a:lnSpc>
              <a:spcBef>
                <a:spcPts val="95"/>
              </a:spcBef>
            </a:pPr>
            <a:r>
              <a:rPr dirty="0"/>
              <a:t>Health</a:t>
            </a:r>
            <a:r>
              <a:rPr dirty="0" spc="-114"/>
              <a:t> </a:t>
            </a:r>
            <a:r>
              <a:rPr dirty="0" spc="-10"/>
              <a:t>Effects</a:t>
            </a: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450850" y="1134709"/>
          <a:ext cx="8318500" cy="25285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0200"/>
                <a:gridCol w="2133600"/>
                <a:gridCol w="2438400"/>
                <a:gridCol w="2057400"/>
              </a:tblGrid>
              <a:tr h="517525">
                <a:tc gridSpan="2">
                  <a:txBody>
                    <a:bodyPr/>
                    <a:lstStyle/>
                    <a:p>
                      <a:pPr marL="1301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Exposure</a:t>
                      </a:r>
                      <a:r>
                        <a:rPr dirty="0" sz="2800" spc="-1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Condition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Exposure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dirty="0" sz="28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Example</a:t>
                      </a:r>
                      <a:endParaRPr sz="2800">
                        <a:latin typeface="Tahoma"/>
                        <a:cs typeface="Tahoma"/>
                      </a:endParaRPr>
                    </a:p>
                  </a:txBody>
                  <a:tcPr marL="0" marR="0" marB="0" marT="438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ACUTE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63550">
                        <a:lnSpc>
                          <a:spcPct val="100000"/>
                        </a:lnSpc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Immediate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288290" indent="-163195"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r>
                        <a:rPr dirty="0" sz="2000" spc="-20">
                          <a:latin typeface="Tahoma"/>
                          <a:cs typeface="Tahoma"/>
                        </a:rPr>
                        <a:t>Short-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term,</a:t>
                      </a:r>
                      <a:r>
                        <a:rPr dirty="0" sz="2000" spc="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high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concentration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68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2405" marR="186690" indent="-254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</a:t>
                      </a:r>
                      <a:r>
                        <a:rPr dirty="0" baseline="-21367" sz="1950">
                          <a:latin typeface="Tahoma"/>
                          <a:cs typeface="Tahoma"/>
                        </a:rPr>
                        <a:t>2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S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exposure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within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50">
                          <a:latin typeface="Tahoma"/>
                          <a:cs typeface="Tahoma"/>
                        </a:rPr>
                        <a:t>a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confined</a:t>
                      </a:r>
                      <a:r>
                        <a:rPr dirty="0" sz="2000" spc="-5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space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2000" spc="-10" b="1">
                          <a:latin typeface="Tahoma"/>
                          <a:cs typeface="Tahoma"/>
                        </a:rPr>
                        <a:t>CHRONIC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65760" marR="358775" indent="-127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Delayed;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generally</a:t>
                      </a:r>
                      <a:r>
                        <a:rPr dirty="0" sz="2000" spc="-9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for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years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92075" indent="255904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Continuous;</a:t>
                      </a:r>
                      <a:r>
                        <a:rPr dirty="0" sz="200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for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long</a:t>
                      </a:r>
                      <a:r>
                        <a:rPr dirty="0" sz="2000" spc="-3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periods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of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time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Asbestosis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2316340" y="3853779"/>
            <a:ext cx="6559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Acute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35100" y="4178300"/>
            <a:ext cx="2463800" cy="1653539"/>
            <a:chOff x="1435100" y="4178300"/>
            <a:chExt cx="2463800" cy="1653539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4191000"/>
              <a:ext cx="2438399" cy="162763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441450" y="4184650"/>
              <a:ext cx="2451100" cy="1640839"/>
            </a:xfrm>
            <a:custGeom>
              <a:avLst/>
              <a:gdLst/>
              <a:ahLst/>
              <a:cxnLst/>
              <a:rect l="l" t="t" r="r" b="b"/>
              <a:pathLst>
                <a:path w="2451100" h="1640839">
                  <a:moveTo>
                    <a:pt x="0" y="0"/>
                  </a:moveTo>
                  <a:lnTo>
                    <a:pt x="2451100" y="0"/>
                  </a:lnTo>
                  <a:lnTo>
                    <a:pt x="2451100" y="1640332"/>
                  </a:lnTo>
                  <a:lnTo>
                    <a:pt x="0" y="164033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888363" y="5791886"/>
            <a:ext cx="15563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Army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Corps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Engineers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981764" y="3845125"/>
            <a:ext cx="864869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Chronic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26100" y="4178300"/>
            <a:ext cx="1572260" cy="1653539"/>
            <a:chOff x="5626100" y="4178300"/>
            <a:chExt cx="1572260" cy="1653539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00" y="4191000"/>
              <a:ext cx="1546859" cy="162763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632450" y="4184650"/>
              <a:ext cx="1559560" cy="1640839"/>
            </a:xfrm>
            <a:custGeom>
              <a:avLst/>
              <a:gdLst/>
              <a:ahLst/>
              <a:cxnLst/>
              <a:rect l="l" t="t" r="r" b="b"/>
              <a:pathLst>
                <a:path w="1559559" h="1640839">
                  <a:moveTo>
                    <a:pt x="0" y="0"/>
                  </a:moveTo>
                  <a:lnTo>
                    <a:pt x="1559559" y="0"/>
                  </a:lnTo>
                  <a:lnTo>
                    <a:pt x="1559559" y="1640332"/>
                  </a:lnTo>
                  <a:lnTo>
                    <a:pt x="0" y="164033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6116961" y="5795765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6" name="object 1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11937" y="0"/>
            <a:ext cx="9169400" cy="6186170"/>
            <a:chOff x="-11937" y="0"/>
            <a:chExt cx="9169400" cy="6186170"/>
          </a:xfrm>
        </p:grpSpPr>
        <p:sp>
          <p:nvSpPr>
            <p:cNvPr id="3" name="object 3" descr=""/>
            <p:cNvSpPr/>
            <p:nvPr/>
          </p:nvSpPr>
          <p:spPr>
            <a:xfrm>
              <a:off x="931925" y="4804409"/>
              <a:ext cx="2438400" cy="685800"/>
            </a:xfrm>
            <a:custGeom>
              <a:avLst/>
              <a:gdLst/>
              <a:ahLst/>
              <a:cxnLst/>
              <a:rect l="l" t="t" r="r" b="b"/>
              <a:pathLst>
                <a:path w="2438400" h="685800">
                  <a:moveTo>
                    <a:pt x="2095500" y="0"/>
                  </a:moveTo>
                  <a:lnTo>
                    <a:pt x="2095500" y="171450"/>
                  </a:lnTo>
                  <a:lnTo>
                    <a:pt x="0" y="171450"/>
                  </a:lnTo>
                  <a:lnTo>
                    <a:pt x="0" y="514350"/>
                  </a:lnTo>
                  <a:lnTo>
                    <a:pt x="2095500" y="514350"/>
                  </a:lnTo>
                  <a:lnTo>
                    <a:pt x="2095500" y="685800"/>
                  </a:lnTo>
                  <a:lnTo>
                    <a:pt x="2438400" y="3429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31925" y="4804409"/>
              <a:ext cx="2438400" cy="685800"/>
            </a:xfrm>
            <a:custGeom>
              <a:avLst/>
              <a:gdLst/>
              <a:ahLst/>
              <a:cxnLst/>
              <a:rect l="l" t="t" r="r" b="b"/>
              <a:pathLst>
                <a:path w="2438400" h="685800">
                  <a:moveTo>
                    <a:pt x="0" y="171450"/>
                  </a:moveTo>
                  <a:lnTo>
                    <a:pt x="2095500" y="171450"/>
                  </a:lnTo>
                  <a:lnTo>
                    <a:pt x="2095500" y="0"/>
                  </a:lnTo>
                  <a:lnTo>
                    <a:pt x="2438400" y="342900"/>
                  </a:lnTo>
                  <a:lnTo>
                    <a:pt x="2095500" y="685800"/>
                  </a:lnTo>
                  <a:lnTo>
                    <a:pt x="2095500" y="514350"/>
                  </a:lnTo>
                  <a:lnTo>
                    <a:pt x="0" y="514350"/>
                  </a:lnTo>
                  <a:lnTo>
                    <a:pt x="0" y="171450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Chemical</a:t>
            </a:r>
            <a:r>
              <a:rPr dirty="0" spc="-130"/>
              <a:t> </a:t>
            </a:r>
            <a:r>
              <a:rPr dirty="0"/>
              <a:t>Hazard</a:t>
            </a:r>
            <a:r>
              <a:rPr dirty="0" spc="-135"/>
              <a:t> </a:t>
            </a:r>
            <a:r>
              <a:rPr dirty="0" spc="-10"/>
              <a:t>Protection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919225" y="1207265"/>
            <a:ext cx="1480820" cy="975360"/>
            <a:chOff x="919225" y="1207265"/>
            <a:chExt cx="1480820" cy="975360"/>
          </a:xfrm>
        </p:grpSpPr>
        <p:sp>
          <p:nvSpPr>
            <p:cNvPr id="7" name="object 7" descr=""/>
            <p:cNvSpPr/>
            <p:nvPr/>
          </p:nvSpPr>
          <p:spPr>
            <a:xfrm>
              <a:off x="931925" y="1219965"/>
              <a:ext cx="1455420" cy="949960"/>
            </a:xfrm>
            <a:custGeom>
              <a:avLst/>
              <a:gdLst/>
              <a:ahLst/>
              <a:cxnLst/>
              <a:rect l="l" t="t" r="r" b="b"/>
              <a:pathLst>
                <a:path w="1455420" h="949960">
                  <a:moveTo>
                    <a:pt x="1261795" y="0"/>
                  </a:moveTo>
                  <a:lnTo>
                    <a:pt x="193624" y="0"/>
                  </a:lnTo>
                  <a:lnTo>
                    <a:pt x="142151" y="5652"/>
                  </a:lnTo>
                  <a:lnTo>
                    <a:pt x="95899" y="21603"/>
                  </a:lnTo>
                  <a:lnTo>
                    <a:pt x="56711" y="46345"/>
                  </a:lnTo>
                  <a:lnTo>
                    <a:pt x="26435" y="78371"/>
                  </a:lnTo>
                  <a:lnTo>
                    <a:pt x="6916" y="116172"/>
                  </a:lnTo>
                  <a:lnTo>
                    <a:pt x="0" y="158241"/>
                  </a:lnTo>
                  <a:lnTo>
                    <a:pt x="0" y="791197"/>
                  </a:lnTo>
                  <a:lnTo>
                    <a:pt x="6916" y="833267"/>
                  </a:lnTo>
                  <a:lnTo>
                    <a:pt x="26435" y="871071"/>
                  </a:lnTo>
                  <a:lnTo>
                    <a:pt x="56711" y="903100"/>
                  </a:lnTo>
                  <a:lnTo>
                    <a:pt x="95899" y="927845"/>
                  </a:lnTo>
                  <a:lnTo>
                    <a:pt x="142151" y="943798"/>
                  </a:lnTo>
                  <a:lnTo>
                    <a:pt x="193624" y="949451"/>
                  </a:lnTo>
                  <a:lnTo>
                    <a:pt x="1261795" y="949451"/>
                  </a:lnTo>
                  <a:lnTo>
                    <a:pt x="1313268" y="943798"/>
                  </a:lnTo>
                  <a:lnTo>
                    <a:pt x="1359520" y="927845"/>
                  </a:lnTo>
                  <a:lnTo>
                    <a:pt x="1398708" y="903100"/>
                  </a:lnTo>
                  <a:lnTo>
                    <a:pt x="1428984" y="871071"/>
                  </a:lnTo>
                  <a:lnTo>
                    <a:pt x="1448503" y="833267"/>
                  </a:lnTo>
                  <a:lnTo>
                    <a:pt x="1455420" y="791197"/>
                  </a:lnTo>
                  <a:lnTo>
                    <a:pt x="1455420" y="158241"/>
                  </a:lnTo>
                  <a:lnTo>
                    <a:pt x="1448503" y="116172"/>
                  </a:lnTo>
                  <a:lnTo>
                    <a:pt x="1428984" y="78371"/>
                  </a:lnTo>
                  <a:lnTo>
                    <a:pt x="1398708" y="46345"/>
                  </a:lnTo>
                  <a:lnTo>
                    <a:pt x="1359520" y="21603"/>
                  </a:lnTo>
                  <a:lnTo>
                    <a:pt x="1313268" y="5652"/>
                  </a:lnTo>
                  <a:lnTo>
                    <a:pt x="1261795" y="0"/>
                  </a:lnTo>
                  <a:close/>
                </a:path>
              </a:pathLst>
            </a:custGeom>
            <a:solidFill>
              <a:srgbClr val="10243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31925" y="1219965"/>
              <a:ext cx="1455420" cy="949960"/>
            </a:xfrm>
            <a:custGeom>
              <a:avLst/>
              <a:gdLst/>
              <a:ahLst/>
              <a:cxnLst/>
              <a:rect l="l" t="t" r="r" b="b"/>
              <a:pathLst>
                <a:path w="1455420" h="949960">
                  <a:moveTo>
                    <a:pt x="0" y="158241"/>
                  </a:moveTo>
                  <a:lnTo>
                    <a:pt x="6916" y="116172"/>
                  </a:lnTo>
                  <a:lnTo>
                    <a:pt x="26435" y="78371"/>
                  </a:lnTo>
                  <a:lnTo>
                    <a:pt x="56711" y="46345"/>
                  </a:lnTo>
                  <a:lnTo>
                    <a:pt x="95899" y="21603"/>
                  </a:lnTo>
                  <a:lnTo>
                    <a:pt x="142151" y="5652"/>
                  </a:lnTo>
                  <a:lnTo>
                    <a:pt x="193624" y="0"/>
                  </a:lnTo>
                  <a:lnTo>
                    <a:pt x="1261795" y="0"/>
                  </a:lnTo>
                  <a:lnTo>
                    <a:pt x="1313268" y="5652"/>
                  </a:lnTo>
                  <a:lnTo>
                    <a:pt x="1359520" y="21603"/>
                  </a:lnTo>
                  <a:lnTo>
                    <a:pt x="1398708" y="46345"/>
                  </a:lnTo>
                  <a:lnTo>
                    <a:pt x="1428984" y="78371"/>
                  </a:lnTo>
                  <a:lnTo>
                    <a:pt x="1448503" y="116172"/>
                  </a:lnTo>
                  <a:lnTo>
                    <a:pt x="1455420" y="158241"/>
                  </a:lnTo>
                  <a:lnTo>
                    <a:pt x="1455420" y="791197"/>
                  </a:lnTo>
                  <a:lnTo>
                    <a:pt x="1448503" y="833267"/>
                  </a:lnTo>
                  <a:lnTo>
                    <a:pt x="1428984" y="871071"/>
                  </a:lnTo>
                  <a:lnTo>
                    <a:pt x="1398708" y="903100"/>
                  </a:lnTo>
                  <a:lnTo>
                    <a:pt x="1359520" y="927845"/>
                  </a:lnTo>
                  <a:lnTo>
                    <a:pt x="1313268" y="943798"/>
                  </a:lnTo>
                  <a:lnTo>
                    <a:pt x="1261795" y="949451"/>
                  </a:lnTo>
                  <a:lnTo>
                    <a:pt x="193624" y="949451"/>
                  </a:lnTo>
                  <a:lnTo>
                    <a:pt x="142151" y="943798"/>
                  </a:lnTo>
                  <a:lnTo>
                    <a:pt x="95899" y="927845"/>
                  </a:lnTo>
                  <a:lnTo>
                    <a:pt x="56711" y="903100"/>
                  </a:lnTo>
                  <a:lnTo>
                    <a:pt x="26435" y="871071"/>
                  </a:lnTo>
                  <a:lnTo>
                    <a:pt x="6916" y="833267"/>
                  </a:lnTo>
                  <a:lnTo>
                    <a:pt x="0" y="791197"/>
                  </a:lnTo>
                  <a:lnTo>
                    <a:pt x="0" y="15824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260919" y="1553706"/>
            <a:ext cx="7962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FFFFFF"/>
                </a:solidFill>
                <a:latin typeface="Tahoma"/>
                <a:cs typeface="Tahoma"/>
              </a:rPr>
              <a:t>Eliminate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2374645" y="2156717"/>
            <a:ext cx="1479550" cy="973455"/>
            <a:chOff x="2374645" y="2156717"/>
            <a:chExt cx="1479550" cy="973455"/>
          </a:xfrm>
        </p:grpSpPr>
        <p:sp>
          <p:nvSpPr>
            <p:cNvPr id="11" name="object 11" descr=""/>
            <p:cNvSpPr/>
            <p:nvPr/>
          </p:nvSpPr>
          <p:spPr>
            <a:xfrm>
              <a:off x="2387345" y="2169417"/>
              <a:ext cx="1454150" cy="948055"/>
            </a:xfrm>
            <a:custGeom>
              <a:avLst/>
              <a:gdLst/>
              <a:ahLst/>
              <a:cxnLst/>
              <a:rect l="l" t="t" r="r" b="b"/>
              <a:pathLst>
                <a:path w="1454150" h="948055">
                  <a:moveTo>
                    <a:pt x="1260475" y="0"/>
                  </a:moveTo>
                  <a:lnTo>
                    <a:pt x="193421" y="0"/>
                  </a:lnTo>
                  <a:lnTo>
                    <a:pt x="142003" y="5642"/>
                  </a:lnTo>
                  <a:lnTo>
                    <a:pt x="95799" y="21568"/>
                  </a:lnTo>
                  <a:lnTo>
                    <a:pt x="56653" y="46270"/>
                  </a:lnTo>
                  <a:lnTo>
                    <a:pt x="26408" y="78245"/>
                  </a:lnTo>
                  <a:lnTo>
                    <a:pt x="6909" y="115985"/>
                  </a:lnTo>
                  <a:lnTo>
                    <a:pt x="0" y="157987"/>
                  </a:lnTo>
                  <a:lnTo>
                    <a:pt x="0" y="789927"/>
                  </a:lnTo>
                  <a:lnTo>
                    <a:pt x="6909" y="831930"/>
                  </a:lnTo>
                  <a:lnTo>
                    <a:pt x="26408" y="869673"/>
                  </a:lnTo>
                  <a:lnTo>
                    <a:pt x="56653" y="901650"/>
                  </a:lnTo>
                  <a:lnTo>
                    <a:pt x="95799" y="926356"/>
                  </a:lnTo>
                  <a:lnTo>
                    <a:pt x="142003" y="942284"/>
                  </a:lnTo>
                  <a:lnTo>
                    <a:pt x="193421" y="947928"/>
                  </a:lnTo>
                  <a:lnTo>
                    <a:pt x="1260475" y="947928"/>
                  </a:lnTo>
                  <a:lnTo>
                    <a:pt x="1311892" y="942284"/>
                  </a:lnTo>
                  <a:lnTo>
                    <a:pt x="1358096" y="926356"/>
                  </a:lnTo>
                  <a:lnTo>
                    <a:pt x="1397242" y="901650"/>
                  </a:lnTo>
                  <a:lnTo>
                    <a:pt x="1427487" y="869673"/>
                  </a:lnTo>
                  <a:lnTo>
                    <a:pt x="1446986" y="831930"/>
                  </a:lnTo>
                  <a:lnTo>
                    <a:pt x="1453896" y="789927"/>
                  </a:lnTo>
                  <a:lnTo>
                    <a:pt x="1453896" y="157987"/>
                  </a:lnTo>
                  <a:lnTo>
                    <a:pt x="1446986" y="115985"/>
                  </a:lnTo>
                  <a:lnTo>
                    <a:pt x="1427487" y="78245"/>
                  </a:lnTo>
                  <a:lnTo>
                    <a:pt x="1397242" y="46270"/>
                  </a:lnTo>
                  <a:lnTo>
                    <a:pt x="1358096" y="21568"/>
                  </a:lnTo>
                  <a:lnTo>
                    <a:pt x="1311892" y="5642"/>
                  </a:lnTo>
                  <a:lnTo>
                    <a:pt x="1260475" y="0"/>
                  </a:lnTo>
                  <a:close/>
                </a:path>
              </a:pathLst>
            </a:custGeom>
            <a:solidFill>
              <a:srgbClr val="1637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387345" y="2169417"/>
              <a:ext cx="1454150" cy="948055"/>
            </a:xfrm>
            <a:custGeom>
              <a:avLst/>
              <a:gdLst/>
              <a:ahLst/>
              <a:cxnLst/>
              <a:rect l="l" t="t" r="r" b="b"/>
              <a:pathLst>
                <a:path w="1454150" h="948055">
                  <a:moveTo>
                    <a:pt x="0" y="157987"/>
                  </a:moveTo>
                  <a:lnTo>
                    <a:pt x="6909" y="115985"/>
                  </a:lnTo>
                  <a:lnTo>
                    <a:pt x="26408" y="78245"/>
                  </a:lnTo>
                  <a:lnTo>
                    <a:pt x="56653" y="46270"/>
                  </a:lnTo>
                  <a:lnTo>
                    <a:pt x="95799" y="21568"/>
                  </a:lnTo>
                  <a:lnTo>
                    <a:pt x="142003" y="5642"/>
                  </a:lnTo>
                  <a:lnTo>
                    <a:pt x="193421" y="0"/>
                  </a:lnTo>
                  <a:lnTo>
                    <a:pt x="1260475" y="0"/>
                  </a:lnTo>
                  <a:lnTo>
                    <a:pt x="1311892" y="5642"/>
                  </a:lnTo>
                  <a:lnTo>
                    <a:pt x="1358096" y="21568"/>
                  </a:lnTo>
                  <a:lnTo>
                    <a:pt x="1397242" y="46270"/>
                  </a:lnTo>
                  <a:lnTo>
                    <a:pt x="1427487" y="78245"/>
                  </a:lnTo>
                  <a:lnTo>
                    <a:pt x="1446986" y="115985"/>
                  </a:lnTo>
                  <a:lnTo>
                    <a:pt x="1453896" y="157987"/>
                  </a:lnTo>
                  <a:lnTo>
                    <a:pt x="1453896" y="789927"/>
                  </a:lnTo>
                  <a:lnTo>
                    <a:pt x="1446986" y="831930"/>
                  </a:lnTo>
                  <a:lnTo>
                    <a:pt x="1427487" y="869673"/>
                  </a:lnTo>
                  <a:lnTo>
                    <a:pt x="1397242" y="901650"/>
                  </a:lnTo>
                  <a:lnTo>
                    <a:pt x="1358096" y="926356"/>
                  </a:lnTo>
                  <a:lnTo>
                    <a:pt x="1311892" y="942284"/>
                  </a:lnTo>
                  <a:lnTo>
                    <a:pt x="1260475" y="947928"/>
                  </a:lnTo>
                  <a:lnTo>
                    <a:pt x="193421" y="947928"/>
                  </a:lnTo>
                  <a:lnTo>
                    <a:pt x="142003" y="942284"/>
                  </a:lnTo>
                  <a:lnTo>
                    <a:pt x="95799" y="926356"/>
                  </a:lnTo>
                  <a:lnTo>
                    <a:pt x="56653" y="901650"/>
                  </a:lnTo>
                  <a:lnTo>
                    <a:pt x="26408" y="869673"/>
                  </a:lnTo>
                  <a:lnTo>
                    <a:pt x="6909" y="831930"/>
                  </a:lnTo>
                  <a:lnTo>
                    <a:pt x="0" y="789927"/>
                  </a:lnTo>
                  <a:lnTo>
                    <a:pt x="0" y="157987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2599895" y="2502627"/>
            <a:ext cx="102743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FFFFFF"/>
                </a:solidFill>
                <a:latin typeface="Tahoma"/>
                <a:cs typeface="Tahoma"/>
              </a:rPr>
              <a:t>Substitution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3831590" y="3104645"/>
            <a:ext cx="1480820" cy="975360"/>
            <a:chOff x="3831590" y="3104645"/>
            <a:chExt cx="1480820" cy="975360"/>
          </a:xfrm>
        </p:grpSpPr>
        <p:sp>
          <p:nvSpPr>
            <p:cNvPr id="15" name="object 15" descr=""/>
            <p:cNvSpPr/>
            <p:nvPr/>
          </p:nvSpPr>
          <p:spPr>
            <a:xfrm>
              <a:off x="3844290" y="3117345"/>
              <a:ext cx="1455420" cy="949960"/>
            </a:xfrm>
            <a:custGeom>
              <a:avLst/>
              <a:gdLst/>
              <a:ahLst/>
              <a:cxnLst/>
              <a:rect l="l" t="t" r="r" b="b"/>
              <a:pathLst>
                <a:path w="1455420" h="949960">
                  <a:moveTo>
                    <a:pt x="1261795" y="0"/>
                  </a:moveTo>
                  <a:lnTo>
                    <a:pt x="193624" y="0"/>
                  </a:lnTo>
                  <a:lnTo>
                    <a:pt x="142151" y="5652"/>
                  </a:lnTo>
                  <a:lnTo>
                    <a:pt x="95899" y="21603"/>
                  </a:lnTo>
                  <a:lnTo>
                    <a:pt x="56711" y="46345"/>
                  </a:lnTo>
                  <a:lnTo>
                    <a:pt x="26435" y="78371"/>
                  </a:lnTo>
                  <a:lnTo>
                    <a:pt x="6916" y="116172"/>
                  </a:lnTo>
                  <a:lnTo>
                    <a:pt x="0" y="158241"/>
                  </a:lnTo>
                  <a:lnTo>
                    <a:pt x="0" y="791197"/>
                  </a:lnTo>
                  <a:lnTo>
                    <a:pt x="6916" y="833267"/>
                  </a:lnTo>
                  <a:lnTo>
                    <a:pt x="26435" y="871071"/>
                  </a:lnTo>
                  <a:lnTo>
                    <a:pt x="56711" y="903100"/>
                  </a:lnTo>
                  <a:lnTo>
                    <a:pt x="95899" y="927845"/>
                  </a:lnTo>
                  <a:lnTo>
                    <a:pt x="142151" y="943798"/>
                  </a:lnTo>
                  <a:lnTo>
                    <a:pt x="193624" y="949451"/>
                  </a:lnTo>
                  <a:lnTo>
                    <a:pt x="1261795" y="949451"/>
                  </a:lnTo>
                  <a:lnTo>
                    <a:pt x="1313268" y="943798"/>
                  </a:lnTo>
                  <a:lnTo>
                    <a:pt x="1359520" y="927845"/>
                  </a:lnTo>
                  <a:lnTo>
                    <a:pt x="1398708" y="903100"/>
                  </a:lnTo>
                  <a:lnTo>
                    <a:pt x="1428984" y="871071"/>
                  </a:lnTo>
                  <a:lnTo>
                    <a:pt x="1448503" y="833267"/>
                  </a:lnTo>
                  <a:lnTo>
                    <a:pt x="1455420" y="791197"/>
                  </a:lnTo>
                  <a:lnTo>
                    <a:pt x="1455420" y="158241"/>
                  </a:lnTo>
                  <a:lnTo>
                    <a:pt x="1448503" y="116172"/>
                  </a:lnTo>
                  <a:lnTo>
                    <a:pt x="1428984" y="78371"/>
                  </a:lnTo>
                  <a:lnTo>
                    <a:pt x="1398708" y="46345"/>
                  </a:lnTo>
                  <a:lnTo>
                    <a:pt x="1359520" y="21603"/>
                  </a:lnTo>
                  <a:lnTo>
                    <a:pt x="1313268" y="5652"/>
                  </a:lnTo>
                  <a:lnTo>
                    <a:pt x="1261795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3844290" y="3117345"/>
              <a:ext cx="1455420" cy="949960"/>
            </a:xfrm>
            <a:custGeom>
              <a:avLst/>
              <a:gdLst/>
              <a:ahLst/>
              <a:cxnLst/>
              <a:rect l="l" t="t" r="r" b="b"/>
              <a:pathLst>
                <a:path w="1455420" h="949960">
                  <a:moveTo>
                    <a:pt x="0" y="158241"/>
                  </a:moveTo>
                  <a:lnTo>
                    <a:pt x="6916" y="116172"/>
                  </a:lnTo>
                  <a:lnTo>
                    <a:pt x="26435" y="78371"/>
                  </a:lnTo>
                  <a:lnTo>
                    <a:pt x="56711" y="46345"/>
                  </a:lnTo>
                  <a:lnTo>
                    <a:pt x="95899" y="21603"/>
                  </a:lnTo>
                  <a:lnTo>
                    <a:pt x="142151" y="5652"/>
                  </a:lnTo>
                  <a:lnTo>
                    <a:pt x="193624" y="0"/>
                  </a:lnTo>
                  <a:lnTo>
                    <a:pt x="1261795" y="0"/>
                  </a:lnTo>
                  <a:lnTo>
                    <a:pt x="1313268" y="5652"/>
                  </a:lnTo>
                  <a:lnTo>
                    <a:pt x="1359520" y="21603"/>
                  </a:lnTo>
                  <a:lnTo>
                    <a:pt x="1398708" y="46345"/>
                  </a:lnTo>
                  <a:lnTo>
                    <a:pt x="1428984" y="78371"/>
                  </a:lnTo>
                  <a:lnTo>
                    <a:pt x="1448503" y="116172"/>
                  </a:lnTo>
                  <a:lnTo>
                    <a:pt x="1455420" y="158241"/>
                  </a:lnTo>
                  <a:lnTo>
                    <a:pt x="1455420" y="791197"/>
                  </a:lnTo>
                  <a:lnTo>
                    <a:pt x="1448503" y="833267"/>
                  </a:lnTo>
                  <a:lnTo>
                    <a:pt x="1428984" y="871071"/>
                  </a:lnTo>
                  <a:lnTo>
                    <a:pt x="1398708" y="903100"/>
                  </a:lnTo>
                  <a:lnTo>
                    <a:pt x="1359520" y="927845"/>
                  </a:lnTo>
                  <a:lnTo>
                    <a:pt x="1313268" y="943798"/>
                  </a:lnTo>
                  <a:lnTo>
                    <a:pt x="1261795" y="949451"/>
                  </a:lnTo>
                  <a:lnTo>
                    <a:pt x="193624" y="949451"/>
                  </a:lnTo>
                  <a:lnTo>
                    <a:pt x="142151" y="943798"/>
                  </a:lnTo>
                  <a:lnTo>
                    <a:pt x="95899" y="927845"/>
                  </a:lnTo>
                  <a:lnTo>
                    <a:pt x="56711" y="903100"/>
                  </a:lnTo>
                  <a:lnTo>
                    <a:pt x="26435" y="871071"/>
                  </a:lnTo>
                  <a:lnTo>
                    <a:pt x="6916" y="833267"/>
                  </a:lnTo>
                  <a:lnTo>
                    <a:pt x="0" y="791197"/>
                  </a:lnTo>
                  <a:lnTo>
                    <a:pt x="0" y="15824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4060422" y="3451549"/>
            <a:ext cx="10198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FFFFFF"/>
                </a:solidFill>
                <a:latin typeface="Tahoma"/>
                <a:cs typeface="Tahoma"/>
              </a:rPr>
              <a:t>Engineering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287009" y="4054097"/>
            <a:ext cx="1479550" cy="975360"/>
            <a:chOff x="5287009" y="4054097"/>
            <a:chExt cx="1479550" cy="975360"/>
          </a:xfrm>
        </p:grpSpPr>
        <p:sp>
          <p:nvSpPr>
            <p:cNvPr id="19" name="object 19" descr=""/>
            <p:cNvSpPr/>
            <p:nvPr/>
          </p:nvSpPr>
          <p:spPr>
            <a:xfrm>
              <a:off x="5299709" y="4066797"/>
              <a:ext cx="1454150" cy="949960"/>
            </a:xfrm>
            <a:custGeom>
              <a:avLst/>
              <a:gdLst/>
              <a:ahLst/>
              <a:cxnLst/>
              <a:rect l="l" t="t" r="r" b="b"/>
              <a:pathLst>
                <a:path w="1454150" h="949960">
                  <a:moveTo>
                    <a:pt x="1260475" y="0"/>
                  </a:moveTo>
                  <a:lnTo>
                    <a:pt x="193421" y="0"/>
                  </a:lnTo>
                  <a:lnTo>
                    <a:pt x="142003" y="5652"/>
                  </a:lnTo>
                  <a:lnTo>
                    <a:pt x="95799" y="21603"/>
                  </a:lnTo>
                  <a:lnTo>
                    <a:pt x="56653" y="46345"/>
                  </a:lnTo>
                  <a:lnTo>
                    <a:pt x="26408" y="78371"/>
                  </a:lnTo>
                  <a:lnTo>
                    <a:pt x="6909" y="116172"/>
                  </a:lnTo>
                  <a:lnTo>
                    <a:pt x="0" y="158242"/>
                  </a:lnTo>
                  <a:lnTo>
                    <a:pt x="0" y="791197"/>
                  </a:lnTo>
                  <a:lnTo>
                    <a:pt x="6909" y="833267"/>
                  </a:lnTo>
                  <a:lnTo>
                    <a:pt x="26408" y="871071"/>
                  </a:lnTo>
                  <a:lnTo>
                    <a:pt x="56653" y="903100"/>
                  </a:lnTo>
                  <a:lnTo>
                    <a:pt x="95799" y="927845"/>
                  </a:lnTo>
                  <a:lnTo>
                    <a:pt x="142003" y="943798"/>
                  </a:lnTo>
                  <a:lnTo>
                    <a:pt x="193421" y="949452"/>
                  </a:lnTo>
                  <a:lnTo>
                    <a:pt x="1260475" y="949452"/>
                  </a:lnTo>
                  <a:lnTo>
                    <a:pt x="1311892" y="943798"/>
                  </a:lnTo>
                  <a:lnTo>
                    <a:pt x="1358096" y="927845"/>
                  </a:lnTo>
                  <a:lnTo>
                    <a:pt x="1397242" y="903100"/>
                  </a:lnTo>
                  <a:lnTo>
                    <a:pt x="1427487" y="871071"/>
                  </a:lnTo>
                  <a:lnTo>
                    <a:pt x="1446986" y="833267"/>
                  </a:lnTo>
                  <a:lnTo>
                    <a:pt x="1453896" y="791197"/>
                  </a:lnTo>
                  <a:lnTo>
                    <a:pt x="1453896" y="158242"/>
                  </a:lnTo>
                  <a:lnTo>
                    <a:pt x="1446986" y="116172"/>
                  </a:lnTo>
                  <a:lnTo>
                    <a:pt x="1427487" y="78371"/>
                  </a:lnTo>
                  <a:lnTo>
                    <a:pt x="1397242" y="46345"/>
                  </a:lnTo>
                  <a:lnTo>
                    <a:pt x="1358096" y="21603"/>
                  </a:lnTo>
                  <a:lnTo>
                    <a:pt x="1311892" y="5652"/>
                  </a:lnTo>
                  <a:lnTo>
                    <a:pt x="1260475" y="0"/>
                  </a:lnTo>
                  <a:close/>
                </a:path>
              </a:pathLst>
            </a:custGeom>
            <a:solidFill>
              <a:srgbClr val="8EB4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299709" y="4066797"/>
              <a:ext cx="1454150" cy="949960"/>
            </a:xfrm>
            <a:custGeom>
              <a:avLst/>
              <a:gdLst/>
              <a:ahLst/>
              <a:cxnLst/>
              <a:rect l="l" t="t" r="r" b="b"/>
              <a:pathLst>
                <a:path w="1454150" h="949960">
                  <a:moveTo>
                    <a:pt x="0" y="158242"/>
                  </a:moveTo>
                  <a:lnTo>
                    <a:pt x="6909" y="116172"/>
                  </a:lnTo>
                  <a:lnTo>
                    <a:pt x="26408" y="78371"/>
                  </a:lnTo>
                  <a:lnTo>
                    <a:pt x="56653" y="46345"/>
                  </a:lnTo>
                  <a:lnTo>
                    <a:pt x="95799" y="21603"/>
                  </a:lnTo>
                  <a:lnTo>
                    <a:pt x="142003" y="5652"/>
                  </a:lnTo>
                  <a:lnTo>
                    <a:pt x="193421" y="0"/>
                  </a:lnTo>
                  <a:lnTo>
                    <a:pt x="1260475" y="0"/>
                  </a:lnTo>
                  <a:lnTo>
                    <a:pt x="1311892" y="5652"/>
                  </a:lnTo>
                  <a:lnTo>
                    <a:pt x="1358096" y="21603"/>
                  </a:lnTo>
                  <a:lnTo>
                    <a:pt x="1397242" y="46345"/>
                  </a:lnTo>
                  <a:lnTo>
                    <a:pt x="1427487" y="78371"/>
                  </a:lnTo>
                  <a:lnTo>
                    <a:pt x="1446986" y="116172"/>
                  </a:lnTo>
                  <a:lnTo>
                    <a:pt x="1453896" y="158242"/>
                  </a:lnTo>
                  <a:lnTo>
                    <a:pt x="1453896" y="791197"/>
                  </a:lnTo>
                  <a:lnTo>
                    <a:pt x="1446986" y="833267"/>
                  </a:lnTo>
                  <a:lnTo>
                    <a:pt x="1427487" y="871071"/>
                  </a:lnTo>
                  <a:lnTo>
                    <a:pt x="1397242" y="903100"/>
                  </a:lnTo>
                  <a:lnTo>
                    <a:pt x="1358096" y="927845"/>
                  </a:lnTo>
                  <a:lnTo>
                    <a:pt x="1311892" y="943798"/>
                  </a:lnTo>
                  <a:lnTo>
                    <a:pt x="1260475" y="949452"/>
                  </a:lnTo>
                  <a:lnTo>
                    <a:pt x="193421" y="949452"/>
                  </a:lnTo>
                  <a:lnTo>
                    <a:pt x="142003" y="943798"/>
                  </a:lnTo>
                  <a:lnTo>
                    <a:pt x="95799" y="927845"/>
                  </a:lnTo>
                  <a:lnTo>
                    <a:pt x="56653" y="903100"/>
                  </a:lnTo>
                  <a:lnTo>
                    <a:pt x="26408" y="871071"/>
                  </a:lnTo>
                  <a:lnTo>
                    <a:pt x="6909" y="833267"/>
                  </a:lnTo>
                  <a:lnTo>
                    <a:pt x="0" y="791197"/>
                  </a:lnTo>
                  <a:lnTo>
                    <a:pt x="0" y="15824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5417654" y="4400470"/>
            <a:ext cx="121602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FFFFFF"/>
                </a:solidFill>
                <a:latin typeface="Tahoma"/>
                <a:cs typeface="Tahoma"/>
              </a:rPr>
              <a:t>Administrative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6745478" y="5003548"/>
            <a:ext cx="1480820" cy="973455"/>
            <a:chOff x="6745478" y="5003548"/>
            <a:chExt cx="1480820" cy="973455"/>
          </a:xfrm>
        </p:grpSpPr>
        <p:sp>
          <p:nvSpPr>
            <p:cNvPr id="23" name="object 23" descr=""/>
            <p:cNvSpPr/>
            <p:nvPr/>
          </p:nvSpPr>
          <p:spPr>
            <a:xfrm>
              <a:off x="6758178" y="5016248"/>
              <a:ext cx="1455420" cy="948055"/>
            </a:xfrm>
            <a:custGeom>
              <a:avLst/>
              <a:gdLst/>
              <a:ahLst/>
              <a:cxnLst/>
              <a:rect l="l" t="t" r="r" b="b"/>
              <a:pathLst>
                <a:path w="1455420" h="948054">
                  <a:moveTo>
                    <a:pt x="1261795" y="0"/>
                  </a:moveTo>
                  <a:lnTo>
                    <a:pt x="193624" y="0"/>
                  </a:lnTo>
                  <a:lnTo>
                    <a:pt x="142151" y="5642"/>
                  </a:lnTo>
                  <a:lnTo>
                    <a:pt x="95899" y="21568"/>
                  </a:lnTo>
                  <a:lnTo>
                    <a:pt x="56711" y="46270"/>
                  </a:lnTo>
                  <a:lnTo>
                    <a:pt x="26435" y="78245"/>
                  </a:lnTo>
                  <a:lnTo>
                    <a:pt x="6916" y="115985"/>
                  </a:lnTo>
                  <a:lnTo>
                    <a:pt x="0" y="157988"/>
                  </a:lnTo>
                  <a:lnTo>
                    <a:pt x="0" y="789927"/>
                  </a:lnTo>
                  <a:lnTo>
                    <a:pt x="6916" y="831930"/>
                  </a:lnTo>
                  <a:lnTo>
                    <a:pt x="26435" y="869673"/>
                  </a:lnTo>
                  <a:lnTo>
                    <a:pt x="56711" y="901650"/>
                  </a:lnTo>
                  <a:lnTo>
                    <a:pt x="95899" y="926356"/>
                  </a:lnTo>
                  <a:lnTo>
                    <a:pt x="142151" y="942284"/>
                  </a:lnTo>
                  <a:lnTo>
                    <a:pt x="193624" y="947928"/>
                  </a:lnTo>
                  <a:lnTo>
                    <a:pt x="1261795" y="947928"/>
                  </a:lnTo>
                  <a:lnTo>
                    <a:pt x="1313268" y="942284"/>
                  </a:lnTo>
                  <a:lnTo>
                    <a:pt x="1359520" y="926356"/>
                  </a:lnTo>
                  <a:lnTo>
                    <a:pt x="1398708" y="901650"/>
                  </a:lnTo>
                  <a:lnTo>
                    <a:pt x="1428984" y="869673"/>
                  </a:lnTo>
                  <a:lnTo>
                    <a:pt x="1448503" y="831930"/>
                  </a:lnTo>
                  <a:lnTo>
                    <a:pt x="1455420" y="789927"/>
                  </a:lnTo>
                  <a:lnTo>
                    <a:pt x="1455420" y="157988"/>
                  </a:lnTo>
                  <a:lnTo>
                    <a:pt x="1448503" y="115985"/>
                  </a:lnTo>
                  <a:lnTo>
                    <a:pt x="1428984" y="78245"/>
                  </a:lnTo>
                  <a:lnTo>
                    <a:pt x="1398708" y="46270"/>
                  </a:lnTo>
                  <a:lnTo>
                    <a:pt x="1359520" y="21568"/>
                  </a:lnTo>
                  <a:lnTo>
                    <a:pt x="1313268" y="5642"/>
                  </a:lnTo>
                  <a:lnTo>
                    <a:pt x="1261795" y="0"/>
                  </a:lnTo>
                  <a:close/>
                </a:path>
              </a:pathLst>
            </a:custGeom>
            <a:solidFill>
              <a:srgbClr val="C5D9F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758178" y="5016248"/>
              <a:ext cx="1455420" cy="948055"/>
            </a:xfrm>
            <a:custGeom>
              <a:avLst/>
              <a:gdLst/>
              <a:ahLst/>
              <a:cxnLst/>
              <a:rect l="l" t="t" r="r" b="b"/>
              <a:pathLst>
                <a:path w="1455420" h="948054">
                  <a:moveTo>
                    <a:pt x="0" y="157988"/>
                  </a:moveTo>
                  <a:lnTo>
                    <a:pt x="6916" y="115985"/>
                  </a:lnTo>
                  <a:lnTo>
                    <a:pt x="26435" y="78245"/>
                  </a:lnTo>
                  <a:lnTo>
                    <a:pt x="56711" y="46270"/>
                  </a:lnTo>
                  <a:lnTo>
                    <a:pt x="95899" y="21568"/>
                  </a:lnTo>
                  <a:lnTo>
                    <a:pt x="142151" y="5642"/>
                  </a:lnTo>
                  <a:lnTo>
                    <a:pt x="193624" y="0"/>
                  </a:lnTo>
                  <a:lnTo>
                    <a:pt x="1261795" y="0"/>
                  </a:lnTo>
                  <a:lnTo>
                    <a:pt x="1313268" y="5642"/>
                  </a:lnTo>
                  <a:lnTo>
                    <a:pt x="1359520" y="21568"/>
                  </a:lnTo>
                  <a:lnTo>
                    <a:pt x="1398708" y="46270"/>
                  </a:lnTo>
                  <a:lnTo>
                    <a:pt x="1428984" y="78245"/>
                  </a:lnTo>
                  <a:lnTo>
                    <a:pt x="1448503" y="115985"/>
                  </a:lnTo>
                  <a:lnTo>
                    <a:pt x="1455420" y="157988"/>
                  </a:lnTo>
                  <a:lnTo>
                    <a:pt x="1455420" y="789927"/>
                  </a:lnTo>
                  <a:lnTo>
                    <a:pt x="1448503" y="831930"/>
                  </a:lnTo>
                  <a:lnTo>
                    <a:pt x="1428984" y="869673"/>
                  </a:lnTo>
                  <a:lnTo>
                    <a:pt x="1398708" y="901650"/>
                  </a:lnTo>
                  <a:lnTo>
                    <a:pt x="1359520" y="926356"/>
                  </a:lnTo>
                  <a:lnTo>
                    <a:pt x="1313268" y="942284"/>
                  </a:lnTo>
                  <a:lnTo>
                    <a:pt x="1261795" y="947928"/>
                  </a:lnTo>
                  <a:lnTo>
                    <a:pt x="193624" y="947928"/>
                  </a:lnTo>
                  <a:lnTo>
                    <a:pt x="142151" y="942284"/>
                  </a:lnTo>
                  <a:lnTo>
                    <a:pt x="95899" y="926356"/>
                  </a:lnTo>
                  <a:lnTo>
                    <a:pt x="56711" y="901650"/>
                  </a:lnTo>
                  <a:lnTo>
                    <a:pt x="26435" y="869673"/>
                  </a:lnTo>
                  <a:lnTo>
                    <a:pt x="6916" y="831930"/>
                  </a:lnTo>
                  <a:lnTo>
                    <a:pt x="0" y="789927"/>
                  </a:lnTo>
                  <a:lnTo>
                    <a:pt x="0" y="15798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7313166" y="5349391"/>
            <a:ext cx="3429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solidFill>
                  <a:srgbClr val="FFFFFF"/>
                </a:solidFill>
                <a:latin typeface="Tahoma"/>
                <a:cs typeface="Tahoma"/>
              </a:rPr>
              <a:t>PPE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27" name="object 2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30" name="object 3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Chemical</a:t>
            </a:r>
            <a:r>
              <a:rPr dirty="0" spc="-130"/>
              <a:t> </a:t>
            </a:r>
            <a:r>
              <a:rPr dirty="0"/>
              <a:t>Hazard</a:t>
            </a:r>
            <a:r>
              <a:rPr dirty="0" spc="-135"/>
              <a:t> </a:t>
            </a:r>
            <a:r>
              <a:rPr dirty="0" spc="-10"/>
              <a:t>Protection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12240"/>
            <a:ext cx="4817110" cy="40805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200" spc="-10" b="1">
                <a:solidFill>
                  <a:srgbClr val="4987D2"/>
                </a:solidFill>
                <a:latin typeface="Tahoma"/>
                <a:cs typeface="Tahoma"/>
              </a:rPr>
              <a:t>Engineering</a:t>
            </a:r>
            <a:endParaRPr sz="2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Ventilation</a:t>
            </a:r>
            <a:r>
              <a:rPr dirty="0" sz="2000" spc="-1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(local/general)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Process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equipment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modification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ts val="2395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Isolation/automation</a:t>
            </a:r>
            <a:endParaRPr sz="2000">
              <a:latin typeface="Tahoma"/>
              <a:cs typeface="Tahoma"/>
            </a:endParaRPr>
          </a:p>
          <a:p>
            <a:pPr marL="355600" indent="-342900">
              <a:lnSpc>
                <a:spcPts val="2635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200" spc="-10" b="1">
                <a:solidFill>
                  <a:srgbClr val="4987D2"/>
                </a:solidFill>
                <a:latin typeface="Tahoma"/>
                <a:cs typeface="Tahoma"/>
              </a:rPr>
              <a:t>Administrative</a:t>
            </a:r>
            <a:endParaRPr sz="2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Monitor/measure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exposure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levels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Inspections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and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maintenance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ts val="2395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Develop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SOPs</a:t>
            </a:r>
            <a:endParaRPr sz="2000">
              <a:latin typeface="Tahoma"/>
              <a:cs typeface="Tahoma"/>
            </a:endParaRPr>
          </a:p>
          <a:p>
            <a:pPr marL="355600" indent="-342900">
              <a:lnSpc>
                <a:spcPts val="2635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200" spc="-25" b="1">
                <a:solidFill>
                  <a:srgbClr val="4987D2"/>
                </a:solidFill>
                <a:latin typeface="Tahoma"/>
                <a:cs typeface="Tahoma"/>
              </a:rPr>
              <a:t>PPE</a:t>
            </a:r>
            <a:endParaRPr sz="2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Respirators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Gloves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Safety</a:t>
            </a:r>
            <a:r>
              <a:rPr dirty="0" sz="2000" spc="-8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glasses</a:t>
            </a:r>
            <a:endParaRPr sz="2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Protective</a:t>
            </a:r>
            <a:r>
              <a:rPr dirty="0" sz="2000" spc="-9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clothing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298701" y="3084511"/>
            <a:ext cx="22485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4987D2"/>
                </a:solidFill>
                <a:latin typeface="Tahoma"/>
                <a:cs typeface="Tahoma"/>
              </a:rPr>
              <a:t>Local</a:t>
            </a:r>
            <a:r>
              <a:rPr dirty="0" sz="1600" spc="-2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1600">
                <a:solidFill>
                  <a:srgbClr val="4987D2"/>
                </a:solidFill>
                <a:latin typeface="Tahoma"/>
                <a:cs typeface="Tahoma"/>
              </a:rPr>
              <a:t>Exhaust</a:t>
            </a:r>
            <a:r>
              <a:rPr dirty="0" sz="1600" spc="-4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1600" spc="-10">
                <a:solidFill>
                  <a:srgbClr val="4987D2"/>
                </a:solidFill>
                <a:latin typeface="Tahoma"/>
                <a:cs typeface="Tahoma"/>
              </a:rPr>
              <a:t>Ventilation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97015" y="3376676"/>
            <a:ext cx="2602865" cy="2592070"/>
            <a:chOff x="6097015" y="3376676"/>
            <a:chExt cx="2602865" cy="259207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9716" y="3389376"/>
              <a:ext cx="2577083" cy="256641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103365" y="3383026"/>
              <a:ext cx="2590165" cy="2579370"/>
            </a:xfrm>
            <a:custGeom>
              <a:avLst/>
              <a:gdLst/>
              <a:ahLst/>
              <a:cxnLst/>
              <a:rect l="l" t="t" r="r" b="b"/>
              <a:pathLst>
                <a:path w="2590165" h="2579370">
                  <a:moveTo>
                    <a:pt x="0" y="0"/>
                  </a:moveTo>
                  <a:lnTo>
                    <a:pt x="2589784" y="0"/>
                  </a:lnTo>
                  <a:lnTo>
                    <a:pt x="2589784" y="2579116"/>
                  </a:lnTo>
                  <a:lnTo>
                    <a:pt x="0" y="257911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138575" y="595684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04830" y="182371"/>
            <a:ext cx="75323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Physical</a:t>
            </a:r>
            <a:r>
              <a:rPr dirty="0" sz="3600" spc="-55"/>
              <a:t> </a:t>
            </a:r>
            <a:r>
              <a:rPr dirty="0" sz="3600"/>
              <a:t>Hazards</a:t>
            </a:r>
            <a:r>
              <a:rPr dirty="0" sz="3600" spc="-75"/>
              <a:t> </a:t>
            </a:r>
            <a:r>
              <a:rPr dirty="0" sz="3600"/>
              <a:t>in</a:t>
            </a:r>
            <a:r>
              <a:rPr dirty="0" sz="3600" spc="-45"/>
              <a:t> </a:t>
            </a:r>
            <a:r>
              <a:rPr dirty="0" sz="3600" spc="-10"/>
              <a:t>Construction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93363"/>
            <a:ext cx="3903979" cy="20739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Noise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30">
                <a:latin typeface="Tahoma"/>
                <a:cs typeface="Tahoma"/>
              </a:rPr>
              <a:t>Temperature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extremes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Vibration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Radiation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53771" y="3942443"/>
            <a:ext cx="14433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Temperature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072" y="4314444"/>
            <a:ext cx="1437131" cy="161848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376903" y="592517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83879" y="3937099"/>
            <a:ext cx="107378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Radiation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944372" y="2226055"/>
            <a:ext cx="7700645" cy="3728720"/>
            <a:chOff x="944372" y="2226055"/>
            <a:chExt cx="7700645" cy="3728720"/>
          </a:xfrm>
        </p:grpSpPr>
        <p:sp>
          <p:nvSpPr>
            <p:cNvPr id="9" name="object 9" descr=""/>
            <p:cNvSpPr/>
            <p:nvPr/>
          </p:nvSpPr>
          <p:spPr>
            <a:xfrm>
              <a:off x="950722" y="4308094"/>
              <a:ext cx="1450340" cy="1631314"/>
            </a:xfrm>
            <a:custGeom>
              <a:avLst/>
              <a:gdLst/>
              <a:ahLst/>
              <a:cxnLst/>
              <a:rect l="l" t="t" r="r" b="b"/>
              <a:pathLst>
                <a:path w="1450339" h="1631314">
                  <a:moveTo>
                    <a:pt x="0" y="0"/>
                  </a:moveTo>
                  <a:lnTo>
                    <a:pt x="1449831" y="0"/>
                  </a:lnTo>
                  <a:lnTo>
                    <a:pt x="1449831" y="1631187"/>
                  </a:lnTo>
                  <a:lnTo>
                    <a:pt x="0" y="163118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9439" y="4311395"/>
              <a:ext cx="2162555" cy="1621535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133089" y="4305045"/>
              <a:ext cx="2175510" cy="1634489"/>
            </a:xfrm>
            <a:custGeom>
              <a:avLst/>
              <a:gdLst/>
              <a:ahLst/>
              <a:cxnLst/>
              <a:rect l="l" t="t" r="r" b="b"/>
              <a:pathLst>
                <a:path w="2175510" h="1634489">
                  <a:moveTo>
                    <a:pt x="0" y="0"/>
                  </a:moveTo>
                  <a:lnTo>
                    <a:pt x="2175256" y="0"/>
                  </a:lnTo>
                  <a:lnTo>
                    <a:pt x="2175256" y="1634235"/>
                  </a:lnTo>
                  <a:lnTo>
                    <a:pt x="0" y="163423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91860" y="2226055"/>
              <a:ext cx="2652776" cy="372872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3524846" y="5925892"/>
            <a:ext cx="13919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Alper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Çuğun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5"/>
              </a:rPr>
              <a:t>Flickr.com</a:t>
            </a:r>
            <a:r>
              <a:rPr dirty="0" sz="800" spc="-1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214489" y="1882313"/>
            <a:ext cx="22078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Noise</a:t>
            </a:r>
            <a:r>
              <a:rPr dirty="0" sz="2000" spc="-3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and</a:t>
            </a:r>
            <a:r>
              <a:rPr dirty="0" sz="2000" spc="-3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Vibration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681823" y="5936103"/>
            <a:ext cx="12731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Nick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Allen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5"/>
              </a:rPr>
              <a:t>Flickr.com</a:t>
            </a:r>
            <a:r>
              <a:rPr dirty="0" sz="800" spc="-1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8382" y="29971"/>
            <a:ext cx="5048250" cy="11226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85470" marR="5080" indent="-573405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Effects</a:t>
            </a:r>
            <a:r>
              <a:rPr dirty="0" sz="3600" spc="-65"/>
              <a:t> </a:t>
            </a:r>
            <a:r>
              <a:rPr dirty="0" sz="3600"/>
              <a:t>of</a:t>
            </a:r>
            <a:r>
              <a:rPr dirty="0" sz="3600" spc="-50"/>
              <a:t> </a:t>
            </a:r>
            <a:r>
              <a:rPr dirty="0" sz="3600"/>
              <a:t>Exposure</a:t>
            </a:r>
            <a:r>
              <a:rPr dirty="0" sz="3600" spc="-60"/>
              <a:t> </a:t>
            </a:r>
            <a:r>
              <a:rPr dirty="0" sz="3600" spc="-25"/>
              <a:t>to </a:t>
            </a:r>
            <a:r>
              <a:rPr dirty="0" sz="3600"/>
              <a:t>Physical</a:t>
            </a:r>
            <a:r>
              <a:rPr dirty="0" sz="3600" spc="-70"/>
              <a:t> </a:t>
            </a:r>
            <a:r>
              <a:rPr dirty="0" sz="3600" spc="-10"/>
              <a:t>Hazards</a:t>
            </a:r>
            <a:endParaRPr sz="3600"/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359408" y="1365250"/>
          <a:ext cx="8501380" cy="4112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03120"/>
                <a:gridCol w="2103120"/>
                <a:gridCol w="2103119"/>
                <a:gridCol w="2103120"/>
              </a:tblGrid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Temperature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Radiation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F612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Vibration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40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Noise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1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74706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Rash;</a:t>
                      </a:r>
                      <a:r>
                        <a:rPr dirty="0" sz="2000" spc="-6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Cramps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Burns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Fatigue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Interferences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Exhaustion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Sickness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Strains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Stress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Stroke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Aging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Carpal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tunnel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Tinnitus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Hypothermia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D9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Cancer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DEB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20">
                          <a:latin typeface="Tahoma"/>
                          <a:cs typeface="Tahoma"/>
                        </a:rPr>
                        <a:t>HAVS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6DF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Headaches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CEADA"/>
                    </a:solidFill>
                  </a:tcPr>
                </a:tc>
              </a:tr>
              <a:tr h="6394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Frostbite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DNA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mutations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Raynaud’s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3A1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Hearing</a:t>
                      </a:r>
                      <a:r>
                        <a:rPr dirty="0" sz="200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loss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BD4B5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1104900" y="1904250"/>
            <a:ext cx="6934200" cy="396240"/>
          </a:xfrm>
          <a:custGeom>
            <a:avLst/>
            <a:gdLst/>
            <a:ahLst/>
            <a:cxnLst/>
            <a:rect l="l" t="t" r="r" b="b"/>
            <a:pathLst>
              <a:path w="6934200" h="396239">
                <a:moveTo>
                  <a:pt x="6934200" y="0"/>
                </a:moveTo>
                <a:lnTo>
                  <a:pt x="3467100" y="0"/>
                </a:lnTo>
                <a:lnTo>
                  <a:pt x="0" y="0"/>
                </a:lnTo>
                <a:lnTo>
                  <a:pt x="0" y="396240"/>
                </a:lnTo>
                <a:lnTo>
                  <a:pt x="3467100" y="396240"/>
                </a:lnTo>
                <a:lnTo>
                  <a:pt x="6934200" y="396240"/>
                </a:lnTo>
                <a:lnTo>
                  <a:pt x="69342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1104900" y="2696730"/>
            <a:ext cx="6934200" cy="396240"/>
          </a:xfrm>
          <a:custGeom>
            <a:avLst/>
            <a:gdLst/>
            <a:ahLst/>
            <a:cxnLst/>
            <a:rect l="l" t="t" r="r" b="b"/>
            <a:pathLst>
              <a:path w="6934200" h="396239">
                <a:moveTo>
                  <a:pt x="6934200" y="0"/>
                </a:moveTo>
                <a:lnTo>
                  <a:pt x="3467100" y="0"/>
                </a:lnTo>
                <a:lnTo>
                  <a:pt x="0" y="0"/>
                </a:lnTo>
                <a:lnTo>
                  <a:pt x="0" y="396240"/>
                </a:lnTo>
                <a:lnTo>
                  <a:pt x="3467100" y="396240"/>
                </a:lnTo>
                <a:lnTo>
                  <a:pt x="6934200" y="396240"/>
                </a:lnTo>
                <a:lnTo>
                  <a:pt x="69342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1104900" y="3489223"/>
            <a:ext cx="6934200" cy="396240"/>
          </a:xfrm>
          <a:custGeom>
            <a:avLst/>
            <a:gdLst/>
            <a:ahLst/>
            <a:cxnLst/>
            <a:rect l="l" t="t" r="r" b="b"/>
            <a:pathLst>
              <a:path w="6934200" h="396239">
                <a:moveTo>
                  <a:pt x="6934200" y="0"/>
                </a:moveTo>
                <a:lnTo>
                  <a:pt x="3467100" y="0"/>
                </a:lnTo>
                <a:lnTo>
                  <a:pt x="0" y="0"/>
                </a:lnTo>
                <a:lnTo>
                  <a:pt x="0" y="396240"/>
                </a:lnTo>
                <a:lnTo>
                  <a:pt x="3467100" y="396240"/>
                </a:lnTo>
                <a:lnTo>
                  <a:pt x="6934200" y="396240"/>
                </a:lnTo>
                <a:lnTo>
                  <a:pt x="69342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104900" y="4281690"/>
            <a:ext cx="6934200" cy="396240"/>
          </a:xfrm>
          <a:custGeom>
            <a:avLst/>
            <a:gdLst/>
            <a:ahLst/>
            <a:cxnLst/>
            <a:rect l="l" t="t" r="r" b="b"/>
            <a:pathLst>
              <a:path w="6934200" h="396239">
                <a:moveTo>
                  <a:pt x="6934200" y="0"/>
                </a:moveTo>
                <a:lnTo>
                  <a:pt x="3467100" y="0"/>
                </a:lnTo>
                <a:lnTo>
                  <a:pt x="0" y="0"/>
                </a:lnTo>
                <a:lnTo>
                  <a:pt x="0" y="396240"/>
                </a:lnTo>
                <a:lnTo>
                  <a:pt x="3467100" y="396240"/>
                </a:lnTo>
                <a:lnTo>
                  <a:pt x="6934200" y="396240"/>
                </a:lnTo>
                <a:lnTo>
                  <a:pt x="69342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1104900" y="5074183"/>
            <a:ext cx="6934200" cy="396240"/>
          </a:xfrm>
          <a:custGeom>
            <a:avLst/>
            <a:gdLst/>
            <a:ahLst/>
            <a:cxnLst/>
            <a:rect l="l" t="t" r="r" b="b"/>
            <a:pathLst>
              <a:path w="6934200" h="396239">
                <a:moveTo>
                  <a:pt x="6934200" y="0"/>
                </a:moveTo>
                <a:lnTo>
                  <a:pt x="3467100" y="0"/>
                </a:lnTo>
                <a:lnTo>
                  <a:pt x="0" y="0"/>
                </a:lnTo>
                <a:lnTo>
                  <a:pt x="0" y="396240"/>
                </a:lnTo>
                <a:lnTo>
                  <a:pt x="3467100" y="396240"/>
                </a:lnTo>
                <a:lnTo>
                  <a:pt x="6934200" y="396240"/>
                </a:lnTo>
                <a:lnTo>
                  <a:pt x="6934200" y="0"/>
                </a:lnTo>
                <a:close/>
              </a:path>
            </a:pathLst>
          </a:custGeom>
          <a:solidFill>
            <a:srgbClr val="E9EC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48258" y="122713"/>
            <a:ext cx="144589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Noise</a:t>
            </a:r>
          </a:p>
        </p:txBody>
      </p:sp>
      <p:graphicFrame>
        <p:nvGraphicFramePr>
          <p:cNvPr id="8" name="object 8" descr=""/>
          <p:cNvGraphicFramePr>
            <a:graphicFrameLocks noGrp="1"/>
          </p:cNvGraphicFramePr>
          <p:nvPr/>
        </p:nvGraphicFramePr>
        <p:xfrm>
          <a:off x="1098550" y="1022225"/>
          <a:ext cx="7023100" cy="4438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67100"/>
                <a:gridCol w="3467100"/>
              </a:tblGrid>
              <a:tr h="479425">
                <a:tc gridSpan="2">
                  <a:txBody>
                    <a:bodyPr/>
                    <a:lstStyle/>
                    <a:p>
                      <a:pPr marL="6419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dirty="0" sz="2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Common</a:t>
                      </a:r>
                      <a:r>
                        <a:rPr dirty="0" sz="2400" spc="-10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Construction</a:t>
                      </a:r>
                      <a:r>
                        <a:rPr dirty="0" sz="2400" spc="-8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Noise</a:t>
                      </a:r>
                      <a:r>
                        <a:rPr dirty="0" sz="2400" spc="-1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Sources</a:t>
                      </a:r>
                      <a:endParaRPr sz="2400">
                        <a:latin typeface="Tahoma"/>
                        <a:cs typeface="Tahoma"/>
                      </a:endParaRPr>
                    </a:p>
                  </a:txBody>
                  <a:tcPr marL="0" marR="0" marB="0" marT="501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Equipment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Noise</a:t>
                      </a:r>
                      <a:r>
                        <a:rPr dirty="0" sz="2000" spc="-4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(dB)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1F487C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Backhoe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85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Bulldozer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87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Router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90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Front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latin typeface="Tahoma"/>
                          <a:cs typeface="Tahoma"/>
                        </a:rPr>
                        <a:t>end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loader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90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Chop</a:t>
                      </a:r>
                      <a:r>
                        <a:rPr dirty="0" sz="200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saw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92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Welding</a:t>
                      </a:r>
                      <a:r>
                        <a:rPr dirty="0" sz="2000" spc="-114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latin typeface="Tahoma"/>
                          <a:cs typeface="Tahoma"/>
                        </a:rPr>
                        <a:t>equipment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92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>
                          <a:latin typeface="Tahoma"/>
                          <a:cs typeface="Tahoma"/>
                        </a:rPr>
                        <a:t>Nail</a:t>
                      </a:r>
                      <a:r>
                        <a:rPr dirty="0" sz="2000" spc="-2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latin typeface="Tahoma"/>
                          <a:cs typeface="Tahoma"/>
                        </a:rPr>
                        <a:t>gun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97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Jackhammer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102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395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2000" spc="-10">
                          <a:latin typeface="Tahoma"/>
                          <a:cs typeface="Tahoma"/>
                        </a:rPr>
                        <a:t>Grader/scraper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2000" spc="-25">
                          <a:latin typeface="Tahoma"/>
                          <a:cs typeface="Tahoma"/>
                        </a:rPr>
                        <a:t>107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9" name="object 9" descr=""/>
          <p:cNvSpPr txBox="1"/>
          <p:nvPr/>
        </p:nvSpPr>
        <p:spPr>
          <a:xfrm>
            <a:off x="2635123" y="5432070"/>
            <a:ext cx="38715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U.W.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Dept.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Environmental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&amp;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Occupational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Health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Services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–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Rick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Neitzel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July, </a:t>
            </a:r>
            <a:r>
              <a:rPr dirty="0" sz="800" spc="-20">
                <a:latin typeface="Calibri"/>
                <a:cs typeface="Calibri"/>
              </a:rPr>
              <a:t>2005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10411" y="5690856"/>
            <a:ext cx="61207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Prolonged</a:t>
            </a:r>
            <a:r>
              <a:rPr dirty="0" sz="2000" spc="-4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exposures</a:t>
            </a:r>
            <a:r>
              <a:rPr dirty="0" sz="20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000" spc="-4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85</a:t>
            </a:r>
            <a:r>
              <a:rPr dirty="0" sz="20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dB</a:t>
            </a:r>
            <a:r>
              <a:rPr dirty="0" sz="20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can</a:t>
            </a:r>
            <a:r>
              <a:rPr dirty="0" sz="2000" spc="-3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lead</a:t>
            </a:r>
            <a:r>
              <a:rPr dirty="0" sz="2000" spc="-4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000" spc="-2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FF0000"/>
                </a:solidFill>
                <a:latin typeface="Tahoma"/>
                <a:cs typeface="Tahoma"/>
              </a:rPr>
              <a:t>hearing</a:t>
            </a:r>
            <a:r>
              <a:rPr dirty="0" sz="2000" spc="-35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FF0000"/>
                </a:solidFill>
                <a:latin typeface="Tahoma"/>
                <a:cs typeface="Tahoma"/>
              </a:rPr>
              <a:t>loss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526" y="182371"/>
            <a:ext cx="828357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Protection</a:t>
            </a:r>
            <a:r>
              <a:rPr dirty="0" sz="3600" spc="-85"/>
              <a:t> </a:t>
            </a:r>
            <a:r>
              <a:rPr dirty="0" sz="3600"/>
              <a:t>Against</a:t>
            </a:r>
            <a:r>
              <a:rPr dirty="0" sz="3600" spc="-105"/>
              <a:t> </a:t>
            </a:r>
            <a:r>
              <a:rPr dirty="0" sz="3600"/>
              <a:t>Physical</a:t>
            </a:r>
            <a:r>
              <a:rPr dirty="0" sz="3600" spc="-105"/>
              <a:t> </a:t>
            </a:r>
            <a:r>
              <a:rPr dirty="0" sz="3600" spc="-10"/>
              <a:t>Hazards</a:t>
            </a:r>
            <a:endParaRPr sz="3600"/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450850" y="831850"/>
          <a:ext cx="8318500" cy="4448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89026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5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Hazard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291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94030" marR="256540" indent="-231775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Engineering Controls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39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494030" marR="85725" indent="-401320">
                        <a:lnSpc>
                          <a:spcPct val="100000"/>
                        </a:lnSpc>
                        <a:spcBef>
                          <a:spcPts val="1095"/>
                        </a:spcBef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Administrative Controls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390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5"/>
                        </a:spcBef>
                      </a:pPr>
                      <a:r>
                        <a:rPr dirty="0" sz="2000" spc="-25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PPE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2914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12426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Temperature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758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338455" marR="308610" indent="-24765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Heaters;</a:t>
                      </a:r>
                      <a:r>
                        <a:rPr dirty="0" sz="2000" spc="-6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AC;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windshields; ventilation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3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681355" marR="315595" indent="-360045">
                        <a:lnSpc>
                          <a:spcPct val="100000"/>
                        </a:lnSpc>
                      </a:pPr>
                      <a:r>
                        <a:rPr dirty="0" u="sng" sz="200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ahoma"/>
                          <a:cs typeface="Tahoma"/>
                          <a:hlinkClick r:id="rId2"/>
                        </a:rPr>
                        <a:t>Water;</a:t>
                      </a:r>
                      <a:r>
                        <a:rPr dirty="0" u="sng" sz="2000" spc="-125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ahoma"/>
                          <a:cs typeface="Tahoma"/>
                          <a:hlinkClick r:id="rId2"/>
                        </a:rPr>
                        <a:t> </a:t>
                      </a:r>
                      <a:r>
                        <a:rPr dirty="0" u="sng" sz="2000" spc="-2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ahoma"/>
                          <a:cs typeface="Tahoma"/>
                          <a:hlinkClick r:id="rId2"/>
                        </a:rPr>
                        <a:t>Rest;</a:t>
                      </a:r>
                      <a:r>
                        <a:rPr dirty="0" u="none" sz="2000" spc="-20">
                          <a:solidFill>
                            <a:srgbClr val="0000FF"/>
                          </a:solidFill>
                          <a:latin typeface="Tahoma"/>
                          <a:cs typeface="Tahoma"/>
                          <a:hlinkClick r:id="rId2"/>
                        </a:rPr>
                        <a:t> </a:t>
                      </a:r>
                      <a:r>
                        <a:rPr dirty="0" u="sng" sz="2000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ahoma"/>
                          <a:cs typeface="Tahoma"/>
                          <a:hlinkClick r:id="rId2"/>
                        </a:rPr>
                        <a:t>Shade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234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84785" marR="179070" indent="2540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Hoods;</a:t>
                      </a:r>
                      <a:r>
                        <a:rPr dirty="0" sz="2000" spc="-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cooling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vests;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hard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hat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liners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63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75F92"/>
                    </a:solidFill>
                  </a:tcPr>
                </a:tc>
              </a:tr>
              <a:tr h="1005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Vibration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03052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433705" marR="427990" indent="9715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Vibration reduction equipment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03052"/>
                    </a:solidFill>
                  </a:tcPr>
                </a:tc>
                <a:tc>
                  <a:txBody>
                    <a:bodyPr/>
                    <a:lstStyle/>
                    <a:p>
                      <a:pPr marL="360045" marR="121285" indent="-233679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200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Train</a:t>
                      </a:r>
                      <a:r>
                        <a:rPr dirty="0" sz="2000" spc="-6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not</a:t>
                      </a:r>
                      <a:r>
                        <a:rPr dirty="0" sz="2000" spc="-5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to</a:t>
                      </a:r>
                      <a:r>
                        <a:rPr dirty="0" sz="2000" spc="-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grip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too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tightly;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Job</a:t>
                      </a:r>
                      <a:r>
                        <a:rPr dirty="0" sz="200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rotation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03052"/>
                    </a:solidFill>
                  </a:tcPr>
                </a:tc>
                <a:tc>
                  <a:txBody>
                    <a:bodyPr/>
                    <a:lstStyle/>
                    <a:p>
                      <a:pPr marL="673735" marR="273685" indent="-393700">
                        <a:lnSpc>
                          <a:spcPct val="100000"/>
                        </a:lnSpc>
                        <a:spcBef>
                          <a:spcPts val="1555"/>
                        </a:spcBef>
                      </a:pPr>
                      <a:r>
                        <a:rPr dirty="0" sz="200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Anti-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vibration gloves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1974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03052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-10" b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Noise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2101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24154" marR="218440" indent="63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Silencers; mufflers; enclosures;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sound</a:t>
                      </a:r>
                      <a:r>
                        <a:rPr dirty="0" sz="20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barriers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50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42240" marR="135890" indent="127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Increase distance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between</a:t>
                      </a:r>
                      <a:r>
                        <a:rPr dirty="0" sz="2000" spc="-7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source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and</a:t>
                      </a:r>
                      <a:r>
                        <a:rPr dirty="0" sz="200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worker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457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66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Ear</a:t>
                      </a:r>
                      <a:r>
                        <a:rPr dirty="0" sz="2000" spc="-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plugs;</a:t>
                      </a:r>
                      <a:r>
                        <a:rPr dirty="0" sz="2000" spc="-3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2000" spc="-1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muffs</a:t>
                      </a:r>
                      <a:endParaRPr sz="2000">
                        <a:latin typeface="Tahoma"/>
                        <a:cs typeface="Tahoma"/>
                      </a:endParaRPr>
                    </a:p>
                  </a:txBody>
                  <a:tcPr marL="0" marR="0" marB="0" marT="21082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974706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475486" y="5421119"/>
            <a:ext cx="6195060" cy="255904"/>
            <a:chOff x="1475486" y="5421119"/>
            <a:chExt cx="6195060" cy="255904"/>
          </a:xfrm>
        </p:grpSpPr>
        <p:sp>
          <p:nvSpPr>
            <p:cNvPr id="5" name="object 5" descr=""/>
            <p:cNvSpPr/>
            <p:nvPr/>
          </p:nvSpPr>
          <p:spPr>
            <a:xfrm>
              <a:off x="1488186" y="5433819"/>
              <a:ext cx="6169660" cy="230504"/>
            </a:xfrm>
            <a:custGeom>
              <a:avLst/>
              <a:gdLst/>
              <a:ahLst/>
              <a:cxnLst/>
              <a:rect l="l" t="t" r="r" b="b"/>
              <a:pathLst>
                <a:path w="6169659" h="230504">
                  <a:moveTo>
                    <a:pt x="6054090" y="0"/>
                  </a:moveTo>
                  <a:lnTo>
                    <a:pt x="6054090" y="57531"/>
                  </a:lnTo>
                  <a:lnTo>
                    <a:pt x="0" y="57531"/>
                  </a:lnTo>
                  <a:lnTo>
                    <a:pt x="0" y="172593"/>
                  </a:lnTo>
                  <a:lnTo>
                    <a:pt x="6054090" y="172593"/>
                  </a:lnTo>
                  <a:lnTo>
                    <a:pt x="6054090" y="230124"/>
                  </a:lnTo>
                  <a:lnTo>
                    <a:pt x="6169152" y="115062"/>
                  </a:lnTo>
                  <a:lnTo>
                    <a:pt x="605409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488186" y="5433819"/>
              <a:ext cx="6169660" cy="230504"/>
            </a:xfrm>
            <a:custGeom>
              <a:avLst/>
              <a:gdLst/>
              <a:ahLst/>
              <a:cxnLst/>
              <a:rect l="l" t="t" r="r" b="b"/>
              <a:pathLst>
                <a:path w="6169659" h="230504">
                  <a:moveTo>
                    <a:pt x="0" y="57531"/>
                  </a:moveTo>
                  <a:lnTo>
                    <a:pt x="6054090" y="57531"/>
                  </a:lnTo>
                  <a:lnTo>
                    <a:pt x="6054090" y="0"/>
                  </a:lnTo>
                  <a:lnTo>
                    <a:pt x="6169152" y="115062"/>
                  </a:lnTo>
                  <a:lnTo>
                    <a:pt x="6054090" y="230124"/>
                  </a:lnTo>
                  <a:lnTo>
                    <a:pt x="6054090" y="172593"/>
                  </a:lnTo>
                  <a:lnTo>
                    <a:pt x="0" y="172593"/>
                  </a:lnTo>
                  <a:lnTo>
                    <a:pt x="0" y="57531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394437" y="5697870"/>
            <a:ext cx="63531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20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or</a:t>
            </a:r>
            <a:r>
              <a:rPr dirty="0" sz="20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substitute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hazard,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whenever</a:t>
            </a:r>
            <a:r>
              <a:rPr dirty="0" sz="20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feasible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799"/>
                  </a:lnTo>
                  <a:lnTo>
                    <a:pt x="9144000" y="685799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9570" y="182371"/>
            <a:ext cx="78879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Biological</a:t>
            </a:r>
            <a:r>
              <a:rPr dirty="0" sz="3600" spc="-60"/>
              <a:t> </a:t>
            </a:r>
            <a:r>
              <a:rPr dirty="0" sz="3600"/>
              <a:t>Hazards</a:t>
            </a:r>
            <a:r>
              <a:rPr dirty="0" sz="3600" spc="-80"/>
              <a:t> </a:t>
            </a:r>
            <a:r>
              <a:rPr dirty="0" sz="3600"/>
              <a:t>in</a:t>
            </a:r>
            <a:r>
              <a:rPr dirty="0" sz="3600" spc="-55"/>
              <a:t> </a:t>
            </a:r>
            <a:r>
              <a:rPr dirty="0" sz="3600" spc="-10"/>
              <a:t>Construction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9768" y="1426464"/>
            <a:ext cx="2380487" cy="17861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13084" y="3193962"/>
            <a:ext cx="143573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James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Jordan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3"/>
              </a:rPr>
              <a:t>Flickr.com)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83279" y="1423416"/>
            <a:ext cx="2377439" cy="178307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708495" y="3199987"/>
            <a:ext cx="172085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Jean-</a:t>
            </a:r>
            <a:r>
              <a:rPr dirty="0" sz="800">
                <a:latin typeface="Calibri"/>
                <a:cs typeface="Calibri"/>
              </a:rPr>
              <a:t>Jacques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Boujot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3"/>
              </a:rPr>
              <a:t>Flickr.com)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207043" y="1109817"/>
            <a:ext cx="656082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9890" algn="l"/>
                <a:tab pos="6013450" algn="l"/>
              </a:tabLst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Insects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	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Animals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	</a:t>
            </a: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Mold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9359" y="1431036"/>
            <a:ext cx="2377438" cy="1783079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200793" y="3193962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15544" y="1410716"/>
            <a:ext cx="8284209" cy="4291330"/>
            <a:chOff x="415544" y="1410716"/>
            <a:chExt cx="8284209" cy="4291330"/>
          </a:xfrm>
        </p:grpSpPr>
        <p:sp>
          <p:nvSpPr>
            <p:cNvPr id="11" name="object 11" descr=""/>
            <p:cNvSpPr/>
            <p:nvPr/>
          </p:nvSpPr>
          <p:spPr>
            <a:xfrm>
              <a:off x="423418" y="1417066"/>
              <a:ext cx="8270240" cy="1803400"/>
            </a:xfrm>
            <a:custGeom>
              <a:avLst/>
              <a:gdLst/>
              <a:ahLst/>
              <a:cxnLst/>
              <a:rect l="l" t="t" r="r" b="b"/>
              <a:pathLst>
                <a:path w="8270240" h="1803400">
                  <a:moveTo>
                    <a:pt x="0" y="3048"/>
                  </a:moveTo>
                  <a:lnTo>
                    <a:pt x="2393188" y="3048"/>
                  </a:lnTo>
                  <a:lnTo>
                    <a:pt x="2393188" y="1801876"/>
                  </a:lnTo>
                  <a:lnTo>
                    <a:pt x="0" y="1801876"/>
                  </a:lnTo>
                  <a:lnTo>
                    <a:pt x="0" y="3048"/>
                  </a:lnTo>
                  <a:close/>
                </a:path>
                <a:path w="8270240" h="1803400">
                  <a:moveTo>
                    <a:pt x="2953511" y="0"/>
                  </a:moveTo>
                  <a:lnTo>
                    <a:pt x="5343652" y="0"/>
                  </a:lnTo>
                  <a:lnTo>
                    <a:pt x="5343652" y="1795780"/>
                  </a:lnTo>
                  <a:lnTo>
                    <a:pt x="2953511" y="1795780"/>
                  </a:lnTo>
                  <a:lnTo>
                    <a:pt x="2953511" y="0"/>
                  </a:lnTo>
                  <a:close/>
                </a:path>
                <a:path w="8270240" h="1803400">
                  <a:moveTo>
                    <a:pt x="5879592" y="7620"/>
                  </a:moveTo>
                  <a:lnTo>
                    <a:pt x="8269732" y="7620"/>
                  </a:lnTo>
                  <a:lnTo>
                    <a:pt x="8269732" y="1803400"/>
                  </a:lnTo>
                  <a:lnTo>
                    <a:pt x="5879592" y="1803400"/>
                  </a:lnTo>
                  <a:lnTo>
                    <a:pt x="5879592" y="762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5544" y="3893311"/>
              <a:ext cx="2402840" cy="180848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1269527" y="3590489"/>
            <a:ext cx="69850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Plants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328459" y="566538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741309" y="3584635"/>
            <a:ext cx="165925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Water/Sewage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84803" y="3910583"/>
            <a:ext cx="2377439" cy="1783079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3886862" y="5669694"/>
            <a:ext cx="138112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Matt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Brown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3"/>
              </a:rPr>
              <a:t>Flickr.com)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174782" y="3593064"/>
            <a:ext cx="65341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Blood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15597" y="3913428"/>
            <a:ext cx="2377492" cy="1783202"/>
          </a:xfrm>
          <a:prstGeom prst="rect">
            <a:avLst/>
          </a:prstGeom>
        </p:spPr>
      </p:pic>
      <p:sp>
        <p:nvSpPr>
          <p:cNvPr id="20" name="object 20" descr=""/>
          <p:cNvSpPr txBox="1"/>
          <p:nvPr/>
        </p:nvSpPr>
        <p:spPr>
          <a:xfrm>
            <a:off x="6811350" y="5669612"/>
            <a:ext cx="1618615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0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Monsleur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Gordon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3"/>
              </a:rPr>
              <a:t>Flickr.com)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1" name="object 21" descr=""/>
          <p:cNvGrpSpPr/>
          <p:nvPr/>
        </p:nvGrpSpPr>
        <p:grpSpPr>
          <a:xfrm>
            <a:off x="-11940" y="3897883"/>
            <a:ext cx="9170035" cy="2960370"/>
            <a:chOff x="-11940" y="3897883"/>
            <a:chExt cx="9170035" cy="2960370"/>
          </a:xfrm>
        </p:grpSpPr>
        <p:sp>
          <p:nvSpPr>
            <p:cNvPr id="22" name="object 22" descr=""/>
            <p:cNvSpPr/>
            <p:nvPr/>
          </p:nvSpPr>
          <p:spPr>
            <a:xfrm>
              <a:off x="3378603" y="3903825"/>
              <a:ext cx="5321300" cy="1799589"/>
            </a:xfrm>
            <a:custGeom>
              <a:avLst/>
              <a:gdLst/>
              <a:ahLst/>
              <a:cxnLst/>
              <a:rect l="l" t="t" r="r" b="b"/>
              <a:pathLst>
                <a:path w="5321300" h="1799589">
                  <a:moveTo>
                    <a:pt x="0" y="0"/>
                  </a:moveTo>
                  <a:lnTo>
                    <a:pt x="2390246" y="0"/>
                  </a:lnTo>
                  <a:lnTo>
                    <a:pt x="2390246" y="1796028"/>
                  </a:lnTo>
                  <a:lnTo>
                    <a:pt x="0" y="1796028"/>
                  </a:lnTo>
                  <a:lnTo>
                    <a:pt x="0" y="0"/>
                  </a:lnTo>
                  <a:close/>
                </a:path>
                <a:path w="5321300" h="1799589">
                  <a:moveTo>
                    <a:pt x="2930782" y="3048"/>
                  </a:moveTo>
                  <a:lnTo>
                    <a:pt x="5321029" y="3048"/>
                  </a:lnTo>
                  <a:lnTo>
                    <a:pt x="5321029" y="1799076"/>
                  </a:lnTo>
                  <a:lnTo>
                    <a:pt x="2930782" y="1799076"/>
                  </a:lnTo>
                  <a:lnTo>
                    <a:pt x="2930782" y="3048"/>
                  </a:lnTo>
                  <a:close/>
                </a:path>
              </a:pathLst>
            </a:custGeom>
            <a:ln w="127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406" y="-94"/>
                  </a:moveTo>
                  <a:lnTo>
                    <a:pt x="-1" y="-94"/>
                  </a:lnTo>
                  <a:lnTo>
                    <a:pt x="-1" y="685799"/>
                  </a:lnTo>
                  <a:lnTo>
                    <a:pt x="9144406" y="685799"/>
                  </a:lnTo>
                  <a:lnTo>
                    <a:pt x="9144406" y="-94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60" y="6171342"/>
              <a:ext cx="9144635" cy="1905"/>
            </a:xfrm>
            <a:custGeom>
              <a:avLst/>
              <a:gdLst/>
              <a:ahLst/>
              <a:cxnLst/>
              <a:rect l="l" t="t" r="r" b="b"/>
              <a:pathLst>
                <a:path w="9144635" h="1904">
                  <a:moveTo>
                    <a:pt x="0" y="0"/>
                  </a:moveTo>
                  <a:lnTo>
                    <a:pt x="9144407" y="1587"/>
                  </a:lnTo>
                </a:path>
              </a:pathLst>
            </a:custGeom>
            <a:ln w="2540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5730" y="121189"/>
            <a:ext cx="83712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Effects</a:t>
            </a:r>
            <a:r>
              <a:rPr dirty="0" sz="3200" spc="-50"/>
              <a:t> </a:t>
            </a:r>
            <a:r>
              <a:rPr dirty="0" sz="3200"/>
              <a:t>of</a:t>
            </a:r>
            <a:r>
              <a:rPr dirty="0" sz="3200" spc="-40"/>
              <a:t> </a:t>
            </a:r>
            <a:r>
              <a:rPr dirty="0" sz="3200"/>
              <a:t>Exposure</a:t>
            </a:r>
            <a:r>
              <a:rPr dirty="0" sz="3200" spc="-45"/>
              <a:t> </a:t>
            </a:r>
            <a:r>
              <a:rPr dirty="0" sz="3200"/>
              <a:t>to</a:t>
            </a:r>
            <a:r>
              <a:rPr dirty="0" sz="3200" spc="-50"/>
              <a:t> </a:t>
            </a:r>
            <a:r>
              <a:rPr dirty="0" sz="3200"/>
              <a:t>Biological</a:t>
            </a:r>
            <a:r>
              <a:rPr dirty="0" sz="3200" spc="-45"/>
              <a:t> </a:t>
            </a:r>
            <a:r>
              <a:rPr dirty="0" sz="3200" spc="-10"/>
              <a:t>Hazards</a:t>
            </a:r>
            <a:endParaRPr sz="32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3996" y="1587500"/>
            <a:ext cx="1264412" cy="2200148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pc="-20"/>
              <a:t>Mild</a:t>
            </a:r>
          </a:p>
          <a:p>
            <a:pPr lvl="1" marL="756285" indent="-286385">
              <a:lnSpc>
                <a:spcPct val="100000"/>
              </a:lnSpc>
              <a:spcBef>
                <a:spcPts val="23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Allergic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reaction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pc="-10"/>
              <a:t>Serious</a:t>
            </a:r>
          </a:p>
          <a:p>
            <a:pPr lvl="1" marL="756285" indent="-286385">
              <a:lnSpc>
                <a:spcPct val="100000"/>
              </a:lnSpc>
              <a:spcBef>
                <a:spcPts val="23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 spc="-10">
                <a:latin typeface="Tahoma"/>
                <a:cs typeface="Tahoma"/>
              </a:rPr>
              <a:t>Tetanus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Swine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 spc="-25">
                <a:latin typeface="Tahoma"/>
                <a:cs typeface="Tahoma"/>
              </a:rPr>
              <a:t>Flu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 spc="-20">
                <a:latin typeface="Tahoma"/>
                <a:cs typeface="Tahoma"/>
              </a:rPr>
              <a:t>SARS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Avian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25">
                <a:latin typeface="Tahoma"/>
                <a:cs typeface="Tahoma"/>
              </a:rPr>
              <a:t>Flu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West</a:t>
            </a:r>
            <a:r>
              <a:rPr dirty="0" sz="1900" spc="-105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Nile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Lyme</a:t>
            </a:r>
            <a:r>
              <a:rPr dirty="0" sz="1900" spc="-125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Disease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35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pc="-10"/>
              <a:t>Chronic/Terminal</a:t>
            </a:r>
          </a:p>
          <a:p>
            <a:pPr lvl="1" marL="756285" indent="-286385">
              <a:lnSpc>
                <a:spcPct val="100000"/>
              </a:lnSpc>
              <a:spcBef>
                <a:spcPts val="23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 spc="-25">
                <a:latin typeface="Tahoma"/>
                <a:cs typeface="Tahoma"/>
              </a:rPr>
              <a:t>HIV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Hepatitis</a:t>
            </a:r>
            <a:r>
              <a:rPr dirty="0" sz="1900" spc="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B</a:t>
            </a:r>
            <a:r>
              <a:rPr dirty="0" sz="1900" spc="-3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&amp;</a:t>
            </a:r>
            <a:r>
              <a:rPr dirty="0" sz="1900" spc="-20">
                <a:latin typeface="Tahoma"/>
                <a:cs typeface="Tahoma"/>
              </a:rPr>
              <a:t> </a:t>
            </a:r>
            <a:r>
              <a:rPr dirty="0" sz="1900" spc="-50">
                <a:latin typeface="Tahoma"/>
                <a:cs typeface="Tahoma"/>
              </a:rPr>
              <a:t>C</a:t>
            </a:r>
            <a:endParaRPr sz="19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96013" y="1242020"/>
            <a:ext cx="123825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Hepatitis</a:t>
            </a:r>
            <a:r>
              <a:rPr dirty="0" sz="2000" spc="-50">
                <a:solidFill>
                  <a:srgbClr val="006FC0"/>
                </a:solidFill>
                <a:latin typeface="Tahoma"/>
                <a:cs typeface="Tahoma"/>
              </a:rPr>
              <a:t> C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127608" y="376220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378601" y="3853729"/>
            <a:ext cx="248158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HIV-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infected</a:t>
            </a:r>
            <a:r>
              <a:rPr dirty="0" sz="2000" spc="-4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H9</a:t>
            </a:r>
            <a:r>
              <a:rPr dirty="0" sz="2000" spc="-10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006FC0"/>
                </a:solidFill>
                <a:latin typeface="Tahoma"/>
                <a:cs typeface="Tahoma"/>
              </a:rPr>
              <a:t>T</a:t>
            </a:r>
            <a:r>
              <a:rPr dirty="0" sz="2000" spc="-1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2000" spc="-20">
                <a:solidFill>
                  <a:srgbClr val="006FC0"/>
                </a:solidFill>
                <a:latin typeface="Tahoma"/>
                <a:cs typeface="Tahoma"/>
              </a:rPr>
              <a:t>cell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42379" y="4161535"/>
            <a:ext cx="2555240" cy="1784350"/>
            <a:chOff x="6342379" y="4161535"/>
            <a:chExt cx="2555240" cy="178435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5079" y="4174236"/>
              <a:ext cx="2529839" cy="17586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348729" y="4167885"/>
              <a:ext cx="2542540" cy="1771650"/>
            </a:xfrm>
            <a:custGeom>
              <a:avLst/>
              <a:gdLst/>
              <a:ahLst/>
              <a:cxnLst/>
              <a:rect l="l" t="t" r="r" b="b"/>
              <a:pathLst>
                <a:path w="2542540" h="1771650">
                  <a:moveTo>
                    <a:pt x="0" y="0"/>
                  </a:moveTo>
                  <a:lnTo>
                    <a:pt x="2542539" y="0"/>
                  </a:lnTo>
                  <a:lnTo>
                    <a:pt x="2542539" y="1771395"/>
                  </a:lnTo>
                  <a:lnTo>
                    <a:pt x="0" y="1771395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321482" y="5925096"/>
            <a:ext cx="5975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NIAID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666" y="121189"/>
            <a:ext cx="863473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Protection</a:t>
            </a:r>
            <a:r>
              <a:rPr dirty="0" sz="3600" spc="-105"/>
              <a:t> </a:t>
            </a:r>
            <a:r>
              <a:rPr dirty="0" sz="3600"/>
              <a:t>Against</a:t>
            </a:r>
            <a:r>
              <a:rPr dirty="0" sz="3600" spc="-125"/>
              <a:t> </a:t>
            </a:r>
            <a:r>
              <a:rPr dirty="0" sz="3600"/>
              <a:t>Biological</a:t>
            </a:r>
            <a:r>
              <a:rPr dirty="0" sz="3600" spc="-120"/>
              <a:t> </a:t>
            </a:r>
            <a:r>
              <a:rPr dirty="0" sz="3600" spc="-10"/>
              <a:t>Hazards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883730"/>
            <a:ext cx="4807585" cy="98044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Practice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precaution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with:</a:t>
            </a:r>
            <a:endParaRPr sz="32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95"/>
              </a:spcBef>
              <a:tabLst>
                <a:tab pos="756285" algn="l"/>
              </a:tabLst>
            </a:pPr>
            <a:r>
              <a:rPr dirty="0" sz="2000" spc="-50">
                <a:latin typeface="Arial"/>
                <a:cs typeface="Arial"/>
              </a:rPr>
              <a:t>–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Tahoma"/>
                <a:cs typeface="Tahoma"/>
              </a:rPr>
              <a:t>Blood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2140" y="1838229"/>
            <a:ext cx="4618355" cy="3827779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Bodily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fluids</a:t>
            </a:r>
            <a:endParaRPr sz="2000">
              <a:latin typeface="Tahoma"/>
              <a:cs typeface="Tahoma"/>
            </a:endParaRPr>
          </a:p>
          <a:p>
            <a:pPr marL="756285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Animals</a:t>
            </a:r>
            <a:endParaRPr sz="2000">
              <a:latin typeface="Tahoma"/>
              <a:cs typeface="Tahoma"/>
            </a:endParaRPr>
          </a:p>
          <a:p>
            <a:pPr marL="756285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Insects</a:t>
            </a:r>
            <a:endParaRPr sz="20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Personal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hygiene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first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aid</a:t>
            </a:r>
            <a:endParaRPr sz="32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95"/>
              </a:spcBef>
              <a:tabLst>
                <a:tab pos="756285" algn="l"/>
              </a:tabLst>
            </a:pPr>
            <a:r>
              <a:rPr dirty="0" sz="2000" spc="-50">
                <a:latin typeface="Arial"/>
                <a:cs typeface="Arial"/>
              </a:rPr>
              <a:t>–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Tahoma"/>
                <a:cs typeface="Tahoma"/>
              </a:rPr>
              <a:t>Cuts/Scratches</a:t>
            </a:r>
            <a:endParaRPr sz="20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Vaccinations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schedule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261864" y="2136139"/>
            <a:ext cx="3068955" cy="2545080"/>
            <a:chOff x="5261864" y="2136139"/>
            <a:chExt cx="3068955" cy="25450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74564" y="2148840"/>
              <a:ext cx="3043415" cy="251917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268214" y="2142489"/>
              <a:ext cx="3056255" cy="2532380"/>
            </a:xfrm>
            <a:custGeom>
              <a:avLst/>
              <a:gdLst/>
              <a:ahLst/>
              <a:cxnLst/>
              <a:rect l="l" t="t" r="r" b="b"/>
              <a:pathLst>
                <a:path w="3056254" h="2532379">
                  <a:moveTo>
                    <a:pt x="0" y="0"/>
                  </a:moveTo>
                  <a:lnTo>
                    <a:pt x="3056128" y="0"/>
                  </a:lnTo>
                  <a:lnTo>
                    <a:pt x="3056128" y="2531872"/>
                  </a:lnTo>
                  <a:lnTo>
                    <a:pt x="0" y="253187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772535" y="4683614"/>
            <a:ext cx="15563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U.S.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Army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Corps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Engineers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7838" y="182371"/>
            <a:ext cx="80956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87625" algn="l"/>
              </a:tabLst>
            </a:pPr>
            <a:r>
              <a:rPr dirty="0" sz="3600" spc="-10"/>
              <a:t>Ergonomic</a:t>
            </a:r>
            <a:r>
              <a:rPr dirty="0" sz="3600"/>
              <a:t>	Hazards</a:t>
            </a:r>
            <a:r>
              <a:rPr dirty="0" sz="3600" spc="-65"/>
              <a:t> </a:t>
            </a:r>
            <a:r>
              <a:rPr dirty="0" sz="3600"/>
              <a:t>in</a:t>
            </a:r>
            <a:r>
              <a:rPr dirty="0" sz="3600" spc="-30"/>
              <a:t> </a:t>
            </a:r>
            <a:r>
              <a:rPr dirty="0" sz="3600" spc="-10"/>
              <a:t>Construction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936193"/>
            <a:ext cx="3366770" cy="90487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pushing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90"/>
              </a:spcBef>
              <a:tabLst>
                <a:tab pos="756285" algn="l"/>
              </a:tabLst>
            </a:pPr>
            <a:r>
              <a:rPr dirty="0" sz="2000" spc="-50">
                <a:latin typeface="Arial"/>
                <a:cs typeface="Arial"/>
              </a:rPr>
              <a:t>–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Tahoma"/>
                <a:cs typeface="Tahoma"/>
              </a:rPr>
              <a:t>Heavy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35940" y="1815185"/>
            <a:ext cx="3714115" cy="4024629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Awkward</a:t>
            </a:r>
            <a:endParaRPr sz="2000">
              <a:latin typeface="Tahoma"/>
              <a:cs typeface="Tahoma"/>
            </a:endParaRPr>
          </a:p>
          <a:p>
            <a:pPr marL="756285" indent="-28638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Repetitive</a:t>
            </a:r>
            <a:endParaRPr sz="2000">
              <a:latin typeface="Tahoma"/>
              <a:cs typeface="Tahoma"/>
            </a:endParaRPr>
          </a:p>
          <a:p>
            <a:pPr marL="355600" marR="361315" indent="-34353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Awkward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grips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postures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 spc="-10">
                <a:latin typeface="Tahoma"/>
                <a:cs typeface="Tahoma"/>
              </a:rPr>
              <a:t>Reaching</a:t>
            </a:r>
            <a:endParaRPr sz="2800">
              <a:latin typeface="Tahoma"/>
              <a:cs typeface="Tahoma"/>
            </a:endParaRPr>
          </a:p>
          <a:p>
            <a:pPr marL="355600" marR="41275" indent="-34353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wrong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improperly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800">
                <a:latin typeface="Tahoma"/>
                <a:cs typeface="Tahoma"/>
              </a:rPr>
              <a:t>Using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excessive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force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484"/>
              </a:spcBef>
              <a:tabLst>
                <a:tab pos="756285" algn="l"/>
              </a:tabLst>
            </a:pPr>
            <a:r>
              <a:rPr dirty="0" sz="2000" spc="-50">
                <a:latin typeface="Arial"/>
                <a:cs typeface="Arial"/>
              </a:rPr>
              <a:t>–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Tahoma"/>
                <a:cs typeface="Tahoma"/>
              </a:rPr>
              <a:t>Overexertion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7528" y="2104644"/>
            <a:ext cx="3147047" cy="352957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6643341" y="565890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1938" y="2095119"/>
            <a:ext cx="9169400" cy="4763135"/>
            <a:chOff x="-11938" y="2095119"/>
            <a:chExt cx="9169400" cy="4763135"/>
          </a:xfrm>
        </p:grpSpPr>
        <p:sp>
          <p:nvSpPr>
            <p:cNvPr id="8" name="object 8" descr=""/>
            <p:cNvSpPr/>
            <p:nvPr/>
          </p:nvSpPr>
          <p:spPr>
            <a:xfrm>
              <a:off x="5362765" y="2099881"/>
              <a:ext cx="3156585" cy="3539490"/>
            </a:xfrm>
            <a:custGeom>
              <a:avLst/>
              <a:gdLst/>
              <a:ahLst/>
              <a:cxnLst/>
              <a:rect l="l" t="t" r="r" b="b"/>
              <a:pathLst>
                <a:path w="3156584" h="3539490">
                  <a:moveTo>
                    <a:pt x="0" y="0"/>
                  </a:moveTo>
                  <a:lnTo>
                    <a:pt x="3156585" y="0"/>
                  </a:lnTo>
                  <a:lnTo>
                    <a:pt x="3156585" y="3539109"/>
                  </a:lnTo>
                  <a:lnTo>
                    <a:pt x="0" y="353910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4259" y="121189"/>
            <a:ext cx="855345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Effects</a:t>
            </a:r>
            <a:r>
              <a:rPr dirty="0" sz="3200" spc="-45"/>
              <a:t> </a:t>
            </a:r>
            <a:r>
              <a:rPr dirty="0" sz="3200"/>
              <a:t>of</a:t>
            </a:r>
            <a:r>
              <a:rPr dirty="0" sz="3200" spc="-40"/>
              <a:t> </a:t>
            </a:r>
            <a:r>
              <a:rPr dirty="0" sz="3200"/>
              <a:t>Exposure</a:t>
            </a:r>
            <a:r>
              <a:rPr dirty="0" sz="3200" spc="-45"/>
              <a:t> </a:t>
            </a:r>
            <a:r>
              <a:rPr dirty="0" sz="3200"/>
              <a:t>to</a:t>
            </a:r>
            <a:r>
              <a:rPr dirty="0" sz="3200" spc="-50"/>
              <a:t> </a:t>
            </a:r>
            <a:r>
              <a:rPr dirty="0" sz="3200"/>
              <a:t>Ergonomic</a:t>
            </a:r>
            <a:r>
              <a:rPr dirty="0" sz="3200" spc="-70"/>
              <a:t> </a:t>
            </a:r>
            <a:r>
              <a:rPr dirty="0" sz="3200" spc="-10"/>
              <a:t>Hazards</a:t>
            </a:r>
            <a:endParaRPr sz="3200"/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109162"/>
            <a:ext cx="699262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Tahoma"/>
                <a:cs typeface="Tahoma"/>
              </a:rPr>
              <a:t>Musculoskeletal</a:t>
            </a:r>
            <a:r>
              <a:rPr dirty="0" sz="3200" spc="-10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Disorders</a:t>
            </a:r>
            <a:r>
              <a:rPr dirty="0" sz="3200" spc="-9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(MSDs)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800" spc="-20" b="1">
                <a:solidFill>
                  <a:srgbClr val="4987D2"/>
                </a:solidFill>
                <a:latin typeface="Tahoma"/>
                <a:cs typeface="Tahoma"/>
              </a:rPr>
              <a:t>Mild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64540" y="2025014"/>
            <a:ext cx="4876800" cy="34410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56285" indent="-286385">
              <a:lnSpc>
                <a:spcPct val="100000"/>
              </a:lnSpc>
              <a:spcBef>
                <a:spcPts val="10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Joint</a:t>
            </a:r>
            <a:r>
              <a:rPr dirty="0" sz="2000" spc="-20">
                <a:latin typeface="Tahoma"/>
                <a:cs typeface="Tahoma"/>
              </a:rPr>
              <a:t> pain</a:t>
            </a:r>
            <a:endParaRPr sz="2000">
              <a:latin typeface="Tahoma"/>
              <a:cs typeface="Tahoma"/>
            </a:endParaRPr>
          </a:p>
          <a:p>
            <a:pPr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Swelling</a:t>
            </a:r>
            <a:endParaRPr sz="2000">
              <a:latin typeface="Tahoma"/>
              <a:cs typeface="Tahoma"/>
            </a:endParaRPr>
          </a:p>
          <a:p>
            <a:pPr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 spc="-10">
                <a:latin typeface="Tahoma"/>
                <a:cs typeface="Tahoma"/>
              </a:rPr>
              <a:t>Sciatica</a:t>
            </a:r>
            <a:endParaRPr sz="2000">
              <a:latin typeface="Tahoma"/>
              <a:cs typeface="Tahoma"/>
            </a:endParaRPr>
          </a:p>
          <a:p>
            <a:pPr marL="756285" indent="-286385">
              <a:lnSpc>
                <a:spcPts val="2395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2000">
                <a:latin typeface="Tahoma"/>
                <a:cs typeface="Tahoma"/>
              </a:rPr>
              <a:t>Acute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lower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back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pain</a:t>
            </a:r>
            <a:endParaRPr sz="2000">
              <a:latin typeface="Tahoma"/>
              <a:cs typeface="Tahoma"/>
            </a:endParaRPr>
          </a:p>
          <a:p>
            <a:pPr marL="354965" indent="-342265">
              <a:lnSpc>
                <a:spcPts val="3595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3000" spc="-10" b="1">
                <a:solidFill>
                  <a:srgbClr val="4987D2"/>
                </a:solidFill>
                <a:latin typeface="Tahoma"/>
                <a:cs typeface="Tahoma"/>
              </a:rPr>
              <a:t>Serious</a:t>
            </a:r>
            <a:endParaRPr sz="30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Epicondylitis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(Tennis</a:t>
            </a:r>
            <a:r>
              <a:rPr dirty="0" sz="1900" spc="-85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Elbow)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Raynaud’s</a:t>
            </a:r>
            <a:r>
              <a:rPr dirty="0" sz="1900" spc="-10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Phenomenon</a:t>
            </a:r>
            <a:r>
              <a:rPr dirty="0" sz="1900" spc="-8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(White</a:t>
            </a:r>
            <a:r>
              <a:rPr dirty="0" sz="1900" spc="-100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finger)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Thoracic</a:t>
            </a:r>
            <a:r>
              <a:rPr dirty="0" sz="1900" spc="-6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Outlet</a:t>
            </a:r>
            <a:r>
              <a:rPr dirty="0" sz="1900" spc="-65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Syndrome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Carpal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Tunnel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Syndrome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1900">
                <a:latin typeface="Tahoma"/>
                <a:cs typeface="Tahoma"/>
              </a:rPr>
              <a:t>Chronic</a:t>
            </a:r>
            <a:r>
              <a:rPr dirty="0" sz="1900" spc="-3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lower</a:t>
            </a:r>
            <a:r>
              <a:rPr dirty="0" sz="1900" spc="-3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back</a:t>
            </a:r>
            <a:r>
              <a:rPr dirty="0" sz="1900" spc="-45">
                <a:latin typeface="Tahoma"/>
                <a:cs typeface="Tahoma"/>
              </a:rPr>
              <a:t> </a:t>
            </a:r>
            <a:r>
              <a:rPr dirty="0" sz="1900" spc="-20">
                <a:latin typeface="Tahoma"/>
                <a:cs typeface="Tahoma"/>
              </a:rPr>
              <a:t>pain</a:t>
            </a:r>
            <a:endParaRPr sz="19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buFont typeface="Arial"/>
              <a:buChar char="–"/>
              <a:tabLst>
                <a:tab pos="756285" algn="l"/>
              </a:tabLst>
            </a:pPr>
            <a:r>
              <a:rPr dirty="0" sz="1900" spc="-25">
                <a:latin typeface="Tahoma"/>
                <a:cs typeface="Tahoma"/>
              </a:rPr>
              <a:t>Tears</a:t>
            </a:r>
            <a:r>
              <a:rPr dirty="0" sz="1900" spc="-5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(Rotator</a:t>
            </a:r>
            <a:r>
              <a:rPr dirty="0" sz="1900" spc="-35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cuff</a:t>
            </a:r>
            <a:r>
              <a:rPr dirty="0" sz="1900" spc="-70">
                <a:latin typeface="Tahoma"/>
                <a:cs typeface="Tahoma"/>
              </a:rPr>
              <a:t> </a:t>
            </a:r>
            <a:r>
              <a:rPr dirty="0" sz="1900">
                <a:latin typeface="Tahoma"/>
                <a:cs typeface="Tahoma"/>
              </a:rPr>
              <a:t>is</a:t>
            </a:r>
            <a:r>
              <a:rPr dirty="0" sz="1900" spc="-60">
                <a:latin typeface="Tahoma"/>
                <a:cs typeface="Tahoma"/>
              </a:rPr>
              <a:t> </a:t>
            </a:r>
            <a:r>
              <a:rPr dirty="0" sz="1900" spc="-10">
                <a:latin typeface="Tahoma"/>
                <a:cs typeface="Tahoma"/>
              </a:rPr>
              <a:t>common)</a:t>
            </a:r>
            <a:endParaRPr sz="19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879084" y="2120900"/>
            <a:ext cx="2567940" cy="3449954"/>
            <a:chOff x="5879084" y="2120900"/>
            <a:chExt cx="2567940" cy="344995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91784" y="2133612"/>
              <a:ext cx="2542031" cy="342441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885434" y="2127250"/>
              <a:ext cx="2555240" cy="3437254"/>
            </a:xfrm>
            <a:custGeom>
              <a:avLst/>
              <a:gdLst/>
              <a:ahLst/>
              <a:cxnLst/>
              <a:rect l="l" t="t" r="r" b="b"/>
              <a:pathLst>
                <a:path w="2555240" h="3437254">
                  <a:moveTo>
                    <a:pt x="0" y="0"/>
                  </a:moveTo>
                  <a:lnTo>
                    <a:pt x="2554732" y="0"/>
                  </a:lnTo>
                  <a:lnTo>
                    <a:pt x="2554732" y="3437128"/>
                  </a:lnTo>
                  <a:lnTo>
                    <a:pt x="0" y="343712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865458" y="559013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034" y="121189"/>
            <a:ext cx="884555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Protection</a:t>
            </a:r>
            <a:r>
              <a:rPr dirty="0" sz="3600" spc="-100"/>
              <a:t> </a:t>
            </a:r>
            <a:r>
              <a:rPr dirty="0" sz="3600"/>
              <a:t>Against</a:t>
            </a:r>
            <a:r>
              <a:rPr dirty="0" sz="3600" spc="-110"/>
              <a:t> </a:t>
            </a:r>
            <a:r>
              <a:rPr dirty="0" sz="3600"/>
              <a:t>Ergonomic</a:t>
            </a:r>
            <a:r>
              <a:rPr dirty="0" sz="3600" spc="-100"/>
              <a:t> </a:t>
            </a:r>
            <a:r>
              <a:rPr dirty="0" sz="3600" spc="-10"/>
              <a:t>Hazards</a:t>
            </a:r>
            <a:endParaRPr sz="3600"/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076127"/>
            <a:ext cx="6350000" cy="397573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ergonomically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designed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correct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practices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techniques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station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setup</a:t>
            </a:r>
            <a:endParaRPr sz="28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Ask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help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handling:</a:t>
            </a:r>
            <a:endParaRPr sz="32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40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600">
                <a:latin typeface="Tahoma"/>
                <a:cs typeface="Tahoma"/>
              </a:rPr>
              <a:t>Heavy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loads</a:t>
            </a:r>
            <a:endParaRPr sz="1600">
              <a:latin typeface="Tahoma"/>
              <a:cs typeface="Tahoma"/>
            </a:endParaRPr>
          </a:p>
          <a:p>
            <a:pPr lvl="1" marL="756285" indent="-286385">
              <a:lnSpc>
                <a:spcPct val="100000"/>
              </a:lnSpc>
              <a:spcBef>
                <a:spcPts val="3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1600">
                <a:latin typeface="Tahoma"/>
                <a:cs typeface="Tahoma"/>
              </a:rPr>
              <a:t>Bulky/Awkward</a:t>
            </a:r>
            <a:r>
              <a:rPr dirty="0" sz="1600" spc="-10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materials</a:t>
            </a:r>
            <a:endParaRPr sz="16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5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PPE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78628" y="3942079"/>
            <a:ext cx="3421379" cy="1968500"/>
            <a:chOff x="5278628" y="3942079"/>
            <a:chExt cx="3421379" cy="19685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91328" y="3954779"/>
              <a:ext cx="3395471" cy="19430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84978" y="3948429"/>
              <a:ext cx="3408679" cy="1955800"/>
            </a:xfrm>
            <a:custGeom>
              <a:avLst/>
              <a:gdLst/>
              <a:ahLst/>
              <a:cxnLst/>
              <a:rect l="l" t="t" r="r" b="b"/>
              <a:pathLst>
                <a:path w="3408679" h="1955800">
                  <a:moveTo>
                    <a:pt x="0" y="0"/>
                  </a:moveTo>
                  <a:lnTo>
                    <a:pt x="3408172" y="0"/>
                  </a:lnTo>
                  <a:lnTo>
                    <a:pt x="3408172" y="1955800"/>
                  </a:lnTo>
                  <a:lnTo>
                    <a:pt x="0" y="1955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588443" y="5923438"/>
            <a:ext cx="280162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Boston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University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</a:t>
            </a:r>
            <a:r>
              <a:rPr dirty="0" sz="800" spc="-10">
                <a:latin typeface="Calibri"/>
                <a:cs typeface="Calibri"/>
                <a:hlinkClick r:id="rId3"/>
              </a:rPr>
              <a:t>bu.edu/wellness/workplace/ergonomic</a:t>
            </a:r>
            <a:r>
              <a:rPr dirty="0" sz="800" spc="-10">
                <a:latin typeface="Calibri"/>
                <a:cs typeface="Calibri"/>
              </a:rPr>
              <a:t>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9530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83196"/>
            <a:ext cx="7117715" cy="400621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000">
                <a:latin typeface="Tahoma"/>
                <a:cs typeface="Tahoma"/>
              </a:rPr>
              <a:t>Abide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by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OSHA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regulations</a:t>
            </a:r>
            <a:endParaRPr sz="3000">
              <a:latin typeface="Tahoma"/>
              <a:cs typeface="Tahoma"/>
            </a:endParaRPr>
          </a:p>
          <a:p>
            <a:pPr lvl="1" marL="755015" marR="367030" indent="-285750">
              <a:lnSpc>
                <a:spcPct val="100000"/>
              </a:lnSpc>
              <a:spcBef>
                <a:spcPts val="63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600">
                <a:latin typeface="Tahoma"/>
                <a:cs typeface="Tahoma"/>
              </a:rPr>
              <a:t>Permissible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Exposure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Limits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(PELs)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all </a:t>
            </a:r>
            <a:r>
              <a:rPr dirty="0" sz="2600" spc="-25">
                <a:latin typeface="Tahoma"/>
                <a:cs typeface="Tahoma"/>
              </a:rPr>
              <a:t>	</a:t>
            </a:r>
            <a:r>
              <a:rPr dirty="0" sz="2600" spc="-10">
                <a:latin typeface="Tahoma"/>
                <a:cs typeface="Tahoma"/>
              </a:rPr>
              <a:t>chemicals</a:t>
            </a:r>
            <a:endParaRPr sz="26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>
                <a:latin typeface="Tahoma"/>
                <a:cs typeface="Tahoma"/>
              </a:rPr>
              <a:t>Monitoring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protection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programs</a:t>
            </a:r>
            <a:endParaRPr sz="26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>
                <a:latin typeface="Tahoma"/>
                <a:cs typeface="Tahoma"/>
              </a:rPr>
              <a:t>Hazard</a:t>
            </a:r>
            <a:r>
              <a:rPr dirty="0" sz="2600" spc="-11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Communication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Program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(HAZCOM)</a:t>
            </a:r>
            <a:endParaRPr sz="26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200">
                <a:latin typeface="Tahoma"/>
                <a:cs typeface="Tahoma"/>
              </a:rPr>
              <a:t>Worker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right</a:t>
            </a:r>
            <a:r>
              <a:rPr dirty="0" sz="2200" spc="-9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to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 spc="-20">
                <a:latin typeface="Tahoma"/>
                <a:cs typeface="Tahoma"/>
              </a:rPr>
              <a:t>know</a:t>
            </a:r>
            <a:endParaRPr sz="22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200">
                <a:latin typeface="Tahoma"/>
                <a:cs typeface="Tahoma"/>
              </a:rPr>
              <a:t>Hazardous</a:t>
            </a:r>
            <a:r>
              <a:rPr dirty="0" sz="2200" spc="-75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chemical</a:t>
            </a:r>
            <a:r>
              <a:rPr dirty="0" sz="2200" spc="-65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training</a:t>
            </a:r>
            <a:endParaRPr sz="22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200">
                <a:latin typeface="Tahoma"/>
                <a:cs typeface="Tahoma"/>
              </a:rPr>
              <a:t>Written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plan</a:t>
            </a:r>
            <a:r>
              <a:rPr dirty="0" sz="2200" spc="-8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(Who,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What,</a:t>
            </a:r>
            <a:r>
              <a:rPr dirty="0" sz="2200" spc="-60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Where)</a:t>
            </a:r>
            <a:endParaRPr sz="2200">
              <a:latin typeface="Tahoma"/>
              <a:cs typeface="Tahoma"/>
            </a:endParaRPr>
          </a:p>
          <a:p>
            <a:pPr lvl="2" marL="1155700" indent="-2286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1155700" algn="l"/>
              </a:tabLst>
            </a:pPr>
            <a:r>
              <a:rPr dirty="0" sz="2200">
                <a:latin typeface="Tahoma"/>
                <a:cs typeface="Tahoma"/>
              </a:rPr>
              <a:t>Proper</a:t>
            </a:r>
            <a:r>
              <a:rPr dirty="0" sz="2200" spc="-50">
                <a:latin typeface="Tahoma"/>
                <a:cs typeface="Tahoma"/>
              </a:rPr>
              <a:t> </a:t>
            </a:r>
            <a:r>
              <a:rPr dirty="0" sz="2200">
                <a:latin typeface="Tahoma"/>
                <a:cs typeface="Tahoma"/>
              </a:rPr>
              <a:t>chemical</a:t>
            </a:r>
            <a:r>
              <a:rPr dirty="0" sz="2200" spc="-55">
                <a:latin typeface="Tahoma"/>
                <a:cs typeface="Tahoma"/>
              </a:rPr>
              <a:t> </a:t>
            </a:r>
            <a:r>
              <a:rPr dirty="0" sz="2200" spc="-10">
                <a:latin typeface="Tahoma"/>
                <a:cs typeface="Tahoma"/>
              </a:rPr>
              <a:t>labeling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50339" y="5131220"/>
            <a:ext cx="75438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200" spc="-25">
                <a:latin typeface="Tahoma"/>
                <a:cs typeface="Tahoma"/>
              </a:rPr>
              <a:t>SDS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1938" y="3861828"/>
            <a:ext cx="9169400" cy="2996565"/>
            <a:chOff x="-11938" y="3861828"/>
            <a:chExt cx="9169400" cy="29965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6600" y="3861828"/>
              <a:ext cx="1301495" cy="130148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440362" y="522640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967740">
              <a:lnSpc>
                <a:spcPct val="100000"/>
              </a:lnSpc>
              <a:spcBef>
                <a:spcPts val="95"/>
              </a:spcBef>
            </a:pPr>
            <a:r>
              <a:rPr dirty="0" b="0">
                <a:latin typeface="Tahoma"/>
                <a:cs typeface="Tahoma"/>
              </a:rPr>
              <a:t>Multiple</a:t>
            </a:r>
            <a:r>
              <a:rPr dirty="0" spc="-65" b="0">
                <a:latin typeface="Tahoma"/>
                <a:cs typeface="Tahoma"/>
              </a:rPr>
              <a:t> </a:t>
            </a:r>
            <a:r>
              <a:rPr dirty="0" b="0">
                <a:latin typeface="Tahoma"/>
                <a:cs typeface="Tahoma"/>
              </a:rPr>
              <a:t>health</a:t>
            </a:r>
            <a:r>
              <a:rPr dirty="0" spc="-75" b="0">
                <a:latin typeface="Tahoma"/>
                <a:cs typeface="Tahoma"/>
              </a:rPr>
              <a:t> </a:t>
            </a:r>
            <a:r>
              <a:rPr dirty="0" spc="-10" b="0">
                <a:latin typeface="Tahoma"/>
                <a:cs typeface="Tahoma"/>
              </a:rPr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15238" y="953977"/>
            <a:ext cx="8112125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469390" marR="5080" indent="-145732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In</a:t>
            </a:r>
            <a:r>
              <a:rPr dirty="0" sz="2000" spc="-3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some</a:t>
            </a:r>
            <a:r>
              <a:rPr dirty="0" sz="2000" spc="-4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cases,</a:t>
            </a:r>
            <a:r>
              <a:rPr dirty="0" sz="2000" spc="-6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workers</a:t>
            </a:r>
            <a:r>
              <a:rPr dirty="0" sz="2000" spc="-3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can</a:t>
            </a:r>
            <a:r>
              <a:rPr dirty="0" sz="2000" spc="-2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be</a:t>
            </a:r>
            <a:r>
              <a:rPr dirty="0" sz="2000" spc="-3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exposed</a:t>
            </a:r>
            <a:r>
              <a:rPr dirty="0" sz="2000" spc="-6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to</a:t>
            </a:r>
            <a:r>
              <a:rPr dirty="0" sz="2000" spc="-2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several</a:t>
            </a:r>
            <a:r>
              <a:rPr dirty="0" sz="2000" spc="-4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health</a:t>
            </a:r>
            <a:r>
              <a:rPr dirty="0" sz="2000" spc="-3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hazards</a:t>
            </a:r>
            <a:r>
              <a:rPr dirty="0" sz="2000" spc="-4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at</a:t>
            </a:r>
            <a:r>
              <a:rPr dirty="0" sz="2000" spc="-2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 spc="-25">
                <a:solidFill>
                  <a:srgbClr val="4987D2"/>
                </a:solidFill>
                <a:latin typeface="Tahoma"/>
                <a:cs typeface="Tahoma"/>
              </a:rPr>
              <a:t>the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same</a:t>
            </a:r>
            <a:r>
              <a:rPr dirty="0" sz="2000" spc="-4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time</a:t>
            </a:r>
            <a:r>
              <a:rPr dirty="0" sz="2000" spc="-1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or</a:t>
            </a:r>
            <a:r>
              <a:rPr dirty="0" sz="2000" spc="-2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on</a:t>
            </a:r>
            <a:r>
              <a:rPr dirty="0" sz="2000" spc="-3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the</a:t>
            </a:r>
            <a:r>
              <a:rPr dirty="0" sz="2000" spc="-1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same</a:t>
            </a:r>
            <a:r>
              <a:rPr dirty="0" sz="2000" spc="-5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worksite</a:t>
            </a:r>
            <a:r>
              <a:rPr dirty="0" sz="2000" spc="-1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over</a:t>
            </a:r>
            <a:r>
              <a:rPr dirty="0" sz="2000" spc="-2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987D2"/>
                </a:solidFill>
                <a:latin typeface="Tahoma"/>
                <a:cs typeface="Tahoma"/>
              </a:rPr>
              <a:t>time.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78100" y="1663700"/>
            <a:ext cx="3987800" cy="3666490"/>
            <a:chOff x="2578100" y="1663700"/>
            <a:chExt cx="3987800" cy="36664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90812" y="1676412"/>
              <a:ext cx="3962386" cy="36408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584450" y="1670050"/>
              <a:ext cx="3975100" cy="3653790"/>
            </a:xfrm>
            <a:custGeom>
              <a:avLst/>
              <a:gdLst/>
              <a:ahLst/>
              <a:cxnLst/>
              <a:rect l="l" t="t" r="r" b="b"/>
              <a:pathLst>
                <a:path w="3975100" h="3653790">
                  <a:moveTo>
                    <a:pt x="0" y="0"/>
                  </a:moveTo>
                  <a:lnTo>
                    <a:pt x="3975100" y="0"/>
                  </a:lnTo>
                  <a:lnTo>
                    <a:pt x="3975100" y="3653536"/>
                  </a:lnTo>
                  <a:lnTo>
                    <a:pt x="0" y="3653536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848860" y="5326707"/>
            <a:ext cx="5368925" cy="814069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ctr" marL="78105">
              <a:lnSpc>
                <a:spcPct val="100000"/>
              </a:lnSpc>
              <a:spcBef>
                <a:spcPts val="229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  <a:p>
            <a:pPr marL="149860" marR="5080" indent="-137795">
              <a:lnSpc>
                <a:spcPct val="100000"/>
              </a:lnSpc>
              <a:spcBef>
                <a:spcPts val="315"/>
              </a:spcBef>
            </a:pP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This</a:t>
            </a:r>
            <a:r>
              <a:rPr dirty="0" sz="2000" spc="-5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worker</a:t>
            </a:r>
            <a:r>
              <a:rPr dirty="0" sz="2000" spc="-3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is</a:t>
            </a:r>
            <a:r>
              <a:rPr dirty="0" sz="2000" spc="-2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simultaneously</a:t>
            </a:r>
            <a:r>
              <a:rPr dirty="0" sz="2000" spc="-6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exposed</a:t>
            </a:r>
            <a:r>
              <a:rPr dirty="0" sz="2000" spc="-7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to</a:t>
            </a:r>
            <a:r>
              <a:rPr dirty="0" sz="2000" spc="-2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987D2"/>
                </a:solidFill>
                <a:latin typeface="Tahoma"/>
                <a:cs typeface="Tahoma"/>
              </a:rPr>
              <a:t>noise,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silica</a:t>
            </a:r>
            <a:r>
              <a:rPr dirty="0" sz="2000" spc="-2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dust,</a:t>
            </a:r>
            <a:r>
              <a:rPr dirty="0" sz="2000" spc="-7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vibration,</a:t>
            </a:r>
            <a:r>
              <a:rPr dirty="0" sz="2000" spc="-35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and</a:t>
            </a:r>
            <a:r>
              <a:rPr dirty="0" sz="2000" spc="-6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>
                <a:solidFill>
                  <a:srgbClr val="4987D2"/>
                </a:solidFill>
                <a:latin typeface="Tahoma"/>
                <a:cs typeface="Tahoma"/>
              </a:rPr>
              <a:t>ergonomic</a:t>
            </a:r>
            <a:r>
              <a:rPr dirty="0" sz="2000" spc="-50">
                <a:solidFill>
                  <a:srgbClr val="4987D2"/>
                </a:solidFill>
                <a:latin typeface="Tahoma"/>
                <a:cs typeface="Tahoma"/>
              </a:rPr>
              <a:t> </a:t>
            </a:r>
            <a:r>
              <a:rPr dirty="0" sz="2000" spc="-10">
                <a:solidFill>
                  <a:srgbClr val="4987D2"/>
                </a:solidFill>
                <a:latin typeface="Tahoma"/>
                <a:cs typeface="Tahoma"/>
              </a:rPr>
              <a:t>hazards.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8968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29003"/>
            <a:ext cx="7806690" cy="410464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467995" marR="5080" indent="-455930">
              <a:lnSpc>
                <a:spcPts val="3460"/>
              </a:lnSpc>
              <a:spcBef>
                <a:spcPts val="535"/>
              </a:spcBef>
              <a:buAutoNum type="arabicPeriod"/>
              <a:tabLst>
                <a:tab pos="469900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common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type </a:t>
            </a:r>
            <a:r>
              <a:rPr dirty="0" sz="3200" spc="-2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hazard: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Chemical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Economic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Electrical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2810"/>
              </a:spcBef>
              <a:buFont typeface="Tahoma"/>
              <a:buAutoNum type="alphaLcPeriod"/>
            </a:pPr>
            <a:endParaRPr sz="2800">
              <a:latin typeface="Tahoma"/>
              <a:cs typeface="Tahoma"/>
            </a:endParaRPr>
          </a:p>
          <a:p>
            <a:pPr lvl="2" marL="2543810" indent="-488315">
              <a:lnSpc>
                <a:spcPct val="100000"/>
              </a:lnSpc>
              <a:buAutoNum type="alphaLcPeriod"/>
              <a:tabLst>
                <a:tab pos="2543810" algn="l"/>
              </a:tabLst>
            </a:pPr>
            <a:r>
              <a:rPr dirty="0" sz="3200" b="1">
                <a:latin typeface="Tahoma"/>
                <a:cs typeface="Tahoma"/>
              </a:rPr>
              <a:t>Chemical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8968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29003"/>
            <a:ext cx="7974330" cy="4104640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5080" indent="-513715">
              <a:lnSpc>
                <a:spcPts val="3460"/>
              </a:lnSpc>
              <a:spcBef>
                <a:spcPts val="535"/>
              </a:spcBef>
              <a:buAutoNum type="arabicPeriod" startAt="2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example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0">
                <a:latin typeface="Tahoma"/>
                <a:cs typeface="Tahoma"/>
              </a:rPr>
              <a:t> a </a:t>
            </a:r>
            <a:r>
              <a:rPr dirty="0" sz="3200" spc="-5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physical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health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hazard: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Asbestos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Noise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Silica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20">
                <a:latin typeface="Tahoma"/>
                <a:cs typeface="Tahoma"/>
              </a:rPr>
              <a:t>Lead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810"/>
              </a:spcBef>
            </a:pPr>
            <a:endParaRPr sz="2800">
              <a:latin typeface="Tahoma"/>
              <a:cs typeface="Tahoma"/>
            </a:endParaRPr>
          </a:p>
          <a:p>
            <a:pPr marL="327152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Noise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8968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296"/>
            <a:ext cx="7885430" cy="405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 marR="5080" indent="-515620">
              <a:lnSpc>
                <a:spcPct val="100000"/>
              </a:lnSpc>
              <a:spcBef>
                <a:spcPts val="100"/>
              </a:spcBef>
              <a:buAutoNum type="arabicPeriod" startAt="3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appropriate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engineering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control </a:t>
            </a:r>
            <a:r>
              <a:rPr dirty="0" sz="3000">
                <a:latin typeface="Tahoma"/>
                <a:cs typeface="Tahoma"/>
              </a:rPr>
              <a:t>for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protection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against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noise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exposures:</a:t>
            </a:r>
            <a:endParaRPr sz="30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 spc="-10">
                <a:latin typeface="Tahoma"/>
                <a:cs typeface="Tahoma"/>
              </a:rPr>
              <a:t>Audiograms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 spc="-10">
                <a:latin typeface="Tahoma"/>
                <a:cs typeface="Tahoma"/>
              </a:rPr>
              <a:t>Earplugs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Increasing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distance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between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source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Constructing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sound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barriers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60"/>
              </a:spcBef>
            </a:pPr>
            <a:endParaRPr sz="2600">
              <a:latin typeface="Tahoma"/>
              <a:cs typeface="Tahoma"/>
            </a:endParaRPr>
          </a:p>
          <a:p>
            <a:pPr marL="92710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d.</a:t>
            </a:r>
            <a:r>
              <a:rPr dirty="0" sz="3200" spc="-4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Constructing</a:t>
            </a:r>
            <a:r>
              <a:rPr dirty="0" sz="3200" spc="-7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sound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barriers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89685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35596"/>
            <a:ext cx="7584440" cy="466217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815"/>
              </a:spcBef>
              <a:buAutoNum type="arabicPeriod" startAt="4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requirement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employer:</a:t>
            </a:r>
            <a:endParaRPr sz="3000">
              <a:latin typeface="Tahoma"/>
              <a:cs typeface="Tahoma"/>
            </a:endParaRPr>
          </a:p>
          <a:p>
            <a:pPr lvl="1" marL="927100" marR="844550" indent="-513715">
              <a:lnSpc>
                <a:spcPct val="100000"/>
              </a:lnSpc>
              <a:spcBef>
                <a:spcPts val="63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Determine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if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workers’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exposures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exceed </a:t>
            </a:r>
            <a:r>
              <a:rPr dirty="0" sz="2600">
                <a:latin typeface="Tahoma"/>
                <a:cs typeface="Tahoma"/>
              </a:rPr>
              <a:t>OSHA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PELs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Perform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medical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evaluations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employees</a:t>
            </a:r>
            <a:endParaRPr sz="2600">
              <a:latin typeface="Tahoma"/>
              <a:cs typeface="Tahoma"/>
            </a:endParaRPr>
          </a:p>
          <a:p>
            <a:pPr lvl="1" marL="927100" marR="1058545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Develop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silica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training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programs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all </a:t>
            </a:r>
            <a:r>
              <a:rPr dirty="0" sz="2600" spc="-10">
                <a:latin typeface="Tahoma"/>
                <a:cs typeface="Tahoma"/>
              </a:rPr>
              <a:t>employees</a:t>
            </a:r>
            <a:endParaRPr sz="2600">
              <a:latin typeface="Tahoma"/>
              <a:cs typeface="Tahoma"/>
            </a:endParaRPr>
          </a:p>
          <a:p>
            <a:pPr lvl="1" marL="927100" marR="95885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Provide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workers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with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safety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protective footwear</a:t>
            </a:r>
            <a:endParaRPr sz="2600">
              <a:latin typeface="Tahoma"/>
              <a:cs typeface="Tahoma"/>
            </a:endParaRPr>
          </a:p>
          <a:p>
            <a:pPr marL="888365" marR="1623060">
              <a:lnSpc>
                <a:spcPct val="80000"/>
              </a:lnSpc>
              <a:spcBef>
                <a:spcPts val="2665"/>
              </a:spcBef>
            </a:pPr>
            <a:r>
              <a:rPr dirty="0" sz="2700" b="1">
                <a:latin typeface="Tahoma"/>
                <a:cs typeface="Tahoma"/>
              </a:rPr>
              <a:t>a.</a:t>
            </a:r>
            <a:r>
              <a:rPr dirty="0" sz="2700" spc="-30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Determine</a:t>
            </a:r>
            <a:r>
              <a:rPr dirty="0" sz="2700" spc="-40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if</a:t>
            </a:r>
            <a:r>
              <a:rPr dirty="0" sz="2700" spc="-30" b="1">
                <a:latin typeface="Tahoma"/>
                <a:cs typeface="Tahoma"/>
              </a:rPr>
              <a:t> </a:t>
            </a:r>
            <a:r>
              <a:rPr dirty="0" sz="2700" spc="-10" b="1">
                <a:latin typeface="Tahoma"/>
                <a:cs typeface="Tahoma"/>
              </a:rPr>
              <a:t>workers </a:t>
            </a:r>
            <a:r>
              <a:rPr dirty="0" sz="2700" b="1">
                <a:latin typeface="Tahoma"/>
                <a:cs typeface="Tahoma"/>
              </a:rPr>
              <a:t>exposures</a:t>
            </a:r>
            <a:r>
              <a:rPr dirty="0" sz="2700" spc="-80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exceed</a:t>
            </a:r>
            <a:r>
              <a:rPr dirty="0" sz="2700" spc="-7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OSHA</a:t>
            </a:r>
            <a:r>
              <a:rPr dirty="0" sz="2700" spc="-35" b="1">
                <a:latin typeface="Tahoma"/>
                <a:cs typeface="Tahoma"/>
              </a:rPr>
              <a:t> </a:t>
            </a:r>
            <a:r>
              <a:rPr dirty="0" sz="2700" spc="-20" b="1">
                <a:latin typeface="Tahoma"/>
                <a:cs typeface="Tahoma"/>
              </a:rPr>
              <a:t>PELs</a:t>
            </a:r>
            <a:endParaRPr sz="27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644525" marR="5080" indent="-631190">
              <a:lnSpc>
                <a:spcPct val="100000"/>
              </a:lnSpc>
              <a:spcBef>
                <a:spcPts val="95"/>
              </a:spcBef>
            </a:pPr>
            <a:r>
              <a:rPr dirty="0"/>
              <a:t>Health</a:t>
            </a:r>
            <a:r>
              <a:rPr dirty="0" spc="-120"/>
              <a:t> </a:t>
            </a:r>
            <a:r>
              <a:rPr dirty="0"/>
              <a:t>Hazards</a:t>
            </a:r>
            <a:r>
              <a:rPr dirty="0" spc="-114"/>
              <a:t> </a:t>
            </a:r>
            <a:r>
              <a:rPr dirty="0" spc="-25"/>
              <a:t>in </a:t>
            </a:r>
            <a:r>
              <a:rPr dirty="0" spc="-10"/>
              <a:t>Construction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145827" y="3571733"/>
            <a:ext cx="2852420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Questions?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7"/>
            <a:ext cx="9169400" cy="699770"/>
            <a:chOff x="-11938" y="6158737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7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Health Hazards</a:t>
            </a:r>
            <a:r>
              <a:rPr dirty="0" spc="-2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OSHA</dc:creator>
  <dc:subject>Construction_Health Hazards_v.05.18.15</dc:subject>
  <dc:title>10-Hour Construction Outreach Outreach PPT 10</dc:title>
  <dcterms:created xsi:type="dcterms:W3CDTF">2025-01-21T21:19:37Z</dcterms:created>
  <dcterms:modified xsi:type="dcterms:W3CDTF">2025-01-21T21:19:37Z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2025-01-21T00:00:00Z</vt:filetime>
  </property>
  <property fmtid="{D5CDD505-2E9C-101B-9397-08002B2CF9AE}" pid="5" name="Producer">
    <vt:lpwstr>Adobe PDF Library 23.1.175</vt:lpwstr>
  </property>
</Properties>
</file>