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8348" y="2161920"/>
            <a:ext cx="7127303" cy="8506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3875" y="3917696"/>
            <a:ext cx="5556250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62" y="6171437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61" y="6171437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9026" y="182371"/>
            <a:ext cx="7445946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5175" y="1150610"/>
            <a:ext cx="7277734" cy="4637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4001"/>
            <a:ext cx="225552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135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3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jpg"/><Relationship Id="rId4" Type="http://schemas.openxmlformats.org/officeDocument/2006/relationships/image" Target="../media/image32.png"/><Relationship Id="rId5" Type="http://schemas.openxmlformats.org/officeDocument/2006/relationships/image" Target="../media/image33.jpg"/><Relationship Id="rId6" Type="http://schemas.openxmlformats.org/officeDocument/2006/relationships/image" Target="../media/image34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image" Target="../media/image45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image" Target="../media/image48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jpg"/><Relationship Id="rId4" Type="http://schemas.openxmlformats.org/officeDocument/2006/relationships/image" Target="../media/image51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1937" y="0"/>
            <a:ext cx="9169400" cy="6186170"/>
            <a:chOff x="-11937" y="0"/>
            <a:chExt cx="9169400" cy="618617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9144000" cy="6172200"/>
            </a:xfrm>
            <a:custGeom>
              <a:avLst/>
              <a:gdLst/>
              <a:ahLst/>
              <a:cxnLst/>
              <a:rect l="l" t="t" r="r" b="b"/>
              <a:pathLst>
                <a:path w="9144000" h="6172200">
                  <a:moveTo>
                    <a:pt x="0" y="6172200"/>
                  </a:moveTo>
                  <a:lnTo>
                    <a:pt x="9144000" y="6172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617220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67386" rIns="0" bIns="0" rtlCol="0" vert="horz">
            <a:spAutoFit/>
          </a:bodyPr>
          <a:lstStyle/>
          <a:p>
            <a:pPr marL="1880235">
              <a:lnSpc>
                <a:spcPct val="100000"/>
              </a:lnSpc>
              <a:spcBef>
                <a:spcPts val="105"/>
              </a:spcBef>
            </a:pPr>
            <a:r>
              <a:rPr dirty="0" sz="4400" spc="-10"/>
              <a:t>Excavations</a:t>
            </a:r>
            <a:endParaRPr sz="4400"/>
          </a:p>
        </p:txBody>
      </p:sp>
      <p:sp>
        <p:nvSpPr>
          <p:cNvPr id="6" name="object 6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07185" marR="5080" indent="-1595120">
              <a:lnSpc>
                <a:spcPct val="100000"/>
              </a:lnSpc>
              <a:spcBef>
                <a:spcPts val="95"/>
              </a:spcBef>
            </a:pPr>
            <a:r>
              <a:rPr dirty="0" sz="4000" spc="-3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4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Construction Outreach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9773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Excavations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583691" y="1176528"/>
            <a:ext cx="7992745" cy="4447540"/>
            <a:chOff x="583691" y="1176528"/>
            <a:chExt cx="7992745" cy="444754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691" y="1176528"/>
              <a:ext cx="3188207" cy="2423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316" y="1216152"/>
              <a:ext cx="3055619" cy="229057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16965" y="1209801"/>
              <a:ext cx="3068320" cy="2303780"/>
            </a:xfrm>
            <a:custGeom>
              <a:avLst/>
              <a:gdLst/>
              <a:ahLst/>
              <a:cxnLst/>
              <a:rect l="l" t="t" r="r" b="b"/>
              <a:pathLst>
                <a:path w="3068320" h="2303779">
                  <a:moveTo>
                    <a:pt x="0" y="0"/>
                  </a:moveTo>
                  <a:lnTo>
                    <a:pt x="3068320" y="0"/>
                  </a:lnTo>
                  <a:lnTo>
                    <a:pt x="3068320" y="2303272"/>
                  </a:lnTo>
                  <a:lnTo>
                    <a:pt x="0" y="230327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6747" y="2420111"/>
              <a:ext cx="3428999" cy="22859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930397" y="2413761"/>
              <a:ext cx="3441700" cy="2298700"/>
            </a:xfrm>
            <a:custGeom>
              <a:avLst/>
              <a:gdLst/>
              <a:ahLst/>
              <a:cxnLst/>
              <a:rect l="l" t="t" r="r" b="b"/>
              <a:pathLst>
                <a:path w="3441700" h="2298700">
                  <a:moveTo>
                    <a:pt x="0" y="0"/>
                  </a:moveTo>
                  <a:lnTo>
                    <a:pt x="3441700" y="0"/>
                  </a:lnTo>
                  <a:lnTo>
                    <a:pt x="3441700" y="2298700"/>
                  </a:lnTo>
                  <a:lnTo>
                    <a:pt x="0" y="22987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6651" y="3323844"/>
              <a:ext cx="3346703" cy="228752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210301" y="3317494"/>
              <a:ext cx="3359785" cy="2300605"/>
            </a:xfrm>
            <a:custGeom>
              <a:avLst/>
              <a:gdLst/>
              <a:ahLst/>
              <a:cxnLst/>
              <a:rect l="l" t="t" r="r" b="b"/>
              <a:pathLst>
                <a:path w="3359784" h="2300604">
                  <a:moveTo>
                    <a:pt x="0" y="0"/>
                  </a:moveTo>
                  <a:lnTo>
                    <a:pt x="3359404" y="0"/>
                  </a:lnTo>
                  <a:lnTo>
                    <a:pt x="3359404" y="2300224"/>
                  </a:lnTo>
                  <a:lnTo>
                    <a:pt x="0" y="230022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559736" y="5931482"/>
            <a:ext cx="15652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NIOSH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/John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Rekus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9773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Excavations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446773"/>
            <a:ext cx="7272020" cy="31730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Overview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Role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Excavation</a:t>
            </a:r>
            <a:r>
              <a:rPr dirty="0" sz="2800" spc="-1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30">
                <a:latin typeface="Tahoma"/>
                <a:cs typeface="Tahoma"/>
              </a:rPr>
              <a:t>Cave-</a:t>
            </a:r>
            <a:r>
              <a:rPr dirty="0" sz="2800" spc="-25">
                <a:latin typeface="Tahoma"/>
                <a:cs typeface="Tahoma"/>
              </a:rPr>
              <a:t>ins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Excavation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95"/>
              </a:spcBef>
            </a:pPr>
            <a:r>
              <a:rPr dirty="0"/>
              <a:t>Role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95"/>
              <a:t> </a:t>
            </a:r>
            <a:r>
              <a:rPr dirty="0"/>
              <a:t>Competent</a:t>
            </a:r>
            <a:r>
              <a:rPr dirty="0" spc="-75"/>
              <a:t> </a:t>
            </a:r>
            <a:r>
              <a:rPr dirty="0" spc="-10"/>
              <a:t>Person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40076" rIns="0" bIns="0" rtlCol="0" vert="horz">
            <a:spAutoFit/>
          </a:bodyPr>
          <a:lstStyle/>
          <a:p>
            <a:pPr marL="58293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583565" algn="l"/>
              </a:tabLst>
            </a:pPr>
            <a:r>
              <a:rPr dirty="0"/>
              <a:t>Required</a:t>
            </a:r>
            <a:r>
              <a:rPr dirty="0" spc="-135"/>
              <a:t> </a:t>
            </a:r>
            <a:r>
              <a:rPr dirty="0"/>
              <a:t>training</a:t>
            </a:r>
            <a:r>
              <a:rPr dirty="0" spc="-105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 spc="-10"/>
              <a:t>knowledge</a:t>
            </a:r>
          </a:p>
          <a:p>
            <a:pPr lvl="1" marL="98298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983615" algn="l"/>
              </a:tabLst>
            </a:pPr>
            <a:r>
              <a:rPr dirty="0" sz="2800">
                <a:latin typeface="Tahoma"/>
                <a:cs typeface="Tahoma"/>
              </a:rPr>
              <a:t>Soil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classification</a:t>
            </a:r>
            <a:endParaRPr sz="2800">
              <a:latin typeface="Tahoma"/>
              <a:cs typeface="Tahoma"/>
            </a:endParaRPr>
          </a:p>
          <a:p>
            <a:pPr lvl="1" marL="98298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98361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systems</a:t>
            </a:r>
            <a:endParaRPr sz="2800">
              <a:latin typeface="Tahoma"/>
              <a:cs typeface="Tahoma"/>
            </a:endParaRPr>
          </a:p>
          <a:p>
            <a:pPr lvl="1" marL="9829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983615" algn="l"/>
              </a:tabLst>
            </a:pPr>
            <a:r>
              <a:rPr dirty="0" sz="2800" spc="-25">
                <a:latin typeface="Tahoma"/>
                <a:cs typeface="Tahoma"/>
              </a:rPr>
              <a:t>OSHA’s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excavation</a:t>
            </a:r>
            <a:endParaRPr sz="2800">
              <a:latin typeface="Tahoma"/>
              <a:cs typeface="Tahoma"/>
            </a:endParaRPr>
          </a:p>
          <a:p>
            <a:pPr marL="582930" marR="508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583565" algn="l"/>
              </a:tabLst>
            </a:pPr>
            <a:r>
              <a:rPr dirty="0"/>
              <a:t>Able</a:t>
            </a:r>
            <a:r>
              <a:rPr dirty="0" spc="-60"/>
              <a:t> </a:t>
            </a:r>
            <a:r>
              <a:rPr dirty="0"/>
              <a:t>to</a:t>
            </a:r>
            <a:r>
              <a:rPr dirty="0" spc="-70"/>
              <a:t> </a:t>
            </a:r>
            <a:r>
              <a:rPr dirty="0"/>
              <a:t>identify</a:t>
            </a:r>
            <a:r>
              <a:rPr dirty="0" spc="-55"/>
              <a:t> </a:t>
            </a:r>
            <a:r>
              <a:rPr dirty="0"/>
              <a:t>hazards</a:t>
            </a:r>
            <a:r>
              <a:rPr dirty="0" spc="-95"/>
              <a:t> </a:t>
            </a:r>
            <a:r>
              <a:rPr dirty="0"/>
              <a:t>and</a:t>
            </a:r>
            <a:r>
              <a:rPr dirty="0" spc="-65"/>
              <a:t> </a:t>
            </a:r>
            <a:r>
              <a:rPr dirty="0"/>
              <a:t>have</a:t>
            </a:r>
            <a:r>
              <a:rPr dirty="0" spc="-70"/>
              <a:t> </a:t>
            </a:r>
            <a:r>
              <a:rPr dirty="0" spc="-25"/>
              <a:t>the </a:t>
            </a:r>
            <a:r>
              <a:rPr dirty="0"/>
              <a:t>authority</a:t>
            </a:r>
            <a:r>
              <a:rPr dirty="0" spc="-65"/>
              <a:t> </a:t>
            </a:r>
            <a:r>
              <a:rPr dirty="0"/>
              <a:t>to</a:t>
            </a:r>
            <a:r>
              <a:rPr dirty="0" spc="-65"/>
              <a:t> </a:t>
            </a:r>
            <a:r>
              <a:rPr dirty="0"/>
              <a:t>eliminate</a:t>
            </a:r>
            <a:r>
              <a:rPr dirty="0" spc="-60"/>
              <a:t> </a:t>
            </a:r>
            <a:r>
              <a:rPr dirty="0" spc="-10"/>
              <a:t>hazards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761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300" y="292100"/>
            <a:ext cx="7389368" cy="55514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200" y="609600"/>
            <a:ext cx="5029200" cy="1201420"/>
          </a:xfrm>
          <a:prstGeom prst="rect"/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marL="91440" marR="142875">
              <a:lnSpc>
                <a:spcPct val="100000"/>
              </a:lnSpc>
              <a:spcBef>
                <a:spcPts val="240"/>
              </a:spcBef>
            </a:pPr>
            <a:r>
              <a:rPr dirty="0" sz="1800" b="0">
                <a:latin typeface="Calibri"/>
                <a:cs typeface="Calibri"/>
              </a:rPr>
              <a:t>This</a:t>
            </a:r>
            <a:r>
              <a:rPr dirty="0" sz="1800" spc="-40" b="0">
                <a:latin typeface="Calibri"/>
                <a:cs typeface="Calibri"/>
              </a:rPr>
              <a:t> </a:t>
            </a:r>
            <a:r>
              <a:rPr dirty="0" sz="1800" spc="-10" b="0">
                <a:latin typeface="Calibri"/>
                <a:cs typeface="Calibri"/>
              </a:rPr>
              <a:t>competent</a:t>
            </a:r>
            <a:r>
              <a:rPr dirty="0" sz="1800" spc="-40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person</a:t>
            </a:r>
            <a:r>
              <a:rPr dirty="0" sz="1800" spc="-35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is</a:t>
            </a:r>
            <a:r>
              <a:rPr dirty="0" sz="1800" spc="-40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inspecting</a:t>
            </a:r>
            <a:r>
              <a:rPr dirty="0" sz="1800" spc="-30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the</a:t>
            </a:r>
            <a:r>
              <a:rPr dirty="0" sz="1800" spc="-30" b="0">
                <a:latin typeface="Calibri"/>
                <a:cs typeface="Calibri"/>
              </a:rPr>
              <a:t> </a:t>
            </a:r>
            <a:r>
              <a:rPr dirty="0" sz="1800" spc="-10" b="0">
                <a:latin typeface="Calibri"/>
                <a:cs typeface="Calibri"/>
              </a:rPr>
              <a:t>excavation, surroundings</a:t>
            </a:r>
            <a:r>
              <a:rPr dirty="0" sz="1800" spc="-25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and</a:t>
            </a:r>
            <a:r>
              <a:rPr dirty="0" sz="1800" spc="-15" b="0">
                <a:latin typeface="Calibri"/>
                <a:cs typeface="Calibri"/>
              </a:rPr>
              <a:t> </a:t>
            </a:r>
            <a:r>
              <a:rPr dirty="0" sz="1800" spc="-10" b="0">
                <a:latin typeface="Calibri"/>
                <a:cs typeface="Calibri"/>
              </a:rPr>
              <a:t>protective</a:t>
            </a:r>
            <a:r>
              <a:rPr dirty="0" sz="1800" spc="-15" b="0">
                <a:latin typeface="Calibri"/>
                <a:cs typeface="Calibri"/>
              </a:rPr>
              <a:t> </a:t>
            </a:r>
            <a:r>
              <a:rPr dirty="0" sz="1800" spc="-10" b="0">
                <a:latin typeface="Calibri"/>
                <a:cs typeface="Calibri"/>
              </a:rPr>
              <a:t>system.</a:t>
            </a:r>
            <a:r>
              <a:rPr dirty="0" sz="1800" spc="-55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If</a:t>
            </a:r>
            <a:r>
              <a:rPr dirty="0" sz="1800" spc="-30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a</a:t>
            </a:r>
            <a:r>
              <a:rPr dirty="0" sz="1800" spc="-25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hazard</a:t>
            </a:r>
            <a:r>
              <a:rPr dirty="0" sz="1800" spc="-20" b="0">
                <a:latin typeface="Calibri"/>
                <a:cs typeface="Calibri"/>
              </a:rPr>
              <a:t> </a:t>
            </a:r>
            <a:r>
              <a:rPr dirty="0" sz="1800" spc="-25" b="0">
                <a:latin typeface="Calibri"/>
                <a:cs typeface="Calibri"/>
              </a:rPr>
              <a:t>is </a:t>
            </a:r>
            <a:r>
              <a:rPr dirty="0" sz="1800" b="0">
                <a:latin typeface="Calibri"/>
                <a:cs typeface="Calibri"/>
              </a:rPr>
              <a:t>identified,</a:t>
            </a:r>
            <a:r>
              <a:rPr dirty="0" sz="1800" spc="-40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they</a:t>
            </a:r>
            <a:r>
              <a:rPr dirty="0" sz="1800" spc="-50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will</a:t>
            </a:r>
            <a:r>
              <a:rPr dirty="0" sz="1800" spc="-40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remove</a:t>
            </a:r>
            <a:r>
              <a:rPr dirty="0" sz="1800" spc="-45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the</a:t>
            </a:r>
            <a:r>
              <a:rPr dirty="0" sz="1800" spc="-35" b="0">
                <a:latin typeface="Calibri"/>
                <a:cs typeface="Calibri"/>
              </a:rPr>
              <a:t> </a:t>
            </a:r>
            <a:r>
              <a:rPr dirty="0" sz="1800" spc="-10" b="0">
                <a:latin typeface="Calibri"/>
                <a:cs typeface="Calibri"/>
              </a:rPr>
              <a:t>worker</a:t>
            </a:r>
            <a:r>
              <a:rPr dirty="0" sz="1800" spc="-55" b="0">
                <a:latin typeface="Calibri"/>
                <a:cs typeface="Calibri"/>
              </a:rPr>
              <a:t> </a:t>
            </a:r>
            <a:r>
              <a:rPr dirty="0" sz="1800" b="0">
                <a:latin typeface="Calibri"/>
                <a:cs typeface="Calibri"/>
              </a:rPr>
              <a:t>and</a:t>
            </a:r>
            <a:r>
              <a:rPr dirty="0" sz="1800" spc="-40" b="0">
                <a:latin typeface="Calibri"/>
                <a:cs typeface="Calibri"/>
              </a:rPr>
              <a:t> </a:t>
            </a:r>
            <a:r>
              <a:rPr dirty="0" sz="1800" spc="-20" b="0">
                <a:latin typeface="Calibri"/>
                <a:cs typeface="Calibri"/>
              </a:rPr>
              <a:t>take </a:t>
            </a:r>
            <a:r>
              <a:rPr dirty="0" sz="1800" b="0">
                <a:latin typeface="Calibri"/>
                <a:cs typeface="Calibri"/>
              </a:rPr>
              <a:t>prompt</a:t>
            </a:r>
            <a:r>
              <a:rPr dirty="0" sz="1800" spc="-50" b="0">
                <a:latin typeface="Calibri"/>
                <a:cs typeface="Calibri"/>
              </a:rPr>
              <a:t> </a:t>
            </a:r>
            <a:r>
              <a:rPr dirty="0" sz="1800" spc="-10" b="0">
                <a:latin typeface="Calibri"/>
                <a:cs typeface="Calibri"/>
              </a:rPr>
              <a:t>corrective</a:t>
            </a:r>
            <a:r>
              <a:rPr dirty="0" sz="1800" spc="-35" b="0">
                <a:latin typeface="Calibri"/>
                <a:cs typeface="Calibri"/>
              </a:rPr>
              <a:t> </a:t>
            </a:r>
            <a:r>
              <a:rPr dirty="0" sz="1800" spc="-10" b="0">
                <a:latin typeface="Calibri"/>
                <a:cs typeface="Calibri"/>
              </a:rPr>
              <a:t>action.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59736" y="5931482"/>
            <a:ext cx="176974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OTIEC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Chabot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Las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Positas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755650" y="298450"/>
            <a:ext cx="7376795" cy="5539105"/>
          </a:xfrm>
          <a:custGeom>
            <a:avLst/>
            <a:gdLst/>
            <a:ahLst/>
            <a:cxnLst/>
            <a:rect l="l" t="t" r="r" b="b"/>
            <a:pathLst>
              <a:path w="7376795" h="5539105">
                <a:moveTo>
                  <a:pt x="0" y="0"/>
                </a:moveTo>
                <a:lnTo>
                  <a:pt x="7376668" y="0"/>
                </a:lnTo>
                <a:lnTo>
                  <a:pt x="7376668" y="5538724"/>
                </a:lnTo>
                <a:lnTo>
                  <a:pt x="0" y="553872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8544" y="1142491"/>
            <a:ext cx="6026911" cy="45257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19200">
              <a:lnSpc>
                <a:spcPct val="100000"/>
              </a:lnSpc>
              <a:spcBef>
                <a:spcPts val="95"/>
              </a:spcBef>
            </a:pPr>
            <a:r>
              <a:rPr dirty="0"/>
              <a:t>Excavation</a:t>
            </a:r>
            <a:r>
              <a:rPr dirty="0" spc="-175"/>
              <a:t> </a:t>
            </a:r>
            <a:r>
              <a:rPr dirty="0" spc="-10"/>
              <a:t>Hazards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954779" y="1371600"/>
            <a:ext cx="3368040" cy="368935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very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dangerous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situation!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826508" y="3730752"/>
            <a:ext cx="2536190" cy="156972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wrap="square" lIns="0" tIns="33019" rIns="0" bIns="0" rtlCol="0" vert="horz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259"/>
              </a:spcBef>
              <a:buFont typeface="Arial"/>
              <a:buChar char="•"/>
              <a:tabLst>
                <a:tab pos="377825" algn="l"/>
              </a:tabLst>
            </a:pPr>
            <a:r>
              <a:rPr dirty="0" sz="1600" spc="-20">
                <a:latin typeface="Calibri"/>
                <a:cs typeface="Calibri"/>
              </a:rPr>
              <a:t>Cave-</a:t>
            </a:r>
            <a:r>
              <a:rPr dirty="0" sz="1600" spc="-25">
                <a:latin typeface="Calibri"/>
                <a:cs typeface="Calibri"/>
              </a:rPr>
              <a:t>ins</a:t>
            </a:r>
            <a:endParaRPr sz="16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dirty="0" sz="1600" spc="-10">
                <a:latin typeface="Calibri"/>
                <a:cs typeface="Calibri"/>
              </a:rPr>
              <a:t>Falls</a:t>
            </a:r>
            <a:endParaRPr sz="16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dirty="0" sz="1600">
                <a:latin typeface="Calibri"/>
                <a:cs typeface="Calibri"/>
              </a:rPr>
              <a:t>Falling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Loads</a:t>
            </a:r>
            <a:endParaRPr sz="16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dirty="0" sz="1600" spc="-10">
                <a:latin typeface="Calibri"/>
                <a:cs typeface="Calibri"/>
              </a:rPr>
              <a:t>Hazardous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Environment</a:t>
            </a:r>
            <a:endParaRPr sz="16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dirty="0" sz="1600">
                <a:latin typeface="Calibri"/>
                <a:cs typeface="Calibri"/>
              </a:rPr>
              <a:t>Mobile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Equipment</a:t>
            </a:r>
            <a:endParaRPr sz="16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buFont typeface="Arial"/>
              <a:buChar char="•"/>
              <a:tabLst>
                <a:tab pos="377825" algn="l"/>
              </a:tabLst>
            </a:pPr>
            <a:r>
              <a:rPr dirty="0" sz="1600" spc="-10">
                <a:latin typeface="Calibri"/>
                <a:cs typeface="Calibri"/>
              </a:rPr>
              <a:t>Underground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Utilities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758958" y="5886905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1564894" y="1148841"/>
            <a:ext cx="6014720" cy="4513580"/>
          </a:xfrm>
          <a:custGeom>
            <a:avLst/>
            <a:gdLst/>
            <a:ahLst/>
            <a:cxnLst/>
            <a:rect l="l" t="t" r="r" b="b"/>
            <a:pathLst>
              <a:path w="6014720" h="4513580">
                <a:moveTo>
                  <a:pt x="0" y="0"/>
                </a:moveTo>
                <a:lnTo>
                  <a:pt x="6014211" y="0"/>
                </a:lnTo>
                <a:lnTo>
                  <a:pt x="6014211" y="4513072"/>
                </a:lnTo>
                <a:lnTo>
                  <a:pt x="0" y="451307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578735">
              <a:lnSpc>
                <a:spcPct val="100000"/>
              </a:lnSpc>
              <a:spcBef>
                <a:spcPts val="95"/>
              </a:spcBef>
            </a:pPr>
            <a:r>
              <a:rPr dirty="0" spc="-35"/>
              <a:t>Cave-</a:t>
            </a:r>
            <a:r>
              <a:rPr dirty="0" spc="-25"/>
              <a:t>Ins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393364"/>
            <a:ext cx="3786504" cy="420751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Greatest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</a:t>
            </a:r>
            <a:endParaRPr sz="2800">
              <a:latin typeface="Tahoma"/>
              <a:cs typeface="Tahoma"/>
            </a:endParaRPr>
          </a:p>
          <a:p>
            <a:pPr marL="355600" marR="5765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natural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trench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fill </a:t>
            </a:r>
            <a:r>
              <a:rPr dirty="0" sz="2800" spc="-10">
                <a:latin typeface="Tahoma"/>
                <a:cs typeface="Tahoma"/>
              </a:rPr>
              <a:t>itself</a:t>
            </a:r>
            <a:endParaRPr sz="2800">
              <a:latin typeface="Tahoma"/>
              <a:cs typeface="Tahoma"/>
            </a:endParaRPr>
          </a:p>
          <a:p>
            <a:pPr marL="355600" marR="10287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One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cubic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foot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soil </a:t>
            </a:r>
            <a:r>
              <a:rPr dirty="0" sz="2800">
                <a:latin typeface="Tahoma"/>
                <a:cs typeface="Tahoma"/>
              </a:rPr>
              <a:t>weighs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between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90-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dirty="0" sz="2800">
                <a:latin typeface="Tahoma"/>
                <a:cs typeface="Tahoma"/>
              </a:rPr>
              <a:t>130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lbs.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will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entrap,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bury,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otherwise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injure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you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16500" y="1718564"/>
            <a:ext cx="3149600" cy="4009390"/>
            <a:chOff x="5016500" y="1718564"/>
            <a:chExt cx="3149600" cy="40093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1731264"/>
              <a:ext cx="3124199" cy="39837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22850" y="1724914"/>
              <a:ext cx="3136900" cy="3996690"/>
            </a:xfrm>
            <a:custGeom>
              <a:avLst/>
              <a:gdLst/>
              <a:ahLst/>
              <a:cxnLst/>
              <a:rect l="l" t="t" r="r" b="b"/>
              <a:pathLst>
                <a:path w="3136900" h="3996690">
                  <a:moveTo>
                    <a:pt x="0" y="0"/>
                  </a:moveTo>
                  <a:lnTo>
                    <a:pt x="3136900" y="0"/>
                  </a:lnTo>
                  <a:lnTo>
                    <a:pt x="3136900" y="3996436"/>
                  </a:lnTo>
                  <a:lnTo>
                    <a:pt x="0" y="399643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3223" y="5859779"/>
            <a:ext cx="1139951" cy="237744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78635">
              <a:lnSpc>
                <a:spcPct val="100000"/>
              </a:lnSpc>
              <a:spcBef>
                <a:spcPts val="95"/>
              </a:spcBef>
            </a:pPr>
            <a:r>
              <a:rPr dirty="0"/>
              <a:t>They</a:t>
            </a:r>
            <a:r>
              <a:rPr dirty="0" spc="-85"/>
              <a:t> </a:t>
            </a:r>
            <a:r>
              <a:rPr dirty="0"/>
              <a:t>Both</a:t>
            </a:r>
            <a:r>
              <a:rPr dirty="0" spc="-55"/>
              <a:t> </a:t>
            </a:r>
            <a:r>
              <a:rPr dirty="0" spc="-20"/>
              <a:t>Died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79297"/>
            <a:ext cx="3730625" cy="32683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3695" marR="69215" indent="-34163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crew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was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installing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conduit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8’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deep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2’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wide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trench.</a:t>
            </a:r>
            <a:endParaRPr sz="2800">
              <a:latin typeface="Tahoma"/>
              <a:cs typeface="Tahoma"/>
            </a:endParaRPr>
          </a:p>
          <a:p>
            <a:pPr algn="just" marL="354330" indent="-34163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330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trench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collapsed.</a:t>
            </a:r>
            <a:endParaRPr sz="2800">
              <a:latin typeface="Tahoma"/>
              <a:cs typeface="Tahoma"/>
            </a:endParaRPr>
          </a:p>
          <a:p>
            <a:pPr algn="just" marL="353695" marR="513715" indent="-34163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40">
                <a:latin typeface="Tahoma"/>
                <a:cs typeface="Tahoma"/>
              </a:rPr>
              <a:t>Two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were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buried.</a:t>
            </a:r>
            <a:endParaRPr sz="2800">
              <a:latin typeface="Tahoma"/>
              <a:cs typeface="Tahoma"/>
            </a:endParaRPr>
          </a:p>
          <a:p>
            <a:pPr algn="just" marL="354330" indent="-34163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330" algn="l"/>
              </a:tabLst>
            </a:pPr>
            <a:r>
              <a:rPr dirty="0" sz="2800">
                <a:latin typeface="Tahoma"/>
                <a:cs typeface="Tahoma"/>
              </a:rPr>
              <a:t>They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died!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21200" y="1816100"/>
            <a:ext cx="4064000" cy="2831465"/>
            <a:chOff x="4521200" y="1816100"/>
            <a:chExt cx="4064000" cy="28314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3900" y="1828800"/>
              <a:ext cx="4038599" cy="28056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527550" y="1822450"/>
              <a:ext cx="4051300" cy="2818765"/>
            </a:xfrm>
            <a:custGeom>
              <a:avLst/>
              <a:gdLst/>
              <a:ahLst/>
              <a:cxnLst/>
              <a:rect l="l" t="t" r="r" b="b"/>
              <a:pathLst>
                <a:path w="4051300" h="2818765">
                  <a:moveTo>
                    <a:pt x="0" y="0"/>
                  </a:moveTo>
                  <a:lnTo>
                    <a:pt x="4051300" y="0"/>
                  </a:lnTo>
                  <a:lnTo>
                    <a:pt x="4051300" y="2818384"/>
                  </a:lnTo>
                  <a:lnTo>
                    <a:pt x="0" y="281838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660140" y="5816600"/>
            <a:ext cx="14655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CDC/NIOSH/FACE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83919">
              <a:lnSpc>
                <a:spcPct val="100000"/>
              </a:lnSpc>
              <a:spcBef>
                <a:spcPts val="95"/>
              </a:spcBef>
            </a:pPr>
            <a:r>
              <a:rPr dirty="0"/>
              <a:t>Protection</a:t>
            </a:r>
            <a:r>
              <a:rPr dirty="0" spc="-75"/>
              <a:t> </a:t>
            </a:r>
            <a:r>
              <a:rPr dirty="0"/>
              <a:t>is</a:t>
            </a:r>
            <a:r>
              <a:rPr dirty="0" spc="-110"/>
              <a:t> </a:t>
            </a:r>
            <a:r>
              <a:rPr dirty="0" spc="-10"/>
              <a:t>Required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79297"/>
            <a:ext cx="3719195" cy="3561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marR="252729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Never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enter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unprotected </a:t>
            </a:r>
            <a:r>
              <a:rPr dirty="0" sz="2000">
                <a:latin typeface="Tahoma"/>
                <a:cs typeface="Tahoma"/>
              </a:rPr>
              <a:t>trench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that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5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more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in </a:t>
            </a:r>
            <a:r>
              <a:rPr dirty="0" sz="2000" spc="-10">
                <a:latin typeface="Tahoma"/>
                <a:cs typeface="Tahoma"/>
              </a:rPr>
              <a:t>depth</a:t>
            </a:r>
            <a:endParaRPr sz="2000">
              <a:latin typeface="Tahoma"/>
              <a:cs typeface="Tahoma"/>
            </a:endParaRPr>
          </a:p>
          <a:p>
            <a:pPr marL="354965" marR="102235" indent="-3429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competent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person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must </a:t>
            </a:r>
            <a:r>
              <a:rPr dirty="0" sz="2000">
                <a:latin typeface="Tahoma"/>
                <a:cs typeface="Tahoma"/>
              </a:rPr>
              <a:t>first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choose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implement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60">
                <a:latin typeface="Tahoma"/>
                <a:cs typeface="Tahoma"/>
              </a:rPr>
              <a:t>a </a:t>
            </a:r>
            <a:r>
              <a:rPr dirty="0" sz="2000">
                <a:latin typeface="Tahoma"/>
                <a:cs typeface="Tahoma"/>
              </a:rPr>
              <a:t>protective</a:t>
            </a:r>
            <a:r>
              <a:rPr dirty="0" sz="2000" spc="-10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system</a:t>
            </a:r>
            <a:endParaRPr sz="20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Even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excavations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less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60">
                <a:latin typeface="Tahoma"/>
                <a:cs typeface="Tahoma"/>
              </a:rPr>
              <a:t>5 </a:t>
            </a:r>
            <a:r>
              <a:rPr dirty="0" sz="2000">
                <a:latin typeface="Tahoma"/>
                <a:cs typeface="Tahoma"/>
              </a:rPr>
              <a:t>feet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deep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need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deemed </a:t>
            </a:r>
            <a:r>
              <a:rPr dirty="0" sz="2000">
                <a:latin typeface="Tahoma"/>
                <a:cs typeface="Tahoma"/>
              </a:rPr>
              <a:t>safe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by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competent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person</a:t>
            </a:r>
            <a:endParaRPr sz="2000">
              <a:latin typeface="Tahoma"/>
              <a:cs typeface="Tahoma"/>
            </a:endParaRPr>
          </a:p>
          <a:p>
            <a:pPr marL="354965" marR="110489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 spc="-10">
                <a:latin typeface="Tahoma"/>
                <a:cs typeface="Tahoma"/>
              </a:rPr>
              <a:t>Cave-</a:t>
            </a:r>
            <a:r>
              <a:rPr dirty="0" sz="2000">
                <a:latin typeface="Tahoma"/>
                <a:cs typeface="Tahoma"/>
              </a:rPr>
              <a:t>ins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can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happen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without warning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64684" y="1715516"/>
            <a:ext cx="3215640" cy="3364865"/>
            <a:chOff x="4964684" y="1715516"/>
            <a:chExt cx="3215640" cy="33648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7384" y="1728216"/>
              <a:ext cx="3189719" cy="33390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971034" y="1721866"/>
              <a:ext cx="3202940" cy="3352165"/>
            </a:xfrm>
            <a:custGeom>
              <a:avLst/>
              <a:gdLst/>
              <a:ahLst/>
              <a:cxnLst/>
              <a:rect l="l" t="t" r="r" b="b"/>
              <a:pathLst>
                <a:path w="3202940" h="3352165">
                  <a:moveTo>
                    <a:pt x="0" y="0"/>
                  </a:moveTo>
                  <a:lnTo>
                    <a:pt x="3202432" y="0"/>
                  </a:lnTo>
                  <a:lnTo>
                    <a:pt x="3202432" y="3351784"/>
                  </a:lnTo>
                  <a:lnTo>
                    <a:pt x="0" y="3351784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204459" y="3863340"/>
            <a:ext cx="2697480" cy="923925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90805" marR="184785">
              <a:lnSpc>
                <a:spcPct val="100000"/>
              </a:lnSpc>
              <a:spcBef>
                <a:spcPts val="235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foot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deep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vertical-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sided,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unprotected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trench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dangerous!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3559736" y="5931482"/>
            <a:ext cx="14370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 OTIEC</a:t>
            </a:r>
            <a:r>
              <a:rPr dirty="0" sz="800" spc="114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NRC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WVU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6985">
              <a:lnSpc>
                <a:spcPct val="100000"/>
              </a:lnSpc>
              <a:spcBef>
                <a:spcPts val="95"/>
              </a:spcBef>
            </a:pPr>
            <a:r>
              <a:rPr dirty="0"/>
              <a:t>Protective</a:t>
            </a:r>
            <a:r>
              <a:rPr dirty="0" spc="-180"/>
              <a:t> </a:t>
            </a:r>
            <a:r>
              <a:rPr dirty="0" spc="-10"/>
              <a:t>Systems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80927"/>
            <a:ext cx="6297295" cy="178117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Support/shoring</a:t>
            </a:r>
            <a:r>
              <a:rPr dirty="0" sz="3200" spc="-1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systems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Sloping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benching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Shielding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systems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(trench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boxes)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3683" y="3263900"/>
            <a:ext cx="2263140" cy="1722120"/>
            <a:chOff x="773683" y="3263900"/>
            <a:chExt cx="2263140" cy="1722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6383" y="3276600"/>
              <a:ext cx="2237219" cy="169621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80033" y="3270250"/>
              <a:ext cx="2250440" cy="1709420"/>
            </a:xfrm>
            <a:custGeom>
              <a:avLst/>
              <a:gdLst/>
              <a:ahLst/>
              <a:cxnLst/>
              <a:rect l="l" t="t" r="r" b="b"/>
              <a:pathLst>
                <a:path w="2250440" h="1709420">
                  <a:moveTo>
                    <a:pt x="0" y="0"/>
                  </a:moveTo>
                  <a:lnTo>
                    <a:pt x="2249931" y="0"/>
                  </a:lnTo>
                  <a:lnTo>
                    <a:pt x="2249931" y="1708912"/>
                  </a:lnTo>
                  <a:lnTo>
                    <a:pt x="0" y="170891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465356" y="5149936"/>
            <a:ext cx="8794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Shoring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63900" y="3288284"/>
            <a:ext cx="2988310" cy="1700530"/>
            <a:chOff x="3263900" y="3288284"/>
            <a:chExt cx="2988310" cy="17005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12" y="3300984"/>
              <a:ext cx="2962643" cy="167486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270250" y="3294634"/>
              <a:ext cx="2975610" cy="1687830"/>
            </a:xfrm>
            <a:custGeom>
              <a:avLst/>
              <a:gdLst/>
              <a:ahLst/>
              <a:cxnLst/>
              <a:rect l="l" t="t" r="r" b="b"/>
              <a:pathLst>
                <a:path w="2975610" h="1687829">
                  <a:moveTo>
                    <a:pt x="0" y="0"/>
                  </a:moveTo>
                  <a:lnTo>
                    <a:pt x="2975355" y="0"/>
                  </a:lnTo>
                  <a:lnTo>
                    <a:pt x="2975355" y="1687576"/>
                  </a:lnTo>
                  <a:lnTo>
                    <a:pt x="0" y="16875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095187" y="5182768"/>
            <a:ext cx="8445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Sloping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618223" y="3263900"/>
            <a:ext cx="1624330" cy="1718945"/>
            <a:chOff x="6618223" y="3263900"/>
            <a:chExt cx="1624330" cy="171894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30924" y="3276600"/>
              <a:ext cx="1598675" cy="169316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624573" y="3270250"/>
              <a:ext cx="1611630" cy="1706245"/>
            </a:xfrm>
            <a:custGeom>
              <a:avLst/>
              <a:gdLst/>
              <a:ahLst/>
              <a:cxnLst/>
              <a:rect l="l" t="t" r="r" b="b"/>
              <a:pathLst>
                <a:path w="1611629" h="1706245">
                  <a:moveTo>
                    <a:pt x="0" y="0"/>
                  </a:moveTo>
                  <a:lnTo>
                    <a:pt x="1611376" y="0"/>
                  </a:lnTo>
                  <a:lnTo>
                    <a:pt x="1611376" y="1705864"/>
                  </a:lnTo>
                  <a:lnTo>
                    <a:pt x="0" y="170586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039335" y="5177678"/>
            <a:ext cx="103949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Shielding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59105">
              <a:lnSpc>
                <a:spcPct val="100000"/>
              </a:lnSpc>
              <a:spcBef>
                <a:spcPts val="95"/>
              </a:spcBef>
            </a:pPr>
            <a:r>
              <a:rPr dirty="0"/>
              <a:t>Support/shoring</a:t>
            </a:r>
            <a:r>
              <a:rPr dirty="0" spc="-235"/>
              <a:t> </a:t>
            </a:r>
            <a:r>
              <a:rPr dirty="0" spc="-10"/>
              <a:t>Systems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3100" y="1968500"/>
            <a:ext cx="3911600" cy="3227705"/>
            <a:chOff x="673100" y="1968500"/>
            <a:chExt cx="3911600" cy="32277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1981200"/>
              <a:ext cx="3886200" cy="320192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79450" y="1974850"/>
              <a:ext cx="3898900" cy="3215005"/>
            </a:xfrm>
            <a:custGeom>
              <a:avLst/>
              <a:gdLst/>
              <a:ahLst/>
              <a:cxnLst/>
              <a:rect l="l" t="t" r="r" b="b"/>
              <a:pathLst>
                <a:path w="3898900" h="3215004">
                  <a:moveTo>
                    <a:pt x="0" y="0"/>
                  </a:moveTo>
                  <a:lnTo>
                    <a:pt x="3898900" y="0"/>
                  </a:lnTo>
                  <a:lnTo>
                    <a:pt x="3898900" y="3214624"/>
                  </a:lnTo>
                  <a:lnTo>
                    <a:pt x="0" y="3214624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864100" y="1968500"/>
            <a:ext cx="3705860" cy="2479040"/>
            <a:chOff x="4864100" y="1968500"/>
            <a:chExt cx="3705860" cy="247904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800" y="1981200"/>
              <a:ext cx="3680459" cy="245363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870450" y="1974850"/>
              <a:ext cx="3693160" cy="2466340"/>
            </a:xfrm>
            <a:custGeom>
              <a:avLst/>
              <a:gdLst/>
              <a:ahLst/>
              <a:cxnLst/>
              <a:rect l="l" t="t" r="r" b="b"/>
              <a:pathLst>
                <a:path w="3693159" h="2466340">
                  <a:moveTo>
                    <a:pt x="0" y="0"/>
                  </a:moveTo>
                  <a:lnTo>
                    <a:pt x="3693159" y="0"/>
                  </a:lnTo>
                  <a:lnTo>
                    <a:pt x="3693159" y="2466340"/>
                  </a:lnTo>
                  <a:lnTo>
                    <a:pt x="0" y="246634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5927463" y="4497326"/>
            <a:ext cx="15652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NIOSH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/John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Rekus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0424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dirty="0" spc="-60"/>
              <a:t> </a:t>
            </a:r>
            <a:r>
              <a:rPr dirty="0"/>
              <a:t>Theory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65"/>
              <a:t> </a:t>
            </a:r>
            <a:r>
              <a:rPr dirty="0" spc="-10"/>
              <a:t>Shoring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80927"/>
            <a:ext cx="6998970" cy="421957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Shoring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prevents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cave-ins</a:t>
            </a:r>
            <a:endParaRPr sz="3200">
              <a:latin typeface="Tahoma"/>
              <a:cs typeface="Tahoma"/>
            </a:endParaRPr>
          </a:p>
          <a:p>
            <a:pPr marL="355600" marR="14224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Shoring,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designed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installed </a:t>
            </a:r>
            <a:r>
              <a:rPr dirty="0" sz="3200" spc="-20">
                <a:latin typeface="Tahoma"/>
                <a:cs typeface="Tahoma"/>
              </a:rPr>
              <a:t>correctly,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prevents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movement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the </a:t>
            </a:r>
            <a:r>
              <a:rPr dirty="0" sz="3200">
                <a:latin typeface="Tahoma"/>
                <a:cs typeface="Tahoma"/>
              </a:rPr>
              <a:t>excavated</a:t>
            </a:r>
            <a:r>
              <a:rPr dirty="0" sz="3200" spc="-19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wall.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order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shoring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its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job, </a:t>
            </a:r>
            <a:r>
              <a:rPr dirty="0" sz="3200">
                <a:latin typeface="Tahoma"/>
                <a:cs typeface="Tahoma"/>
              </a:rPr>
              <a:t>you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stay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within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shoring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even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entering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exiting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46530">
              <a:lnSpc>
                <a:spcPct val="100000"/>
              </a:lnSpc>
              <a:spcBef>
                <a:spcPts val="95"/>
              </a:spcBef>
            </a:pPr>
            <a:r>
              <a:rPr dirty="0"/>
              <a:t>Improper</a:t>
            </a:r>
            <a:r>
              <a:rPr dirty="0" spc="-90"/>
              <a:t> </a:t>
            </a:r>
            <a:r>
              <a:rPr dirty="0" spc="-10"/>
              <a:t>Shoring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4500" y="1587500"/>
            <a:ext cx="3987800" cy="2997200"/>
            <a:chOff x="444500" y="1587500"/>
            <a:chExt cx="3987800" cy="2997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600200"/>
              <a:ext cx="3962399" cy="29717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0850" y="1593850"/>
              <a:ext cx="3975100" cy="2984500"/>
            </a:xfrm>
            <a:custGeom>
              <a:avLst/>
              <a:gdLst/>
              <a:ahLst/>
              <a:cxnLst/>
              <a:rect l="l" t="t" r="r" b="b"/>
              <a:pathLst>
                <a:path w="3975100" h="2984500">
                  <a:moveTo>
                    <a:pt x="0" y="0"/>
                  </a:moveTo>
                  <a:lnTo>
                    <a:pt x="3975100" y="0"/>
                  </a:lnTo>
                  <a:lnTo>
                    <a:pt x="3975100" y="2984500"/>
                  </a:lnTo>
                  <a:lnTo>
                    <a:pt x="0" y="29845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4641850" y="1593850"/>
            <a:ext cx="4008754" cy="2984500"/>
            <a:chOff x="4641850" y="1593850"/>
            <a:chExt cx="4008754" cy="298450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1850" y="1593850"/>
              <a:ext cx="4008628" cy="29845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648200" y="1600200"/>
              <a:ext cx="3996054" cy="2971800"/>
            </a:xfrm>
            <a:custGeom>
              <a:avLst/>
              <a:gdLst/>
              <a:ahLst/>
              <a:cxnLst/>
              <a:rect l="l" t="t" r="r" b="b"/>
              <a:pathLst>
                <a:path w="3996054" h="2971800">
                  <a:moveTo>
                    <a:pt x="0" y="0"/>
                  </a:moveTo>
                  <a:lnTo>
                    <a:pt x="3995928" y="0"/>
                  </a:lnTo>
                  <a:lnTo>
                    <a:pt x="3995928" y="2971800"/>
                  </a:lnTo>
                  <a:lnTo>
                    <a:pt x="0" y="2971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978151" y="4954523"/>
            <a:ext cx="4956175" cy="64643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</a:ln>
        </p:spPr>
        <p:txBody>
          <a:bodyPr wrap="square" lIns="0" tIns="31114" rIns="0" bIns="0" rtlCol="0" vert="horz">
            <a:spAutoFit/>
          </a:bodyPr>
          <a:lstStyle/>
          <a:p>
            <a:pPr marL="90805" marR="130175">
              <a:lnSpc>
                <a:spcPct val="100000"/>
              </a:lnSpc>
              <a:spcBef>
                <a:spcPts val="244"/>
              </a:spcBef>
            </a:pP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Make-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shift,</a:t>
            </a:r>
            <a:r>
              <a:rPr dirty="0" sz="18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improperly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designed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shoring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does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little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other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then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provide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false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sense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8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security!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758958" y="588690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62025">
              <a:lnSpc>
                <a:spcPct val="100000"/>
              </a:lnSpc>
              <a:spcBef>
                <a:spcPts val="95"/>
              </a:spcBef>
            </a:pPr>
            <a:r>
              <a:rPr dirty="0"/>
              <a:t>Sloping</a:t>
            </a:r>
            <a:r>
              <a:rPr dirty="0" spc="-90"/>
              <a:t> </a:t>
            </a:r>
            <a:r>
              <a:rPr dirty="0"/>
              <a:t>and</a:t>
            </a:r>
            <a:r>
              <a:rPr dirty="0" spc="-95"/>
              <a:t> </a:t>
            </a:r>
            <a:r>
              <a:rPr dirty="0" spc="-10"/>
              <a:t>Benching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92700" y="1627123"/>
            <a:ext cx="3149600" cy="416915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815339" y="1656588"/>
            <a:ext cx="4142740" cy="368935"/>
          </a:xfrm>
          <a:prstGeom prst="rect">
            <a:avLst/>
          </a:prstGeom>
          <a:solidFill>
            <a:srgbClr val="C5D9F0"/>
          </a:solidFill>
          <a:ln w="12700">
            <a:solidFill>
              <a:srgbClr val="000000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40"/>
              </a:spcBef>
            </a:pPr>
            <a:r>
              <a:rPr dirty="0" sz="1800">
                <a:latin typeface="Calibri"/>
                <a:cs typeface="Calibri"/>
              </a:rPr>
              <a:t>This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slope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is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safe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for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any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soil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classification!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02640" y="2323592"/>
            <a:ext cx="4192270" cy="1374140"/>
            <a:chOff x="802640" y="2323592"/>
            <a:chExt cx="4192270" cy="13741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5340" y="2336292"/>
              <a:ext cx="4166615" cy="134873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808990" y="2329942"/>
              <a:ext cx="4179570" cy="1361440"/>
            </a:xfrm>
            <a:custGeom>
              <a:avLst/>
              <a:gdLst/>
              <a:ahLst/>
              <a:cxnLst/>
              <a:rect l="l" t="t" r="r" b="b"/>
              <a:pathLst>
                <a:path w="4179570" h="1361439">
                  <a:moveTo>
                    <a:pt x="0" y="0"/>
                  </a:moveTo>
                  <a:lnTo>
                    <a:pt x="4179316" y="0"/>
                  </a:lnTo>
                  <a:lnTo>
                    <a:pt x="4179316" y="1361439"/>
                  </a:lnTo>
                  <a:lnTo>
                    <a:pt x="0" y="136143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802640" y="4694935"/>
            <a:ext cx="4168140" cy="1101725"/>
            <a:chOff x="802640" y="4694935"/>
            <a:chExt cx="4168140" cy="110172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5340" y="4707635"/>
              <a:ext cx="4142231" cy="107594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08990" y="4701285"/>
              <a:ext cx="4155440" cy="1089025"/>
            </a:xfrm>
            <a:custGeom>
              <a:avLst/>
              <a:gdLst/>
              <a:ahLst/>
              <a:cxnLst/>
              <a:rect l="l" t="t" r="r" b="b"/>
              <a:pathLst>
                <a:path w="4155440" h="1089025">
                  <a:moveTo>
                    <a:pt x="0" y="0"/>
                  </a:moveTo>
                  <a:lnTo>
                    <a:pt x="4154932" y="0"/>
                  </a:lnTo>
                  <a:lnTo>
                    <a:pt x="4154932" y="1088644"/>
                  </a:lnTo>
                  <a:lnTo>
                    <a:pt x="0" y="108864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492496" y="5245608"/>
            <a:ext cx="2350135" cy="3689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984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35"/>
              </a:spcBef>
            </a:pPr>
            <a:r>
              <a:rPr dirty="0" sz="1800">
                <a:latin typeface="Calibri"/>
                <a:cs typeface="Calibri"/>
              </a:rPr>
              <a:t>Is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this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½ to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slope?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5099050" y="1633473"/>
            <a:ext cx="3136900" cy="4156710"/>
          </a:xfrm>
          <a:custGeom>
            <a:avLst/>
            <a:gdLst/>
            <a:ahLst/>
            <a:cxnLst/>
            <a:rect l="l" t="t" r="r" b="b"/>
            <a:pathLst>
              <a:path w="3136900" h="4156710">
                <a:moveTo>
                  <a:pt x="0" y="0"/>
                </a:moveTo>
                <a:lnTo>
                  <a:pt x="3136900" y="0"/>
                </a:lnTo>
                <a:lnTo>
                  <a:pt x="3136900" y="4156455"/>
                </a:lnTo>
                <a:lnTo>
                  <a:pt x="0" y="41564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40435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dirty="0" spc="-60"/>
              <a:t> </a:t>
            </a:r>
            <a:r>
              <a:rPr dirty="0"/>
              <a:t>Theory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10"/>
              <a:t>Sloping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80927"/>
            <a:ext cx="7132955" cy="265874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Sloping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prevents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cave-ins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Sloping,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if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done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correctly,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removes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risk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cave-</a:t>
            </a:r>
            <a:r>
              <a:rPr dirty="0" sz="3200">
                <a:latin typeface="Tahoma"/>
                <a:cs typeface="Tahoma"/>
              </a:rPr>
              <a:t>ins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by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sloping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soil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trench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back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trench bottom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553855" y="5818149"/>
            <a:ext cx="14370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 OTIEC</a:t>
            </a:r>
            <a:r>
              <a:rPr dirty="0" sz="800" spc="114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NRC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WVU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940300" y="1663700"/>
            <a:ext cx="3652520" cy="4172585"/>
            <a:chOff x="4940300" y="1663700"/>
            <a:chExt cx="3652520" cy="41725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0300" y="1663700"/>
              <a:ext cx="3652520" cy="417220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161788" y="5288279"/>
              <a:ext cx="3316604" cy="368935"/>
            </a:xfrm>
            <a:custGeom>
              <a:avLst/>
              <a:gdLst/>
              <a:ahLst/>
              <a:cxnLst/>
              <a:rect l="l" t="t" r="r" b="b"/>
              <a:pathLst>
                <a:path w="3316604" h="368935">
                  <a:moveTo>
                    <a:pt x="3316223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3316223" y="368808"/>
                  </a:lnTo>
                  <a:lnTo>
                    <a:pt x="33162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161788" y="5288279"/>
              <a:ext cx="3316604" cy="368935"/>
            </a:xfrm>
            <a:custGeom>
              <a:avLst/>
              <a:gdLst/>
              <a:ahLst/>
              <a:cxnLst/>
              <a:rect l="l" t="t" r="r" b="b"/>
              <a:pathLst>
                <a:path w="3316604" h="368935">
                  <a:moveTo>
                    <a:pt x="0" y="0"/>
                  </a:moveTo>
                  <a:lnTo>
                    <a:pt x="3316223" y="0"/>
                  </a:lnTo>
                  <a:lnTo>
                    <a:pt x="3316223" y="368808"/>
                  </a:lnTo>
                  <a:lnTo>
                    <a:pt x="0" y="36880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23414">
              <a:lnSpc>
                <a:spcPct val="100000"/>
              </a:lnSpc>
              <a:spcBef>
                <a:spcPts val="95"/>
              </a:spcBef>
            </a:pPr>
            <a:r>
              <a:rPr dirty="0"/>
              <a:t>Shield</a:t>
            </a:r>
            <a:r>
              <a:rPr dirty="0" spc="-95"/>
              <a:t> </a:t>
            </a:r>
            <a:r>
              <a:rPr dirty="0" spc="-10"/>
              <a:t>System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53644" y="1663700"/>
            <a:ext cx="4314190" cy="3727450"/>
            <a:chOff x="453644" y="1663700"/>
            <a:chExt cx="4314190" cy="37274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344" y="1676400"/>
              <a:ext cx="4288535" cy="370178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59994" y="1670050"/>
              <a:ext cx="4301490" cy="3714750"/>
            </a:xfrm>
            <a:custGeom>
              <a:avLst/>
              <a:gdLst/>
              <a:ahLst/>
              <a:cxnLst/>
              <a:rect l="l" t="t" r="r" b="b"/>
              <a:pathLst>
                <a:path w="4301490" h="3714750">
                  <a:moveTo>
                    <a:pt x="0" y="0"/>
                  </a:moveTo>
                  <a:lnTo>
                    <a:pt x="4301235" y="0"/>
                  </a:lnTo>
                  <a:lnTo>
                    <a:pt x="4301235" y="3714496"/>
                  </a:lnTo>
                  <a:lnTo>
                    <a:pt x="0" y="371449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166550" y="5305607"/>
            <a:ext cx="330707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How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many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hazards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can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you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find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6275387" y="5941474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0739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dirty="0" spc="-60"/>
              <a:t> </a:t>
            </a:r>
            <a:r>
              <a:rPr dirty="0"/>
              <a:t>Theory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65"/>
              <a:t> </a:t>
            </a:r>
            <a:r>
              <a:rPr dirty="0" spc="-10"/>
              <a:t>Shielding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40496" rIns="0" bIns="0" rtlCol="0" vert="horz">
            <a:spAutoFit/>
          </a:bodyPr>
          <a:lstStyle/>
          <a:p>
            <a:pPr marL="582930" marR="12700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583565" algn="l"/>
              </a:tabLst>
            </a:pPr>
            <a:r>
              <a:rPr dirty="0" spc="-25"/>
              <a:t>Trench</a:t>
            </a:r>
            <a:r>
              <a:rPr dirty="0" spc="-100"/>
              <a:t> </a:t>
            </a:r>
            <a:r>
              <a:rPr dirty="0"/>
              <a:t>shields</a:t>
            </a:r>
            <a:r>
              <a:rPr dirty="0" spc="-95"/>
              <a:t> </a:t>
            </a:r>
            <a:r>
              <a:rPr dirty="0"/>
              <a:t>and</a:t>
            </a:r>
            <a:r>
              <a:rPr dirty="0" spc="-90"/>
              <a:t> </a:t>
            </a:r>
            <a:r>
              <a:rPr dirty="0"/>
              <a:t>boxes,</a:t>
            </a:r>
            <a:r>
              <a:rPr dirty="0" spc="-120"/>
              <a:t> </a:t>
            </a:r>
            <a:r>
              <a:rPr dirty="0"/>
              <a:t>if</a:t>
            </a:r>
            <a:r>
              <a:rPr dirty="0" spc="-85"/>
              <a:t> </a:t>
            </a:r>
            <a:r>
              <a:rPr dirty="0" spc="-10"/>
              <a:t>installed </a:t>
            </a:r>
            <a:r>
              <a:rPr dirty="0" spc="-20"/>
              <a:t>correctly,</a:t>
            </a:r>
            <a:r>
              <a:rPr dirty="0" spc="-95"/>
              <a:t> </a:t>
            </a:r>
            <a:r>
              <a:rPr dirty="0"/>
              <a:t>are</a:t>
            </a:r>
            <a:r>
              <a:rPr dirty="0" spc="-100"/>
              <a:t> </a:t>
            </a:r>
            <a:r>
              <a:rPr dirty="0"/>
              <a:t>designed</a:t>
            </a:r>
            <a:r>
              <a:rPr dirty="0" spc="-90"/>
              <a:t> </a:t>
            </a:r>
            <a:r>
              <a:rPr dirty="0"/>
              <a:t>to</a:t>
            </a:r>
            <a:r>
              <a:rPr dirty="0" spc="-90"/>
              <a:t> </a:t>
            </a:r>
            <a:r>
              <a:rPr dirty="0" spc="-10"/>
              <a:t>protect </a:t>
            </a:r>
            <a:r>
              <a:rPr dirty="0"/>
              <a:t>workers</a:t>
            </a:r>
            <a:r>
              <a:rPr dirty="0" spc="-55"/>
              <a:t> </a:t>
            </a:r>
            <a:r>
              <a:rPr dirty="0"/>
              <a:t>from</a:t>
            </a:r>
            <a:r>
              <a:rPr dirty="0" spc="-45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forces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30"/>
              <a:t> </a:t>
            </a:r>
            <a:r>
              <a:rPr dirty="0"/>
              <a:t>a</a:t>
            </a:r>
            <a:r>
              <a:rPr dirty="0" spc="-45"/>
              <a:t> </a:t>
            </a:r>
            <a:r>
              <a:rPr dirty="0" spc="-30"/>
              <a:t>cave-</a:t>
            </a:r>
            <a:r>
              <a:rPr dirty="0" spc="-25"/>
              <a:t>in</a:t>
            </a:r>
          </a:p>
          <a:p>
            <a:pPr marL="582930" marR="508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583565" algn="l"/>
              </a:tabLst>
            </a:pPr>
            <a:r>
              <a:rPr dirty="0"/>
              <a:t>In</a:t>
            </a:r>
            <a:r>
              <a:rPr dirty="0" spc="-50"/>
              <a:t> </a:t>
            </a:r>
            <a:r>
              <a:rPr dirty="0"/>
              <a:t>order</a:t>
            </a:r>
            <a:r>
              <a:rPr dirty="0" spc="-55"/>
              <a:t> </a:t>
            </a:r>
            <a:r>
              <a:rPr dirty="0"/>
              <a:t>for</a:t>
            </a:r>
            <a:r>
              <a:rPr dirty="0" spc="-40"/>
              <a:t> </a:t>
            </a:r>
            <a:r>
              <a:rPr dirty="0"/>
              <a:t>the</a:t>
            </a:r>
            <a:r>
              <a:rPr dirty="0" spc="-40"/>
              <a:t> </a:t>
            </a:r>
            <a:r>
              <a:rPr dirty="0"/>
              <a:t>shield</a:t>
            </a:r>
            <a:r>
              <a:rPr dirty="0" spc="-30"/>
              <a:t> </a:t>
            </a:r>
            <a:r>
              <a:rPr dirty="0"/>
              <a:t>to</a:t>
            </a:r>
            <a:r>
              <a:rPr dirty="0" spc="-35"/>
              <a:t> </a:t>
            </a:r>
            <a:r>
              <a:rPr dirty="0"/>
              <a:t>do</a:t>
            </a:r>
            <a:r>
              <a:rPr dirty="0" spc="-45"/>
              <a:t> </a:t>
            </a:r>
            <a:r>
              <a:rPr dirty="0"/>
              <a:t>its</a:t>
            </a:r>
            <a:r>
              <a:rPr dirty="0" spc="-45"/>
              <a:t> </a:t>
            </a:r>
            <a:r>
              <a:rPr dirty="0" spc="-20"/>
              <a:t>job, </a:t>
            </a:r>
            <a:r>
              <a:rPr dirty="0"/>
              <a:t>you</a:t>
            </a:r>
            <a:r>
              <a:rPr dirty="0" spc="-60"/>
              <a:t> </a:t>
            </a:r>
            <a:r>
              <a:rPr dirty="0"/>
              <a:t>must</a:t>
            </a:r>
            <a:r>
              <a:rPr dirty="0" spc="-45"/>
              <a:t> </a:t>
            </a:r>
            <a:r>
              <a:rPr dirty="0"/>
              <a:t>stay</a:t>
            </a:r>
            <a:r>
              <a:rPr dirty="0" spc="-45"/>
              <a:t> </a:t>
            </a:r>
            <a:r>
              <a:rPr dirty="0"/>
              <a:t>within</a:t>
            </a:r>
            <a:r>
              <a:rPr dirty="0" spc="-40"/>
              <a:t> </a:t>
            </a:r>
            <a:r>
              <a:rPr dirty="0"/>
              <a:t>the</a:t>
            </a:r>
            <a:r>
              <a:rPr dirty="0" spc="-50"/>
              <a:t> </a:t>
            </a:r>
            <a:r>
              <a:rPr dirty="0" spc="-10"/>
              <a:t>protection </a:t>
            </a:r>
            <a:r>
              <a:rPr dirty="0"/>
              <a:t>of</a:t>
            </a:r>
            <a:r>
              <a:rPr dirty="0" spc="-65"/>
              <a:t> </a:t>
            </a:r>
            <a:r>
              <a:rPr dirty="0"/>
              <a:t>the</a:t>
            </a:r>
            <a:r>
              <a:rPr dirty="0" spc="-65"/>
              <a:t> </a:t>
            </a:r>
            <a:r>
              <a:rPr dirty="0"/>
              <a:t>shield</a:t>
            </a:r>
            <a:r>
              <a:rPr dirty="0" spc="-60"/>
              <a:t> </a:t>
            </a:r>
            <a:r>
              <a:rPr dirty="0"/>
              <a:t>even</a:t>
            </a:r>
            <a:r>
              <a:rPr dirty="0" spc="-80"/>
              <a:t> </a:t>
            </a:r>
            <a:r>
              <a:rPr dirty="0"/>
              <a:t>when</a:t>
            </a:r>
            <a:r>
              <a:rPr dirty="0" spc="-70"/>
              <a:t> </a:t>
            </a:r>
            <a:r>
              <a:rPr dirty="0"/>
              <a:t>entering</a:t>
            </a:r>
            <a:r>
              <a:rPr dirty="0" spc="-70"/>
              <a:t> </a:t>
            </a:r>
            <a:r>
              <a:rPr dirty="0" spc="-25"/>
              <a:t>and </a:t>
            </a:r>
            <a:r>
              <a:rPr dirty="0" spc="-10"/>
              <a:t>exiting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14134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Falls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5208" y="1860295"/>
            <a:ext cx="3936365" cy="3119120"/>
            <a:chOff x="4585208" y="1860295"/>
            <a:chExt cx="3936365" cy="3119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7908" y="1872996"/>
              <a:ext cx="3910583" cy="309370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91558" y="1866645"/>
              <a:ext cx="3923665" cy="3106420"/>
            </a:xfrm>
            <a:custGeom>
              <a:avLst/>
              <a:gdLst/>
              <a:ahLst/>
              <a:cxnLst/>
              <a:rect l="l" t="t" r="r" b="b"/>
              <a:pathLst>
                <a:path w="3923665" h="3106420">
                  <a:moveTo>
                    <a:pt x="0" y="0"/>
                  </a:moveTo>
                  <a:lnTo>
                    <a:pt x="3923284" y="0"/>
                  </a:lnTo>
                  <a:lnTo>
                    <a:pt x="3923284" y="3106420"/>
                  </a:lnTo>
                  <a:lnTo>
                    <a:pt x="0" y="31064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353059" y="1860295"/>
            <a:ext cx="3930015" cy="3119120"/>
            <a:chOff x="353059" y="1860295"/>
            <a:chExt cx="3930015" cy="31191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1872995"/>
              <a:ext cx="3904487" cy="309371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59409" y="1866645"/>
              <a:ext cx="3917315" cy="3106420"/>
            </a:xfrm>
            <a:custGeom>
              <a:avLst/>
              <a:gdLst/>
              <a:ahLst/>
              <a:cxnLst/>
              <a:rect l="l" t="t" r="r" b="b"/>
              <a:pathLst>
                <a:path w="3917315" h="3106420">
                  <a:moveTo>
                    <a:pt x="0" y="0"/>
                  </a:moveTo>
                  <a:lnTo>
                    <a:pt x="3917188" y="0"/>
                  </a:lnTo>
                  <a:lnTo>
                    <a:pt x="3917188" y="3106420"/>
                  </a:lnTo>
                  <a:lnTo>
                    <a:pt x="0" y="31064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59414" y="3033692"/>
              <a:ext cx="616585" cy="496570"/>
            </a:xfrm>
            <a:custGeom>
              <a:avLst/>
              <a:gdLst/>
              <a:ahLst/>
              <a:cxnLst/>
              <a:rect l="l" t="t" r="r" b="b"/>
              <a:pathLst>
                <a:path w="616585" h="496570">
                  <a:moveTo>
                    <a:pt x="523659" y="0"/>
                  </a:moveTo>
                  <a:lnTo>
                    <a:pt x="91833" y="289128"/>
                  </a:lnTo>
                  <a:lnTo>
                    <a:pt x="45618" y="220116"/>
                  </a:lnTo>
                  <a:lnTo>
                    <a:pt x="0" y="450570"/>
                  </a:lnTo>
                  <a:lnTo>
                    <a:pt x="230454" y="496176"/>
                  </a:lnTo>
                  <a:lnTo>
                    <a:pt x="184251" y="427164"/>
                  </a:lnTo>
                  <a:lnTo>
                    <a:pt x="616077" y="138036"/>
                  </a:lnTo>
                  <a:lnTo>
                    <a:pt x="52365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483115" y="5171941"/>
            <a:ext cx="17907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Safe</a:t>
            </a:r>
            <a:r>
              <a:rPr dirty="0" sz="2000" spc="-5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Alternative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3758958" y="588690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85545">
              <a:lnSpc>
                <a:spcPct val="100000"/>
              </a:lnSpc>
              <a:spcBef>
                <a:spcPts val="95"/>
              </a:spcBef>
            </a:pPr>
            <a:r>
              <a:rPr dirty="0"/>
              <a:t>Adjacent</a:t>
            </a:r>
            <a:r>
              <a:rPr dirty="0" spc="-160"/>
              <a:t> </a:t>
            </a:r>
            <a:r>
              <a:rPr dirty="0" spc="-10"/>
              <a:t>Structures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79297"/>
            <a:ext cx="3591560" cy="44634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127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Structures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become </a:t>
            </a:r>
            <a:r>
              <a:rPr dirty="0" sz="2800">
                <a:latin typeface="Tahoma"/>
                <a:cs typeface="Tahoma"/>
              </a:rPr>
              <a:t>unstable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earth </a:t>
            </a:r>
            <a:r>
              <a:rPr dirty="0" sz="2800">
                <a:latin typeface="Tahoma"/>
                <a:cs typeface="Tahoma"/>
              </a:rPr>
              <a:t>next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them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is </a:t>
            </a:r>
            <a:r>
              <a:rPr dirty="0" sz="2800" spc="-10">
                <a:latin typeface="Tahoma"/>
                <a:cs typeface="Tahoma"/>
              </a:rPr>
              <a:t>removed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30">
                <a:latin typeface="Tahoma"/>
                <a:cs typeface="Tahoma"/>
              </a:rPr>
              <a:t>safety,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they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supported</a:t>
            </a:r>
            <a:endParaRPr sz="2800">
              <a:latin typeface="Tahoma"/>
              <a:cs typeface="Tahoma"/>
            </a:endParaRPr>
          </a:p>
          <a:p>
            <a:pPr marL="355600" marR="6731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ensure </a:t>
            </a:r>
            <a:r>
              <a:rPr dirty="0" sz="2800">
                <a:latin typeface="Tahoma"/>
                <a:cs typeface="Tahoma"/>
              </a:rPr>
              <a:t>precautions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are </a:t>
            </a:r>
            <a:r>
              <a:rPr dirty="0" sz="2800" spc="-10">
                <a:latin typeface="Tahoma"/>
                <a:cs typeface="Tahoma"/>
              </a:rPr>
              <a:t>implemented.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330700" y="1739900"/>
            <a:ext cx="4015740" cy="3149600"/>
            <a:chOff x="4330700" y="1739900"/>
            <a:chExt cx="4015740" cy="3149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3400" y="1752600"/>
              <a:ext cx="3989819" cy="31241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337050" y="1746250"/>
              <a:ext cx="4003040" cy="3136900"/>
            </a:xfrm>
            <a:custGeom>
              <a:avLst/>
              <a:gdLst/>
              <a:ahLst/>
              <a:cxnLst/>
              <a:rect l="l" t="t" r="r" b="b"/>
              <a:pathLst>
                <a:path w="4003040" h="3136900">
                  <a:moveTo>
                    <a:pt x="0" y="0"/>
                  </a:moveTo>
                  <a:lnTo>
                    <a:pt x="4002532" y="0"/>
                  </a:lnTo>
                  <a:lnTo>
                    <a:pt x="4002532" y="3136900"/>
                  </a:lnTo>
                  <a:lnTo>
                    <a:pt x="0" y="31369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80440">
              <a:lnSpc>
                <a:spcPct val="100000"/>
              </a:lnSpc>
              <a:spcBef>
                <a:spcPts val="95"/>
              </a:spcBef>
            </a:pPr>
            <a:r>
              <a:rPr dirty="0"/>
              <a:t>Underground</a:t>
            </a:r>
            <a:r>
              <a:rPr dirty="0" spc="-175"/>
              <a:t> </a:t>
            </a:r>
            <a:r>
              <a:rPr dirty="0" spc="-10"/>
              <a:t>Utilities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36980" y="1130300"/>
            <a:ext cx="6243320" cy="4688840"/>
            <a:chOff x="1236980" y="1130300"/>
            <a:chExt cx="6243320" cy="46888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9680" y="1143000"/>
              <a:ext cx="6217919" cy="466343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43330" y="1136650"/>
              <a:ext cx="6230620" cy="4676140"/>
            </a:xfrm>
            <a:custGeom>
              <a:avLst/>
              <a:gdLst/>
              <a:ahLst/>
              <a:cxnLst/>
              <a:rect l="l" t="t" r="r" b="b"/>
              <a:pathLst>
                <a:path w="6230620" h="4676140">
                  <a:moveTo>
                    <a:pt x="0" y="0"/>
                  </a:moveTo>
                  <a:lnTo>
                    <a:pt x="6230620" y="0"/>
                  </a:lnTo>
                  <a:lnTo>
                    <a:pt x="6230620" y="4676140"/>
                  </a:lnTo>
                  <a:lnTo>
                    <a:pt x="0" y="467614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577339" y="4584191"/>
            <a:ext cx="5737860" cy="923925"/>
          </a:xfrm>
          <a:prstGeom prst="rect">
            <a:avLst/>
          </a:prstGeom>
          <a:solidFill>
            <a:srgbClr val="C5D9F0"/>
          </a:solidFill>
          <a:ln w="12700">
            <a:solidFill>
              <a:srgbClr val="000000"/>
            </a:solidFill>
          </a:ln>
        </p:spPr>
        <p:txBody>
          <a:bodyPr wrap="square" lIns="0" tIns="29845" rIns="0" bIns="0" rtlCol="0" vert="horz">
            <a:spAutoFit/>
          </a:bodyPr>
          <a:lstStyle/>
          <a:p>
            <a:pPr marL="91440" marR="187960">
              <a:lnSpc>
                <a:spcPct val="100000"/>
              </a:lnSpc>
              <a:spcBef>
                <a:spcPts val="235"/>
              </a:spcBef>
            </a:pPr>
            <a:r>
              <a:rPr dirty="0" sz="1800">
                <a:latin typeface="Calibri"/>
                <a:cs typeface="Calibri"/>
              </a:rPr>
              <a:t>As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required,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this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worker’s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employer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used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their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state’s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one </a:t>
            </a:r>
            <a:r>
              <a:rPr dirty="0" sz="1800">
                <a:latin typeface="Calibri"/>
                <a:cs typeface="Calibri"/>
              </a:rPr>
              <a:t>call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system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to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locate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under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ground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utilities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before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breaking </a:t>
            </a:r>
            <a:r>
              <a:rPr dirty="0" sz="1800">
                <a:latin typeface="Calibri"/>
                <a:cs typeface="Calibri"/>
              </a:rPr>
              <a:t>ground.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Now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he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is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hand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digging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to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find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the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exact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location.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3758958" y="5886905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5415" y="1816100"/>
            <a:ext cx="3948176" cy="3454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545080">
              <a:lnSpc>
                <a:spcPct val="100000"/>
              </a:lnSpc>
              <a:spcBef>
                <a:spcPts val="95"/>
              </a:spcBef>
            </a:pPr>
            <a:r>
              <a:rPr dirty="0"/>
              <a:t>Spoil</a:t>
            </a:r>
            <a:r>
              <a:rPr dirty="0" spc="-55"/>
              <a:t> </a:t>
            </a:r>
            <a:r>
              <a:rPr dirty="0" spc="-20"/>
              <a:t>Pile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96900" y="1816100"/>
            <a:ext cx="3648075" cy="3454400"/>
            <a:chOff x="596900" y="1816100"/>
            <a:chExt cx="3648075" cy="34544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828800"/>
              <a:ext cx="3622547" cy="3428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3250" y="1822450"/>
              <a:ext cx="3635375" cy="3441700"/>
            </a:xfrm>
            <a:custGeom>
              <a:avLst/>
              <a:gdLst/>
              <a:ahLst/>
              <a:cxnLst/>
              <a:rect l="l" t="t" r="r" b="b"/>
              <a:pathLst>
                <a:path w="3635375" h="3441700">
                  <a:moveTo>
                    <a:pt x="0" y="0"/>
                  </a:moveTo>
                  <a:lnTo>
                    <a:pt x="3635248" y="0"/>
                  </a:lnTo>
                  <a:lnTo>
                    <a:pt x="3635248" y="3441700"/>
                  </a:lnTo>
                  <a:lnTo>
                    <a:pt x="0" y="34417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606667" y="2526578"/>
              <a:ext cx="490220" cy="622935"/>
            </a:xfrm>
            <a:custGeom>
              <a:avLst/>
              <a:gdLst/>
              <a:ahLst/>
              <a:cxnLst/>
              <a:rect l="l" t="t" r="r" b="b"/>
              <a:pathLst>
                <a:path w="490219" h="622935">
                  <a:moveTo>
                    <a:pt x="139903" y="0"/>
                  </a:moveTo>
                  <a:lnTo>
                    <a:pt x="0" y="89560"/>
                  </a:lnTo>
                  <a:lnTo>
                    <a:pt x="280212" y="527240"/>
                  </a:lnTo>
                  <a:lnTo>
                    <a:pt x="210261" y="572020"/>
                  </a:lnTo>
                  <a:lnTo>
                    <a:pt x="439724" y="622350"/>
                  </a:lnTo>
                  <a:lnTo>
                    <a:pt x="490067" y="392887"/>
                  </a:lnTo>
                  <a:lnTo>
                    <a:pt x="420116" y="437667"/>
                  </a:lnTo>
                  <a:lnTo>
                    <a:pt x="1399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403340" y="3980179"/>
            <a:ext cx="9302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Minimum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3758958" y="5886905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21765">
              <a:lnSpc>
                <a:spcPct val="100000"/>
              </a:lnSpc>
              <a:spcBef>
                <a:spcPts val="95"/>
              </a:spcBef>
            </a:pPr>
            <a:r>
              <a:rPr dirty="0"/>
              <a:t>Mobile</a:t>
            </a:r>
            <a:r>
              <a:rPr dirty="0" spc="-105"/>
              <a:t> </a:t>
            </a:r>
            <a:r>
              <a:rPr dirty="0" spc="-10"/>
              <a:t>Equipment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58216" y="1284224"/>
            <a:ext cx="4064000" cy="3004820"/>
            <a:chOff x="458216" y="1284224"/>
            <a:chExt cx="4064000" cy="30048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0916" y="1296924"/>
              <a:ext cx="4038599" cy="297940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64566" y="1290574"/>
              <a:ext cx="4051300" cy="2992120"/>
            </a:xfrm>
            <a:custGeom>
              <a:avLst/>
              <a:gdLst/>
              <a:ahLst/>
              <a:cxnLst/>
              <a:rect l="l" t="t" r="r" b="b"/>
              <a:pathLst>
                <a:path w="4051300" h="2992120">
                  <a:moveTo>
                    <a:pt x="0" y="0"/>
                  </a:moveTo>
                  <a:lnTo>
                    <a:pt x="4051300" y="0"/>
                  </a:lnTo>
                  <a:lnTo>
                    <a:pt x="4051300" y="2992120"/>
                  </a:lnTo>
                  <a:lnTo>
                    <a:pt x="0" y="29921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707128" y="2501900"/>
            <a:ext cx="3960495" cy="2623820"/>
            <a:chOff x="4707128" y="2501900"/>
            <a:chExt cx="3960495" cy="26238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9828" y="2514600"/>
              <a:ext cx="3934967" cy="259841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713478" y="2508250"/>
              <a:ext cx="3947795" cy="2611120"/>
            </a:xfrm>
            <a:custGeom>
              <a:avLst/>
              <a:gdLst/>
              <a:ahLst/>
              <a:cxnLst/>
              <a:rect l="l" t="t" r="r" b="b"/>
              <a:pathLst>
                <a:path w="3947795" h="2611120">
                  <a:moveTo>
                    <a:pt x="0" y="0"/>
                  </a:moveTo>
                  <a:lnTo>
                    <a:pt x="3947668" y="0"/>
                  </a:lnTo>
                  <a:lnTo>
                    <a:pt x="3947668" y="2611120"/>
                  </a:lnTo>
                  <a:lnTo>
                    <a:pt x="0" y="26111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5799890" y="5430039"/>
            <a:ext cx="179006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Safe</a:t>
            </a:r>
            <a:r>
              <a:rPr dirty="0" sz="2000" spc="-5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Alternative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758958" y="588690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8435">
              <a:lnSpc>
                <a:spcPct val="100000"/>
              </a:lnSpc>
              <a:spcBef>
                <a:spcPts val="95"/>
              </a:spcBef>
            </a:pPr>
            <a:r>
              <a:rPr dirty="0"/>
              <a:t>Vehicular</a:t>
            </a:r>
            <a:r>
              <a:rPr dirty="0" spc="-90"/>
              <a:t> </a:t>
            </a:r>
            <a:r>
              <a:rPr dirty="0"/>
              <a:t>or</a:t>
            </a:r>
            <a:r>
              <a:rPr dirty="0" spc="-125"/>
              <a:t> </a:t>
            </a:r>
            <a:r>
              <a:rPr dirty="0"/>
              <a:t>Traffic</a:t>
            </a:r>
            <a:r>
              <a:rPr dirty="0" spc="-100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92480" y="1286256"/>
            <a:ext cx="3040380" cy="4232275"/>
            <a:chOff x="792480" y="1286256"/>
            <a:chExt cx="3040380" cy="423227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2480" y="1286256"/>
              <a:ext cx="3040379" cy="42321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1331976"/>
              <a:ext cx="2895599" cy="40873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28675" y="1322451"/>
              <a:ext cx="2914650" cy="4106545"/>
            </a:xfrm>
            <a:custGeom>
              <a:avLst/>
              <a:gdLst/>
              <a:ahLst/>
              <a:cxnLst/>
              <a:rect l="l" t="t" r="r" b="b"/>
              <a:pathLst>
                <a:path w="2914650" h="4106545">
                  <a:moveTo>
                    <a:pt x="0" y="0"/>
                  </a:moveTo>
                  <a:lnTo>
                    <a:pt x="2914650" y="0"/>
                  </a:lnTo>
                  <a:lnTo>
                    <a:pt x="2914650" y="4106417"/>
                  </a:lnTo>
                  <a:lnTo>
                    <a:pt x="0" y="4106417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4003547" y="1286255"/>
            <a:ext cx="4391025" cy="4445000"/>
            <a:chOff x="4003547" y="1286255"/>
            <a:chExt cx="4391025" cy="444500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03547" y="1286255"/>
              <a:ext cx="4390643" cy="31013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9267" y="1331976"/>
              <a:ext cx="4237405" cy="295655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039742" y="1322450"/>
              <a:ext cx="4265295" cy="2975610"/>
            </a:xfrm>
            <a:custGeom>
              <a:avLst/>
              <a:gdLst/>
              <a:ahLst/>
              <a:cxnLst/>
              <a:rect l="l" t="t" r="r" b="b"/>
              <a:pathLst>
                <a:path w="4265295" h="2975610">
                  <a:moveTo>
                    <a:pt x="0" y="0"/>
                  </a:moveTo>
                  <a:lnTo>
                    <a:pt x="4264914" y="0"/>
                  </a:lnTo>
                  <a:lnTo>
                    <a:pt x="4264914" y="2975610"/>
                  </a:lnTo>
                  <a:lnTo>
                    <a:pt x="0" y="2975610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0799" y="3521964"/>
              <a:ext cx="1690115" cy="2196083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394449" y="3515613"/>
              <a:ext cx="1703070" cy="2209165"/>
            </a:xfrm>
            <a:custGeom>
              <a:avLst/>
              <a:gdLst/>
              <a:ahLst/>
              <a:cxnLst/>
              <a:rect l="l" t="t" r="r" b="b"/>
              <a:pathLst>
                <a:path w="1703070" h="2209165">
                  <a:moveTo>
                    <a:pt x="0" y="0"/>
                  </a:moveTo>
                  <a:lnTo>
                    <a:pt x="1702816" y="0"/>
                  </a:lnTo>
                  <a:lnTo>
                    <a:pt x="1702816" y="2208784"/>
                  </a:lnTo>
                  <a:lnTo>
                    <a:pt x="0" y="220878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758958" y="588690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73200" y="1009903"/>
            <a:ext cx="6197600" cy="4688840"/>
            <a:chOff x="1473200" y="1009903"/>
            <a:chExt cx="6197600" cy="468884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3200" y="1009903"/>
              <a:ext cx="6197600" cy="468884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239768" y="1452384"/>
              <a:ext cx="1666875" cy="1224915"/>
            </a:xfrm>
            <a:custGeom>
              <a:avLst/>
              <a:gdLst/>
              <a:ahLst/>
              <a:cxnLst/>
              <a:rect l="l" t="t" r="r" b="b"/>
              <a:pathLst>
                <a:path w="1666875" h="1224914">
                  <a:moveTo>
                    <a:pt x="332232" y="166116"/>
                  </a:moveTo>
                  <a:lnTo>
                    <a:pt x="166116" y="0"/>
                  </a:lnTo>
                  <a:lnTo>
                    <a:pt x="0" y="166116"/>
                  </a:lnTo>
                  <a:lnTo>
                    <a:pt x="83058" y="166116"/>
                  </a:lnTo>
                  <a:lnTo>
                    <a:pt x="83058" y="685800"/>
                  </a:lnTo>
                  <a:lnTo>
                    <a:pt x="249174" y="685800"/>
                  </a:lnTo>
                  <a:lnTo>
                    <a:pt x="249174" y="166116"/>
                  </a:lnTo>
                  <a:lnTo>
                    <a:pt x="332232" y="166116"/>
                  </a:lnTo>
                  <a:close/>
                </a:path>
                <a:path w="1666875" h="1224914">
                  <a:moveTo>
                    <a:pt x="1666684" y="694778"/>
                  </a:moveTo>
                  <a:lnTo>
                    <a:pt x="1493469" y="536079"/>
                  </a:lnTo>
                  <a:lnTo>
                    <a:pt x="1334770" y="709307"/>
                  </a:lnTo>
                  <a:lnTo>
                    <a:pt x="1417751" y="705675"/>
                  </a:lnTo>
                  <a:lnTo>
                    <a:pt x="1440472" y="1224864"/>
                  </a:lnTo>
                  <a:lnTo>
                    <a:pt x="1606423" y="1217599"/>
                  </a:lnTo>
                  <a:lnTo>
                    <a:pt x="1583702" y="698411"/>
                  </a:lnTo>
                  <a:lnTo>
                    <a:pt x="1666684" y="69477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49780">
              <a:lnSpc>
                <a:spcPct val="100000"/>
              </a:lnSpc>
              <a:spcBef>
                <a:spcPts val="95"/>
              </a:spcBef>
            </a:pPr>
            <a:r>
              <a:rPr dirty="0"/>
              <a:t>Falling</a:t>
            </a:r>
            <a:r>
              <a:rPr dirty="0" spc="-90"/>
              <a:t> </a:t>
            </a:r>
            <a:r>
              <a:rPr dirty="0" spc="-10"/>
              <a:t>Loads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4221479" y="4853940"/>
            <a:ext cx="3054350" cy="3689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2984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35"/>
              </a:spcBef>
            </a:pPr>
            <a:r>
              <a:rPr dirty="0" sz="1800">
                <a:latin typeface="Calibri"/>
                <a:cs typeface="Calibri"/>
              </a:rPr>
              <a:t>Do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you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see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any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other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hazards?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758958" y="5886905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223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Hazardous</a:t>
            </a:r>
            <a:r>
              <a:rPr dirty="0" spc="-160"/>
              <a:t> </a:t>
            </a:r>
            <a:r>
              <a:rPr dirty="0" spc="-10"/>
              <a:t>Atmospheres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369567" y="1095247"/>
            <a:ext cx="6263640" cy="4688840"/>
            <a:chOff x="1369567" y="1095247"/>
            <a:chExt cx="6263640" cy="46888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2268" y="1107947"/>
              <a:ext cx="6237731" cy="466343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375917" y="1101597"/>
              <a:ext cx="6250940" cy="4676140"/>
            </a:xfrm>
            <a:custGeom>
              <a:avLst/>
              <a:gdLst/>
              <a:ahLst/>
              <a:cxnLst/>
              <a:rect l="l" t="t" r="r" b="b"/>
              <a:pathLst>
                <a:path w="6250940" h="4676140">
                  <a:moveTo>
                    <a:pt x="0" y="0"/>
                  </a:moveTo>
                  <a:lnTo>
                    <a:pt x="6250432" y="0"/>
                  </a:lnTo>
                  <a:lnTo>
                    <a:pt x="6250432" y="4676140"/>
                  </a:lnTo>
                  <a:lnTo>
                    <a:pt x="0" y="467614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276587" y="1981199"/>
              <a:ext cx="3241675" cy="1687830"/>
            </a:xfrm>
            <a:custGeom>
              <a:avLst/>
              <a:gdLst/>
              <a:ahLst/>
              <a:cxnLst/>
              <a:rect l="l" t="t" r="r" b="b"/>
              <a:pathLst>
                <a:path w="3241675" h="1687829">
                  <a:moveTo>
                    <a:pt x="685800" y="83058"/>
                  </a:moveTo>
                  <a:lnTo>
                    <a:pt x="166116" y="83058"/>
                  </a:lnTo>
                  <a:lnTo>
                    <a:pt x="166116" y="0"/>
                  </a:lnTo>
                  <a:lnTo>
                    <a:pt x="0" y="166116"/>
                  </a:lnTo>
                  <a:lnTo>
                    <a:pt x="166116" y="332232"/>
                  </a:lnTo>
                  <a:lnTo>
                    <a:pt x="166116" y="249174"/>
                  </a:lnTo>
                  <a:lnTo>
                    <a:pt x="685800" y="249174"/>
                  </a:lnTo>
                  <a:lnTo>
                    <a:pt x="685800" y="83058"/>
                  </a:lnTo>
                  <a:close/>
                </a:path>
                <a:path w="3241675" h="1687829">
                  <a:moveTo>
                    <a:pt x="3241421" y="1249578"/>
                  </a:moveTo>
                  <a:lnTo>
                    <a:pt x="3121406" y="1134719"/>
                  </a:lnTo>
                  <a:lnTo>
                    <a:pt x="2762097" y="1510182"/>
                  </a:lnTo>
                  <a:lnTo>
                    <a:pt x="2702090" y="1452753"/>
                  </a:lnTo>
                  <a:lnTo>
                    <a:pt x="2707246" y="1687614"/>
                  </a:lnTo>
                  <a:lnTo>
                    <a:pt x="2942120" y="1682457"/>
                  </a:lnTo>
                  <a:lnTo>
                    <a:pt x="2882112" y="1625028"/>
                  </a:lnTo>
                  <a:lnTo>
                    <a:pt x="3241421" y="124957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758958" y="5886905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29665">
              <a:lnSpc>
                <a:spcPct val="100000"/>
              </a:lnSpc>
              <a:spcBef>
                <a:spcPts val="95"/>
              </a:spcBef>
            </a:pPr>
            <a:r>
              <a:rPr dirty="0"/>
              <a:t>Water</a:t>
            </a:r>
            <a:r>
              <a:rPr dirty="0" spc="-110"/>
              <a:t> </a:t>
            </a:r>
            <a:r>
              <a:rPr dirty="0" spc="-10"/>
              <a:t>Accumulation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4100" y="2654300"/>
            <a:ext cx="3835400" cy="296062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55168" y="1435100"/>
            <a:ext cx="3811270" cy="2961005"/>
            <a:chOff x="455168" y="1435100"/>
            <a:chExt cx="3811270" cy="29610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906" y="1447800"/>
              <a:ext cx="3785577" cy="29352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61518" y="1441450"/>
              <a:ext cx="3798570" cy="2948305"/>
            </a:xfrm>
            <a:custGeom>
              <a:avLst/>
              <a:gdLst/>
              <a:ahLst/>
              <a:cxnLst/>
              <a:rect l="l" t="t" r="r" b="b"/>
              <a:pathLst>
                <a:path w="3798570" h="2948304">
                  <a:moveTo>
                    <a:pt x="0" y="0"/>
                  </a:moveTo>
                  <a:lnTo>
                    <a:pt x="3798315" y="0"/>
                  </a:lnTo>
                  <a:lnTo>
                    <a:pt x="3798315" y="2947924"/>
                  </a:lnTo>
                  <a:lnTo>
                    <a:pt x="0" y="294792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324652" y="2247653"/>
              <a:ext cx="539750" cy="553085"/>
            </a:xfrm>
            <a:custGeom>
              <a:avLst/>
              <a:gdLst/>
              <a:ahLst/>
              <a:cxnLst/>
              <a:rect l="l" t="t" r="r" b="b"/>
              <a:pathLst>
                <a:path w="539750" h="553085">
                  <a:moveTo>
                    <a:pt x="419315" y="0"/>
                  </a:moveTo>
                  <a:lnTo>
                    <a:pt x="60007" y="375462"/>
                  </a:lnTo>
                  <a:lnTo>
                    <a:pt x="0" y="318033"/>
                  </a:lnTo>
                  <a:lnTo>
                    <a:pt x="5156" y="552894"/>
                  </a:lnTo>
                  <a:lnTo>
                    <a:pt x="240029" y="547738"/>
                  </a:lnTo>
                  <a:lnTo>
                    <a:pt x="180022" y="490308"/>
                  </a:lnTo>
                  <a:lnTo>
                    <a:pt x="539330" y="114858"/>
                  </a:lnTo>
                  <a:lnTo>
                    <a:pt x="4193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3758958" y="588690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885314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Access/Egress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4500" y="1793239"/>
            <a:ext cx="3606800" cy="3957320"/>
            <a:chOff x="444500" y="1793239"/>
            <a:chExt cx="3606800" cy="39573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805940"/>
              <a:ext cx="3581387" cy="393191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0850" y="1799589"/>
              <a:ext cx="3594100" cy="3944620"/>
            </a:xfrm>
            <a:custGeom>
              <a:avLst/>
              <a:gdLst/>
              <a:ahLst/>
              <a:cxnLst/>
              <a:rect l="l" t="t" r="r" b="b"/>
              <a:pathLst>
                <a:path w="3594100" h="3944620">
                  <a:moveTo>
                    <a:pt x="0" y="0"/>
                  </a:moveTo>
                  <a:lnTo>
                    <a:pt x="3594100" y="0"/>
                  </a:lnTo>
                  <a:lnTo>
                    <a:pt x="3594100" y="3944620"/>
                  </a:lnTo>
                  <a:lnTo>
                    <a:pt x="0" y="39446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288028" y="1802383"/>
            <a:ext cx="4530725" cy="3957320"/>
            <a:chOff x="4288028" y="1802383"/>
            <a:chExt cx="4530725" cy="39573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00728" y="1815084"/>
              <a:ext cx="4504943" cy="393191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294378" y="1808733"/>
              <a:ext cx="4518025" cy="3944620"/>
            </a:xfrm>
            <a:custGeom>
              <a:avLst/>
              <a:gdLst/>
              <a:ahLst/>
              <a:cxnLst/>
              <a:rect l="l" t="t" r="r" b="b"/>
              <a:pathLst>
                <a:path w="4518025" h="3944620">
                  <a:moveTo>
                    <a:pt x="0" y="0"/>
                  </a:moveTo>
                  <a:lnTo>
                    <a:pt x="4517644" y="0"/>
                  </a:lnTo>
                  <a:lnTo>
                    <a:pt x="4517644" y="3944620"/>
                  </a:lnTo>
                  <a:lnTo>
                    <a:pt x="0" y="39446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3758958" y="5886905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71462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Ladders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1667268"/>
            <a:ext cx="7391387" cy="4059923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450465">
              <a:lnSpc>
                <a:spcPct val="100000"/>
              </a:lnSpc>
              <a:spcBef>
                <a:spcPts val="95"/>
              </a:spcBef>
            </a:pPr>
            <a:r>
              <a:rPr dirty="0"/>
              <a:t>Hard</a:t>
            </a:r>
            <a:r>
              <a:rPr dirty="0" spc="-60"/>
              <a:t> </a:t>
            </a:r>
            <a:r>
              <a:rPr dirty="0" spc="-20"/>
              <a:t>Hats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79297"/>
            <a:ext cx="3793490" cy="3097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below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grade, </a:t>
            </a:r>
            <a:r>
              <a:rPr dirty="0" sz="2800">
                <a:latin typeface="Tahoma"/>
                <a:cs typeface="Tahoma"/>
              </a:rPr>
              <a:t>overhead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 exist</a:t>
            </a:r>
            <a:endParaRPr sz="2800">
              <a:latin typeface="Tahoma"/>
              <a:cs typeface="Tahoma"/>
            </a:endParaRPr>
          </a:p>
          <a:p>
            <a:pPr marL="355600" marR="17272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Hard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hats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 </a:t>
            </a:r>
            <a:r>
              <a:rPr dirty="0" sz="2800">
                <a:latin typeface="Tahoma"/>
                <a:cs typeface="Tahoma"/>
              </a:rPr>
              <a:t>worn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excavations </a:t>
            </a:r>
            <a:r>
              <a:rPr dirty="0" sz="2800">
                <a:latin typeface="Tahoma"/>
                <a:cs typeface="Tahoma"/>
              </a:rPr>
              <a:t>because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overhead hazards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95876" y="1793239"/>
            <a:ext cx="4104004" cy="3239770"/>
            <a:chOff x="4595876" y="1793239"/>
            <a:chExt cx="4104004" cy="32397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8576" y="1805940"/>
              <a:ext cx="4078223" cy="321411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602226" y="1799589"/>
              <a:ext cx="4091304" cy="3227070"/>
            </a:xfrm>
            <a:custGeom>
              <a:avLst/>
              <a:gdLst/>
              <a:ahLst/>
              <a:cxnLst/>
              <a:rect l="l" t="t" r="r" b="b"/>
              <a:pathLst>
                <a:path w="4091304" h="3227070">
                  <a:moveTo>
                    <a:pt x="0" y="0"/>
                  </a:moveTo>
                  <a:lnTo>
                    <a:pt x="4090924" y="0"/>
                  </a:lnTo>
                  <a:lnTo>
                    <a:pt x="4090924" y="3226816"/>
                  </a:lnTo>
                  <a:lnTo>
                    <a:pt x="0" y="322681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758958" y="5886905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Responsibilities:</a:t>
            </a:r>
            <a:r>
              <a:rPr dirty="0" sz="4400" spc="-155"/>
              <a:t> </a:t>
            </a:r>
            <a:r>
              <a:rPr dirty="0" sz="4400" spc="-10"/>
              <a:t>Employer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Employers</a:t>
            </a:r>
            <a:r>
              <a:rPr dirty="0" spc="-190"/>
              <a:t> </a:t>
            </a:r>
            <a:r>
              <a:rPr dirty="0" spc="-20"/>
              <a:t>must:</a:t>
            </a:r>
          </a:p>
          <a:p>
            <a:pPr marL="756285" marR="5080" indent="-287020">
              <a:lnSpc>
                <a:spcPct val="100000"/>
              </a:lnSpc>
              <a:spcBef>
                <a:spcPts val="585"/>
              </a:spcBef>
              <a:tabLst>
                <a:tab pos="756285" algn="l"/>
              </a:tabLst>
            </a:pPr>
            <a:r>
              <a:rPr dirty="0" sz="2400" spc="-50">
                <a:latin typeface="Calibri"/>
                <a:cs typeface="Calibri"/>
              </a:rPr>
              <a:t>‒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/>
              <a:t>preplan</a:t>
            </a:r>
            <a:r>
              <a:rPr dirty="0" sz="2400" spc="-40"/>
              <a:t> </a:t>
            </a:r>
            <a:r>
              <a:rPr dirty="0" sz="2400"/>
              <a:t>the</a:t>
            </a:r>
            <a:r>
              <a:rPr dirty="0" sz="2400" spc="-30"/>
              <a:t> </a:t>
            </a:r>
            <a:r>
              <a:rPr dirty="0" sz="2400"/>
              <a:t>work</a:t>
            </a:r>
            <a:r>
              <a:rPr dirty="0" sz="2400" spc="-25"/>
              <a:t> </a:t>
            </a:r>
            <a:r>
              <a:rPr dirty="0" sz="2400"/>
              <a:t>and</a:t>
            </a:r>
            <a:r>
              <a:rPr dirty="0" sz="2400" spc="-25"/>
              <a:t> </a:t>
            </a:r>
            <a:r>
              <a:rPr dirty="0" sz="2400"/>
              <a:t>use</a:t>
            </a:r>
            <a:r>
              <a:rPr dirty="0" sz="2400" spc="-20"/>
              <a:t> </a:t>
            </a:r>
            <a:r>
              <a:rPr dirty="0" sz="2400"/>
              <a:t>the</a:t>
            </a:r>
            <a:r>
              <a:rPr dirty="0" sz="2400" spc="-30"/>
              <a:t> </a:t>
            </a:r>
            <a:r>
              <a:rPr dirty="0" sz="2400" spc="-10"/>
              <a:t>one-</a:t>
            </a:r>
            <a:r>
              <a:rPr dirty="0" sz="2400"/>
              <a:t>call</a:t>
            </a:r>
            <a:r>
              <a:rPr dirty="0" sz="2400" spc="-40"/>
              <a:t> </a:t>
            </a:r>
            <a:r>
              <a:rPr dirty="0" sz="2400"/>
              <a:t>system</a:t>
            </a:r>
            <a:r>
              <a:rPr dirty="0" sz="2400" spc="-20"/>
              <a:t> </a:t>
            </a:r>
            <a:r>
              <a:rPr dirty="0" sz="2400" spc="-25"/>
              <a:t>to </a:t>
            </a:r>
            <a:r>
              <a:rPr dirty="0" sz="2400"/>
              <a:t>identify</a:t>
            </a:r>
            <a:r>
              <a:rPr dirty="0" sz="2400" spc="-75"/>
              <a:t> </a:t>
            </a:r>
            <a:r>
              <a:rPr dirty="0" sz="2400"/>
              <a:t>underground</a:t>
            </a:r>
            <a:r>
              <a:rPr dirty="0" sz="2400" spc="-85"/>
              <a:t> </a:t>
            </a:r>
            <a:r>
              <a:rPr dirty="0" sz="2400" spc="-10"/>
              <a:t>utilities</a:t>
            </a:r>
            <a:endParaRPr sz="2400">
              <a:latin typeface="Calibri"/>
              <a:cs typeface="Calibri"/>
            </a:endParaRPr>
          </a:p>
          <a:p>
            <a:pPr marL="756285" marR="52069" indent="-287020">
              <a:lnSpc>
                <a:spcPct val="100000"/>
              </a:lnSpc>
              <a:spcBef>
                <a:spcPts val="575"/>
              </a:spcBef>
              <a:tabLst>
                <a:tab pos="756285" algn="l"/>
              </a:tabLst>
            </a:pPr>
            <a:r>
              <a:rPr dirty="0" sz="2400" spc="-50">
                <a:latin typeface="Calibri"/>
                <a:cs typeface="Calibri"/>
              </a:rPr>
              <a:t>‒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/>
              <a:t>protect</a:t>
            </a:r>
            <a:r>
              <a:rPr dirty="0" sz="2400" spc="-30"/>
              <a:t> </a:t>
            </a:r>
            <a:r>
              <a:rPr dirty="0" sz="2400"/>
              <a:t>you</a:t>
            </a:r>
            <a:r>
              <a:rPr dirty="0" sz="2400" spc="-20"/>
              <a:t> </a:t>
            </a:r>
            <a:r>
              <a:rPr dirty="0" sz="2400"/>
              <a:t>from</a:t>
            </a:r>
            <a:r>
              <a:rPr dirty="0" sz="2400" spc="-35"/>
              <a:t> </a:t>
            </a:r>
            <a:r>
              <a:rPr dirty="0" sz="2400" spc="-25"/>
              <a:t>cave-</a:t>
            </a:r>
            <a:r>
              <a:rPr dirty="0" sz="2400"/>
              <a:t>ins</a:t>
            </a:r>
            <a:r>
              <a:rPr dirty="0" sz="2400" spc="-5"/>
              <a:t> </a:t>
            </a:r>
            <a:r>
              <a:rPr dirty="0" sz="2400"/>
              <a:t>and</a:t>
            </a:r>
            <a:r>
              <a:rPr dirty="0" sz="2400" spc="-30"/>
              <a:t> </a:t>
            </a:r>
            <a:r>
              <a:rPr dirty="0" sz="2400"/>
              <a:t>other</a:t>
            </a:r>
            <a:r>
              <a:rPr dirty="0" sz="2400" spc="-30"/>
              <a:t> </a:t>
            </a:r>
            <a:r>
              <a:rPr dirty="0" sz="2400" spc="-10"/>
              <a:t>excavation- </a:t>
            </a:r>
            <a:r>
              <a:rPr dirty="0" sz="2400"/>
              <a:t>related</a:t>
            </a:r>
            <a:r>
              <a:rPr dirty="0" sz="2400" spc="-50"/>
              <a:t> </a:t>
            </a:r>
            <a:r>
              <a:rPr dirty="0" sz="2400" spc="-10"/>
              <a:t>hazards</a:t>
            </a:r>
            <a:endParaRPr sz="2400">
              <a:latin typeface="Calibri"/>
              <a:cs typeface="Calibri"/>
            </a:endParaRPr>
          </a:p>
          <a:p>
            <a:pPr marL="756285" marR="1129030" indent="-287020">
              <a:lnSpc>
                <a:spcPct val="100000"/>
              </a:lnSpc>
              <a:spcBef>
                <a:spcPts val="575"/>
              </a:spcBef>
              <a:tabLst>
                <a:tab pos="756285" algn="l"/>
              </a:tabLst>
            </a:pPr>
            <a:r>
              <a:rPr dirty="0" sz="2400" spc="-50">
                <a:latin typeface="Calibri"/>
                <a:cs typeface="Calibri"/>
              </a:rPr>
              <a:t>‒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/>
              <a:t>inspect</a:t>
            </a:r>
            <a:r>
              <a:rPr dirty="0" sz="2400" spc="-55"/>
              <a:t> </a:t>
            </a:r>
            <a:r>
              <a:rPr dirty="0" sz="2400"/>
              <a:t>the</a:t>
            </a:r>
            <a:r>
              <a:rPr dirty="0" sz="2400" spc="-60"/>
              <a:t> </a:t>
            </a:r>
            <a:r>
              <a:rPr dirty="0" sz="2400"/>
              <a:t>excavation</a:t>
            </a:r>
            <a:r>
              <a:rPr dirty="0" sz="2400" spc="-55"/>
              <a:t> </a:t>
            </a:r>
            <a:r>
              <a:rPr dirty="0" sz="2400"/>
              <a:t>at</a:t>
            </a:r>
            <a:r>
              <a:rPr dirty="0" sz="2400" spc="-45"/>
              <a:t> </a:t>
            </a:r>
            <a:r>
              <a:rPr dirty="0" sz="2400"/>
              <a:t>least</a:t>
            </a:r>
            <a:r>
              <a:rPr dirty="0" sz="2400" spc="-45"/>
              <a:t> </a:t>
            </a:r>
            <a:r>
              <a:rPr dirty="0" sz="2400"/>
              <a:t>daily</a:t>
            </a:r>
            <a:r>
              <a:rPr dirty="0" sz="2400" spc="-50"/>
              <a:t> </a:t>
            </a:r>
            <a:r>
              <a:rPr dirty="0" sz="2400" spc="-25"/>
              <a:t>and </a:t>
            </a:r>
            <a:r>
              <a:rPr dirty="0" sz="2400"/>
              <a:t>throughout</a:t>
            </a:r>
            <a:r>
              <a:rPr dirty="0" sz="2400" spc="-50"/>
              <a:t> </a:t>
            </a:r>
            <a:r>
              <a:rPr dirty="0" sz="2400"/>
              <a:t>the</a:t>
            </a:r>
            <a:r>
              <a:rPr dirty="0" sz="2400" spc="-30"/>
              <a:t> </a:t>
            </a:r>
            <a:r>
              <a:rPr dirty="0" sz="2400"/>
              <a:t>shift</a:t>
            </a:r>
            <a:r>
              <a:rPr dirty="0" sz="2400" spc="-45"/>
              <a:t> </a:t>
            </a:r>
            <a:r>
              <a:rPr dirty="0" sz="2400"/>
              <a:t>as</a:t>
            </a:r>
            <a:r>
              <a:rPr dirty="0" sz="2400" spc="-10"/>
              <a:t> needed</a:t>
            </a:r>
            <a:endParaRPr sz="2400">
              <a:latin typeface="Calibri"/>
              <a:cs typeface="Calibri"/>
            </a:endParaRPr>
          </a:p>
          <a:p>
            <a:pPr marL="756285" marR="197485" indent="-287020">
              <a:lnSpc>
                <a:spcPct val="100000"/>
              </a:lnSpc>
              <a:spcBef>
                <a:spcPts val="580"/>
              </a:spcBef>
              <a:tabLst>
                <a:tab pos="756285" algn="l"/>
              </a:tabLst>
            </a:pPr>
            <a:r>
              <a:rPr dirty="0" sz="2400" spc="-50">
                <a:latin typeface="Calibri"/>
                <a:cs typeface="Calibri"/>
              </a:rPr>
              <a:t>‒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/>
              <a:t>take</a:t>
            </a:r>
            <a:r>
              <a:rPr dirty="0" sz="2400" spc="-40"/>
              <a:t> </a:t>
            </a:r>
            <a:r>
              <a:rPr dirty="0" sz="2400"/>
              <a:t>prompt</a:t>
            </a:r>
            <a:r>
              <a:rPr dirty="0" sz="2400" spc="-70"/>
              <a:t> </a:t>
            </a:r>
            <a:r>
              <a:rPr dirty="0" sz="2400"/>
              <a:t>corrective</a:t>
            </a:r>
            <a:r>
              <a:rPr dirty="0" sz="2400" spc="-40"/>
              <a:t> </a:t>
            </a:r>
            <a:r>
              <a:rPr dirty="0" sz="2400"/>
              <a:t>action</a:t>
            </a:r>
            <a:r>
              <a:rPr dirty="0" sz="2400" spc="-45"/>
              <a:t> </a:t>
            </a:r>
            <a:r>
              <a:rPr dirty="0" sz="2400"/>
              <a:t>when</a:t>
            </a:r>
            <a:r>
              <a:rPr dirty="0" sz="2400" spc="-40"/>
              <a:t> </a:t>
            </a:r>
            <a:r>
              <a:rPr dirty="0" sz="2400"/>
              <a:t>a</a:t>
            </a:r>
            <a:r>
              <a:rPr dirty="0" sz="2400" spc="-35"/>
              <a:t> </a:t>
            </a:r>
            <a:r>
              <a:rPr dirty="0" sz="2400"/>
              <a:t>hazard</a:t>
            </a:r>
            <a:r>
              <a:rPr dirty="0" sz="2400" spc="-55"/>
              <a:t> </a:t>
            </a:r>
            <a:r>
              <a:rPr dirty="0" sz="2400" spc="-25"/>
              <a:t>is </a:t>
            </a:r>
            <a:r>
              <a:rPr dirty="0" sz="2400" spc="-10"/>
              <a:t>identified</a:t>
            </a:r>
            <a:endParaRPr sz="2400">
              <a:latin typeface="Calibri"/>
              <a:cs typeface="Calibri"/>
            </a:endParaRPr>
          </a:p>
          <a:p>
            <a:pPr marL="756285" marR="278765" indent="-287020">
              <a:lnSpc>
                <a:spcPct val="100000"/>
              </a:lnSpc>
              <a:spcBef>
                <a:spcPts val="575"/>
              </a:spcBef>
              <a:tabLst>
                <a:tab pos="756285" algn="l"/>
              </a:tabLst>
            </a:pPr>
            <a:r>
              <a:rPr dirty="0" sz="2400" spc="-50">
                <a:latin typeface="Calibri"/>
                <a:cs typeface="Calibri"/>
              </a:rPr>
              <a:t>‒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/>
              <a:t>respond</a:t>
            </a:r>
            <a:r>
              <a:rPr dirty="0" sz="2400" spc="-40"/>
              <a:t> </a:t>
            </a:r>
            <a:r>
              <a:rPr dirty="0" sz="2400"/>
              <a:t>to</a:t>
            </a:r>
            <a:r>
              <a:rPr dirty="0" sz="2400" spc="-35"/>
              <a:t> </a:t>
            </a:r>
            <a:r>
              <a:rPr dirty="0" sz="2400"/>
              <a:t>and</a:t>
            </a:r>
            <a:r>
              <a:rPr dirty="0" sz="2400" spc="-30"/>
              <a:t> </a:t>
            </a:r>
            <a:r>
              <a:rPr dirty="0" sz="2400"/>
              <a:t>correct</a:t>
            </a:r>
            <a:r>
              <a:rPr dirty="0" sz="2400" spc="-15"/>
              <a:t> </a:t>
            </a:r>
            <a:r>
              <a:rPr dirty="0" sz="2400"/>
              <a:t>hazards</a:t>
            </a:r>
            <a:r>
              <a:rPr dirty="0" sz="2400" spc="-35"/>
              <a:t> </a:t>
            </a:r>
            <a:r>
              <a:rPr dirty="0" sz="2400"/>
              <a:t>pointed</a:t>
            </a:r>
            <a:r>
              <a:rPr dirty="0" sz="2400" spc="-45"/>
              <a:t> </a:t>
            </a:r>
            <a:r>
              <a:rPr dirty="0" sz="2400"/>
              <a:t>out</a:t>
            </a:r>
            <a:r>
              <a:rPr dirty="0" sz="2400" spc="-45"/>
              <a:t> </a:t>
            </a:r>
            <a:r>
              <a:rPr dirty="0" sz="2400" spc="-25"/>
              <a:t>by </a:t>
            </a:r>
            <a:r>
              <a:rPr dirty="0" sz="2400"/>
              <a:t>you,</a:t>
            </a:r>
            <a:r>
              <a:rPr dirty="0" sz="2400" spc="-30"/>
              <a:t> </a:t>
            </a:r>
            <a:r>
              <a:rPr dirty="0" sz="2400"/>
              <a:t>the</a:t>
            </a:r>
            <a:r>
              <a:rPr dirty="0" sz="2400" spc="-20"/>
              <a:t> </a:t>
            </a:r>
            <a:r>
              <a:rPr dirty="0" sz="2400" spc="-10"/>
              <a:t>worker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Responsibilities:</a:t>
            </a:r>
            <a:r>
              <a:rPr dirty="0" sz="4400" spc="-155"/>
              <a:t> </a:t>
            </a:r>
            <a:r>
              <a:rPr dirty="0" sz="4400" spc="-10"/>
              <a:t>Employer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5175" y="1150610"/>
            <a:ext cx="6998334" cy="302768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Employers</a:t>
            </a:r>
            <a:r>
              <a:rPr dirty="0" sz="3200" spc="-18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must:</a:t>
            </a:r>
            <a:endParaRPr sz="3200">
              <a:latin typeface="Tahoma"/>
              <a:cs typeface="Tahoma"/>
            </a:endParaRPr>
          </a:p>
          <a:p>
            <a:pPr marL="756285" marR="154940" indent="-287020">
              <a:lnSpc>
                <a:spcPct val="100000"/>
              </a:lnSpc>
              <a:spcBef>
                <a:spcPts val="585"/>
              </a:spcBef>
              <a:tabLst>
                <a:tab pos="756285" algn="l"/>
              </a:tabLst>
            </a:pPr>
            <a:r>
              <a:rPr dirty="0" sz="2400" spc="-50">
                <a:latin typeface="Calibri"/>
                <a:cs typeface="Calibri"/>
              </a:rPr>
              <a:t>‒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>
                <a:latin typeface="Tahoma"/>
                <a:cs typeface="Tahoma"/>
              </a:rPr>
              <a:t>make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within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25’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work </a:t>
            </a:r>
            <a:r>
              <a:rPr dirty="0" sz="2400">
                <a:latin typeface="Tahoma"/>
                <a:cs typeface="Tahoma"/>
              </a:rPr>
              <a:t>area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deeper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4’</a:t>
            </a:r>
            <a:endParaRPr sz="2400">
              <a:latin typeface="Tahoma"/>
              <a:cs typeface="Tahoma"/>
            </a:endParaRPr>
          </a:p>
          <a:p>
            <a:pPr marL="756285" marR="5080" indent="-287020">
              <a:lnSpc>
                <a:spcPct val="100000"/>
              </a:lnSpc>
              <a:spcBef>
                <a:spcPts val="575"/>
              </a:spcBef>
              <a:tabLst>
                <a:tab pos="756285" algn="l"/>
              </a:tabLst>
            </a:pPr>
            <a:r>
              <a:rPr dirty="0" sz="2400" spc="-50">
                <a:latin typeface="Calibri"/>
                <a:cs typeface="Calibri"/>
              </a:rPr>
              <a:t>‒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excavated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dirt,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rocks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materials </a:t>
            </a:r>
            <a:r>
              <a:rPr dirty="0" sz="2400">
                <a:latin typeface="Tahoma"/>
                <a:cs typeface="Tahoma"/>
              </a:rPr>
              <a:t>back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2’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excavation’s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edge</a:t>
            </a:r>
            <a:endParaRPr sz="2400">
              <a:latin typeface="Tahoma"/>
              <a:cs typeface="Tahoma"/>
            </a:endParaRPr>
          </a:p>
          <a:p>
            <a:pPr marL="756285" marR="288290" indent="-287020">
              <a:lnSpc>
                <a:spcPct val="100000"/>
              </a:lnSpc>
              <a:spcBef>
                <a:spcPts val="575"/>
              </a:spcBef>
              <a:tabLst>
                <a:tab pos="756285" algn="l"/>
              </a:tabLst>
            </a:pPr>
            <a:r>
              <a:rPr dirty="0" sz="2400" spc="-50">
                <a:latin typeface="Calibri"/>
                <a:cs typeface="Calibri"/>
              </a:rPr>
              <a:t>‒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35">
                <a:latin typeface="Tahoma"/>
                <a:cs typeface="Tahoma"/>
              </a:rPr>
              <a:t>Test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monitor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air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within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trench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in </a:t>
            </a:r>
            <a:r>
              <a:rPr dirty="0" sz="2400">
                <a:latin typeface="Tahoma"/>
                <a:cs typeface="Tahoma"/>
              </a:rPr>
              <a:t>areas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suspect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atmospheric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94385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Responsibilities:</a:t>
            </a:r>
            <a:r>
              <a:rPr dirty="0" sz="4400" spc="-155"/>
              <a:t> </a:t>
            </a:r>
            <a:r>
              <a:rPr dirty="0" sz="4400" spc="-25"/>
              <a:t>You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You</a:t>
            </a:r>
            <a:r>
              <a:rPr dirty="0" spc="-235"/>
              <a:t> </a:t>
            </a:r>
            <a:r>
              <a:rPr dirty="0" spc="-20"/>
              <a:t>must:</a:t>
            </a: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170">
                <a:latin typeface="Calibri"/>
                <a:cs typeface="Calibri"/>
              </a:rPr>
              <a:t> </a:t>
            </a:r>
            <a:r>
              <a:rPr dirty="0" sz="2800"/>
              <a:t>work</a:t>
            </a:r>
            <a:r>
              <a:rPr dirty="0" sz="2800" spc="-20"/>
              <a:t> </a:t>
            </a:r>
            <a:r>
              <a:rPr dirty="0" sz="2800" spc="-10"/>
              <a:t>defensively</a:t>
            </a:r>
            <a:endParaRPr sz="2800">
              <a:latin typeface="Calibri"/>
              <a:cs typeface="Calibri"/>
            </a:endParaRPr>
          </a:p>
          <a:p>
            <a:pPr marL="756285" marR="642620" indent="-287020">
              <a:lnSpc>
                <a:spcPct val="100000"/>
              </a:lnSpc>
              <a:spcBef>
                <a:spcPts val="675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80">
                <a:latin typeface="Calibri"/>
                <a:cs typeface="Calibri"/>
              </a:rPr>
              <a:t> </a:t>
            </a:r>
            <a:r>
              <a:rPr dirty="0" sz="2800"/>
              <a:t>Follow</a:t>
            </a:r>
            <a:r>
              <a:rPr dirty="0" sz="2800" spc="-135"/>
              <a:t> </a:t>
            </a:r>
            <a:r>
              <a:rPr dirty="0" sz="2800"/>
              <a:t>you</a:t>
            </a:r>
            <a:r>
              <a:rPr dirty="0" sz="2800" spc="-114"/>
              <a:t> </a:t>
            </a:r>
            <a:r>
              <a:rPr dirty="0" sz="2800"/>
              <a:t>company’s</a:t>
            </a:r>
            <a:r>
              <a:rPr dirty="0" sz="2800" spc="-120"/>
              <a:t> </a:t>
            </a:r>
            <a:r>
              <a:rPr dirty="0" sz="2800"/>
              <a:t>excavation</a:t>
            </a:r>
            <a:r>
              <a:rPr dirty="0" sz="2800" spc="-100"/>
              <a:t> </a:t>
            </a:r>
            <a:r>
              <a:rPr dirty="0" sz="2800" spc="-25"/>
              <a:t>and </a:t>
            </a:r>
            <a:r>
              <a:rPr dirty="0" sz="2800"/>
              <a:t>trenching</a:t>
            </a:r>
            <a:r>
              <a:rPr dirty="0" sz="2800" spc="-130"/>
              <a:t> </a:t>
            </a:r>
            <a:r>
              <a:rPr dirty="0" sz="2800"/>
              <a:t>safety</a:t>
            </a:r>
            <a:r>
              <a:rPr dirty="0" sz="2800" spc="-114"/>
              <a:t> </a:t>
            </a:r>
            <a:r>
              <a:rPr dirty="0" sz="2800" spc="-10"/>
              <a:t>rules</a:t>
            </a:r>
            <a:endParaRPr sz="2800">
              <a:latin typeface="Calibri"/>
              <a:cs typeface="Calibri"/>
            </a:endParaRPr>
          </a:p>
          <a:p>
            <a:pPr marL="756285" marR="1022985" indent="-287020">
              <a:lnSpc>
                <a:spcPct val="100000"/>
              </a:lnSpc>
              <a:spcBef>
                <a:spcPts val="670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140">
                <a:latin typeface="Calibri"/>
                <a:cs typeface="Calibri"/>
              </a:rPr>
              <a:t> </a:t>
            </a:r>
            <a:r>
              <a:rPr dirty="0" sz="2800"/>
              <a:t>correct</a:t>
            </a:r>
            <a:r>
              <a:rPr dirty="0" sz="2800" spc="-70"/>
              <a:t> </a:t>
            </a:r>
            <a:r>
              <a:rPr dirty="0" sz="2800"/>
              <a:t>the</a:t>
            </a:r>
            <a:r>
              <a:rPr dirty="0" sz="2800" spc="-60"/>
              <a:t> </a:t>
            </a:r>
            <a:r>
              <a:rPr dirty="0" sz="2800"/>
              <a:t>hazards</a:t>
            </a:r>
            <a:r>
              <a:rPr dirty="0" sz="2800" spc="-30"/>
              <a:t> </a:t>
            </a:r>
            <a:r>
              <a:rPr dirty="0" sz="2800"/>
              <a:t>you</a:t>
            </a:r>
            <a:r>
              <a:rPr dirty="0" sz="2800" spc="-50"/>
              <a:t> </a:t>
            </a:r>
            <a:r>
              <a:rPr dirty="0" sz="2800"/>
              <a:t>are</a:t>
            </a:r>
            <a:r>
              <a:rPr dirty="0" sz="2800" spc="-50"/>
              <a:t> </a:t>
            </a:r>
            <a:r>
              <a:rPr dirty="0" sz="2800"/>
              <a:t>able</a:t>
            </a:r>
            <a:r>
              <a:rPr dirty="0" sz="2800" spc="-50"/>
              <a:t> </a:t>
            </a:r>
            <a:r>
              <a:rPr dirty="0" sz="2800" spc="-25"/>
              <a:t>to </a:t>
            </a:r>
            <a:r>
              <a:rPr dirty="0" sz="2800" spc="-10"/>
              <a:t>correct</a:t>
            </a:r>
            <a:endParaRPr sz="2800">
              <a:latin typeface="Calibri"/>
              <a:cs typeface="Calibri"/>
            </a:endParaRPr>
          </a:p>
          <a:p>
            <a:pPr marL="756285" marR="5080" indent="-287020">
              <a:lnSpc>
                <a:spcPct val="100000"/>
              </a:lnSpc>
              <a:spcBef>
                <a:spcPts val="675"/>
              </a:spcBef>
            </a:pPr>
            <a:r>
              <a:rPr dirty="0" sz="2800">
                <a:latin typeface="Calibri"/>
                <a:cs typeface="Calibri"/>
              </a:rPr>
              <a:t>‒</a:t>
            </a:r>
            <a:r>
              <a:rPr dirty="0" sz="2800" spc="135">
                <a:latin typeface="Calibri"/>
                <a:cs typeface="Calibri"/>
              </a:rPr>
              <a:t> </a:t>
            </a:r>
            <a:r>
              <a:rPr dirty="0" sz="2800"/>
              <a:t>report</a:t>
            </a:r>
            <a:r>
              <a:rPr dirty="0" sz="2800" spc="-55"/>
              <a:t> </a:t>
            </a:r>
            <a:r>
              <a:rPr dirty="0" sz="2800"/>
              <a:t>to</a:t>
            </a:r>
            <a:r>
              <a:rPr dirty="0" sz="2800" spc="-65"/>
              <a:t> </a:t>
            </a:r>
            <a:r>
              <a:rPr dirty="0" sz="2800"/>
              <a:t>your</a:t>
            </a:r>
            <a:r>
              <a:rPr dirty="0" sz="2800" spc="-65"/>
              <a:t> </a:t>
            </a:r>
            <a:r>
              <a:rPr dirty="0" sz="2800"/>
              <a:t>supervisor</a:t>
            </a:r>
            <a:r>
              <a:rPr dirty="0" sz="2800" spc="-35"/>
              <a:t> </a:t>
            </a:r>
            <a:r>
              <a:rPr dirty="0" sz="2800"/>
              <a:t>the</a:t>
            </a:r>
            <a:r>
              <a:rPr dirty="0" sz="2800" spc="-70"/>
              <a:t> </a:t>
            </a:r>
            <a:r>
              <a:rPr dirty="0" sz="2800"/>
              <a:t>hazards</a:t>
            </a:r>
            <a:r>
              <a:rPr dirty="0" sz="2800" spc="-55"/>
              <a:t> </a:t>
            </a:r>
            <a:r>
              <a:rPr dirty="0" sz="2800" spc="-25"/>
              <a:t>you </a:t>
            </a:r>
            <a:r>
              <a:rPr dirty="0" sz="2800"/>
              <a:t>are</a:t>
            </a:r>
            <a:r>
              <a:rPr dirty="0" sz="2800" spc="-45"/>
              <a:t> </a:t>
            </a:r>
            <a:r>
              <a:rPr dirty="0" sz="2800"/>
              <a:t>unable</a:t>
            </a:r>
            <a:r>
              <a:rPr dirty="0" sz="2800" spc="-40"/>
              <a:t> </a:t>
            </a:r>
            <a:r>
              <a:rPr dirty="0" sz="2800"/>
              <a:t>to</a:t>
            </a:r>
            <a:r>
              <a:rPr dirty="0" sz="2800" spc="-45"/>
              <a:t> </a:t>
            </a:r>
            <a:r>
              <a:rPr dirty="0" sz="2800" spc="-10"/>
              <a:t>correct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308860">
              <a:lnSpc>
                <a:spcPct val="100000"/>
              </a:lnSpc>
              <a:spcBef>
                <a:spcPts val="95"/>
              </a:spcBef>
            </a:pPr>
            <a:r>
              <a:rPr dirty="0"/>
              <a:t>Case</a:t>
            </a:r>
            <a:r>
              <a:rPr dirty="0" spc="-75"/>
              <a:t> </a:t>
            </a:r>
            <a:r>
              <a:rPr dirty="0" spc="-10"/>
              <a:t>Study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30300" y="1240027"/>
            <a:ext cx="6578600" cy="4577715"/>
            <a:chOff x="1130300" y="1240027"/>
            <a:chExt cx="6578600" cy="4577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252728"/>
              <a:ext cx="6553200" cy="455217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36650" y="1246377"/>
              <a:ext cx="6565900" cy="4565015"/>
            </a:xfrm>
            <a:custGeom>
              <a:avLst/>
              <a:gdLst/>
              <a:ahLst/>
              <a:cxnLst/>
              <a:rect l="l" t="t" r="r" b="b"/>
              <a:pathLst>
                <a:path w="6565900" h="4565015">
                  <a:moveTo>
                    <a:pt x="0" y="0"/>
                  </a:moveTo>
                  <a:lnTo>
                    <a:pt x="6565900" y="0"/>
                  </a:lnTo>
                  <a:lnTo>
                    <a:pt x="6565900" y="4564888"/>
                  </a:lnTo>
                  <a:lnTo>
                    <a:pt x="0" y="456488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192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05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1" y="1176304"/>
            <a:ext cx="793432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4980" y="2197100"/>
            <a:ext cx="2616200" cy="1778000"/>
            <a:chOff x="474980" y="2197100"/>
            <a:chExt cx="2616200" cy="177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680" y="2209800"/>
              <a:ext cx="2590787" cy="17525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81330" y="2203450"/>
              <a:ext cx="2603500" cy="1765300"/>
            </a:xfrm>
            <a:custGeom>
              <a:avLst/>
              <a:gdLst/>
              <a:ahLst/>
              <a:cxnLst/>
              <a:rect l="l" t="t" r="r" b="b"/>
              <a:pathLst>
                <a:path w="2603500" h="1765300">
                  <a:moveTo>
                    <a:pt x="0" y="0"/>
                  </a:moveTo>
                  <a:lnTo>
                    <a:pt x="2603500" y="0"/>
                  </a:lnTo>
                  <a:lnTo>
                    <a:pt x="2603500" y="1765300"/>
                  </a:lnTo>
                  <a:lnTo>
                    <a:pt x="0" y="1765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230372" y="3765296"/>
            <a:ext cx="2421255" cy="1822450"/>
            <a:chOff x="3230372" y="3765296"/>
            <a:chExt cx="2421255" cy="18224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3072" y="3777995"/>
              <a:ext cx="2395727" cy="17967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236722" y="3771646"/>
              <a:ext cx="2408555" cy="1809750"/>
            </a:xfrm>
            <a:custGeom>
              <a:avLst/>
              <a:gdLst/>
              <a:ahLst/>
              <a:cxnLst/>
              <a:rect l="l" t="t" r="r" b="b"/>
              <a:pathLst>
                <a:path w="2408554" h="1809750">
                  <a:moveTo>
                    <a:pt x="0" y="0"/>
                  </a:moveTo>
                  <a:lnTo>
                    <a:pt x="2408428" y="0"/>
                  </a:lnTo>
                  <a:lnTo>
                    <a:pt x="2408428" y="1809495"/>
                  </a:lnTo>
                  <a:lnTo>
                    <a:pt x="0" y="180949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892800" y="2126995"/>
            <a:ext cx="2540000" cy="1918335"/>
            <a:chOff x="5892800" y="2126995"/>
            <a:chExt cx="2540000" cy="191833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5500" y="2139695"/>
              <a:ext cx="2514599" cy="189280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899150" y="2133345"/>
              <a:ext cx="2527300" cy="1905635"/>
            </a:xfrm>
            <a:custGeom>
              <a:avLst/>
              <a:gdLst/>
              <a:ahLst/>
              <a:cxnLst/>
              <a:rect l="l" t="t" r="r" b="b"/>
              <a:pathLst>
                <a:path w="2527300" h="1905635">
                  <a:moveTo>
                    <a:pt x="0" y="0"/>
                  </a:moveTo>
                  <a:lnTo>
                    <a:pt x="2527300" y="0"/>
                  </a:lnTo>
                  <a:lnTo>
                    <a:pt x="2527300" y="1905508"/>
                  </a:lnTo>
                  <a:lnTo>
                    <a:pt x="0" y="190550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758958" y="588690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192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05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1" y="1176304"/>
            <a:ext cx="793432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5500" y="2197100"/>
            <a:ext cx="2159000" cy="1625600"/>
            <a:chOff x="825500" y="2197100"/>
            <a:chExt cx="2159000" cy="16256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2209800"/>
              <a:ext cx="2133599" cy="16001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31850" y="2203450"/>
              <a:ext cx="2146300" cy="1612900"/>
            </a:xfrm>
            <a:custGeom>
              <a:avLst/>
              <a:gdLst/>
              <a:ahLst/>
              <a:cxnLst/>
              <a:rect l="l" t="t" r="r" b="b"/>
              <a:pathLst>
                <a:path w="2146300" h="1612900">
                  <a:moveTo>
                    <a:pt x="0" y="0"/>
                  </a:moveTo>
                  <a:lnTo>
                    <a:pt x="2146300" y="0"/>
                  </a:lnTo>
                  <a:lnTo>
                    <a:pt x="2146300" y="1612900"/>
                  </a:lnTo>
                  <a:lnTo>
                    <a:pt x="0" y="16129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343147" y="3000248"/>
            <a:ext cx="1854200" cy="2433320"/>
            <a:chOff x="3343147" y="3000248"/>
            <a:chExt cx="1854200" cy="24333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5847" y="3012948"/>
              <a:ext cx="1828799" cy="240791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349497" y="3006598"/>
              <a:ext cx="1841500" cy="2420620"/>
            </a:xfrm>
            <a:custGeom>
              <a:avLst/>
              <a:gdLst/>
              <a:ahLst/>
              <a:cxnLst/>
              <a:rect l="l" t="t" r="r" b="b"/>
              <a:pathLst>
                <a:path w="1841500" h="2420620">
                  <a:moveTo>
                    <a:pt x="0" y="0"/>
                  </a:moveTo>
                  <a:lnTo>
                    <a:pt x="1841500" y="0"/>
                  </a:lnTo>
                  <a:lnTo>
                    <a:pt x="1841500" y="2420620"/>
                  </a:lnTo>
                  <a:lnTo>
                    <a:pt x="0" y="24206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680964" y="2197100"/>
            <a:ext cx="1927860" cy="2433320"/>
            <a:chOff x="5680964" y="2197100"/>
            <a:chExt cx="1927860" cy="243332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93664" y="2209800"/>
              <a:ext cx="1901951" cy="240791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687314" y="2203450"/>
              <a:ext cx="1915160" cy="2420620"/>
            </a:xfrm>
            <a:custGeom>
              <a:avLst/>
              <a:gdLst/>
              <a:ahLst/>
              <a:cxnLst/>
              <a:rect l="l" t="t" r="r" b="b"/>
              <a:pathLst>
                <a:path w="1915159" h="2420620">
                  <a:moveTo>
                    <a:pt x="0" y="0"/>
                  </a:moveTo>
                  <a:lnTo>
                    <a:pt x="1914651" y="0"/>
                  </a:lnTo>
                  <a:lnTo>
                    <a:pt x="1914651" y="2420620"/>
                  </a:lnTo>
                  <a:lnTo>
                    <a:pt x="0" y="242062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758958" y="588690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192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05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1" y="1176304"/>
            <a:ext cx="793432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0420" y="2018792"/>
            <a:ext cx="2585720" cy="188010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088639" y="3490976"/>
            <a:ext cx="2692400" cy="2025014"/>
            <a:chOff x="3088639" y="3490976"/>
            <a:chExt cx="2692400" cy="2025014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01339" y="3503676"/>
              <a:ext cx="2666999" cy="199948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094989" y="3497326"/>
              <a:ext cx="2679700" cy="2012314"/>
            </a:xfrm>
            <a:custGeom>
              <a:avLst/>
              <a:gdLst/>
              <a:ahLst/>
              <a:cxnLst/>
              <a:rect l="l" t="t" r="r" b="b"/>
              <a:pathLst>
                <a:path w="2679700" h="2012314">
                  <a:moveTo>
                    <a:pt x="0" y="0"/>
                  </a:moveTo>
                  <a:lnTo>
                    <a:pt x="2679700" y="0"/>
                  </a:lnTo>
                  <a:lnTo>
                    <a:pt x="2679700" y="2012188"/>
                  </a:lnTo>
                  <a:lnTo>
                    <a:pt x="0" y="201218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81659" y="2055367"/>
            <a:ext cx="2395220" cy="1807210"/>
            <a:chOff x="581659" y="2055367"/>
            <a:chExt cx="2395220" cy="18072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60" y="2068068"/>
              <a:ext cx="2369819" cy="178155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88009" y="2061717"/>
              <a:ext cx="2382520" cy="1794510"/>
            </a:xfrm>
            <a:custGeom>
              <a:avLst/>
              <a:gdLst/>
              <a:ahLst/>
              <a:cxnLst/>
              <a:rect l="l" t="t" r="r" b="b"/>
              <a:pathLst>
                <a:path w="2382520" h="1794510">
                  <a:moveTo>
                    <a:pt x="0" y="0"/>
                  </a:moveTo>
                  <a:lnTo>
                    <a:pt x="2382519" y="0"/>
                  </a:lnTo>
                  <a:lnTo>
                    <a:pt x="2382519" y="1794256"/>
                  </a:lnTo>
                  <a:lnTo>
                    <a:pt x="0" y="179425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758958" y="5886905"/>
            <a:ext cx="974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111250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Always</a:t>
            </a:r>
            <a:r>
              <a:rPr dirty="0" sz="4400" spc="-75"/>
              <a:t> </a:t>
            </a:r>
            <a:r>
              <a:rPr dirty="0" sz="4400" spc="-10"/>
              <a:t>Remember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5175" y="1284656"/>
            <a:ext cx="7319645" cy="36347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80200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Never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enter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trench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5’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or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greater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in </a:t>
            </a:r>
            <a:r>
              <a:rPr dirty="0" sz="3200">
                <a:latin typeface="Calibri"/>
                <a:cs typeface="Calibri"/>
              </a:rPr>
              <a:t>depth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unless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protective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system</a:t>
            </a:r>
            <a:r>
              <a:rPr dirty="0" sz="3200" spc="-6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is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in </a:t>
            </a:r>
            <a:r>
              <a:rPr dirty="0" sz="3200" spc="-10">
                <a:latin typeface="Calibri"/>
                <a:cs typeface="Calibri"/>
              </a:rPr>
              <a:t>place.</a:t>
            </a:r>
            <a:endParaRPr sz="32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20">
                <a:latin typeface="Calibri"/>
                <a:cs typeface="Calibri"/>
              </a:rPr>
              <a:t>Trenches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less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than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5’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deep</a:t>
            </a:r>
            <a:r>
              <a:rPr dirty="0" sz="3200" spc="-8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still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require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the </a:t>
            </a:r>
            <a:r>
              <a:rPr dirty="0" sz="3200" spc="-10">
                <a:latin typeface="Calibri"/>
                <a:cs typeface="Calibri"/>
              </a:rPr>
              <a:t>competent</a:t>
            </a:r>
            <a:r>
              <a:rPr dirty="0" sz="3200" spc="-14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person’s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“OK”</a:t>
            </a:r>
            <a:endParaRPr sz="3200">
              <a:latin typeface="Calibri"/>
              <a:cs typeface="Calibri"/>
            </a:endParaRPr>
          </a:p>
          <a:p>
            <a:pPr marL="355600" marR="36703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  <a:tab pos="2909570" algn="l"/>
              </a:tabLst>
            </a:pPr>
            <a:r>
              <a:rPr dirty="0" sz="3200">
                <a:latin typeface="Calibri"/>
                <a:cs typeface="Calibri"/>
              </a:rPr>
              <a:t>If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trench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box</a:t>
            </a:r>
            <a:r>
              <a:rPr dirty="0" sz="3200">
                <a:latin typeface="Calibri"/>
                <a:cs typeface="Calibri"/>
              </a:rPr>
              <a:t>	or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shoring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is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used,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never </a:t>
            </a:r>
            <a:r>
              <a:rPr dirty="0" sz="3200">
                <a:latin typeface="Calibri"/>
                <a:cs typeface="Calibri"/>
              </a:rPr>
              <a:t>leave</a:t>
            </a:r>
            <a:r>
              <a:rPr dirty="0" sz="3200" spc="-9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its</a:t>
            </a:r>
            <a:r>
              <a:rPr dirty="0" sz="3200" spc="-6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protection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while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the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trench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5732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326894"/>
            <a:ext cx="7717155" cy="4215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latin typeface="Tahoma"/>
                <a:cs typeface="Tahoma"/>
              </a:rPr>
              <a:t>What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minimum</a:t>
            </a:r>
            <a:r>
              <a:rPr dirty="0" sz="3000" spc="-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distance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that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excavated </a:t>
            </a:r>
            <a:r>
              <a:rPr dirty="0" sz="3000">
                <a:latin typeface="Tahoma"/>
                <a:cs typeface="Tahoma"/>
              </a:rPr>
              <a:t>materials,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tools,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and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other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supplies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be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kept </a:t>
            </a:r>
            <a:r>
              <a:rPr dirty="0" sz="3000">
                <a:latin typeface="Tahoma"/>
                <a:cs typeface="Tahoma"/>
              </a:rPr>
              <a:t>back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from</a:t>
            </a:r>
            <a:r>
              <a:rPr dirty="0" sz="3000" spc="-10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excavation’s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edge?</a:t>
            </a:r>
            <a:endParaRPr sz="30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1</a:t>
            </a:r>
            <a:r>
              <a:rPr dirty="0" sz="2600" spc="-20">
                <a:latin typeface="Tahoma"/>
                <a:cs typeface="Tahoma"/>
              </a:rPr>
              <a:t> foot</a:t>
            </a:r>
            <a:endParaRPr sz="26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2</a:t>
            </a:r>
            <a:r>
              <a:rPr dirty="0" sz="2600" spc="-20">
                <a:latin typeface="Tahoma"/>
                <a:cs typeface="Tahoma"/>
              </a:rPr>
              <a:t> feet</a:t>
            </a:r>
            <a:endParaRPr sz="26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 spc="-10">
                <a:latin typeface="Tahoma"/>
                <a:cs typeface="Tahoma"/>
              </a:rPr>
              <a:t>7.5</a:t>
            </a:r>
            <a:r>
              <a:rPr dirty="0" sz="2600" spc="-19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feet</a:t>
            </a:r>
            <a:endParaRPr sz="26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25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feet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2600">
              <a:latin typeface="Tahoma"/>
              <a:cs typeface="Tahoma"/>
            </a:endParaRPr>
          </a:p>
          <a:p>
            <a:pPr marL="3094355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b.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2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spc="-20" b="1">
                <a:latin typeface="Tahoma"/>
                <a:cs typeface="Tahoma"/>
              </a:rPr>
              <a:t>feet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5732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77771"/>
            <a:ext cx="6736715" cy="4399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At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depth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55">
                <a:latin typeface="Tahoma"/>
                <a:cs typeface="Tahoma"/>
              </a:rPr>
              <a:t>ladder,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ramp, </a:t>
            </a:r>
            <a:r>
              <a:rPr dirty="0" sz="3200">
                <a:latin typeface="Tahoma"/>
                <a:cs typeface="Tahoma"/>
              </a:rPr>
              <a:t>steps,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runway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present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quick </a:t>
            </a:r>
            <a:r>
              <a:rPr dirty="0" sz="3200">
                <a:latin typeface="Tahoma"/>
                <a:cs typeface="Tahoma"/>
              </a:rPr>
              <a:t>worker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exit:</a:t>
            </a:r>
            <a:endParaRPr sz="32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4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feet</a:t>
            </a:r>
            <a:endParaRPr sz="28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5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feet</a:t>
            </a:r>
            <a:endParaRPr sz="28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10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feet</a:t>
            </a:r>
            <a:endParaRPr sz="28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required</a:t>
            </a:r>
            <a:endParaRPr sz="2800">
              <a:latin typeface="Tahoma"/>
              <a:cs typeface="Tahoma"/>
            </a:endParaRPr>
          </a:p>
          <a:p>
            <a:pPr lvl="1" marL="3285490" indent="-488315">
              <a:lnSpc>
                <a:spcPct val="100000"/>
              </a:lnSpc>
              <a:spcBef>
                <a:spcPts val="2945"/>
              </a:spcBef>
              <a:buAutoNum type="alphaLcPeriod"/>
              <a:tabLst>
                <a:tab pos="3285490" algn="l"/>
              </a:tabLst>
            </a:pPr>
            <a:r>
              <a:rPr dirty="0" sz="3200" b="1">
                <a:latin typeface="Tahoma"/>
                <a:cs typeface="Tahoma"/>
              </a:rPr>
              <a:t>4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spc="-20" b="1">
                <a:latin typeface="Tahoma"/>
                <a:cs typeface="Tahoma"/>
              </a:rPr>
              <a:t>feet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5732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29003"/>
            <a:ext cx="7890509" cy="406781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greatest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facing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worker </a:t>
            </a:r>
            <a:r>
              <a:rPr dirty="0" sz="3200">
                <a:latin typeface="Tahoma"/>
                <a:cs typeface="Tahoma"/>
              </a:rPr>
              <a:t>while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working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trench:</a:t>
            </a:r>
            <a:endParaRPr sz="32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28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atmospheres</a:t>
            </a:r>
            <a:endParaRPr sz="28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Falls</a:t>
            </a:r>
            <a:endParaRPr sz="28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30">
                <a:latin typeface="Tahoma"/>
                <a:cs typeface="Tahoma"/>
              </a:rPr>
              <a:t>Cave-</a:t>
            </a:r>
            <a:r>
              <a:rPr dirty="0" sz="2800" spc="-25">
                <a:latin typeface="Tahoma"/>
                <a:cs typeface="Tahoma"/>
              </a:rPr>
              <a:t>ins</a:t>
            </a:r>
            <a:endParaRPr sz="2800">
              <a:latin typeface="Tahoma"/>
              <a:cs typeface="Tahoma"/>
            </a:endParaRPr>
          </a:p>
          <a:p>
            <a:pPr marL="927100" indent="-513715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Falling</a:t>
            </a:r>
            <a:r>
              <a:rPr dirty="0" sz="2800" spc="-1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20"/>
              </a:spcBef>
            </a:pPr>
            <a:endParaRPr sz="2800">
              <a:latin typeface="Tahoma"/>
              <a:cs typeface="Tahoma"/>
            </a:endParaRPr>
          </a:p>
          <a:p>
            <a:pPr marL="298196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c.</a:t>
            </a:r>
            <a:r>
              <a:rPr dirty="0" sz="3200" spc="2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Cave-</a:t>
            </a:r>
            <a:r>
              <a:rPr dirty="0" sz="3200" spc="-25" b="1">
                <a:latin typeface="Tahoma"/>
                <a:cs typeface="Tahoma"/>
              </a:rPr>
              <a:t>ins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5732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281177"/>
            <a:ext cx="7213600" cy="452247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12700" marR="5080">
              <a:lnSpc>
                <a:spcPts val="3240"/>
              </a:lnSpc>
              <a:spcBef>
                <a:spcPts val="505"/>
              </a:spcBef>
            </a:pPr>
            <a:r>
              <a:rPr dirty="0" sz="3000">
                <a:latin typeface="Tahoma"/>
                <a:cs typeface="Tahoma"/>
              </a:rPr>
              <a:t>Unless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made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in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entirely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stable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rock,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at </a:t>
            </a:r>
            <a:r>
              <a:rPr dirty="0" sz="3000">
                <a:latin typeface="Tahoma"/>
                <a:cs typeface="Tahoma"/>
              </a:rPr>
              <a:t>what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depth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protective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system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required </a:t>
            </a:r>
            <a:r>
              <a:rPr dirty="0" sz="3000">
                <a:latin typeface="Tahoma"/>
                <a:cs typeface="Tahoma"/>
              </a:rPr>
              <a:t>for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2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trench:</a:t>
            </a:r>
            <a:endParaRPr sz="3000">
              <a:latin typeface="Tahoma"/>
              <a:cs typeface="Tahoma"/>
            </a:endParaRPr>
          </a:p>
          <a:p>
            <a:pPr marL="927100" marR="469265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Any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depth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if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competent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person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says </a:t>
            </a:r>
            <a:r>
              <a:rPr dirty="0" sz="2600" spc="-25">
                <a:latin typeface="Tahoma"/>
                <a:cs typeface="Tahoma"/>
              </a:rPr>
              <a:t>so.</a:t>
            </a:r>
            <a:endParaRPr sz="26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5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feet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deep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greater</a:t>
            </a:r>
            <a:endParaRPr sz="2600">
              <a:latin typeface="Tahoma"/>
              <a:cs typeface="Tahoma"/>
            </a:endParaRPr>
          </a:p>
          <a:p>
            <a:pPr marL="926465" indent="-513080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Both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50">
                <a:latin typeface="Tahoma"/>
                <a:cs typeface="Tahoma"/>
              </a:rPr>
              <a:t>b</a:t>
            </a:r>
            <a:endParaRPr sz="2600">
              <a:latin typeface="Tahoma"/>
              <a:cs typeface="Tahoma"/>
            </a:endParaRPr>
          </a:p>
          <a:p>
            <a:pPr marL="927100" marR="495934" indent="-513715">
              <a:lnSpc>
                <a:spcPts val="281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protective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system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is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never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required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in </a:t>
            </a:r>
            <a:r>
              <a:rPr dirty="0" sz="2600" spc="-10">
                <a:latin typeface="Tahoma"/>
                <a:cs typeface="Tahoma"/>
              </a:rPr>
              <a:t>trenches</a:t>
            </a:r>
            <a:endParaRPr sz="2600">
              <a:latin typeface="Tahoma"/>
              <a:cs typeface="Tahoma"/>
            </a:endParaRPr>
          </a:p>
          <a:p>
            <a:pPr marL="2193925">
              <a:lnSpc>
                <a:spcPct val="100000"/>
              </a:lnSpc>
              <a:spcBef>
                <a:spcPts val="2095"/>
              </a:spcBef>
            </a:pPr>
            <a:r>
              <a:rPr dirty="0" sz="3200" b="1">
                <a:latin typeface="Tahoma"/>
                <a:cs typeface="Tahoma"/>
              </a:rPr>
              <a:t>c.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Both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50" b="1">
                <a:latin typeface="Tahoma"/>
                <a:cs typeface="Tahoma"/>
              </a:rPr>
              <a:t>b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762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/>
              <a:t>Excavations</a:t>
            </a:r>
            <a:r>
              <a:rPr dirty="0" spc="-95"/>
              <a:t> </a:t>
            </a:r>
            <a:r>
              <a:rPr dirty="0"/>
              <a:t>in</a:t>
            </a:r>
            <a:r>
              <a:rPr dirty="0" spc="-114"/>
              <a:t> </a:t>
            </a:r>
            <a:r>
              <a:rPr dirty="0" spc="-10"/>
              <a:t>Construction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Excavations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3145588" y="3571733"/>
            <a:ext cx="285242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Questions?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OTIEC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OSHA</dc:creator>
  <dc:subject>Construction_Excavations_ PPT_v.05.18.15</dc:subject>
  <dc:title>10-Hour Construction Outreach</dc:title>
  <dcterms:created xsi:type="dcterms:W3CDTF">2024-12-13T18:25:37Z</dcterms:created>
  <dcterms:modified xsi:type="dcterms:W3CDTF">2024-12-13T18:25:37Z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2023-04-12T00:00:00Z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2024-12-13T00:00:00Z</vt:filetime>
  </property>
  <property fmtid="{D5CDD505-2E9C-101B-9397-08002B2CF9AE}" pid="5" name="Producer">
    <vt:lpwstr>Adobe PDF Library 23.1.175</vt:lpwstr>
  </property>
</Properties>
</file>