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0247" y="108997"/>
            <a:ext cx="7299325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75" y="3917696"/>
            <a:ext cx="5556250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08151" y="1634744"/>
            <a:ext cx="3725545" cy="4195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0247" y="108997"/>
            <a:ext cx="7299325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276603"/>
            <a:ext cx="6407150" cy="4525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941" y="6674001"/>
            <a:ext cx="203200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134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sha.gov/dcsp/success_stories/compliance_assistance/abbott/abbott_casestudies/slide30.html" TargetMode="Externa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93717" y="2315972"/>
            <a:ext cx="1955164" cy="696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" b="1">
                <a:latin typeface="Tahoma"/>
                <a:cs typeface="Tahoma"/>
              </a:rPr>
              <a:t>Cranes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7185" marR="5080" indent="-1595120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27374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Cranes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676275" y="1200530"/>
            <a:ext cx="7651750" cy="4431030"/>
            <a:chOff x="676275" y="1200530"/>
            <a:chExt cx="7651750" cy="443103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3819" y="2572130"/>
              <a:ext cx="2960370" cy="17807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210055"/>
              <a:ext cx="2961131" cy="18288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1037" y="1205293"/>
              <a:ext cx="2971165" cy="1838325"/>
            </a:xfrm>
            <a:custGeom>
              <a:avLst/>
              <a:gdLst/>
              <a:ahLst/>
              <a:cxnLst/>
              <a:rect l="l" t="t" r="r" b="b"/>
              <a:pathLst>
                <a:path w="2971165" h="1838325">
                  <a:moveTo>
                    <a:pt x="0" y="0"/>
                  </a:moveTo>
                  <a:lnTo>
                    <a:pt x="2970656" y="0"/>
                  </a:lnTo>
                  <a:lnTo>
                    <a:pt x="2970656" y="1838325"/>
                  </a:lnTo>
                  <a:lnTo>
                    <a:pt x="0" y="1838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06796" y="3874007"/>
              <a:ext cx="2711195" cy="174802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602033" y="3869245"/>
              <a:ext cx="2720975" cy="1757680"/>
            </a:xfrm>
            <a:custGeom>
              <a:avLst/>
              <a:gdLst/>
              <a:ahLst/>
              <a:cxnLst/>
              <a:rect l="l" t="t" r="r" b="b"/>
              <a:pathLst>
                <a:path w="2720975" h="1757679">
                  <a:moveTo>
                    <a:pt x="0" y="0"/>
                  </a:moveTo>
                  <a:lnTo>
                    <a:pt x="2720721" y="0"/>
                  </a:lnTo>
                  <a:lnTo>
                    <a:pt x="2720721" y="1757553"/>
                  </a:lnTo>
                  <a:lnTo>
                    <a:pt x="0" y="17575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096148" y="566233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27374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Cranes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72973"/>
            <a:ext cx="6896100" cy="1822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Discuss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“Big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Blue”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crane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collapse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dirty="0" sz="2800">
                <a:latin typeface="Tahoma"/>
                <a:cs typeface="Tahoma"/>
              </a:rPr>
              <a:t>Case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Study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</a:pPr>
            <a:r>
              <a:rPr dirty="0" u="sng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https://www.osha.gov/dcsp/success_stories/compliance_assistance/</a:t>
            </a:r>
            <a:r>
              <a:rPr dirty="0" u="none" sz="1800" spc="-1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dirty="0" u="sng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ahoma"/>
                <a:cs typeface="Tahoma"/>
                <a:hlinkClick r:id="rId2"/>
              </a:rPr>
              <a:t>abbott/abbott_casestudies/slide30.html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14602" y="3193923"/>
            <a:ext cx="3105150" cy="2323465"/>
            <a:chOff x="1014602" y="3193923"/>
            <a:chExt cx="3105150" cy="232346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4127" y="3203447"/>
              <a:ext cx="3086099" cy="230428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19365" y="3198685"/>
              <a:ext cx="3095625" cy="2313940"/>
            </a:xfrm>
            <a:custGeom>
              <a:avLst/>
              <a:gdLst/>
              <a:ahLst/>
              <a:cxnLst/>
              <a:rect l="l" t="t" r="r" b="b"/>
              <a:pathLst>
                <a:path w="3095625" h="2313940">
                  <a:moveTo>
                    <a:pt x="0" y="0"/>
                  </a:moveTo>
                  <a:lnTo>
                    <a:pt x="3095625" y="0"/>
                  </a:lnTo>
                  <a:lnTo>
                    <a:pt x="3095625" y="2313813"/>
                  </a:lnTo>
                  <a:lnTo>
                    <a:pt x="0" y="23138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954142" y="3181730"/>
            <a:ext cx="3105150" cy="2323465"/>
            <a:chOff x="4954142" y="3181730"/>
            <a:chExt cx="3105150" cy="232346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3667" y="3191255"/>
              <a:ext cx="3086099" cy="230428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958905" y="3186493"/>
              <a:ext cx="3095625" cy="2313940"/>
            </a:xfrm>
            <a:custGeom>
              <a:avLst/>
              <a:gdLst/>
              <a:ahLst/>
              <a:cxnLst/>
              <a:rect l="l" t="t" r="r" b="b"/>
              <a:pathLst>
                <a:path w="3095625" h="2313940">
                  <a:moveTo>
                    <a:pt x="0" y="0"/>
                  </a:moveTo>
                  <a:lnTo>
                    <a:pt x="3095624" y="0"/>
                  </a:lnTo>
                  <a:lnTo>
                    <a:pt x="3095624" y="2313813"/>
                  </a:lnTo>
                  <a:lnTo>
                    <a:pt x="0" y="23138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32175" y="5638800"/>
            <a:ext cx="3279647" cy="237744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755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Cranes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91130" y="790575"/>
            <a:ext cx="4761865" cy="5238750"/>
            <a:chOff x="2191130" y="790575"/>
            <a:chExt cx="4761865" cy="5238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0655" y="800100"/>
              <a:ext cx="4742687" cy="52196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95893" y="795337"/>
              <a:ext cx="4752340" cy="5229225"/>
            </a:xfrm>
            <a:custGeom>
              <a:avLst/>
              <a:gdLst/>
              <a:ahLst/>
              <a:cxnLst/>
              <a:rect l="l" t="t" r="r" b="b"/>
              <a:pathLst>
                <a:path w="4752340" h="5229225">
                  <a:moveTo>
                    <a:pt x="0" y="0"/>
                  </a:moveTo>
                  <a:lnTo>
                    <a:pt x="4752213" y="0"/>
                  </a:lnTo>
                  <a:lnTo>
                    <a:pt x="4752213" y="5229225"/>
                  </a:lnTo>
                  <a:lnTo>
                    <a:pt x="0" y="52292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526539" y="586632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755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Cranes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408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/>
              <a:t>Lesson</a:t>
            </a:r>
            <a:r>
              <a:rPr dirty="0" spc="-30"/>
              <a:t> </a:t>
            </a:r>
            <a:r>
              <a:rPr dirty="0" spc="-10"/>
              <a:t>Overview</a:t>
            </a:r>
          </a:p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/>
              <a:t>Common</a:t>
            </a:r>
            <a:r>
              <a:rPr dirty="0" sz="2800" spc="-80"/>
              <a:t> </a:t>
            </a:r>
            <a:r>
              <a:rPr dirty="0" sz="2800"/>
              <a:t>Causes</a:t>
            </a:r>
            <a:r>
              <a:rPr dirty="0" sz="2800" spc="-70"/>
              <a:t> </a:t>
            </a:r>
            <a:r>
              <a:rPr dirty="0" sz="2800"/>
              <a:t>of</a:t>
            </a:r>
            <a:r>
              <a:rPr dirty="0" sz="2800" spc="-100"/>
              <a:t> </a:t>
            </a:r>
            <a:r>
              <a:rPr dirty="0" sz="2800"/>
              <a:t>Crane</a:t>
            </a:r>
            <a:r>
              <a:rPr dirty="0" sz="2800" spc="-60"/>
              <a:t> </a:t>
            </a:r>
            <a:r>
              <a:rPr dirty="0" sz="2800" spc="-10"/>
              <a:t>Accidents</a:t>
            </a:r>
            <a:endParaRPr sz="2800"/>
          </a:p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/>
              <a:t>Crane</a:t>
            </a:r>
            <a:r>
              <a:rPr dirty="0" sz="2800" spc="-114"/>
              <a:t> </a:t>
            </a:r>
            <a:r>
              <a:rPr dirty="0" sz="2800" spc="-25"/>
              <a:t>Use</a:t>
            </a:r>
            <a:endParaRPr sz="2800"/>
          </a:p>
          <a:p>
            <a:pPr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/>
              <a:t>Crane</a:t>
            </a:r>
            <a:r>
              <a:rPr dirty="0" sz="2800" spc="-75"/>
              <a:t> </a:t>
            </a:r>
            <a:r>
              <a:rPr dirty="0" sz="2800"/>
              <a:t>Use</a:t>
            </a:r>
            <a:r>
              <a:rPr dirty="0" sz="2800" spc="-85"/>
              <a:t> </a:t>
            </a:r>
            <a:r>
              <a:rPr dirty="0" sz="2800"/>
              <a:t>Near</a:t>
            </a:r>
            <a:r>
              <a:rPr dirty="0" sz="2800" spc="-85"/>
              <a:t> </a:t>
            </a:r>
            <a:r>
              <a:rPr dirty="0" sz="2800"/>
              <a:t>Power</a:t>
            </a:r>
            <a:r>
              <a:rPr dirty="0" sz="2800" spc="-95"/>
              <a:t> </a:t>
            </a:r>
            <a:r>
              <a:rPr dirty="0" sz="2800" spc="-10"/>
              <a:t>Lines</a:t>
            </a:r>
            <a:endParaRPr sz="2800"/>
          </a:p>
          <a:p>
            <a:pPr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/>
              <a:t>Employer</a:t>
            </a:r>
            <a:r>
              <a:rPr dirty="0" sz="2800" spc="-150"/>
              <a:t> </a:t>
            </a:r>
            <a:r>
              <a:rPr dirty="0" sz="2800" spc="-10"/>
              <a:t>Requirements</a:t>
            </a:r>
            <a:endParaRPr sz="2800"/>
          </a:p>
          <a:p>
            <a:pPr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30"/>
              <a:t>Training</a:t>
            </a:r>
            <a:r>
              <a:rPr dirty="0" sz="2800" spc="-150"/>
              <a:t> </a:t>
            </a:r>
            <a:r>
              <a:rPr dirty="0" sz="2800" spc="-10"/>
              <a:t>Requirements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179" y="324104"/>
            <a:ext cx="83851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Arial"/>
                <a:cs typeface="Arial"/>
              </a:rPr>
              <a:t>Common</a:t>
            </a:r>
            <a:r>
              <a:rPr dirty="0" spc="-8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Causes</a:t>
            </a:r>
            <a:r>
              <a:rPr dirty="0" spc="-10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of</a:t>
            </a:r>
            <a:r>
              <a:rPr dirty="0" spc="-114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Crane</a:t>
            </a:r>
            <a:r>
              <a:rPr dirty="0" spc="-100" b="0">
                <a:latin typeface="Arial"/>
                <a:cs typeface="Arial"/>
              </a:rPr>
              <a:t> </a:t>
            </a:r>
            <a:r>
              <a:rPr dirty="0" spc="-10" b="0">
                <a:latin typeface="Arial"/>
                <a:cs typeface="Arial"/>
              </a:rPr>
              <a:t>Accidents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607526"/>
            <a:ext cx="6570345" cy="26612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Four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Major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Crane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Accidents</a:t>
            </a:r>
            <a:endParaRPr sz="32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lines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Overturns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Mechanical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Failures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Falls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179" y="324104"/>
            <a:ext cx="83851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Arial"/>
                <a:cs typeface="Arial"/>
              </a:rPr>
              <a:t>Common</a:t>
            </a:r>
            <a:r>
              <a:rPr dirty="0" spc="-8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Causes</a:t>
            </a:r>
            <a:r>
              <a:rPr dirty="0" spc="-10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of</a:t>
            </a:r>
            <a:r>
              <a:rPr dirty="0" spc="-114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Crane</a:t>
            </a:r>
            <a:r>
              <a:rPr dirty="0" spc="-100" b="0">
                <a:latin typeface="Arial"/>
                <a:cs typeface="Arial"/>
              </a:rPr>
              <a:t> </a:t>
            </a:r>
            <a:r>
              <a:rPr dirty="0" spc="-10" b="0">
                <a:latin typeface="Arial"/>
                <a:cs typeface="Arial"/>
              </a:rPr>
              <a:t>Accidents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32052" y="1531326"/>
            <a:ext cx="6569075" cy="30880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Reasons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accidents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occur:</a:t>
            </a:r>
            <a:endParaRPr sz="32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5780" algn="l"/>
              </a:tabLst>
            </a:pPr>
            <a:r>
              <a:rPr dirty="0" sz="2800">
                <a:latin typeface="Tahoma"/>
                <a:cs typeface="Tahoma"/>
              </a:rPr>
              <a:t>Poor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Planning/Instability</a:t>
            </a:r>
            <a:endParaRPr sz="28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5780" algn="l"/>
              </a:tabLst>
            </a:pPr>
            <a:r>
              <a:rPr dirty="0" sz="2800">
                <a:latin typeface="Tahoma"/>
                <a:cs typeface="Tahoma"/>
              </a:rPr>
              <a:t>Lack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communication</a:t>
            </a:r>
            <a:endParaRPr sz="28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5780" algn="l"/>
              </a:tabLst>
            </a:pPr>
            <a:r>
              <a:rPr dirty="0" sz="2800">
                <a:latin typeface="Tahoma"/>
                <a:cs typeface="Tahoma"/>
              </a:rPr>
              <a:t>Lack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525780" marR="5080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5780" algn="l"/>
              </a:tabLst>
            </a:pPr>
            <a:r>
              <a:rPr dirty="0" sz="2800">
                <a:latin typeface="Tahoma"/>
                <a:cs typeface="Tahoma"/>
              </a:rPr>
              <a:t>Inadequate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maintenance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inspection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4766" y="108997"/>
            <a:ext cx="7113270" cy="13677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47470" marR="5080" indent="-133540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Hazardous</a:t>
            </a:r>
            <a:r>
              <a:rPr dirty="0" sz="4400" spc="-125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Environments</a:t>
            </a:r>
            <a:r>
              <a:rPr dirty="0" sz="4400" spc="-120" b="0">
                <a:latin typeface="Arial"/>
                <a:cs typeface="Arial"/>
              </a:rPr>
              <a:t> </a:t>
            </a:r>
            <a:r>
              <a:rPr dirty="0" sz="4400" spc="-25" b="0">
                <a:latin typeface="Arial"/>
                <a:cs typeface="Arial"/>
              </a:rPr>
              <a:t>for </a:t>
            </a: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9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Operations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85725" rIns="0" bIns="0" rtlCol="0" vert="horz">
            <a:spAutoFit/>
          </a:bodyPr>
          <a:lstStyle/>
          <a:p>
            <a:pPr marL="525780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5780" algn="l"/>
              </a:tabLst>
            </a:pPr>
            <a:r>
              <a:rPr dirty="0"/>
              <a:t>Improper</a:t>
            </a:r>
            <a:r>
              <a:rPr dirty="0" spc="-50"/>
              <a:t> </a:t>
            </a:r>
            <a:r>
              <a:rPr dirty="0"/>
              <a:t>loading</a:t>
            </a:r>
            <a:r>
              <a:rPr dirty="0" spc="-40"/>
              <a:t> </a:t>
            </a:r>
            <a:r>
              <a:rPr dirty="0" spc="-10"/>
              <a:t>rating</a:t>
            </a:r>
          </a:p>
          <a:p>
            <a:pPr marL="525780" indent="-51308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5780" algn="l"/>
              </a:tabLst>
            </a:pPr>
            <a:r>
              <a:rPr dirty="0"/>
              <a:t>Excessive</a:t>
            </a:r>
            <a:r>
              <a:rPr dirty="0" spc="-125"/>
              <a:t> </a:t>
            </a:r>
            <a:r>
              <a:rPr dirty="0" spc="-10"/>
              <a:t>speeds</a:t>
            </a:r>
          </a:p>
          <a:p>
            <a:pPr marL="525780" indent="-51308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5780" algn="l"/>
              </a:tabLst>
            </a:pPr>
            <a:r>
              <a:rPr dirty="0"/>
              <a:t>No</a:t>
            </a:r>
            <a:r>
              <a:rPr dirty="0" spc="-20"/>
              <a:t> </a:t>
            </a:r>
            <a:r>
              <a:rPr dirty="0"/>
              <a:t>hand</a:t>
            </a:r>
            <a:r>
              <a:rPr dirty="0" spc="-30"/>
              <a:t> </a:t>
            </a:r>
            <a:r>
              <a:rPr dirty="0" spc="-10"/>
              <a:t>signals</a:t>
            </a:r>
          </a:p>
          <a:p>
            <a:pPr marL="525780" marR="208915" indent="-51371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5780" algn="l"/>
              </a:tabLst>
            </a:pPr>
            <a:r>
              <a:rPr dirty="0"/>
              <a:t>Inadequate</a:t>
            </a:r>
            <a:r>
              <a:rPr dirty="0" spc="-100"/>
              <a:t> </a:t>
            </a:r>
            <a:r>
              <a:rPr dirty="0" spc="-10"/>
              <a:t>inspection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 spc="-10"/>
              <a:t>maintenance</a:t>
            </a:r>
          </a:p>
          <a:p>
            <a:pPr marL="525780" indent="-51308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525780" algn="l"/>
              </a:tabLst>
            </a:pPr>
            <a:r>
              <a:rPr dirty="0"/>
              <a:t>Unguarded</a:t>
            </a:r>
            <a:r>
              <a:rPr dirty="0" spc="-55"/>
              <a:t> </a:t>
            </a:r>
            <a:r>
              <a:rPr dirty="0" spc="-20"/>
              <a:t>parts</a:t>
            </a:r>
          </a:p>
          <a:p>
            <a:pPr marL="525780" marR="441959" indent="-51371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5780" algn="l"/>
              </a:tabLst>
            </a:pPr>
            <a:r>
              <a:rPr dirty="0"/>
              <a:t>Unguarded</a:t>
            </a:r>
            <a:r>
              <a:rPr dirty="0" spc="-55"/>
              <a:t> </a:t>
            </a:r>
            <a:r>
              <a:rPr dirty="0" spc="-10"/>
              <a:t>swinging radius</a:t>
            </a:r>
          </a:p>
          <a:p>
            <a:pPr marL="525780" marR="434975" indent="-513715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525780" algn="l"/>
              </a:tabLst>
            </a:pPr>
            <a:r>
              <a:rPr dirty="0"/>
              <a:t>Working</a:t>
            </a:r>
            <a:r>
              <a:rPr dirty="0" spc="-80"/>
              <a:t> </a:t>
            </a:r>
            <a:r>
              <a:rPr dirty="0"/>
              <a:t>too</a:t>
            </a:r>
            <a:r>
              <a:rPr dirty="0" spc="-65"/>
              <a:t> </a:t>
            </a:r>
            <a:r>
              <a:rPr dirty="0"/>
              <a:t>close</a:t>
            </a:r>
            <a:r>
              <a:rPr dirty="0" spc="-50"/>
              <a:t> </a:t>
            </a:r>
            <a:r>
              <a:rPr dirty="0" spc="-25"/>
              <a:t>to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 spc="-20"/>
              <a:t>lines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960111" y="1707896"/>
            <a:ext cx="3834765" cy="2878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5780" marR="908685" indent="-513715">
              <a:lnSpc>
                <a:spcPct val="100000"/>
              </a:lnSpc>
              <a:spcBef>
                <a:spcPts val="100"/>
              </a:spcBef>
              <a:buAutoNum type="arabicPeriod" startAt="8"/>
              <a:tabLst>
                <a:tab pos="525780" algn="l"/>
              </a:tabLst>
            </a:pPr>
            <a:r>
              <a:rPr dirty="0" sz="2400">
                <a:latin typeface="Tahoma"/>
                <a:cs typeface="Tahoma"/>
              </a:rPr>
              <a:t>Improper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exhaust systems</a:t>
            </a:r>
            <a:endParaRPr sz="24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575"/>
              </a:spcBef>
              <a:buAutoNum type="arabicPeriod" startAt="8"/>
              <a:tabLst>
                <a:tab pos="525780" algn="l"/>
              </a:tabLst>
            </a:pPr>
            <a:r>
              <a:rPr dirty="0" sz="2400">
                <a:latin typeface="Tahoma"/>
                <a:cs typeface="Tahoma"/>
              </a:rPr>
              <a:t>Shattered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windows</a:t>
            </a:r>
            <a:endParaRPr sz="2400">
              <a:latin typeface="Tahoma"/>
              <a:cs typeface="Tahoma"/>
            </a:endParaRPr>
          </a:p>
          <a:p>
            <a:pPr marL="524510" marR="349885" indent="-512445">
              <a:lnSpc>
                <a:spcPct val="100000"/>
              </a:lnSpc>
              <a:spcBef>
                <a:spcPts val="575"/>
              </a:spcBef>
              <a:buAutoNum type="arabicPeriod" startAt="8"/>
              <a:tabLst>
                <a:tab pos="525780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steps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guardrails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10">
                <a:latin typeface="Tahoma"/>
                <a:cs typeface="Tahoma"/>
              </a:rPr>
              <a:t> walkways</a:t>
            </a:r>
            <a:endParaRPr sz="24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575"/>
              </a:spcBef>
              <a:buAutoNum type="arabicPeriod" startAt="8"/>
              <a:tabLst>
                <a:tab pos="525145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boom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angle</a:t>
            </a:r>
            <a:r>
              <a:rPr dirty="0" sz="2400" spc="-10">
                <a:latin typeface="Tahoma"/>
                <a:cs typeface="Tahoma"/>
              </a:rPr>
              <a:t> indicator</a:t>
            </a:r>
            <a:endParaRPr sz="24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575"/>
              </a:spcBef>
              <a:buAutoNum type="arabicPeriod" startAt="8"/>
              <a:tabLst>
                <a:tab pos="525145" algn="l"/>
              </a:tabLst>
            </a:pP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outriggers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751" y="108997"/>
            <a:ext cx="8301355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15740" algn="l"/>
              </a:tabLst>
            </a:pPr>
            <a:r>
              <a:rPr dirty="0" sz="4200" b="0">
                <a:latin typeface="Arial"/>
                <a:cs typeface="Arial"/>
              </a:rPr>
              <a:t>Load</a:t>
            </a:r>
            <a:r>
              <a:rPr dirty="0" sz="4200" spc="-130" b="0">
                <a:latin typeface="Arial"/>
                <a:cs typeface="Arial"/>
              </a:rPr>
              <a:t> </a:t>
            </a:r>
            <a:r>
              <a:rPr dirty="0" sz="4200" b="0">
                <a:latin typeface="Arial"/>
                <a:cs typeface="Arial"/>
              </a:rPr>
              <a:t>Capacity</a:t>
            </a:r>
            <a:r>
              <a:rPr dirty="0" sz="4200" spc="-125" b="0">
                <a:latin typeface="Arial"/>
                <a:cs typeface="Arial"/>
              </a:rPr>
              <a:t> </a:t>
            </a:r>
            <a:r>
              <a:rPr dirty="0" sz="4200" spc="-50" b="0">
                <a:latin typeface="Arial"/>
                <a:cs typeface="Arial"/>
              </a:rPr>
              <a:t>–</a:t>
            </a:r>
            <a:r>
              <a:rPr dirty="0" sz="4200" b="0">
                <a:latin typeface="Arial"/>
                <a:cs typeface="Arial"/>
              </a:rPr>
              <a:t>	Speed</a:t>
            </a:r>
            <a:r>
              <a:rPr dirty="0" sz="4200" spc="-70" b="0">
                <a:latin typeface="Arial"/>
                <a:cs typeface="Arial"/>
              </a:rPr>
              <a:t> </a:t>
            </a:r>
            <a:r>
              <a:rPr dirty="0" sz="4200" b="0">
                <a:latin typeface="Arial"/>
                <a:cs typeface="Arial"/>
              </a:rPr>
              <a:t>-</a:t>
            </a:r>
            <a:r>
              <a:rPr dirty="0" sz="4200" spc="-60" b="0">
                <a:latin typeface="Arial"/>
                <a:cs typeface="Arial"/>
              </a:rPr>
              <a:t> </a:t>
            </a:r>
            <a:r>
              <a:rPr dirty="0" sz="4200" spc="-10" b="0">
                <a:latin typeface="Arial"/>
                <a:cs typeface="Arial"/>
              </a:rPr>
              <a:t>Warnings</a:t>
            </a:r>
            <a:endParaRPr sz="4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5759" y="1401571"/>
            <a:ext cx="4704080" cy="331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600">
                <a:latin typeface="Tahoma"/>
                <a:cs typeface="Tahoma"/>
              </a:rPr>
              <a:t>Make</a:t>
            </a:r>
            <a:r>
              <a:rPr dirty="0" sz="3600" spc="-70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sure</a:t>
            </a:r>
            <a:r>
              <a:rPr dirty="0" sz="3600" spc="-6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the</a:t>
            </a:r>
            <a:r>
              <a:rPr dirty="0" sz="3600" spc="-65">
                <a:latin typeface="Tahoma"/>
                <a:cs typeface="Tahoma"/>
              </a:rPr>
              <a:t> </a:t>
            </a:r>
            <a:r>
              <a:rPr dirty="0" sz="3600" spc="-10">
                <a:latin typeface="Tahoma"/>
                <a:cs typeface="Tahoma"/>
              </a:rPr>
              <a:t>crane </a:t>
            </a:r>
            <a:r>
              <a:rPr dirty="0" sz="3600">
                <a:latin typeface="Tahoma"/>
                <a:cs typeface="Tahoma"/>
              </a:rPr>
              <a:t>operator</a:t>
            </a:r>
            <a:r>
              <a:rPr dirty="0" sz="3600" spc="-7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can</a:t>
            </a:r>
            <a:r>
              <a:rPr dirty="0" sz="3600" spc="-6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see</a:t>
            </a:r>
            <a:r>
              <a:rPr dirty="0" sz="3600" spc="-55">
                <a:latin typeface="Tahoma"/>
                <a:cs typeface="Tahoma"/>
              </a:rPr>
              <a:t> </a:t>
            </a:r>
            <a:r>
              <a:rPr dirty="0" sz="3600" spc="-20">
                <a:latin typeface="Tahoma"/>
                <a:cs typeface="Tahoma"/>
              </a:rPr>
              <a:t>the:</a:t>
            </a:r>
            <a:endParaRPr sz="36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Rated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Capacities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Operating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Speeds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Special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Warning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Instructions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Operator’s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manual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6875" y="1394078"/>
            <a:ext cx="3050540" cy="3568700"/>
            <a:chOff x="5476875" y="1394078"/>
            <a:chExt cx="3050540" cy="3568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0" y="1403603"/>
              <a:ext cx="3031235" cy="35493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81637" y="1398841"/>
              <a:ext cx="3041015" cy="3559175"/>
            </a:xfrm>
            <a:custGeom>
              <a:avLst/>
              <a:gdLst/>
              <a:ahLst/>
              <a:cxnLst/>
              <a:rect l="l" t="t" r="r" b="b"/>
              <a:pathLst>
                <a:path w="3041015" h="3559175">
                  <a:moveTo>
                    <a:pt x="0" y="0"/>
                  </a:moveTo>
                  <a:lnTo>
                    <a:pt x="3040761" y="0"/>
                  </a:lnTo>
                  <a:lnTo>
                    <a:pt x="3040761" y="3558921"/>
                  </a:lnTo>
                  <a:lnTo>
                    <a:pt x="0" y="355892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42377" y="498317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8437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Hand</a:t>
            </a:r>
            <a:r>
              <a:rPr dirty="0" sz="4400" spc="-15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Signals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1" y="762000"/>
            <a:ext cx="4191000" cy="53035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6279" y="792480"/>
            <a:ext cx="4445508" cy="472417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688840" y="5845412"/>
            <a:ext cx="13392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Federal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Register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6332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Guard</a:t>
            </a:r>
            <a:r>
              <a:rPr dirty="0" sz="4400" spc="-35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Moving</a:t>
            </a:r>
            <a:r>
              <a:rPr dirty="0" sz="4400" spc="-65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Parts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24075" y="1590675"/>
            <a:ext cx="4895850" cy="3664585"/>
            <a:chOff x="2124075" y="1590675"/>
            <a:chExt cx="4895850" cy="3664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1600200"/>
              <a:ext cx="4876787" cy="364540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28837" y="1595437"/>
              <a:ext cx="4886325" cy="3655060"/>
            </a:xfrm>
            <a:custGeom>
              <a:avLst/>
              <a:gdLst/>
              <a:ahLst/>
              <a:cxnLst/>
              <a:rect l="l" t="t" r="r" b="b"/>
              <a:pathLst>
                <a:path w="4886325" h="3655060">
                  <a:moveTo>
                    <a:pt x="0" y="0"/>
                  </a:moveTo>
                  <a:lnTo>
                    <a:pt x="4886325" y="0"/>
                  </a:lnTo>
                  <a:lnTo>
                    <a:pt x="4886325" y="3654933"/>
                  </a:lnTo>
                  <a:lnTo>
                    <a:pt x="0" y="36549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334759" y="527116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3865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Swing</a:t>
            </a:r>
            <a:r>
              <a:rPr dirty="0" sz="4400" spc="-10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Radius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24216" y="983470"/>
            <a:ext cx="8218805" cy="168338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Stay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out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swing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radius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crane.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Make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there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barrier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guards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showing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swing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radius.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24075" y="2837307"/>
            <a:ext cx="4972050" cy="3163570"/>
            <a:chOff x="2124075" y="2837307"/>
            <a:chExt cx="4972050" cy="3163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2846832"/>
              <a:ext cx="4953000" cy="31440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28837" y="2842069"/>
              <a:ext cx="4962525" cy="3154045"/>
            </a:xfrm>
            <a:custGeom>
              <a:avLst/>
              <a:gdLst/>
              <a:ahLst/>
              <a:cxnLst/>
              <a:rect l="l" t="t" r="r" b="b"/>
              <a:pathLst>
                <a:path w="4962525" h="3154045">
                  <a:moveTo>
                    <a:pt x="0" y="0"/>
                  </a:moveTo>
                  <a:lnTo>
                    <a:pt x="4962525" y="0"/>
                  </a:lnTo>
                  <a:lnTo>
                    <a:pt x="4962525" y="3153537"/>
                  </a:lnTo>
                  <a:lnTo>
                    <a:pt x="0" y="31535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172959" y="580932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5732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Operator</a:t>
            </a:r>
            <a:r>
              <a:rPr dirty="0" sz="4400" spc="-15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Visibility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26440" y="1267382"/>
            <a:ext cx="7330440" cy="14890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Make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sure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broken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windows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other </a:t>
            </a:r>
            <a:r>
              <a:rPr dirty="0" sz="3200">
                <a:latin typeface="Tahoma"/>
                <a:cs typeface="Tahoma"/>
              </a:rPr>
              <a:t>obstructions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not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operator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seeing.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00" y="2385060"/>
            <a:ext cx="4856987" cy="36164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77160" y="581220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5966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Arial"/>
                <a:cs typeface="Arial"/>
              </a:rPr>
              <a:t>Guardrails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50696"/>
            <a:ext cx="695833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Runways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steps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guardrails, </a:t>
            </a:r>
            <a:r>
              <a:rPr dirty="0" sz="2800">
                <a:latin typeface="Tahoma"/>
                <a:cs typeface="Tahoma"/>
              </a:rPr>
              <a:t>handholds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resistant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47875" y="2316098"/>
            <a:ext cx="5124450" cy="3684270"/>
            <a:chOff x="2047875" y="2316098"/>
            <a:chExt cx="5124450" cy="3684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0" y="2325623"/>
              <a:ext cx="5105400" cy="36652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52637" y="2320861"/>
              <a:ext cx="5114925" cy="3674745"/>
            </a:xfrm>
            <a:custGeom>
              <a:avLst/>
              <a:gdLst/>
              <a:ahLst/>
              <a:cxnLst/>
              <a:rect l="l" t="t" r="r" b="b"/>
              <a:pathLst>
                <a:path w="5114925" h="3674745">
                  <a:moveTo>
                    <a:pt x="0" y="0"/>
                  </a:moveTo>
                  <a:lnTo>
                    <a:pt x="5114925" y="0"/>
                  </a:lnTo>
                  <a:lnTo>
                    <a:pt x="5114925" y="3674745"/>
                  </a:lnTo>
                  <a:lnTo>
                    <a:pt x="0" y="36747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211059" y="580046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59660">
              <a:lnSpc>
                <a:spcPct val="100000"/>
              </a:lnSpc>
              <a:spcBef>
                <a:spcPts val="100"/>
              </a:spcBef>
            </a:pPr>
            <a:r>
              <a:rPr dirty="0" sz="4400" spc="-10" b="0">
                <a:latin typeface="Arial"/>
                <a:cs typeface="Arial"/>
              </a:rPr>
              <a:t>Guardrails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7630" y="1167127"/>
            <a:ext cx="705104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get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upper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portion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cab.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26282" y="1848230"/>
            <a:ext cx="5200650" cy="3905250"/>
            <a:chOff x="3026282" y="1848230"/>
            <a:chExt cx="5200650" cy="3905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5808" y="1857755"/>
              <a:ext cx="5181599" cy="3886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31045" y="1852993"/>
              <a:ext cx="5191125" cy="3895725"/>
            </a:xfrm>
            <a:custGeom>
              <a:avLst/>
              <a:gdLst/>
              <a:ahLst/>
              <a:cxnLst/>
              <a:rect l="l" t="t" r="r" b="b"/>
              <a:pathLst>
                <a:path w="5191125" h="3895725">
                  <a:moveTo>
                    <a:pt x="0" y="0"/>
                  </a:moveTo>
                  <a:lnTo>
                    <a:pt x="5191125" y="0"/>
                  </a:lnTo>
                  <a:lnTo>
                    <a:pt x="5191125" y="3895725"/>
                  </a:lnTo>
                  <a:lnTo>
                    <a:pt x="0" y="3895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42283" y="576968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1203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90" b="0">
                <a:latin typeface="Arial"/>
                <a:cs typeface="Arial"/>
              </a:rPr>
              <a:t> </a:t>
            </a:r>
            <a:r>
              <a:rPr dirty="0" sz="4400" spc="-25" b="0">
                <a:latin typeface="Arial"/>
                <a:cs typeface="Arial"/>
              </a:rPr>
              <a:t>Use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12952" y="945895"/>
            <a:ext cx="7267575" cy="4940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30225" indent="-51371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Capacities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limitations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crane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>
                <a:latin typeface="Tahoma"/>
                <a:cs typeface="Tahoma"/>
              </a:rPr>
              <a:t>job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site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restrictions.</a:t>
            </a:r>
            <a:endParaRPr sz="2600">
              <a:latin typeface="Tahoma"/>
              <a:cs typeface="Tahoma"/>
            </a:endParaRPr>
          </a:p>
          <a:p>
            <a:pPr marL="525780" marR="890905" indent="-513715">
              <a:lnSpc>
                <a:spcPct val="100000"/>
              </a:lnSpc>
              <a:spcBef>
                <a:spcPts val="620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Operators,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signal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persons,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riggers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50">
                <a:latin typeface="Tahoma"/>
                <a:cs typeface="Tahoma"/>
              </a:rPr>
              <a:t>– </a:t>
            </a:r>
            <a:r>
              <a:rPr dirty="0" sz="2600" spc="-10">
                <a:latin typeface="Tahoma"/>
                <a:cs typeface="Tahoma"/>
              </a:rPr>
              <a:t>qualifications/certifications</a:t>
            </a:r>
            <a:endParaRPr sz="26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Level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crane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check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support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surface</a:t>
            </a:r>
            <a:endParaRPr sz="26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Check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power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line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precautions</a:t>
            </a:r>
            <a:endParaRPr sz="26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Communicate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hoisting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activities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Barricade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swing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marL="525780" indent="-513080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Maintenance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inspection</a:t>
            </a:r>
            <a:endParaRPr sz="2600">
              <a:latin typeface="Tahoma"/>
              <a:cs typeface="Tahoma"/>
            </a:endParaRPr>
          </a:p>
          <a:p>
            <a:pPr marL="525780" marR="57150" indent="-513715">
              <a:lnSpc>
                <a:spcPct val="100000"/>
              </a:lnSpc>
              <a:spcBef>
                <a:spcPts val="625"/>
              </a:spcBef>
              <a:buAutoNum type="arabicPeriod"/>
              <a:tabLst>
                <a:tab pos="525780" algn="l"/>
              </a:tabLst>
            </a:pPr>
            <a:r>
              <a:rPr dirty="0" sz="2600">
                <a:latin typeface="Tahoma"/>
                <a:cs typeface="Tahoma"/>
              </a:rPr>
              <a:t>Identify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safe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store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pick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up/put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down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materials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machinery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4208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9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Operations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93952" y="1152327"/>
            <a:ext cx="6492240" cy="412178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525145" indent="-51244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Load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capacity/speed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operation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Weight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load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Basic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lifting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principles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Hand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signals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lines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Swing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radius</a:t>
            </a:r>
            <a:endParaRPr sz="3200">
              <a:latin typeface="Tahoma"/>
              <a:cs typeface="Tahoma"/>
            </a:endParaRPr>
          </a:p>
          <a:p>
            <a:pPr marL="525145" indent="-51244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5145" algn="l"/>
              </a:tabLst>
            </a:pPr>
            <a:r>
              <a:rPr dirty="0" sz="3200">
                <a:latin typeface="Tahoma"/>
                <a:cs typeface="Tahoma"/>
              </a:rPr>
              <a:t>Suspended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loads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Use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Near</a:t>
            </a:r>
            <a:r>
              <a:rPr dirty="0" sz="4400" spc="-35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Power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Lines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08669"/>
            <a:ext cx="7065645" cy="14890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Boom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crane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contact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energized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lines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accounts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nearly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45%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>
                <a:latin typeface="Tahoma"/>
                <a:cs typeface="Tahoma"/>
              </a:rPr>
              <a:t>crane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accidents.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86075" y="2614802"/>
            <a:ext cx="3077845" cy="3295650"/>
            <a:chOff x="2886075" y="2614802"/>
            <a:chExt cx="3077845" cy="3295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5600" y="2624328"/>
              <a:ext cx="3058667" cy="32766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890837" y="2619565"/>
              <a:ext cx="3068320" cy="3286125"/>
            </a:xfrm>
            <a:custGeom>
              <a:avLst/>
              <a:gdLst/>
              <a:ahLst/>
              <a:cxnLst/>
              <a:rect l="l" t="t" r="r" b="b"/>
              <a:pathLst>
                <a:path w="3068320" h="3286125">
                  <a:moveTo>
                    <a:pt x="0" y="0"/>
                  </a:moveTo>
                  <a:lnTo>
                    <a:pt x="3068193" y="0"/>
                  </a:lnTo>
                  <a:lnTo>
                    <a:pt x="3068193" y="3286125"/>
                  </a:lnTo>
                  <a:lnTo>
                    <a:pt x="0" y="3286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246659" y="5926095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Use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Near</a:t>
            </a:r>
            <a:r>
              <a:rPr dirty="0" sz="4400" spc="-35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Power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Lines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07340" y="1150326"/>
            <a:ext cx="8507730" cy="41128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Pre-</a:t>
            </a:r>
            <a:r>
              <a:rPr dirty="0" sz="3200">
                <a:latin typeface="Tahoma"/>
                <a:cs typeface="Tahoma"/>
              </a:rPr>
              <a:t>operational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zone</a:t>
            </a:r>
            <a:endParaRPr sz="2800">
              <a:latin typeface="Tahoma"/>
              <a:cs typeface="Tahoma"/>
            </a:endParaRPr>
          </a:p>
          <a:p>
            <a:pPr marL="527685" marR="21209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Determine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proximity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lines,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closer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than </a:t>
            </a:r>
            <a:r>
              <a:rPr dirty="0" sz="2800">
                <a:latin typeface="Tahoma"/>
                <a:cs typeface="Tahoma"/>
              </a:rPr>
              <a:t>20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feet,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so,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three:</a:t>
            </a:r>
            <a:endParaRPr sz="2800">
              <a:latin typeface="Tahoma"/>
              <a:cs typeface="Tahoma"/>
            </a:endParaRPr>
          </a:p>
          <a:p>
            <a:pPr lvl="1" marL="816610" indent="-34671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816610" algn="l"/>
              </a:tabLst>
            </a:pPr>
            <a:r>
              <a:rPr dirty="0" sz="2400" spc="-10">
                <a:latin typeface="Tahoma"/>
                <a:cs typeface="Tahoma"/>
              </a:rPr>
              <a:t>De-</a:t>
            </a:r>
            <a:r>
              <a:rPr dirty="0" sz="2400">
                <a:latin typeface="Tahoma"/>
                <a:cs typeface="Tahoma"/>
              </a:rPr>
              <a:t>energize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ground</a:t>
            </a:r>
            <a:endParaRPr sz="2400">
              <a:latin typeface="Tahoma"/>
              <a:cs typeface="Tahoma"/>
            </a:endParaRPr>
          </a:p>
          <a:p>
            <a:pPr lvl="1" marL="792480" marR="716280" indent="-323215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792480" algn="l"/>
                <a:tab pos="823594" algn="l"/>
              </a:tabLst>
            </a:pPr>
            <a:r>
              <a:rPr dirty="0" sz="2400">
                <a:latin typeface="Tahoma"/>
                <a:cs typeface="Tahoma"/>
              </a:rPr>
              <a:t>	Ensure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equipment,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line,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gets </a:t>
            </a:r>
            <a:r>
              <a:rPr dirty="0" sz="2400">
                <a:latin typeface="Tahoma"/>
                <a:cs typeface="Tahoma"/>
              </a:rPr>
              <a:t>closer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20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feet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line</a:t>
            </a:r>
            <a:endParaRPr sz="2400">
              <a:latin typeface="Tahoma"/>
              <a:cs typeface="Tahoma"/>
            </a:endParaRPr>
          </a:p>
          <a:p>
            <a:pPr lvl="1" marL="792480" marR="5080" indent="-323215">
              <a:lnSpc>
                <a:spcPct val="100000"/>
              </a:lnSpc>
              <a:spcBef>
                <a:spcPts val="575"/>
              </a:spcBef>
              <a:buAutoNum type="alphaLcPeriod"/>
              <a:tabLst>
                <a:tab pos="792480" algn="l"/>
                <a:tab pos="795655" algn="l"/>
              </a:tabLst>
            </a:pPr>
            <a:r>
              <a:rPr dirty="0" sz="2400">
                <a:latin typeface="Tahoma"/>
                <a:cs typeface="Tahoma"/>
              </a:rPr>
              <a:t>	Determine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line’s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voltage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minimum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approach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distance </a:t>
            </a:r>
            <a:r>
              <a:rPr dirty="0" sz="2400">
                <a:latin typeface="Tahoma"/>
                <a:cs typeface="Tahoma"/>
              </a:rPr>
              <a:t>permitted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30">
                <a:latin typeface="Tahoma"/>
                <a:cs typeface="Tahoma"/>
              </a:rPr>
              <a:t>Table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Crane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Use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Near</a:t>
            </a:r>
            <a:r>
              <a:rPr dirty="0" sz="4400" spc="-35" b="0">
                <a:latin typeface="Arial"/>
                <a:cs typeface="Arial"/>
              </a:rPr>
              <a:t> </a:t>
            </a:r>
            <a:r>
              <a:rPr dirty="0" sz="4400" b="0">
                <a:latin typeface="Arial"/>
                <a:cs typeface="Arial"/>
              </a:rPr>
              <a:t>Power</a:t>
            </a:r>
            <a:r>
              <a:rPr dirty="0" sz="4400" spc="-3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Lines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49171"/>
            <a:ext cx="5387340" cy="9937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latin typeface="Tahoma"/>
                <a:cs typeface="Tahoma"/>
              </a:rPr>
              <a:t>Pre-</a:t>
            </a:r>
            <a:r>
              <a:rPr dirty="0" sz="3200">
                <a:latin typeface="Tahoma"/>
                <a:cs typeface="Tahoma"/>
              </a:rPr>
              <a:t>operational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2481580">
              <a:lnSpc>
                <a:spcPct val="100000"/>
              </a:lnSpc>
              <a:spcBef>
                <a:spcPts val="2460"/>
              </a:spcBef>
            </a:pPr>
            <a:r>
              <a:rPr dirty="0" sz="1100">
                <a:latin typeface="Calibri"/>
                <a:cs typeface="Calibri"/>
              </a:rPr>
              <a:t>TABLE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–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MINIMUM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CLEARANCE</a:t>
            </a:r>
            <a:r>
              <a:rPr dirty="0" sz="1100" spc="-10">
                <a:latin typeface="Calibri"/>
                <a:cs typeface="Calibri"/>
              </a:rPr>
              <a:t> DISTANCES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279650" y="2372307"/>
          <a:ext cx="5041900" cy="3488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6460"/>
                <a:gridCol w="2797175"/>
              </a:tblGrid>
              <a:tr h="5930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Voltage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(nominal,</a:t>
                      </a:r>
                      <a:r>
                        <a:rPr dirty="0" sz="11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kV,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alternating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current)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Minimum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Clearance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Distance</a:t>
                      </a:r>
                      <a:r>
                        <a:rPr dirty="0" sz="11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(feet)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up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35"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200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350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350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500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750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750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100" spc="-25">
                          <a:latin typeface="Calibri"/>
                          <a:cs typeface="Calibri"/>
                        </a:rPr>
                        <a:t>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17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95885" marR="87630">
                        <a:lnSpc>
                          <a:spcPct val="114999"/>
                        </a:lnSpc>
                      </a:pPr>
                      <a:r>
                        <a:rPr dirty="0" sz="800">
                          <a:latin typeface="Calibri"/>
                          <a:cs typeface="Calibri"/>
                        </a:rPr>
                        <a:t>(as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established</a:t>
                      </a:r>
                      <a:r>
                        <a:rPr dirty="0" sz="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by the</a:t>
                      </a:r>
                      <a:r>
                        <a:rPr dirty="0" sz="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utility</a:t>
                      </a:r>
                      <a:r>
                        <a:rPr dirty="0" sz="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owner/operator</a:t>
                      </a:r>
                      <a:r>
                        <a:rPr dirty="0" sz="8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qualified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professional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engineer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qualified</a:t>
                      </a:r>
                      <a:r>
                        <a:rPr dirty="0" sz="8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person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8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respect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electrical</a:t>
                      </a:r>
                      <a:r>
                        <a:rPr dirty="0" sz="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power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 transmission </a:t>
                      </a:r>
                      <a:r>
                        <a:rPr dirty="0" sz="8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latin typeface="Calibri"/>
                          <a:cs typeface="Calibri"/>
                        </a:rPr>
                        <a:t>distribution)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49605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Employer</a:t>
            </a:r>
            <a:r>
              <a:rPr dirty="0" sz="4400" spc="-5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Requirements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1739" y="1552596"/>
            <a:ext cx="6621780" cy="27451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6637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applicable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employer requirements.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205"/>
              </a:spcBef>
            </a:pPr>
            <a:r>
              <a:rPr dirty="0" sz="3200">
                <a:latin typeface="Tahoma"/>
                <a:cs typeface="Tahoma"/>
              </a:rPr>
              <a:t>Designate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competent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person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>
                <a:latin typeface="Tahoma"/>
                <a:cs typeface="Tahoma"/>
              </a:rPr>
              <a:t>inspect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machinery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 </a:t>
            </a:r>
            <a:r>
              <a:rPr dirty="0" sz="3200">
                <a:latin typeface="Tahoma"/>
                <a:cs typeface="Tahoma"/>
              </a:rPr>
              <a:t>prior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each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use.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0419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Training</a:t>
            </a:r>
            <a:r>
              <a:rPr dirty="0" sz="4400" spc="-8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Requirements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761927"/>
            <a:ext cx="6382385" cy="119570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756285" indent="-74358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756285" algn="l"/>
              </a:tabLst>
            </a:pPr>
            <a:r>
              <a:rPr dirty="0" sz="3200">
                <a:latin typeface="Tahoma"/>
                <a:cs typeface="Tahoma"/>
              </a:rPr>
              <a:t>Employer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provide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training</a:t>
            </a:r>
            <a:endParaRPr sz="3200">
              <a:latin typeface="Tahoma"/>
              <a:cs typeface="Tahoma"/>
            </a:endParaRPr>
          </a:p>
          <a:p>
            <a:pPr marL="756285" indent="-74358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756285" algn="l"/>
              </a:tabLst>
            </a:pPr>
            <a:r>
              <a:rPr dirty="0" sz="3200" spc="-35">
                <a:latin typeface="Tahoma"/>
                <a:cs typeface="Tahoma"/>
              </a:rPr>
              <a:t>Training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administration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Recognition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24075" y="1256919"/>
            <a:ext cx="5053330" cy="4719320"/>
            <a:chOff x="2124075" y="1256919"/>
            <a:chExt cx="5053330" cy="47193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0" y="1266444"/>
              <a:ext cx="5033771" cy="470001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128837" y="1261681"/>
              <a:ext cx="5043805" cy="4709795"/>
            </a:xfrm>
            <a:custGeom>
              <a:avLst/>
              <a:gdLst/>
              <a:ahLst/>
              <a:cxnLst/>
              <a:rect l="l" t="t" r="r" b="b"/>
              <a:pathLst>
                <a:path w="5043805" h="4709795">
                  <a:moveTo>
                    <a:pt x="0" y="0"/>
                  </a:moveTo>
                  <a:lnTo>
                    <a:pt x="5043297" y="0"/>
                  </a:lnTo>
                  <a:lnTo>
                    <a:pt x="5043297" y="4709541"/>
                  </a:lnTo>
                  <a:lnTo>
                    <a:pt x="0" y="470954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Recognition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7675" y="1448942"/>
            <a:ext cx="3600450" cy="3440429"/>
            <a:chOff x="447675" y="1448942"/>
            <a:chExt cx="3600450" cy="34404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458468"/>
              <a:ext cx="3581400" cy="342136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2437" y="1453705"/>
              <a:ext cx="3590925" cy="3430904"/>
            </a:xfrm>
            <a:custGeom>
              <a:avLst/>
              <a:gdLst/>
              <a:ahLst/>
              <a:cxnLst/>
              <a:rect l="l" t="t" r="r" b="b"/>
              <a:pathLst>
                <a:path w="3590925" h="3430904">
                  <a:moveTo>
                    <a:pt x="0" y="0"/>
                  </a:moveTo>
                  <a:lnTo>
                    <a:pt x="3590925" y="0"/>
                  </a:lnTo>
                  <a:lnTo>
                    <a:pt x="3590925" y="3430904"/>
                  </a:lnTo>
                  <a:lnTo>
                    <a:pt x="0" y="343090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327778" y="2299335"/>
            <a:ext cx="4335145" cy="3125470"/>
            <a:chOff x="4327778" y="2299335"/>
            <a:chExt cx="4335145" cy="31254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7303" y="2308860"/>
              <a:ext cx="4315967" cy="31058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332541" y="2304097"/>
              <a:ext cx="4325620" cy="3115945"/>
            </a:xfrm>
            <a:custGeom>
              <a:avLst/>
              <a:gdLst/>
              <a:ahLst/>
              <a:cxnLst/>
              <a:rect l="l" t="t" r="r" b="b"/>
              <a:pathLst>
                <a:path w="4325620" h="3115945">
                  <a:moveTo>
                    <a:pt x="0" y="0"/>
                  </a:moveTo>
                  <a:lnTo>
                    <a:pt x="4325492" y="0"/>
                  </a:lnTo>
                  <a:lnTo>
                    <a:pt x="4325492" y="3115437"/>
                  </a:lnTo>
                  <a:lnTo>
                    <a:pt x="0" y="31154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139220" y="5871776"/>
            <a:ext cx="8591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Photo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Recognition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43075" y="1494663"/>
            <a:ext cx="5657850" cy="3669029"/>
            <a:chOff x="1743075" y="1494663"/>
            <a:chExt cx="5657850" cy="36690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0" y="1504188"/>
              <a:ext cx="5638799" cy="364996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747837" y="1499425"/>
              <a:ext cx="5648325" cy="3659504"/>
            </a:xfrm>
            <a:custGeom>
              <a:avLst/>
              <a:gdLst/>
              <a:ahLst/>
              <a:cxnLst/>
              <a:rect l="l" t="t" r="r" b="b"/>
              <a:pathLst>
                <a:path w="5648325" h="3659504">
                  <a:moveTo>
                    <a:pt x="0" y="0"/>
                  </a:moveTo>
                  <a:lnTo>
                    <a:pt x="5648325" y="0"/>
                  </a:lnTo>
                  <a:lnTo>
                    <a:pt x="5648325" y="3659504"/>
                  </a:lnTo>
                  <a:lnTo>
                    <a:pt x="0" y="365950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415042" y="5218620"/>
            <a:ext cx="8909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Photo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Recognition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62075" y="1401699"/>
            <a:ext cx="6419850" cy="4055110"/>
            <a:chOff x="1362075" y="1401699"/>
            <a:chExt cx="6419850" cy="4055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1600" y="1411236"/>
              <a:ext cx="6400799" cy="403553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66837" y="1406461"/>
              <a:ext cx="6410325" cy="4045585"/>
            </a:xfrm>
            <a:custGeom>
              <a:avLst/>
              <a:gdLst/>
              <a:ahLst/>
              <a:cxnLst/>
              <a:rect l="l" t="t" r="r" b="b"/>
              <a:pathLst>
                <a:path w="6410325" h="4045585">
                  <a:moveTo>
                    <a:pt x="0" y="0"/>
                  </a:moveTo>
                  <a:lnTo>
                    <a:pt x="6410325" y="0"/>
                  </a:lnTo>
                  <a:lnTo>
                    <a:pt x="6410325" y="4045077"/>
                  </a:lnTo>
                  <a:lnTo>
                    <a:pt x="0" y="40450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936740" y="5489275"/>
            <a:ext cx="8591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Photo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ct val="100000"/>
              </a:lnSpc>
              <a:spcBef>
                <a:spcPts val="100"/>
              </a:spcBef>
            </a:pPr>
            <a:r>
              <a:rPr dirty="0" sz="4400" b="0">
                <a:latin typeface="Arial"/>
                <a:cs typeface="Arial"/>
              </a:rPr>
              <a:t>Hazard</a:t>
            </a:r>
            <a:r>
              <a:rPr dirty="0" sz="4400" spc="-40" b="0">
                <a:latin typeface="Arial"/>
                <a:cs typeface="Arial"/>
              </a:rPr>
              <a:t> </a:t>
            </a:r>
            <a:r>
              <a:rPr dirty="0" sz="4400" spc="-10" b="0">
                <a:latin typeface="Arial"/>
                <a:cs typeface="Arial"/>
              </a:rPr>
              <a:t>Recognition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57275" y="895730"/>
            <a:ext cx="7142480" cy="4868545"/>
            <a:chOff x="1057275" y="895730"/>
            <a:chExt cx="7142480" cy="48685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905256"/>
              <a:ext cx="7123175" cy="484936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62037" y="900493"/>
              <a:ext cx="7132955" cy="4859020"/>
            </a:xfrm>
            <a:custGeom>
              <a:avLst/>
              <a:gdLst/>
              <a:ahLst/>
              <a:cxnLst/>
              <a:rect l="l" t="t" r="r" b="b"/>
              <a:pathLst>
                <a:path w="7132955" h="4859020">
                  <a:moveTo>
                    <a:pt x="0" y="0"/>
                  </a:moveTo>
                  <a:lnTo>
                    <a:pt x="7132701" y="0"/>
                  </a:lnTo>
                  <a:lnTo>
                    <a:pt x="7132701" y="4858893"/>
                  </a:lnTo>
                  <a:lnTo>
                    <a:pt x="0" y="4858893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4064" y="5790549"/>
            <a:ext cx="8591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Photo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13462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74002"/>
            <a:ext cx="6724650" cy="4391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7685" algn="l"/>
                <a:tab pos="4723130" algn="l"/>
              </a:tabLst>
            </a:pPr>
            <a:r>
              <a:rPr dirty="0" sz="3200">
                <a:latin typeface="Tahoma"/>
                <a:cs typeface="Tahoma"/>
              </a:rPr>
              <a:t>Nearly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45%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crane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accidents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are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result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boom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crane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making contact with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cranes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zone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barricades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energized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lines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ground</a:t>
            </a:r>
            <a:endParaRPr sz="2800">
              <a:latin typeface="Tahoma"/>
              <a:cs typeface="Tahoma"/>
            </a:endParaRPr>
          </a:p>
          <a:p>
            <a:pPr marL="1805305">
              <a:lnSpc>
                <a:spcPct val="100000"/>
              </a:lnSpc>
              <a:spcBef>
                <a:spcPts val="3354"/>
              </a:spcBef>
            </a:pPr>
            <a:r>
              <a:rPr dirty="0" sz="2800" b="1">
                <a:latin typeface="Tahoma"/>
                <a:cs typeface="Tahoma"/>
              </a:rPr>
              <a:t>c.</a:t>
            </a:r>
            <a:r>
              <a:rPr dirty="0" sz="2800" spc="-8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energized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power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lines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13462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38" y="950135"/>
            <a:ext cx="7151370" cy="502031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685" marR="616585" indent="-515620">
              <a:lnSpc>
                <a:spcPts val="3240"/>
              </a:lnSpc>
              <a:spcBef>
                <a:spcPts val="505"/>
              </a:spcBef>
              <a:buAutoNum type="arabicPeriod" startAt="2"/>
              <a:tabLst>
                <a:tab pos="527685" algn="l"/>
                <a:tab pos="6410325" algn="l"/>
              </a:tabLst>
            </a:pPr>
            <a:r>
              <a:rPr dirty="0" sz="3000">
                <a:latin typeface="Tahoma"/>
                <a:cs typeface="Tahoma"/>
              </a:rPr>
              <a:t>Before</a:t>
            </a:r>
            <a:r>
              <a:rPr dirty="0" sz="3000" spc="-1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beginning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equipment </a:t>
            </a:r>
            <a:r>
              <a:rPr dirty="0" sz="3000">
                <a:latin typeface="Tahoma"/>
                <a:cs typeface="Tahoma"/>
              </a:rPr>
              <a:t>operations, the employer must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927100" marR="76200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identify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zone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determine </a:t>
            </a:r>
            <a:r>
              <a:rPr dirty="0" sz="2600">
                <a:latin typeface="Tahoma"/>
                <a:cs typeface="Tahoma"/>
              </a:rPr>
              <a:t>proximity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power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lines</a:t>
            </a:r>
            <a:endParaRPr sz="2600">
              <a:latin typeface="Tahoma"/>
              <a:cs typeface="Tahoma"/>
            </a:endParaRPr>
          </a:p>
          <a:p>
            <a:pPr lvl="1" marL="927100" marR="23114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notify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utility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company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lift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estimate </a:t>
            </a:r>
            <a:r>
              <a:rPr dirty="0" sz="2600">
                <a:latin typeface="Tahoma"/>
                <a:cs typeface="Tahoma"/>
              </a:rPr>
              <a:t>voltage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power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lines</a:t>
            </a:r>
            <a:endParaRPr sz="2600">
              <a:latin typeface="Tahoma"/>
              <a:cs typeface="Tahoma"/>
            </a:endParaRPr>
          </a:p>
          <a:p>
            <a:pPr lvl="1" marL="926465" marR="95885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locate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fall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zone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test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load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by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lifting </a:t>
            </a:r>
            <a:r>
              <a:rPr dirty="0" sz="2600">
                <a:latin typeface="Tahoma"/>
                <a:cs typeface="Tahoma"/>
              </a:rPr>
              <a:t>it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least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20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feet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off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ground</a:t>
            </a:r>
            <a:endParaRPr sz="2600">
              <a:latin typeface="Tahoma"/>
              <a:cs typeface="Tahoma"/>
            </a:endParaRPr>
          </a:p>
          <a:p>
            <a:pPr lvl="1" marL="927100" marR="21844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remove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area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barriers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observe </a:t>
            </a:r>
            <a:r>
              <a:rPr dirty="0" sz="2600">
                <a:latin typeface="Tahoma"/>
                <a:cs typeface="Tahoma"/>
              </a:rPr>
              <a:t>weather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conditions</a:t>
            </a:r>
            <a:endParaRPr sz="2600">
              <a:latin typeface="Tahoma"/>
              <a:cs typeface="Tahoma"/>
            </a:endParaRPr>
          </a:p>
          <a:p>
            <a:pPr marL="393700" marR="5080">
              <a:lnSpc>
                <a:spcPts val="2880"/>
              </a:lnSpc>
              <a:spcBef>
                <a:spcPts val="1695"/>
              </a:spcBef>
            </a:pPr>
            <a:r>
              <a:rPr dirty="0" sz="3000" b="1">
                <a:latin typeface="Tahoma"/>
                <a:cs typeface="Tahoma"/>
              </a:rPr>
              <a:t>a.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identify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the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work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zone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spc="-25" b="1">
                <a:latin typeface="Tahoma"/>
                <a:cs typeface="Tahoma"/>
              </a:rPr>
              <a:t>and </a:t>
            </a:r>
            <a:r>
              <a:rPr dirty="0" sz="3000" b="1">
                <a:latin typeface="Tahoma"/>
                <a:cs typeface="Tahoma"/>
              </a:rPr>
              <a:t>determine</a:t>
            </a:r>
            <a:r>
              <a:rPr dirty="0" sz="3000" spc="-3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proximity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to</a:t>
            </a:r>
            <a:r>
              <a:rPr dirty="0" sz="3000" spc="-9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power</a:t>
            </a:r>
            <a:r>
              <a:rPr dirty="0" sz="3000" spc="-55" b="1">
                <a:latin typeface="Tahoma"/>
                <a:cs typeface="Tahoma"/>
              </a:rPr>
              <a:t> </a:t>
            </a:r>
            <a:r>
              <a:rPr dirty="0" sz="3000" spc="-10" b="1">
                <a:latin typeface="Tahoma"/>
                <a:cs typeface="Tahoma"/>
              </a:rPr>
              <a:t>lines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13462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14404" y="1477771"/>
            <a:ext cx="6631305" cy="41852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broken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window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distorts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the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operator’s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visibility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task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is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acceptable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operation.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True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False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60"/>
              </a:spcBef>
            </a:pPr>
            <a:endParaRPr sz="2800">
              <a:latin typeface="Tahoma"/>
              <a:cs typeface="Tahoma"/>
            </a:endParaRPr>
          </a:p>
          <a:p>
            <a:pPr marL="277749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False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13462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525780" marR="274955" indent="-513715">
              <a:lnSpc>
                <a:spcPts val="3460"/>
              </a:lnSpc>
              <a:spcBef>
                <a:spcPts val="535"/>
              </a:spcBef>
              <a:buAutoNum type="arabicPeriod" startAt="4"/>
              <a:tabLst>
                <a:tab pos="527685" algn="l"/>
              </a:tabLst>
            </a:pPr>
            <a:r>
              <a:rPr dirty="0"/>
              <a:t>Which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following</a:t>
            </a:r>
            <a:r>
              <a:rPr dirty="0" spc="-40"/>
              <a:t> </a:t>
            </a:r>
            <a:r>
              <a:rPr dirty="0"/>
              <a:t>must</a:t>
            </a:r>
            <a:r>
              <a:rPr dirty="0" spc="-55"/>
              <a:t> </a:t>
            </a:r>
            <a:r>
              <a:rPr dirty="0" spc="-25"/>
              <a:t>be </a:t>
            </a:r>
            <a:r>
              <a:rPr dirty="0" spc="-25"/>
              <a:t>	</a:t>
            </a:r>
            <a:r>
              <a:rPr dirty="0"/>
              <a:t>readily</a:t>
            </a:r>
            <a:r>
              <a:rPr dirty="0" spc="-90"/>
              <a:t> </a:t>
            </a:r>
            <a:r>
              <a:rPr dirty="0"/>
              <a:t>available</a:t>
            </a:r>
            <a:r>
              <a:rPr dirty="0" spc="-75"/>
              <a:t> </a:t>
            </a:r>
            <a:r>
              <a:rPr dirty="0"/>
              <a:t>to</a:t>
            </a:r>
            <a:r>
              <a:rPr dirty="0" spc="-80"/>
              <a:t> </a:t>
            </a:r>
            <a:r>
              <a:rPr dirty="0"/>
              <a:t>the</a:t>
            </a:r>
            <a:r>
              <a:rPr dirty="0" spc="-85"/>
              <a:t> </a:t>
            </a:r>
            <a:r>
              <a:rPr dirty="0" spc="-10"/>
              <a:t>crane </a:t>
            </a:r>
            <a:r>
              <a:rPr dirty="0" spc="-10"/>
              <a:t>	</a:t>
            </a:r>
            <a:r>
              <a:rPr dirty="0"/>
              <a:t>operator</a:t>
            </a:r>
            <a:r>
              <a:rPr dirty="0" spc="-50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/>
              <a:t>use</a:t>
            </a:r>
            <a:r>
              <a:rPr dirty="0" spc="-55"/>
              <a:t> </a:t>
            </a:r>
            <a:r>
              <a:rPr dirty="0"/>
              <a:t>at</a:t>
            </a:r>
            <a:r>
              <a:rPr dirty="0" spc="-40"/>
              <a:t> </a:t>
            </a:r>
            <a:r>
              <a:rPr dirty="0"/>
              <a:t>all</a:t>
            </a:r>
            <a:r>
              <a:rPr dirty="0" spc="-50"/>
              <a:t> </a:t>
            </a:r>
            <a:r>
              <a:rPr dirty="0" spc="-10"/>
              <a:t>times?</a:t>
            </a:r>
          </a:p>
          <a:p>
            <a:pPr lvl="1" marL="926465" marR="610870" indent="-513715">
              <a:lnSpc>
                <a:spcPts val="3030"/>
              </a:lnSpc>
              <a:spcBef>
                <a:spcPts val="65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charts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recommended </a:t>
            </a:r>
            <a:r>
              <a:rPr dirty="0" sz="2800">
                <a:latin typeface="Tahoma"/>
                <a:cs typeface="Tahoma"/>
              </a:rPr>
              <a:t>operating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speeds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4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Special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warnings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Instructions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operator’s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manual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 </a:t>
            </a:r>
            <a:r>
              <a:rPr dirty="0" sz="2800" spc="-20">
                <a:latin typeface="Tahoma"/>
                <a:cs typeface="Tahoma"/>
              </a:rPr>
              <a:t>above</a:t>
            </a:r>
            <a:endParaRPr sz="2800">
              <a:latin typeface="Tahoma"/>
              <a:cs typeface="Tahoma"/>
            </a:endParaRPr>
          </a:p>
          <a:p>
            <a:pPr marL="1504950">
              <a:lnSpc>
                <a:spcPct val="100000"/>
              </a:lnSpc>
              <a:spcBef>
                <a:spcPts val="3020"/>
              </a:spcBef>
            </a:pPr>
            <a:r>
              <a:rPr dirty="0" b="1">
                <a:latin typeface="Tahoma"/>
                <a:cs typeface="Tahoma"/>
              </a:rPr>
              <a:t>d.</a:t>
            </a:r>
            <a:r>
              <a:rPr dirty="0" spc="-25" b="1">
                <a:latin typeface="Tahoma"/>
                <a:cs typeface="Tahoma"/>
              </a:rPr>
              <a:t> </a:t>
            </a:r>
            <a:r>
              <a:rPr dirty="0" b="1">
                <a:latin typeface="Tahoma"/>
                <a:cs typeface="Tahoma"/>
              </a:rPr>
              <a:t>All</a:t>
            </a:r>
            <a:r>
              <a:rPr dirty="0" spc="-25" b="1">
                <a:latin typeface="Tahoma"/>
                <a:cs typeface="Tahoma"/>
              </a:rPr>
              <a:t> </a:t>
            </a:r>
            <a:r>
              <a:rPr dirty="0" b="1">
                <a:latin typeface="Tahoma"/>
                <a:cs typeface="Tahoma"/>
              </a:rPr>
              <a:t>of</a:t>
            </a:r>
            <a:r>
              <a:rPr dirty="0" spc="-5" b="1">
                <a:latin typeface="Tahoma"/>
                <a:cs typeface="Tahoma"/>
              </a:rPr>
              <a:t> </a:t>
            </a:r>
            <a:r>
              <a:rPr dirty="0" b="1">
                <a:latin typeface="Tahoma"/>
                <a:cs typeface="Tahoma"/>
              </a:rPr>
              <a:t>the</a:t>
            </a:r>
            <a:r>
              <a:rPr dirty="0" spc="-10" b="1">
                <a:latin typeface="Tahoma"/>
                <a:cs typeface="Tahoma"/>
              </a:rPr>
              <a:t> above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63" rIns="0" bIns="0" rtlCol="0" vert="horz">
            <a:spAutoFit/>
          </a:bodyPr>
          <a:lstStyle/>
          <a:p>
            <a:pPr marL="13462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89699"/>
            <a:ext cx="7150734" cy="46285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5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inspecting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all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machinery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equipment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prior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each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during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use,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make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sure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operating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condition?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Certified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Qualified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Proficient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marL="1447165">
              <a:lnSpc>
                <a:spcPct val="100000"/>
              </a:lnSpc>
              <a:spcBef>
                <a:spcPts val="910"/>
              </a:spcBef>
            </a:pPr>
            <a:r>
              <a:rPr dirty="0" sz="3200" b="1">
                <a:latin typeface="Tahoma"/>
                <a:cs typeface="Tahoma"/>
              </a:rPr>
              <a:t>d.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Competent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person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Cranes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Construction_Cranes_PPT_v.05.18.15</dc:subject>
  <dc:title>Cranes</dc:title>
  <dcterms:created xsi:type="dcterms:W3CDTF">2024-12-13T18:21:49Z</dcterms:created>
  <dcterms:modified xsi:type="dcterms:W3CDTF">2024-12-13T18:21:49Z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2024-12-13T00:00:00Z</vt:filetime>
  </property>
  <property fmtid="{D5CDD505-2E9C-101B-9397-08002B2CF9AE}" pid="5" name="Producer">
    <vt:lpwstr>Adobe PDF Library 23.1.175</vt:lpwstr>
  </property>
</Properties>
</file>