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png" ContentType="image/png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89761" y="2316937"/>
            <a:ext cx="6964476" cy="757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841044" y="1127383"/>
            <a:ext cx="3367404" cy="3610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25423" y="29921"/>
            <a:ext cx="7293152" cy="8719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88644" y="1081551"/>
            <a:ext cx="5645150" cy="39363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78739" y="6678220"/>
            <a:ext cx="2915920" cy="147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737731" y="6530087"/>
            <a:ext cx="2322829" cy="269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Relationship Id="rId4" Type="http://schemas.openxmlformats.org/officeDocument/2006/relationships/image" Target="../media/image18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dirty="0" sz="4800"/>
              <a:t>Bloodborne</a:t>
            </a:r>
            <a:r>
              <a:rPr dirty="0" sz="4800" spc="-229"/>
              <a:t> </a:t>
            </a:r>
            <a:r>
              <a:rPr dirty="0" sz="4800" spc="-10"/>
              <a:t>Pathogens</a:t>
            </a:r>
            <a:endParaRPr sz="4800"/>
          </a:p>
        </p:txBody>
      </p:sp>
      <p:sp>
        <p:nvSpPr>
          <p:cNvPr id="3" name="object 3" descr=""/>
          <p:cNvSpPr txBox="1"/>
          <p:nvPr/>
        </p:nvSpPr>
        <p:spPr>
          <a:xfrm>
            <a:off x="353974" y="3345698"/>
            <a:ext cx="8441690" cy="1489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49145" marR="5080" indent="-2037080">
              <a:lnSpc>
                <a:spcPct val="120000"/>
              </a:lnSpc>
              <a:spcBef>
                <a:spcPts val="100"/>
              </a:spcBef>
            </a:pP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OSHA</a:t>
            </a:r>
            <a:r>
              <a:rPr dirty="0" sz="4000" spc="-55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10-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hour</a:t>
            </a:r>
            <a:r>
              <a:rPr dirty="0" sz="4000" spc="15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Outreach</a:t>
            </a:r>
            <a:r>
              <a:rPr dirty="0" sz="4000" spc="-25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Training 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General</a:t>
            </a:r>
            <a:r>
              <a:rPr dirty="0" sz="4000" spc="-60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Industry</a:t>
            </a:r>
            <a:endParaRPr sz="40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2029460">
              <a:lnSpc>
                <a:spcPct val="100000"/>
              </a:lnSpc>
              <a:spcBef>
                <a:spcPts val="110"/>
              </a:spcBef>
            </a:pPr>
            <a:r>
              <a:rPr dirty="0" spc="-10"/>
              <a:t>Introduction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107744" y="1081285"/>
            <a:ext cx="6753225" cy="4443095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dirty="0" sz="3200">
                <a:latin typeface="Tahoma"/>
                <a:cs typeface="Tahoma"/>
              </a:rPr>
              <a:t>Lesson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objectives:</a:t>
            </a:r>
            <a:endParaRPr sz="3200">
              <a:latin typeface="Tahoma"/>
              <a:cs typeface="Tahoma"/>
            </a:endParaRPr>
          </a:p>
          <a:p>
            <a:pPr marL="469265" indent="-456565">
              <a:lnSpc>
                <a:spcPct val="100000"/>
              </a:lnSpc>
              <a:spcBef>
                <a:spcPts val="330"/>
              </a:spcBef>
              <a:buAutoNum type="arabicPeriod"/>
              <a:tabLst>
                <a:tab pos="469265" algn="l"/>
              </a:tabLst>
            </a:pPr>
            <a:r>
              <a:rPr dirty="0" sz="2800">
                <a:latin typeface="Tahoma"/>
                <a:cs typeface="Tahoma"/>
              </a:rPr>
              <a:t>Define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bloodborne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pathogens.</a:t>
            </a:r>
            <a:endParaRPr sz="2800">
              <a:latin typeface="Tahoma"/>
              <a:cs typeface="Tahoma"/>
            </a:endParaRPr>
          </a:p>
          <a:p>
            <a:pPr marL="468630" marR="688975" indent="-456565">
              <a:lnSpc>
                <a:spcPts val="3020"/>
              </a:lnSpc>
              <a:spcBef>
                <a:spcPts val="725"/>
              </a:spcBef>
              <a:buAutoNum type="arabicPeriod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workers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who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are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at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risk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of </a:t>
            </a:r>
            <a:r>
              <a:rPr dirty="0" sz="2800" spc="-25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exposure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bloodborne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pathogens.</a:t>
            </a:r>
            <a:endParaRPr sz="2800">
              <a:latin typeface="Tahoma"/>
              <a:cs typeface="Tahoma"/>
            </a:endParaRPr>
          </a:p>
          <a:p>
            <a:pPr marL="468630" marR="522605" indent="-456565">
              <a:lnSpc>
                <a:spcPts val="3030"/>
              </a:lnSpc>
              <a:spcBef>
                <a:spcPts val="675"/>
              </a:spcBef>
              <a:buAutoNum type="arabicPeriod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key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aspects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10">
                <a:latin typeface="Tahoma"/>
                <a:cs typeface="Tahoma"/>
              </a:rPr>
              <a:t> Bloodborne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Pathogen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Exposure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Control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Plan;</a:t>
            </a:r>
            <a:endParaRPr sz="2800">
              <a:latin typeface="Tahoma"/>
              <a:cs typeface="Tahoma"/>
            </a:endParaRPr>
          </a:p>
          <a:p>
            <a:pPr marL="468630" marR="688975" indent="-456565">
              <a:lnSpc>
                <a:spcPts val="3030"/>
              </a:lnSpc>
              <a:spcBef>
                <a:spcPts val="660"/>
              </a:spcBef>
              <a:buAutoNum type="arabicPeriod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Describe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methods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controlling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exposure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bloodborne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pathogens.</a:t>
            </a:r>
            <a:endParaRPr sz="2800">
              <a:latin typeface="Tahoma"/>
              <a:cs typeface="Tahoma"/>
            </a:endParaRPr>
          </a:p>
          <a:p>
            <a:pPr marL="468630" marR="5080" indent="-456565">
              <a:lnSpc>
                <a:spcPts val="3020"/>
              </a:lnSpc>
              <a:spcBef>
                <a:spcPts val="675"/>
              </a:spcBef>
              <a:buAutoNum type="arabicPeriod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Describe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steps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take</a:t>
            </a:r>
            <a:r>
              <a:rPr dirty="0" sz="2800" spc="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when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exposed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to </a:t>
            </a:r>
            <a:r>
              <a:rPr dirty="0" sz="2800" spc="-25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bloodborne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pathogen.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6" name="object 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619150" y="71450"/>
            <a:ext cx="3261995" cy="6369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0" spc="-10" b="1">
                <a:latin typeface="Tahoma"/>
                <a:cs typeface="Tahoma"/>
              </a:rPr>
              <a:t>Introduction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07439" y="1365326"/>
            <a:ext cx="1550670" cy="94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20" b="1">
                <a:solidFill>
                  <a:srgbClr val="FF0000"/>
                </a:solidFill>
                <a:latin typeface="Times New Roman"/>
                <a:cs typeface="Times New Roman"/>
              </a:rPr>
              <a:t>1981</a:t>
            </a:r>
            <a:endParaRPr sz="60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82370" y="2194179"/>
            <a:ext cx="2402840" cy="3701415"/>
            <a:chOff x="682370" y="2194179"/>
            <a:chExt cx="2402840" cy="370141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1895" y="2203704"/>
              <a:ext cx="2383536" cy="3681984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87133" y="2198941"/>
              <a:ext cx="2393315" cy="3691890"/>
            </a:xfrm>
            <a:custGeom>
              <a:avLst/>
              <a:gdLst/>
              <a:ahLst/>
              <a:cxnLst/>
              <a:rect l="l" t="t" r="r" b="b"/>
              <a:pathLst>
                <a:path w="2393315" h="3691890">
                  <a:moveTo>
                    <a:pt x="0" y="3691509"/>
                  </a:moveTo>
                  <a:lnTo>
                    <a:pt x="2393061" y="3691509"/>
                  </a:lnTo>
                  <a:lnTo>
                    <a:pt x="2393061" y="0"/>
                  </a:lnTo>
                  <a:lnTo>
                    <a:pt x="0" y="0"/>
                  </a:lnTo>
                  <a:lnTo>
                    <a:pt x="0" y="369150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4186809" y="736549"/>
            <a:ext cx="1549400" cy="94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20" b="1">
                <a:solidFill>
                  <a:srgbClr val="FF0000"/>
                </a:solidFill>
                <a:latin typeface="Times New Roman"/>
                <a:cs typeface="Times New Roman"/>
              </a:rPr>
              <a:t>2014</a:t>
            </a:r>
            <a:endParaRPr sz="60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285299" y="1560194"/>
            <a:ext cx="3354070" cy="4335145"/>
            <a:chOff x="3285299" y="1560194"/>
            <a:chExt cx="3354070" cy="433514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94887" y="1569719"/>
              <a:ext cx="3334512" cy="4315968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3290061" y="1564957"/>
              <a:ext cx="3344545" cy="4325620"/>
            </a:xfrm>
            <a:custGeom>
              <a:avLst/>
              <a:gdLst/>
              <a:ahLst/>
              <a:cxnLst/>
              <a:rect l="l" t="t" r="r" b="b"/>
              <a:pathLst>
                <a:path w="3344545" h="4325620">
                  <a:moveTo>
                    <a:pt x="0" y="4325493"/>
                  </a:moveTo>
                  <a:lnTo>
                    <a:pt x="3344037" y="4325493"/>
                  </a:lnTo>
                  <a:lnTo>
                    <a:pt x="3344037" y="0"/>
                  </a:lnTo>
                  <a:lnTo>
                    <a:pt x="0" y="0"/>
                  </a:lnTo>
                  <a:lnTo>
                    <a:pt x="0" y="432549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131557" y="-130352"/>
            <a:ext cx="1549400" cy="940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20">
                <a:solidFill>
                  <a:srgbClr val="FF0000"/>
                </a:solidFill>
                <a:latin typeface="Times New Roman"/>
                <a:cs typeface="Times New Roman"/>
              </a:rPr>
              <a:t>2016</a:t>
            </a:r>
            <a:endParaRPr sz="60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924611" y="721994"/>
            <a:ext cx="2037080" cy="5167630"/>
            <a:chOff x="6924611" y="721994"/>
            <a:chExt cx="2037080" cy="5167630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34199" y="731519"/>
              <a:ext cx="2017776" cy="5148072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6929373" y="726757"/>
              <a:ext cx="2027555" cy="5158105"/>
            </a:xfrm>
            <a:custGeom>
              <a:avLst/>
              <a:gdLst/>
              <a:ahLst/>
              <a:cxnLst/>
              <a:rect l="l" t="t" r="r" b="b"/>
              <a:pathLst>
                <a:path w="2027554" h="5158105">
                  <a:moveTo>
                    <a:pt x="0" y="5157597"/>
                  </a:moveTo>
                  <a:lnTo>
                    <a:pt x="2027301" y="5157597"/>
                  </a:lnTo>
                  <a:lnTo>
                    <a:pt x="2027301" y="0"/>
                  </a:lnTo>
                  <a:lnTo>
                    <a:pt x="0" y="0"/>
                  </a:lnTo>
                  <a:lnTo>
                    <a:pt x="0" y="515759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6" name="object 16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7" name="object 17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20" name="object 2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755015">
              <a:lnSpc>
                <a:spcPct val="100000"/>
              </a:lnSpc>
              <a:spcBef>
                <a:spcPts val="110"/>
              </a:spcBef>
            </a:pPr>
            <a:r>
              <a:rPr dirty="0"/>
              <a:t>Bloodborne</a:t>
            </a:r>
            <a:r>
              <a:rPr dirty="0" spc="-30"/>
              <a:t> </a:t>
            </a:r>
            <a:r>
              <a:rPr dirty="0" spc="-10"/>
              <a:t>Pathogens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069644" y="1386032"/>
            <a:ext cx="6731634" cy="3449320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4"/>
              </a:spcBef>
            </a:pPr>
            <a:r>
              <a:rPr dirty="0" sz="3200">
                <a:latin typeface="Tahoma"/>
                <a:cs typeface="Tahoma"/>
              </a:rPr>
              <a:t>What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are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bloodborne</a:t>
            </a:r>
            <a:r>
              <a:rPr dirty="0" sz="3200" spc="-70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pathogens</a:t>
            </a:r>
            <a:r>
              <a:rPr dirty="0" sz="3200" spc="-10">
                <a:latin typeface="Tahoma"/>
                <a:cs typeface="Tahoma"/>
              </a:rPr>
              <a:t>?</a:t>
            </a:r>
            <a:endParaRPr sz="3200">
              <a:latin typeface="Tahoma"/>
              <a:cs typeface="Tahoma"/>
            </a:endParaRPr>
          </a:p>
          <a:p>
            <a:pPr marL="356870" marR="298450" indent="-34480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Pathogenic</a:t>
            </a:r>
            <a:r>
              <a:rPr dirty="0" sz="2800" spc="-1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microorganisms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present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in </a:t>
            </a:r>
            <a:r>
              <a:rPr dirty="0" sz="2800">
                <a:latin typeface="Tahoma"/>
                <a:cs typeface="Tahoma"/>
              </a:rPr>
              <a:t>human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blood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can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lead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10">
                <a:latin typeface="Tahoma"/>
                <a:cs typeface="Tahoma"/>
              </a:rPr>
              <a:t> diseases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Examples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primary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concern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Hepatitis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(HBV)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Hepatitis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(HCV)</a:t>
            </a:r>
            <a:endParaRPr sz="24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8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Human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Immunodeficiency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Virus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(HIV)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6" name="object 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755015">
              <a:lnSpc>
                <a:spcPct val="100000"/>
              </a:lnSpc>
              <a:spcBef>
                <a:spcPts val="110"/>
              </a:spcBef>
            </a:pPr>
            <a:r>
              <a:rPr dirty="0"/>
              <a:t>Bloodborne</a:t>
            </a:r>
            <a:r>
              <a:rPr dirty="0" spc="-45"/>
              <a:t> </a:t>
            </a:r>
            <a:r>
              <a:rPr dirty="0" spc="-10"/>
              <a:t>Pathogens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650544" y="1088842"/>
            <a:ext cx="7785734" cy="214757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Hepatitis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(HBV)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Over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12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million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Americans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are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infected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(1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20)*</a:t>
            </a:r>
            <a:endParaRPr sz="2400">
              <a:latin typeface="Tahoma"/>
              <a:cs typeface="Tahoma"/>
            </a:endParaRPr>
          </a:p>
          <a:p>
            <a:pPr lvl="1" marL="755015" marR="5080" indent="-28575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Silent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infection;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symptoms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include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jaundice,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fatigue,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abdominal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pain,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loss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appetite,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intermittent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nausea,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vomiting;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may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lead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chronic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liver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disease,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50544" y="3136836"/>
            <a:ext cx="4489450" cy="280860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algn="just" marL="756285">
              <a:lnSpc>
                <a:spcPct val="100000"/>
              </a:lnSpc>
              <a:spcBef>
                <a:spcPts val="680"/>
              </a:spcBef>
            </a:pPr>
            <a:r>
              <a:rPr dirty="0" sz="2400">
                <a:latin typeface="Tahoma"/>
                <a:cs typeface="Tahoma"/>
              </a:rPr>
              <a:t>liver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 spc="-35">
                <a:latin typeface="Tahoma"/>
                <a:cs typeface="Tahoma"/>
              </a:rPr>
              <a:t>cancer,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death</a:t>
            </a:r>
            <a:endParaRPr sz="2400">
              <a:latin typeface="Tahoma"/>
              <a:cs typeface="Tahoma"/>
            </a:endParaRPr>
          </a:p>
          <a:p>
            <a:pPr algn="just" marL="755015" marR="5080" indent="-28575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HBV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can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survive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at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least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one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week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dried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blood</a:t>
            </a:r>
            <a:endParaRPr sz="2400">
              <a:latin typeface="Tahoma"/>
              <a:cs typeface="Tahoma"/>
            </a:endParaRPr>
          </a:p>
          <a:p>
            <a:pPr algn="just" marL="755015" marR="104139" indent="-28575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Up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40,000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people</a:t>
            </a:r>
            <a:r>
              <a:rPr dirty="0" sz="2400" spc="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US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will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become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newly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infected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each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year*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695"/>
              </a:spcBef>
            </a:pPr>
            <a:r>
              <a:rPr dirty="0" sz="1000">
                <a:latin typeface="Tahoma"/>
                <a:cs typeface="Tahoma"/>
              </a:rPr>
              <a:t>*Source:</a:t>
            </a:r>
            <a:r>
              <a:rPr dirty="0" sz="1000" spc="-20">
                <a:latin typeface="Tahoma"/>
                <a:cs typeface="Tahoma"/>
              </a:rPr>
              <a:t> </a:t>
            </a:r>
            <a:r>
              <a:rPr dirty="0" sz="1000">
                <a:latin typeface="Tahoma"/>
                <a:cs typeface="Tahoma"/>
              </a:rPr>
              <a:t>Hepatitis</a:t>
            </a:r>
            <a:r>
              <a:rPr dirty="0" sz="1000" spc="-60">
                <a:latin typeface="Tahoma"/>
                <a:cs typeface="Tahoma"/>
              </a:rPr>
              <a:t> </a:t>
            </a:r>
            <a:r>
              <a:rPr dirty="0" sz="1000">
                <a:latin typeface="Tahoma"/>
                <a:cs typeface="Tahoma"/>
              </a:rPr>
              <a:t>B</a:t>
            </a:r>
            <a:r>
              <a:rPr dirty="0" sz="1000" spc="-20">
                <a:latin typeface="Tahoma"/>
                <a:cs typeface="Tahoma"/>
              </a:rPr>
              <a:t> </a:t>
            </a:r>
            <a:r>
              <a:rPr dirty="0" sz="1000" spc="-10">
                <a:latin typeface="Tahoma"/>
                <a:cs typeface="Tahoma"/>
              </a:rPr>
              <a:t>Foundation</a:t>
            </a:r>
            <a:endParaRPr sz="10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324411" y="3419411"/>
            <a:ext cx="3381375" cy="2152650"/>
            <a:chOff x="5324411" y="3419411"/>
            <a:chExt cx="3381375" cy="215265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3999" y="3428999"/>
              <a:ext cx="3361944" cy="2133600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5329173" y="3424173"/>
              <a:ext cx="3371850" cy="2143125"/>
            </a:xfrm>
            <a:custGeom>
              <a:avLst/>
              <a:gdLst/>
              <a:ahLst/>
              <a:cxnLst/>
              <a:rect l="l" t="t" r="r" b="b"/>
              <a:pathLst>
                <a:path w="3371850" h="2143125">
                  <a:moveTo>
                    <a:pt x="0" y="2143125"/>
                  </a:moveTo>
                  <a:lnTo>
                    <a:pt x="3371469" y="2143125"/>
                  </a:lnTo>
                  <a:lnTo>
                    <a:pt x="3371469" y="0"/>
                  </a:lnTo>
                  <a:lnTo>
                    <a:pt x="0" y="0"/>
                  </a:lnTo>
                  <a:lnTo>
                    <a:pt x="0" y="21431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5262117" y="5593486"/>
            <a:ext cx="3506470" cy="2686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-10">
                <a:latin typeface="Calibri"/>
                <a:cs typeface="Calibri"/>
              </a:rPr>
              <a:t>Reported</a:t>
            </a:r>
            <a:r>
              <a:rPr dirty="0" sz="800">
                <a:latin typeface="Calibri"/>
                <a:cs typeface="Calibri"/>
              </a:rPr>
              <a:t> cases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hepatitis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B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in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 U.S.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have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generally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declined</a:t>
            </a:r>
            <a:r>
              <a:rPr dirty="0" sz="800" spc="15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from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1980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to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2014.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CDC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1" name="object 11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755015">
              <a:lnSpc>
                <a:spcPct val="100000"/>
              </a:lnSpc>
              <a:spcBef>
                <a:spcPts val="110"/>
              </a:spcBef>
            </a:pPr>
            <a:r>
              <a:rPr dirty="0"/>
              <a:t>Bloodborne</a:t>
            </a:r>
            <a:r>
              <a:rPr dirty="0" spc="-45"/>
              <a:t> </a:t>
            </a:r>
            <a:r>
              <a:rPr dirty="0" spc="-10"/>
              <a:t>Pathogens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993444" y="1242540"/>
            <a:ext cx="6814184" cy="2950845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Hepatitis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(HCV)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Hepatitis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most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common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chronic</a:t>
            </a:r>
            <a:endParaRPr sz="2400">
              <a:latin typeface="Tahoma"/>
              <a:cs typeface="Tahoma"/>
            </a:endParaRPr>
          </a:p>
          <a:p>
            <a:pPr marL="756285">
              <a:lnSpc>
                <a:spcPct val="100000"/>
              </a:lnSpc>
            </a:pPr>
            <a:r>
              <a:rPr dirty="0" sz="2400">
                <a:latin typeface="Tahoma"/>
                <a:cs typeface="Tahoma"/>
              </a:rPr>
              <a:t>bloodborne infection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U.S.</a:t>
            </a:r>
            <a:endParaRPr sz="2400">
              <a:latin typeface="Tahoma"/>
              <a:cs typeface="Tahoma"/>
            </a:endParaRPr>
          </a:p>
          <a:p>
            <a:pPr lvl="1" marL="754380" marR="508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  <a:tab pos="3499485" algn="l"/>
              </a:tabLst>
            </a:pPr>
            <a:r>
              <a:rPr dirty="0" sz="2400">
                <a:latin typeface="Tahoma"/>
                <a:cs typeface="Tahoma"/>
              </a:rPr>
              <a:t>Symptoms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include:</a:t>
            </a:r>
            <a:r>
              <a:rPr dirty="0" sz="2400">
                <a:latin typeface="Tahoma"/>
                <a:cs typeface="Tahoma"/>
              </a:rPr>
              <a:t>	jaundice,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fatigue,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abdominal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pain,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loss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appetite,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intermittent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nausea,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vomiting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May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lead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chronic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liver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disease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death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6" name="object 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755015">
              <a:lnSpc>
                <a:spcPct val="100000"/>
              </a:lnSpc>
              <a:spcBef>
                <a:spcPts val="110"/>
              </a:spcBef>
            </a:pPr>
            <a:r>
              <a:rPr dirty="0"/>
              <a:t>Bloodborne</a:t>
            </a:r>
            <a:r>
              <a:rPr dirty="0" spc="-45"/>
              <a:t> </a:t>
            </a:r>
            <a:r>
              <a:rPr dirty="0" spc="-10"/>
              <a:t>Pathogens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764844" y="1120952"/>
            <a:ext cx="6847205" cy="273304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Human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Immunodeficiency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Virus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(HIV)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HIV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virus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that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leads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AIDS</a:t>
            </a:r>
            <a:endParaRPr sz="24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HIV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affects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body’s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immune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system</a:t>
            </a:r>
            <a:endParaRPr sz="24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HIV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does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survive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well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outside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body</a:t>
            </a:r>
            <a:endParaRPr sz="24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Estimated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&gt;1.1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million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people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living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25">
                <a:latin typeface="Tahoma"/>
                <a:cs typeface="Tahoma"/>
              </a:rPr>
              <a:t> HIV</a:t>
            </a:r>
            <a:endParaRPr sz="24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Infected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life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0" y="3429000"/>
            <a:ext cx="3206496" cy="2404872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4629150" y="5863844"/>
            <a:ext cx="3129280" cy="2686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 spc="-10">
                <a:latin typeface="Calibri"/>
                <a:cs typeface="Calibri"/>
              </a:rPr>
              <a:t>Single,</a:t>
            </a:r>
            <a:r>
              <a:rPr dirty="0" sz="800" spc="-20">
                <a:latin typeface="Calibri"/>
                <a:cs typeface="Calibri"/>
              </a:rPr>
              <a:t> red-</a:t>
            </a:r>
            <a:r>
              <a:rPr dirty="0" sz="800">
                <a:latin typeface="Calibri"/>
                <a:cs typeface="Calibri"/>
              </a:rPr>
              <a:t>colored</a:t>
            </a:r>
            <a:r>
              <a:rPr dirty="0" sz="800" spc="4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H9-</a:t>
            </a:r>
            <a:r>
              <a:rPr dirty="0" sz="800">
                <a:latin typeface="Calibri"/>
                <a:cs typeface="Calibri"/>
              </a:rPr>
              <a:t>T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cell </a:t>
            </a:r>
            <a:r>
              <a:rPr dirty="0" sz="800" spc="-10">
                <a:latin typeface="Calibri"/>
                <a:cs typeface="Calibri"/>
              </a:rPr>
              <a:t>infected</a:t>
            </a:r>
            <a:r>
              <a:rPr dirty="0" sz="800" spc="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by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numerous</a:t>
            </a:r>
            <a:r>
              <a:rPr dirty="0" sz="800" spc="5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mustard-</a:t>
            </a:r>
            <a:r>
              <a:rPr dirty="0" sz="800">
                <a:latin typeface="Calibri"/>
                <a:cs typeface="Calibri"/>
              </a:rPr>
              <a:t>colored</a:t>
            </a:r>
            <a:r>
              <a:rPr dirty="0" sz="800" spc="60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HIV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800">
                <a:latin typeface="Calibri"/>
                <a:cs typeface="Calibri"/>
              </a:rPr>
              <a:t>particles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which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are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attached</a:t>
            </a:r>
            <a:r>
              <a:rPr dirty="0" sz="800" spc="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to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cell’s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surface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membrane.</a:t>
            </a:r>
            <a:r>
              <a:rPr dirty="0" sz="800" spc="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NIAID.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8" name="object 8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755015">
              <a:lnSpc>
                <a:spcPct val="100000"/>
              </a:lnSpc>
              <a:spcBef>
                <a:spcPts val="110"/>
              </a:spcBef>
            </a:pPr>
            <a:r>
              <a:rPr dirty="0"/>
              <a:t>Bloodborne</a:t>
            </a:r>
            <a:r>
              <a:rPr dirty="0" spc="-45"/>
              <a:t> </a:t>
            </a:r>
            <a:r>
              <a:rPr dirty="0" spc="-10"/>
              <a:t>Pathogens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993444" y="1053791"/>
            <a:ext cx="6746240" cy="222059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Other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bloodborne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diseases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Caused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by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viruses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bacteria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Circulate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blood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some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phase;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capable</a:t>
            </a:r>
            <a:r>
              <a:rPr dirty="0" sz="2400" spc="1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of</a:t>
            </a:r>
            <a:endParaRPr sz="2400">
              <a:latin typeface="Tahoma"/>
              <a:cs typeface="Tahoma"/>
            </a:endParaRPr>
          </a:p>
          <a:p>
            <a:pPr marL="756285">
              <a:lnSpc>
                <a:spcPct val="100000"/>
              </a:lnSpc>
              <a:spcBef>
                <a:spcPts val="5"/>
              </a:spcBef>
            </a:pPr>
            <a:r>
              <a:rPr dirty="0" sz="2400">
                <a:latin typeface="Tahoma"/>
                <a:cs typeface="Tahoma"/>
              </a:rPr>
              <a:t>being</a:t>
            </a:r>
            <a:r>
              <a:rPr dirty="0" sz="2400" spc="-10">
                <a:latin typeface="Tahoma"/>
                <a:cs typeface="Tahoma"/>
              </a:rPr>
              <a:t> transmitted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Most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are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rare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U.S.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52475" y="3885819"/>
            <a:ext cx="1924050" cy="1924050"/>
            <a:chOff x="752475" y="3885819"/>
            <a:chExt cx="1924050" cy="192405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000" y="3895344"/>
              <a:ext cx="1905000" cy="1905000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757237" y="3890581"/>
              <a:ext cx="1914525" cy="1914525"/>
            </a:xfrm>
            <a:custGeom>
              <a:avLst/>
              <a:gdLst/>
              <a:ahLst/>
              <a:cxnLst/>
              <a:rect l="l" t="t" r="r" b="b"/>
              <a:pathLst>
                <a:path w="1914525" h="1914525">
                  <a:moveTo>
                    <a:pt x="0" y="1914524"/>
                  </a:moveTo>
                  <a:lnTo>
                    <a:pt x="1914525" y="1914524"/>
                  </a:lnTo>
                  <a:lnTo>
                    <a:pt x="1914525" y="0"/>
                  </a:lnTo>
                  <a:lnTo>
                    <a:pt x="0" y="0"/>
                  </a:lnTo>
                  <a:lnTo>
                    <a:pt x="0" y="191452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726744" y="5863538"/>
            <a:ext cx="111188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 CDC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/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C.Goldsmith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823464" y="4233164"/>
            <a:ext cx="2862580" cy="10026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600">
                <a:latin typeface="Tahoma"/>
                <a:cs typeface="Tahoma"/>
              </a:rPr>
              <a:t>Zika</a:t>
            </a:r>
            <a:r>
              <a:rPr dirty="0" sz="1600" spc="-1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Virus</a:t>
            </a:r>
            <a:r>
              <a:rPr dirty="0" sz="1600" spc="-4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(left)</a:t>
            </a:r>
            <a:r>
              <a:rPr dirty="0" sz="1600" spc="-4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and</a:t>
            </a:r>
            <a:r>
              <a:rPr dirty="0" sz="1600" spc="-2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Ebola</a:t>
            </a:r>
            <a:r>
              <a:rPr dirty="0" sz="1600" spc="-25">
                <a:latin typeface="Tahoma"/>
                <a:cs typeface="Tahoma"/>
              </a:rPr>
              <a:t> </a:t>
            </a:r>
            <a:r>
              <a:rPr dirty="0" sz="1600" spc="-20">
                <a:latin typeface="Tahoma"/>
                <a:cs typeface="Tahoma"/>
              </a:rPr>
              <a:t>Virus </a:t>
            </a:r>
            <a:r>
              <a:rPr dirty="0" sz="1600">
                <a:latin typeface="Tahoma"/>
                <a:cs typeface="Tahoma"/>
              </a:rPr>
              <a:t>(right)</a:t>
            </a:r>
            <a:r>
              <a:rPr dirty="0" sz="1600" spc="-3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can</a:t>
            </a:r>
            <a:r>
              <a:rPr dirty="0" sz="1600" spc="-3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be</a:t>
            </a:r>
            <a:r>
              <a:rPr dirty="0" sz="1600" spc="-5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spread</a:t>
            </a:r>
            <a:r>
              <a:rPr dirty="0" sz="1600" spc="-45">
                <a:latin typeface="Tahoma"/>
                <a:cs typeface="Tahoma"/>
              </a:rPr>
              <a:t> </a:t>
            </a:r>
            <a:r>
              <a:rPr dirty="0" sz="1600" spc="-25">
                <a:latin typeface="Tahoma"/>
                <a:cs typeface="Tahoma"/>
              </a:rPr>
              <a:t>to </a:t>
            </a:r>
            <a:r>
              <a:rPr dirty="0" sz="1600">
                <a:latin typeface="Tahoma"/>
                <a:cs typeface="Tahoma"/>
              </a:rPr>
              <a:t>workers</a:t>
            </a:r>
            <a:r>
              <a:rPr dirty="0" sz="1600" spc="-50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through</a:t>
            </a:r>
            <a:r>
              <a:rPr dirty="0" sz="1600" spc="-60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contaminated </a:t>
            </a:r>
            <a:r>
              <a:rPr dirty="0" sz="1600">
                <a:latin typeface="Tahoma"/>
                <a:cs typeface="Tahoma"/>
              </a:rPr>
              <a:t>blood</a:t>
            </a:r>
            <a:r>
              <a:rPr dirty="0" sz="1600" spc="-2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or</a:t>
            </a:r>
            <a:r>
              <a:rPr dirty="0" sz="1600" spc="-4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infectious</a:t>
            </a:r>
            <a:r>
              <a:rPr dirty="0" sz="1600" spc="-25">
                <a:latin typeface="Tahoma"/>
                <a:cs typeface="Tahoma"/>
              </a:rPr>
              <a:t> </a:t>
            </a:r>
            <a:r>
              <a:rPr dirty="0" sz="1600">
                <a:latin typeface="Tahoma"/>
                <a:cs typeface="Tahoma"/>
              </a:rPr>
              <a:t>body</a:t>
            </a:r>
            <a:r>
              <a:rPr dirty="0" sz="1600" spc="-30">
                <a:latin typeface="Tahoma"/>
                <a:cs typeface="Tahoma"/>
              </a:rPr>
              <a:t> </a:t>
            </a:r>
            <a:r>
              <a:rPr dirty="0" sz="1600" spc="-10">
                <a:latin typeface="Tahoma"/>
                <a:cs typeface="Tahoma"/>
              </a:rPr>
              <a:t>fluids.</a:t>
            </a:r>
            <a:endParaRPr sz="16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918771" y="3815715"/>
            <a:ext cx="2555240" cy="1994535"/>
            <a:chOff x="5918771" y="3815715"/>
            <a:chExt cx="2555240" cy="199453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28360" y="3825240"/>
              <a:ext cx="2535936" cy="1975104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5923534" y="3820477"/>
              <a:ext cx="2545715" cy="1985010"/>
            </a:xfrm>
            <a:custGeom>
              <a:avLst/>
              <a:gdLst/>
              <a:ahLst/>
              <a:cxnLst/>
              <a:rect l="l" t="t" r="r" b="b"/>
              <a:pathLst>
                <a:path w="2545715" h="1985010">
                  <a:moveTo>
                    <a:pt x="0" y="1984629"/>
                  </a:moveTo>
                  <a:lnTo>
                    <a:pt x="2545461" y="1984629"/>
                  </a:lnTo>
                  <a:lnTo>
                    <a:pt x="2545461" y="0"/>
                  </a:lnTo>
                  <a:lnTo>
                    <a:pt x="0" y="0"/>
                  </a:lnTo>
                  <a:lnTo>
                    <a:pt x="0" y="198462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7458836" y="5822391"/>
            <a:ext cx="1028065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CDC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/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F.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Murphy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5" name="object 1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8" name="object 1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755015">
              <a:lnSpc>
                <a:spcPct val="100000"/>
              </a:lnSpc>
              <a:spcBef>
                <a:spcPts val="110"/>
              </a:spcBef>
            </a:pPr>
            <a:r>
              <a:rPr dirty="0"/>
              <a:t>Bloodborne</a:t>
            </a:r>
            <a:r>
              <a:rPr dirty="0" spc="-45"/>
              <a:t> </a:t>
            </a:r>
            <a:r>
              <a:rPr dirty="0" spc="-10"/>
              <a:t>Pathogens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97790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pc="-10"/>
              <a:t>Examples</a:t>
            </a:r>
          </a:p>
          <a:p>
            <a:pPr lvl="1" marL="755015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Hepatitis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(HDV)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Syphilis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Malaria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Babesiosis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Brucellosis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Leptospirosis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Arboviral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Infections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881117" y="1633410"/>
            <a:ext cx="3696335" cy="2514600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680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Relapsing</a:t>
            </a:r>
            <a:r>
              <a:rPr dirty="0" sz="2400" spc="-114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fever</a:t>
            </a:r>
            <a:endParaRPr sz="2400">
              <a:latin typeface="Tahoma"/>
              <a:cs typeface="Tahoma"/>
            </a:endParaRPr>
          </a:p>
          <a:p>
            <a:pPr marL="297180" marR="107569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 spc="-30">
                <a:latin typeface="Tahoma"/>
                <a:cs typeface="Tahoma"/>
              </a:rPr>
              <a:t>Creutzfeldt-</a:t>
            </a:r>
            <a:r>
              <a:rPr dirty="0" sz="2400" spc="-20">
                <a:latin typeface="Tahoma"/>
                <a:cs typeface="Tahoma"/>
              </a:rPr>
              <a:t>Jakob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 spc="-10">
                <a:latin typeface="Tahoma"/>
                <a:cs typeface="Tahoma"/>
              </a:rPr>
              <a:t>Disease</a:t>
            </a:r>
            <a:endParaRPr sz="2400">
              <a:latin typeface="Tahoma"/>
              <a:cs typeface="Tahoma"/>
            </a:endParaRPr>
          </a:p>
          <a:p>
            <a:pPr marL="297180" marR="26162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400">
                <a:latin typeface="Tahoma"/>
                <a:cs typeface="Tahoma"/>
              </a:rPr>
              <a:t>Human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 spc="-105">
                <a:latin typeface="Tahoma"/>
                <a:cs typeface="Tahoma"/>
              </a:rPr>
              <a:t>T-</a:t>
            </a:r>
            <a:r>
              <a:rPr dirty="0" sz="2400" spc="-10">
                <a:latin typeface="Tahoma"/>
                <a:cs typeface="Tahoma"/>
              </a:rPr>
              <a:t>Lymphotropic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Virus</a:t>
            </a:r>
            <a:r>
              <a:rPr dirty="0" sz="2400" spc="-10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Type</a:t>
            </a:r>
            <a:r>
              <a:rPr dirty="0" sz="2400" spc="-105">
                <a:latin typeface="Tahoma"/>
                <a:cs typeface="Tahoma"/>
              </a:rPr>
              <a:t> </a:t>
            </a:r>
            <a:r>
              <a:rPr dirty="0" sz="2400" spc="-50">
                <a:latin typeface="Tahoma"/>
                <a:cs typeface="Tahoma"/>
              </a:rPr>
              <a:t>I</a:t>
            </a:r>
            <a:endParaRPr sz="24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Viral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Hemorrahagic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Fever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6" name="object 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1517015">
              <a:lnSpc>
                <a:spcPct val="100000"/>
              </a:lnSpc>
              <a:spcBef>
                <a:spcPts val="110"/>
              </a:spcBef>
            </a:pPr>
            <a:r>
              <a:rPr dirty="0"/>
              <a:t>Risk</a:t>
            </a:r>
            <a:r>
              <a:rPr dirty="0" spc="-10"/>
              <a:t> </a:t>
            </a:r>
            <a:r>
              <a:rPr dirty="0"/>
              <a:t>of</a:t>
            </a:r>
            <a:r>
              <a:rPr dirty="0" spc="-25"/>
              <a:t> </a:t>
            </a:r>
            <a:r>
              <a:rPr dirty="0" spc="-10"/>
              <a:t>Exposure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536244" y="1062246"/>
            <a:ext cx="4596765" cy="2282825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3200">
                <a:latin typeface="Tahoma"/>
                <a:cs typeface="Tahoma"/>
              </a:rPr>
              <a:t>Contamination</a:t>
            </a:r>
            <a:r>
              <a:rPr dirty="0" sz="3200" spc="-18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sources: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33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10">
                <a:latin typeface="Tahoma"/>
                <a:cs typeface="Tahoma"/>
              </a:rPr>
              <a:t>Blood</a:t>
            </a:r>
            <a:endParaRPr sz="2800">
              <a:latin typeface="Tahoma"/>
              <a:cs typeface="Tahoma"/>
            </a:endParaRPr>
          </a:p>
          <a:p>
            <a:pPr marL="356870" marR="5080" indent="-344805">
              <a:lnSpc>
                <a:spcPts val="3030"/>
              </a:lnSpc>
              <a:spcBef>
                <a:spcPts val="71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Other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potentially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infectious </a:t>
            </a:r>
            <a:r>
              <a:rPr dirty="0" sz="2800">
                <a:latin typeface="Tahoma"/>
                <a:cs typeface="Tahoma"/>
              </a:rPr>
              <a:t>materials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(OPIM)</a:t>
            </a:r>
            <a:endParaRPr sz="28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229"/>
              </a:spcBef>
            </a:pP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225">
                <a:latin typeface="Arial"/>
                <a:cs typeface="Arial"/>
              </a:rPr>
              <a:t> </a:t>
            </a:r>
            <a:r>
              <a:rPr dirty="0" sz="2400">
                <a:latin typeface="Tahoma"/>
                <a:cs typeface="Tahoma"/>
              </a:rPr>
              <a:t>Human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body </a:t>
            </a:r>
            <a:r>
              <a:rPr dirty="0" sz="2400" spc="-10">
                <a:latin typeface="Tahoma"/>
                <a:cs typeface="Tahoma"/>
              </a:rPr>
              <a:t>fluids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93444" y="3319272"/>
            <a:ext cx="6430645" cy="1562735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390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Any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unfixed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tissue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organ</a:t>
            </a:r>
            <a:r>
              <a:rPr dirty="0" sz="2400" spc="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human</a:t>
            </a:r>
            <a:endParaRPr sz="24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Cultures,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culture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mediums,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other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solutions</a:t>
            </a:r>
            <a:endParaRPr sz="2400">
              <a:latin typeface="Tahoma"/>
              <a:cs typeface="Tahoma"/>
            </a:endParaRPr>
          </a:p>
          <a:p>
            <a:pPr marL="297815" indent="-285115">
              <a:lnSpc>
                <a:spcPts val="2735"/>
              </a:lnSpc>
              <a:spcBef>
                <a:spcPts val="290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Experimental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animal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blood,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tissues,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organs</a:t>
            </a:r>
            <a:endParaRPr sz="2400">
              <a:latin typeface="Tahoma"/>
              <a:cs typeface="Tahoma"/>
            </a:endParaRPr>
          </a:p>
          <a:p>
            <a:pPr marL="299085">
              <a:lnSpc>
                <a:spcPts val="2735"/>
              </a:lnSpc>
            </a:pPr>
            <a:r>
              <a:rPr dirty="0" sz="2400">
                <a:latin typeface="Tahoma"/>
                <a:cs typeface="Tahoma"/>
              </a:rPr>
              <a:t>infected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HIV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HBV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696011" y="1249235"/>
            <a:ext cx="1695450" cy="1573530"/>
            <a:chOff x="6696011" y="1249235"/>
            <a:chExt cx="1695450" cy="15735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05599" y="1258823"/>
              <a:ext cx="1676400" cy="155447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6700773" y="1253997"/>
              <a:ext cx="1685925" cy="1564005"/>
            </a:xfrm>
            <a:custGeom>
              <a:avLst/>
              <a:gdLst/>
              <a:ahLst/>
              <a:cxnLst/>
              <a:rect l="l" t="t" r="r" b="b"/>
              <a:pathLst>
                <a:path w="1685925" h="1564005">
                  <a:moveTo>
                    <a:pt x="0" y="1564004"/>
                  </a:moveTo>
                  <a:lnTo>
                    <a:pt x="1685925" y="1564004"/>
                  </a:lnTo>
                  <a:lnTo>
                    <a:pt x="1685925" y="0"/>
                  </a:lnTo>
                  <a:lnTo>
                    <a:pt x="0" y="0"/>
                  </a:lnTo>
                  <a:lnTo>
                    <a:pt x="0" y="156400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7828026" y="2841498"/>
            <a:ext cx="59245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1" name="object 11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1517015">
              <a:lnSpc>
                <a:spcPct val="100000"/>
              </a:lnSpc>
              <a:spcBef>
                <a:spcPts val="110"/>
              </a:spcBef>
            </a:pPr>
            <a:r>
              <a:rPr dirty="0"/>
              <a:t>Risk</a:t>
            </a:r>
            <a:r>
              <a:rPr dirty="0" spc="-10"/>
              <a:t> </a:t>
            </a:r>
            <a:r>
              <a:rPr dirty="0"/>
              <a:t>of</a:t>
            </a:r>
            <a:r>
              <a:rPr dirty="0" spc="-25"/>
              <a:t> </a:t>
            </a:r>
            <a:r>
              <a:rPr dirty="0" spc="-10"/>
              <a:t>Exposure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993444" y="1127582"/>
            <a:ext cx="5888355" cy="2829560"/>
          </a:xfrm>
          <a:prstGeom prst="rect">
            <a:avLst/>
          </a:prstGeom>
        </p:spPr>
        <p:txBody>
          <a:bodyPr wrap="square" lIns="0" tIns="66675" rIns="0" bIns="0" rtlCol="0" vert="horz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25"/>
              </a:spcBef>
            </a:pPr>
            <a:r>
              <a:rPr dirty="0" sz="3200">
                <a:latin typeface="Tahoma"/>
                <a:cs typeface="Tahoma"/>
              </a:rPr>
              <a:t>Spread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bloodborne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pathogens </a:t>
            </a:r>
            <a:r>
              <a:rPr dirty="0" sz="3200">
                <a:latin typeface="Tahoma"/>
                <a:cs typeface="Tahoma"/>
              </a:rPr>
              <a:t>occurs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through: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2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Direct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contact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34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Indirect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contact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Respiratory</a:t>
            </a:r>
            <a:r>
              <a:rPr dirty="0" sz="2800" spc="-1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transmission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34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25">
                <a:latin typeface="Tahoma"/>
                <a:cs typeface="Tahoma"/>
              </a:rPr>
              <a:t>Vector-</a:t>
            </a:r>
            <a:r>
              <a:rPr dirty="0" sz="2800">
                <a:latin typeface="Tahoma"/>
                <a:cs typeface="Tahoma"/>
              </a:rPr>
              <a:t>borne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transmission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991923" y="3419411"/>
            <a:ext cx="2689225" cy="2113280"/>
            <a:chOff x="5991923" y="3419411"/>
            <a:chExt cx="2689225" cy="211328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01511" y="3428999"/>
              <a:ext cx="2670047" cy="2093976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996685" y="3424173"/>
              <a:ext cx="2679700" cy="2103755"/>
            </a:xfrm>
            <a:custGeom>
              <a:avLst/>
              <a:gdLst/>
              <a:ahLst/>
              <a:cxnLst/>
              <a:rect l="l" t="t" r="r" b="b"/>
              <a:pathLst>
                <a:path w="2679700" h="2103754">
                  <a:moveTo>
                    <a:pt x="0" y="2103501"/>
                  </a:moveTo>
                  <a:lnTo>
                    <a:pt x="2679573" y="2103501"/>
                  </a:lnTo>
                  <a:lnTo>
                    <a:pt x="2679573" y="0"/>
                  </a:lnTo>
                  <a:lnTo>
                    <a:pt x="0" y="0"/>
                  </a:lnTo>
                  <a:lnTo>
                    <a:pt x="0" y="210350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7988045" y="5553252"/>
            <a:ext cx="62166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0" name="object 10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1517015">
              <a:lnSpc>
                <a:spcPct val="100000"/>
              </a:lnSpc>
              <a:spcBef>
                <a:spcPts val="110"/>
              </a:spcBef>
            </a:pPr>
            <a:r>
              <a:rPr dirty="0"/>
              <a:t>Risk</a:t>
            </a:r>
            <a:r>
              <a:rPr dirty="0" spc="-10"/>
              <a:t> </a:t>
            </a:r>
            <a:r>
              <a:rPr dirty="0"/>
              <a:t>of</a:t>
            </a:r>
            <a:r>
              <a:rPr dirty="0" spc="-25"/>
              <a:t> </a:t>
            </a:r>
            <a:r>
              <a:rPr dirty="0" spc="-10"/>
              <a:t>Exposure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764844" y="1234498"/>
            <a:ext cx="4397375" cy="3503295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dirty="0" sz="3200">
                <a:latin typeface="Tahoma"/>
                <a:cs typeface="Tahoma"/>
              </a:rPr>
              <a:t>How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exposure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occurs: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32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10">
                <a:latin typeface="Tahoma"/>
                <a:cs typeface="Tahoma"/>
              </a:rPr>
              <a:t>Needlesticks</a:t>
            </a:r>
            <a:endParaRPr sz="2800">
              <a:latin typeface="Tahoma"/>
              <a:cs typeface="Tahoma"/>
            </a:endParaRPr>
          </a:p>
          <a:p>
            <a:pPr marL="356870" marR="763905" indent="-344805">
              <a:lnSpc>
                <a:spcPts val="3030"/>
              </a:lnSpc>
              <a:spcBef>
                <a:spcPts val="71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Cuts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other </a:t>
            </a:r>
            <a:r>
              <a:rPr dirty="0" sz="2800">
                <a:latin typeface="Tahoma"/>
                <a:cs typeface="Tahoma"/>
              </a:rPr>
              <a:t>contaminated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sharps</a:t>
            </a:r>
            <a:endParaRPr sz="2800">
              <a:latin typeface="Tahoma"/>
              <a:cs typeface="Tahoma"/>
            </a:endParaRPr>
          </a:p>
          <a:p>
            <a:pPr marL="356870" marR="5080" indent="-344805">
              <a:lnSpc>
                <a:spcPct val="90000"/>
              </a:lnSpc>
              <a:spcBef>
                <a:spcPts val="62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Contact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mucous </a:t>
            </a:r>
            <a:r>
              <a:rPr dirty="0" sz="2800">
                <a:latin typeface="Tahoma"/>
                <a:cs typeface="Tahoma"/>
              </a:rPr>
              <a:t>membrane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broken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skin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contaminated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blood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OPIM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693219" y="1291907"/>
            <a:ext cx="2576830" cy="3402329"/>
            <a:chOff x="5693219" y="1291907"/>
            <a:chExt cx="2576830" cy="3402329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02808" y="1301495"/>
              <a:ext cx="2557272" cy="338327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697982" y="1296669"/>
              <a:ext cx="2567305" cy="3392804"/>
            </a:xfrm>
            <a:custGeom>
              <a:avLst/>
              <a:gdLst/>
              <a:ahLst/>
              <a:cxnLst/>
              <a:rect l="l" t="t" r="r" b="b"/>
              <a:pathLst>
                <a:path w="2567304" h="3392804">
                  <a:moveTo>
                    <a:pt x="0" y="3392804"/>
                  </a:moveTo>
                  <a:lnTo>
                    <a:pt x="2566796" y="3392804"/>
                  </a:lnTo>
                  <a:lnTo>
                    <a:pt x="2566796" y="0"/>
                  </a:lnTo>
                  <a:lnTo>
                    <a:pt x="0" y="0"/>
                  </a:lnTo>
                  <a:lnTo>
                    <a:pt x="0" y="339280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7494269" y="4733289"/>
            <a:ext cx="77279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OSHA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DTE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0" name="object 10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1517015">
              <a:lnSpc>
                <a:spcPct val="100000"/>
              </a:lnSpc>
              <a:spcBef>
                <a:spcPts val="110"/>
              </a:spcBef>
            </a:pPr>
            <a:r>
              <a:rPr dirty="0"/>
              <a:t>Risk</a:t>
            </a:r>
            <a:r>
              <a:rPr dirty="0" spc="-10"/>
              <a:t> </a:t>
            </a:r>
            <a:r>
              <a:rPr dirty="0"/>
              <a:t>of</a:t>
            </a:r>
            <a:r>
              <a:rPr dirty="0" spc="-25"/>
              <a:t> </a:t>
            </a:r>
            <a:r>
              <a:rPr dirty="0" spc="-10"/>
              <a:t>Exposure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612444" y="1081285"/>
            <a:ext cx="4410075" cy="2893060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dirty="0" sz="3200">
                <a:latin typeface="Tahoma"/>
                <a:cs typeface="Tahoma"/>
              </a:rPr>
              <a:t>Occupational</a:t>
            </a:r>
            <a:r>
              <a:rPr dirty="0" sz="3200" spc="-17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exposures: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33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Occupations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at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risk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28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First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responders</a:t>
            </a:r>
            <a:endParaRPr sz="2400">
              <a:latin typeface="Tahoma"/>
              <a:cs typeface="Tahoma"/>
            </a:endParaRPr>
          </a:p>
          <a:p>
            <a:pPr lvl="1" marL="755650" indent="-285750">
              <a:lnSpc>
                <a:spcPts val="2735"/>
              </a:lnSpc>
              <a:spcBef>
                <a:spcPts val="29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Housekeeping</a:t>
            </a:r>
            <a:r>
              <a:rPr dirty="0" sz="2400" spc="-1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personnel</a:t>
            </a:r>
            <a:endParaRPr sz="2400">
              <a:latin typeface="Tahoma"/>
              <a:cs typeface="Tahoma"/>
            </a:endParaRPr>
          </a:p>
          <a:p>
            <a:pPr marL="756285">
              <a:lnSpc>
                <a:spcPts val="2735"/>
              </a:lnSpc>
            </a:pP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some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industries</a:t>
            </a:r>
            <a:endParaRPr sz="2400">
              <a:latin typeface="Tahoma"/>
              <a:cs typeface="Tahoma"/>
            </a:endParaRPr>
          </a:p>
          <a:p>
            <a:pPr lvl="1" marL="755650" indent="-285750">
              <a:lnSpc>
                <a:spcPts val="2735"/>
              </a:lnSpc>
              <a:spcBef>
                <a:spcPts val="28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Nurses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10">
                <a:latin typeface="Tahoma"/>
                <a:cs typeface="Tahoma"/>
              </a:rPr>
              <a:t> other</a:t>
            </a:r>
            <a:endParaRPr sz="2400">
              <a:latin typeface="Tahoma"/>
              <a:cs typeface="Tahoma"/>
            </a:endParaRPr>
          </a:p>
          <a:p>
            <a:pPr marL="756285">
              <a:lnSpc>
                <a:spcPts val="2735"/>
              </a:lnSpc>
            </a:pPr>
            <a:r>
              <a:rPr dirty="0" sz="2400">
                <a:latin typeface="Tahoma"/>
                <a:cs typeface="Tahoma"/>
              </a:rPr>
              <a:t>healthcare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personnel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12444" y="3991483"/>
            <a:ext cx="7546340" cy="1691639"/>
          </a:xfrm>
          <a:prstGeom prst="rect">
            <a:avLst/>
          </a:prstGeom>
        </p:spPr>
        <p:txBody>
          <a:bodyPr wrap="square" lIns="0" tIns="62230" rIns="0" bIns="0" rtlCol="0" vert="horz">
            <a:spAutoFit/>
          </a:bodyPr>
          <a:lstStyle/>
          <a:p>
            <a:pPr marL="356870" marR="5080" indent="-344805">
              <a:lnSpc>
                <a:spcPts val="3020"/>
              </a:lnSpc>
              <a:spcBef>
                <a:spcPts val="49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CDC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estimates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5.6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million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workers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in </a:t>
            </a:r>
            <a:r>
              <a:rPr dirty="0" sz="2800">
                <a:latin typeface="Tahoma"/>
                <a:cs typeface="Tahoma"/>
              </a:rPr>
              <a:t>healthcare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related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occupations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are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at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risk</a:t>
            </a:r>
            <a:endParaRPr sz="2800">
              <a:latin typeface="Tahoma"/>
              <a:cs typeface="Tahoma"/>
            </a:endParaRPr>
          </a:p>
          <a:p>
            <a:pPr marL="356870" marR="399415" indent="-344805">
              <a:lnSpc>
                <a:spcPts val="3020"/>
              </a:lnSpc>
              <a:spcBef>
                <a:spcPts val="68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All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occupational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exposure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blood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OPIM </a:t>
            </a:r>
            <a:r>
              <a:rPr dirty="0" sz="2800">
                <a:latin typeface="Tahoma"/>
                <a:cs typeface="Tahoma"/>
              </a:rPr>
              <a:t>places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workers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at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risk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275643" y="1572323"/>
            <a:ext cx="3420745" cy="1851025"/>
            <a:chOff x="5275643" y="1572323"/>
            <a:chExt cx="3420745" cy="185102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85231" y="1581912"/>
              <a:ext cx="3401567" cy="1831848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5280405" y="1577086"/>
              <a:ext cx="3411220" cy="1841500"/>
            </a:xfrm>
            <a:custGeom>
              <a:avLst/>
              <a:gdLst/>
              <a:ahLst/>
              <a:cxnLst/>
              <a:rect l="l" t="t" r="r" b="b"/>
              <a:pathLst>
                <a:path w="3411220" h="1841500">
                  <a:moveTo>
                    <a:pt x="0" y="1841373"/>
                  </a:moveTo>
                  <a:lnTo>
                    <a:pt x="3411092" y="1841373"/>
                  </a:lnTo>
                  <a:lnTo>
                    <a:pt x="3411092" y="0"/>
                  </a:lnTo>
                  <a:lnTo>
                    <a:pt x="0" y="0"/>
                  </a:lnTo>
                  <a:lnTo>
                    <a:pt x="0" y="184137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8094726" y="3440937"/>
            <a:ext cx="59245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1" name="object 11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1517015">
              <a:lnSpc>
                <a:spcPct val="100000"/>
              </a:lnSpc>
              <a:spcBef>
                <a:spcPts val="110"/>
              </a:spcBef>
            </a:pPr>
            <a:r>
              <a:rPr dirty="0"/>
              <a:t>Risk</a:t>
            </a:r>
            <a:r>
              <a:rPr dirty="0" spc="-10"/>
              <a:t> </a:t>
            </a:r>
            <a:r>
              <a:rPr dirty="0"/>
              <a:t>of</a:t>
            </a:r>
            <a:r>
              <a:rPr dirty="0" spc="-25"/>
              <a:t> </a:t>
            </a:r>
            <a:r>
              <a:rPr dirty="0" spc="-10"/>
              <a:t>Exposure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267843" y="1560131"/>
            <a:ext cx="4161790" cy="3249930"/>
            <a:chOff x="267843" y="1560131"/>
            <a:chExt cx="4161790" cy="32499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7368" y="1569720"/>
              <a:ext cx="4142232" cy="323087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72605" y="1564894"/>
              <a:ext cx="4152265" cy="3240405"/>
            </a:xfrm>
            <a:custGeom>
              <a:avLst/>
              <a:gdLst/>
              <a:ahLst/>
              <a:cxnLst/>
              <a:rect l="l" t="t" r="r" b="b"/>
              <a:pathLst>
                <a:path w="4152265" h="3240404">
                  <a:moveTo>
                    <a:pt x="0" y="3240404"/>
                  </a:moveTo>
                  <a:lnTo>
                    <a:pt x="4151757" y="3240404"/>
                  </a:lnTo>
                  <a:lnTo>
                    <a:pt x="4151757" y="0"/>
                  </a:lnTo>
                  <a:lnTo>
                    <a:pt x="0" y="0"/>
                  </a:lnTo>
                  <a:lnTo>
                    <a:pt x="0" y="324040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4702619" y="1560131"/>
            <a:ext cx="4222750" cy="3249930"/>
            <a:chOff x="4702619" y="1560131"/>
            <a:chExt cx="4222750" cy="324993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12208" y="1569720"/>
              <a:ext cx="4203192" cy="323087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707382" y="1564894"/>
              <a:ext cx="4213225" cy="3240405"/>
            </a:xfrm>
            <a:custGeom>
              <a:avLst/>
              <a:gdLst/>
              <a:ahLst/>
              <a:cxnLst/>
              <a:rect l="l" t="t" r="r" b="b"/>
              <a:pathLst>
                <a:path w="4213225" h="3240404">
                  <a:moveTo>
                    <a:pt x="0" y="3240404"/>
                  </a:moveTo>
                  <a:lnTo>
                    <a:pt x="4212717" y="3240404"/>
                  </a:lnTo>
                  <a:lnTo>
                    <a:pt x="4212717" y="0"/>
                  </a:lnTo>
                  <a:lnTo>
                    <a:pt x="0" y="0"/>
                  </a:lnTo>
                  <a:lnTo>
                    <a:pt x="0" y="324040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307340" y="4902453"/>
            <a:ext cx="8504555" cy="3905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figure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on left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shows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percent</a:t>
            </a:r>
            <a:r>
              <a:rPr dirty="0" sz="800" spc="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occupational</a:t>
            </a:r>
            <a:r>
              <a:rPr dirty="0" sz="800" spc="5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groups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healthcare</a:t>
            </a:r>
            <a:r>
              <a:rPr dirty="0" sz="800" spc="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workers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exposed</a:t>
            </a:r>
            <a:r>
              <a:rPr dirty="0" sz="800" spc="5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to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blood</a:t>
            </a:r>
            <a:r>
              <a:rPr dirty="0" sz="800" spc="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or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body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fluids,</a:t>
            </a:r>
            <a:r>
              <a:rPr dirty="0" sz="800" spc="2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with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nurses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(44%),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physicians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(28%),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and </a:t>
            </a:r>
            <a:r>
              <a:rPr dirty="0" sz="800" spc="-10">
                <a:latin typeface="Calibri"/>
                <a:cs typeface="Calibri"/>
              </a:rPr>
              <a:t>technicians</a:t>
            </a:r>
            <a:r>
              <a:rPr dirty="0" sz="800" spc="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(15%)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accounting</a:t>
            </a:r>
            <a:r>
              <a:rPr dirty="0" sz="800" spc="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for most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the</a:t>
            </a:r>
            <a:r>
              <a:rPr dirty="0" sz="800" spc="50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incidents. </a:t>
            </a:r>
            <a:r>
              <a:rPr dirty="0" sz="800">
                <a:latin typeface="Calibri"/>
                <a:cs typeface="Calibri"/>
              </a:rPr>
              <a:t>The figure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on the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right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shows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healthcare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work</a:t>
            </a:r>
            <a:r>
              <a:rPr dirty="0" sz="800" spc="-10">
                <a:latin typeface="Calibri"/>
                <a:cs typeface="Calibri"/>
              </a:rPr>
              <a:t> locations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where </a:t>
            </a:r>
            <a:r>
              <a:rPr dirty="0" sz="800" spc="-10">
                <a:latin typeface="Calibri"/>
                <a:cs typeface="Calibri"/>
              </a:rPr>
              <a:t>exposures</a:t>
            </a:r>
            <a:r>
              <a:rPr dirty="0" sz="800" spc="5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occurred,</a:t>
            </a:r>
            <a:r>
              <a:rPr dirty="0" sz="800">
                <a:latin typeface="Calibri"/>
                <a:cs typeface="Calibri"/>
              </a:rPr>
              <a:t> with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inpatient</a:t>
            </a:r>
            <a:r>
              <a:rPr dirty="0" sz="800" spc="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facilities,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such</a:t>
            </a:r>
            <a:r>
              <a:rPr dirty="0" sz="800" spc="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as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 </a:t>
            </a:r>
            <a:r>
              <a:rPr dirty="0" sz="800" spc="-10">
                <a:latin typeface="Calibri"/>
                <a:cs typeface="Calibri"/>
              </a:rPr>
              <a:t>medical</a:t>
            </a:r>
            <a:r>
              <a:rPr dirty="0" sz="800" spc="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or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surgical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ward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(20%)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and </a:t>
            </a:r>
            <a:r>
              <a:rPr dirty="0" sz="800" spc="-10">
                <a:latin typeface="Calibri"/>
                <a:cs typeface="Calibri"/>
              </a:rPr>
              <a:t>intensive</a:t>
            </a:r>
            <a:r>
              <a:rPr dirty="0" sz="800">
                <a:latin typeface="Calibri"/>
                <a:cs typeface="Calibri"/>
              </a:rPr>
              <a:t> care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unit</a:t>
            </a:r>
            <a:r>
              <a:rPr dirty="0" sz="800" spc="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(13%),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and </a:t>
            </a:r>
            <a:r>
              <a:rPr dirty="0" sz="800" spc="-10">
                <a:latin typeface="Calibri"/>
                <a:cs typeface="Calibri"/>
              </a:rPr>
              <a:t>operating</a:t>
            </a:r>
            <a:r>
              <a:rPr dirty="0" sz="800" spc="50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rooms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(25%)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accounting</a:t>
            </a:r>
            <a:r>
              <a:rPr dirty="0" sz="800" spc="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for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the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majority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exposure</a:t>
            </a:r>
            <a:r>
              <a:rPr dirty="0" sz="800" spc="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sites. </a:t>
            </a:r>
            <a:r>
              <a:rPr dirty="0" sz="800" spc="-10">
                <a:latin typeface="Calibri"/>
                <a:cs typeface="Calibri"/>
              </a:rPr>
              <a:t>Source: </a:t>
            </a:r>
            <a:r>
              <a:rPr dirty="0" sz="800">
                <a:latin typeface="Calibri"/>
                <a:cs typeface="Calibri"/>
              </a:rPr>
              <a:t>CDC</a:t>
            </a:r>
            <a:r>
              <a:rPr dirty="0" sz="800" spc="14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(2008)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2" name="object 12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10"/>
              </a:spcBef>
            </a:pPr>
            <a:r>
              <a:rPr dirty="0"/>
              <a:t>Exposure</a:t>
            </a:r>
            <a:r>
              <a:rPr dirty="0" spc="-60"/>
              <a:t> </a:t>
            </a:r>
            <a:r>
              <a:rPr dirty="0"/>
              <a:t>Control</a:t>
            </a:r>
            <a:r>
              <a:rPr dirty="0" spc="-5"/>
              <a:t> </a:t>
            </a:r>
            <a:r>
              <a:rPr dirty="0"/>
              <a:t>Plan</a:t>
            </a:r>
            <a:r>
              <a:rPr dirty="0" spc="-50"/>
              <a:t> </a:t>
            </a:r>
            <a:r>
              <a:rPr dirty="0" spc="-10"/>
              <a:t>(ECP)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265936" y="1379729"/>
            <a:ext cx="6235700" cy="1631950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3200">
                <a:latin typeface="Tahoma"/>
                <a:cs typeface="Tahoma"/>
              </a:rPr>
              <a:t>Establish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</a:t>
            </a:r>
            <a:r>
              <a:rPr dirty="0" sz="3200" spc="-1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Exposure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Control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Plan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Written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plan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Review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update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plan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21023" y="3581400"/>
            <a:ext cx="1905000" cy="2133600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7" name="object 7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10"/>
              </a:spcBef>
            </a:pPr>
            <a:r>
              <a:rPr dirty="0"/>
              <a:t>Exposure</a:t>
            </a:r>
            <a:r>
              <a:rPr dirty="0" spc="-60"/>
              <a:t> </a:t>
            </a:r>
            <a:r>
              <a:rPr dirty="0"/>
              <a:t>Control</a:t>
            </a:r>
            <a:r>
              <a:rPr dirty="0" spc="-20"/>
              <a:t> </a:t>
            </a:r>
            <a:r>
              <a:rPr dirty="0"/>
              <a:t>Plan</a:t>
            </a:r>
            <a:r>
              <a:rPr dirty="0" spc="-50"/>
              <a:t> </a:t>
            </a:r>
            <a:r>
              <a:rPr dirty="0" spc="-10"/>
              <a:t>(ECP)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6294356" y="1418011"/>
            <a:ext cx="213995" cy="4895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3835"/>
              </a:lnSpc>
            </a:pPr>
            <a:r>
              <a:rPr dirty="0" sz="3200" spc="-60">
                <a:latin typeface="Tahoma"/>
                <a:cs typeface="Tahoma"/>
              </a:rPr>
              <a:t>e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17244" y="1405508"/>
            <a:ext cx="5393055" cy="33902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dirty="0" sz="3200">
                <a:latin typeface="Tahoma"/>
                <a:cs typeface="Tahoma"/>
              </a:rPr>
              <a:t>Required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elements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Exposur </a:t>
            </a:r>
            <a:r>
              <a:rPr dirty="0" sz="3200">
                <a:latin typeface="Tahoma"/>
                <a:cs typeface="Tahoma"/>
              </a:rPr>
              <a:t>Control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plan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include: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Exposure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determination</a:t>
            </a:r>
            <a:endParaRPr sz="2800">
              <a:latin typeface="Tahoma"/>
              <a:cs typeface="Tahoma"/>
            </a:endParaRPr>
          </a:p>
          <a:p>
            <a:pPr marL="356870" marR="1193800" indent="-34480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Schedule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method</a:t>
            </a:r>
            <a:r>
              <a:rPr dirty="0" sz="2800" spc="-25">
                <a:latin typeface="Tahoma"/>
                <a:cs typeface="Tahoma"/>
              </a:rPr>
              <a:t> of </a:t>
            </a:r>
            <a:r>
              <a:rPr dirty="0" sz="2800" spc="-10">
                <a:latin typeface="Tahoma"/>
                <a:cs typeface="Tahoma"/>
              </a:rPr>
              <a:t>implementation</a:t>
            </a:r>
            <a:endParaRPr sz="2800">
              <a:latin typeface="Tahoma"/>
              <a:cs typeface="Tahoma"/>
            </a:endParaRPr>
          </a:p>
          <a:p>
            <a:pPr marL="356870" marR="771525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Procedure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evaluation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of </a:t>
            </a:r>
            <a:r>
              <a:rPr dirty="0" sz="2800">
                <a:latin typeface="Tahoma"/>
                <a:cs typeface="Tahoma"/>
              </a:rPr>
              <a:t>exposure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incidents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1447800"/>
            <a:ext cx="1905000" cy="2133600"/>
          </a:xfrm>
          <a:prstGeom prst="rect">
            <a:avLst/>
          </a:prstGeom>
        </p:spPr>
      </p:pic>
      <p:grpSp>
        <p:nvGrpSpPr>
          <p:cNvPr id="7" name="object 7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8" name="object 8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10"/>
              </a:spcBef>
            </a:pPr>
            <a:r>
              <a:rPr dirty="0"/>
              <a:t>Exposure</a:t>
            </a:r>
            <a:r>
              <a:rPr dirty="0" spc="-60"/>
              <a:t> </a:t>
            </a:r>
            <a:r>
              <a:rPr dirty="0"/>
              <a:t>Control</a:t>
            </a:r>
            <a:r>
              <a:rPr dirty="0" spc="-5"/>
              <a:t> </a:t>
            </a:r>
            <a:r>
              <a:rPr dirty="0"/>
              <a:t>Plan</a:t>
            </a:r>
            <a:r>
              <a:rPr dirty="0" spc="-50"/>
              <a:t> </a:t>
            </a:r>
            <a:r>
              <a:rPr dirty="0" spc="-10"/>
              <a:t>(ECP)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623438" rIns="0" bIns="0" rtlCol="0" vert="horz">
            <a:spAutoFit/>
          </a:bodyPr>
          <a:lstStyle/>
          <a:p>
            <a:pPr marL="596265" indent="-34417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596900" algn="l"/>
              </a:tabLst>
            </a:pPr>
            <a:r>
              <a:rPr dirty="0" sz="2800"/>
              <a:t>Accessible</a:t>
            </a:r>
            <a:r>
              <a:rPr dirty="0" sz="2800" spc="-105"/>
              <a:t> </a:t>
            </a:r>
            <a:r>
              <a:rPr dirty="0" sz="2800"/>
              <a:t>to</a:t>
            </a:r>
            <a:r>
              <a:rPr dirty="0" sz="2800" spc="-20"/>
              <a:t> </a:t>
            </a:r>
            <a:r>
              <a:rPr dirty="0" sz="2800" spc="-10"/>
              <a:t>employees</a:t>
            </a:r>
            <a:endParaRPr sz="2800"/>
          </a:p>
          <a:p>
            <a:pPr marL="596265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596900" algn="l"/>
              </a:tabLst>
            </a:pPr>
            <a:r>
              <a:rPr dirty="0" sz="2800"/>
              <a:t>Review</a:t>
            </a:r>
            <a:r>
              <a:rPr dirty="0" sz="2800" spc="-100"/>
              <a:t> </a:t>
            </a:r>
            <a:r>
              <a:rPr dirty="0" sz="2800"/>
              <a:t>and</a:t>
            </a:r>
            <a:r>
              <a:rPr dirty="0" sz="2800" spc="-25"/>
              <a:t> </a:t>
            </a:r>
            <a:r>
              <a:rPr dirty="0" sz="2800" spc="-10"/>
              <a:t>update</a:t>
            </a:r>
            <a:endParaRPr sz="2800"/>
          </a:p>
          <a:p>
            <a:pPr lvl="1" marL="993775" indent="-285115">
              <a:lnSpc>
                <a:spcPct val="100000"/>
              </a:lnSpc>
              <a:spcBef>
                <a:spcPts val="565"/>
              </a:spcBef>
              <a:buFont typeface="Arial"/>
              <a:buChar char="–"/>
              <a:tabLst>
                <a:tab pos="994410" algn="l"/>
              </a:tabLst>
            </a:pPr>
            <a:r>
              <a:rPr dirty="0" sz="2400" spc="-10">
                <a:latin typeface="Tahoma"/>
                <a:cs typeface="Tahoma"/>
              </a:rPr>
              <a:t>Annually</a:t>
            </a:r>
            <a:endParaRPr sz="2400">
              <a:latin typeface="Tahoma"/>
              <a:cs typeface="Tahoma"/>
            </a:endParaRPr>
          </a:p>
          <a:p>
            <a:pPr lvl="1" marL="99377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994410" algn="l"/>
              </a:tabLst>
            </a:pPr>
            <a:r>
              <a:rPr dirty="0" sz="2400">
                <a:latin typeface="Tahoma"/>
                <a:cs typeface="Tahoma"/>
              </a:rPr>
              <a:t>When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new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modified</a:t>
            </a:r>
            <a:endParaRPr sz="2400">
              <a:latin typeface="Tahoma"/>
              <a:cs typeface="Tahoma"/>
            </a:endParaRPr>
          </a:p>
          <a:p>
            <a:pPr marL="995680">
              <a:lnSpc>
                <a:spcPct val="100000"/>
              </a:lnSpc>
              <a:spcBef>
                <a:spcPts val="5"/>
              </a:spcBef>
            </a:pPr>
            <a:r>
              <a:rPr dirty="0" sz="2400"/>
              <a:t>tasks/procedures</a:t>
            </a:r>
            <a:r>
              <a:rPr dirty="0" sz="2400" spc="-80"/>
              <a:t> </a:t>
            </a:r>
            <a:r>
              <a:rPr dirty="0" sz="2400"/>
              <a:t>are</a:t>
            </a:r>
            <a:r>
              <a:rPr dirty="0" sz="2400" spc="-50"/>
              <a:t> </a:t>
            </a:r>
            <a:r>
              <a:rPr dirty="0" sz="2400" spc="-10"/>
              <a:t>implemented</a:t>
            </a:r>
            <a:endParaRPr sz="240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69023" y="1828800"/>
            <a:ext cx="1905000" cy="2133600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7" name="object 7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9047" rIns="0" bIns="0" rtlCol="0" vert="horz">
            <a:spAutoFit/>
          </a:bodyPr>
          <a:lstStyle/>
          <a:p>
            <a:pPr marL="919480">
              <a:lnSpc>
                <a:spcPct val="100000"/>
              </a:lnSpc>
              <a:spcBef>
                <a:spcPts val="110"/>
              </a:spcBef>
            </a:pPr>
            <a:r>
              <a:rPr dirty="0"/>
              <a:t>Controlling</a:t>
            </a:r>
            <a:r>
              <a:rPr dirty="0" spc="-100"/>
              <a:t> </a:t>
            </a:r>
            <a:r>
              <a:rPr dirty="0" spc="-10"/>
              <a:t>Exposures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764844" y="1481404"/>
            <a:ext cx="5495290" cy="33051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Observe</a:t>
            </a:r>
            <a:r>
              <a:rPr dirty="0" sz="3200" spc="-1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standard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precautions, </a:t>
            </a:r>
            <a:r>
              <a:rPr dirty="0" sz="3200">
                <a:latin typeface="Tahoma"/>
                <a:cs typeface="Tahoma"/>
              </a:rPr>
              <a:t>such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as:</a:t>
            </a:r>
            <a:endParaRPr sz="3200">
              <a:latin typeface="Tahoma"/>
              <a:cs typeface="Tahoma"/>
            </a:endParaRPr>
          </a:p>
          <a:p>
            <a:pPr marL="356870" marR="685800" indent="-34480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20">
                <a:latin typeface="Tahoma"/>
                <a:cs typeface="Tahoma"/>
              </a:rPr>
              <a:t>Treating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all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blood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bodily </a:t>
            </a:r>
            <a:r>
              <a:rPr dirty="0" sz="2800">
                <a:latin typeface="Tahoma"/>
                <a:cs typeface="Tahoma"/>
              </a:rPr>
              <a:t>fluids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as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if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they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are </a:t>
            </a:r>
            <a:r>
              <a:rPr dirty="0" sz="2800" spc="-10">
                <a:latin typeface="Tahoma"/>
                <a:cs typeface="Tahoma"/>
              </a:rPr>
              <a:t>contaminated</a:t>
            </a:r>
            <a:endParaRPr sz="2800">
              <a:latin typeface="Tahoma"/>
              <a:cs typeface="Tahoma"/>
            </a:endParaRPr>
          </a:p>
          <a:p>
            <a:pPr marL="356870" marR="2084705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Proper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cleanup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 spc="-10">
                <a:latin typeface="Tahoma"/>
                <a:cs typeface="Tahoma"/>
              </a:rPr>
              <a:t>decontamination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412547" y="1648523"/>
            <a:ext cx="2110105" cy="3561079"/>
            <a:chOff x="6412547" y="1648523"/>
            <a:chExt cx="2110105" cy="3561079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22135" y="1658111"/>
              <a:ext cx="2090927" cy="3541776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417309" y="1653285"/>
              <a:ext cx="2100580" cy="3551554"/>
            </a:xfrm>
            <a:custGeom>
              <a:avLst/>
              <a:gdLst/>
              <a:ahLst/>
              <a:cxnLst/>
              <a:rect l="l" t="t" r="r" b="b"/>
              <a:pathLst>
                <a:path w="2100579" h="3551554">
                  <a:moveTo>
                    <a:pt x="0" y="3551301"/>
                  </a:moveTo>
                  <a:lnTo>
                    <a:pt x="2100453" y="3551301"/>
                  </a:lnTo>
                  <a:lnTo>
                    <a:pt x="2100453" y="0"/>
                  </a:lnTo>
                  <a:lnTo>
                    <a:pt x="0" y="0"/>
                  </a:lnTo>
                  <a:lnTo>
                    <a:pt x="0" y="355130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7722869" y="5224017"/>
            <a:ext cx="77279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OSHA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DTE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0" name="object 10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899794">
              <a:lnSpc>
                <a:spcPct val="100000"/>
              </a:lnSpc>
              <a:spcBef>
                <a:spcPts val="110"/>
              </a:spcBef>
            </a:pPr>
            <a:r>
              <a:rPr dirty="0"/>
              <a:t>Controlling</a:t>
            </a:r>
            <a:r>
              <a:rPr dirty="0" spc="-110"/>
              <a:t> </a:t>
            </a:r>
            <a:r>
              <a:rPr dirty="0" spc="-10"/>
              <a:t>Exposures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55726" y="1158600"/>
            <a:ext cx="7130415" cy="2143125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dirty="0" sz="3200">
                <a:latin typeface="Tahoma"/>
                <a:cs typeface="Tahoma"/>
              </a:rPr>
              <a:t>Engineering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work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practice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controls: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Safer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medical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devices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Sharps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disposal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containers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Hand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hygiene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92098" y="3797427"/>
            <a:ext cx="2195830" cy="1851025"/>
            <a:chOff x="792098" y="3797427"/>
            <a:chExt cx="2195830" cy="18510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1623" y="3806952"/>
              <a:ext cx="2176271" cy="1831848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96861" y="3802189"/>
              <a:ext cx="2186305" cy="1841500"/>
            </a:xfrm>
            <a:custGeom>
              <a:avLst/>
              <a:gdLst/>
              <a:ahLst/>
              <a:cxnLst/>
              <a:rect l="l" t="t" r="r" b="b"/>
              <a:pathLst>
                <a:path w="2186305" h="1841500">
                  <a:moveTo>
                    <a:pt x="0" y="1841373"/>
                  </a:moveTo>
                  <a:lnTo>
                    <a:pt x="2185797" y="1841373"/>
                  </a:lnTo>
                  <a:lnTo>
                    <a:pt x="2185797" y="0"/>
                  </a:lnTo>
                  <a:lnTo>
                    <a:pt x="0" y="0"/>
                  </a:lnTo>
                  <a:lnTo>
                    <a:pt x="0" y="184137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55395" y="5668467"/>
            <a:ext cx="77279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OSHA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DTE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190811" y="3797427"/>
            <a:ext cx="2609850" cy="1854200"/>
            <a:chOff x="3190811" y="3797427"/>
            <a:chExt cx="2609850" cy="185420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00399" y="3806952"/>
              <a:ext cx="2590800" cy="1834895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3195573" y="3802189"/>
              <a:ext cx="2600325" cy="1844675"/>
            </a:xfrm>
            <a:custGeom>
              <a:avLst/>
              <a:gdLst/>
              <a:ahLst/>
              <a:cxnLst/>
              <a:rect l="l" t="t" r="r" b="b"/>
              <a:pathLst>
                <a:path w="2600325" h="1844675">
                  <a:moveTo>
                    <a:pt x="0" y="1844421"/>
                  </a:moveTo>
                  <a:lnTo>
                    <a:pt x="2600325" y="1844421"/>
                  </a:lnTo>
                  <a:lnTo>
                    <a:pt x="2600325" y="0"/>
                  </a:lnTo>
                  <a:lnTo>
                    <a:pt x="0" y="0"/>
                  </a:lnTo>
                  <a:lnTo>
                    <a:pt x="0" y="184442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242561" y="5666943"/>
            <a:ext cx="621665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010211" y="3797427"/>
            <a:ext cx="2604135" cy="1851025"/>
            <a:chOff x="6010211" y="3797427"/>
            <a:chExt cx="2604135" cy="1851025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19799" y="3806952"/>
              <a:ext cx="2584704" cy="1831848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6014973" y="3802189"/>
              <a:ext cx="2594610" cy="1841500"/>
            </a:xfrm>
            <a:custGeom>
              <a:avLst/>
              <a:gdLst/>
              <a:ahLst/>
              <a:cxnLst/>
              <a:rect l="l" t="t" r="r" b="b"/>
              <a:pathLst>
                <a:path w="2594609" h="1841500">
                  <a:moveTo>
                    <a:pt x="0" y="1841373"/>
                  </a:moveTo>
                  <a:lnTo>
                    <a:pt x="2594229" y="1841373"/>
                  </a:lnTo>
                  <a:lnTo>
                    <a:pt x="2594229" y="0"/>
                  </a:lnTo>
                  <a:lnTo>
                    <a:pt x="0" y="0"/>
                  </a:lnTo>
                  <a:lnTo>
                    <a:pt x="0" y="184137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/>
          <p:nvPr/>
        </p:nvSpPr>
        <p:spPr>
          <a:xfrm>
            <a:off x="7927975" y="5666943"/>
            <a:ext cx="621665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6" name="object 16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7" name="object 17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20" name="object 2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843280">
              <a:lnSpc>
                <a:spcPct val="100000"/>
              </a:lnSpc>
              <a:spcBef>
                <a:spcPts val="110"/>
              </a:spcBef>
            </a:pPr>
            <a:r>
              <a:rPr dirty="0"/>
              <a:t>Controlling</a:t>
            </a:r>
            <a:r>
              <a:rPr dirty="0" spc="-80"/>
              <a:t> </a:t>
            </a:r>
            <a:r>
              <a:rPr dirty="0" spc="-10"/>
              <a:t>Exposures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41044" y="1326261"/>
            <a:ext cx="3732529" cy="386905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800">
                <a:latin typeface="Tahoma"/>
                <a:cs typeface="Tahoma"/>
              </a:rPr>
              <a:t>PPE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examples:</a:t>
            </a:r>
            <a:endParaRPr sz="280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900" algn="l"/>
              </a:tabLst>
            </a:pPr>
            <a:r>
              <a:rPr dirty="0" sz="2800" spc="-10">
                <a:latin typeface="Tahoma"/>
                <a:cs typeface="Tahoma"/>
              </a:rPr>
              <a:t>Gloves</a:t>
            </a:r>
            <a:endParaRPr sz="280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 spc="-10">
                <a:latin typeface="Tahoma"/>
                <a:cs typeface="Tahoma"/>
              </a:rPr>
              <a:t>Masks</a:t>
            </a:r>
            <a:endParaRPr sz="2800">
              <a:latin typeface="Tahoma"/>
              <a:cs typeface="Tahoma"/>
            </a:endParaRPr>
          </a:p>
          <a:p>
            <a:pPr marL="469900" marR="5080" indent="-457834">
              <a:lnSpc>
                <a:spcPct val="100000"/>
              </a:lnSpc>
              <a:buFont typeface="Arial"/>
              <a:buChar char="•"/>
              <a:tabLst>
                <a:tab pos="469900" algn="l"/>
              </a:tabLst>
            </a:pPr>
            <a:r>
              <a:rPr dirty="0" sz="2800" spc="-10">
                <a:latin typeface="Tahoma"/>
                <a:cs typeface="Tahoma"/>
              </a:rPr>
              <a:t>Aprons/Smocks/Gow </a:t>
            </a:r>
            <a:r>
              <a:rPr dirty="0" sz="2800" spc="-25">
                <a:latin typeface="Tahoma"/>
                <a:cs typeface="Tahoma"/>
              </a:rPr>
              <a:t>ns</a:t>
            </a:r>
            <a:endParaRPr sz="280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Face</a:t>
            </a:r>
            <a:r>
              <a:rPr dirty="0" sz="2800" spc="-1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shields</a:t>
            </a:r>
            <a:endParaRPr sz="280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900" algn="l"/>
              </a:tabLst>
            </a:pPr>
            <a:r>
              <a:rPr dirty="0" sz="2800" spc="-10">
                <a:latin typeface="Tahoma"/>
                <a:cs typeface="Tahoma"/>
              </a:rPr>
              <a:t>Mouthpieces</a:t>
            </a:r>
            <a:endParaRPr sz="280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Safety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glasses</a:t>
            </a:r>
            <a:endParaRPr sz="2800">
              <a:latin typeface="Tahoma"/>
              <a:cs typeface="Tahoma"/>
            </a:endParaRPr>
          </a:p>
          <a:p>
            <a:pPr marL="469900" indent="-4572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800">
                <a:latin typeface="Tahoma"/>
                <a:cs typeface="Tahoma"/>
              </a:rPr>
              <a:t>CPR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pocket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masks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18759" y="1301496"/>
            <a:ext cx="2825495" cy="4572000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6" name="object 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843280">
              <a:lnSpc>
                <a:spcPct val="100000"/>
              </a:lnSpc>
              <a:spcBef>
                <a:spcPts val="110"/>
              </a:spcBef>
            </a:pPr>
            <a:r>
              <a:rPr dirty="0"/>
              <a:t>Controlling</a:t>
            </a:r>
            <a:r>
              <a:rPr dirty="0" spc="-80"/>
              <a:t> </a:t>
            </a:r>
            <a:r>
              <a:rPr dirty="0" spc="-10"/>
              <a:t>Exposures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98575" y="1158600"/>
            <a:ext cx="6567805" cy="3594735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dirty="0" sz="3200">
                <a:latin typeface="Tahoma"/>
                <a:cs typeface="Tahoma"/>
              </a:rPr>
              <a:t>Employer’s</a:t>
            </a:r>
            <a:r>
              <a:rPr dirty="0" sz="3200" spc="-24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responsibilities: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Perform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assessment</a:t>
            </a:r>
            <a:endParaRPr sz="2800">
              <a:latin typeface="Tahoma"/>
              <a:cs typeface="Tahoma"/>
            </a:endParaRPr>
          </a:p>
          <a:p>
            <a:pPr marL="356870" marR="5080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provide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appropriate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PPE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to </a:t>
            </a:r>
            <a:r>
              <a:rPr dirty="0" sz="2800">
                <a:latin typeface="Tahoma"/>
                <a:cs typeface="Tahoma"/>
              </a:rPr>
              <a:t>employee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at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cost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45">
                <a:latin typeface="Tahoma"/>
                <a:cs typeface="Tahoma"/>
              </a:rPr>
              <a:t>Train </a:t>
            </a:r>
            <a:r>
              <a:rPr dirty="0" sz="2800">
                <a:latin typeface="Tahoma"/>
                <a:cs typeface="Tahoma"/>
              </a:rPr>
              <a:t>employees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care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Maintain/replace</a:t>
            </a:r>
            <a:r>
              <a:rPr dirty="0" sz="2800" spc="-14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PPE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Review,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update,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evaluate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PPE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program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843280">
              <a:lnSpc>
                <a:spcPct val="100000"/>
              </a:lnSpc>
              <a:spcBef>
                <a:spcPts val="110"/>
              </a:spcBef>
            </a:pPr>
            <a:r>
              <a:rPr dirty="0"/>
              <a:t>Controlling</a:t>
            </a:r>
            <a:r>
              <a:rPr dirty="0" spc="-80"/>
              <a:t> </a:t>
            </a:r>
            <a:r>
              <a:rPr dirty="0" spc="-10"/>
              <a:t>Exposures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6244" y="1101340"/>
            <a:ext cx="3859529" cy="317119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PPE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selection</a:t>
            </a:r>
            <a:endParaRPr sz="2800">
              <a:latin typeface="Tahoma"/>
              <a:cs typeface="Tahoma"/>
            </a:endParaRPr>
          </a:p>
          <a:p>
            <a:pPr lvl="1" marL="754380" marR="945515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Safe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design</a:t>
            </a:r>
            <a:r>
              <a:rPr dirty="0" sz="2400" spc="-25">
                <a:latin typeface="Tahoma"/>
                <a:cs typeface="Tahoma"/>
              </a:rPr>
              <a:t> and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 spc="-10">
                <a:latin typeface="Tahoma"/>
                <a:cs typeface="Tahoma"/>
              </a:rPr>
              <a:t>construction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Fit </a:t>
            </a:r>
            <a:r>
              <a:rPr dirty="0" sz="2400" spc="-10">
                <a:latin typeface="Tahoma"/>
                <a:cs typeface="Tahoma"/>
              </a:rPr>
              <a:t>comfortably</a:t>
            </a:r>
            <a:endParaRPr sz="24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Required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PPE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training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When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it is </a:t>
            </a:r>
            <a:r>
              <a:rPr dirty="0" sz="2400" spc="-10">
                <a:latin typeface="Tahoma"/>
                <a:cs typeface="Tahoma"/>
              </a:rPr>
              <a:t>necessary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What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kind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 </a:t>
            </a:r>
            <a:r>
              <a:rPr dirty="0" sz="2400" spc="-10">
                <a:latin typeface="Tahoma"/>
                <a:cs typeface="Tahoma"/>
              </a:rPr>
              <a:t>necessary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93444" y="4246813"/>
            <a:ext cx="6511290" cy="1343660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Proper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donning,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adjusting,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wearing,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doffing</a:t>
            </a:r>
            <a:endParaRPr sz="24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 spc="-10">
                <a:latin typeface="Tahoma"/>
                <a:cs typeface="Tahoma"/>
              </a:rPr>
              <a:t>Limitations</a:t>
            </a:r>
            <a:endParaRPr sz="2400">
              <a:latin typeface="Tahoma"/>
              <a:cs typeface="Tahoma"/>
            </a:endParaRPr>
          </a:p>
          <a:p>
            <a:pPr marL="2978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297815" algn="l"/>
              </a:tabLst>
            </a:pPr>
            <a:r>
              <a:rPr dirty="0" sz="2400">
                <a:latin typeface="Tahoma"/>
                <a:cs typeface="Tahoma"/>
              </a:rPr>
              <a:t>Proper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care,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maintenance,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useful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life,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disposal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943411" y="1145603"/>
            <a:ext cx="3752850" cy="2485390"/>
            <a:chOff x="4943411" y="1145603"/>
            <a:chExt cx="3752850" cy="248539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52999" y="1155161"/>
              <a:ext cx="3725796" cy="2465852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4948173" y="1150366"/>
              <a:ext cx="3743325" cy="2475865"/>
            </a:xfrm>
            <a:custGeom>
              <a:avLst/>
              <a:gdLst/>
              <a:ahLst/>
              <a:cxnLst/>
              <a:rect l="l" t="t" r="r" b="b"/>
              <a:pathLst>
                <a:path w="3743325" h="2475865">
                  <a:moveTo>
                    <a:pt x="0" y="2475356"/>
                  </a:moveTo>
                  <a:lnTo>
                    <a:pt x="3743325" y="2475356"/>
                  </a:lnTo>
                  <a:lnTo>
                    <a:pt x="3743325" y="0"/>
                  </a:lnTo>
                  <a:lnTo>
                    <a:pt x="0" y="0"/>
                  </a:lnTo>
                  <a:lnTo>
                    <a:pt x="0" y="247535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8158733" y="3648201"/>
            <a:ext cx="52705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CDC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0" name="object 10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843280">
              <a:lnSpc>
                <a:spcPct val="100000"/>
              </a:lnSpc>
              <a:spcBef>
                <a:spcPts val="110"/>
              </a:spcBef>
            </a:pPr>
            <a:r>
              <a:rPr dirty="0"/>
              <a:t>Controlling</a:t>
            </a:r>
            <a:r>
              <a:rPr dirty="0" spc="-80"/>
              <a:t> </a:t>
            </a:r>
            <a:r>
              <a:rPr dirty="0" spc="-10"/>
              <a:t>Exposures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98575" y="1158600"/>
            <a:ext cx="6761480" cy="2654935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dirty="0" sz="3200" spc="-10">
                <a:latin typeface="Tahoma"/>
                <a:cs typeface="Tahoma"/>
              </a:rPr>
              <a:t>Employee’s</a:t>
            </a:r>
            <a:r>
              <a:rPr dirty="0" sz="3200" spc="-18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responsibilities: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Properly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wear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PPE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Attend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training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Care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80">
                <a:latin typeface="Tahoma"/>
                <a:cs typeface="Tahoma"/>
              </a:rPr>
              <a:t>for,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clean,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maintain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Notify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when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repairs/replacement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needed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843280">
              <a:lnSpc>
                <a:spcPct val="100000"/>
              </a:lnSpc>
              <a:spcBef>
                <a:spcPts val="110"/>
              </a:spcBef>
            </a:pPr>
            <a:r>
              <a:rPr dirty="0"/>
              <a:t>Controlling</a:t>
            </a:r>
            <a:r>
              <a:rPr dirty="0" spc="-80"/>
              <a:t> </a:t>
            </a:r>
            <a:r>
              <a:rPr dirty="0" spc="-10"/>
              <a:t>Exposures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2530" y="1232536"/>
            <a:ext cx="4957445" cy="2935605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3200" spc="-10">
                <a:latin typeface="Tahoma"/>
                <a:cs typeface="Tahoma"/>
              </a:rPr>
              <a:t>Housekeeping:</a:t>
            </a:r>
            <a:endParaRPr sz="3200">
              <a:latin typeface="Tahoma"/>
              <a:cs typeface="Tahoma"/>
            </a:endParaRPr>
          </a:p>
          <a:p>
            <a:pPr marL="356870" marR="5080" indent="-34480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Written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schedule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cleaning </a:t>
            </a:r>
            <a:r>
              <a:rPr dirty="0" sz="2800">
                <a:latin typeface="Tahoma"/>
                <a:cs typeface="Tahoma"/>
              </a:rPr>
              <a:t>and </a:t>
            </a:r>
            <a:r>
              <a:rPr dirty="0" sz="2800" spc="-10">
                <a:latin typeface="Tahoma"/>
                <a:cs typeface="Tahoma"/>
              </a:rPr>
              <a:t>decontamination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Picking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up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broken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glass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6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Not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picked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up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by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hands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Mechanical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means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only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766371" y="2505011"/>
            <a:ext cx="2686050" cy="2287270"/>
            <a:chOff x="5766371" y="2505011"/>
            <a:chExt cx="2686050" cy="22872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75960" y="2514599"/>
              <a:ext cx="2666999" cy="2267712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771134" y="2509773"/>
              <a:ext cx="2676525" cy="2277745"/>
            </a:xfrm>
            <a:custGeom>
              <a:avLst/>
              <a:gdLst/>
              <a:ahLst/>
              <a:cxnLst/>
              <a:rect l="l" t="t" r="r" b="b"/>
              <a:pathLst>
                <a:path w="2676525" h="2277745">
                  <a:moveTo>
                    <a:pt x="0" y="2277237"/>
                  </a:moveTo>
                  <a:lnTo>
                    <a:pt x="2676525" y="2277237"/>
                  </a:lnTo>
                  <a:lnTo>
                    <a:pt x="2676525" y="0"/>
                  </a:lnTo>
                  <a:lnTo>
                    <a:pt x="0" y="0"/>
                  </a:lnTo>
                  <a:lnTo>
                    <a:pt x="0" y="227723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646669" y="4810125"/>
            <a:ext cx="77279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OSHA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DTE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843280">
              <a:lnSpc>
                <a:spcPct val="100000"/>
              </a:lnSpc>
              <a:spcBef>
                <a:spcPts val="110"/>
              </a:spcBef>
            </a:pPr>
            <a:r>
              <a:rPr dirty="0"/>
              <a:t>Controlling</a:t>
            </a:r>
            <a:r>
              <a:rPr dirty="0" spc="-80"/>
              <a:t> </a:t>
            </a:r>
            <a:r>
              <a:rPr dirty="0" spc="-10"/>
              <a:t>Exposures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pc="-20"/>
              <a:t>Clean-</a:t>
            </a:r>
            <a:r>
              <a:rPr dirty="0"/>
              <a:t>up</a:t>
            </a:r>
            <a:r>
              <a:rPr dirty="0" spc="10"/>
              <a:t> </a:t>
            </a:r>
            <a:r>
              <a:rPr dirty="0"/>
              <a:t>and</a:t>
            </a:r>
            <a:r>
              <a:rPr dirty="0" spc="-35"/>
              <a:t> </a:t>
            </a:r>
            <a:r>
              <a:rPr dirty="0" spc="-10"/>
              <a:t>decontamination:</a:t>
            </a: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/>
              <a:t>Wear</a:t>
            </a:r>
            <a:r>
              <a:rPr dirty="0" sz="2800" spc="-125"/>
              <a:t> </a:t>
            </a:r>
            <a:r>
              <a:rPr dirty="0" sz="2800"/>
              <a:t>protective</a:t>
            </a:r>
            <a:r>
              <a:rPr dirty="0" sz="2800" spc="-120"/>
              <a:t> </a:t>
            </a:r>
            <a:r>
              <a:rPr dirty="0" sz="2800" spc="-10"/>
              <a:t>gloves</a:t>
            </a:r>
            <a:endParaRPr sz="2800"/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/>
              <a:t>Use</a:t>
            </a:r>
            <a:r>
              <a:rPr dirty="0" sz="2800" spc="-50"/>
              <a:t> </a:t>
            </a:r>
            <a:r>
              <a:rPr dirty="0" sz="2800"/>
              <a:t>appropriate</a:t>
            </a:r>
            <a:r>
              <a:rPr dirty="0" sz="2800" spc="-65"/>
              <a:t> </a:t>
            </a:r>
            <a:r>
              <a:rPr dirty="0" sz="2800" spc="-10"/>
              <a:t>disinfectant</a:t>
            </a:r>
            <a:endParaRPr sz="2800"/>
          </a:p>
          <a:p>
            <a:pPr marL="356870" marR="1369695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/>
              <a:t>Clean</a:t>
            </a:r>
            <a:r>
              <a:rPr dirty="0" sz="2800" spc="-35"/>
              <a:t> </a:t>
            </a:r>
            <a:r>
              <a:rPr dirty="0" sz="2800"/>
              <a:t>and</a:t>
            </a:r>
            <a:r>
              <a:rPr dirty="0" sz="2800" spc="-5"/>
              <a:t> </a:t>
            </a:r>
            <a:r>
              <a:rPr dirty="0" sz="2800" spc="-10"/>
              <a:t>disinfect </a:t>
            </a:r>
            <a:r>
              <a:rPr dirty="0" sz="2800"/>
              <a:t>contaminated</a:t>
            </a:r>
            <a:r>
              <a:rPr dirty="0" sz="2800" spc="-95"/>
              <a:t> </a:t>
            </a:r>
            <a:r>
              <a:rPr dirty="0" sz="2800" spc="-10"/>
              <a:t>equipment </a:t>
            </a:r>
            <a:r>
              <a:rPr dirty="0" sz="2800"/>
              <a:t>and</a:t>
            </a:r>
            <a:r>
              <a:rPr dirty="0" sz="2800" spc="-15"/>
              <a:t> </a:t>
            </a:r>
            <a:r>
              <a:rPr dirty="0" sz="2800"/>
              <a:t>work</a:t>
            </a:r>
            <a:r>
              <a:rPr dirty="0" sz="2800" spc="-50"/>
              <a:t> </a:t>
            </a:r>
            <a:r>
              <a:rPr dirty="0" sz="2800" spc="-10"/>
              <a:t>surfaces</a:t>
            </a:r>
            <a:endParaRPr sz="2800"/>
          </a:p>
          <a:p>
            <a:pPr marL="356870" marR="997585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/>
              <a:t>Thoroughly</a:t>
            </a:r>
            <a:r>
              <a:rPr dirty="0" sz="2800" spc="-95"/>
              <a:t> </a:t>
            </a:r>
            <a:r>
              <a:rPr dirty="0" sz="2800"/>
              <a:t>wash</a:t>
            </a:r>
            <a:r>
              <a:rPr dirty="0" sz="2800" spc="-80"/>
              <a:t> </a:t>
            </a:r>
            <a:r>
              <a:rPr dirty="0" sz="2800" spc="-35"/>
              <a:t>up </a:t>
            </a:r>
            <a:r>
              <a:rPr dirty="0" sz="2800"/>
              <a:t>immediately</a:t>
            </a:r>
            <a:r>
              <a:rPr dirty="0" sz="2800" spc="-95"/>
              <a:t> </a:t>
            </a:r>
            <a:r>
              <a:rPr dirty="0" sz="2800"/>
              <a:t>after</a:t>
            </a:r>
            <a:r>
              <a:rPr dirty="0" sz="2800" spc="-25"/>
              <a:t> </a:t>
            </a:r>
            <a:r>
              <a:rPr dirty="0" sz="2800" spc="-10"/>
              <a:t>exposure</a:t>
            </a:r>
            <a:endParaRPr sz="2800"/>
          </a:p>
        </p:txBody>
      </p:sp>
      <p:sp>
        <p:nvSpPr>
          <p:cNvPr id="4" name="object 4" descr=""/>
          <p:cNvSpPr txBox="1"/>
          <p:nvPr/>
        </p:nvSpPr>
        <p:spPr>
          <a:xfrm>
            <a:off x="688644" y="5076520"/>
            <a:ext cx="6410960" cy="88074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11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Properly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dispose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contaminated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PPE, </a:t>
            </a:r>
            <a:r>
              <a:rPr dirty="0" sz="2800">
                <a:latin typeface="Tahoma"/>
                <a:cs typeface="Tahoma"/>
              </a:rPr>
              <a:t>towels,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rags,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etc.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781611" y="2047811"/>
            <a:ext cx="2832735" cy="2223135"/>
            <a:chOff x="5781611" y="2047811"/>
            <a:chExt cx="2832735" cy="222313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91199" y="2057399"/>
              <a:ext cx="2813304" cy="2203704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786373" y="2052573"/>
              <a:ext cx="2823210" cy="2213610"/>
            </a:xfrm>
            <a:custGeom>
              <a:avLst/>
              <a:gdLst/>
              <a:ahLst/>
              <a:cxnLst/>
              <a:rect l="l" t="t" r="r" b="b"/>
              <a:pathLst>
                <a:path w="2823209" h="2213610">
                  <a:moveTo>
                    <a:pt x="0" y="2213229"/>
                  </a:moveTo>
                  <a:lnTo>
                    <a:pt x="2822829" y="2213229"/>
                  </a:lnTo>
                  <a:lnTo>
                    <a:pt x="2822829" y="0"/>
                  </a:lnTo>
                  <a:lnTo>
                    <a:pt x="0" y="0"/>
                  </a:lnTo>
                  <a:lnTo>
                    <a:pt x="0" y="221322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7781035" y="4292600"/>
            <a:ext cx="77279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OSHA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DTE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0" name="object 10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843280">
              <a:lnSpc>
                <a:spcPct val="100000"/>
              </a:lnSpc>
              <a:spcBef>
                <a:spcPts val="110"/>
              </a:spcBef>
            </a:pPr>
            <a:r>
              <a:rPr dirty="0"/>
              <a:t>Controlling</a:t>
            </a:r>
            <a:r>
              <a:rPr dirty="0" spc="-80"/>
              <a:t> </a:t>
            </a:r>
            <a:r>
              <a:rPr dirty="0" spc="-10"/>
              <a:t>Exposures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6244" y="1234800"/>
            <a:ext cx="5031740" cy="4192270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3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3200">
                <a:latin typeface="Tahoma"/>
                <a:cs typeface="Tahoma"/>
              </a:rPr>
              <a:t>Regulated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waste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disposal:</a:t>
            </a:r>
            <a:endParaRPr sz="3200">
              <a:latin typeface="Tahoma"/>
              <a:cs typeface="Tahoma"/>
            </a:endParaRPr>
          </a:p>
          <a:p>
            <a:pPr lvl="1" marL="754380" marR="10795" indent="-285115">
              <a:lnSpc>
                <a:spcPct val="100000"/>
              </a:lnSpc>
              <a:spcBef>
                <a:spcPts val="66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Dispose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regulated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waste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in closable,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40">
                <a:latin typeface="Tahoma"/>
                <a:cs typeface="Tahoma"/>
              </a:rPr>
              <a:t>leak-</a:t>
            </a:r>
            <a:r>
              <a:rPr dirty="0" sz="2800">
                <a:latin typeface="Tahoma"/>
                <a:cs typeface="Tahoma"/>
              </a:rPr>
              <a:t>proof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red </a:t>
            </a:r>
            <a:r>
              <a:rPr dirty="0" sz="2800" spc="-25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biohazard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labeled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bags </a:t>
            </a:r>
            <a:r>
              <a:rPr dirty="0" sz="2800" spc="-2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10">
                <a:latin typeface="Tahoma"/>
                <a:cs typeface="Tahoma"/>
              </a:rPr>
              <a:t> containers</a:t>
            </a:r>
            <a:endParaRPr sz="2800">
              <a:latin typeface="Tahoma"/>
              <a:cs typeface="Tahoma"/>
            </a:endParaRPr>
          </a:p>
          <a:p>
            <a:pPr lvl="1" marL="754380" marR="382905" indent="-285115">
              <a:lnSpc>
                <a:spcPct val="100000"/>
              </a:lnSpc>
              <a:spcBef>
                <a:spcPts val="6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Dispose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10">
                <a:latin typeface="Tahoma"/>
                <a:cs typeface="Tahoma"/>
              </a:rPr>
              <a:t> contaminated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sharps in</a:t>
            </a:r>
            <a:r>
              <a:rPr dirty="0" sz="2800" spc="-10">
                <a:latin typeface="Tahoma"/>
                <a:cs typeface="Tahoma"/>
              </a:rPr>
              <a:t> closable, 	puncture-</a:t>
            </a:r>
            <a:r>
              <a:rPr dirty="0" sz="2800">
                <a:latin typeface="Tahoma"/>
                <a:cs typeface="Tahoma"/>
              </a:rPr>
              <a:t>resistant,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leak- 	proof,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red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35">
                <a:latin typeface="Tahoma"/>
                <a:cs typeface="Tahoma"/>
              </a:rPr>
              <a:t>or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070600" y="1516888"/>
            <a:ext cx="2507615" cy="3824604"/>
            <a:chOff x="6070600" y="1516888"/>
            <a:chExt cx="2507615" cy="3824604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0" y="1542288"/>
              <a:ext cx="2456688" cy="377342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083300" y="1529588"/>
              <a:ext cx="2482215" cy="3799204"/>
            </a:xfrm>
            <a:custGeom>
              <a:avLst/>
              <a:gdLst/>
              <a:ahLst/>
              <a:cxnLst/>
              <a:rect l="l" t="t" r="r" b="b"/>
              <a:pathLst>
                <a:path w="2482215" h="3799204">
                  <a:moveTo>
                    <a:pt x="0" y="3798824"/>
                  </a:moveTo>
                  <a:lnTo>
                    <a:pt x="2482088" y="3798824"/>
                  </a:lnTo>
                  <a:lnTo>
                    <a:pt x="2482088" y="0"/>
                  </a:lnTo>
                  <a:lnTo>
                    <a:pt x="0" y="0"/>
                  </a:lnTo>
                  <a:lnTo>
                    <a:pt x="0" y="3798824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831581" y="5344414"/>
            <a:ext cx="77279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OSHA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DTE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843280">
              <a:lnSpc>
                <a:spcPct val="100000"/>
              </a:lnSpc>
              <a:spcBef>
                <a:spcPts val="110"/>
              </a:spcBef>
            </a:pPr>
            <a:r>
              <a:rPr dirty="0"/>
              <a:t>Controlling</a:t>
            </a:r>
            <a:r>
              <a:rPr dirty="0" spc="-80"/>
              <a:t> </a:t>
            </a:r>
            <a:r>
              <a:rPr dirty="0" spc="-10"/>
              <a:t>Exposures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386032"/>
            <a:ext cx="7026275" cy="1973580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44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3200" spc="-10">
                <a:latin typeface="Tahoma"/>
                <a:cs typeface="Tahoma"/>
              </a:rPr>
              <a:t>Laundry</a:t>
            </a:r>
            <a:endParaRPr sz="3200">
              <a:latin typeface="Tahoma"/>
              <a:cs typeface="Tahoma"/>
            </a:endParaRPr>
          </a:p>
          <a:p>
            <a:pPr marL="756285" marR="5080" indent="-287020">
              <a:lnSpc>
                <a:spcPct val="100000"/>
              </a:lnSpc>
              <a:spcBef>
                <a:spcPts val="665"/>
              </a:spcBef>
            </a:pPr>
            <a:r>
              <a:rPr dirty="0" sz="2800">
                <a:latin typeface="Arial"/>
                <a:cs typeface="Arial"/>
              </a:rPr>
              <a:t>–</a:t>
            </a:r>
            <a:r>
              <a:rPr dirty="0" sz="2800" spc="-114">
                <a:latin typeface="Arial"/>
                <a:cs typeface="Arial"/>
              </a:rPr>
              <a:t> </a:t>
            </a:r>
            <a:r>
              <a:rPr dirty="0" sz="2800">
                <a:latin typeface="Tahoma"/>
                <a:cs typeface="Tahoma"/>
              </a:rPr>
              <a:t>Contaminated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laundry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must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bagged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containerized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at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location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where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it </a:t>
            </a:r>
            <a:r>
              <a:rPr dirty="0" sz="2800">
                <a:latin typeface="Tahoma"/>
                <a:cs typeface="Tahoma"/>
              </a:rPr>
              <a:t>was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used.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873755" y="3437635"/>
            <a:ext cx="3396615" cy="2317750"/>
            <a:chOff x="2873755" y="3437635"/>
            <a:chExt cx="3396615" cy="23177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86455" y="3450335"/>
              <a:ext cx="3371088" cy="229209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880105" y="3443985"/>
              <a:ext cx="3383915" cy="2305050"/>
            </a:xfrm>
            <a:custGeom>
              <a:avLst/>
              <a:gdLst/>
              <a:ahLst/>
              <a:cxnLst/>
              <a:rect l="l" t="t" r="r" b="b"/>
              <a:pathLst>
                <a:path w="3383915" h="2305050">
                  <a:moveTo>
                    <a:pt x="0" y="2304796"/>
                  </a:moveTo>
                  <a:lnTo>
                    <a:pt x="3383788" y="2304796"/>
                  </a:lnTo>
                  <a:lnTo>
                    <a:pt x="3383788" y="0"/>
                  </a:lnTo>
                  <a:lnTo>
                    <a:pt x="0" y="0"/>
                  </a:lnTo>
                  <a:lnTo>
                    <a:pt x="0" y="2304796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407914" y="5765698"/>
            <a:ext cx="77279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OSHA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DTE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843280">
              <a:lnSpc>
                <a:spcPct val="100000"/>
              </a:lnSpc>
              <a:spcBef>
                <a:spcPts val="110"/>
              </a:spcBef>
            </a:pPr>
            <a:r>
              <a:rPr dirty="0"/>
              <a:t>Controlling</a:t>
            </a:r>
            <a:r>
              <a:rPr dirty="0" spc="-80"/>
              <a:t> </a:t>
            </a:r>
            <a:r>
              <a:rPr dirty="0" spc="-10"/>
              <a:t>Exposures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52957" y="1158600"/>
            <a:ext cx="4956810" cy="1922145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dirty="0" sz="3200" spc="-10">
                <a:latin typeface="Tahoma"/>
                <a:cs typeface="Tahoma"/>
              </a:rPr>
              <a:t>Training: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25">
                <a:latin typeface="Tahoma"/>
                <a:cs typeface="Tahoma"/>
              </a:rPr>
              <a:t>Who</a:t>
            </a:r>
            <a:endParaRPr sz="2800">
              <a:latin typeface="Tahoma"/>
              <a:cs typeface="Tahoma"/>
            </a:endParaRPr>
          </a:p>
          <a:p>
            <a:pPr marL="756285" marR="5080" indent="-287020">
              <a:lnSpc>
                <a:spcPct val="100000"/>
              </a:lnSpc>
              <a:spcBef>
                <a:spcPts val="570"/>
              </a:spcBef>
            </a:pP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210">
                <a:latin typeface="Arial"/>
                <a:cs typeface="Arial"/>
              </a:rPr>
              <a:t> </a:t>
            </a:r>
            <a:r>
              <a:rPr dirty="0" sz="2400">
                <a:latin typeface="Tahoma"/>
                <a:cs typeface="Tahoma"/>
              </a:rPr>
              <a:t>All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employees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with </a:t>
            </a:r>
            <a:r>
              <a:rPr dirty="0" sz="2400">
                <a:latin typeface="Tahoma"/>
                <a:cs typeface="Tahoma"/>
              </a:rPr>
              <a:t>occupational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exposure</a:t>
            </a:r>
            <a:r>
              <a:rPr dirty="0" sz="2400" spc="-114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blood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52957" y="2981388"/>
            <a:ext cx="7079615" cy="280733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marL="756285">
              <a:lnSpc>
                <a:spcPct val="100000"/>
              </a:lnSpc>
              <a:spcBef>
                <a:spcPts val="680"/>
              </a:spcBef>
            </a:pP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other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potentially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infectious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material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(OPIM)</a:t>
            </a:r>
            <a:endParaRPr sz="24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575"/>
              </a:spcBef>
            </a:pPr>
            <a:r>
              <a:rPr dirty="0" sz="2400">
                <a:latin typeface="Arial"/>
                <a:cs typeface="Arial"/>
              </a:rPr>
              <a:t>–</a:t>
            </a:r>
            <a:r>
              <a:rPr dirty="0" sz="2400" spc="204">
                <a:latin typeface="Arial"/>
                <a:cs typeface="Arial"/>
              </a:rPr>
              <a:t> </a:t>
            </a:r>
            <a:r>
              <a:rPr dirty="0" sz="2400">
                <a:latin typeface="Tahoma"/>
                <a:cs typeface="Tahoma"/>
              </a:rPr>
              <a:t>Employees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who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are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trained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first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aid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CPR</a:t>
            </a:r>
            <a:endParaRPr sz="24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8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No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cost;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during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working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hours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20">
                <a:latin typeface="Tahoma"/>
                <a:cs typeface="Tahoma"/>
              </a:rPr>
              <a:t>When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Initial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assignment</a:t>
            </a:r>
            <a:endParaRPr sz="24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400">
                <a:latin typeface="Tahoma"/>
                <a:cs typeface="Tahoma"/>
              </a:rPr>
              <a:t>Annually;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new/modified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tasks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315011" y="1209611"/>
            <a:ext cx="2076450" cy="1561465"/>
            <a:chOff x="6315011" y="1209611"/>
            <a:chExt cx="2076450" cy="156146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24599" y="1219200"/>
              <a:ext cx="2057400" cy="1542288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319773" y="1214374"/>
              <a:ext cx="2066925" cy="1551940"/>
            </a:xfrm>
            <a:custGeom>
              <a:avLst/>
              <a:gdLst/>
              <a:ahLst/>
              <a:cxnLst/>
              <a:rect l="l" t="t" r="r" b="b"/>
              <a:pathLst>
                <a:path w="2066925" h="1551939">
                  <a:moveTo>
                    <a:pt x="0" y="1551813"/>
                  </a:moveTo>
                  <a:lnTo>
                    <a:pt x="2066925" y="1551813"/>
                  </a:lnTo>
                  <a:lnTo>
                    <a:pt x="2066925" y="0"/>
                  </a:lnTo>
                  <a:lnTo>
                    <a:pt x="0" y="0"/>
                  </a:lnTo>
                  <a:lnTo>
                    <a:pt x="0" y="155181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7609713" y="2789936"/>
            <a:ext cx="77279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OSHA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DTE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0" name="object 10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843280">
              <a:lnSpc>
                <a:spcPct val="100000"/>
              </a:lnSpc>
              <a:spcBef>
                <a:spcPts val="110"/>
              </a:spcBef>
            </a:pPr>
            <a:r>
              <a:rPr dirty="0"/>
              <a:t>Controlling</a:t>
            </a:r>
            <a:r>
              <a:rPr dirty="0" spc="-80"/>
              <a:t> </a:t>
            </a:r>
            <a:r>
              <a:rPr dirty="0" spc="-10"/>
              <a:t>Exposures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41044" y="1234800"/>
            <a:ext cx="4554220" cy="3850640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dirty="0" sz="3200">
                <a:latin typeface="Tahoma"/>
                <a:cs typeface="Tahoma"/>
              </a:rPr>
              <a:t>Hepatitis</a:t>
            </a:r>
            <a:r>
              <a:rPr dirty="0" sz="3200" spc="-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vaccination:</a:t>
            </a:r>
            <a:endParaRPr sz="3200">
              <a:latin typeface="Tahoma"/>
              <a:cs typeface="Tahoma"/>
            </a:endParaRPr>
          </a:p>
          <a:p>
            <a:pPr marL="356870" marR="393700" indent="-34480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Offered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all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potentially </a:t>
            </a:r>
            <a:r>
              <a:rPr dirty="0" sz="2800">
                <a:latin typeface="Tahoma"/>
                <a:cs typeface="Tahoma"/>
              </a:rPr>
              <a:t>exposed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employees</a:t>
            </a:r>
            <a:endParaRPr sz="2800">
              <a:latin typeface="Tahoma"/>
              <a:cs typeface="Tahoma"/>
            </a:endParaRPr>
          </a:p>
          <a:p>
            <a:pPr marL="356870" marR="5080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Provided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at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cost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35">
                <a:latin typeface="Tahoma"/>
                <a:cs typeface="Tahoma"/>
              </a:rPr>
              <a:t>to </a:t>
            </a:r>
            <a:r>
              <a:rPr dirty="0" sz="2800">
                <a:latin typeface="Tahoma"/>
                <a:cs typeface="Tahoma"/>
              </a:rPr>
              <a:t>employees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(within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10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days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employees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with </a:t>
            </a:r>
            <a:r>
              <a:rPr dirty="0" sz="2800">
                <a:latin typeface="Tahoma"/>
                <a:cs typeface="Tahoma"/>
              </a:rPr>
              <a:t>occupational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exposure)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Declination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form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007100" y="1435100"/>
            <a:ext cx="2244725" cy="3421379"/>
            <a:chOff x="6007100" y="1435100"/>
            <a:chExt cx="2244725" cy="3421379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19800" y="1447800"/>
              <a:ext cx="2218944" cy="3395472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013450" y="1441450"/>
              <a:ext cx="2232025" cy="3408679"/>
            </a:xfrm>
            <a:custGeom>
              <a:avLst/>
              <a:gdLst/>
              <a:ahLst/>
              <a:cxnLst/>
              <a:rect l="l" t="t" r="r" b="b"/>
              <a:pathLst>
                <a:path w="2232025" h="3408679">
                  <a:moveTo>
                    <a:pt x="0" y="3408172"/>
                  </a:moveTo>
                  <a:lnTo>
                    <a:pt x="2231644" y="3408172"/>
                  </a:lnTo>
                  <a:lnTo>
                    <a:pt x="2231644" y="0"/>
                  </a:lnTo>
                  <a:lnTo>
                    <a:pt x="0" y="0"/>
                  </a:lnTo>
                  <a:lnTo>
                    <a:pt x="0" y="3408172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494269" y="4850638"/>
            <a:ext cx="77279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OSHA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DTE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843280">
              <a:lnSpc>
                <a:spcPct val="100000"/>
              </a:lnSpc>
              <a:spcBef>
                <a:spcPts val="110"/>
              </a:spcBef>
            </a:pPr>
            <a:r>
              <a:rPr dirty="0"/>
              <a:t>Controlling</a:t>
            </a:r>
            <a:r>
              <a:rPr dirty="0" spc="-80"/>
              <a:t> </a:t>
            </a:r>
            <a:r>
              <a:rPr dirty="0" spc="-10"/>
              <a:t>Exposures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22044" y="1386032"/>
            <a:ext cx="3582035" cy="1631950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4"/>
              </a:spcBef>
            </a:pPr>
            <a:r>
              <a:rPr dirty="0" sz="3200">
                <a:latin typeface="Tahoma"/>
                <a:cs typeface="Tahoma"/>
              </a:rPr>
              <a:t>No</a:t>
            </a:r>
            <a:r>
              <a:rPr dirty="0" sz="3200" spc="-1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vaccinations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for: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Hepatitis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60">
                <a:latin typeface="Tahoma"/>
                <a:cs typeface="Tahoma"/>
              </a:rPr>
              <a:t>C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25">
                <a:latin typeface="Tahoma"/>
                <a:cs typeface="Tahoma"/>
              </a:rPr>
              <a:t>HIV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709295">
              <a:lnSpc>
                <a:spcPct val="100000"/>
              </a:lnSpc>
              <a:spcBef>
                <a:spcPts val="110"/>
              </a:spcBef>
            </a:pPr>
            <a:r>
              <a:rPr dirty="0"/>
              <a:t>When</a:t>
            </a:r>
            <a:r>
              <a:rPr dirty="0" spc="-40"/>
              <a:t> </a:t>
            </a:r>
            <a:r>
              <a:rPr dirty="0"/>
              <a:t>Exposure</a:t>
            </a:r>
            <a:r>
              <a:rPr dirty="0" spc="-50"/>
              <a:t> </a:t>
            </a:r>
            <a:r>
              <a:rPr dirty="0" spc="-10"/>
              <a:t>Occurs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88644" y="1310698"/>
            <a:ext cx="4418965" cy="3716654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dirty="0" sz="3200">
                <a:latin typeface="Tahoma"/>
                <a:cs typeface="Tahoma"/>
              </a:rPr>
              <a:t>Exposure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incident:</a:t>
            </a:r>
            <a:endParaRPr sz="3200">
              <a:latin typeface="Tahoma"/>
              <a:cs typeface="Tahoma"/>
            </a:endParaRPr>
          </a:p>
          <a:p>
            <a:pPr marL="356870" marR="5080" indent="-344805">
              <a:lnSpc>
                <a:spcPct val="90000"/>
              </a:lnSpc>
              <a:spcBef>
                <a:spcPts val="66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Specific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eye,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mouth,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35">
                <a:latin typeface="Tahoma"/>
                <a:cs typeface="Tahoma"/>
              </a:rPr>
              <a:t>or </a:t>
            </a:r>
            <a:r>
              <a:rPr dirty="0" sz="2800">
                <a:latin typeface="Tahoma"/>
                <a:cs typeface="Tahoma"/>
              </a:rPr>
              <a:t>other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mucous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membrane, non-</a:t>
            </a:r>
            <a:r>
              <a:rPr dirty="0" sz="2800">
                <a:latin typeface="Tahoma"/>
                <a:cs typeface="Tahoma"/>
              </a:rPr>
              <a:t>intact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skin, </a:t>
            </a:r>
            <a:r>
              <a:rPr dirty="0" sz="2800">
                <a:latin typeface="Tahoma"/>
                <a:cs typeface="Tahoma"/>
              </a:rPr>
              <a:t>parenteral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contact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with </a:t>
            </a:r>
            <a:r>
              <a:rPr dirty="0" sz="2800">
                <a:latin typeface="Tahoma"/>
                <a:cs typeface="Tahoma"/>
              </a:rPr>
              <a:t>blood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OPIM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that </a:t>
            </a:r>
            <a:r>
              <a:rPr dirty="0" sz="2800">
                <a:latin typeface="Tahoma"/>
                <a:cs typeface="Tahoma"/>
              </a:rPr>
              <a:t>results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the </a:t>
            </a:r>
            <a:r>
              <a:rPr dirty="0" sz="2800">
                <a:latin typeface="Tahoma"/>
                <a:cs typeface="Tahoma"/>
              </a:rPr>
              <a:t>performance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</a:t>
            </a:r>
            <a:endParaRPr sz="2800">
              <a:latin typeface="Tahoma"/>
              <a:cs typeface="Tahoma"/>
            </a:endParaRPr>
          </a:p>
          <a:p>
            <a:pPr marL="356870">
              <a:lnSpc>
                <a:spcPts val="3025"/>
              </a:lnSpc>
            </a:pPr>
            <a:r>
              <a:rPr dirty="0" sz="2800" spc="-10">
                <a:latin typeface="Tahoma"/>
                <a:cs typeface="Tahoma"/>
              </a:rPr>
              <a:t>employee’s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duties.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248211" y="1496123"/>
            <a:ext cx="3256279" cy="2177415"/>
            <a:chOff x="5248211" y="1496123"/>
            <a:chExt cx="3256279" cy="217741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57799" y="1505712"/>
              <a:ext cx="3236976" cy="2157984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252973" y="1500886"/>
              <a:ext cx="3246755" cy="2167890"/>
            </a:xfrm>
            <a:custGeom>
              <a:avLst/>
              <a:gdLst/>
              <a:ahLst/>
              <a:cxnLst/>
              <a:rect l="l" t="t" r="r" b="b"/>
              <a:pathLst>
                <a:path w="3246754" h="2167890">
                  <a:moveTo>
                    <a:pt x="0" y="2167509"/>
                  </a:moveTo>
                  <a:lnTo>
                    <a:pt x="3246501" y="2167509"/>
                  </a:lnTo>
                  <a:lnTo>
                    <a:pt x="3246501" y="0"/>
                  </a:lnTo>
                  <a:lnTo>
                    <a:pt x="0" y="0"/>
                  </a:lnTo>
                  <a:lnTo>
                    <a:pt x="0" y="216750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913623" y="3676269"/>
            <a:ext cx="52705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5">
                <a:latin typeface="Calibri"/>
                <a:cs typeface="Calibri"/>
              </a:rPr>
              <a:t>CDC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34696" rIns="0" bIns="0" rtlCol="0" vert="horz">
            <a:spAutoFit/>
          </a:bodyPr>
          <a:lstStyle/>
          <a:p>
            <a:pPr marL="768350">
              <a:lnSpc>
                <a:spcPct val="100000"/>
              </a:lnSpc>
              <a:spcBef>
                <a:spcPts val="110"/>
              </a:spcBef>
            </a:pPr>
            <a:r>
              <a:rPr dirty="0"/>
              <a:t>When</a:t>
            </a:r>
            <a:r>
              <a:rPr dirty="0" spc="-30"/>
              <a:t> </a:t>
            </a:r>
            <a:r>
              <a:rPr dirty="0"/>
              <a:t>Exposure</a:t>
            </a:r>
            <a:r>
              <a:rPr dirty="0" spc="-45"/>
              <a:t> </a:t>
            </a:r>
            <a:r>
              <a:rPr dirty="0" spc="-10"/>
              <a:t>Occurs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445126"/>
            <a:ext cx="7439659" cy="1701800"/>
          </a:xfrm>
          <a:prstGeom prst="rect">
            <a:avLst/>
          </a:prstGeom>
        </p:spPr>
        <p:txBody>
          <a:bodyPr wrap="square" lIns="0" tIns="55244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Immediate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actions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Wash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exposed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area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soap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water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Flush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splashes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nose,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mouth,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skin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water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Irrigate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eyes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water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saline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40608" y="3688079"/>
            <a:ext cx="2540000" cy="187960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5211571" y="5596839"/>
            <a:ext cx="592455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7" name="object 7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34696" rIns="0" bIns="0" rtlCol="0" vert="horz">
            <a:spAutoFit/>
          </a:bodyPr>
          <a:lstStyle/>
          <a:p>
            <a:pPr marL="768350">
              <a:lnSpc>
                <a:spcPct val="100000"/>
              </a:lnSpc>
              <a:spcBef>
                <a:spcPts val="110"/>
              </a:spcBef>
            </a:pPr>
            <a:r>
              <a:rPr dirty="0"/>
              <a:t>When</a:t>
            </a:r>
            <a:r>
              <a:rPr dirty="0" spc="-30"/>
              <a:t> </a:t>
            </a:r>
            <a:r>
              <a:rPr dirty="0"/>
              <a:t>Exposure</a:t>
            </a:r>
            <a:r>
              <a:rPr dirty="0" spc="-45"/>
              <a:t> </a:t>
            </a:r>
            <a:r>
              <a:rPr dirty="0" spc="-10"/>
              <a:t>Occurs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445016"/>
            <a:ext cx="7061200" cy="1349375"/>
          </a:xfrm>
          <a:prstGeom prst="rect">
            <a:avLst/>
          </a:prstGeom>
        </p:spPr>
        <p:txBody>
          <a:bodyPr wrap="square" lIns="0" tIns="55244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Report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exposure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immediately</a:t>
            </a:r>
            <a:endParaRPr sz="2800">
              <a:latin typeface="Tahoma"/>
              <a:cs typeface="Tahoma"/>
            </a:endParaRPr>
          </a:p>
          <a:p>
            <a:pPr marL="356870" marR="5080" indent="-344805">
              <a:lnSpc>
                <a:spcPts val="3030"/>
              </a:lnSpc>
              <a:spcBef>
                <a:spcPts val="71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Direct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employee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healthcare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professional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treatment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709295">
              <a:lnSpc>
                <a:spcPct val="100000"/>
              </a:lnSpc>
              <a:spcBef>
                <a:spcPts val="110"/>
              </a:spcBef>
            </a:pPr>
            <a:r>
              <a:rPr dirty="0"/>
              <a:t>When</a:t>
            </a:r>
            <a:r>
              <a:rPr dirty="0" spc="-30"/>
              <a:t> </a:t>
            </a:r>
            <a:r>
              <a:rPr dirty="0"/>
              <a:t>Exposure</a:t>
            </a:r>
            <a:r>
              <a:rPr dirty="0" spc="-45"/>
              <a:t> </a:t>
            </a:r>
            <a:r>
              <a:rPr dirty="0" spc="-10"/>
              <a:t>Occurs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31342" y="1185494"/>
            <a:ext cx="7832725" cy="306895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1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Confidential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medical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evaluation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follow-</a:t>
            </a:r>
            <a:r>
              <a:rPr dirty="0" sz="2800" spc="-25">
                <a:latin typeface="Tahoma"/>
                <a:cs typeface="Tahoma"/>
              </a:rPr>
              <a:t>up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13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Route(s)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exposure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circumstances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15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Source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individual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14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Collect/test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blood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HBV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HIV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serological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status</a:t>
            </a:r>
            <a:endParaRPr sz="2400">
              <a:latin typeface="Tahoma"/>
              <a:cs typeface="Tahoma"/>
            </a:endParaRPr>
          </a:p>
          <a:p>
            <a:pPr lvl="1" marL="754380" marR="3462020" indent="-285115">
              <a:lnSpc>
                <a:spcPts val="2450"/>
              </a:lnSpc>
              <a:spcBef>
                <a:spcPts val="58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Post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exposure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prophylaxis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(when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medically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indicated)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13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Counseling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14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10">
                <a:latin typeface="Tahoma"/>
                <a:cs typeface="Tahoma"/>
              </a:rPr>
              <a:t>Evaluation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4014" y="182321"/>
            <a:ext cx="7793355" cy="6369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0" b="1">
                <a:latin typeface="Tahoma"/>
                <a:cs typeface="Tahoma"/>
              </a:rPr>
              <a:t>What</a:t>
            </a:r>
            <a:r>
              <a:rPr dirty="0" sz="4000" spc="-45" b="1">
                <a:latin typeface="Tahoma"/>
                <a:cs typeface="Tahoma"/>
              </a:rPr>
              <a:t> </a:t>
            </a:r>
            <a:r>
              <a:rPr dirty="0" sz="4000" b="1">
                <a:latin typeface="Tahoma"/>
                <a:cs typeface="Tahoma"/>
              </a:rPr>
              <a:t>Questions</a:t>
            </a:r>
            <a:r>
              <a:rPr dirty="0" sz="4000" spc="-10" b="1">
                <a:latin typeface="Tahoma"/>
                <a:cs typeface="Tahoma"/>
              </a:rPr>
              <a:t> </a:t>
            </a:r>
            <a:r>
              <a:rPr dirty="0" sz="4000" b="1">
                <a:latin typeface="Tahoma"/>
                <a:cs typeface="Tahoma"/>
              </a:rPr>
              <a:t>Do</a:t>
            </a:r>
            <a:r>
              <a:rPr dirty="0" sz="4000" spc="-10" b="1">
                <a:latin typeface="Tahoma"/>
                <a:cs typeface="Tahoma"/>
              </a:rPr>
              <a:t> </a:t>
            </a:r>
            <a:r>
              <a:rPr dirty="0" sz="4000" b="1">
                <a:latin typeface="Tahoma"/>
                <a:cs typeface="Tahoma"/>
              </a:rPr>
              <a:t>You</a:t>
            </a:r>
            <a:r>
              <a:rPr dirty="0" sz="4000" spc="-10" b="1">
                <a:latin typeface="Tahoma"/>
                <a:cs typeface="Tahoma"/>
              </a:rPr>
              <a:t> Have?</a:t>
            </a:r>
            <a:endParaRPr sz="4000">
              <a:latin typeface="Tahoma"/>
              <a:cs typeface="Tahom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785742" y="1716023"/>
            <a:ext cx="1577340" cy="30740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0" spc="-50">
                <a:solidFill>
                  <a:srgbClr val="FF0000"/>
                </a:solidFill>
                <a:latin typeface="Arial Black"/>
                <a:cs typeface="Arial Black"/>
              </a:rPr>
              <a:t>?</a:t>
            </a:r>
            <a:endParaRPr sz="20000">
              <a:latin typeface="Arial Black"/>
              <a:cs typeface="Arial Black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1379855">
              <a:lnSpc>
                <a:spcPct val="100000"/>
              </a:lnSpc>
              <a:spcBef>
                <a:spcPts val="110"/>
              </a:spcBef>
            </a:pPr>
            <a:r>
              <a:rPr dirty="0"/>
              <a:t>Knowledge</a:t>
            </a:r>
            <a:r>
              <a:rPr dirty="0" spc="-6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88644" y="1077544"/>
            <a:ext cx="7630795" cy="4652010"/>
          </a:xfrm>
          <a:prstGeom prst="rect">
            <a:avLst/>
          </a:prstGeom>
        </p:spPr>
        <p:txBody>
          <a:bodyPr wrap="square" lIns="0" tIns="66675" rIns="0" bIns="0" rtlCol="0" vert="horz">
            <a:spAutoFit/>
          </a:bodyPr>
          <a:lstStyle/>
          <a:p>
            <a:pPr marL="526415" marR="1742439" indent="-514350">
              <a:lnSpc>
                <a:spcPts val="3460"/>
              </a:lnSpc>
              <a:spcBef>
                <a:spcPts val="525"/>
              </a:spcBef>
              <a:buAutoNum type="arabicPeriod"/>
              <a:tabLst>
                <a:tab pos="527685" algn="l"/>
                <a:tab pos="3922395" algn="l"/>
              </a:tabLst>
            </a:pPr>
            <a:r>
              <a:rPr dirty="0" sz="3200">
                <a:latin typeface="Tahoma"/>
                <a:cs typeface="Tahoma"/>
              </a:rPr>
              <a:t>Bloodborne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pathogens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can</a:t>
            </a:r>
            <a:r>
              <a:rPr dirty="0" sz="3200" spc="-14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be </a:t>
            </a:r>
            <a:r>
              <a:rPr dirty="0" sz="3200" spc="-25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transmitted by </a:t>
            </a:r>
            <a:r>
              <a:rPr dirty="0" u="sng" sz="32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	</a:t>
            </a:r>
            <a:r>
              <a:rPr dirty="0" u="none" sz="3200" spc="-50">
                <a:latin typeface="Tahoma"/>
                <a:cs typeface="Tahoma"/>
              </a:rPr>
              <a:t>.</a:t>
            </a:r>
            <a:endParaRPr sz="32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275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sexual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intercourse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intravenous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drug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use</a:t>
            </a:r>
            <a:endParaRPr sz="2800">
              <a:latin typeface="Tahoma"/>
              <a:cs typeface="Tahoma"/>
            </a:endParaRPr>
          </a:p>
          <a:p>
            <a:pPr lvl="1" marL="927100" marR="603885" indent="-515620">
              <a:lnSpc>
                <a:spcPts val="3020"/>
              </a:lnSpc>
              <a:spcBef>
                <a:spcPts val="725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rubbing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eye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after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coming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contact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potentially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infectious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material</a:t>
            </a:r>
            <a:endParaRPr sz="2800">
              <a:latin typeface="Tahoma"/>
              <a:cs typeface="Tahoma"/>
            </a:endParaRPr>
          </a:p>
          <a:p>
            <a:pPr lvl="1" marL="927100" marR="457834" indent="-515620">
              <a:lnSpc>
                <a:spcPts val="3030"/>
              </a:lnSpc>
              <a:spcBef>
                <a:spcPts val="675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potentially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infectious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material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coming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in </a:t>
            </a:r>
            <a:r>
              <a:rPr dirty="0" sz="2800">
                <a:latin typeface="Tahoma"/>
                <a:cs typeface="Tahoma"/>
              </a:rPr>
              <a:t>contact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inflamed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acne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sunburn blisters</a:t>
            </a:r>
            <a:endParaRPr sz="28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280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all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20">
                <a:latin typeface="Tahoma"/>
                <a:cs typeface="Tahoma"/>
              </a:rPr>
              <a:t> above</a:t>
            </a:r>
            <a:endParaRPr sz="2800">
              <a:latin typeface="Tahoma"/>
              <a:cs typeface="Tahoma"/>
            </a:endParaRPr>
          </a:p>
          <a:p>
            <a:pPr marL="1141095">
              <a:lnSpc>
                <a:spcPct val="100000"/>
              </a:lnSpc>
              <a:spcBef>
                <a:spcPts val="1435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45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d.</a:t>
            </a:r>
            <a:r>
              <a:rPr dirty="0" sz="32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All</a:t>
            </a:r>
            <a:r>
              <a:rPr dirty="0" sz="32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of</a:t>
            </a:r>
            <a:r>
              <a:rPr dirty="0" sz="320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the</a:t>
            </a:r>
            <a:r>
              <a:rPr dirty="0" sz="32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above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1379855">
              <a:lnSpc>
                <a:spcPct val="100000"/>
              </a:lnSpc>
              <a:spcBef>
                <a:spcPts val="110"/>
              </a:spcBef>
            </a:pPr>
            <a:r>
              <a:rPr dirty="0"/>
              <a:t>Knowledge</a:t>
            </a:r>
            <a:r>
              <a:rPr dirty="0" spc="-5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41044" y="1386032"/>
            <a:ext cx="7546340" cy="4114800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527050" indent="-514350">
              <a:lnSpc>
                <a:spcPct val="100000"/>
              </a:lnSpc>
              <a:spcBef>
                <a:spcPts val="844"/>
              </a:spcBef>
              <a:buAutoNum type="arabicPeriod" startAt="2"/>
              <a:tabLst>
                <a:tab pos="527050" algn="l"/>
                <a:tab pos="7408545" algn="l"/>
              </a:tabLst>
            </a:pPr>
            <a:r>
              <a:rPr dirty="0" sz="3200">
                <a:latin typeface="Tahoma"/>
                <a:cs typeface="Tahoma"/>
              </a:rPr>
              <a:t>Employees should use PPE when </a:t>
            </a:r>
            <a:r>
              <a:rPr dirty="0" u="sng" sz="32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	</a:t>
            </a:r>
            <a:r>
              <a:rPr dirty="0" u="none" sz="3200" spc="-50">
                <a:latin typeface="Tahoma"/>
                <a:cs typeface="Tahoma"/>
              </a:rPr>
              <a:t>.</a:t>
            </a:r>
            <a:endParaRPr sz="3200">
              <a:latin typeface="Tahoma"/>
              <a:cs typeface="Tahoma"/>
            </a:endParaRPr>
          </a:p>
          <a:p>
            <a:pPr lvl="1" marL="927100" marR="993140" indent="-515620">
              <a:lnSpc>
                <a:spcPct val="100000"/>
              </a:lnSpc>
              <a:spcBef>
                <a:spcPts val="665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there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reasonable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anticipation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of </a:t>
            </a:r>
            <a:r>
              <a:rPr dirty="0" sz="2800">
                <a:latin typeface="Tahoma"/>
                <a:cs typeface="Tahoma"/>
              </a:rPr>
              <a:t>contact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blood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20">
                <a:latin typeface="Tahoma"/>
                <a:cs typeface="Tahoma"/>
              </a:rPr>
              <a:t> OPIM</a:t>
            </a:r>
            <a:endParaRPr sz="28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cleaning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up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spills</a:t>
            </a:r>
            <a:endParaRPr sz="28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responding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</a:t>
            </a:r>
            <a:r>
              <a:rPr dirty="0" sz="2800" spc="-10">
                <a:latin typeface="Tahoma"/>
                <a:cs typeface="Tahoma"/>
              </a:rPr>
              <a:t> emergency</a:t>
            </a:r>
            <a:endParaRPr sz="28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all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20">
                <a:latin typeface="Tahoma"/>
                <a:cs typeface="Tahoma"/>
              </a:rPr>
              <a:t> above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900"/>
              </a:spcBef>
            </a:pPr>
            <a:endParaRPr sz="2800">
              <a:latin typeface="Tahoma"/>
              <a:cs typeface="Tahoma"/>
            </a:endParaRPr>
          </a:p>
          <a:p>
            <a:pPr algn="ctr" marR="73025">
              <a:lnSpc>
                <a:spcPct val="100000"/>
              </a:lnSpc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45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d.</a:t>
            </a:r>
            <a:r>
              <a:rPr dirty="0" sz="320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all</a:t>
            </a:r>
            <a:r>
              <a:rPr dirty="0" sz="32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of</a:t>
            </a:r>
            <a:r>
              <a:rPr dirty="0" sz="32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the</a:t>
            </a:r>
            <a:r>
              <a:rPr dirty="0" sz="32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above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1379855">
              <a:lnSpc>
                <a:spcPct val="100000"/>
              </a:lnSpc>
              <a:spcBef>
                <a:spcPts val="110"/>
              </a:spcBef>
            </a:pPr>
            <a:r>
              <a:rPr dirty="0"/>
              <a:t>Knowledge</a:t>
            </a:r>
            <a:r>
              <a:rPr dirty="0" spc="-5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432941"/>
            <a:ext cx="7338695" cy="4230370"/>
          </a:xfrm>
          <a:prstGeom prst="rect">
            <a:avLst/>
          </a:prstGeom>
        </p:spPr>
        <p:txBody>
          <a:bodyPr wrap="square" lIns="0" tIns="66675" rIns="0" bIns="0" rtlCol="0" vert="horz">
            <a:spAutoFit/>
          </a:bodyPr>
          <a:lstStyle/>
          <a:p>
            <a:pPr marL="526415" marR="193675" indent="-514350">
              <a:lnSpc>
                <a:spcPts val="3460"/>
              </a:lnSpc>
              <a:spcBef>
                <a:spcPts val="525"/>
              </a:spcBef>
              <a:buAutoNum type="arabicPeriod" startAt="3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Which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following</a:t>
            </a:r>
            <a:r>
              <a:rPr dirty="0" sz="3200" spc="1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example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work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practice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control?</a:t>
            </a:r>
            <a:endParaRPr sz="3200">
              <a:latin typeface="Tahoma"/>
              <a:cs typeface="Tahoma"/>
            </a:endParaRPr>
          </a:p>
          <a:p>
            <a:pPr lvl="1" marL="927100" indent="-514984">
              <a:lnSpc>
                <a:spcPct val="100000"/>
              </a:lnSpc>
              <a:spcBef>
                <a:spcPts val="270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Spill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kits</a:t>
            </a:r>
            <a:endParaRPr sz="2800">
              <a:latin typeface="Tahoma"/>
              <a:cs typeface="Tahoma"/>
            </a:endParaRPr>
          </a:p>
          <a:p>
            <a:pPr lvl="1" marL="927100" indent="-514984">
              <a:lnSpc>
                <a:spcPct val="100000"/>
              </a:lnSpc>
              <a:spcBef>
                <a:spcPts val="340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Accessible</a:t>
            </a:r>
            <a:r>
              <a:rPr dirty="0" sz="2800" spc="-1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handwashing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stations</a:t>
            </a:r>
            <a:endParaRPr sz="2800">
              <a:latin typeface="Tahoma"/>
              <a:cs typeface="Tahoma"/>
            </a:endParaRPr>
          </a:p>
          <a:p>
            <a:pPr lvl="1" marL="927100" indent="-514984">
              <a:lnSpc>
                <a:spcPct val="100000"/>
              </a:lnSpc>
              <a:spcBef>
                <a:spcPts val="340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Proper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decontamination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spill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areas</a:t>
            </a:r>
            <a:endParaRPr sz="2800">
              <a:latin typeface="Tahoma"/>
              <a:cs typeface="Tahoma"/>
            </a:endParaRPr>
          </a:p>
          <a:p>
            <a:pPr lvl="1" marL="927100" indent="-514984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Red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hazardous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waste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bags</a:t>
            </a:r>
            <a:endParaRPr sz="2800">
              <a:latin typeface="Tahoma"/>
              <a:cs typeface="Tahoma"/>
            </a:endParaRPr>
          </a:p>
          <a:p>
            <a:pPr marL="2437130" marR="5080" indent="-2302510">
              <a:lnSpc>
                <a:spcPct val="100000"/>
              </a:lnSpc>
              <a:spcBef>
                <a:spcPts val="3354"/>
              </a:spcBef>
            </a:pPr>
            <a:r>
              <a:rPr dirty="0" sz="3200" b="1">
                <a:latin typeface="Tahoma"/>
                <a:cs typeface="Tahoma"/>
              </a:rPr>
              <a:t>Answer: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c.</a:t>
            </a:r>
            <a:r>
              <a:rPr dirty="0" sz="3200" spc="-10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Proper</a:t>
            </a:r>
            <a:r>
              <a:rPr dirty="0" sz="3200" spc="-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decontamination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of</a:t>
            </a:r>
            <a:r>
              <a:rPr dirty="0" sz="3200" spc="-6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spill</a:t>
            </a:r>
            <a:r>
              <a:rPr dirty="0" sz="32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areas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1379855">
              <a:lnSpc>
                <a:spcPct val="100000"/>
              </a:lnSpc>
              <a:spcBef>
                <a:spcPts val="110"/>
              </a:spcBef>
            </a:pPr>
            <a:r>
              <a:rPr dirty="0"/>
              <a:t>Knowledge</a:t>
            </a:r>
            <a:r>
              <a:rPr dirty="0" spc="-5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6244" y="1051382"/>
            <a:ext cx="7831455" cy="494919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527685" marR="1260475" indent="-515620">
              <a:lnSpc>
                <a:spcPct val="90000"/>
              </a:lnSpc>
              <a:spcBef>
                <a:spcPts val="459"/>
              </a:spcBef>
              <a:buAutoNum type="arabicPeriod" startAt="4"/>
              <a:tabLst>
                <a:tab pos="527685" algn="l"/>
              </a:tabLst>
            </a:pPr>
            <a:r>
              <a:rPr dirty="0" sz="3000">
                <a:latin typeface="Tahoma"/>
                <a:cs typeface="Tahoma"/>
              </a:rPr>
              <a:t>Which</a:t>
            </a:r>
            <a:r>
              <a:rPr dirty="0" sz="3000" spc="-4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of</a:t>
            </a:r>
            <a:r>
              <a:rPr dirty="0" sz="3000" spc="-3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the</a:t>
            </a:r>
            <a:r>
              <a:rPr dirty="0" sz="3000" spc="-3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following</a:t>
            </a:r>
            <a:r>
              <a:rPr dirty="0" sz="3000" spc="-6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is</a:t>
            </a:r>
            <a:r>
              <a:rPr dirty="0" sz="3000" spc="-3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a</a:t>
            </a:r>
            <a:r>
              <a:rPr dirty="0" sz="3000" spc="-10">
                <a:latin typeface="Tahoma"/>
                <a:cs typeface="Tahoma"/>
              </a:rPr>
              <a:t> standard </a:t>
            </a:r>
            <a:r>
              <a:rPr dirty="0" sz="3000">
                <a:latin typeface="Tahoma"/>
                <a:cs typeface="Tahoma"/>
              </a:rPr>
              <a:t>precaution</a:t>
            </a:r>
            <a:r>
              <a:rPr dirty="0" sz="3000" spc="-8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for</a:t>
            </a:r>
            <a:r>
              <a:rPr dirty="0" sz="3000" spc="-6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workers</a:t>
            </a:r>
            <a:r>
              <a:rPr dirty="0" sz="3000" spc="-6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exposed</a:t>
            </a:r>
            <a:r>
              <a:rPr dirty="0" sz="3000" spc="-70">
                <a:latin typeface="Tahoma"/>
                <a:cs typeface="Tahoma"/>
              </a:rPr>
              <a:t> </a:t>
            </a:r>
            <a:r>
              <a:rPr dirty="0" sz="3000" spc="-25">
                <a:latin typeface="Tahoma"/>
                <a:cs typeface="Tahoma"/>
              </a:rPr>
              <a:t>to </a:t>
            </a:r>
            <a:r>
              <a:rPr dirty="0" sz="3000">
                <a:latin typeface="Tahoma"/>
                <a:cs typeface="Tahoma"/>
              </a:rPr>
              <a:t>bloodborne</a:t>
            </a:r>
            <a:r>
              <a:rPr dirty="0" sz="3000" spc="-55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pathogens?</a:t>
            </a:r>
            <a:endParaRPr sz="30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330"/>
              </a:spcBef>
              <a:buAutoNum type="alphaLcPeriod"/>
              <a:tabLst>
                <a:tab pos="927100" algn="l"/>
              </a:tabLst>
            </a:pPr>
            <a:r>
              <a:rPr dirty="0" sz="2600" spc="-25">
                <a:latin typeface="Tahoma"/>
                <a:cs typeface="Tahoma"/>
              </a:rPr>
              <a:t>Treat</a:t>
            </a:r>
            <a:r>
              <a:rPr dirty="0" sz="2600" spc="-8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all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liquids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as</a:t>
            </a:r>
            <a:r>
              <a:rPr dirty="0" sz="2600" spc="-8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hazardous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for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HIV</a:t>
            </a:r>
            <a:endParaRPr sz="2600">
              <a:latin typeface="Tahoma"/>
              <a:cs typeface="Tahoma"/>
            </a:endParaRPr>
          </a:p>
          <a:p>
            <a:pPr lvl="1" marL="927100" marR="274955" indent="-515620">
              <a:lnSpc>
                <a:spcPts val="2810"/>
              </a:lnSpc>
              <a:spcBef>
                <a:spcPts val="670"/>
              </a:spcBef>
              <a:buAutoNum type="alphaLcPeriod"/>
              <a:tabLst>
                <a:tab pos="927100" algn="l"/>
              </a:tabLst>
            </a:pPr>
            <a:r>
              <a:rPr dirty="0" sz="2600" spc="-30">
                <a:latin typeface="Tahoma"/>
                <a:cs typeface="Tahoma"/>
              </a:rPr>
              <a:t>Treat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all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blood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bodily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fluids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of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patients</a:t>
            </a:r>
            <a:r>
              <a:rPr dirty="0" sz="2600" spc="-25">
                <a:latin typeface="Tahoma"/>
                <a:cs typeface="Tahoma"/>
              </a:rPr>
              <a:t> as </a:t>
            </a:r>
            <a:r>
              <a:rPr dirty="0" sz="2600">
                <a:latin typeface="Tahoma"/>
                <a:cs typeface="Tahoma"/>
              </a:rPr>
              <a:t>potentially</a:t>
            </a:r>
            <a:r>
              <a:rPr dirty="0" sz="2600" spc="-12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infectious</a:t>
            </a:r>
            <a:r>
              <a:rPr dirty="0" sz="2600" spc="-13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materials</a:t>
            </a:r>
            <a:endParaRPr sz="2600">
              <a:latin typeface="Tahoma"/>
              <a:cs typeface="Tahoma"/>
            </a:endParaRPr>
          </a:p>
          <a:p>
            <a:pPr lvl="1" marL="927100" marR="563880" indent="-515620">
              <a:lnSpc>
                <a:spcPts val="2810"/>
              </a:lnSpc>
              <a:spcBef>
                <a:spcPts val="620"/>
              </a:spcBef>
              <a:buAutoNum type="alphaLcPeriod"/>
              <a:tabLst>
                <a:tab pos="927100" algn="l"/>
              </a:tabLst>
            </a:pPr>
            <a:r>
              <a:rPr dirty="0" sz="2600" spc="-35">
                <a:latin typeface="Tahoma"/>
                <a:cs typeface="Tahoma"/>
              </a:rPr>
              <a:t>Test</a:t>
            </a:r>
            <a:r>
              <a:rPr dirty="0" sz="2600" spc="-8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all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blood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unknown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bodily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fluids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for </a:t>
            </a:r>
            <a:r>
              <a:rPr dirty="0" sz="2600">
                <a:latin typeface="Tahoma"/>
                <a:cs typeface="Tahoma"/>
              </a:rPr>
              <a:t>HIV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after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spills</a:t>
            </a:r>
            <a:endParaRPr sz="26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270"/>
              </a:spcBef>
              <a:buAutoNum type="alphaLcPeriod"/>
              <a:tabLst>
                <a:tab pos="927100" algn="l"/>
              </a:tabLst>
            </a:pPr>
            <a:r>
              <a:rPr dirty="0" sz="2600">
                <a:latin typeface="Tahoma"/>
                <a:cs typeface="Tahoma"/>
              </a:rPr>
              <a:t>Label</a:t>
            </a:r>
            <a:r>
              <a:rPr dirty="0" sz="2600" spc="-9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unknown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liquids</a:t>
            </a:r>
            <a:r>
              <a:rPr dirty="0" sz="2600" spc="-8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with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hazard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signs</a:t>
            </a:r>
            <a:endParaRPr sz="2600">
              <a:latin typeface="Tahoma"/>
              <a:cs typeface="Tahoma"/>
            </a:endParaRPr>
          </a:p>
          <a:p>
            <a:pPr marL="1512570" marR="5080" indent="-1500505">
              <a:lnSpc>
                <a:spcPct val="80000"/>
              </a:lnSpc>
              <a:spcBef>
                <a:spcPts val="1535"/>
              </a:spcBef>
            </a:pPr>
            <a:r>
              <a:rPr dirty="0" sz="2700" b="1">
                <a:latin typeface="Tahoma"/>
                <a:cs typeface="Tahoma"/>
              </a:rPr>
              <a:t>Answer:</a:t>
            </a:r>
            <a:r>
              <a:rPr dirty="0" sz="2700" spc="-10" b="1">
                <a:latin typeface="Tahoma"/>
                <a:cs typeface="Tahoma"/>
              </a:rPr>
              <a:t> </a:t>
            </a:r>
            <a:r>
              <a:rPr dirty="0" sz="2700" b="1">
                <a:solidFill>
                  <a:srgbClr val="FF0000"/>
                </a:solidFill>
                <a:latin typeface="Tahoma"/>
                <a:cs typeface="Tahoma"/>
              </a:rPr>
              <a:t>b.</a:t>
            </a:r>
            <a:r>
              <a:rPr dirty="0" sz="2700" spc="-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700" b="1">
                <a:solidFill>
                  <a:srgbClr val="FF0000"/>
                </a:solidFill>
                <a:latin typeface="Tahoma"/>
                <a:cs typeface="Tahoma"/>
              </a:rPr>
              <a:t>Treat</a:t>
            </a:r>
            <a:r>
              <a:rPr dirty="0" sz="270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700" b="1">
                <a:solidFill>
                  <a:srgbClr val="FF0000"/>
                </a:solidFill>
                <a:latin typeface="Tahoma"/>
                <a:cs typeface="Tahoma"/>
              </a:rPr>
              <a:t>all</a:t>
            </a:r>
            <a:r>
              <a:rPr dirty="0" sz="27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700" b="1">
                <a:solidFill>
                  <a:srgbClr val="FF0000"/>
                </a:solidFill>
                <a:latin typeface="Tahoma"/>
                <a:cs typeface="Tahoma"/>
              </a:rPr>
              <a:t>blood</a:t>
            </a:r>
            <a:r>
              <a:rPr dirty="0" sz="2700" spc="-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700" b="1">
                <a:solidFill>
                  <a:srgbClr val="FF0000"/>
                </a:solidFill>
                <a:latin typeface="Tahoma"/>
                <a:cs typeface="Tahoma"/>
              </a:rPr>
              <a:t>and</a:t>
            </a:r>
            <a:r>
              <a:rPr dirty="0" sz="2700" spc="-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700" b="1">
                <a:solidFill>
                  <a:srgbClr val="FF0000"/>
                </a:solidFill>
                <a:latin typeface="Tahoma"/>
                <a:cs typeface="Tahoma"/>
              </a:rPr>
              <a:t>bodily</a:t>
            </a:r>
            <a:r>
              <a:rPr dirty="0" sz="2700" spc="-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700" b="1">
                <a:solidFill>
                  <a:srgbClr val="FF0000"/>
                </a:solidFill>
                <a:latin typeface="Tahoma"/>
                <a:cs typeface="Tahoma"/>
              </a:rPr>
              <a:t>fluids</a:t>
            </a:r>
            <a:r>
              <a:rPr dirty="0" sz="2700" spc="-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700" spc="-25" b="1">
                <a:solidFill>
                  <a:srgbClr val="FF0000"/>
                </a:solidFill>
                <a:latin typeface="Tahoma"/>
                <a:cs typeface="Tahoma"/>
              </a:rPr>
              <a:t>of </a:t>
            </a:r>
            <a:r>
              <a:rPr dirty="0" sz="2700" b="1">
                <a:solidFill>
                  <a:srgbClr val="FF0000"/>
                </a:solidFill>
                <a:latin typeface="Tahoma"/>
                <a:cs typeface="Tahoma"/>
              </a:rPr>
              <a:t>patients</a:t>
            </a:r>
            <a:r>
              <a:rPr dirty="0" sz="27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700" b="1">
                <a:solidFill>
                  <a:srgbClr val="FF0000"/>
                </a:solidFill>
                <a:latin typeface="Tahoma"/>
                <a:cs typeface="Tahoma"/>
              </a:rPr>
              <a:t>as</a:t>
            </a:r>
            <a:r>
              <a:rPr dirty="0" sz="2700" spc="-3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700" b="1">
                <a:solidFill>
                  <a:srgbClr val="FF0000"/>
                </a:solidFill>
                <a:latin typeface="Tahoma"/>
                <a:cs typeface="Tahoma"/>
              </a:rPr>
              <a:t>potentially</a:t>
            </a:r>
            <a:r>
              <a:rPr dirty="0" sz="2700" spc="-10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700" spc="-10" b="1">
                <a:solidFill>
                  <a:srgbClr val="FF0000"/>
                </a:solidFill>
                <a:latin typeface="Tahoma"/>
                <a:cs typeface="Tahoma"/>
              </a:rPr>
              <a:t>infectious materials</a:t>
            </a:r>
            <a:endParaRPr sz="27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1379855">
              <a:lnSpc>
                <a:spcPct val="100000"/>
              </a:lnSpc>
              <a:spcBef>
                <a:spcPts val="110"/>
              </a:spcBef>
            </a:pPr>
            <a:r>
              <a:rPr dirty="0"/>
              <a:t>Knowledge</a:t>
            </a:r>
            <a:r>
              <a:rPr dirty="0" spc="-5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432941"/>
            <a:ext cx="6377940" cy="3742054"/>
          </a:xfrm>
          <a:prstGeom prst="rect">
            <a:avLst/>
          </a:prstGeom>
        </p:spPr>
        <p:txBody>
          <a:bodyPr wrap="square" lIns="0" tIns="66675" rIns="0" bIns="0" rtlCol="0" vert="horz">
            <a:spAutoFit/>
          </a:bodyPr>
          <a:lstStyle/>
          <a:p>
            <a:pPr marL="526415" marR="5080" indent="-514350">
              <a:lnSpc>
                <a:spcPts val="3460"/>
              </a:lnSpc>
              <a:spcBef>
                <a:spcPts val="525"/>
              </a:spcBef>
              <a:buAutoNum type="arabicPeriod" startAt="5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Hepatitis</a:t>
            </a:r>
            <a:r>
              <a:rPr dirty="0" sz="3200" spc="-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inflammation</a:t>
            </a:r>
            <a:r>
              <a:rPr dirty="0" sz="3200" spc="-1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of </a:t>
            </a:r>
            <a:r>
              <a:rPr dirty="0" sz="3200" spc="-25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which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body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organ?</a:t>
            </a:r>
            <a:endParaRPr sz="3200">
              <a:latin typeface="Tahoma"/>
              <a:cs typeface="Tahoma"/>
            </a:endParaRPr>
          </a:p>
          <a:p>
            <a:pPr lvl="1" marL="927100" indent="-514984">
              <a:lnSpc>
                <a:spcPct val="100000"/>
              </a:lnSpc>
              <a:spcBef>
                <a:spcPts val="270"/>
              </a:spcBef>
              <a:buAutoNum type="alphaLcPeriod"/>
              <a:tabLst>
                <a:tab pos="927100" algn="l"/>
              </a:tabLst>
            </a:pPr>
            <a:r>
              <a:rPr dirty="0" sz="2800" spc="-10">
                <a:latin typeface="Tahoma"/>
                <a:cs typeface="Tahoma"/>
              </a:rPr>
              <a:t>Kidney</a:t>
            </a:r>
            <a:endParaRPr sz="2800">
              <a:latin typeface="Tahoma"/>
              <a:cs typeface="Tahoma"/>
            </a:endParaRPr>
          </a:p>
          <a:p>
            <a:pPr lvl="1" marL="927100" indent="-514984">
              <a:lnSpc>
                <a:spcPct val="100000"/>
              </a:lnSpc>
              <a:spcBef>
                <a:spcPts val="340"/>
              </a:spcBef>
              <a:buAutoNum type="alphaLcPeriod"/>
              <a:tabLst>
                <a:tab pos="927100" algn="l"/>
              </a:tabLst>
            </a:pPr>
            <a:r>
              <a:rPr dirty="0" sz="2800" spc="-10">
                <a:latin typeface="Tahoma"/>
                <a:cs typeface="Tahoma"/>
              </a:rPr>
              <a:t>Lungs</a:t>
            </a:r>
            <a:endParaRPr sz="2800">
              <a:latin typeface="Tahoma"/>
              <a:cs typeface="Tahoma"/>
            </a:endParaRPr>
          </a:p>
          <a:p>
            <a:pPr lvl="1" marL="927100" indent="-514984">
              <a:lnSpc>
                <a:spcPct val="100000"/>
              </a:lnSpc>
              <a:spcBef>
                <a:spcPts val="340"/>
              </a:spcBef>
              <a:buAutoNum type="alphaLcPeriod"/>
              <a:tabLst>
                <a:tab pos="927100" algn="l"/>
              </a:tabLst>
            </a:pPr>
            <a:r>
              <a:rPr dirty="0" sz="2800" spc="-10">
                <a:latin typeface="Tahoma"/>
                <a:cs typeface="Tahoma"/>
              </a:rPr>
              <a:t>Larynx</a:t>
            </a:r>
            <a:endParaRPr sz="2800">
              <a:latin typeface="Tahoma"/>
              <a:cs typeface="Tahoma"/>
            </a:endParaRPr>
          </a:p>
          <a:p>
            <a:pPr lvl="1" marL="927100" indent="-514984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7100" algn="l"/>
              </a:tabLst>
            </a:pPr>
            <a:r>
              <a:rPr dirty="0" sz="2800" spc="-10">
                <a:latin typeface="Tahoma"/>
                <a:cs typeface="Tahoma"/>
              </a:rPr>
              <a:t>Liver</a:t>
            </a:r>
            <a:endParaRPr sz="2800">
              <a:latin typeface="Tahoma"/>
              <a:cs typeface="Tahoma"/>
            </a:endParaRPr>
          </a:p>
          <a:p>
            <a:pPr algn="ctr" marL="782955">
              <a:lnSpc>
                <a:spcPct val="100000"/>
              </a:lnSpc>
              <a:spcBef>
                <a:spcPts val="3354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10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d.</a:t>
            </a:r>
            <a:r>
              <a:rPr dirty="0" sz="3200" spc="-8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Liver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1379855">
              <a:lnSpc>
                <a:spcPct val="100000"/>
              </a:lnSpc>
              <a:spcBef>
                <a:spcPts val="110"/>
              </a:spcBef>
            </a:pPr>
            <a:r>
              <a:rPr dirty="0"/>
              <a:t>Knowledge</a:t>
            </a:r>
            <a:r>
              <a:rPr dirty="0" spc="-5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59358" y="1432941"/>
            <a:ext cx="7727950" cy="4144010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760730" marR="5080" indent="-514350">
              <a:lnSpc>
                <a:spcPct val="90000"/>
              </a:lnSpc>
              <a:spcBef>
                <a:spcPts val="475"/>
              </a:spcBef>
              <a:buAutoNum type="arabicPeriod" startAt="6"/>
              <a:tabLst>
                <a:tab pos="762000" algn="l"/>
              </a:tabLst>
            </a:pPr>
            <a:r>
              <a:rPr dirty="0" sz="3200">
                <a:latin typeface="Tahoma"/>
                <a:cs typeface="Tahoma"/>
              </a:rPr>
              <a:t>In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event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exposure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incident,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which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following</a:t>
            </a:r>
            <a:r>
              <a:rPr dirty="0" sz="3200" spc="-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action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should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be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taken 	first?</a:t>
            </a:r>
            <a:endParaRPr sz="3200">
              <a:latin typeface="Tahoma"/>
              <a:cs typeface="Tahoma"/>
            </a:endParaRPr>
          </a:p>
          <a:p>
            <a:pPr lvl="1" marL="1161415" indent="-515620">
              <a:lnSpc>
                <a:spcPct val="100000"/>
              </a:lnSpc>
              <a:spcBef>
                <a:spcPts val="330"/>
              </a:spcBef>
              <a:buAutoNum type="alphaLcPeriod"/>
              <a:tabLst>
                <a:tab pos="1161415" algn="l"/>
              </a:tabLst>
            </a:pPr>
            <a:r>
              <a:rPr dirty="0" sz="2800">
                <a:latin typeface="Tahoma"/>
                <a:cs typeface="Tahoma"/>
              </a:rPr>
              <a:t>Notify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appropriate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personnel</a:t>
            </a:r>
            <a:endParaRPr sz="2800">
              <a:latin typeface="Tahoma"/>
              <a:cs typeface="Tahoma"/>
            </a:endParaRPr>
          </a:p>
          <a:p>
            <a:pPr lvl="1" marL="1161415" indent="-515620">
              <a:lnSpc>
                <a:spcPct val="100000"/>
              </a:lnSpc>
              <a:spcBef>
                <a:spcPts val="340"/>
              </a:spcBef>
              <a:buAutoNum type="alphaLcPeriod"/>
              <a:tabLst>
                <a:tab pos="1161415" algn="l"/>
              </a:tabLst>
            </a:pPr>
            <a:r>
              <a:rPr dirty="0" sz="2800">
                <a:latin typeface="Tahoma"/>
                <a:cs typeface="Tahoma"/>
              </a:rPr>
              <a:t>Wash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area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thoroughly</a:t>
            </a:r>
            <a:endParaRPr sz="2800">
              <a:latin typeface="Tahoma"/>
              <a:cs typeface="Tahoma"/>
            </a:endParaRPr>
          </a:p>
          <a:p>
            <a:pPr lvl="1" marL="1161415" indent="-515620">
              <a:lnSpc>
                <a:spcPct val="100000"/>
              </a:lnSpc>
              <a:spcBef>
                <a:spcPts val="334"/>
              </a:spcBef>
              <a:buAutoNum type="alphaLcPeriod"/>
              <a:tabLst>
                <a:tab pos="1161415" algn="l"/>
              </a:tabLst>
            </a:pPr>
            <a:r>
              <a:rPr dirty="0" sz="2800">
                <a:latin typeface="Tahoma"/>
                <a:cs typeface="Tahoma"/>
              </a:rPr>
              <a:t>Seek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medical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treatment</a:t>
            </a:r>
            <a:endParaRPr sz="2800">
              <a:latin typeface="Tahoma"/>
              <a:cs typeface="Tahoma"/>
            </a:endParaRPr>
          </a:p>
          <a:p>
            <a:pPr lvl="1" marL="1161415" indent="-515620">
              <a:lnSpc>
                <a:spcPct val="100000"/>
              </a:lnSpc>
              <a:spcBef>
                <a:spcPts val="340"/>
              </a:spcBef>
              <a:buAutoNum type="alphaLcPeriod"/>
              <a:tabLst>
                <a:tab pos="1161415" algn="l"/>
              </a:tabLst>
            </a:pPr>
            <a:r>
              <a:rPr dirty="0" sz="2800">
                <a:latin typeface="Tahoma"/>
                <a:cs typeface="Tahoma"/>
              </a:rPr>
              <a:t>Complete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incident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accident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report</a:t>
            </a:r>
            <a:endParaRPr sz="2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055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15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b.</a:t>
            </a:r>
            <a:r>
              <a:rPr dirty="0" sz="3200" spc="-8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Wash</a:t>
            </a:r>
            <a:r>
              <a:rPr dirty="0" sz="3200" spc="-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the</a:t>
            </a:r>
            <a:r>
              <a:rPr dirty="0" sz="3200" spc="-7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area</a:t>
            </a:r>
            <a:r>
              <a:rPr dirty="0" sz="3200" spc="-10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thoroughly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1379855">
              <a:lnSpc>
                <a:spcPct val="100000"/>
              </a:lnSpc>
              <a:spcBef>
                <a:spcPts val="110"/>
              </a:spcBef>
            </a:pPr>
            <a:r>
              <a:rPr dirty="0"/>
              <a:t>Knowledge</a:t>
            </a:r>
            <a:r>
              <a:rPr dirty="0" spc="-5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280541"/>
            <a:ext cx="7169150" cy="4296410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526415" marR="5080" indent="-514350">
              <a:lnSpc>
                <a:spcPct val="90000"/>
              </a:lnSpc>
              <a:spcBef>
                <a:spcPts val="475"/>
              </a:spcBef>
              <a:buAutoNum type="arabicPeriod" startAt="7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Which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following</a:t>
            </a:r>
            <a:r>
              <a:rPr dirty="0" sz="3200" spc="-1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actions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can </a:t>
            </a:r>
            <a:r>
              <a:rPr dirty="0" sz="3200" spc="-25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help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prevent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exposure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bloodborne 	pathogens?</a:t>
            </a:r>
            <a:endParaRPr sz="3200">
              <a:latin typeface="Tahoma"/>
              <a:cs typeface="Tahoma"/>
            </a:endParaRPr>
          </a:p>
          <a:p>
            <a:pPr lvl="1" marL="927100" indent="-514984">
              <a:lnSpc>
                <a:spcPct val="100000"/>
              </a:lnSpc>
              <a:spcBef>
                <a:spcPts val="330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Wearing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latex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gloves</a:t>
            </a:r>
            <a:endParaRPr sz="2800">
              <a:latin typeface="Tahoma"/>
              <a:cs typeface="Tahoma"/>
            </a:endParaRPr>
          </a:p>
          <a:p>
            <a:pPr lvl="1" marL="927100" indent="-514984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Wearing</a:t>
            </a:r>
            <a:r>
              <a:rPr dirty="0" sz="2800" spc="-1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goggles</a:t>
            </a:r>
            <a:endParaRPr sz="2800">
              <a:latin typeface="Tahoma"/>
              <a:cs typeface="Tahoma"/>
            </a:endParaRPr>
          </a:p>
          <a:p>
            <a:pPr lvl="1" marL="927100" indent="-514984">
              <a:lnSpc>
                <a:spcPct val="100000"/>
              </a:lnSpc>
              <a:spcBef>
                <a:spcPts val="340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Washing</a:t>
            </a:r>
            <a:r>
              <a:rPr dirty="0" sz="2800" spc="-1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hands</a:t>
            </a:r>
            <a:endParaRPr sz="2800">
              <a:latin typeface="Tahoma"/>
              <a:cs typeface="Tahoma"/>
            </a:endParaRPr>
          </a:p>
          <a:p>
            <a:pPr lvl="1" marL="927100" indent="-514984">
              <a:lnSpc>
                <a:spcPct val="100000"/>
              </a:lnSpc>
              <a:spcBef>
                <a:spcPts val="340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All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above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875"/>
              </a:spcBef>
            </a:pPr>
            <a:endParaRPr sz="2800">
              <a:latin typeface="Tahoma"/>
              <a:cs typeface="Tahoma"/>
            </a:endParaRPr>
          </a:p>
          <a:p>
            <a:pPr algn="ctr" marR="2540">
              <a:lnSpc>
                <a:spcPct val="100000"/>
              </a:lnSpc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45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d.</a:t>
            </a:r>
            <a:r>
              <a:rPr dirty="0" sz="320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All</a:t>
            </a:r>
            <a:r>
              <a:rPr dirty="0" sz="3200" spc="-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of</a:t>
            </a:r>
            <a:r>
              <a:rPr dirty="0" sz="3200" spc="-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the</a:t>
            </a:r>
            <a:r>
              <a:rPr dirty="0" sz="32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above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1379855">
              <a:lnSpc>
                <a:spcPct val="100000"/>
              </a:lnSpc>
              <a:spcBef>
                <a:spcPts val="110"/>
              </a:spcBef>
            </a:pPr>
            <a:r>
              <a:rPr dirty="0"/>
              <a:t>Knowledge</a:t>
            </a:r>
            <a:r>
              <a:rPr dirty="0" spc="-5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280541"/>
            <a:ext cx="6957059" cy="4448810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526415" marR="5080" indent="-514350">
              <a:lnSpc>
                <a:spcPct val="90000"/>
              </a:lnSpc>
              <a:spcBef>
                <a:spcPts val="475"/>
              </a:spcBef>
              <a:buAutoNum type="arabicPeriod" startAt="8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A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vaccine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only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available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for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which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following major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bloodborne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pathogen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viruses?</a:t>
            </a:r>
            <a:endParaRPr sz="3200">
              <a:latin typeface="Tahoma"/>
              <a:cs typeface="Tahoma"/>
            </a:endParaRPr>
          </a:p>
          <a:p>
            <a:pPr lvl="1" marL="927100" indent="-514984">
              <a:lnSpc>
                <a:spcPct val="100000"/>
              </a:lnSpc>
              <a:spcBef>
                <a:spcPts val="330"/>
              </a:spcBef>
              <a:buAutoNum type="alphaLcPeriod"/>
              <a:tabLst>
                <a:tab pos="927100" algn="l"/>
              </a:tabLst>
            </a:pPr>
            <a:r>
              <a:rPr dirty="0" sz="2800" spc="-25">
                <a:latin typeface="Tahoma"/>
                <a:cs typeface="Tahoma"/>
              </a:rPr>
              <a:t>HIV</a:t>
            </a:r>
            <a:endParaRPr sz="2800">
              <a:latin typeface="Tahoma"/>
              <a:cs typeface="Tahoma"/>
            </a:endParaRPr>
          </a:p>
          <a:p>
            <a:pPr lvl="1" marL="927100" indent="-514984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Hepatitis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B</a:t>
            </a:r>
            <a:endParaRPr sz="2800">
              <a:latin typeface="Tahoma"/>
              <a:cs typeface="Tahoma"/>
            </a:endParaRPr>
          </a:p>
          <a:p>
            <a:pPr lvl="1" marL="927100" indent="-514984">
              <a:lnSpc>
                <a:spcPct val="100000"/>
              </a:lnSpc>
              <a:spcBef>
                <a:spcPts val="340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Hepatitis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C</a:t>
            </a:r>
            <a:endParaRPr sz="2800">
              <a:latin typeface="Tahoma"/>
              <a:cs typeface="Tahoma"/>
            </a:endParaRPr>
          </a:p>
          <a:p>
            <a:pPr lvl="1" marL="927100" marR="455930" indent="-515620">
              <a:lnSpc>
                <a:spcPts val="3020"/>
              </a:lnSpc>
              <a:spcBef>
                <a:spcPts val="720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No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vaccines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are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available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any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of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three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major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BBP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viruses</a:t>
            </a:r>
            <a:endParaRPr sz="2800">
              <a:latin typeface="Tahoma"/>
              <a:cs typeface="Tahoma"/>
            </a:endParaRPr>
          </a:p>
          <a:p>
            <a:pPr algn="ctr" marL="203200">
              <a:lnSpc>
                <a:spcPct val="100000"/>
              </a:lnSpc>
              <a:spcBef>
                <a:spcPts val="2400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5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b.</a:t>
            </a:r>
            <a:r>
              <a:rPr dirty="0" sz="3200" spc="-10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Hepatitis</a:t>
            </a:r>
            <a:r>
              <a:rPr dirty="0" sz="3200" spc="-9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50" b="1">
                <a:solidFill>
                  <a:srgbClr val="FF0000"/>
                </a:solidFill>
                <a:latin typeface="Tahoma"/>
                <a:cs typeface="Tahoma"/>
              </a:rPr>
              <a:t>B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6370" rIns="0" bIns="0" rtlCol="0" vert="horz">
            <a:spAutoFit/>
          </a:bodyPr>
          <a:lstStyle/>
          <a:p>
            <a:pPr marL="1379855">
              <a:lnSpc>
                <a:spcPct val="100000"/>
              </a:lnSpc>
              <a:spcBef>
                <a:spcPts val="110"/>
              </a:spcBef>
            </a:pPr>
            <a:r>
              <a:rPr dirty="0"/>
              <a:t>Knowledge</a:t>
            </a:r>
            <a:r>
              <a:rPr dirty="0" spc="-5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50544" y="1100150"/>
            <a:ext cx="7800975" cy="4719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27685" marR="749300" indent="-515620">
              <a:lnSpc>
                <a:spcPct val="100000"/>
              </a:lnSpc>
              <a:spcBef>
                <a:spcPts val="95"/>
              </a:spcBef>
              <a:buAutoNum type="arabicPeriod" startAt="9"/>
              <a:tabLst>
                <a:tab pos="527685" algn="l"/>
                <a:tab pos="655955" algn="l"/>
              </a:tabLst>
            </a:pPr>
            <a:r>
              <a:rPr dirty="0" sz="3200">
                <a:latin typeface="Tahoma"/>
                <a:cs typeface="Tahoma"/>
              </a:rPr>
              <a:t>	Which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following</a:t>
            </a:r>
            <a:r>
              <a:rPr dirty="0" sz="3200" spc="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are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potential </a:t>
            </a:r>
            <a:r>
              <a:rPr dirty="0" sz="3200">
                <a:latin typeface="Tahoma"/>
                <a:cs typeface="Tahoma"/>
              </a:rPr>
              <a:t>routes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entry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for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bloodborne pathogens?</a:t>
            </a:r>
            <a:endParaRPr sz="3200">
              <a:latin typeface="Tahoma"/>
              <a:cs typeface="Tahoma"/>
            </a:endParaRPr>
          </a:p>
          <a:p>
            <a:pPr lvl="1" marL="927100" marR="122555" indent="-51562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Mucous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membranes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eyes,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nose,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 spc="-10">
                <a:latin typeface="Tahoma"/>
                <a:cs typeface="Tahoma"/>
              </a:rPr>
              <a:t>mouth</a:t>
            </a:r>
            <a:endParaRPr sz="28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Non-intact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skin</a:t>
            </a:r>
            <a:endParaRPr sz="28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Penetration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by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contaminated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sharp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object</a:t>
            </a:r>
            <a:endParaRPr sz="2800">
              <a:latin typeface="Tahoma"/>
              <a:cs typeface="Tahoma"/>
            </a:endParaRPr>
          </a:p>
          <a:p>
            <a:pPr lvl="1" marL="927100" indent="-51562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7100" algn="l"/>
              </a:tabLst>
            </a:pPr>
            <a:r>
              <a:rPr dirty="0" sz="2800">
                <a:latin typeface="Tahoma"/>
                <a:cs typeface="Tahoma"/>
              </a:rPr>
              <a:t>All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above</a:t>
            </a:r>
            <a:endParaRPr sz="2800">
              <a:latin typeface="Tahoma"/>
              <a:cs typeface="Tahoma"/>
            </a:endParaRPr>
          </a:p>
          <a:p>
            <a:pPr algn="ctr" marL="43180">
              <a:lnSpc>
                <a:spcPct val="100000"/>
              </a:lnSpc>
              <a:spcBef>
                <a:spcPts val="2110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45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d.</a:t>
            </a:r>
            <a:r>
              <a:rPr dirty="0" sz="3200" spc="-5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All</a:t>
            </a:r>
            <a:r>
              <a:rPr dirty="0" sz="3200" spc="-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of</a:t>
            </a:r>
            <a:r>
              <a:rPr dirty="0" sz="3200" spc="-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the</a:t>
            </a:r>
            <a:r>
              <a:rPr dirty="0" sz="3200" spc="-6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above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5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10"/>
              <a:t> General</a:t>
            </a:r>
            <a:r>
              <a:rPr dirty="0" spc="20"/>
              <a:t> </a:t>
            </a:r>
            <a:r>
              <a:rPr dirty="0"/>
              <a:t>Industry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Bloodborne</a:t>
            </a:r>
            <a:r>
              <a:rPr dirty="0" spc="25"/>
              <a:t> </a:t>
            </a:r>
            <a:r>
              <a:rPr dirty="0" spc="-10"/>
              <a:t>Pathogens</a:t>
            </a:r>
            <a:r>
              <a:rPr dirty="0" spc="35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Bloodborne_Pathogens_PPT_v-03-01-17</dc:title>
  <dcterms:created xsi:type="dcterms:W3CDTF">2025-06-10T18:09:37Z</dcterms:created>
  <dcterms:modified xsi:type="dcterms:W3CDTF">2025-06-10T18:09:37Z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2023-05-04T00:00:00Z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2025-06-10T00:00:00Z</vt:filetime>
  </property>
  <property fmtid="{D5CDD505-2E9C-101B-9397-08002B2CF9AE}" pid="5" name="Producer">
    <vt:lpwstr>Microsoft® PowerPoint® for Microsoft 365</vt:lpwstr>
  </property>
</Properties>
</file>